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6" r:id="rId9"/>
    <p:sldId id="285" r:id="rId10"/>
    <p:sldId id="284" r:id="rId11"/>
    <p:sldId id="283" r:id="rId12"/>
    <p:sldId id="282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5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204-266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233-243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/>
              <a:t>πόσιν </a:t>
            </a:r>
            <a:r>
              <a:rPr lang="el-GR" sz="2800" u="sng" dirty="0" err="1"/>
              <a:t>πρίασθαι</a:t>
            </a:r>
            <a:r>
              <a:rPr lang="el-GR" sz="2800" dirty="0" err="1"/>
              <a:t>͵</a:t>
            </a:r>
            <a:r>
              <a:rPr lang="el-GR" sz="2800" dirty="0"/>
              <a:t> δεσπότην τε σώματος</a:t>
            </a:r>
          </a:p>
          <a:p>
            <a:pPr marL="0" indent="0">
              <a:buNone/>
            </a:pPr>
            <a:r>
              <a:rPr lang="el-GR" sz="2800" dirty="0"/>
              <a:t>λαβεῖν· κακοῦ γὰρ </a:t>
            </a:r>
            <a:r>
              <a:rPr lang="el-GR" sz="2800" dirty="0" err="1"/>
              <a:t>τοῦτ΄</a:t>
            </a:r>
            <a:r>
              <a:rPr lang="el-GR" sz="2800" dirty="0"/>
              <a:t> </a:t>
            </a:r>
            <a:r>
              <a:rPr lang="el-GR" sz="2800" dirty="0" err="1"/>
              <a:t>ἔτ΄</a:t>
            </a:r>
            <a:r>
              <a:rPr lang="el-GR" sz="2800" dirty="0"/>
              <a:t> </a:t>
            </a:r>
            <a:r>
              <a:rPr lang="el-GR" sz="2800" u="sng" dirty="0" err="1"/>
              <a:t>ἄλγιον</a:t>
            </a:r>
            <a:r>
              <a:rPr lang="el-GR" sz="2800" dirty="0"/>
              <a:t> </a:t>
            </a:r>
            <a:r>
              <a:rPr lang="el-GR" sz="2800" dirty="0" err="1"/>
              <a:t>κακόν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u="sng" dirty="0" err="1"/>
              <a:t>κἀν</a:t>
            </a:r>
            <a:r>
              <a:rPr lang="el-GR" sz="2800" u="sng" dirty="0"/>
              <a:t> </a:t>
            </a:r>
            <a:r>
              <a:rPr lang="el-GR" sz="2800" u="sng" dirty="0" err="1"/>
              <a:t>τῷδ΄</a:t>
            </a:r>
            <a:r>
              <a:rPr lang="el-GR" sz="2800" dirty="0"/>
              <a:t> </a:t>
            </a:r>
            <a:r>
              <a:rPr lang="el-GR" sz="2800" dirty="0" err="1"/>
              <a:t>ἀγὼν</a:t>
            </a:r>
            <a:r>
              <a:rPr lang="el-GR" sz="2800" dirty="0"/>
              <a:t> </a:t>
            </a:r>
            <a:r>
              <a:rPr lang="el-GR" sz="2800" dirty="0" err="1"/>
              <a:t>μέγιστος͵</a:t>
            </a:r>
            <a:r>
              <a:rPr lang="el-GR" sz="2800" dirty="0"/>
              <a:t> ἢ </a:t>
            </a:r>
            <a:r>
              <a:rPr lang="el-GR" sz="2800" dirty="0" err="1"/>
              <a:t>κακὸν</a:t>
            </a:r>
            <a:r>
              <a:rPr lang="el-GR" sz="2800" dirty="0"/>
              <a:t> </a:t>
            </a:r>
            <a:r>
              <a:rPr lang="el-GR" sz="2800" b="1" dirty="0" smtClean="0"/>
              <a:t>λαβεῖν </a:t>
            </a:r>
            <a:r>
              <a:rPr lang="el-GR" sz="2800" dirty="0" smtClean="0"/>
              <a:t>(235)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ἢ </a:t>
            </a:r>
            <a:r>
              <a:rPr lang="el-GR" sz="2800" dirty="0" err="1"/>
              <a:t>χρηστόν</a:t>
            </a:r>
            <a:r>
              <a:rPr lang="el-GR" sz="2800" dirty="0"/>
              <a:t>. οὐ γὰρ </a:t>
            </a:r>
            <a:r>
              <a:rPr lang="el-GR" sz="2800" u="sng" dirty="0" err="1"/>
              <a:t>εὐκλεεῖς</a:t>
            </a:r>
            <a:r>
              <a:rPr lang="el-GR" sz="2800" dirty="0"/>
              <a:t> </a:t>
            </a:r>
            <a:r>
              <a:rPr lang="el-GR" sz="2800" u="sng" dirty="0" err="1"/>
              <a:t>ἀπαλλαγαὶ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γυναιξίν͵</a:t>
            </a:r>
            <a:r>
              <a:rPr lang="el-GR" sz="2800" dirty="0"/>
              <a:t> </a:t>
            </a:r>
            <a:r>
              <a:rPr lang="el-GR" sz="2800" dirty="0" err="1"/>
              <a:t>οὐδ΄</a:t>
            </a:r>
            <a:r>
              <a:rPr lang="el-GR" sz="2800" dirty="0"/>
              <a:t> </a:t>
            </a:r>
            <a:r>
              <a:rPr lang="el-GR" sz="2800" dirty="0" err="1"/>
              <a:t>οἷόν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u="sng" dirty="0" err="1"/>
              <a:t>ἀνήνασθαι</a:t>
            </a:r>
            <a:r>
              <a:rPr lang="el-GR" sz="2800" dirty="0"/>
              <a:t> πόσιν.</a:t>
            </a:r>
          </a:p>
          <a:p>
            <a:pPr marL="0" indent="0">
              <a:buNone/>
            </a:pPr>
            <a:r>
              <a:rPr lang="el-GR" sz="2800" dirty="0"/>
              <a:t>ἐς </a:t>
            </a:r>
            <a:r>
              <a:rPr lang="el-GR" sz="2800" dirty="0" err="1"/>
              <a:t>καινὰ</a:t>
            </a:r>
            <a:r>
              <a:rPr lang="el-GR" sz="2800" dirty="0"/>
              <a:t> δ΄ </a:t>
            </a:r>
            <a:r>
              <a:rPr lang="el-GR" sz="2800" dirty="0" err="1"/>
              <a:t>ἤθη</a:t>
            </a:r>
            <a:r>
              <a:rPr lang="el-GR" sz="2800" dirty="0"/>
              <a:t> καὶ </a:t>
            </a:r>
            <a:r>
              <a:rPr lang="el-GR" sz="2800" dirty="0" err="1"/>
              <a:t>νόμους</a:t>
            </a:r>
            <a:r>
              <a:rPr lang="el-GR" sz="2800" dirty="0"/>
              <a:t> </a:t>
            </a:r>
            <a:r>
              <a:rPr lang="el-GR" sz="2800" dirty="0" err="1"/>
              <a:t>ἀφιγμένην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δεῖ </a:t>
            </a:r>
            <a:r>
              <a:rPr lang="el-GR" sz="2800" dirty="0" err="1"/>
              <a:t>μάντιν</a:t>
            </a:r>
            <a:r>
              <a:rPr lang="el-GR" sz="2800" dirty="0"/>
              <a:t> </a:t>
            </a:r>
            <a:r>
              <a:rPr lang="el-GR" sz="2800" dirty="0" err="1"/>
              <a:t>εἶναι͵</a:t>
            </a:r>
            <a:r>
              <a:rPr lang="el-GR" sz="2800" dirty="0"/>
              <a:t> μὴ </a:t>
            </a:r>
            <a:r>
              <a:rPr lang="el-GR" sz="2800" dirty="0" err="1"/>
              <a:t>μαθοῦσαν</a:t>
            </a:r>
            <a:r>
              <a:rPr lang="el-GR" sz="2800" dirty="0"/>
              <a:t> </a:t>
            </a:r>
            <a:r>
              <a:rPr lang="el-GR" sz="2800" dirty="0" err="1"/>
              <a:t>οἴκοθεν͵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οἵωι</a:t>
            </a:r>
            <a:r>
              <a:rPr lang="el-GR" sz="2800" dirty="0"/>
              <a:t> </a:t>
            </a:r>
            <a:r>
              <a:rPr lang="el-GR" sz="2800" dirty="0" err="1"/>
              <a:t>μάλιστα</a:t>
            </a:r>
            <a:r>
              <a:rPr lang="el-GR" sz="2800" dirty="0"/>
              <a:t> </a:t>
            </a:r>
            <a:r>
              <a:rPr lang="el-GR" sz="2800" dirty="0" err="1"/>
              <a:t>χρήσεται</a:t>
            </a:r>
            <a:r>
              <a:rPr lang="el-GR" sz="2800" dirty="0"/>
              <a:t> </a:t>
            </a:r>
            <a:r>
              <a:rPr lang="el-GR" sz="2800" u="sng" dirty="0" err="1"/>
              <a:t>ξυνευνέτῃ</a:t>
            </a:r>
            <a:r>
              <a:rPr lang="el-GR" sz="2800" dirty="0"/>
              <a:t>. (240)</a:t>
            </a:r>
          </a:p>
          <a:p>
            <a:pPr marL="0" indent="0">
              <a:buNone/>
            </a:pPr>
            <a:r>
              <a:rPr lang="el-GR" sz="2800" u="sng" dirty="0"/>
              <a:t>κἂν</a:t>
            </a:r>
            <a:r>
              <a:rPr lang="el-GR" sz="2800" dirty="0"/>
              <a:t> μὲν </a:t>
            </a:r>
            <a:r>
              <a:rPr lang="el-GR" sz="2800" dirty="0" err="1"/>
              <a:t>τάδ΄</a:t>
            </a:r>
            <a:r>
              <a:rPr lang="el-GR" sz="2800" dirty="0"/>
              <a:t> ἡμῖν </a:t>
            </a:r>
            <a:r>
              <a:rPr lang="el-GR" sz="2800" u="sng" dirty="0" err="1"/>
              <a:t>ἐκπονουμέναισιν</a:t>
            </a:r>
            <a:r>
              <a:rPr lang="el-GR" sz="2800" dirty="0"/>
              <a:t> εὖ</a:t>
            </a:r>
          </a:p>
          <a:p>
            <a:pPr marL="0" indent="0">
              <a:buNone/>
            </a:pPr>
            <a:r>
              <a:rPr lang="el-GR" sz="2800" dirty="0" err="1"/>
              <a:t>πόσις</a:t>
            </a:r>
            <a:r>
              <a:rPr lang="el-GR" sz="2800" dirty="0"/>
              <a:t> </a:t>
            </a:r>
            <a:r>
              <a:rPr lang="el-GR" sz="2800" dirty="0" err="1"/>
              <a:t>ξυνοικῇ</a:t>
            </a:r>
            <a:r>
              <a:rPr lang="el-GR" sz="2800" dirty="0"/>
              <a:t> μὴ </a:t>
            </a:r>
            <a:r>
              <a:rPr lang="el-GR" sz="2800" dirty="0" err="1"/>
              <a:t>βίᾳ</a:t>
            </a:r>
            <a:r>
              <a:rPr lang="el-GR" sz="2800" dirty="0"/>
              <a:t> </a:t>
            </a:r>
            <a:r>
              <a:rPr lang="el-GR" sz="2800" dirty="0" err="1"/>
              <a:t>φέρων</a:t>
            </a:r>
            <a:r>
              <a:rPr lang="el-GR" sz="2800" dirty="0"/>
              <a:t> </a:t>
            </a:r>
            <a:r>
              <a:rPr lang="el-GR" sz="2800" dirty="0" err="1"/>
              <a:t>ζυγόν͵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ζηλωτὸς</a:t>
            </a:r>
            <a:r>
              <a:rPr lang="el-GR" sz="2800" dirty="0"/>
              <a:t> </a:t>
            </a:r>
            <a:r>
              <a:rPr lang="el-GR" sz="2800" dirty="0" err="1"/>
              <a:t>αἰών</a:t>
            </a:r>
            <a:r>
              <a:rPr lang="el-GR" sz="2800" dirty="0"/>
              <a:t>· εἰ δὲ </a:t>
            </a:r>
            <a:r>
              <a:rPr lang="el-GR" sz="2800" dirty="0" err="1"/>
              <a:t>μή͵</a:t>
            </a:r>
            <a:r>
              <a:rPr lang="el-GR" sz="2800" dirty="0"/>
              <a:t> </a:t>
            </a:r>
            <a:r>
              <a:rPr lang="el-GR" sz="2800" b="1" dirty="0"/>
              <a:t>θανεῖν</a:t>
            </a:r>
            <a:r>
              <a:rPr lang="el-GR" sz="2800" dirty="0"/>
              <a:t> </a:t>
            </a:r>
            <a:r>
              <a:rPr lang="el-GR" sz="2800" dirty="0" err="1"/>
              <a:t>χρεών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5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244-254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/>
              <a:t>ἀνὴρ </a:t>
            </a:r>
            <a:r>
              <a:rPr lang="el-GR" sz="2800" dirty="0" err="1"/>
              <a:t>δ΄͵</a:t>
            </a:r>
            <a:r>
              <a:rPr lang="el-GR" sz="2800" dirty="0"/>
              <a:t> ὅταν τοῖς ἔνδον </a:t>
            </a:r>
            <a:r>
              <a:rPr lang="el-GR" sz="2800" u="sng" dirty="0" err="1"/>
              <a:t>ἄχθηται</a:t>
            </a:r>
            <a:r>
              <a:rPr lang="el-GR" sz="2800" dirty="0"/>
              <a:t> </a:t>
            </a:r>
            <a:r>
              <a:rPr lang="el-GR" sz="2800" b="1" dirty="0" err="1"/>
              <a:t>ξυνών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ἔξω</a:t>
            </a:r>
            <a:r>
              <a:rPr lang="el-GR" sz="2800" dirty="0"/>
              <a:t> </a:t>
            </a:r>
            <a:r>
              <a:rPr lang="el-GR" sz="2800" u="sng" dirty="0" err="1"/>
              <a:t>μολὼν</a:t>
            </a:r>
            <a:r>
              <a:rPr lang="el-GR" sz="2800" dirty="0"/>
              <a:t> </a:t>
            </a:r>
            <a:r>
              <a:rPr lang="el-GR" sz="2800" dirty="0" err="1"/>
              <a:t>ἔπαυσε</a:t>
            </a:r>
            <a:r>
              <a:rPr lang="el-GR" sz="2800" dirty="0"/>
              <a:t> </a:t>
            </a:r>
            <a:r>
              <a:rPr lang="el-GR" sz="2800" dirty="0" err="1"/>
              <a:t>καρδίαν</a:t>
            </a:r>
            <a:r>
              <a:rPr lang="el-GR" sz="2800" dirty="0"/>
              <a:t> </a:t>
            </a:r>
            <a:r>
              <a:rPr lang="el-GR" sz="2800" u="sng" dirty="0" err="1"/>
              <a:t>ἄσης</a:t>
            </a:r>
            <a:r>
              <a:rPr lang="el-GR" sz="2800" dirty="0" smtClean="0"/>
              <a:t>· (245)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[ἢ πρὸς φίλον </a:t>
            </a:r>
            <a:r>
              <a:rPr lang="el-GR" sz="2800" dirty="0" err="1"/>
              <a:t>τιν΄</a:t>
            </a:r>
            <a:r>
              <a:rPr lang="el-GR" sz="2800" dirty="0"/>
              <a:t> ἢ πρὸς </a:t>
            </a:r>
            <a:r>
              <a:rPr lang="el-GR" sz="2800" u="sng" dirty="0" err="1"/>
              <a:t>ἥλικα</a:t>
            </a:r>
            <a:r>
              <a:rPr lang="el-GR" sz="2800" dirty="0"/>
              <a:t> </a:t>
            </a:r>
            <a:r>
              <a:rPr lang="el-GR" sz="2800" u="sng" dirty="0" err="1"/>
              <a:t>τραπείς</a:t>
            </a:r>
            <a:r>
              <a:rPr lang="el-GR" sz="2800" dirty="0"/>
              <a:t>·]</a:t>
            </a:r>
          </a:p>
          <a:p>
            <a:pPr marL="0" indent="0">
              <a:buNone/>
            </a:pPr>
            <a:r>
              <a:rPr lang="el-GR" sz="2800" dirty="0"/>
              <a:t>ἡμῖν δ΄ </a:t>
            </a:r>
            <a:r>
              <a:rPr lang="el-GR" sz="2800" dirty="0" err="1"/>
              <a:t>ἀνάγκη</a:t>
            </a:r>
            <a:r>
              <a:rPr lang="el-GR" sz="2800" dirty="0"/>
              <a:t> πρὸς μίαν </a:t>
            </a:r>
            <a:r>
              <a:rPr lang="el-GR" sz="2800" dirty="0" err="1"/>
              <a:t>ψυχὴν</a:t>
            </a:r>
            <a:r>
              <a:rPr lang="el-GR" sz="2800" dirty="0"/>
              <a:t> </a:t>
            </a:r>
            <a:r>
              <a:rPr lang="el-GR" sz="2800" dirty="0" err="1"/>
              <a:t>βλέπειν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λέγουσι δ΄ </a:t>
            </a:r>
            <a:r>
              <a:rPr lang="el-GR" sz="2800" b="1" dirty="0"/>
              <a:t>ἡμᾶς</a:t>
            </a:r>
            <a:r>
              <a:rPr lang="el-GR" sz="2800" dirty="0"/>
              <a:t> ὡς </a:t>
            </a:r>
            <a:r>
              <a:rPr lang="el-GR" sz="2800" dirty="0" err="1"/>
              <a:t>ἀκίνδυνον</a:t>
            </a:r>
            <a:r>
              <a:rPr lang="el-GR" sz="2800" dirty="0"/>
              <a:t> βίον</a:t>
            </a:r>
          </a:p>
          <a:p>
            <a:pPr marL="0" indent="0">
              <a:buNone/>
            </a:pPr>
            <a:r>
              <a:rPr lang="el-GR" sz="2800" dirty="0" err="1"/>
              <a:t>ζῶμεν</a:t>
            </a:r>
            <a:r>
              <a:rPr lang="el-GR" sz="2800" dirty="0"/>
              <a:t> </a:t>
            </a:r>
            <a:r>
              <a:rPr lang="el-GR" sz="2800" dirty="0" err="1"/>
              <a:t>κατ΄</a:t>
            </a:r>
            <a:r>
              <a:rPr lang="el-GR" sz="2800" dirty="0"/>
              <a:t> </a:t>
            </a:r>
            <a:r>
              <a:rPr lang="el-GR" sz="2800" dirty="0" err="1"/>
              <a:t>οἴκους͵</a:t>
            </a:r>
            <a:r>
              <a:rPr lang="el-GR" sz="2800" dirty="0"/>
              <a:t> οἳ δὲ </a:t>
            </a:r>
            <a:r>
              <a:rPr lang="el-GR" sz="2800" u="sng" dirty="0" err="1"/>
              <a:t>μάρνανται</a:t>
            </a:r>
            <a:r>
              <a:rPr lang="el-GR" sz="2800" dirty="0"/>
              <a:t> </a:t>
            </a:r>
            <a:r>
              <a:rPr lang="el-GR" sz="2800" u="sng" dirty="0" err="1"/>
              <a:t>δορί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κακῶς </a:t>
            </a:r>
            <a:r>
              <a:rPr lang="el-GR" sz="2800" dirty="0" err="1"/>
              <a:t>φρονοῦντες</a:t>
            </a:r>
            <a:r>
              <a:rPr lang="el-GR" sz="2800" dirty="0"/>
              <a:t>· ὡς </a:t>
            </a:r>
            <a:r>
              <a:rPr lang="el-GR" sz="2800" dirty="0" err="1"/>
              <a:t>τρὶς</a:t>
            </a:r>
            <a:r>
              <a:rPr lang="el-GR" sz="2800" dirty="0"/>
              <a:t> ἂν </a:t>
            </a:r>
            <a:r>
              <a:rPr lang="el-GR" sz="2800" dirty="0" err="1"/>
              <a:t>παρ΄</a:t>
            </a:r>
            <a:r>
              <a:rPr lang="el-GR" sz="2800" dirty="0"/>
              <a:t> </a:t>
            </a:r>
            <a:r>
              <a:rPr lang="el-GR" sz="2800" dirty="0" err="1"/>
              <a:t>ἀσπίδα</a:t>
            </a:r>
            <a:r>
              <a:rPr lang="el-GR" sz="2800" dirty="0"/>
              <a:t> (250)</a:t>
            </a:r>
          </a:p>
          <a:p>
            <a:pPr marL="0" indent="0">
              <a:buNone/>
            </a:pPr>
            <a:r>
              <a:rPr lang="el-GR" sz="2800" dirty="0" err="1"/>
              <a:t>στῆναι</a:t>
            </a:r>
            <a:r>
              <a:rPr lang="el-GR" sz="2800" dirty="0"/>
              <a:t> </a:t>
            </a:r>
            <a:r>
              <a:rPr lang="el-GR" sz="2800" dirty="0" err="1"/>
              <a:t>θέλοιμ΄</a:t>
            </a:r>
            <a:r>
              <a:rPr lang="el-GR" sz="2800" dirty="0"/>
              <a:t> ἂν μᾶλλον ἢ </a:t>
            </a:r>
            <a:r>
              <a:rPr lang="el-GR" sz="2800" dirty="0" err="1"/>
              <a:t>τεκεῖν</a:t>
            </a:r>
            <a:r>
              <a:rPr lang="el-GR" sz="2800" dirty="0"/>
              <a:t> ἅπαξ.</a:t>
            </a:r>
          </a:p>
          <a:p>
            <a:pPr marL="0" indent="0">
              <a:buNone/>
            </a:pPr>
            <a:r>
              <a:rPr lang="el-GR" sz="2800" dirty="0" err="1"/>
              <a:t>ἀλλ΄</a:t>
            </a:r>
            <a:r>
              <a:rPr lang="el-GR" sz="2800" dirty="0"/>
              <a:t> οὐ γὰρ </a:t>
            </a:r>
            <a:r>
              <a:rPr lang="el-GR" sz="2800" dirty="0" err="1"/>
              <a:t>αὑτὸς</a:t>
            </a:r>
            <a:r>
              <a:rPr lang="el-GR" sz="2800" dirty="0"/>
              <a:t> πρὸς σὲ </a:t>
            </a:r>
            <a:r>
              <a:rPr lang="el-GR" sz="2800" u="sng" dirty="0" err="1"/>
              <a:t>κἄμ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dirty="0" err="1"/>
              <a:t>ἥκει</a:t>
            </a:r>
            <a:r>
              <a:rPr lang="el-GR" sz="2800" dirty="0"/>
              <a:t> </a:t>
            </a:r>
            <a:r>
              <a:rPr lang="el-GR" sz="2800" dirty="0" err="1"/>
              <a:t>λόγος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σοὶ μὲν </a:t>
            </a:r>
            <a:r>
              <a:rPr lang="el-GR" sz="2800" dirty="0" err="1"/>
              <a:t>πόλις</a:t>
            </a:r>
            <a:r>
              <a:rPr lang="el-GR" sz="2800" dirty="0"/>
              <a:t> </a:t>
            </a:r>
            <a:r>
              <a:rPr lang="el-GR" sz="2800" dirty="0" err="1"/>
              <a:t>θ΄</a:t>
            </a:r>
            <a:r>
              <a:rPr lang="el-GR" sz="2800" dirty="0"/>
              <a:t> </a:t>
            </a:r>
            <a:r>
              <a:rPr lang="el-GR" sz="2800" dirty="0" err="1"/>
              <a:t>ἥδ΄</a:t>
            </a:r>
            <a:r>
              <a:rPr lang="el-GR" sz="2800" dirty="0"/>
              <a:t> ἐστὶ καὶ πατρὸς </a:t>
            </a:r>
            <a:r>
              <a:rPr lang="el-GR" sz="2800" dirty="0" err="1"/>
              <a:t>δόμοι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βίου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u="sng" dirty="0" err="1"/>
              <a:t>ὄνησις</a:t>
            </a:r>
            <a:r>
              <a:rPr lang="el-GR" sz="2800" dirty="0"/>
              <a:t> καὶ φίλων </a:t>
            </a:r>
            <a:r>
              <a:rPr lang="el-GR" sz="2800" dirty="0" err="1"/>
              <a:t>συνουσία</a:t>
            </a:r>
            <a:r>
              <a:rPr lang="el-GR" sz="2800" dirty="0" err="1" smtClean="0"/>
              <a:t>͵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2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255-266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/>
              <a:t>πρὸς </a:t>
            </a:r>
            <a:r>
              <a:rPr lang="el-GR" sz="2800" dirty="0" err="1"/>
              <a:t>ἀνδρός͵</a:t>
            </a:r>
            <a:r>
              <a:rPr lang="el-GR" sz="2800" dirty="0"/>
              <a:t> ἐκ γῆς </a:t>
            </a:r>
            <a:r>
              <a:rPr lang="el-GR" sz="2800" dirty="0" err="1"/>
              <a:t>βαρβάρου</a:t>
            </a:r>
            <a:r>
              <a:rPr lang="el-GR" sz="2800" dirty="0"/>
              <a:t> </a:t>
            </a:r>
            <a:r>
              <a:rPr lang="el-GR" sz="2800" u="sng" dirty="0" err="1"/>
              <a:t>λελῃσμένη</a:t>
            </a:r>
            <a:r>
              <a:rPr lang="el-GR" sz="2800" dirty="0" err="1" smtClean="0"/>
              <a:t>͵</a:t>
            </a:r>
            <a:r>
              <a:rPr lang="el-GR" sz="2800" dirty="0" smtClean="0"/>
              <a:t> (255)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οὐ </a:t>
            </a:r>
            <a:r>
              <a:rPr lang="el-GR" sz="2800" dirty="0" err="1"/>
              <a:t>μητέρ΄͵</a:t>
            </a:r>
            <a:r>
              <a:rPr lang="el-GR" sz="2800" dirty="0"/>
              <a:t> οὐκ </a:t>
            </a:r>
            <a:r>
              <a:rPr lang="el-GR" sz="2800" dirty="0" err="1"/>
              <a:t>ἀδελφόν͵</a:t>
            </a:r>
            <a:r>
              <a:rPr lang="el-GR" sz="2800" dirty="0"/>
              <a:t> οὐχὶ </a:t>
            </a:r>
            <a:r>
              <a:rPr lang="el-GR" sz="2800" dirty="0" err="1"/>
              <a:t>συγγενῆ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μεθορμίσασθαι</a:t>
            </a:r>
            <a:r>
              <a:rPr lang="el-GR" sz="2800" dirty="0"/>
              <a:t> </a:t>
            </a:r>
            <a:r>
              <a:rPr lang="el-GR" sz="2800" dirty="0" err="1"/>
              <a:t>τῆσδ΄</a:t>
            </a:r>
            <a:r>
              <a:rPr lang="el-GR" sz="2800" dirty="0"/>
              <a:t> ἔχουσα </a:t>
            </a:r>
            <a:r>
              <a:rPr lang="el-GR" sz="2800" dirty="0" err="1"/>
              <a:t>συμφορᾶς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 err="1"/>
              <a:t>τοσοῦτον</a:t>
            </a:r>
            <a:r>
              <a:rPr lang="el-GR" sz="2800" dirty="0"/>
              <a:t> οὖν σου </a:t>
            </a:r>
            <a:r>
              <a:rPr lang="el-GR" sz="2800" dirty="0" err="1"/>
              <a:t>τυγχάνειν</a:t>
            </a:r>
            <a:r>
              <a:rPr lang="el-GR" sz="2800" dirty="0"/>
              <a:t> </a:t>
            </a:r>
            <a:r>
              <a:rPr lang="el-GR" sz="2800" dirty="0" err="1"/>
              <a:t>βουλήσομαι͵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ἤν</a:t>
            </a:r>
            <a:r>
              <a:rPr lang="el-GR" sz="2800" dirty="0"/>
              <a:t> μοι </a:t>
            </a:r>
            <a:r>
              <a:rPr lang="el-GR" sz="2800" dirty="0" err="1"/>
              <a:t>πόρος</a:t>
            </a:r>
            <a:r>
              <a:rPr lang="el-GR" sz="2800" dirty="0"/>
              <a:t> τις </a:t>
            </a:r>
            <a:r>
              <a:rPr lang="el-GR" sz="2800" dirty="0" err="1"/>
              <a:t>μηχανή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ἐξευρεθῇ</a:t>
            </a:r>
            <a:r>
              <a:rPr lang="el-GR" sz="2800" dirty="0"/>
              <a:t> (260)</a:t>
            </a:r>
          </a:p>
          <a:p>
            <a:pPr marL="0" indent="0">
              <a:buNone/>
            </a:pPr>
            <a:r>
              <a:rPr lang="el-GR" sz="2800" dirty="0"/>
              <a:t>πόσιν </a:t>
            </a:r>
            <a:r>
              <a:rPr lang="el-GR" sz="2800" dirty="0" err="1"/>
              <a:t>δίκην</a:t>
            </a:r>
            <a:r>
              <a:rPr lang="el-GR" sz="2800" dirty="0"/>
              <a:t> </a:t>
            </a:r>
            <a:r>
              <a:rPr lang="el-GR" sz="2800" dirty="0" err="1"/>
              <a:t>τῶνδ΄</a:t>
            </a:r>
            <a:r>
              <a:rPr lang="el-GR" sz="2800" dirty="0"/>
              <a:t> </a:t>
            </a:r>
            <a:r>
              <a:rPr lang="el-GR" sz="2800" dirty="0" err="1"/>
              <a:t>ἀντιτείσασθαι</a:t>
            </a:r>
            <a:r>
              <a:rPr lang="el-GR" sz="2800" dirty="0"/>
              <a:t> </a:t>
            </a:r>
            <a:r>
              <a:rPr lang="el-GR" sz="2800" dirty="0" err="1"/>
              <a:t>κακῶν͵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[τὸν </a:t>
            </a:r>
            <a:r>
              <a:rPr lang="el-GR" sz="2800" dirty="0" err="1"/>
              <a:t>δόντα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αὐτῷ </a:t>
            </a:r>
            <a:r>
              <a:rPr lang="el-GR" sz="2800" dirty="0" err="1"/>
              <a:t>θυγατέρ΄</a:t>
            </a:r>
            <a:r>
              <a:rPr lang="el-GR" sz="2800" dirty="0"/>
              <a:t> ἥν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ἐγήματο</a:t>
            </a:r>
            <a:r>
              <a:rPr lang="el-GR" sz="2800" dirty="0"/>
              <a:t>]</a:t>
            </a:r>
          </a:p>
          <a:p>
            <a:pPr marL="0" indent="0">
              <a:buNone/>
            </a:pPr>
            <a:r>
              <a:rPr lang="el-GR" sz="2800" dirty="0" err="1"/>
              <a:t>σιγᾶν</a:t>
            </a:r>
            <a:r>
              <a:rPr lang="el-GR" sz="2800" dirty="0"/>
              <a:t>. γυνὴ γὰρ </a:t>
            </a:r>
            <a:r>
              <a:rPr lang="el-GR" sz="2800" b="1" dirty="0" err="1"/>
              <a:t>τἄλλα</a:t>
            </a:r>
            <a:r>
              <a:rPr lang="el-GR" sz="2800" dirty="0"/>
              <a:t> μὲν </a:t>
            </a:r>
            <a:r>
              <a:rPr lang="el-GR" sz="2800" dirty="0" err="1"/>
              <a:t>φόβου</a:t>
            </a:r>
            <a:r>
              <a:rPr lang="el-GR" sz="2800" dirty="0"/>
              <a:t> </a:t>
            </a:r>
            <a:r>
              <a:rPr lang="el-GR" sz="2800" dirty="0" err="1"/>
              <a:t>πλέα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κακή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ἐς </a:t>
            </a:r>
            <a:r>
              <a:rPr lang="el-GR" sz="2800" dirty="0" err="1"/>
              <a:t>ἀλκὴν</a:t>
            </a:r>
            <a:r>
              <a:rPr lang="el-GR" sz="2800" dirty="0"/>
              <a:t> καὶ </a:t>
            </a:r>
            <a:r>
              <a:rPr lang="el-GR" sz="2800" b="1" dirty="0" err="1"/>
              <a:t>σίδηρον</a:t>
            </a:r>
            <a:r>
              <a:rPr lang="el-GR" sz="2800" dirty="0"/>
              <a:t> </a:t>
            </a:r>
            <a:r>
              <a:rPr lang="el-GR" sz="2800" b="1" dirty="0" err="1"/>
              <a:t>εἰσορᾶν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ὅταν δ΄ ἐς </a:t>
            </a:r>
            <a:r>
              <a:rPr lang="el-GR" sz="2800" dirty="0" err="1"/>
              <a:t>εὐνὴν</a:t>
            </a:r>
            <a:r>
              <a:rPr lang="el-GR" sz="2800" dirty="0"/>
              <a:t> </a:t>
            </a:r>
            <a:r>
              <a:rPr lang="el-GR" sz="2800" b="1" dirty="0" err="1"/>
              <a:t>ἠδικημένη</a:t>
            </a:r>
            <a:r>
              <a:rPr lang="el-GR" sz="2800" dirty="0"/>
              <a:t> </a:t>
            </a:r>
            <a:r>
              <a:rPr lang="el-GR" sz="2800" u="sng" dirty="0" err="1"/>
              <a:t>κυρῇ</a:t>
            </a:r>
            <a:r>
              <a:rPr lang="el-GR" sz="2800" dirty="0" err="1" smtClean="0"/>
              <a:t>͵</a:t>
            </a:r>
            <a:r>
              <a:rPr lang="el-GR" sz="2800" dirty="0" smtClean="0"/>
              <a:t> (265)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οὐκ ἔστιν </a:t>
            </a:r>
            <a:r>
              <a:rPr lang="el-GR" sz="2800" dirty="0" err="1"/>
              <a:t>ἄλλη</a:t>
            </a:r>
            <a:r>
              <a:rPr lang="el-GR" sz="2800" dirty="0"/>
              <a:t> </a:t>
            </a:r>
            <a:r>
              <a:rPr lang="el-GR" sz="2800" dirty="0" err="1"/>
              <a:t>φρὴν</a:t>
            </a:r>
            <a:r>
              <a:rPr lang="el-GR" sz="2800" dirty="0"/>
              <a:t> </a:t>
            </a:r>
            <a:r>
              <a:rPr lang="el-GR" sz="2800" u="sng" dirty="0" err="1"/>
              <a:t>μιαιφονωτέρα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01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204-266 της </a:t>
            </a:r>
            <a:r>
              <a:rPr lang="el-GR" i="1" dirty="0"/>
              <a:t>Μήδειας</a:t>
            </a:r>
            <a:r>
              <a:rPr lang="el-GR" dirty="0"/>
              <a:t>, καθώς και βασικών σημείων για την πραγματολογική ερμηνεία του κειμένου.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204-266, καθώς και σύντομες </a:t>
            </a:r>
            <a:r>
              <a:rPr lang="el-GR" dirty="0" err="1"/>
              <a:t>ερωταπαντήσεις</a:t>
            </a:r>
            <a:r>
              <a:rPr lang="el-GR" dirty="0"/>
              <a:t> με σκοπό την κατανόησή </a:t>
            </a:r>
            <a:r>
              <a:rPr lang="el-GR" dirty="0" smtClean="0"/>
              <a:t>τους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204-266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204-212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</a:t>
            </a:r>
            <a:r>
              <a:rPr lang="el-GR" sz="2800" u="sng" dirty="0" err="1"/>
              <a:t>ἰαχὰν</a:t>
            </a:r>
            <a:r>
              <a:rPr lang="el-GR" sz="2800" dirty="0"/>
              <a:t> </a:t>
            </a:r>
            <a:r>
              <a:rPr lang="el-GR" sz="2800" u="sng" dirty="0" err="1"/>
              <a:t>ἄιον</a:t>
            </a:r>
            <a:r>
              <a:rPr lang="el-GR" sz="2800" dirty="0"/>
              <a:t> </a:t>
            </a:r>
            <a:r>
              <a:rPr lang="el-GR" sz="2800" dirty="0" err="1"/>
              <a:t>πολύστονον</a:t>
            </a:r>
            <a:r>
              <a:rPr lang="el-GR" sz="2800" dirty="0"/>
              <a:t> </a:t>
            </a:r>
            <a:r>
              <a:rPr lang="el-GR" sz="2800" dirty="0" err="1"/>
              <a:t>γόων͵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λιγυρὰ</a:t>
            </a:r>
            <a:r>
              <a:rPr lang="el-GR" sz="2800" dirty="0"/>
              <a:t> δ΄ </a:t>
            </a:r>
            <a:r>
              <a:rPr lang="el-GR" sz="2800" u="sng" dirty="0" err="1"/>
              <a:t>ἄχεα</a:t>
            </a:r>
            <a:r>
              <a:rPr lang="el-GR" sz="2800" dirty="0"/>
              <a:t> </a:t>
            </a:r>
            <a:r>
              <a:rPr lang="el-GR" sz="2800" u="sng" dirty="0" err="1"/>
              <a:t>μογερὰ</a:t>
            </a:r>
            <a:r>
              <a:rPr lang="el-GR" sz="2800" dirty="0"/>
              <a:t> </a:t>
            </a:r>
            <a:r>
              <a:rPr lang="el-GR" sz="2800" dirty="0" err="1" smtClean="0"/>
              <a:t>βοᾷ</a:t>
            </a:r>
            <a:r>
              <a:rPr lang="el-GR" sz="2800" dirty="0" smtClean="0"/>
              <a:t> (205)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τὸν ἐν </a:t>
            </a:r>
            <a:r>
              <a:rPr lang="el-GR" sz="2800" dirty="0" err="1"/>
              <a:t>λέχει</a:t>
            </a:r>
            <a:r>
              <a:rPr lang="el-GR" sz="2800" dirty="0"/>
              <a:t> </a:t>
            </a:r>
            <a:r>
              <a:rPr lang="el-GR" sz="2800" u="sng" dirty="0" err="1"/>
              <a:t>προδόταν</a:t>
            </a:r>
            <a:r>
              <a:rPr lang="el-GR" sz="2800" dirty="0"/>
              <a:t> </a:t>
            </a:r>
            <a:r>
              <a:rPr lang="el-GR" sz="2800" u="sng" dirty="0" err="1"/>
              <a:t>κακόνυμφον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u="sng" dirty="0" err="1"/>
              <a:t>θεοκλυτεῖ</a:t>
            </a:r>
            <a:r>
              <a:rPr lang="el-GR" sz="2800" dirty="0"/>
              <a:t> δ΄ </a:t>
            </a:r>
            <a:r>
              <a:rPr lang="el-GR" sz="2800" dirty="0" err="1"/>
              <a:t>ἄδικα</a:t>
            </a:r>
            <a:r>
              <a:rPr lang="el-GR" sz="2800" dirty="0"/>
              <a:t> </a:t>
            </a:r>
            <a:r>
              <a:rPr lang="el-GR" sz="2800" dirty="0" err="1"/>
              <a:t>παθοῦσα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τὰν</a:t>
            </a:r>
            <a:r>
              <a:rPr lang="el-GR" sz="2800" dirty="0"/>
              <a:t> </a:t>
            </a:r>
            <a:r>
              <a:rPr lang="el-GR" sz="2800" dirty="0" err="1"/>
              <a:t>Ζηνὸς</a:t>
            </a:r>
            <a:r>
              <a:rPr lang="el-GR" sz="2800" dirty="0"/>
              <a:t> </a:t>
            </a:r>
            <a:r>
              <a:rPr lang="el-GR" sz="2800" dirty="0" err="1"/>
              <a:t>ὁρκίαν</a:t>
            </a:r>
            <a:r>
              <a:rPr lang="el-GR" sz="2800" dirty="0"/>
              <a:t> </a:t>
            </a:r>
            <a:r>
              <a:rPr lang="el-GR" sz="2800" dirty="0" err="1"/>
              <a:t>Θέμιν͵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/>
              <a:t>ἅ</a:t>
            </a:r>
            <a:r>
              <a:rPr lang="el-GR" sz="2800" dirty="0"/>
              <a:t> </a:t>
            </a:r>
            <a:r>
              <a:rPr lang="el-GR" sz="2800" dirty="0" err="1"/>
              <a:t>νιν</a:t>
            </a:r>
            <a:r>
              <a:rPr lang="el-GR" sz="2800" dirty="0"/>
              <a:t> </a:t>
            </a:r>
            <a:r>
              <a:rPr lang="el-GR" sz="2800" u="sng" dirty="0" err="1"/>
              <a:t>ἔβασεν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Ἑλλάδ΄</a:t>
            </a:r>
            <a:r>
              <a:rPr lang="el-GR" sz="2800" dirty="0"/>
              <a:t> ἐς </a:t>
            </a:r>
            <a:r>
              <a:rPr lang="el-GR" sz="2800" u="sng" dirty="0" err="1"/>
              <a:t>ἀντίπορον</a:t>
            </a:r>
            <a:r>
              <a:rPr lang="el-GR" sz="2800" dirty="0"/>
              <a:t> (210)</a:t>
            </a:r>
          </a:p>
          <a:p>
            <a:pPr marL="0" indent="0">
              <a:buNone/>
            </a:pPr>
            <a:r>
              <a:rPr lang="el-GR" sz="2800" dirty="0" err="1"/>
              <a:t>δι΄</a:t>
            </a:r>
            <a:r>
              <a:rPr lang="el-GR" sz="2800" dirty="0"/>
              <a:t> </a:t>
            </a:r>
            <a:r>
              <a:rPr lang="el-GR" sz="2800" u="sng" dirty="0" err="1"/>
              <a:t>ἅλα</a:t>
            </a:r>
            <a:r>
              <a:rPr lang="el-GR" sz="2800" dirty="0"/>
              <a:t> </a:t>
            </a:r>
            <a:r>
              <a:rPr lang="el-GR" sz="2800" u="sng" dirty="0" err="1"/>
              <a:t>νύχιον</a:t>
            </a:r>
            <a:r>
              <a:rPr lang="el-GR" sz="2800" dirty="0"/>
              <a:t> </a:t>
            </a:r>
            <a:r>
              <a:rPr lang="el-GR" sz="2800" dirty="0" err="1"/>
              <a:t>ἐφ΄</a:t>
            </a:r>
            <a:r>
              <a:rPr lang="el-GR" sz="2800" dirty="0"/>
              <a:t> </a:t>
            </a:r>
            <a:r>
              <a:rPr lang="el-GR" sz="2800" dirty="0" err="1"/>
              <a:t>ἁλμυρὰν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πόντου</a:t>
            </a:r>
            <a:r>
              <a:rPr lang="el-GR" sz="2800" dirty="0"/>
              <a:t> </a:t>
            </a:r>
            <a:r>
              <a:rPr lang="el-GR" sz="2800" u="sng" dirty="0" err="1"/>
              <a:t>κλῇδ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u="sng" dirty="0" err="1"/>
              <a:t>ἀπεράντου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212-221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/>
              <a:t>ΜΗΔΕΙΑ</a:t>
            </a:r>
          </a:p>
          <a:p>
            <a:pPr marL="0" indent="0">
              <a:buNone/>
            </a:pPr>
            <a:r>
              <a:rPr lang="el-GR" sz="2800" dirty="0" err="1"/>
              <a:t>Κορίνθιαι</a:t>
            </a:r>
            <a:r>
              <a:rPr lang="el-GR" sz="2800" dirty="0"/>
              <a:t> </a:t>
            </a:r>
            <a:r>
              <a:rPr lang="el-GR" sz="2800" dirty="0" err="1"/>
              <a:t>γυναῖκες͵</a:t>
            </a:r>
            <a:r>
              <a:rPr lang="el-GR" sz="2800" dirty="0"/>
              <a:t> ἐξῆλθον </a:t>
            </a:r>
            <a:r>
              <a:rPr lang="el-GR" sz="2800" dirty="0" err="1"/>
              <a:t>δόμων͵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μή μοί τι </a:t>
            </a:r>
            <a:r>
              <a:rPr lang="el-GR" sz="2800" u="sng" dirty="0" err="1"/>
              <a:t>μέμφησθ</a:t>
            </a:r>
            <a:r>
              <a:rPr lang="el-GR" sz="2800" dirty="0" err="1"/>
              <a:t>΄</a:t>
            </a:r>
            <a:r>
              <a:rPr lang="el-GR" sz="2800" dirty="0"/>
              <a:t>· </a:t>
            </a:r>
            <a:r>
              <a:rPr lang="el-GR" sz="2800" dirty="0" err="1"/>
              <a:t>οἶδα</a:t>
            </a:r>
            <a:r>
              <a:rPr lang="el-GR" sz="2800" dirty="0"/>
              <a:t> γὰρ πολλοὺς βροτῶν</a:t>
            </a:r>
          </a:p>
          <a:p>
            <a:pPr marL="0" indent="0">
              <a:buNone/>
            </a:pPr>
            <a:r>
              <a:rPr lang="el-GR" sz="2800" dirty="0"/>
              <a:t>σεμνοὺς </a:t>
            </a:r>
            <a:r>
              <a:rPr lang="el-GR" sz="2800" u="sng" dirty="0" err="1"/>
              <a:t>γεγῶτας</a:t>
            </a:r>
            <a:r>
              <a:rPr lang="el-GR" sz="2800" dirty="0" err="1"/>
              <a:t>͵</a:t>
            </a:r>
            <a:r>
              <a:rPr lang="el-GR" sz="2800" dirty="0"/>
              <a:t> τοὺς μὲν </a:t>
            </a:r>
            <a:r>
              <a:rPr lang="el-GR" sz="2800" dirty="0" err="1"/>
              <a:t>ὀμμάτων</a:t>
            </a:r>
            <a:r>
              <a:rPr lang="el-GR" sz="2800" dirty="0"/>
              <a:t> </a:t>
            </a:r>
            <a:r>
              <a:rPr lang="el-GR" sz="2800" dirty="0" err="1"/>
              <a:t>ἄπο͵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τοὺς δ΄ ἐν </a:t>
            </a:r>
            <a:r>
              <a:rPr lang="el-GR" sz="2800" u="sng" dirty="0" err="1"/>
              <a:t>θυραίοις</a:t>
            </a:r>
            <a:r>
              <a:rPr lang="el-GR" sz="2800" dirty="0"/>
              <a:t>· οἱ δ΄ </a:t>
            </a:r>
            <a:r>
              <a:rPr lang="el-GR" sz="2800" dirty="0" err="1"/>
              <a:t>ἀφ΄</a:t>
            </a:r>
            <a:r>
              <a:rPr lang="el-GR" sz="2800" dirty="0"/>
              <a:t> </a:t>
            </a:r>
            <a:r>
              <a:rPr lang="el-GR" sz="2800" dirty="0" err="1"/>
              <a:t>ἡσύχου</a:t>
            </a:r>
            <a:r>
              <a:rPr lang="el-GR" sz="2800" dirty="0"/>
              <a:t> </a:t>
            </a:r>
            <a:r>
              <a:rPr lang="el-GR" sz="2800" dirty="0" err="1" smtClean="0"/>
              <a:t>ποδὸς</a:t>
            </a:r>
            <a:r>
              <a:rPr lang="el-GR" sz="2800" dirty="0" smtClean="0"/>
              <a:t> (215)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δύσκλειαν</a:t>
            </a:r>
            <a:r>
              <a:rPr lang="el-GR" sz="2800" dirty="0"/>
              <a:t> </a:t>
            </a:r>
            <a:r>
              <a:rPr lang="el-GR" sz="2800" dirty="0" err="1"/>
              <a:t>ἐκτήσαντο</a:t>
            </a:r>
            <a:r>
              <a:rPr lang="el-GR" sz="2800" dirty="0"/>
              <a:t> καὶ </a:t>
            </a:r>
            <a:r>
              <a:rPr lang="el-GR" sz="2800" u="sng" dirty="0" err="1"/>
              <a:t>ῥᾳθυμίαν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 err="1"/>
              <a:t>δίκη</a:t>
            </a:r>
            <a:r>
              <a:rPr lang="el-GR" sz="2800" dirty="0"/>
              <a:t> γὰρ οὐκ </a:t>
            </a:r>
            <a:r>
              <a:rPr lang="el-GR" sz="2800" dirty="0" err="1"/>
              <a:t>ἔνεστ΄</a:t>
            </a:r>
            <a:r>
              <a:rPr lang="el-GR" sz="2800" dirty="0"/>
              <a:t> ἐν </a:t>
            </a:r>
            <a:r>
              <a:rPr lang="el-GR" sz="2800" dirty="0" err="1"/>
              <a:t>ὀφθαλμοῖς</a:t>
            </a:r>
            <a:r>
              <a:rPr lang="el-GR" sz="2800" dirty="0"/>
              <a:t> </a:t>
            </a:r>
            <a:r>
              <a:rPr lang="el-GR" sz="2800" dirty="0" err="1"/>
              <a:t>βροτῶν͵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ὅστις πρὶν ἀνδρὸς </a:t>
            </a:r>
            <a:r>
              <a:rPr lang="el-GR" sz="2800" u="sng" dirty="0" err="1"/>
              <a:t>σπλάγχνον</a:t>
            </a:r>
            <a:r>
              <a:rPr lang="el-GR" sz="2800" dirty="0"/>
              <a:t> </a:t>
            </a:r>
            <a:r>
              <a:rPr lang="el-GR" sz="2800" dirty="0" err="1"/>
              <a:t>ἐκμαθεῖν</a:t>
            </a:r>
            <a:r>
              <a:rPr lang="el-GR" sz="2800" dirty="0"/>
              <a:t> σαφῶς</a:t>
            </a:r>
          </a:p>
          <a:p>
            <a:pPr marL="0" indent="0">
              <a:buNone/>
            </a:pPr>
            <a:r>
              <a:rPr lang="el-GR" sz="2800" dirty="0" err="1"/>
              <a:t>στυγεῖ</a:t>
            </a:r>
            <a:r>
              <a:rPr lang="el-GR" sz="2800" dirty="0"/>
              <a:t> </a:t>
            </a:r>
            <a:r>
              <a:rPr lang="el-GR" sz="2800" u="sng" dirty="0" err="1"/>
              <a:t>δεδορκώς</a:t>
            </a:r>
            <a:r>
              <a:rPr lang="el-GR" sz="2800" dirty="0" err="1"/>
              <a:t>͵</a:t>
            </a:r>
            <a:r>
              <a:rPr lang="el-GR" sz="2800" dirty="0"/>
              <a:t> οὐδὲν </a:t>
            </a:r>
            <a:r>
              <a:rPr lang="el-GR" sz="2800" dirty="0" err="1"/>
              <a:t>ἠδικημένος</a:t>
            </a:r>
            <a:r>
              <a:rPr lang="el-GR" sz="2800" dirty="0" smtClean="0"/>
              <a:t>. (220)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χρὴ δὲ </a:t>
            </a:r>
            <a:r>
              <a:rPr lang="el-GR" sz="2800" dirty="0" err="1"/>
              <a:t>ξένον</a:t>
            </a:r>
            <a:r>
              <a:rPr lang="el-GR" sz="2800" dirty="0"/>
              <a:t> μὲν </a:t>
            </a:r>
            <a:r>
              <a:rPr lang="el-GR" sz="2800" dirty="0" err="1"/>
              <a:t>κάρτα</a:t>
            </a:r>
            <a:r>
              <a:rPr lang="el-GR" sz="2800" dirty="0"/>
              <a:t> </a:t>
            </a:r>
            <a:r>
              <a:rPr lang="el-GR" sz="2800" u="sng" dirty="0" err="1"/>
              <a:t>προσχωρεῖν</a:t>
            </a:r>
            <a:r>
              <a:rPr lang="el-GR" sz="2800" dirty="0"/>
              <a:t> πόλει·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1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222-232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800" dirty="0" err="1"/>
              <a:t>οὐδ΄</a:t>
            </a:r>
            <a:r>
              <a:rPr lang="el-GR" sz="2800" dirty="0"/>
              <a:t> </a:t>
            </a:r>
            <a:r>
              <a:rPr lang="el-GR" sz="2800" dirty="0" err="1"/>
              <a:t>ἀστὸν</a:t>
            </a:r>
            <a:r>
              <a:rPr lang="el-GR" sz="2800" dirty="0"/>
              <a:t> </a:t>
            </a:r>
            <a:r>
              <a:rPr lang="el-GR" sz="2800" dirty="0" err="1"/>
              <a:t>ᾔνεσ΄</a:t>
            </a:r>
            <a:r>
              <a:rPr lang="el-GR" sz="2800" dirty="0"/>
              <a:t> ὅστις </a:t>
            </a:r>
            <a:r>
              <a:rPr lang="el-GR" sz="2800" dirty="0" err="1"/>
              <a:t>αὐθάδης</a:t>
            </a:r>
            <a:r>
              <a:rPr lang="el-GR" sz="2800" dirty="0"/>
              <a:t> </a:t>
            </a:r>
            <a:r>
              <a:rPr lang="el-GR" sz="2800" dirty="0" err="1"/>
              <a:t>γεγὼς</a:t>
            </a:r>
            <a:endParaRPr lang="el-GR" sz="2800" dirty="0"/>
          </a:p>
          <a:p>
            <a:r>
              <a:rPr lang="el-GR" sz="2800" dirty="0" err="1"/>
              <a:t>πικρὸς</a:t>
            </a:r>
            <a:r>
              <a:rPr lang="el-GR" sz="2800" dirty="0"/>
              <a:t> </a:t>
            </a:r>
            <a:r>
              <a:rPr lang="el-GR" sz="2800" dirty="0" err="1"/>
              <a:t>πολίταις</a:t>
            </a:r>
            <a:r>
              <a:rPr lang="el-GR" sz="2800" dirty="0"/>
              <a:t> ἐστὶν </a:t>
            </a:r>
            <a:r>
              <a:rPr lang="el-GR" sz="2800" u="sng" dirty="0" err="1"/>
              <a:t>ἀμαθίας</a:t>
            </a:r>
            <a:r>
              <a:rPr lang="el-GR" sz="2800" dirty="0"/>
              <a:t> </a:t>
            </a:r>
            <a:r>
              <a:rPr lang="el-GR" sz="2800" dirty="0" err="1"/>
              <a:t>ὕπο</a:t>
            </a:r>
            <a:r>
              <a:rPr lang="el-GR" sz="2800" dirty="0"/>
              <a:t>.</a:t>
            </a:r>
          </a:p>
          <a:p>
            <a:r>
              <a:rPr lang="el-GR" sz="2800" dirty="0"/>
              <a:t>ἐμοὶ δ΄ </a:t>
            </a:r>
            <a:r>
              <a:rPr lang="el-GR" sz="2800" b="1" u="sng" dirty="0" err="1"/>
              <a:t>ἄελπτον</a:t>
            </a:r>
            <a:r>
              <a:rPr lang="el-GR" sz="2800" dirty="0"/>
              <a:t> πρᾶγμα </a:t>
            </a:r>
            <a:r>
              <a:rPr lang="el-GR" sz="2800" u="sng" dirty="0" err="1"/>
              <a:t>προσπεσὸν</a:t>
            </a:r>
            <a:r>
              <a:rPr lang="el-GR" sz="2800" dirty="0"/>
              <a:t> </a:t>
            </a:r>
            <a:r>
              <a:rPr lang="el-GR" sz="2800" dirty="0" smtClean="0"/>
              <a:t>τόδε (225)</a:t>
            </a:r>
            <a:endParaRPr lang="el-GR" sz="2800" dirty="0"/>
          </a:p>
          <a:p>
            <a:r>
              <a:rPr lang="el-GR" sz="2800" dirty="0" err="1"/>
              <a:t>ψυχὴν</a:t>
            </a:r>
            <a:r>
              <a:rPr lang="el-GR" sz="2800" dirty="0"/>
              <a:t> </a:t>
            </a:r>
            <a:r>
              <a:rPr lang="el-GR" sz="2800" u="sng" dirty="0" err="1"/>
              <a:t>διέφθαρκ</a:t>
            </a:r>
            <a:r>
              <a:rPr lang="el-GR" sz="2800" dirty="0" err="1"/>
              <a:t>΄</a:t>
            </a:r>
            <a:r>
              <a:rPr lang="el-GR" sz="2800" dirty="0"/>
              <a:t>· </a:t>
            </a:r>
            <a:r>
              <a:rPr lang="el-GR" sz="2800" u="sng" dirty="0" err="1"/>
              <a:t>οἴχομαι</a:t>
            </a:r>
            <a:r>
              <a:rPr lang="el-GR" sz="2800" dirty="0"/>
              <a:t> δὲ καὶ βίου</a:t>
            </a:r>
          </a:p>
          <a:p>
            <a:r>
              <a:rPr lang="el-GR" sz="2800" dirty="0" err="1"/>
              <a:t>χάριν</a:t>
            </a:r>
            <a:r>
              <a:rPr lang="el-GR" sz="2800" dirty="0"/>
              <a:t> </a:t>
            </a:r>
            <a:r>
              <a:rPr lang="el-GR" sz="2800" u="sng" dirty="0" err="1"/>
              <a:t>μεθεῖσα</a:t>
            </a:r>
            <a:r>
              <a:rPr lang="el-GR" sz="2800" dirty="0"/>
              <a:t> </a:t>
            </a:r>
            <a:r>
              <a:rPr lang="el-GR" sz="2800" u="sng" dirty="0" err="1"/>
              <a:t>κατθανεῖν</a:t>
            </a:r>
            <a:r>
              <a:rPr lang="el-GR" sz="2800" dirty="0"/>
              <a:t> </a:t>
            </a:r>
            <a:r>
              <a:rPr lang="el-GR" sz="2800" u="sng" dirty="0" err="1"/>
              <a:t>χρῄζω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l-GR" sz="2800" dirty="0" err="1"/>
              <a:t>φίλαι</a:t>
            </a:r>
            <a:r>
              <a:rPr lang="el-GR" sz="2800" dirty="0"/>
              <a:t>.</a:t>
            </a:r>
          </a:p>
          <a:p>
            <a:r>
              <a:rPr lang="el-GR" sz="2800" b="1" dirty="0"/>
              <a:t>ἐν ᾧ</a:t>
            </a:r>
            <a:r>
              <a:rPr lang="el-GR" sz="2800" dirty="0"/>
              <a:t> γὰρ ἦν μοι </a:t>
            </a:r>
            <a:r>
              <a:rPr lang="el-GR" sz="2800" dirty="0" err="1"/>
              <a:t>πάντα</a:t>
            </a:r>
            <a:r>
              <a:rPr lang="el-GR" sz="2800" dirty="0"/>
              <a:t>, </a:t>
            </a:r>
            <a:r>
              <a:rPr lang="el-GR" sz="2800" dirty="0" err="1"/>
              <a:t>γιγνώσκω</a:t>
            </a:r>
            <a:r>
              <a:rPr lang="el-GR" sz="2800" dirty="0"/>
              <a:t> </a:t>
            </a:r>
            <a:r>
              <a:rPr lang="el-GR" sz="2800" dirty="0" err="1"/>
              <a:t>καλῶς͵</a:t>
            </a:r>
            <a:endParaRPr lang="el-GR" sz="2800" dirty="0"/>
          </a:p>
          <a:p>
            <a:r>
              <a:rPr lang="el-GR" sz="2800" b="1" dirty="0" err="1"/>
              <a:t>κάκιστος</a:t>
            </a:r>
            <a:r>
              <a:rPr lang="el-GR" sz="2800" dirty="0"/>
              <a:t> ἀνδρῶν </a:t>
            </a:r>
            <a:r>
              <a:rPr lang="el-GR" sz="2800" u="sng" dirty="0" err="1"/>
              <a:t>ἐκβέβηχ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u="sng" dirty="0" err="1"/>
              <a:t>οὑμὸς</a:t>
            </a:r>
            <a:r>
              <a:rPr lang="el-GR" sz="2800" dirty="0"/>
              <a:t> </a:t>
            </a:r>
            <a:r>
              <a:rPr lang="el-GR" sz="2800" dirty="0" err="1"/>
              <a:t>πόσις</a:t>
            </a:r>
            <a:r>
              <a:rPr lang="el-GR" sz="2800" dirty="0"/>
              <a:t>.</a:t>
            </a:r>
          </a:p>
          <a:p>
            <a:r>
              <a:rPr lang="el-GR" sz="2800" dirty="0"/>
              <a:t>πάντων δ΄ ὅσ΄ ἔστ΄ ἔμψυχα καὶ </a:t>
            </a:r>
            <a:r>
              <a:rPr lang="el-GR" sz="2800" u="sng" dirty="0"/>
              <a:t>γνώμην</a:t>
            </a:r>
            <a:r>
              <a:rPr lang="el-GR" sz="2800" dirty="0"/>
              <a:t> ἔχει (230)</a:t>
            </a:r>
          </a:p>
          <a:p>
            <a:r>
              <a:rPr lang="el-GR" sz="2800" dirty="0"/>
              <a:t>γυναῖκές ἐσμεν ἀθλιώτατον φυτόν·</a:t>
            </a:r>
          </a:p>
          <a:p>
            <a:r>
              <a:rPr lang="el-GR" sz="2800" dirty="0"/>
              <a:t>ἃς πρῶτα μὲν δεῖ χρημάτων ὑπερβολῇ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11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745</Words>
  <Application>Microsoft Office PowerPoint</Application>
  <PresentationFormat>Προβολή στην οθόνη (4:3)</PresentationFormat>
  <Paragraphs>120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204-212</vt:lpstr>
      <vt:lpstr>Στίχοι 212-221</vt:lpstr>
      <vt:lpstr>Στίχοι 222-232</vt:lpstr>
      <vt:lpstr>Στίχοι 233-243</vt:lpstr>
      <vt:lpstr>Στίχοι 244-254</vt:lpstr>
      <vt:lpstr>Στίχοι 255-266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2014-12-06T10:37:49Z</dcterms:modified>
</cp:coreProperties>
</file>