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1" r:id="rId1"/>
  </p:sldMasterIdLst>
  <p:notesMasterIdLst>
    <p:notesMasterId r:id="rId28"/>
  </p:notesMasterIdLst>
  <p:sldIdLst>
    <p:sldId id="256" r:id="rId2"/>
    <p:sldId id="258" r:id="rId3"/>
    <p:sldId id="302" r:id="rId4"/>
    <p:sldId id="303" r:id="rId5"/>
    <p:sldId id="304" r:id="rId6"/>
    <p:sldId id="324" r:id="rId7"/>
    <p:sldId id="305" r:id="rId8"/>
    <p:sldId id="325" r:id="rId9"/>
    <p:sldId id="306" r:id="rId10"/>
    <p:sldId id="307" r:id="rId11"/>
    <p:sldId id="308" r:id="rId12"/>
    <p:sldId id="309" r:id="rId13"/>
    <p:sldId id="310" r:id="rId14"/>
    <p:sldId id="311" r:id="rId15"/>
    <p:sldId id="312" r:id="rId16"/>
    <p:sldId id="315" r:id="rId17"/>
    <p:sldId id="261" r:id="rId18"/>
    <p:sldId id="323" r:id="rId19"/>
    <p:sldId id="321" r:id="rId20"/>
    <p:sldId id="322" r:id="rId21"/>
    <p:sldId id="314" r:id="rId22"/>
    <p:sldId id="316" r:id="rId23"/>
    <p:sldId id="317" r:id="rId24"/>
    <p:sldId id="318" r:id="rId25"/>
    <p:sldId id="319" r:id="rId26"/>
    <p:sldId id="320" r:id="rId27"/>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AF58F9-0F0B-44EF-B5CE-E7040947897A}" v="1" dt="2021-10-08T06:52:03.6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644" y="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el-GR" dirty="0"/>
          </a:p>
        </p:txBody>
      </p:sp>
      <p:sp>
        <p:nvSpPr>
          <p:cNvPr id="3" name="Θέση ημερομηνίας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3BEEBC0D-2026-48C4-A255-55EE58E39754}" type="datetimeFigureOut">
              <a:rPr lang="el-GR" smtClean="0"/>
              <a:pPr/>
              <a:t>11/10/2023</a:t>
            </a:fld>
            <a:endParaRPr lang="el-GR" dirty="0"/>
          </a:p>
        </p:txBody>
      </p:sp>
      <p:sp>
        <p:nvSpPr>
          <p:cNvPr id="4" name="Θέση εικόνας διαφάνειας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el-GR" dirty="0"/>
          </a:p>
        </p:txBody>
      </p:sp>
      <p:sp>
        <p:nvSpPr>
          <p:cNvPr id="5" name="Θέση σημειώσεων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el-GR" dirty="0"/>
          </a:p>
        </p:txBody>
      </p:sp>
      <p:sp>
        <p:nvSpPr>
          <p:cNvPr id="7" name="Θέση αριθμού διαφάνειας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F7A6608F-16D6-4DF1-9BF2-54E82166572C}" type="slidenum">
              <a:rPr lang="el-GR" smtClean="0"/>
              <a:pPr/>
              <a:t>‹#›</a:t>
            </a:fld>
            <a:endParaRPr lang="el-GR" dirty="0"/>
          </a:p>
        </p:txBody>
      </p:sp>
    </p:spTree>
    <p:extLst>
      <p:ext uri="{BB962C8B-B14F-4D97-AF65-F5344CB8AC3E}">
        <p14:creationId xmlns:p14="http://schemas.microsoft.com/office/powerpoint/2010/main" val="2695284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7A6608F-16D6-4DF1-9BF2-54E82166572C}" type="slidenum">
              <a:rPr lang="el-GR" smtClean="0"/>
              <a:pPr/>
              <a:t>1</a:t>
            </a:fld>
            <a:endParaRPr lang="el-GR" dirty="0"/>
          </a:p>
        </p:txBody>
      </p:sp>
    </p:spTree>
    <p:extLst>
      <p:ext uri="{BB962C8B-B14F-4D97-AF65-F5344CB8AC3E}">
        <p14:creationId xmlns:p14="http://schemas.microsoft.com/office/powerpoint/2010/main" val="3319822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5BC204D9-9443-4D99-A2DD-DA64205F4B6A}" type="datetime1">
              <a:rPr lang="en-US" smtClean="0"/>
              <a:pPr/>
              <a:t>10/11/2023</a:t>
            </a:fld>
            <a:endParaRPr lang="en-US" dirty="0"/>
          </a:p>
        </p:txBody>
      </p:sp>
      <p:sp>
        <p:nvSpPr>
          <p:cNvPr id="19" name="Footer Placeholder 18"/>
          <p:cNvSpPr>
            <a:spLocks noGrp="1"/>
          </p:cNvSpPr>
          <p:nvPr>
            <p:ph type="ftr" sz="quarter" idx="11"/>
          </p:nvPr>
        </p:nvSpPr>
        <p:spPr/>
        <p:txBody>
          <a:bodyPr/>
          <a:lstStyle/>
          <a:p>
            <a:r>
              <a:rPr lang="el-GR"/>
              <a:t>Μηχανογραφημένη Λογιστική - Γιαννόπουλος Βασίλειος</a:t>
            </a:r>
            <a:endParaRPr lang="en-US" dirty="0"/>
          </a:p>
        </p:txBody>
      </p:sp>
      <p:sp>
        <p:nvSpPr>
          <p:cNvPr id="27" name="Slide Number Placeholder 2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BC204D9-9443-4D99-A2DD-DA64205F4B6A}" type="datetime1">
              <a:rPr lang="en-US" smtClean="0"/>
              <a:pPr/>
              <a:t>10/11/2023</a:t>
            </a:fld>
            <a:endParaRPr lang="en-US" dirty="0"/>
          </a:p>
        </p:txBody>
      </p:sp>
      <p:sp>
        <p:nvSpPr>
          <p:cNvPr id="5" name="Footer Placeholder 4"/>
          <p:cNvSpPr>
            <a:spLocks noGrp="1"/>
          </p:cNvSpPr>
          <p:nvPr>
            <p:ph type="ftr" sz="quarter" idx="11"/>
          </p:nvPr>
        </p:nvSpPr>
        <p:spPr/>
        <p:txBody>
          <a:bodyPr/>
          <a:lstStyle/>
          <a:p>
            <a:r>
              <a:rPr lang="el-GR"/>
              <a:t>Μηχανογραφημένη Λογιστική - Γιαννόπουλος Βασίλειος</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1"/>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1"/>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BC204D9-9443-4D99-A2DD-DA64205F4B6A}" type="datetime1">
              <a:rPr lang="en-US" smtClean="0"/>
              <a:pPr/>
              <a:t>10/11/2023</a:t>
            </a:fld>
            <a:endParaRPr lang="en-US" dirty="0"/>
          </a:p>
        </p:txBody>
      </p:sp>
      <p:sp>
        <p:nvSpPr>
          <p:cNvPr id="5" name="Footer Placeholder 4"/>
          <p:cNvSpPr>
            <a:spLocks noGrp="1"/>
          </p:cNvSpPr>
          <p:nvPr>
            <p:ph type="ftr" sz="quarter" idx="11"/>
          </p:nvPr>
        </p:nvSpPr>
        <p:spPr/>
        <p:txBody>
          <a:bodyPr/>
          <a:lstStyle/>
          <a:p>
            <a:r>
              <a:rPr lang="el-GR"/>
              <a:t>Μηχανογραφημένη Λογιστική - Γιαννόπουλος Βασίλειος</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BC204D9-9443-4D99-A2DD-DA64205F4B6A}" type="datetime1">
              <a:rPr lang="en-US" smtClean="0"/>
              <a:pPr/>
              <a:t>10/11/2023</a:t>
            </a:fld>
            <a:endParaRPr lang="en-US" dirty="0"/>
          </a:p>
        </p:txBody>
      </p:sp>
      <p:sp>
        <p:nvSpPr>
          <p:cNvPr id="5" name="Footer Placeholder 4"/>
          <p:cNvSpPr>
            <a:spLocks noGrp="1"/>
          </p:cNvSpPr>
          <p:nvPr>
            <p:ph type="ftr" sz="quarter" idx="11"/>
          </p:nvPr>
        </p:nvSpPr>
        <p:spPr/>
        <p:txBody>
          <a:bodyPr/>
          <a:lstStyle/>
          <a:p>
            <a:r>
              <a:rPr lang="el-GR"/>
              <a:t>Μηχανογραφημένη Λογιστική - Γιαννόπουλος Βασίλειος</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BC204D9-9443-4D99-A2DD-DA64205F4B6A}" type="datetime1">
              <a:rPr lang="en-US" smtClean="0"/>
              <a:pPr/>
              <a:t>10/11/2023</a:t>
            </a:fld>
            <a:endParaRPr lang="en-US" dirty="0"/>
          </a:p>
        </p:txBody>
      </p:sp>
      <p:sp>
        <p:nvSpPr>
          <p:cNvPr id="5" name="Footer Placeholder 4"/>
          <p:cNvSpPr>
            <a:spLocks noGrp="1"/>
          </p:cNvSpPr>
          <p:nvPr>
            <p:ph type="ftr" sz="quarter" idx="11"/>
          </p:nvPr>
        </p:nvSpPr>
        <p:spPr/>
        <p:txBody>
          <a:bodyPr/>
          <a:lstStyle/>
          <a:p>
            <a:r>
              <a:rPr lang="el-GR"/>
              <a:t>Μηχανογραφημένη Λογιστική - Γιαννόπουλος Βασίλειος</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BC204D9-9443-4D99-A2DD-DA64205F4B6A}" type="datetime1">
              <a:rPr lang="en-US" smtClean="0"/>
              <a:pPr/>
              <a:t>10/11/2023</a:t>
            </a:fld>
            <a:endParaRPr lang="en-US" dirty="0"/>
          </a:p>
        </p:txBody>
      </p:sp>
      <p:sp>
        <p:nvSpPr>
          <p:cNvPr id="6" name="Footer Placeholder 5"/>
          <p:cNvSpPr>
            <a:spLocks noGrp="1"/>
          </p:cNvSpPr>
          <p:nvPr>
            <p:ph type="ftr" sz="quarter" idx="11"/>
          </p:nvPr>
        </p:nvSpPr>
        <p:spPr/>
        <p:txBody>
          <a:bodyPr/>
          <a:lstStyle/>
          <a:p>
            <a:r>
              <a:rPr lang="el-GR"/>
              <a:t>Μηχανογραφημένη Λογιστική - Γιαννόπουλος Βασίλειος</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BC204D9-9443-4D99-A2DD-DA64205F4B6A}" type="datetime1">
              <a:rPr lang="en-US" smtClean="0"/>
              <a:pPr/>
              <a:t>10/11/2023</a:t>
            </a:fld>
            <a:endParaRPr lang="en-US" dirty="0"/>
          </a:p>
        </p:txBody>
      </p:sp>
      <p:sp>
        <p:nvSpPr>
          <p:cNvPr id="8" name="Footer Placeholder 7"/>
          <p:cNvSpPr>
            <a:spLocks noGrp="1"/>
          </p:cNvSpPr>
          <p:nvPr>
            <p:ph type="ftr" sz="quarter" idx="11"/>
          </p:nvPr>
        </p:nvSpPr>
        <p:spPr/>
        <p:txBody>
          <a:bodyPr/>
          <a:lstStyle/>
          <a:p>
            <a:r>
              <a:rPr lang="el-GR"/>
              <a:t>Μηχανογραφημένη Λογιστική - Γιαννόπουλος Βασίλειος</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5BC204D9-9443-4D99-A2DD-DA64205F4B6A}" type="datetime1">
              <a:rPr lang="en-US" smtClean="0"/>
              <a:pPr/>
              <a:t>10/11/2023</a:t>
            </a:fld>
            <a:endParaRPr lang="en-US" dirty="0"/>
          </a:p>
        </p:txBody>
      </p:sp>
      <p:sp>
        <p:nvSpPr>
          <p:cNvPr id="4" name="Footer Placeholder 3"/>
          <p:cNvSpPr>
            <a:spLocks noGrp="1"/>
          </p:cNvSpPr>
          <p:nvPr>
            <p:ph type="ftr" sz="quarter" idx="11"/>
          </p:nvPr>
        </p:nvSpPr>
        <p:spPr/>
        <p:txBody>
          <a:bodyPr/>
          <a:lstStyle/>
          <a:p>
            <a:r>
              <a:rPr lang="el-GR"/>
              <a:t>Μηχανογραφημένη Λογιστική - Γιαννόπουλος Βασίλειος</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204D9-9443-4D99-A2DD-DA64205F4B6A}" type="datetime1">
              <a:rPr lang="en-US" smtClean="0"/>
              <a:pPr/>
              <a:t>10/11/2023</a:t>
            </a:fld>
            <a:endParaRPr lang="en-US" dirty="0"/>
          </a:p>
        </p:txBody>
      </p:sp>
      <p:sp>
        <p:nvSpPr>
          <p:cNvPr id="3" name="Footer Placeholder 2"/>
          <p:cNvSpPr>
            <a:spLocks noGrp="1"/>
          </p:cNvSpPr>
          <p:nvPr>
            <p:ph type="ftr" sz="quarter" idx="11"/>
          </p:nvPr>
        </p:nvSpPr>
        <p:spPr/>
        <p:txBody>
          <a:bodyPr/>
          <a:lstStyle/>
          <a:p>
            <a:r>
              <a:rPr lang="el-GR"/>
              <a:t>Μηχανογραφημένη Λογιστική - Γιαννόπουλος Βασίλειος</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BC204D9-9443-4D99-A2DD-DA64205F4B6A}" type="datetime1">
              <a:rPr lang="en-US" smtClean="0"/>
              <a:pPr/>
              <a:t>10/11/2023</a:t>
            </a:fld>
            <a:endParaRPr lang="en-US" dirty="0"/>
          </a:p>
        </p:txBody>
      </p:sp>
      <p:sp>
        <p:nvSpPr>
          <p:cNvPr id="6" name="Footer Placeholder 5"/>
          <p:cNvSpPr>
            <a:spLocks noGrp="1"/>
          </p:cNvSpPr>
          <p:nvPr>
            <p:ph type="ftr" sz="quarter" idx="11"/>
          </p:nvPr>
        </p:nvSpPr>
        <p:spPr/>
        <p:txBody>
          <a:bodyPr/>
          <a:lstStyle/>
          <a:p>
            <a:r>
              <a:rPr lang="el-GR"/>
              <a:t>Μηχανογραφημένη Λογιστική - Γιαννόπουλος Βασίλειος</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BC204D9-9443-4D99-A2DD-DA64205F4B6A}" type="datetime1">
              <a:rPr lang="en-US" smtClean="0"/>
              <a:pPr/>
              <a:t>10/11/2023</a:t>
            </a:fld>
            <a:endParaRPr lang="en-US" dirty="0"/>
          </a:p>
        </p:txBody>
      </p:sp>
      <p:sp>
        <p:nvSpPr>
          <p:cNvPr id="6" name="Footer Placeholder 5"/>
          <p:cNvSpPr>
            <a:spLocks noGrp="1"/>
          </p:cNvSpPr>
          <p:nvPr>
            <p:ph type="ftr" sz="quarter" idx="11"/>
          </p:nvPr>
        </p:nvSpPr>
        <p:spPr/>
        <p:txBody>
          <a:bodyPr/>
          <a:lstStyle/>
          <a:p>
            <a:r>
              <a:rPr lang="el-GR"/>
              <a:t>Μηχανογραφημένη Λογιστική - Γιαννόπουλος Βασίλειος</a:t>
            </a:r>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D57F1E4F-1CFF-5643-939E-217C01CDF565}" type="slidenum">
              <a:rPr lang="en-US" smtClean="0"/>
              <a:pPr/>
              <a:t>‹#›</a:t>
            </a:fld>
            <a:endParaRPr lang="en-US" dirty="0"/>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3"/>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C204D9-9443-4D99-A2DD-DA64205F4B6A}" type="datetime1">
              <a:rPr lang="en-US" smtClean="0"/>
              <a:pPr/>
              <a:t>10/11/2023</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l-GR"/>
              <a:t>Μηχανογραφημένη Λογιστική - Γιαννόπουλος Βασίλειος</a:t>
            </a:r>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57F1E4F-1CFF-5643-939E-217C01CDF565}" type="slidenum">
              <a:rPr lang="en-US" smtClean="0"/>
              <a:pPr/>
              <a:t>‹#›</a:t>
            </a:fld>
            <a:endParaRPr lang="en-US" dirty="0"/>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hyperlink" Target="https://dynamics.microsoft.com/el-gr/digital-commerce-soluti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dynamics.microsoft.com/el-gr/financial-and-operating-model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dynamics.microsoft.com/el-gr/digital-supply-chai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B7961235-F42C-4C83-B51B-7416382FB1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54A09A1-AE33-4C84-B62F-DC061FD56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 y="0"/>
            <a:ext cx="6111243" cy="6858000"/>
          </a:xfrm>
          <a:prstGeom prst="rect">
            <a:avLst/>
          </a:prstGeom>
          <a:solidFill>
            <a:schemeClr val="bg2">
              <a:lumMod val="1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Τίτλος 1"/>
          <p:cNvSpPr>
            <a:spLocks noGrp="1"/>
          </p:cNvSpPr>
          <p:nvPr>
            <p:ph type="ctrTitle"/>
          </p:nvPr>
        </p:nvSpPr>
        <p:spPr>
          <a:xfrm>
            <a:off x="540279" y="967417"/>
            <a:ext cx="5280460" cy="3943250"/>
          </a:xfrm>
        </p:spPr>
        <p:txBody>
          <a:bodyPr>
            <a:normAutofit/>
          </a:bodyPr>
          <a:lstStyle/>
          <a:p>
            <a:r>
              <a:rPr lang="el-GR" sz="4000" dirty="0">
                <a:solidFill>
                  <a:srgbClr val="FEFFFF"/>
                </a:solidFill>
              </a:rPr>
              <a:t>Ενότητα 1 - Πληροφοριακά Συστήματα Διοίκησης Επιχειρήσεων (</a:t>
            </a:r>
            <a:r>
              <a:rPr lang="en-US" sz="4000" dirty="0">
                <a:solidFill>
                  <a:srgbClr val="FEFFFF"/>
                </a:solidFill>
              </a:rPr>
              <a:t>ERP)</a:t>
            </a:r>
            <a:endParaRPr lang="el-GR" sz="4000" dirty="0">
              <a:solidFill>
                <a:srgbClr val="FEFFFF"/>
              </a:solidFill>
            </a:endParaRPr>
          </a:p>
        </p:txBody>
      </p:sp>
      <p:sp>
        <p:nvSpPr>
          <p:cNvPr id="7" name="Subtitle 6"/>
          <p:cNvSpPr>
            <a:spLocks noGrp="1"/>
          </p:cNvSpPr>
          <p:nvPr>
            <p:ph type="subTitle" idx="1"/>
          </p:nvPr>
        </p:nvSpPr>
        <p:spPr>
          <a:xfrm>
            <a:off x="540279" y="5189400"/>
            <a:ext cx="5280460" cy="544260"/>
          </a:xfrm>
        </p:spPr>
        <p:txBody>
          <a:bodyPr anchor="ctr">
            <a:noAutofit/>
          </a:bodyPr>
          <a:lstStyle/>
          <a:p>
            <a:pPr>
              <a:lnSpc>
                <a:spcPct val="90000"/>
              </a:lnSpc>
            </a:pPr>
            <a:r>
              <a:rPr lang="el-GR" sz="1500" dirty="0">
                <a:solidFill>
                  <a:srgbClr val="FEFFFF"/>
                </a:solidFill>
                <a:latin typeface="Verdana"/>
                <a:cs typeface="Verdana"/>
              </a:rPr>
              <a:t>Μηχανογραφημένη Λογιστική </a:t>
            </a:r>
          </a:p>
          <a:p>
            <a:pPr>
              <a:lnSpc>
                <a:spcPct val="90000"/>
              </a:lnSpc>
            </a:pPr>
            <a:r>
              <a:rPr lang="el-GR" sz="1500" dirty="0">
                <a:solidFill>
                  <a:srgbClr val="FEFFFF"/>
                </a:solidFill>
                <a:latin typeface="Verdana"/>
                <a:cs typeface="Verdana"/>
              </a:rPr>
              <a:t>Τμήμα Λογιστικής και Χρηματοοικονομικής</a:t>
            </a:r>
          </a:p>
        </p:txBody>
      </p:sp>
      <p:sp>
        <p:nvSpPr>
          <p:cNvPr id="17" name="Freeform 27">
            <a:extLst>
              <a:ext uri="{FF2B5EF4-FFF2-40B4-BE49-F238E27FC236}">
                <a16:creationId xmlns:a16="http://schemas.microsoft.com/office/drawing/2014/main" id="{D62F2749-B982-4ADE-B1EF-679002587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5033007"/>
            <a:ext cx="6881206" cy="857047"/>
          </a:xfrm>
          <a:custGeom>
            <a:avLst/>
            <a:gdLst>
              <a:gd name="connsiteX0" fmla="*/ 0 w 6881206"/>
              <a:gd name="connsiteY0" fmla="*/ 0 h 857047"/>
              <a:gd name="connsiteX1" fmla="*/ 653445 w 6881206"/>
              <a:gd name="connsiteY1" fmla="*/ 0 h 857047"/>
              <a:gd name="connsiteX2" fmla="*/ 1156123 w 6881206"/>
              <a:gd name="connsiteY2" fmla="*/ 0 h 857047"/>
              <a:gd name="connsiteX3" fmla="*/ 1380221 w 6881206"/>
              <a:gd name="connsiteY3" fmla="*/ 0 h 857047"/>
              <a:gd name="connsiteX4" fmla="*/ 1444324 w 6881206"/>
              <a:gd name="connsiteY4" fmla="*/ 0 h 857047"/>
              <a:gd name="connsiteX5" fmla="*/ 1522072 w 6881206"/>
              <a:gd name="connsiteY5" fmla="*/ 0 h 857047"/>
              <a:gd name="connsiteX6" fmla="*/ 1596570 w 6881206"/>
              <a:gd name="connsiteY6" fmla="*/ 0 h 857047"/>
              <a:gd name="connsiteX7" fmla="*/ 1893047 w 6881206"/>
              <a:gd name="connsiteY7" fmla="*/ 0 h 857047"/>
              <a:gd name="connsiteX8" fmla="*/ 1978260 w 6881206"/>
              <a:gd name="connsiteY8" fmla="*/ 0 h 857047"/>
              <a:gd name="connsiteX9" fmla="*/ 2032793 w 6881206"/>
              <a:gd name="connsiteY9" fmla="*/ 0 h 857047"/>
              <a:gd name="connsiteX10" fmla="*/ 2095032 w 6881206"/>
              <a:gd name="connsiteY10" fmla="*/ 0 h 857047"/>
              <a:gd name="connsiteX11" fmla="*/ 2574748 w 6881206"/>
              <a:gd name="connsiteY11" fmla="*/ 0 h 857047"/>
              <a:gd name="connsiteX12" fmla="*/ 2712413 w 6881206"/>
              <a:gd name="connsiteY12" fmla="*/ 0 h 857047"/>
              <a:gd name="connsiteX13" fmla="*/ 2724164 w 6881206"/>
              <a:gd name="connsiteY13" fmla="*/ 0 h 857047"/>
              <a:gd name="connsiteX14" fmla="*/ 2806423 w 6881206"/>
              <a:gd name="connsiteY14" fmla="*/ 0 h 857047"/>
              <a:gd name="connsiteX15" fmla="*/ 2975563 w 6881206"/>
              <a:gd name="connsiteY15" fmla="*/ 0 h 857047"/>
              <a:gd name="connsiteX16" fmla="*/ 3029696 w 6881206"/>
              <a:gd name="connsiteY16" fmla="*/ 0 h 857047"/>
              <a:gd name="connsiteX17" fmla="*/ 3216247 w 6881206"/>
              <a:gd name="connsiteY17" fmla="*/ 0 h 857047"/>
              <a:gd name="connsiteX18" fmla="*/ 3464491 w 6881206"/>
              <a:gd name="connsiteY18" fmla="*/ 0 h 857047"/>
              <a:gd name="connsiteX19" fmla="*/ 3476820 w 6881206"/>
              <a:gd name="connsiteY19" fmla="*/ 0 h 857047"/>
              <a:gd name="connsiteX20" fmla="*/ 3508932 w 6881206"/>
              <a:gd name="connsiteY20" fmla="*/ 0 h 857047"/>
              <a:gd name="connsiteX21" fmla="*/ 3518154 w 6881206"/>
              <a:gd name="connsiteY21" fmla="*/ 0 h 857047"/>
              <a:gd name="connsiteX22" fmla="*/ 3563124 w 6881206"/>
              <a:gd name="connsiteY22" fmla="*/ 0 h 857047"/>
              <a:gd name="connsiteX23" fmla="*/ 3568615 w 6881206"/>
              <a:gd name="connsiteY23" fmla="*/ 0 h 857047"/>
              <a:gd name="connsiteX24" fmla="*/ 3582711 w 6881206"/>
              <a:gd name="connsiteY24" fmla="*/ 0 h 857047"/>
              <a:gd name="connsiteX25" fmla="*/ 3607047 w 6881206"/>
              <a:gd name="connsiteY25" fmla="*/ 0 h 857047"/>
              <a:gd name="connsiteX26" fmla="*/ 3711363 w 6881206"/>
              <a:gd name="connsiteY26" fmla="*/ 0 h 857047"/>
              <a:gd name="connsiteX27" fmla="*/ 3757936 w 6881206"/>
              <a:gd name="connsiteY27" fmla="*/ 0 h 857047"/>
              <a:gd name="connsiteX28" fmla="*/ 3914505 w 6881206"/>
              <a:gd name="connsiteY28" fmla="*/ 0 h 857047"/>
              <a:gd name="connsiteX29" fmla="*/ 4099165 w 6881206"/>
              <a:gd name="connsiteY29" fmla="*/ 0 h 857047"/>
              <a:gd name="connsiteX30" fmla="*/ 4176573 w 6881206"/>
              <a:gd name="connsiteY30" fmla="*/ 0 h 857047"/>
              <a:gd name="connsiteX31" fmla="*/ 4211043 w 6881206"/>
              <a:gd name="connsiteY31" fmla="*/ 0 h 857047"/>
              <a:gd name="connsiteX32" fmla="*/ 4249415 w 6881206"/>
              <a:gd name="connsiteY32" fmla="*/ 0 h 857047"/>
              <a:gd name="connsiteX33" fmla="*/ 4292911 w 6881206"/>
              <a:gd name="connsiteY33" fmla="*/ 0 h 857047"/>
              <a:gd name="connsiteX34" fmla="*/ 4715176 w 6881206"/>
              <a:gd name="connsiteY34" fmla="*/ 0 h 857047"/>
              <a:gd name="connsiteX35" fmla="*/ 4749035 w 6881206"/>
              <a:gd name="connsiteY35" fmla="*/ 0 h 857047"/>
              <a:gd name="connsiteX36" fmla="*/ 5107279 w 6881206"/>
              <a:gd name="connsiteY36" fmla="*/ 0 h 857047"/>
              <a:gd name="connsiteX37" fmla="*/ 5446306 w 6881206"/>
              <a:gd name="connsiteY37" fmla="*/ 0 h 857047"/>
              <a:gd name="connsiteX38" fmla="*/ 5654500 w 6881206"/>
              <a:gd name="connsiteY38" fmla="*/ 0 h 857047"/>
              <a:gd name="connsiteX39" fmla="*/ 5879355 w 6881206"/>
              <a:gd name="connsiteY39" fmla="*/ 0 h 857047"/>
              <a:gd name="connsiteX40" fmla="*/ 6374171 w 6881206"/>
              <a:gd name="connsiteY40" fmla="*/ 0 h 857047"/>
              <a:gd name="connsiteX41" fmla="*/ 6382691 w 6881206"/>
              <a:gd name="connsiteY41" fmla="*/ 0 h 857047"/>
              <a:gd name="connsiteX42" fmla="*/ 6406881 w 6881206"/>
              <a:gd name="connsiteY42" fmla="*/ 10516 h 857047"/>
              <a:gd name="connsiteX43" fmla="*/ 6411719 w 6881206"/>
              <a:gd name="connsiteY43" fmla="*/ 15774 h 857047"/>
              <a:gd name="connsiteX44" fmla="*/ 6412418 w 6881206"/>
              <a:gd name="connsiteY44" fmla="*/ 16534 h 857047"/>
              <a:gd name="connsiteX45" fmla="*/ 6413765 w 6881206"/>
              <a:gd name="connsiteY45" fmla="*/ 17998 h 857047"/>
              <a:gd name="connsiteX46" fmla="*/ 6418286 w 6881206"/>
              <a:gd name="connsiteY46" fmla="*/ 21854 h 857047"/>
              <a:gd name="connsiteX47" fmla="*/ 6867337 w 6881206"/>
              <a:gd name="connsiteY47" fmla="*/ 404863 h 857047"/>
              <a:gd name="connsiteX48" fmla="*/ 6867337 w 6881206"/>
              <a:gd name="connsiteY48" fmla="*/ 452185 h 857047"/>
              <a:gd name="connsiteX49" fmla="*/ 6491457 w 6881206"/>
              <a:gd name="connsiteY49" fmla="*/ 772784 h 857047"/>
              <a:gd name="connsiteX50" fmla="*/ 6413765 w 6881206"/>
              <a:gd name="connsiteY50" fmla="*/ 839050 h 857047"/>
              <a:gd name="connsiteX51" fmla="*/ 6411719 w 6881206"/>
              <a:gd name="connsiteY51" fmla="*/ 841273 h 857047"/>
              <a:gd name="connsiteX52" fmla="*/ 6406881 w 6881206"/>
              <a:gd name="connsiteY52" fmla="*/ 846531 h 857047"/>
              <a:gd name="connsiteX53" fmla="*/ 6382691 w 6881206"/>
              <a:gd name="connsiteY53" fmla="*/ 857047 h 857047"/>
              <a:gd name="connsiteX54" fmla="*/ 6374171 w 6881206"/>
              <a:gd name="connsiteY54" fmla="*/ 857047 h 857047"/>
              <a:gd name="connsiteX55" fmla="*/ 6368680 w 6881206"/>
              <a:gd name="connsiteY55" fmla="*/ 857047 h 857047"/>
              <a:gd name="connsiteX56" fmla="*/ 6348221 w 6881206"/>
              <a:gd name="connsiteY56" fmla="*/ 857047 h 857047"/>
              <a:gd name="connsiteX57" fmla="*/ 6330248 w 6881206"/>
              <a:gd name="connsiteY57" fmla="*/ 857047 h 857047"/>
              <a:gd name="connsiteX58" fmla="*/ 6266353 w 6881206"/>
              <a:gd name="connsiteY58" fmla="*/ 857047 h 857047"/>
              <a:gd name="connsiteX59" fmla="*/ 6225932 w 6881206"/>
              <a:gd name="connsiteY59" fmla="*/ 857047 h 857047"/>
              <a:gd name="connsiteX60" fmla="*/ 6106926 w 6881206"/>
              <a:gd name="connsiteY60" fmla="*/ 857047 h 857047"/>
              <a:gd name="connsiteX61" fmla="*/ 6022790 w 6881206"/>
              <a:gd name="connsiteY61" fmla="*/ 857047 h 857047"/>
              <a:gd name="connsiteX62" fmla="*/ 5844088 w 6881206"/>
              <a:gd name="connsiteY62" fmla="*/ 857047 h 857047"/>
              <a:gd name="connsiteX63" fmla="*/ 5687880 w 6881206"/>
              <a:gd name="connsiteY63" fmla="*/ 857047 h 857047"/>
              <a:gd name="connsiteX64" fmla="*/ 5451985 w 6881206"/>
              <a:gd name="connsiteY64" fmla="*/ 857047 h 857047"/>
              <a:gd name="connsiteX65" fmla="*/ 5188261 w 6881206"/>
              <a:gd name="connsiteY65" fmla="*/ 857047 h 857047"/>
              <a:gd name="connsiteX66" fmla="*/ 4904764 w 6881206"/>
              <a:gd name="connsiteY66" fmla="*/ 857047 h 857047"/>
              <a:gd name="connsiteX67" fmla="*/ 4490989 w 6881206"/>
              <a:gd name="connsiteY67" fmla="*/ 857047 h 857047"/>
              <a:gd name="connsiteX68" fmla="*/ 4176573 w 6881206"/>
              <a:gd name="connsiteY68" fmla="*/ 857047 h 857047"/>
              <a:gd name="connsiteX69" fmla="*/ 4099165 w 6881206"/>
              <a:gd name="connsiteY69" fmla="*/ 857047 h 857047"/>
              <a:gd name="connsiteX70" fmla="*/ 4089943 w 6881206"/>
              <a:gd name="connsiteY70" fmla="*/ 857047 h 857047"/>
              <a:gd name="connsiteX71" fmla="*/ 4057940 w 6881206"/>
              <a:gd name="connsiteY71" fmla="*/ 857047 h 857047"/>
              <a:gd name="connsiteX72" fmla="*/ 4025386 w 6881206"/>
              <a:gd name="connsiteY72" fmla="*/ 857047 h 857047"/>
              <a:gd name="connsiteX73" fmla="*/ 3850160 w 6881206"/>
              <a:gd name="connsiteY73" fmla="*/ 857047 h 857047"/>
              <a:gd name="connsiteX74" fmla="*/ 3563124 w 6881206"/>
              <a:gd name="connsiteY74" fmla="*/ 857047 h 857047"/>
              <a:gd name="connsiteX75" fmla="*/ 3550795 w 6881206"/>
              <a:gd name="connsiteY75" fmla="*/ 857047 h 857047"/>
              <a:gd name="connsiteX76" fmla="*/ 3508932 w 6881206"/>
              <a:gd name="connsiteY76" fmla="*/ 857047 h 857047"/>
              <a:gd name="connsiteX77" fmla="*/ 3483683 w 6881206"/>
              <a:gd name="connsiteY77" fmla="*/ 857047 h 857047"/>
              <a:gd name="connsiteX78" fmla="*/ 3464491 w 6881206"/>
              <a:gd name="connsiteY78" fmla="*/ 857047 h 857047"/>
              <a:gd name="connsiteX79" fmla="*/ 3452740 w 6881206"/>
              <a:gd name="connsiteY79" fmla="*/ 857047 h 857047"/>
              <a:gd name="connsiteX80" fmla="*/ 3423719 w 6881206"/>
              <a:gd name="connsiteY80" fmla="*/ 857047 h 857047"/>
              <a:gd name="connsiteX81" fmla="*/ 3370481 w 6881206"/>
              <a:gd name="connsiteY81" fmla="*/ 857047 h 857047"/>
              <a:gd name="connsiteX82" fmla="*/ 3306946 w 6881206"/>
              <a:gd name="connsiteY82" fmla="*/ 857047 h 857047"/>
              <a:gd name="connsiteX83" fmla="*/ 3147208 w 6881206"/>
              <a:gd name="connsiteY83" fmla="*/ 857047 h 857047"/>
              <a:gd name="connsiteX84" fmla="*/ 3114429 w 6881206"/>
              <a:gd name="connsiteY84" fmla="*/ 857047 h 857047"/>
              <a:gd name="connsiteX85" fmla="*/ 2960658 w 6881206"/>
              <a:gd name="connsiteY85" fmla="*/ 857047 h 857047"/>
              <a:gd name="connsiteX86" fmla="*/ 2827230 w 6881206"/>
              <a:gd name="connsiteY86" fmla="*/ 857047 h 857047"/>
              <a:gd name="connsiteX87" fmla="*/ 2712413 w 6881206"/>
              <a:gd name="connsiteY87" fmla="*/ 857047 h 857047"/>
              <a:gd name="connsiteX88" fmla="*/ 2680242 w 6881206"/>
              <a:gd name="connsiteY88" fmla="*/ 857047 h 857047"/>
              <a:gd name="connsiteX89" fmla="*/ 2603835 w 6881206"/>
              <a:gd name="connsiteY89" fmla="*/ 857047 h 857047"/>
              <a:gd name="connsiteX90" fmla="*/ 2455042 w 6881206"/>
              <a:gd name="connsiteY90" fmla="*/ 857047 h 857047"/>
              <a:gd name="connsiteX91" fmla="*/ 2426415 w 6881206"/>
              <a:gd name="connsiteY91" fmla="*/ 857047 h 857047"/>
              <a:gd name="connsiteX92" fmla="*/ 2209736 w 6881206"/>
              <a:gd name="connsiteY92" fmla="*/ 857047 h 857047"/>
              <a:gd name="connsiteX93" fmla="*/ 1893047 w 6881206"/>
              <a:gd name="connsiteY93" fmla="*/ 857047 h 857047"/>
              <a:gd name="connsiteX94" fmla="*/ 1885034 w 6881206"/>
              <a:gd name="connsiteY94" fmla="*/ 857047 h 857047"/>
              <a:gd name="connsiteX95" fmla="*/ 1843786 w 6881206"/>
              <a:gd name="connsiteY95" fmla="*/ 857047 h 857047"/>
              <a:gd name="connsiteX96" fmla="*/ 1828944 w 6881206"/>
              <a:gd name="connsiteY96" fmla="*/ 857047 h 857047"/>
              <a:gd name="connsiteX97" fmla="*/ 1380221 w 6881206"/>
              <a:gd name="connsiteY97" fmla="*/ 857047 h 857047"/>
              <a:gd name="connsiteX98" fmla="*/ 1333065 w 6881206"/>
              <a:gd name="connsiteY98" fmla="*/ 857047 h 857047"/>
              <a:gd name="connsiteX99" fmla="*/ 653445 w 6881206"/>
              <a:gd name="connsiteY99" fmla="*/ 857047 h 857047"/>
              <a:gd name="connsiteX100" fmla="*/ 0 w 6881206"/>
              <a:gd name="connsiteY100" fmla="*/ 857047 h 857047"/>
              <a:gd name="connsiteX101" fmla="*/ 0 w 6881206"/>
              <a:gd name="connsiteY101" fmla="*/ 0 h 85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6881206" h="857047">
                <a:moveTo>
                  <a:pt x="0" y="0"/>
                </a:moveTo>
                <a:cubicBezTo>
                  <a:pt x="0" y="0"/>
                  <a:pt x="0" y="0"/>
                  <a:pt x="653445" y="0"/>
                </a:cubicBezTo>
                <a:cubicBezTo>
                  <a:pt x="653445" y="0"/>
                  <a:pt x="653445" y="0"/>
                  <a:pt x="1156123" y="0"/>
                </a:cubicBezTo>
                <a:lnTo>
                  <a:pt x="1380221" y="0"/>
                </a:lnTo>
                <a:cubicBezTo>
                  <a:pt x="1380221" y="0"/>
                  <a:pt x="1380221" y="0"/>
                  <a:pt x="1444324" y="0"/>
                </a:cubicBezTo>
                <a:lnTo>
                  <a:pt x="1522072" y="0"/>
                </a:lnTo>
                <a:lnTo>
                  <a:pt x="1596570" y="0"/>
                </a:lnTo>
                <a:cubicBezTo>
                  <a:pt x="1668686" y="0"/>
                  <a:pt x="1764840" y="0"/>
                  <a:pt x="1893047" y="0"/>
                </a:cubicBezTo>
                <a:cubicBezTo>
                  <a:pt x="1893047" y="0"/>
                  <a:pt x="1893047" y="0"/>
                  <a:pt x="1978260" y="0"/>
                </a:cubicBezTo>
                <a:lnTo>
                  <a:pt x="2032793" y="0"/>
                </a:lnTo>
                <a:lnTo>
                  <a:pt x="2095032" y="0"/>
                </a:lnTo>
                <a:cubicBezTo>
                  <a:pt x="2196025" y="0"/>
                  <a:pt x="2347515" y="0"/>
                  <a:pt x="2574748" y="0"/>
                </a:cubicBezTo>
                <a:lnTo>
                  <a:pt x="2712413" y="0"/>
                </a:lnTo>
                <a:lnTo>
                  <a:pt x="2724164" y="0"/>
                </a:lnTo>
                <a:lnTo>
                  <a:pt x="2806423" y="0"/>
                </a:lnTo>
                <a:lnTo>
                  <a:pt x="2975563" y="0"/>
                </a:lnTo>
                <a:lnTo>
                  <a:pt x="3029696" y="0"/>
                </a:lnTo>
                <a:lnTo>
                  <a:pt x="3216247" y="0"/>
                </a:lnTo>
                <a:lnTo>
                  <a:pt x="3464491" y="0"/>
                </a:lnTo>
                <a:lnTo>
                  <a:pt x="3476820" y="0"/>
                </a:lnTo>
                <a:lnTo>
                  <a:pt x="3508932" y="0"/>
                </a:lnTo>
                <a:cubicBezTo>
                  <a:pt x="3508932" y="0"/>
                  <a:pt x="3508932" y="0"/>
                  <a:pt x="3518154" y="0"/>
                </a:cubicBezTo>
                <a:lnTo>
                  <a:pt x="3563124" y="0"/>
                </a:lnTo>
                <a:lnTo>
                  <a:pt x="3568615" y="0"/>
                </a:lnTo>
                <a:lnTo>
                  <a:pt x="3582711" y="0"/>
                </a:lnTo>
                <a:lnTo>
                  <a:pt x="3607047" y="0"/>
                </a:lnTo>
                <a:lnTo>
                  <a:pt x="3711363" y="0"/>
                </a:lnTo>
                <a:lnTo>
                  <a:pt x="3757936" y="0"/>
                </a:lnTo>
                <a:lnTo>
                  <a:pt x="3914505" y="0"/>
                </a:lnTo>
                <a:lnTo>
                  <a:pt x="4099165" y="0"/>
                </a:lnTo>
                <a:cubicBezTo>
                  <a:pt x="4099165" y="0"/>
                  <a:pt x="4099165" y="0"/>
                  <a:pt x="4176573" y="0"/>
                </a:cubicBezTo>
                <a:cubicBezTo>
                  <a:pt x="4176573" y="0"/>
                  <a:pt x="4176573" y="0"/>
                  <a:pt x="4211043" y="0"/>
                </a:cubicBezTo>
                <a:lnTo>
                  <a:pt x="4249415" y="0"/>
                </a:lnTo>
                <a:lnTo>
                  <a:pt x="4292911" y="0"/>
                </a:lnTo>
                <a:cubicBezTo>
                  <a:pt x="4370470" y="0"/>
                  <a:pt x="4499735" y="0"/>
                  <a:pt x="4715176" y="0"/>
                </a:cubicBezTo>
                <a:lnTo>
                  <a:pt x="4749035" y="0"/>
                </a:lnTo>
                <a:lnTo>
                  <a:pt x="5107279" y="0"/>
                </a:lnTo>
                <a:lnTo>
                  <a:pt x="5446306" y="0"/>
                </a:lnTo>
                <a:lnTo>
                  <a:pt x="5654500" y="0"/>
                </a:lnTo>
                <a:lnTo>
                  <a:pt x="5879355" y="0"/>
                </a:lnTo>
                <a:lnTo>
                  <a:pt x="6374171" y="0"/>
                </a:lnTo>
                <a:lnTo>
                  <a:pt x="6382691" y="0"/>
                </a:lnTo>
                <a:cubicBezTo>
                  <a:pt x="6392367" y="0"/>
                  <a:pt x="6402043" y="5258"/>
                  <a:pt x="6406881" y="10516"/>
                </a:cubicBezTo>
                <a:cubicBezTo>
                  <a:pt x="6406881" y="10516"/>
                  <a:pt x="6411719" y="10516"/>
                  <a:pt x="6411719" y="15774"/>
                </a:cubicBezTo>
                <a:cubicBezTo>
                  <a:pt x="6411719" y="15774"/>
                  <a:pt x="6411719" y="15774"/>
                  <a:pt x="6412418" y="16534"/>
                </a:cubicBezTo>
                <a:lnTo>
                  <a:pt x="6413765" y="17998"/>
                </a:lnTo>
                <a:lnTo>
                  <a:pt x="6418286" y="21854"/>
                </a:lnTo>
                <a:cubicBezTo>
                  <a:pt x="6439669" y="40092"/>
                  <a:pt x="6525203" y="113046"/>
                  <a:pt x="6867337" y="404863"/>
                </a:cubicBezTo>
                <a:cubicBezTo>
                  <a:pt x="6885830" y="415379"/>
                  <a:pt x="6885830" y="436411"/>
                  <a:pt x="6867337" y="452185"/>
                </a:cubicBezTo>
                <a:cubicBezTo>
                  <a:pt x="6867337" y="452185"/>
                  <a:pt x="6867337" y="452185"/>
                  <a:pt x="6491457" y="772784"/>
                </a:cubicBezTo>
                <a:lnTo>
                  <a:pt x="6413765" y="839050"/>
                </a:lnTo>
                <a:lnTo>
                  <a:pt x="6411719" y="841273"/>
                </a:lnTo>
                <a:cubicBezTo>
                  <a:pt x="6411719" y="841273"/>
                  <a:pt x="6406881" y="841273"/>
                  <a:pt x="6406881" y="846531"/>
                </a:cubicBezTo>
                <a:cubicBezTo>
                  <a:pt x="6402043" y="851789"/>
                  <a:pt x="6392367" y="857047"/>
                  <a:pt x="6382691" y="857047"/>
                </a:cubicBezTo>
                <a:lnTo>
                  <a:pt x="6374171" y="857047"/>
                </a:lnTo>
                <a:lnTo>
                  <a:pt x="6368680" y="857047"/>
                </a:lnTo>
                <a:lnTo>
                  <a:pt x="6348221" y="857047"/>
                </a:lnTo>
                <a:lnTo>
                  <a:pt x="6330248" y="857047"/>
                </a:lnTo>
                <a:lnTo>
                  <a:pt x="6266353" y="857047"/>
                </a:lnTo>
                <a:lnTo>
                  <a:pt x="6225932" y="857047"/>
                </a:lnTo>
                <a:lnTo>
                  <a:pt x="6106926" y="857047"/>
                </a:lnTo>
                <a:lnTo>
                  <a:pt x="6022790" y="857047"/>
                </a:lnTo>
                <a:lnTo>
                  <a:pt x="5844088" y="857047"/>
                </a:lnTo>
                <a:lnTo>
                  <a:pt x="5687880" y="857047"/>
                </a:lnTo>
                <a:lnTo>
                  <a:pt x="5451985" y="857047"/>
                </a:lnTo>
                <a:lnTo>
                  <a:pt x="5188261" y="857047"/>
                </a:lnTo>
                <a:lnTo>
                  <a:pt x="4904764" y="857047"/>
                </a:lnTo>
                <a:lnTo>
                  <a:pt x="4490989" y="857047"/>
                </a:lnTo>
                <a:lnTo>
                  <a:pt x="4176573" y="857047"/>
                </a:lnTo>
                <a:cubicBezTo>
                  <a:pt x="4176573" y="857047"/>
                  <a:pt x="4176573" y="857047"/>
                  <a:pt x="4099165" y="857047"/>
                </a:cubicBezTo>
                <a:cubicBezTo>
                  <a:pt x="4099165" y="857047"/>
                  <a:pt x="4099165" y="857047"/>
                  <a:pt x="4089943" y="857047"/>
                </a:cubicBezTo>
                <a:lnTo>
                  <a:pt x="4057940" y="857047"/>
                </a:lnTo>
                <a:lnTo>
                  <a:pt x="4025386" y="857047"/>
                </a:lnTo>
                <a:cubicBezTo>
                  <a:pt x="3988496" y="857047"/>
                  <a:pt x="3933162" y="857047"/>
                  <a:pt x="3850160" y="857047"/>
                </a:cubicBezTo>
                <a:lnTo>
                  <a:pt x="3563124" y="857047"/>
                </a:lnTo>
                <a:lnTo>
                  <a:pt x="3550795" y="857047"/>
                </a:lnTo>
                <a:lnTo>
                  <a:pt x="3508932" y="857047"/>
                </a:lnTo>
                <a:cubicBezTo>
                  <a:pt x="3508932" y="857047"/>
                  <a:pt x="3508932" y="857047"/>
                  <a:pt x="3483683" y="857047"/>
                </a:cubicBezTo>
                <a:lnTo>
                  <a:pt x="3464491" y="857047"/>
                </a:lnTo>
                <a:lnTo>
                  <a:pt x="3452740" y="857047"/>
                </a:lnTo>
                <a:lnTo>
                  <a:pt x="3423719" y="857047"/>
                </a:lnTo>
                <a:lnTo>
                  <a:pt x="3370481" y="857047"/>
                </a:lnTo>
                <a:lnTo>
                  <a:pt x="3306946" y="857047"/>
                </a:lnTo>
                <a:lnTo>
                  <a:pt x="3147208" y="857047"/>
                </a:lnTo>
                <a:lnTo>
                  <a:pt x="3114429" y="857047"/>
                </a:lnTo>
                <a:lnTo>
                  <a:pt x="2960658" y="857047"/>
                </a:lnTo>
                <a:lnTo>
                  <a:pt x="2827230" y="857047"/>
                </a:lnTo>
                <a:lnTo>
                  <a:pt x="2712413" y="857047"/>
                </a:lnTo>
                <a:lnTo>
                  <a:pt x="2680242" y="857047"/>
                </a:lnTo>
                <a:lnTo>
                  <a:pt x="2603835" y="857047"/>
                </a:lnTo>
                <a:lnTo>
                  <a:pt x="2455042" y="857047"/>
                </a:lnTo>
                <a:lnTo>
                  <a:pt x="2426415" y="857047"/>
                </a:lnTo>
                <a:lnTo>
                  <a:pt x="2209736" y="857047"/>
                </a:lnTo>
                <a:lnTo>
                  <a:pt x="1893047" y="857047"/>
                </a:lnTo>
                <a:cubicBezTo>
                  <a:pt x="1893047" y="857047"/>
                  <a:pt x="1893047" y="857047"/>
                  <a:pt x="1885034" y="857047"/>
                </a:cubicBezTo>
                <a:lnTo>
                  <a:pt x="1843786" y="857047"/>
                </a:lnTo>
                <a:lnTo>
                  <a:pt x="1828944" y="857047"/>
                </a:lnTo>
                <a:cubicBezTo>
                  <a:pt x="1764840" y="857047"/>
                  <a:pt x="1636634" y="857047"/>
                  <a:pt x="1380221" y="857047"/>
                </a:cubicBezTo>
                <a:lnTo>
                  <a:pt x="1333065" y="857047"/>
                </a:lnTo>
                <a:cubicBezTo>
                  <a:pt x="1136016" y="857047"/>
                  <a:pt x="910816" y="857047"/>
                  <a:pt x="653445" y="857047"/>
                </a:cubicBezTo>
                <a:cubicBezTo>
                  <a:pt x="653445" y="857047"/>
                  <a:pt x="653445" y="857047"/>
                  <a:pt x="0" y="857047"/>
                </a:cubicBezTo>
                <a:cubicBezTo>
                  <a:pt x="0" y="857047"/>
                  <a:pt x="0" y="857047"/>
                  <a:pt x="0" y="0"/>
                </a:cubicBez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a:p>
        </p:txBody>
      </p:sp>
      <p:pic>
        <p:nvPicPr>
          <p:cNvPr id="10" name="Εικόνα 9">
            <a:extLst>
              <a:ext uri="{FF2B5EF4-FFF2-40B4-BE49-F238E27FC236}">
                <a16:creationId xmlns:a16="http://schemas.microsoft.com/office/drawing/2014/main" id="{D249A1D3-0EF2-46F3-AD1A-139136B3D6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1288" y="4423092"/>
            <a:ext cx="4153750" cy="2076875"/>
          </a:xfrm>
          <a:prstGeom prst="rect">
            <a:avLst/>
          </a:prstGeom>
        </p:spPr>
      </p:pic>
      <p:pic>
        <p:nvPicPr>
          <p:cNvPr id="9" name="Picture 8" descr="A picture containing text, compass&#10;&#10;Description automatically generated">
            <a:extLst>
              <a:ext uri="{FF2B5EF4-FFF2-40B4-BE49-F238E27FC236}">
                <a16:creationId xmlns:a16="http://schemas.microsoft.com/office/drawing/2014/main" id="{5934EE5B-0DE5-49FF-8F31-A6A0432E642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08597" y="565932"/>
            <a:ext cx="3407934" cy="3407934"/>
          </a:xfrm>
          <a:prstGeom prst="rect">
            <a:avLst/>
          </a:prstGeom>
        </p:spPr>
      </p:pic>
    </p:spTree>
    <p:extLst>
      <p:ext uri="{BB962C8B-B14F-4D97-AF65-F5344CB8AC3E}">
        <p14:creationId xmlns:p14="http://schemas.microsoft.com/office/powerpoint/2010/main" val="152495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4500" b="1" dirty="0"/>
              <a:t>Ποιες επιχειρηματικές λειτουργίες μπορούν να βελτιστοποιηθούν με το ERP;</a:t>
            </a:r>
          </a:p>
        </p:txBody>
      </p:sp>
      <p:sp>
        <p:nvSpPr>
          <p:cNvPr id="3" name="Content Placeholder 2"/>
          <p:cNvSpPr>
            <a:spLocks noGrp="1"/>
          </p:cNvSpPr>
          <p:nvPr>
            <p:ph idx="1"/>
          </p:nvPr>
        </p:nvSpPr>
        <p:spPr>
          <a:xfrm>
            <a:off x="2589212" y="2015811"/>
            <a:ext cx="8915400" cy="4321489"/>
          </a:xfrm>
        </p:spPr>
        <p:txBody>
          <a:bodyPr>
            <a:noAutofit/>
          </a:bodyPr>
          <a:lstStyle/>
          <a:p>
            <a:pPr algn="l"/>
            <a:r>
              <a:rPr lang="el-GR" sz="1400" b="1" i="0" dirty="0">
                <a:solidFill>
                  <a:srgbClr val="191919"/>
                </a:solidFill>
                <a:effectLst/>
                <a:latin typeface="Segoe UI" panose="020B0502040204020203" pitchFamily="34" charset="0"/>
              </a:rPr>
              <a:t> </a:t>
            </a:r>
            <a:r>
              <a:rPr lang="el-GR" sz="2000" b="1" dirty="0"/>
              <a:t>Εμπόριο</a:t>
            </a:r>
          </a:p>
          <a:p>
            <a:pPr lvl="1">
              <a:buFont typeface="Wingdings" panose="05000000000000000000" pitchFamily="2" charset="2"/>
              <a:buChar char="Ø"/>
            </a:pPr>
            <a:r>
              <a:rPr lang="el-GR" sz="1800" dirty="0"/>
              <a:t>Οι σημερινές επιχειρήσεις λιανικής πώλησης αντιμετωπίζουν πολλές προκλήσεις και ένα σύστημα ERP μπορεί να προσφέρει μια ολοκληρωμένη </a:t>
            </a:r>
            <a:r>
              <a:rPr lang="el-GR" sz="1800" dirty="0" err="1">
                <a:hlinkClick r:id="rId2">
                  <a:extLst>
                    <a:ext uri="{A12FA001-AC4F-418D-AE19-62706E023703}">
                      <ahyp:hlinkClr xmlns:ahyp="http://schemas.microsoft.com/office/drawing/2018/hyperlinkcolor" val="tx"/>
                    </a:ext>
                  </a:extLst>
                </a:hlinkClick>
              </a:rPr>
              <a:t>πολυκάναλη</a:t>
            </a:r>
            <a:r>
              <a:rPr lang="el-GR" sz="1800" dirty="0">
                <a:hlinkClick r:id="rId2">
                  <a:extLst>
                    <a:ext uri="{A12FA001-AC4F-418D-AE19-62706E023703}">
                      <ahyp:hlinkClr xmlns:ahyp="http://schemas.microsoft.com/office/drawing/2018/hyperlinkcolor" val="tx"/>
                    </a:ext>
                  </a:extLst>
                </a:hlinkClick>
              </a:rPr>
              <a:t> λύση εμπορίου</a:t>
            </a:r>
            <a:r>
              <a:rPr lang="el-GR" sz="1800" dirty="0"/>
              <a:t> η οποία θα ενοποιεί τις εμπειρίες υποστήριξης, εξυπηρέτησης εντός καταστήματος και ηλεκτρονικής εξυπηρέτησης. </a:t>
            </a:r>
          </a:p>
          <a:p>
            <a:pPr lvl="1">
              <a:buFont typeface="Wingdings" panose="05000000000000000000" pitchFamily="2" charset="2"/>
              <a:buChar char="Ø"/>
            </a:pPr>
            <a:r>
              <a:rPr lang="el-GR" sz="1800" dirty="0"/>
              <a:t>Οι πελάτες αποκτούν μια πιο εξατομικευμένη και απρόσκοπτη εμπειρία αγορών με προτάσεις AI, ενώ οι επιχειρήσεις λιανικής αυξάνουν την παραγωγικότητα των εργαζομένων, συμβάλουν στη μείωση των περιστατικών απάτης και αναπτύσσουν την επιχείρησή τους.</a:t>
            </a:r>
          </a:p>
          <a:p>
            <a:endParaRPr lang="el-GR" sz="2000"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1891211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Ποιες επιχειρηματικές λειτουργίες μπορούν να βελτιστοποιηθούν με το ERP;</a:t>
            </a:r>
          </a:p>
        </p:txBody>
      </p:sp>
      <p:sp>
        <p:nvSpPr>
          <p:cNvPr id="3" name="Content Placeholder 2"/>
          <p:cNvSpPr>
            <a:spLocks noGrp="1"/>
          </p:cNvSpPr>
          <p:nvPr>
            <p:ph idx="1"/>
          </p:nvPr>
        </p:nvSpPr>
        <p:spPr>
          <a:xfrm>
            <a:off x="2589212" y="2034861"/>
            <a:ext cx="8915400" cy="4321489"/>
          </a:xfrm>
        </p:spPr>
        <p:txBody>
          <a:bodyPr>
            <a:noAutofit/>
          </a:bodyPr>
          <a:lstStyle/>
          <a:p>
            <a:pPr algn="l"/>
            <a:r>
              <a:rPr lang="el-GR" sz="2000" b="1" dirty="0"/>
              <a:t>Οικονομική</a:t>
            </a:r>
          </a:p>
          <a:p>
            <a:pPr lvl="1">
              <a:buFont typeface="Wingdings" panose="05000000000000000000" pitchFamily="2" charset="2"/>
              <a:buChar char="Ø"/>
            </a:pPr>
            <a:r>
              <a:rPr lang="el-GR" sz="1800" dirty="0"/>
              <a:t>Ένα σύγχρονο ERP αυξάνει τα περιθώρια κέρδους, προάγοντας παράλληλα τη συμμόρφωση. Προσφέρει πίνακες εργαλείων και πληροφορίες που βασίζονται σε τεχνολογία AI, οι οποίες παρέχουν μια επισκόπηση των </a:t>
            </a:r>
            <a:r>
              <a:rPr lang="el-GR" sz="1800" dirty="0">
                <a:hlinkClick r:id="rId2">
                  <a:extLst>
                    <a:ext uri="{A12FA001-AC4F-418D-AE19-62706E023703}">
                      <ahyp:hlinkClr xmlns:ahyp="http://schemas.microsoft.com/office/drawing/2018/hyperlinkcolor" val="tx"/>
                    </a:ext>
                  </a:extLst>
                </a:hlinkClick>
              </a:rPr>
              <a:t>οικονομικών</a:t>
            </a:r>
            <a:r>
              <a:rPr lang="el-GR" sz="1800" dirty="0"/>
              <a:t>, ώστε να μπορούμε να αξιοποιούμε πληροφορίες σε πραγματικό χρόνο, ανά πάσα στιγμή και οπουδήποτε. Θα πρέπει να περιορίσει τη μη αυτόματη καταχώρηση πληροφοριών με την αυτοματοποίηση καθημερινών εργασιών και την ενσωμάτωση δυνατοτήτων παρακολούθησης, που συμβάλλουν ώστε η επιχείρησή σας να συμμορφώνεται με τους σχετικούς κανονισμούς.</a:t>
            </a:r>
          </a:p>
          <a:p>
            <a:endParaRPr lang="el-GR" sz="2000"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4274365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Ποιες επιχειρηματικές λειτουργίες μπορούν να βελτιστοποιηθούν με το ERP;</a:t>
            </a:r>
          </a:p>
        </p:txBody>
      </p:sp>
      <p:sp>
        <p:nvSpPr>
          <p:cNvPr id="3" name="Content Placeholder 2"/>
          <p:cNvSpPr>
            <a:spLocks noGrp="1"/>
          </p:cNvSpPr>
          <p:nvPr>
            <p:ph idx="1"/>
          </p:nvPr>
        </p:nvSpPr>
        <p:spPr>
          <a:xfrm>
            <a:off x="2589212" y="2034861"/>
            <a:ext cx="8915400" cy="4321489"/>
          </a:xfrm>
        </p:spPr>
        <p:txBody>
          <a:bodyPr>
            <a:noAutofit/>
          </a:bodyPr>
          <a:lstStyle/>
          <a:p>
            <a:pPr algn="l"/>
            <a:r>
              <a:rPr lang="el-GR" sz="2000" b="1" dirty="0"/>
              <a:t>Ανθρώπινο δυναμικό</a:t>
            </a:r>
          </a:p>
          <a:p>
            <a:pPr lvl="1">
              <a:buFont typeface="Wingdings" panose="05000000000000000000" pitchFamily="2" charset="2"/>
              <a:buChar char="Ø"/>
            </a:pPr>
            <a:r>
              <a:rPr lang="el-GR" sz="1800" dirty="0"/>
              <a:t>Οι σύγχρονες λύσεις προσφέρουν τρόπους για τη διαχείριση των δεδομένων της εταιρείας και την απλοποίηση των εργασιών διαχείρισης υπαλλήλων, όπως είναι η μισθοδοσία, οι προσλήψεις, αξιολογήσεις κλπ. </a:t>
            </a:r>
          </a:p>
          <a:p>
            <a:pPr lvl="1">
              <a:buFont typeface="Wingdings" panose="05000000000000000000" pitchFamily="2" charset="2"/>
              <a:buChar char="Ø"/>
            </a:pPr>
            <a:endParaRPr lang="el-GR" sz="1800" dirty="0"/>
          </a:p>
          <a:p>
            <a:pPr algn="l"/>
            <a:r>
              <a:rPr lang="el-GR" sz="2000" b="1" dirty="0"/>
              <a:t>Παραγωγή</a:t>
            </a:r>
          </a:p>
          <a:p>
            <a:pPr lvl="1">
              <a:buFont typeface="Wingdings" panose="05000000000000000000" pitchFamily="2" charset="2"/>
              <a:buChar char="Ø"/>
            </a:pPr>
            <a:r>
              <a:rPr lang="el-GR" sz="1800" dirty="0"/>
              <a:t>Αυτή η δυνατότητα του ERP παρέχει βελτίωση της επικοινωνίας εντός της επιχείρησης, αυτοματοποιεί τις καθημερινές διεργασίες μέσω της ρομποτικής αυτοματοποίησης διεργασιών και δίνει στις εταιρείες τη δυνατότητα να καλύπτουν τις ανάγκες των πελατών και να διαχειρίζονται πόρους με πρόσβαση σε δεδομένα σε πραγματικό χρόνο. Αυτή η λύση βελτιστοποιεί επίσης τη διαχείριση έργων και κόστους αλλά και τον προγραμματισμό της παραγωγής.</a:t>
            </a:r>
          </a:p>
          <a:p>
            <a:endParaRPr lang="el-GR" sz="2000"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2291054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Ποιες επιχειρηματικές λειτουργίες μπορούν να βελτιστοποιηθούν με το ERP;</a:t>
            </a:r>
          </a:p>
        </p:txBody>
      </p:sp>
      <p:sp>
        <p:nvSpPr>
          <p:cNvPr id="3" name="Content Placeholder 2"/>
          <p:cNvSpPr>
            <a:spLocks noGrp="1"/>
          </p:cNvSpPr>
          <p:nvPr>
            <p:ph idx="1"/>
          </p:nvPr>
        </p:nvSpPr>
        <p:spPr>
          <a:xfrm>
            <a:off x="2589212" y="2034861"/>
            <a:ext cx="8915400" cy="4321489"/>
          </a:xfrm>
        </p:spPr>
        <p:txBody>
          <a:bodyPr>
            <a:noAutofit/>
          </a:bodyPr>
          <a:lstStyle/>
          <a:p>
            <a:pPr algn="l"/>
            <a:r>
              <a:rPr lang="el-GR" sz="2000" b="1" dirty="0"/>
              <a:t>Αλυσίδα εφοδιασμού</a:t>
            </a:r>
          </a:p>
          <a:p>
            <a:pPr lvl="1">
              <a:buFont typeface="Wingdings" panose="05000000000000000000" pitchFamily="2" charset="2"/>
              <a:buChar char="Ø"/>
            </a:pPr>
            <a:r>
              <a:rPr lang="el-GR" sz="1800" dirty="0"/>
              <a:t>Εάν μία εταιρεία καταχωρεί δεδομένα και παρακολουθεί το απόθεμα της αποθήκης της με μη αυτόματο τρόπο, μπορεί εύκολα να εξοικονομήσει χρόνο και χρήμα αυτοματοποιώντας αυτές τις διαδικασίες με τα συστήματα ERP (</a:t>
            </a:r>
            <a:r>
              <a:rPr lang="en-US" sz="1800" dirty="0"/>
              <a:t>Warehouse Management Systems – WMS)</a:t>
            </a:r>
            <a:r>
              <a:rPr lang="el-GR" sz="1800" dirty="0"/>
              <a:t>. Οι σύγχρονες </a:t>
            </a:r>
            <a:r>
              <a:rPr lang="el-GR" sz="1800" dirty="0">
                <a:hlinkClick r:id="rId2">
                  <a:extLst>
                    <a:ext uri="{A12FA001-AC4F-418D-AE19-62706E023703}">
                      <ahyp:hlinkClr xmlns:ahyp="http://schemas.microsoft.com/office/drawing/2018/hyperlinkcolor" val="tx"/>
                    </a:ext>
                  </a:extLst>
                </a:hlinkClick>
              </a:rPr>
              <a:t>λύσεις εφοδιαστικής αλυσίδας</a:t>
            </a:r>
            <a:r>
              <a:rPr lang="el-GR" sz="1800" dirty="0"/>
              <a:t> προσφέρουν επίσης πίνακες εργαλείων, επιχειρηματική ευφυΐα ή ακόμη και τεχνολογία Internet of </a:t>
            </a:r>
            <a:r>
              <a:rPr lang="el-GR" sz="1800" dirty="0" err="1"/>
              <a:t>Things</a:t>
            </a:r>
            <a:r>
              <a:rPr lang="el-GR" sz="1800" dirty="0"/>
              <a:t> (</a:t>
            </a:r>
            <a:r>
              <a:rPr lang="el-GR" sz="1800" dirty="0" err="1"/>
              <a:t>IoT</a:t>
            </a:r>
            <a:r>
              <a:rPr lang="el-GR" sz="1800" dirty="0"/>
              <a:t>) για να βοηθήσουν με τη διαχείριση του αποθέματός.</a:t>
            </a:r>
          </a:p>
          <a:p>
            <a:endParaRPr lang="el-GR" sz="2000"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1670359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Ενδείξεις ότι μία επιχείρηση χρειάζεται λογισμικό </a:t>
            </a:r>
            <a:r>
              <a:rPr lang="en-US" b="1" dirty="0"/>
              <a:t>ERP</a:t>
            </a:r>
            <a:endParaRPr lang="el-GR" b="1" dirty="0"/>
          </a:p>
        </p:txBody>
      </p:sp>
      <p:sp>
        <p:nvSpPr>
          <p:cNvPr id="3" name="Content Placeholder 2"/>
          <p:cNvSpPr>
            <a:spLocks noGrp="1"/>
          </p:cNvSpPr>
          <p:nvPr>
            <p:ph idx="1"/>
          </p:nvPr>
        </p:nvSpPr>
        <p:spPr>
          <a:xfrm>
            <a:off x="2589212" y="1940975"/>
            <a:ext cx="8915400" cy="4321489"/>
          </a:xfrm>
        </p:spPr>
        <p:txBody>
          <a:bodyPr>
            <a:noAutofit/>
          </a:bodyPr>
          <a:lstStyle/>
          <a:p>
            <a:r>
              <a:rPr lang="el-GR" sz="1700" b="1" i="0" dirty="0">
                <a:solidFill>
                  <a:srgbClr val="191919"/>
                </a:solidFill>
                <a:effectLst/>
                <a:latin typeface="Segoe UI" panose="020B0502040204020203" pitchFamily="34" charset="0"/>
              </a:rPr>
              <a:t>Τα βασικά εργαλεία του </a:t>
            </a:r>
            <a:r>
              <a:rPr lang="en-US" sz="1700" b="1" i="0" dirty="0">
                <a:solidFill>
                  <a:srgbClr val="191919"/>
                </a:solidFill>
                <a:effectLst/>
                <a:latin typeface="Segoe UI" panose="020B0502040204020203" pitchFamily="34" charset="0"/>
              </a:rPr>
              <a:t>ERP</a:t>
            </a:r>
            <a:r>
              <a:rPr lang="el-GR" sz="1700" b="1" i="0" dirty="0">
                <a:solidFill>
                  <a:srgbClr val="191919"/>
                </a:solidFill>
                <a:effectLst/>
                <a:latin typeface="Segoe UI" panose="020B0502040204020203" pitchFamily="34" charset="0"/>
              </a:rPr>
              <a:t> δεν επιτρέπουν στην επιχείρηση να αναπτυχθεί: </a:t>
            </a:r>
            <a:endParaRPr lang="en-US" sz="1700" b="1" i="0" dirty="0">
              <a:solidFill>
                <a:srgbClr val="191919"/>
              </a:solidFill>
              <a:effectLst/>
              <a:latin typeface="Segoe UI" panose="020B0502040204020203" pitchFamily="34" charset="0"/>
            </a:endParaRPr>
          </a:p>
          <a:p>
            <a:pPr lvl="1">
              <a:buFont typeface="Wingdings" panose="05000000000000000000" pitchFamily="2" charset="2"/>
              <a:buChar char="Ø"/>
            </a:pPr>
            <a:r>
              <a:rPr lang="el-GR" sz="1400" b="0" i="0" dirty="0">
                <a:solidFill>
                  <a:srgbClr val="191919"/>
                </a:solidFill>
                <a:effectLst/>
                <a:latin typeface="Segoe UI" panose="020B0502040204020203" pitchFamily="34" charset="0"/>
              </a:rPr>
              <a:t>Ίσως μία επιχείρηση τα πήγαινε καλά με τα βασικά εργαλεία, αλλά εάν το τρέχον λογισμικό της περιορίζει την επέκτασή της στην αγορά και την ικανότητά της να αναπτυχθεί σε παγκόσμια κλίμακα, ίσως ήρθε η ώρα για αξιοποίηση ενός καλύτερου </a:t>
            </a:r>
            <a:r>
              <a:rPr lang="en-US" sz="1400" b="0" i="0" dirty="0">
                <a:solidFill>
                  <a:srgbClr val="191919"/>
                </a:solidFill>
                <a:effectLst/>
                <a:latin typeface="Segoe UI" panose="020B0502040204020203" pitchFamily="34" charset="0"/>
              </a:rPr>
              <a:t>ERP</a:t>
            </a:r>
            <a:r>
              <a:rPr lang="el-GR" sz="1400" b="0" i="0" dirty="0">
                <a:solidFill>
                  <a:srgbClr val="191919"/>
                </a:solidFill>
                <a:effectLst/>
                <a:latin typeface="Segoe UI" panose="020B0502040204020203" pitchFamily="34" charset="0"/>
              </a:rPr>
              <a:t> συστήματος που είναι αρκετά ευέλικτο για να παρέχει ανάπτυξη.</a:t>
            </a:r>
          </a:p>
          <a:p>
            <a:endParaRPr lang="el-GR" sz="1600" b="1" i="0" dirty="0">
              <a:solidFill>
                <a:srgbClr val="191919"/>
              </a:solidFill>
              <a:effectLst/>
              <a:latin typeface="Segoe UI" panose="020B0502040204020203" pitchFamily="34" charset="0"/>
            </a:endParaRPr>
          </a:p>
          <a:p>
            <a:r>
              <a:rPr lang="el-GR" sz="1700" b="1" i="0" dirty="0">
                <a:solidFill>
                  <a:srgbClr val="191919"/>
                </a:solidFill>
                <a:effectLst/>
                <a:latin typeface="Segoe UI" panose="020B0502040204020203" pitchFamily="34" charset="0"/>
              </a:rPr>
              <a:t>Η επιχείρηση έχει να αντιμετωπίσει ανόμοια συστήματα: </a:t>
            </a:r>
            <a:endParaRPr lang="en-US" sz="1700" b="1" i="0" dirty="0">
              <a:solidFill>
                <a:srgbClr val="191919"/>
              </a:solidFill>
              <a:effectLst/>
              <a:latin typeface="Segoe UI" panose="020B0502040204020203" pitchFamily="34" charset="0"/>
            </a:endParaRPr>
          </a:p>
          <a:p>
            <a:pPr lvl="1">
              <a:buFont typeface="Wingdings" panose="05000000000000000000" pitchFamily="2" charset="2"/>
              <a:buChar char="Ø"/>
            </a:pPr>
            <a:r>
              <a:rPr lang="el-GR" sz="1400" b="0" i="0" dirty="0">
                <a:solidFill>
                  <a:srgbClr val="191919"/>
                </a:solidFill>
                <a:effectLst/>
                <a:latin typeface="Segoe UI" panose="020B0502040204020203" pitchFamily="34" charset="0"/>
              </a:rPr>
              <a:t>Καθώς η τεχνολογία αλλάζει, παρατηρείται ότι τα διαφορετικά συστήματά δεν συνεργάζονται σωστά. Μπορεί για παράδειγμα το νέο λογισμικό λογιστικής μα μην είναι συμβατό με το παλιό σύστημα μισθοδοσίας με αποτέλεσμα να σπαταλούνται χρόνος και πόροι.</a:t>
            </a:r>
          </a:p>
          <a:p>
            <a:endParaRPr lang="el-GR" sz="1600" b="1" i="0" dirty="0">
              <a:solidFill>
                <a:srgbClr val="191919"/>
              </a:solidFill>
              <a:effectLst/>
              <a:latin typeface="Segoe UI" panose="020B0502040204020203" pitchFamily="34" charset="0"/>
            </a:endParaRPr>
          </a:p>
          <a:p>
            <a:r>
              <a:rPr lang="el-GR" sz="1700" b="1" i="0" dirty="0">
                <a:solidFill>
                  <a:srgbClr val="191919"/>
                </a:solidFill>
                <a:effectLst/>
                <a:latin typeface="Segoe UI" panose="020B0502040204020203" pitchFamily="34" charset="0"/>
              </a:rPr>
              <a:t>Η επιχείρηση δεν μπορεί να ανταποκριθεί στις προσδοκίες των πελατών της: </a:t>
            </a:r>
            <a:endParaRPr lang="en-US" sz="1700" b="1" i="0" dirty="0">
              <a:solidFill>
                <a:srgbClr val="191919"/>
              </a:solidFill>
              <a:effectLst/>
              <a:latin typeface="Segoe UI" panose="020B0502040204020203" pitchFamily="34" charset="0"/>
            </a:endParaRPr>
          </a:p>
          <a:p>
            <a:pPr lvl="1">
              <a:buFont typeface="Wingdings" panose="05000000000000000000" pitchFamily="2" charset="2"/>
              <a:buChar char="Ø"/>
            </a:pPr>
            <a:r>
              <a:rPr lang="el-GR" sz="1400" b="0" i="0" dirty="0">
                <a:solidFill>
                  <a:srgbClr val="191919"/>
                </a:solidFill>
                <a:effectLst/>
                <a:latin typeface="Segoe UI" panose="020B0502040204020203" pitchFamily="34" charset="0"/>
              </a:rPr>
              <a:t>Εάν το προσωπικό και οι πελάτες της επιχείρησης δεν μπορούν να εξυπηρετηθούν από το σύστηνα, είναι καιρός να μεταπηδήσει η επιχείρηση σε ένα σύστημα που να ικανοποιεί τις ανάγκες όλων. Δίνοντας στο προσωπικό τα εργαλεία που χρειάζονται για να επιτύχουν και επενδύοντας στην ικανοποίηση των προσδοκιών των πελατών, η επιχείρηση θα μπορέσει να διατηρήσει την ανταγωνιστικότητά σας.</a:t>
            </a:r>
            <a:endParaRPr lang="el-GR" sz="1400" b="1" i="0" dirty="0">
              <a:solidFill>
                <a:srgbClr val="191919"/>
              </a:solidFill>
              <a:effectLst/>
              <a:latin typeface="Segoe UI" panose="020B0502040204020203" pitchFamily="34" charset="0"/>
            </a:endParaRPr>
          </a:p>
          <a:p>
            <a:endParaRPr lang="el-GR" sz="2000"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3813346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Προκλήσεις για τις επιχειρήσεις στην υλοποίηση ενός ERP</a:t>
            </a:r>
          </a:p>
        </p:txBody>
      </p:sp>
      <p:sp>
        <p:nvSpPr>
          <p:cNvPr id="3" name="Content Placeholder 2"/>
          <p:cNvSpPr>
            <a:spLocks noGrp="1"/>
          </p:cNvSpPr>
          <p:nvPr>
            <p:ph idx="1"/>
          </p:nvPr>
        </p:nvSpPr>
        <p:spPr>
          <a:xfrm>
            <a:off x="2589212" y="2034861"/>
            <a:ext cx="8915400" cy="4321489"/>
          </a:xfrm>
        </p:spPr>
        <p:txBody>
          <a:bodyPr>
            <a:noAutofit/>
          </a:bodyPr>
          <a:lstStyle/>
          <a:p>
            <a:r>
              <a:rPr lang="el-GR" sz="2000" b="1" dirty="0"/>
              <a:t>Επιλογή της σωστής λύσης ERP</a:t>
            </a:r>
          </a:p>
          <a:p>
            <a:pPr lvl="1">
              <a:buFont typeface="Wingdings" panose="05000000000000000000" pitchFamily="2" charset="2"/>
              <a:buChar char="Ø"/>
            </a:pPr>
            <a:r>
              <a:rPr lang="el-GR" sz="1800" dirty="0"/>
              <a:t>Το ERP θα πρέπει να είναι σε θέση να αξιοποιήσει ιδανικά τις επιχειρηματικές διαδικασίες που χρησιμοποιεί</a:t>
            </a:r>
            <a:r>
              <a:rPr lang="en-US" sz="1800" dirty="0"/>
              <a:t> </a:t>
            </a:r>
            <a:r>
              <a:rPr lang="el-GR" sz="1800" dirty="0"/>
              <a:t>η επιχείρηση σήμερα και να τις συνδυάσει σε ένα σύστημα, επιτρέποντας σε όλα τα μέλη του οργανισμού να βλέπουν τις ίδιες πληροφορίες. </a:t>
            </a:r>
          </a:p>
          <a:p>
            <a:pPr lvl="1">
              <a:buFont typeface="Wingdings" panose="05000000000000000000" pitchFamily="2" charset="2"/>
              <a:buChar char="Ø"/>
            </a:pPr>
            <a:endParaRPr lang="el-GR" sz="1800" dirty="0"/>
          </a:p>
          <a:p>
            <a:r>
              <a:rPr lang="el-GR" sz="2000" b="1" dirty="0"/>
              <a:t>Κάλυψη του κόστους ενός συστήματος ERP</a:t>
            </a:r>
          </a:p>
          <a:p>
            <a:pPr lvl="1">
              <a:buFont typeface="Wingdings" panose="05000000000000000000" pitchFamily="2" charset="2"/>
              <a:buChar char="Ø"/>
            </a:pPr>
            <a:r>
              <a:rPr lang="el-GR" sz="1800" dirty="0"/>
              <a:t>Μια λύση δεν χρειάζεται να είναι πρόταση τύπου «όλα ή τίποτα». Οι μονάδες λύσεων λογισμικού (</a:t>
            </a:r>
            <a:r>
              <a:rPr lang="en-US" sz="1800" dirty="0"/>
              <a:t>Modules) </a:t>
            </a:r>
            <a:r>
              <a:rPr lang="el-GR" sz="1800" dirty="0"/>
              <a:t>μπορούν να αγοραστούν ξεχωριστά ανάλογα με τις ανάγκες της επιχείρησής σας. Αυτό θα διευκολύνει την ομάδα υλοποίησης του ERP και θα αποφευχθεί η ανάγκη επένδυσης σε μια σημαντική ανανέωση λογισμικού χωρίς να γνωρίζετε εάν οι λειτουργίες που προσθέτετε θα αποδώσουν.</a:t>
            </a:r>
          </a:p>
        </p:txBody>
      </p:sp>
      <p:sp>
        <p:nvSpPr>
          <p:cNvPr id="5" name="Slide Number Placeholder 4"/>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1114276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Προκλήσεις για τις επιχειρήσεις στην υλοποίηση ενός ERP</a:t>
            </a:r>
          </a:p>
        </p:txBody>
      </p:sp>
      <p:sp>
        <p:nvSpPr>
          <p:cNvPr id="3" name="Content Placeholder 2"/>
          <p:cNvSpPr>
            <a:spLocks noGrp="1"/>
          </p:cNvSpPr>
          <p:nvPr>
            <p:ph idx="1"/>
          </p:nvPr>
        </p:nvSpPr>
        <p:spPr>
          <a:xfrm>
            <a:off x="2589212" y="2034861"/>
            <a:ext cx="8915400" cy="4321489"/>
          </a:xfrm>
        </p:spPr>
        <p:txBody>
          <a:bodyPr>
            <a:noAutofit/>
          </a:bodyPr>
          <a:lstStyle/>
          <a:p>
            <a:r>
              <a:rPr lang="el-GR" sz="2000" b="1" dirty="0"/>
              <a:t>Ενσωμάτωση του νέου λογισμικού ERP σε υπάρχον λογισμικό.</a:t>
            </a:r>
          </a:p>
          <a:p>
            <a:pPr lvl="1">
              <a:buFont typeface="Wingdings" panose="05000000000000000000" pitchFamily="2" charset="2"/>
              <a:buChar char="Ø"/>
            </a:pPr>
            <a:r>
              <a:rPr lang="el-GR" sz="1800" dirty="0"/>
              <a:t>Οποιαδήποτε λύση ERP κι αν επιλεγεί, πρέπει να λειτουργεί με τη λύση που χρησιμοποιείτε τώρα, αλλά επίσης να περιλαμβάνει δυνατότητες που μπορούν να βοηθήσουν στη μελλοντική ανάπτυξη.</a:t>
            </a:r>
          </a:p>
        </p:txBody>
      </p:sp>
      <p:sp>
        <p:nvSpPr>
          <p:cNvPr id="5" name="Slide Number Placeholder 4"/>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1637759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57F1E4F-1CFF-5643-939E-217C01CDF565}" type="slidenum">
              <a:rPr lang="en-US" smtClean="0"/>
              <a:pPr/>
              <a:t>17</a:t>
            </a:fld>
            <a:endParaRPr lang="en-US" dirty="0"/>
          </a:p>
        </p:txBody>
      </p:sp>
      <p:pic>
        <p:nvPicPr>
          <p:cNvPr id="4098" name="Picture 2" descr="ERP-The Business Automation Process - NetTantra Technologies">
            <a:extLst>
              <a:ext uri="{FF2B5EF4-FFF2-40B4-BE49-F238E27FC236}">
                <a16:creationId xmlns:a16="http://schemas.microsoft.com/office/drawing/2014/main" id="{9216DF7D-5603-4E37-388E-A40295D4F9B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30876" y="1539081"/>
            <a:ext cx="4666949" cy="4666949"/>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a:extLst>
              <a:ext uri="{FF2B5EF4-FFF2-40B4-BE49-F238E27FC236}">
                <a16:creationId xmlns:a16="http://schemas.microsoft.com/office/drawing/2014/main" id="{5EFDB66E-2067-B10C-4421-26815D7CBD69}"/>
              </a:ext>
            </a:extLst>
          </p:cNvPr>
          <p:cNvSpPr>
            <a:spLocks noGrp="1"/>
          </p:cNvSpPr>
          <p:nvPr>
            <p:ph type="title"/>
          </p:nvPr>
        </p:nvSpPr>
        <p:spPr>
          <a:xfrm>
            <a:off x="609600" y="245760"/>
            <a:ext cx="10972800" cy="1143000"/>
          </a:xfrm>
        </p:spPr>
        <p:txBody>
          <a:bodyPr>
            <a:normAutofit fontScale="90000"/>
          </a:bodyPr>
          <a:lstStyle/>
          <a:p>
            <a:r>
              <a:rPr lang="en-US" b="1" dirty="0"/>
              <a:t>ERP &amp;</a:t>
            </a:r>
            <a:r>
              <a:rPr lang="el-GR" b="1" dirty="0"/>
              <a:t> Επιχειρηματικές Διαδικασίες (</a:t>
            </a:r>
            <a:r>
              <a:rPr lang="en-US" b="1" dirty="0"/>
              <a:t>Business Processes</a:t>
            </a:r>
            <a:r>
              <a:rPr lang="el-GR" b="1" dirty="0"/>
              <a:t>)</a:t>
            </a:r>
          </a:p>
        </p:txBody>
      </p:sp>
    </p:spTree>
    <p:extLst>
      <p:ext uri="{BB962C8B-B14F-4D97-AF65-F5344CB8AC3E}">
        <p14:creationId xmlns:p14="http://schemas.microsoft.com/office/powerpoint/2010/main" val="3601327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500" b="1" dirty="0"/>
              <a:t>Business Process – Procure to Pay (PTP)</a:t>
            </a:r>
            <a:endParaRPr lang="el-GR" sz="4500" b="1"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18</a:t>
            </a:fld>
            <a:endParaRPr lang="en-US" dirty="0"/>
          </a:p>
        </p:txBody>
      </p:sp>
      <p:pic>
        <p:nvPicPr>
          <p:cNvPr id="2050" name="Picture 2" descr="procure to pay process">
            <a:extLst>
              <a:ext uri="{FF2B5EF4-FFF2-40B4-BE49-F238E27FC236}">
                <a16:creationId xmlns:a16="http://schemas.microsoft.com/office/drawing/2014/main" id="{904CEA59-8DBB-473A-1B60-B2046CE8541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56951" y="1935163"/>
            <a:ext cx="6278098" cy="4389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93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500" b="1" dirty="0"/>
              <a:t>Business Process – Order to Cash (OTC)</a:t>
            </a:r>
            <a:endParaRPr lang="el-GR" sz="4500" b="1"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19</a:t>
            </a:fld>
            <a:endParaRPr lang="en-US" dirty="0"/>
          </a:p>
        </p:txBody>
      </p:sp>
      <p:pic>
        <p:nvPicPr>
          <p:cNvPr id="1028" name="Picture 4" descr="Diagram depicting order to cash cycle">
            <a:extLst>
              <a:ext uri="{FF2B5EF4-FFF2-40B4-BE49-F238E27FC236}">
                <a16:creationId xmlns:a16="http://schemas.microsoft.com/office/drawing/2014/main" id="{EE41359D-E2A6-875E-8CB8-D94399CCD9F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45015" y="2545952"/>
            <a:ext cx="6924505" cy="3607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3492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500" b="1" dirty="0"/>
              <a:t>Τι είναι </a:t>
            </a:r>
            <a:r>
              <a:rPr lang="en-US" sz="4500" b="1" dirty="0"/>
              <a:t>ERP</a:t>
            </a:r>
            <a:endParaRPr lang="el-GR" sz="4500" b="1" dirty="0"/>
          </a:p>
        </p:txBody>
      </p:sp>
      <p:sp>
        <p:nvSpPr>
          <p:cNvPr id="3" name="Content Placeholder 2"/>
          <p:cNvSpPr>
            <a:spLocks noGrp="1"/>
          </p:cNvSpPr>
          <p:nvPr>
            <p:ph idx="1"/>
          </p:nvPr>
        </p:nvSpPr>
        <p:spPr>
          <a:xfrm>
            <a:off x="2589212" y="2034862"/>
            <a:ext cx="8915400" cy="3876360"/>
          </a:xfrm>
        </p:spPr>
        <p:txBody>
          <a:bodyPr>
            <a:noAutofit/>
          </a:bodyPr>
          <a:lstStyle/>
          <a:p>
            <a:pPr algn="just"/>
            <a:r>
              <a:rPr lang="el-GR" sz="2000" dirty="0"/>
              <a:t>Ο Προγραμματισμός Εταιρικών Πόρων (ERP) είναι ένας τύπος συστήματος λογισμικού που βοηθά τους οργανισμούς να αυτοματοποιούν και να διαχειρίζονται τις βασικές επιχειρηματικές διεργασίες για βέλτιστες επιδόσεις.</a:t>
            </a:r>
          </a:p>
          <a:p>
            <a:pPr algn="just"/>
            <a:r>
              <a:rPr lang="el-GR" sz="2000" dirty="0"/>
              <a:t> Το λογισμικό ERP συντονίζει τη ροή δεδομένων μεταξύ των επιχειρηματικών διεργασιών μιας εταιρείας, παρέχοντας μια μοναδική πηγή αλήθειας και εξορθολογίζοντας τις λειτουργίες σε ολόκληρη την επιχείρηση. </a:t>
            </a:r>
          </a:p>
          <a:p>
            <a:pPr algn="just"/>
            <a:r>
              <a:rPr lang="el-GR" sz="2000" dirty="0"/>
              <a:t>Έχει τη δυνατότητα να συνδέει σε μία πλατφόρμα τις λειτουργίες μίας οικονομικής οντότητας (οικονομικό τμήμα, αλυσίδα εφοδιασμού, διεύθυνση λειτουργιών, εμπορική διεύθυνση, διεύθυνση παραγωγής, ανθρώπινου δυναμικού κλπ. </a:t>
            </a:r>
          </a:p>
        </p:txBody>
      </p:sp>
      <p:sp>
        <p:nvSpPr>
          <p:cNvPr id="5" name="Slide Number Placeholder 4"/>
          <p:cNvSpPr>
            <a:spLocks noGrp="1"/>
          </p:cNvSpPr>
          <p:nvPr>
            <p:ph type="sldNum" sz="quarter" idx="12"/>
          </p:nvPr>
        </p:nvSpPr>
        <p:spPr/>
        <p:txBody>
          <a:bodyPr/>
          <a:lstStyle/>
          <a:p>
            <a:fld id="{D57F1E4F-1CFF-5643-939E-217C01CDF565}"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Business Process – Record to Report (R2R)</a:t>
            </a:r>
            <a:endParaRPr lang="el-GR" b="1"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20</a:t>
            </a:fld>
            <a:endParaRPr lang="en-US" dirty="0"/>
          </a:p>
        </p:txBody>
      </p:sp>
      <p:pic>
        <p:nvPicPr>
          <p:cNvPr id="2052" name="Picture 4" descr="Modern finance, continuous accounting and the future of finance">
            <a:extLst>
              <a:ext uri="{FF2B5EF4-FFF2-40B4-BE49-F238E27FC236}">
                <a16:creationId xmlns:a16="http://schemas.microsoft.com/office/drawing/2014/main" id="{971BE74A-CD15-0913-2D18-D7DEA87219C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40851" y="2668818"/>
            <a:ext cx="10163277" cy="21299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59324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Σημαντικότερες λειτουργίες που ενσωματώνονται σε ένα </a:t>
            </a:r>
            <a:r>
              <a:rPr lang="en-US" b="1" dirty="0"/>
              <a:t>ERP</a:t>
            </a:r>
            <a:r>
              <a:rPr lang="el-GR" b="1" dirty="0"/>
              <a:t> </a:t>
            </a:r>
            <a:r>
              <a:rPr lang="en-US" b="1" dirty="0"/>
              <a:t>(Modules)</a:t>
            </a:r>
            <a:endParaRPr lang="el-GR" b="1" dirty="0"/>
          </a:p>
        </p:txBody>
      </p:sp>
      <p:sp>
        <p:nvSpPr>
          <p:cNvPr id="3" name="Content Placeholder 2"/>
          <p:cNvSpPr>
            <a:spLocks noGrp="1"/>
          </p:cNvSpPr>
          <p:nvPr>
            <p:ph idx="1"/>
          </p:nvPr>
        </p:nvSpPr>
        <p:spPr>
          <a:xfrm>
            <a:off x="2589212" y="2034861"/>
            <a:ext cx="8915400" cy="4321489"/>
          </a:xfrm>
        </p:spPr>
        <p:txBody>
          <a:bodyPr>
            <a:noAutofit/>
          </a:bodyPr>
          <a:lstStyle/>
          <a:p>
            <a:r>
              <a:rPr lang="el-GR" sz="1800" b="1" dirty="0"/>
              <a:t>Οικονομική Διαχείριση</a:t>
            </a:r>
          </a:p>
          <a:p>
            <a:pPr lvl="1">
              <a:buFont typeface="Wingdings" panose="05000000000000000000" pitchFamily="2" charset="2"/>
              <a:buChar char="Ø"/>
            </a:pPr>
            <a:r>
              <a:rPr lang="el-GR" sz="1600" dirty="0"/>
              <a:t>Λογιστικό σχέδιο, πληροφοριακές εκτυπώσεις, Μητρώο παγίων, χαρτοφυλάκιο αξιογράφων</a:t>
            </a:r>
          </a:p>
          <a:p>
            <a:pPr lvl="1">
              <a:buFont typeface="Wingdings" panose="05000000000000000000" pitchFamily="2" charset="2"/>
              <a:buChar char="Ø"/>
            </a:pPr>
            <a:r>
              <a:rPr lang="el-GR" sz="1600" dirty="0"/>
              <a:t>Λογιστική κέντρων κόστους</a:t>
            </a:r>
          </a:p>
          <a:p>
            <a:pPr lvl="1">
              <a:buFont typeface="Wingdings" panose="05000000000000000000" pitchFamily="2" charset="2"/>
              <a:buChar char="Ø"/>
            </a:pPr>
            <a:r>
              <a:rPr lang="el-GR" sz="1600" dirty="0"/>
              <a:t>Ελληνικά / Διεθνή Λογιστικά Πρότυπα</a:t>
            </a:r>
          </a:p>
          <a:p>
            <a:pPr lvl="1">
              <a:buFont typeface="Wingdings" panose="05000000000000000000" pitchFamily="2" charset="2"/>
              <a:buChar char="Ø"/>
            </a:pPr>
            <a:r>
              <a:rPr lang="el-GR" sz="1600" dirty="0"/>
              <a:t>Προϋπολογισμοί</a:t>
            </a:r>
          </a:p>
          <a:p>
            <a:pPr lvl="1">
              <a:buFont typeface="Wingdings" panose="05000000000000000000" pitchFamily="2" charset="2"/>
              <a:buChar char="Ø"/>
            </a:pPr>
            <a:r>
              <a:rPr lang="el-GR" sz="1600" dirty="0"/>
              <a:t>Ταμειακός προγραμματισμός (</a:t>
            </a:r>
            <a:r>
              <a:rPr lang="en-US" sz="1600" dirty="0"/>
              <a:t>Cash Flow)</a:t>
            </a:r>
          </a:p>
          <a:p>
            <a:pPr marL="393192" lvl="1" indent="0">
              <a:buNone/>
            </a:pPr>
            <a:endParaRPr lang="en-US" sz="1600" dirty="0"/>
          </a:p>
          <a:p>
            <a:r>
              <a:rPr lang="el-GR" sz="1800" b="1" dirty="0"/>
              <a:t>Διαχείριση Συναλλασσόμενων</a:t>
            </a:r>
          </a:p>
          <a:p>
            <a:pPr lvl="1">
              <a:buFont typeface="Wingdings" panose="05000000000000000000" pitchFamily="2" charset="2"/>
              <a:buChar char="Ø"/>
            </a:pPr>
            <a:r>
              <a:rPr lang="el-GR" sz="1600" dirty="0"/>
              <a:t>Διαχείριση Υπηρεσιών &amp; Δαπανών </a:t>
            </a:r>
          </a:p>
          <a:p>
            <a:pPr lvl="1">
              <a:buFont typeface="Wingdings" panose="05000000000000000000" pitchFamily="2" charset="2"/>
              <a:buChar char="Ø"/>
            </a:pPr>
            <a:r>
              <a:rPr lang="el-GR" sz="1600" dirty="0"/>
              <a:t>Παραστατικά Πωλήσεων-Αγορών-Λιανικής- Χρεοπιστώσεων, Τυποποιημένα παραστατικά</a:t>
            </a:r>
          </a:p>
          <a:p>
            <a:pPr lvl="1">
              <a:buFont typeface="Wingdings" panose="05000000000000000000" pitchFamily="2" charset="2"/>
              <a:buChar char="Ø"/>
            </a:pPr>
            <a:r>
              <a:rPr lang="el-GR" sz="1600" dirty="0"/>
              <a:t>Έλεγχος υπολοίπου, Ενοποίηση Λογαριασμών Συναλλασσόμενων </a:t>
            </a:r>
          </a:p>
          <a:p>
            <a:pPr lvl="1">
              <a:buFont typeface="Wingdings" panose="05000000000000000000" pitchFamily="2" charset="2"/>
              <a:buChar char="Ø"/>
            </a:pPr>
            <a:r>
              <a:rPr lang="el-GR" sz="1600" dirty="0"/>
              <a:t>Οικονομικές &amp; Πληροφοριακές καταστάσεις </a:t>
            </a:r>
          </a:p>
          <a:p>
            <a:pPr lvl="1">
              <a:buFont typeface="Wingdings" panose="05000000000000000000" pitchFamily="2" charset="2"/>
              <a:buChar char="Ø"/>
            </a:pPr>
            <a:r>
              <a:rPr lang="el-GR" sz="1600" dirty="0"/>
              <a:t>Χρηματοοικονομική Διαχείριση</a:t>
            </a:r>
          </a:p>
          <a:p>
            <a:pPr lvl="1">
              <a:buFont typeface="Wingdings" panose="05000000000000000000" pitchFamily="2" charset="2"/>
              <a:buChar char="Ø"/>
            </a:pPr>
            <a:r>
              <a:rPr lang="el-GR" sz="1600" dirty="0"/>
              <a:t>Εμπορική πολιτική, πιστωτική πολιτική, διαχείριση προμηθειών</a:t>
            </a:r>
          </a:p>
        </p:txBody>
      </p:sp>
      <p:sp>
        <p:nvSpPr>
          <p:cNvPr id="5" name="Slide Number Placeholder 4"/>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264685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Σημαντικότερες λειτουργίες που ενσωματώνονται σε ένα </a:t>
            </a:r>
            <a:r>
              <a:rPr lang="en-US" b="1" dirty="0"/>
              <a:t>ERP</a:t>
            </a:r>
            <a:r>
              <a:rPr lang="el-GR" b="1" dirty="0"/>
              <a:t> </a:t>
            </a:r>
            <a:r>
              <a:rPr lang="en-US" b="1" dirty="0"/>
              <a:t>(Modules)</a:t>
            </a:r>
            <a:endParaRPr lang="el-GR" b="1" dirty="0"/>
          </a:p>
        </p:txBody>
      </p:sp>
      <p:sp>
        <p:nvSpPr>
          <p:cNvPr id="3" name="Content Placeholder 2"/>
          <p:cNvSpPr>
            <a:spLocks noGrp="1"/>
          </p:cNvSpPr>
          <p:nvPr>
            <p:ph idx="1"/>
          </p:nvPr>
        </p:nvSpPr>
        <p:spPr>
          <a:xfrm>
            <a:off x="2622550" y="1940975"/>
            <a:ext cx="8915400" cy="4574125"/>
          </a:xfrm>
        </p:spPr>
        <p:txBody>
          <a:bodyPr>
            <a:noAutofit/>
          </a:bodyPr>
          <a:lstStyle/>
          <a:p>
            <a:r>
              <a:rPr lang="el-GR" sz="1800" b="1" dirty="0"/>
              <a:t>Διαχείριση αποθεμάτων</a:t>
            </a:r>
          </a:p>
          <a:p>
            <a:pPr lvl="1">
              <a:buFont typeface="Wingdings" panose="05000000000000000000" pitchFamily="2" charset="2"/>
              <a:buChar char="Ø"/>
            </a:pPr>
            <a:r>
              <a:rPr lang="el-GR" sz="1600" dirty="0"/>
              <a:t>Διαχείριση ειδών αποθήκης</a:t>
            </a:r>
          </a:p>
          <a:p>
            <a:pPr lvl="1">
              <a:buFont typeface="Wingdings" panose="05000000000000000000" pitchFamily="2" charset="2"/>
              <a:buChar char="Ø"/>
            </a:pPr>
            <a:r>
              <a:rPr lang="el-GR" sz="1600" dirty="0"/>
              <a:t>Διαχείριση αποθηκών</a:t>
            </a:r>
          </a:p>
          <a:p>
            <a:pPr lvl="1">
              <a:buFont typeface="Wingdings" panose="05000000000000000000" pitchFamily="2" charset="2"/>
              <a:buChar char="Ø"/>
            </a:pPr>
            <a:r>
              <a:rPr lang="el-GR" sz="1600" dirty="0"/>
              <a:t>Διαχείριση φακέλου εισαγωγής</a:t>
            </a:r>
          </a:p>
          <a:p>
            <a:pPr lvl="1">
              <a:buFont typeface="Wingdings" panose="05000000000000000000" pitchFamily="2" charset="2"/>
              <a:buChar char="Ø"/>
            </a:pPr>
            <a:r>
              <a:rPr lang="el-GR" sz="1600" dirty="0"/>
              <a:t>Κοστολόγηση ειδών</a:t>
            </a:r>
          </a:p>
          <a:p>
            <a:pPr lvl="1">
              <a:buFont typeface="Wingdings" panose="05000000000000000000" pitchFamily="2" charset="2"/>
              <a:buChar char="Ø"/>
            </a:pPr>
            <a:r>
              <a:rPr lang="el-GR" sz="1600" dirty="0"/>
              <a:t>Διαχείριση τελωνειακών αποθηκών</a:t>
            </a:r>
            <a:endParaRPr lang="en-US" sz="1600" dirty="0"/>
          </a:p>
          <a:p>
            <a:pPr marL="393192" lvl="1" indent="0">
              <a:buNone/>
            </a:pPr>
            <a:endParaRPr lang="en-US" sz="1600" dirty="0"/>
          </a:p>
          <a:p>
            <a:r>
              <a:rPr lang="el-GR" sz="1800" b="1" dirty="0"/>
              <a:t>Διαχείριση Παραγωγής</a:t>
            </a:r>
          </a:p>
          <a:p>
            <a:pPr lvl="1">
              <a:buFont typeface="Wingdings" panose="05000000000000000000" pitchFamily="2" charset="2"/>
              <a:buChar char="Ø"/>
            </a:pPr>
            <a:r>
              <a:rPr lang="el-GR" sz="1600" dirty="0"/>
              <a:t>Βιομηχανική παραγωγή και κοστολόγηση</a:t>
            </a:r>
          </a:p>
          <a:p>
            <a:pPr lvl="1">
              <a:buFont typeface="Wingdings" panose="05000000000000000000" pitchFamily="2" charset="2"/>
              <a:buChar char="Ø"/>
            </a:pPr>
            <a:r>
              <a:rPr lang="el-GR" sz="1600" dirty="0"/>
              <a:t>Προγραμματισμός παραγωγής, πλάνα αναπλήρωσης αποθεμάτων</a:t>
            </a:r>
          </a:p>
          <a:p>
            <a:pPr lvl="1">
              <a:buFont typeface="Wingdings" panose="05000000000000000000" pitchFamily="2" charset="2"/>
              <a:buChar char="Ø"/>
            </a:pPr>
            <a:r>
              <a:rPr lang="el-GR" sz="1600" dirty="0"/>
              <a:t>Συντήρηση βιομηχανικού εξοπλισμού</a:t>
            </a:r>
          </a:p>
          <a:p>
            <a:pPr lvl="1">
              <a:buFont typeface="Wingdings" panose="05000000000000000000" pitchFamily="2" charset="2"/>
              <a:buChar char="Ø"/>
            </a:pPr>
            <a:endParaRPr lang="el-GR" sz="1600" dirty="0"/>
          </a:p>
          <a:p>
            <a:r>
              <a:rPr lang="el-GR" sz="1800" b="1" dirty="0"/>
              <a:t>Διαχείριση Έργων (</a:t>
            </a:r>
            <a:r>
              <a:rPr lang="en-US" sz="1800" b="1" dirty="0"/>
              <a:t>projects)</a:t>
            </a:r>
            <a:endParaRPr lang="el-GR" sz="1800" b="1" dirty="0"/>
          </a:p>
          <a:p>
            <a:pPr lvl="1">
              <a:buFont typeface="Wingdings" panose="05000000000000000000" pitchFamily="2" charset="2"/>
              <a:buChar char="Ø"/>
            </a:pPr>
            <a:r>
              <a:rPr lang="el-GR" sz="1600" dirty="0"/>
              <a:t>Ολοκληρωμένο Σύστημα Έργων, </a:t>
            </a:r>
            <a:r>
              <a:rPr lang="el-GR" sz="1600" dirty="0" err="1"/>
              <a:t>Υποέργων</a:t>
            </a:r>
            <a:r>
              <a:rPr lang="en-US" sz="1600" dirty="0"/>
              <a:t>.</a:t>
            </a:r>
            <a:r>
              <a:rPr lang="el-GR" sz="1600" dirty="0"/>
              <a:t> Σύνδεση με το υπόλοιπο σύστημα και άμεση απεικόνιση πραγματικών οικονομικών μεγεθών κατά Έργο</a:t>
            </a:r>
          </a:p>
        </p:txBody>
      </p:sp>
      <p:sp>
        <p:nvSpPr>
          <p:cNvPr id="5" name="Slide Number Placeholder 4"/>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3397756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Σημαντικότερες λειτουργίες που ενσωματώνονται σε ένα </a:t>
            </a:r>
            <a:r>
              <a:rPr lang="en-US" b="1" dirty="0"/>
              <a:t>ERP</a:t>
            </a:r>
            <a:r>
              <a:rPr lang="el-GR" b="1" dirty="0"/>
              <a:t> </a:t>
            </a:r>
            <a:r>
              <a:rPr lang="en-US" b="1" dirty="0"/>
              <a:t>(Modules)</a:t>
            </a:r>
            <a:endParaRPr lang="el-GR" b="1" dirty="0"/>
          </a:p>
        </p:txBody>
      </p:sp>
      <p:sp>
        <p:nvSpPr>
          <p:cNvPr id="3" name="Content Placeholder 2"/>
          <p:cNvSpPr>
            <a:spLocks noGrp="1"/>
          </p:cNvSpPr>
          <p:nvPr>
            <p:ph idx="1"/>
          </p:nvPr>
        </p:nvSpPr>
        <p:spPr>
          <a:xfrm>
            <a:off x="2622550" y="1940975"/>
            <a:ext cx="8915400" cy="4574125"/>
          </a:xfrm>
        </p:spPr>
        <p:txBody>
          <a:bodyPr>
            <a:noAutofit/>
          </a:bodyPr>
          <a:lstStyle/>
          <a:p>
            <a:r>
              <a:rPr lang="el-GR" sz="1800" b="1" dirty="0"/>
              <a:t>Διαχείριση Λιανικής (</a:t>
            </a:r>
            <a:r>
              <a:rPr lang="en-US" sz="1800" b="1" dirty="0"/>
              <a:t>Retail)</a:t>
            </a:r>
            <a:endParaRPr lang="el-GR" sz="1800" b="1" dirty="0"/>
          </a:p>
          <a:p>
            <a:pPr lvl="1">
              <a:buFont typeface="Wingdings" panose="05000000000000000000" pitchFamily="2" charset="2"/>
              <a:buChar char="Ø"/>
            </a:pPr>
            <a:r>
              <a:rPr lang="el-GR" sz="1600" dirty="0"/>
              <a:t>Προτάσεις Ανατροφοδότησης </a:t>
            </a:r>
            <a:r>
              <a:rPr lang="el-GR" sz="1600" dirty="0" err="1"/>
              <a:t>Stock</a:t>
            </a:r>
            <a:r>
              <a:rPr lang="el-GR" sz="1600" dirty="0"/>
              <a:t> Καταστήματος</a:t>
            </a:r>
            <a:endParaRPr lang="en-US" sz="1600" dirty="0"/>
          </a:p>
          <a:p>
            <a:pPr lvl="1">
              <a:buFont typeface="Wingdings" panose="05000000000000000000" pitchFamily="2" charset="2"/>
              <a:buChar char="Ø"/>
            </a:pPr>
            <a:r>
              <a:rPr lang="el-GR" sz="1600" dirty="0"/>
              <a:t>Διαμόρφωση πολιτικής Επιστροφών </a:t>
            </a:r>
          </a:p>
          <a:p>
            <a:pPr lvl="1">
              <a:buFont typeface="Wingdings" panose="05000000000000000000" pitchFamily="2" charset="2"/>
              <a:buChar char="Ø"/>
            </a:pPr>
            <a:r>
              <a:rPr lang="el-GR" sz="1600" dirty="0"/>
              <a:t>Διαχείριση Καρτών Μελών(</a:t>
            </a:r>
            <a:r>
              <a:rPr lang="el-GR" sz="1600" dirty="0" err="1"/>
              <a:t>Bonus</a:t>
            </a:r>
            <a:r>
              <a:rPr lang="el-GR" sz="1600" dirty="0"/>
              <a:t> </a:t>
            </a:r>
            <a:r>
              <a:rPr lang="el-GR" sz="1600" dirty="0" err="1"/>
              <a:t>Cards</a:t>
            </a:r>
            <a:r>
              <a:rPr lang="el-GR" sz="1600" dirty="0"/>
              <a:t>) </a:t>
            </a:r>
          </a:p>
          <a:p>
            <a:pPr lvl="1">
              <a:buFont typeface="Wingdings" panose="05000000000000000000" pitchFamily="2" charset="2"/>
              <a:buChar char="Ø"/>
            </a:pPr>
            <a:r>
              <a:rPr lang="el-GR" sz="1600" dirty="0"/>
              <a:t>Εκκαθάριση Πιστωτικών Καρτών</a:t>
            </a:r>
            <a:endParaRPr lang="en-US" sz="1600" dirty="0"/>
          </a:p>
          <a:p>
            <a:pPr marL="393192" lvl="1" indent="0">
              <a:buNone/>
            </a:pPr>
            <a:endParaRPr lang="en-US" sz="1600" dirty="0"/>
          </a:p>
          <a:p>
            <a:r>
              <a:rPr lang="el-GR" sz="1800" b="1" dirty="0"/>
              <a:t>Διαχείριση Σχέσεων Πελατείας (</a:t>
            </a:r>
            <a:r>
              <a:rPr lang="en-US" sz="1800" b="1" dirty="0"/>
              <a:t>CRM</a:t>
            </a:r>
            <a:r>
              <a:rPr lang="el-GR" sz="1800" b="1" dirty="0"/>
              <a:t>)</a:t>
            </a:r>
          </a:p>
          <a:p>
            <a:pPr lvl="1">
              <a:buFont typeface="Wingdings" panose="05000000000000000000" pitchFamily="2" charset="2"/>
              <a:buChar char="Ø"/>
            </a:pPr>
            <a:r>
              <a:rPr lang="el-GR" sz="1600" dirty="0"/>
              <a:t>Διαχείριση επαφών</a:t>
            </a:r>
          </a:p>
          <a:p>
            <a:pPr lvl="1">
              <a:buFont typeface="Wingdings" panose="05000000000000000000" pitchFamily="2" charset="2"/>
              <a:buChar char="Ø"/>
            </a:pPr>
            <a:r>
              <a:rPr lang="el-GR" sz="1600" dirty="0"/>
              <a:t>Παρακολούθηση ανταγωνισμού προϊόντα </a:t>
            </a:r>
          </a:p>
          <a:p>
            <a:pPr lvl="1">
              <a:buFont typeface="Wingdings" panose="05000000000000000000" pitchFamily="2" charset="2"/>
              <a:buChar char="Ø"/>
            </a:pPr>
            <a:r>
              <a:rPr lang="el-GR" sz="1600" dirty="0"/>
              <a:t>Καταγραφή παραπόνων, διαχείριση πόρων</a:t>
            </a:r>
          </a:p>
          <a:p>
            <a:pPr lvl="1">
              <a:buFont typeface="Wingdings" panose="05000000000000000000" pitchFamily="2" charset="2"/>
              <a:buChar char="Ø"/>
            </a:pPr>
            <a:r>
              <a:rPr lang="el-GR" sz="1600" dirty="0"/>
              <a:t>Διαχείριση ευκαιριών πωλήσεων</a:t>
            </a:r>
          </a:p>
          <a:p>
            <a:pPr lvl="1">
              <a:buFont typeface="Wingdings" panose="05000000000000000000" pitchFamily="2" charset="2"/>
              <a:buChar char="Ø"/>
            </a:pPr>
            <a:r>
              <a:rPr lang="el-GR" sz="1600" dirty="0"/>
              <a:t>Διαχείριση συνδρομών</a:t>
            </a:r>
          </a:p>
          <a:p>
            <a:pPr lvl="1">
              <a:buFont typeface="Wingdings" panose="05000000000000000000" pitchFamily="2" charset="2"/>
              <a:buChar char="Ø"/>
            </a:pPr>
            <a:r>
              <a:rPr lang="el-GR" sz="1600" dirty="0"/>
              <a:t>Διαχείριση συμφωνιών υποστήριξης (</a:t>
            </a:r>
            <a:r>
              <a:rPr lang="en-US" sz="1600" dirty="0"/>
              <a:t>Service Level Agreement</a:t>
            </a:r>
            <a:r>
              <a:rPr lang="el-GR" sz="1600" dirty="0"/>
              <a:t> - </a:t>
            </a:r>
            <a:r>
              <a:rPr lang="en-US" sz="1600" dirty="0"/>
              <a:t>SLA</a:t>
            </a:r>
            <a:r>
              <a:rPr lang="el-GR" sz="1600" dirty="0"/>
              <a:t>)</a:t>
            </a:r>
            <a:endParaRPr lang="en-US" sz="1600" dirty="0"/>
          </a:p>
          <a:p>
            <a:pPr lvl="1">
              <a:buFont typeface="Wingdings" panose="05000000000000000000" pitchFamily="2" charset="2"/>
              <a:buChar char="Ø"/>
            </a:pPr>
            <a:r>
              <a:rPr lang="en-US" sz="1600" dirty="0"/>
              <a:t>CRM Marketing (</a:t>
            </a:r>
            <a:r>
              <a:rPr lang="el-GR" sz="1600" dirty="0"/>
              <a:t>π.χ. Διαχείριση </a:t>
            </a:r>
            <a:r>
              <a:rPr lang="en-US" sz="1600" dirty="0"/>
              <a:t>campaigns)</a:t>
            </a:r>
            <a:endParaRPr lang="el-GR" sz="1600" dirty="0"/>
          </a:p>
          <a:p>
            <a:pPr marL="393192" lvl="1" indent="0">
              <a:buNone/>
            </a:pPr>
            <a:endParaRPr lang="el-GR" sz="1600"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39665347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Σημαντικότερες λειτουργίες που ενσωματώνονται σε ένα </a:t>
            </a:r>
            <a:r>
              <a:rPr lang="en-US" b="1" dirty="0"/>
              <a:t>ERP</a:t>
            </a:r>
            <a:r>
              <a:rPr lang="el-GR" b="1" dirty="0"/>
              <a:t> </a:t>
            </a:r>
            <a:r>
              <a:rPr lang="en-US" b="1" dirty="0"/>
              <a:t>(Modules)</a:t>
            </a:r>
            <a:endParaRPr lang="el-GR" b="1" dirty="0"/>
          </a:p>
        </p:txBody>
      </p:sp>
      <p:sp>
        <p:nvSpPr>
          <p:cNvPr id="3" name="Content Placeholder 2"/>
          <p:cNvSpPr>
            <a:spLocks noGrp="1"/>
          </p:cNvSpPr>
          <p:nvPr>
            <p:ph idx="1"/>
          </p:nvPr>
        </p:nvSpPr>
        <p:spPr>
          <a:xfrm>
            <a:off x="2622550" y="1940975"/>
            <a:ext cx="8915400" cy="4574125"/>
          </a:xfrm>
        </p:spPr>
        <p:txBody>
          <a:bodyPr>
            <a:noAutofit/>
          </a:bodyPr>
          <a:lstStyle/>
          <a:p>
            <a:r>
              <a:rPr lang="en-US" sz="1800" b="1" dirty="0"/>
              <a:t>Mobile applications</a:t>
            </a:r>
            <a:endParaRPr lang="el-GR" sz="1800" b="1" dirty="0"/>
          </a:p>
          <a:p>
            <a:pPr lvl="1">
              <a:buFont typeface="Wingdings" panose="05000000000000000000" pitchFamily="2" charset="2"/>
              <a:buChar char="Ø"/>
            </a:pPr>
            <a:r>
              <a:rPr lang="el-GR" sz="1600" dirty="0"/>
              <a:t>Πλάνο επισκέψεων στο πελάτη (</a:t>
            </a:r>
            <a:r>
              <a:rPr lang="en-US" sz="1600" dirty="0"/>
              <a:t>Visit Plan) – </a:t>
            </a:r>
            <a:r>
              <a:rPr lang="el-GR" sz="1600" dirty="0"/>
              <a:t>Δημιουργία συναντήσεων μετά από πρόταση του συστήματος</a:t>
            </a:r>
          </a:p>
          <a:p>
            <a:pPr lvl="1">
              <a:buFont typeface="Wingdings" panose="05000000000000000000" pitchFamily="2" charset="2"/>
              <a:buChar char="Ø"/>
            </a:pPr>
            <a:r>
              <a:rPr lang="el-GR" sz="1600" dirty="0" err="1"/>
              <a:t>Mobile</a:t>
            </a:r>
            <a:r>
              <a:rPr lang="el-GR" sz="1600" dirty="0"/>
              <a:t> </a:t>
            </a:r>
            <a:r>
              <a:rPr lang="el-GR" sz="1600" dirty="0" err="1"/>
              <a:t>παραγγελιοληψία</a:t>
            </a:r>
            <a:r>
              <a:rPr lang="el-GR" sz="1600" dirty="0"/>
              <a:t> και Δραστηριότητες Πωλήσεων</a:t>
            </a:r>
          </a:p>
          <a:p>
            <a:pPr lvl="1">
              <a:buFont typeface="Wingdings" panose="05000000000000000000" pitchFamily="2" charset="2"/>
              <a:buChar char="Ø"/>
            </a:pPr>
            <a:r>
              <a:rPr lang="en-US" sz="1600" dirty="0"/>
              <a:t>Mobile Merchandising &amp; </a:t>
            </a:r>
            <a:r>
              <a:rPr lang="el-GR" sz="1600" dirty="0"/>
              <a:t>Ερωτηματολόγια</a:t>
            </a:r>
          </a:p>
          <a:p>
            <a:pPr lvl="1">
              <a:buFont typeface="Wingdings" panose="05000000000000000000" pitchFamily="2" charset="2"/>
              <a:buChar char="Ø"/>
            </a:pPr>
            <a:r>
              <a:rPr lang="en-US" sz="1600" dirty="0"/>
              <a:t>Mobile Warehouse Operations</a:t>
            </a:r>
          </a:p>
          <a:p>
            <a:pPr marL="393192" lvl="1" indent="0">
              <a:buNone/>
            </a:pPr>
            <a:endParaRPr lang="en-US" sz="1600" dirty="0"/>
          </a:p>
          <a:p>
            <a:r>
              <a:rPr lang="en-US" sz="1800" b="1" dirty="0"/>
              <a:t>Cloud applications</a:t>
            </a:r>
            <a:endParaRPr lang="el-GR" sz="1800" b="1" dirty="0"/>
          </a:p>
          <a:p>
            <a:pPr lvl="1">
              <a:buFont typeface="Wingdings" panose="05000000000000000000" pitchFamily="2" charset="2"/>
              <a:buChar char="Ø"/>
            </a:pPr>
            <a:r>
              <a:rPr lang="el-GR" sz="1600" dirty="0"/>
              <a:t>MIS Αναφορές και Αναλύσεις Επιχειρηματικής Ευφυΐας (Β.I. </a:t>
            </a:r>
            <a:r>
              <a:rPr lang="el-GR" sz="1600" dirty="0" err="1"/>
              <a:t>Analytics</a:t>
            </a:r>
            <a:r>
              <a:rPr lang="el-GR" sz="1600" dirty="0"/>
              <a:t>) </a:t>
            </a:r>
            <a:endParaRPr lang="en-US" sz="1600" dirty="0"/>
          </a:p>
          <a:p>
            <a:pPr lvl="1">
              <a:buFont typeface="Wingdings" panose="05000000000000000000" pitchFamily="2" charset="2"/>
              <a:buChar char="Ø"/>
            </a:pPr>
            <a:r>
              <a:rPr lang="el-GR" sz="1600" dirty="0"/>
              <a:t>Δημιουργία Αιτημάτων βάσει πολλαπλών παραμέτρων. Κύκλωμα διαχείρισης και έγκρισης των αιτημάτων</a:t>
            </a:r>
            <a:endParaRPr lang="en-US" sz="1600" dirty="0"/>
          </a:p>
          <a:p>
            <a:pPr lvl="1">
              <a:buFont typeface="Wingdings" panose="05000000000000000000" pitchFamily="2" charset="2"/>
              <a:buChar char="Ø"/>
            </a:pPr>
            <a:endParaRPr lang="el-GR" sz="1600" dirty="0"/>
          </a:p>
          <a:p>
            <a:pPr marL="393192" lvl="1" indent="0">
              <a:buNone/>
            </a:pPr>
            <a:endParaRPr lang="el-GR" sz="1600"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1856488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Σημαντικότερες λειτουργίες που ενσωματώνονται σε ένα </a:t>
            </a:r>
            <a:r>
              <a:rPr lang="en-US" b="1" dirty="0"/>
              <a:t>ERP</a:t>
            </a:r>
            <a:r>
              <a:rPr lang="el-GR" b="1" dirty="0"/>
              <a:t> </a:t>
            </a:r>
            <a:r>
              <a:rPr lang="en-US" b="1" dirty="0"/>
              <a:t>(Modules)</a:t>
            </a:r>
            <a:endParaRPr lang="el-GR" b="1" dirty="0"/>
          </a:p>
        </p:txBody>
      </p:sp>
      <p:sp>
        <p:nvSpPr>
          <p:cNvPr id="3" name="Content Placeholder 2"/>
          <p:cNvSpPr>
            <a:spLocks noGrp="1"/>
          </p:cNvSpPr>
          <p:nvPr>
            <p:ph idx="1"/>
          </p:nvPr>
        </p:nvSpPr>
        <p:spPr>
          <a:xfrm>
            <a:off x="2622550" y="1940975"/>
            <a:ext cx="8915400" cy="4574125"/>
          </a:xfrm>
        </p:spPr>
        <p:txBody>
          <a:bodyPr>
            <a:noAutofit/>
          </a:bodyPr>
          <a:lstStyle/>
          <a:p>
            <a:r>
              <a:rPr lang="el-GR" sz="1800" b="1" dirty="0"/>
              <a:t>Υποσύστημα Εταιρικής πληροφόρησης (</a:t>
            </a:r>
            <a:r>
              <a:rPr lang="en-US" sz="1800" b="1" dirty="0"/>
              <a:t>MIS)</a:t>
            </a:r>
          </a:p>
          <a:p>
            <a:pPr lvl="1">
              <a:buFont typeface="Wingdings" panose="05000000000000000000" pitchFamily="2" charset="2"/>
              <a:buChar char="Ø"/>
            </a:pPr>
            <a:r>
              <a:rPr lang="en-US" sz="1600" dirty="0"/>
              <a:t>Accounting Analytics (</a:t>
            </a:r>
            <a:r>
              <a:rPr lang="el-GR" sz="1600" dirty="0"/>
              <a:t>Στατιστικές Αναφορές Οικονομικής Διαχείρισης ανά Οργανωτική Δομή, Διαστάσεις, Ομαδοποιήσεις, Οικονομικές Χρήσεις και περιόδους, Οικονομικοί Δείκτες</a:t>
            </a:r>
            <a:r>
              <a:rPr lang="en-US" sz="1600" dirty="0"/>
              <a:t>)</a:t>
            </a:r>
            <a:endParaRPr lang="el-GR" sz="1600" dirty="0"/>
          </a:p>
          <a:p>
            <a:pPr lvl="1">
              <a:buFont typeface="Wingdings" panose="05000000000000000000" pitchFamily="2" charset="2"/>
              <a:buChar char="Ø"/>
            </a:pPr>
            <a:r>
              <a:rPr lang="en-US" sz="1600" dirty="0"/>
              <a:t>Sales &amp; Purchases Analytics</a:t>
            </a:r>
          </a:p>
          <a:p>
            <a:pPr lvl="1">
              <a:buFont typeface="Wingdings" panose="05000000000000000000" pitchFamily="2" charset="2"/>
              <a:buChar char="Ø"/>
            </a:pPr>
            <a:r>
              <a:rPr lang="en-US" sz="1600" dirty="0"/>
              <a:t>Cross company analytics</a:t>
            </a:r>
          </a:p>
          <a:p>
            <a:pPr lvl="1">
              <a:buFont typeface="Wingdings" panose="05000000000000000000" pitchFamily="2" charset="2"/>
              <a:buChar char="Ø"/>
            </a:pPr>
            <a:r>
              <a:rPr lang="en-US" sz="1600" dirty="0"/>
              <a:t>ABC Analysis (</a:t>
            </a:r>
            <a:r>
              <a:rPr lang="el-GR" sz="1600" dirty="0"/>
              <a:t>Παραμετρική </a:t>
            </a:r>
            <a:r>
              <a:rPr lang="el-GR" sz="1600" dirty="0" err="1"/>
              <a:t>μοντελοποίηση</a:t>
            </a:r>
            <a:r>
              <a:rPr lang="el-GR" sz="1600" dirty="0"/>
              <a:t> κατηγοριών, σε πελάτες και είδη, βάσει τζίρου, ποσότητας, μικτού κέρδους και οποιασδήποτε διάστασης)</a:t>
            </a:r>
          </a:p>
          <a:p>
            <a:pPr lvl="1">
              <a:buFont typeface="Wingdings" panose="05000000000000000000" pitchFamily="2" charset="2"/>
              <a:buChar char="Ø"/>
            </a:pPr>
            <a:r>
              <a:rPr lang="en-US" sz="1600" dirty="0"/>
              <a:t>Views, Reports, Dashboard Designer</a:t>
            </a:r>
          </a:p>
          <a:p>
            <a:pPr lvl="1">
              <a:buFont typeface="Wingdings" panose="05000000000000000000" pitchFamily="2" charset="2"/>
              <a:buChar char="Ø"/>
            </a:pPr>
            <a:r>
              <a:rPr lang="en-US" sz="1600" dirty="0"/>
              <a:t>Data Warehouse Reporting</a:t>
            </a:r>
          </a:p>
          <a:p>
            <a:pPr marL="393192" lvl="1" indent="0">
              <a:buNone/>
            </a:pPr>
            <a:endParaRPr lang="en-US" sz="1600" dirty="0"/>
          </a:p>
          <a:p>
            <a:pPr marL="393192" lvl="1" indent="0">
              <a:buNone/>
            </a:pPr>
            <a:endParaRPr lang="el-GR" sz="1600"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38893675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Σημαντικότερες λειτουργίες που ενσωματώνονται σε ένα </a:t>
            </a:r>
            <a:r>
              <a:rPr lang="en-US" b="1" dirty="0"/>
              <a:t>ERP</a:t>
            </a:r>
            <a:r>
              <a:rPr lang="el-GR" b="1" dirty="0"/>
              <a:t> </a:t>
            </a:r>
            <a:r>
              <a:rPr lang="en-US" b="1" dirty="0"/>
              <a:t>(Modules)</a:t>
            </a:r>
            <a:endParaRPr lang="el-GR" b="1" dirty="0"/>
          </a:p>
        </p:txBody>
      </p:sp>
      <p:sp>
        <p:nvSpPr>
          <p:cNvPr id="3" name="Content Placeholder 2"/>
          <p:cNvSpPr>
            <a:spLocks noGrp="1"/>
          </p:cNvSpPr>
          <p:nvPr>
            <p:ph idx="1"/>
          </p:nvPr>
        </p:nvSpPr>
        <p:spPr>
          <a:xfrm>
            <a:off x="2622550" y="1940975"/>
            <a:ext cx="8915400" cy="4574125"/>
          </a:xfrm>
        </p:spPr>
        <p:txBody>
          <a:bodyPr>
            <a:noAutofit/>
          </a:bodyPr>
          <a:lstStyle/>
          <a:p>
            <a:r>
              <a:rPr lang="en-US" sz="1800" b="1" dirty="0"/>
              <a:t>E-Commerce</a:t>
            </a:r>
            <a:endParaRPr lang="el-GR" sz="1800" b="1" dirty="0"/>
          </a:p>
          <a:p>
            <a:pPr lvl="1">
              <a:buFont typeface="Wingdings" panose="05000000000000000000" pitchFamily="2" charset="2"/>
              <a:buChar char="Ø"/>
            </a:pPr>
            <a:r>
              <a:rPr lang="el-GR" sz="1600" dirty="0"/>
              <a:t>Υποσύστημα σχεδίασης ιστοσελίδων </a:t>
            </a:r>
          </a:p>
          <a:p>
            <a:pPr lvl="1">
              <a:buFont typeface="Wingdings" panose="05000000000000000000" pitchFamily="2" charset="2"/>
              <a:buChar char="Ø"/>
            </a:pPr>
            <a:r>
              <a:rPr lang="el-GR" sz="1600" dirty="0"/>
              <a:t>Διαχείριση πελατών Β2Β, B2C </a:t>
            </a:r>
            <a:endParaRPr lang="en-US" sz="1600" dirty="0"/>
          </a:p>
          <a:p>
            <a:pPr lvl="1">
              <a:buFont typeface="Wingdings" panose="05000000000000000000" pitchFamily="2" charset="2"/>
              <a:buChar char="Ø"/>
            </a:pPr>
            <a:r>
              <a:rPr lang="el-GR" sz="1600" dirty="0" err="1"/>
              <a:t>Παραγγελιοληψία</a:t>
            </a:r>
            <a:r>
              <a:rPr lang="el-GR" sz="1600" dirty="0"/>
              <a:t> μέσω καλαθιού ή ηλεκτρονικού αρχείου, έλεγχο διαθεσιμότητας αποθεμάτων</a:t>
            </a:r>
            <a:endParaRPr lang="en-US" sz="1600" dirty="0"/>
          </a:p>
          <a:p>
            <a:pPr lvl="1">
              <a:buFont typeface="Wingdings" panose="05000000000000000000" pitchFamily="2" charset="2"/>
              <a:buChar char="Ø"/>
            </a:pPr>
            <a:r>
              <a:rPr lang="en-US" sz="1600" dirty="0"/>
              <a:t>K</a:t>
            </a:r>
            <a:r>
              <a:rPr lang="el-GR" sz="1600" dirty="0" err="1"/>
              <a:t>ατάσταση</a:t>
            </a:r>
            <a:r>
              <a:rPr lang="el-GR" sz="1600" dirty="0"/>
              <a:t> παραγγελίας, ιστορικό παραγγελιών πελάτη, εκπτώσεις Internet</a:t>
            </a:r>
            <a:endParaRPr lang="en-US" sz="1600" dirty="0"/>
          </a:p>
          <a:p>
            <a:pPr lvl="1">
              <a:buFont typeface="Wingdings" panose="05000000000000000000" pitchFamily="2" charset="2"/>
              <a:buChar char="Ø"/>
            </a:pPr>
            <a:r>
              <a:rPr lang="el-GR" sz="1600" dirty="0"/>
              <a:t>Πληρωμή με </a:t>
            </a:r>
            <a:r>
              <a:rPr lang="el-GR" sz="1600" dirty="0" err="1"/>
              <a:t>PayPal</a:t>
            </a:r>
            <a:r>
              <a:rPr lang="el-GR" sz="1600" dirty="0"/>
              <a:t> </a:t>
            </a:r>
            <a:endParaRPr lang="en-US" sz="1600" dirty="0"/>
          </a:p>
          <a:p>
            <a:pPr lvl="1">
              <a:buFont typeface="Wingdings" panose="05000000000000000000" pitchFamily="2" charset="2"/>
              <a:buChar char="Ø"/>
            </a:pPr>
            <a:r>
              <a:rPr lang="el-GR" sz="1600" dirty="0"/>
              <a:t>Διασύνδεση με </a:t>
            </a:r>
            <a:r>
              <a:rPr lang="el-GR" sz="1600" dirty="0" err="1"/>
              <a:t>Google</a:t>
            </a:r>
            <a:r>
              <a:rPr lang="el-GR" sz="1600" dirty="0"/>
              <a:t> </a:t>
            </a:r>
            <a:r>
              <a:rPr lang="el-GR" sz="1600" dirty="0" err="1"/>
              <a:t>Analytics</a:t>
            </a:r>
            <a:r>
              <a:rPr lang="el-GR" sz="1600" dirty="0"/>
              <a:t> </a:t>
            </a:r>
            <a:endParaRPr lang="en-US" sz="1600" dirty="0"/>
          </a:p>
          <a:p>
            <a:pPr lvl="1">
              <a:buFont typeface="Wingdings" panose="05000000000000000000" pitchFamily="2" charset="2"/>
              <a:buChar char="Ø"/>
            </a:pPr>
            <a:r>
              <a:rPr lang="el-GR" sz="1600" dirty="0"/>
              <a:t>Διαχείριση Ομαδοποιήσεων - Ιεραρχικών </a:t>
            </a:r>
          </a:p>
          <a:p>
            <a:pPr lvl="1">
              <a:buFont typeface="Wingdings" panose="05000000000000000000" pitchFamily="2" charset="2"/>
              <a:buChar char="Ø"/>
            </a:pPr>
            <a:r>
              <a:rPr lang="el-GR" sz="1600" dirty="0"/>
              <a:t>Κατηγοριοποιήσεων Προϊόντων, διαχείριση χρώματος-μεγέθους, τεχνικών</a:t>
            </a:r>
            <a:r>
              <a:rPr lang="en-US" sz="1600" dirty="0"/>
              <a:t> </a:t>
            </a:r>
            <a:r>
              <a:rPr lang="el-GR" sz="1600" dirty="0"/>
              <a:t>χαρακτηριστικών, επισυναπτόμενες μπροσούρες και άλλα έγγραφα. </a:t>
            </a:r>
            <a:endParaRPr lang="en-US" sz="1600" dirty="0"/>
          </a:p>
          <a:p>
            <a:pPr lvl="1">
              <a:buFont typeface="Wingdings" panose="05000000000000000000" pitchFamily="2" charset="2"/>
              <a:buChar char="Ø"/>
            </a:pPr>
            <a:r>
              <a:rPr lang="el-GR" sz="1600" dirty="0"/>
              <a:t>Σύγκριση χαρακτηριστικών </a:t>
            </a:r>
            <a:endParaRPr lang="en-US" sz="1600" dirty="0"/>
          </a:p>
          <a:p>
            <a:pPr lvl="1">
              <a:buFont typeface="Wingdings" panose="05000000000000000000" pitchFamily="2" charset="2"/>
              <a:buChar char="Ø"/>
            </a:pPr>
            <a:r>
              <a:rPr lang="el-GR" sz="1600" dirty="0"/>
              <a:t>Οριζόμενα φίλτρα αναζήτησης, Διαχείριση σχέσεων ειδών, </a:t>
            </a:r>
          </a:p>
          <a:p>
            <a:pPr lvl="1">
              <a:buFont typeface="Wingdings" panose="05000000000000000000" pitchFamily="2" charset="2"/>
              <a:buChar char="Ø"/>
            </a:pPr>
            <a:endParaRPr lang="el-GR" sz="1600" dirty="0"/>
          </a:p>
          <a:p>
            <a:pPr marL="393192" lvl="1" indent="0">
              <a:buNone/>
            </a:pPr>
            <a:endParaRPr lang="el-GR" sz="1600"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2421789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500" b="1" dirty="0"/>
              <a:t>Τι είναι </a:t>
            </a:r>
            <a:r>
              <a:rPr lang="en-US" sz="4500" b="1" dirty="0"/>
              <a:t>ERP</a:t>
            </a:r>
            <a:endParaRPr lang="el-GR" sz="4500" b="1" dirty="0"/>
          </a:p>
        </p:txBody>
      </p:sp>
      <p:sp>
        <p:nvSpPr>
          <p:cNvPr id="3" name="Content Placeholder 2"/>
          <p:cNvSpPr>
            <a:spLocks noGrp="1"/>
          </p:cNvSpPr>
          <p:nvPr>
            <p:ph idx="1"/>
          </p:nvPr>
        </p:nvSpPr>
        <p:spPr>
          <a:xfrm>
            <a:off x="2589212" y="2034861"/>
            <a:ext cx="8915400" cy="4321489"/>
          </a:xfrm>
        </p:spPr>
        <p:txBody>
          <a:bodyPr>
            <a:noAutofit/>
          </a:bodyPr>
          <a:lstStyle/>
          <a:p>
            <a:pPr algn="just"/>
            <a:r>
              <a:rPr lang="el-GR" sz="2000" dirty="0" err="1"/>
              <a:t>Tα</a:t>
            </a:r>
            <a:r>
              <a:rPr lang="el-GR" sz="2000" dirty="0"/>
              <a:t> αρχικά ERP προέρχονται από τα αρχικά των λέξεων </a:t>
            </a:r>
            <a:r>
              <a:rPr lang="el-GR" sz="2000" dirty="0" err="1"/>
              <a:t>Enterprise</a:t>
            </a:r>
            <a:r>
              <a:rPr lang="el-GR" sz="2000" dirty="0"/>
              <a:t> </a:t>
            </a:r>
            <a:r>
              <a:rPr lang="el-GR" sz="2000" dirty="0" err="1"/>
              <a:t>Resource</a:t>
            </a:r>
            <a:r>
              <a:rPr lang="el-GR" sz="2000" dirty="0"/>
              <a:t> </a:t>
            </a:r>
            <a:r>
              <a:rPr lang="el-GR" sz="2000" dirty="0" err="1"/>
              <a:t>Planning</a:t>
            </a:r>
            <a:r>
              <a:rPr lang="el-GR" sz="2000" dirty="0"/>
              <a:t>, που σημαίνει «σύστημα επιχειρησιακού σχεδιασμού».</a:t>
            </a:r>
            <a:endParaRPr lang="en-US" sz="2000" dirty="0"/>
          </a:p>
          <a:p>
            <a:pPr algn="just"/>
            <a:r>
              <a:rPr lang="el-GR" sz="2000" dirty="0"/>
              <a:t>Πρόκειται για ένα σύστημα λογισμικού, το οποίο διαχειρίζεται όλες τις λειτουργίες της επιχείρησης, με απώτερο σκοπό την αύξηση της αποδοτικότητας της επιχείρησης (Business </a:t>
            </a:r>
            <a:r>
              <a:rPr lang="en-US" sz="2000" dirty="0"/>
              <a:t>P</a:t>
            </a:r>
            <a:r>
              <a:rPr lang="el-GR" sz="2000" dirty="0" err="1"/>
              <a:t>erformance</a:t>
            </a:r>
            <a:r>
              <a:rPr lang="el-GR" sz="2000" dirty="0"/>
              <a:t>)</a:t>
            </a:r>
          </a:p>
          <a:p>
            <a:pPr algn="just"/>
            <a:r>
              <a:rPr lang="el-GR" sz="2000" dirty="0"/>
              <a:t>Το ERP είναι ένα επιχειρησιακό εργαλείο ελέγχου, παρακολούθησης και συντονισμού των εργασιών στις κεντρικές και απομακρυσμένες εγκαταστάσεις μίας επιχείρησης.</a:t>
            </a:r>
          </a:p>
          <a:p>
            <a:pPr algn="just"/>
            <a:r>
              <a:rPr lang="el-GR" sz="2000" dirty="0"/>
              <a:t>Για παράδειγμα, ένα ολοκληρωμένο σύστημα ΕRP μπορεί να ενοποιήσει το σύνολο των τμημάτων μίας επιχείρησης σε μία βάση δεδομένων: την παραγωγή, την αποθήκη, τις πωλήσεις, τους προμηθευτές, τους πελάτες, τους ανθρώπινους πόρους εν γένει, την οικονομική διεύθυνση, σε μία βάση δεδομένων.</a:t>
            </a:r>
          </a:p>
        </p:txBody>
      </p:sp>
      <p:sp>
        <p:nvSpPr>
          <p:cNvPr id="5" name="Slide Number Placeholder 4"/>
          <p:cNvSpPr>
            <a:spLocks noGrp="1"/>
          </p:cNvSpPr>
          <p:nvPr>
            <p:ph type="sldNum" sz="quarter" idx="12"/>
          </p:nvPr>
        </p:nvSpPr>
        <p:spPr/>
        <p:txBody>
          <a:bodyPr/>
          <a:lstStyle/>
          <a:p>
            <a:fld id="{D57F1E4F-1CFF-5643-939E-217C01CDF565}"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500" b="1" dirty="0"/>
              <a:t>Σύγχρονα συστήματα </a:t>
            </a:r>
            <a:r>
              <a:rPr lang="en-US" sz="4500" b="1" dirty="0"/>
              <a:t>ERP</a:t>
            </a:r>
            <a:endParaRPr lang="el-GR" sz="4500" b="1" dirty="0"/>
          </a:p>
        </p:txBody>
      </p:sp>
      <p:sp>
        <p:nvSpPr>
          <p:cNvPr id="3" name="Content Placeholder 2"/>
          <p:cNvSpPr>
            <a:spLocks noGrp="1"/>
          </p:cNvSpPr>
          <p:nvPr>
            <p:ph idx="1"/>
          </p:nvPr>
        </p:nvSpPr>
        <p:spPr>
          <a:xfrm>
            <a:off x="2589212" y="2034862"/>
            <a:ext cx="8915400" cy="3876360"/>
          </a:xfrm>
        </p:spPr>
        <p:txBody>
          <a:bodyPr>
            <a:noAutofit/>
          </a:bodyPr>
          <a:lstStyle/>
          <a:p>
            <a:r>
              <a:rPr lang="el-GR" sz="2000" dirty="0"/>
              <a:t>Στο παρελθόν, τα συστήματα ERP ήταν οικογένειες προγραμμάτων που λειτουργούσαν ξεχωριστά και δεν συνεργάζονταν με άλλα συστήματα. Το κάθε σύστημα απαιτούσε την υλοποίηση ακριβού, περίπλοκου και προσαρμοσμένου κώδικα για να ικανοποιεί μεμονωμένες απαιτήσεις επιχειρήσεων που επιβράδυναν —ή και παρεμπόδιζαν— την αξιοποίηση νέων τεχνολογικών μέσων ή τη βελτιστοποίηση διεργασιών.</a:t>
            </a:r>
          </a:p>
          <a:p>
            <a:r>
              <a:rPr lang="el-GR" sz="2000" dirty="0"/>
              <a:t>Αυτό που κάνει τα σημερινά </a:t>
            </a:r>
            <a:r>
              <a:rPr lang="en-US" sz="2000" dirty="0"/>
              <a:t>ERP</a:t>
            </a:r>
            <a:r>
              <a:rPr lang="el-GR" sz="2000" dirty="0"/>
              <a:t> διαφορετικά </a:t>
            </a:r>
            <a:r>
              <a:rPr lang="en-US" sz="2000" dirty="0"/>
              <a:t>,</a:t>
            </a:r>
            <a:r>
              <a:rPr lang="el-GR" sz="2000" dirty="0"/>
              <a:t>είναι ότι συνδυάζουν όλες αυτές τις διαφορετικές διεργασίες σε ένα σύστημα που χαρακτηρίζεται από απρόσκοπτη ροή. Δεν προσφέρουν απλώς δυνατότητα σύνδεσης των δεδομένων εντός του συστήματος ERP, αλλά και στα εργαλεία παραγωγικότητάς, τις εφαρμογές ηλεκτρονικού εμπορίου, ακόμα και τις λύσεις που χρησιμοποιούνται για την προσέλκυση πελατών.</a:t>
            </a:r>
          </a:p>
        </p:txBody>
      </p:sp>
      <p:sp>
        <p:nvSpPr>
          <p:cNvPr id="5" name="Slide Number Placeholder 4"/>
          <p:cNvSpPr>
            <a:spLocks noGrp="1"/>
          </p:cNvSpPr>
          <p:nvPr>
            <p:ph type="sldNum" sz="quarter" idx="12"/>
          </p:nvPr>
        </p:nvSpPr>
        <p:spPr/>
        <p:txBody>
          <a:bodyPr/>
          <a:lstStyle/>
          <a:p>
            <a:fld id="{D57F1E4F-1CFF-5643-939E-217C01CDF565}"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500" b="1" dirty="0"/>
              <a:t>Σύγχρονα συστήματα </a:t>
            </a:r>
            <a:r>
              <a:rPr lang="en-US" sz="4500" b="1" dirty="0"/>
              <a:t>ERP</a:t>
            </a:r>
            <a:endParaRPr lang="el-GR" sz="4500" b="1" dirty="0"/>
          </a:p>
        </p:txBody>
      </p:sp>
      <p:sp>
        <p:nvSpPr>
          <p:cNvPr id="3" name="Content Placeholder 2"/>
          <p:cNvSpPr>
            <a:spLocks noGrp="1"/>
          </p:cNvSpPr>
          <p:nvPr>
            <p:ph idx="1"/>
          </p:nvPr>
        </p:nvSpPr>
        <p:spPr>
          <a:xfrm>
            <a:off x="2589212" y="2034862"/>
            <a:ext cx="8915400" cy="3876360"/>
          </a:xfrm>
        </p:spPr>
        <p:txBody>
          <a:bodyPr>
            <a:noAutofit/>
          </a:bodyPr>
          <a:lstStyle/>
          <a:p>
            <a:r>
              <a:rPr lang="el-GR" sz="2000" dirty="0"/>
              <a:t>Επιπλέον, μια σύγχρονη λύση ERP προσφέρει ευέλικτες επιλογές ανάπτυξης, βελτιωμένη ασφάλεια και απόρρητο, βιωσιμότητα και προσαρμογή χαμηλού κώδικα. </a:t>
            </a:r>
            <a:endParaRPr lang="en-US" sz="2000" dirty="0"/>
          </a:p>
          <a:p>
            <a:r>
              <a:rPr lang="el-GR" sz="2000" dirty="0"/>
              <a:t>Διαμορφώνει συνθήκες συνέχειας και ανθεκτικότητας για την επιχείρηση και εργασίες, μέσω χρήσιμων πληροφοριών που θα μας βοηθήσουν να καινοτομούμε με γρήγορους ρυθμούς σήμερα, προετοιμάζοντας την επιχείρηση για ότι και αν επιφυλάσσει το μέλλον.</a:t>
            </a:r>
          </a:p>
        </p:txBody>
      </p:sp>
      <p:sp>
        <p:nvSpPr>
          <p:cNvPr id="5" name="Slide Number Placeholder 4"/>
          <p:cNvSpPr>
            <a:spLocks noGrp="1"/>
          </p:cNvSpPr>
          <p:nvPr>
            <p:ph type="sldNum" sz="quarter" idx="12"/>
          </p:nvPr>
        </p:nvSpPr>
        <p:spPr/>
        <p:txBody>
          <a:bodyPr/>
          <a:lstStyle/>
          <a:p>
            <a:fld id="{D57F1E4F-1CFF-5643-939E-217C01CDF565}"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500" b="1" dirty="0"/>
              <a:t>Λειτουργίες ενός </a:t>
            </a:r>
            <a:r>
              <a:rPr lang="en-US" sz="4500" b="1" dirty="0"/>
              <a:t>ERP</a:t>
            </a:r>
            <a:endParaRPr lang="el-GR" sz="4500" b="1" dirty="0"/>
          </a:p>
        </p:txBody>
      </p:sp>
      <p:sp>
        <p:nvSpPr>
          <p:cNvPr id="3" name="Content Placeholder 2"/>
          <p:cNvSpPr>
            <a:spLocks noGrp="1"/>
          </p:cNvSpPr>
          <p:nvPr>
            <p:ph idx="1"/>
          </p:nvPr>
        </p:nvSpPr>
        <p:spPr>
          <a:xfrm>
            <a:off x="2589212" y="2034862"/>
            <a:ext cx="8915400" cy="3876360"/>
          </a:xfrm>
        </p:spPr>
        <p:txBody>
          <a:bodyPr>
            <a:noAutofit/>
          </a:bodyPr>
          <a:lstStyle/>
          <a:p>
            <a:r>
              <a:rPr lang="el-GR" sz="2000" b="1" dirty="0"/>
              <a:t>Οι λειτουργίες ενός ERP μπορούν να περιλαμβάνουν μεταξύ άλλων τις ακόλουθες εφαρμογές:</a:t>
            </a:r>
          </a:p>
          <a:p>
            <a:pPr lvl="1">
              <a:buFont typeface="Wingdings" panose="05000000000000000000" pitchFamily="2" charset="2"/>
              <a:buChar char="Ø"/>
            </a:pPr>
            <a:r>
              <a:rPr lang="el-GR" sz="1800" dirty="0"/>
              <a:t>Εμπορικές και Οικονομικές εφαρμογές</a:t>
            </a:r>
          </a:p>
          <a:p>
            <a:pPr lvl="1">
              <a:buFont typeface="Wingdings" panose="05000000000000000000" pitchFamily="2" charset="2"/>
              <a:buChar char="Ø"/>
            </a:pPr>
            <a:r>
              <a:rPr lang="el-GR" sz="1800" dirty="0"/>
              <a:t>Συστήματα Διαχείρισης Αποθήκης (</a:t>
            </a:r>
            <a:r>
              <a:rPr lang="en-US" sz="1800" dirty="0"/>
              <a:t>WMS)</a:t>
            </a:r>
            <a:endParaRPr lang="el-GR" sz="1800" dirty="0"/>
          </a:p>
          <a:p>
            <a:pPr lvl="1">
              <a:buFont typeface="Wingdings" panose="05000000000000000000" pitchFamily="2" charset="2"/>
              <a:buChar char="Ø"/>
            </a:pPr>
            <a:r>
              <a:rPr lang="el-GR" sz="1800" dirty="0"/>
              <a:t>Συστήματα Διαχείρισης Σχέσεων με Πελάτες (CRM)</a:t>
            </a:r>
          </a:p>
          <a:p>
            <a:pPr lvl="1">
              <a:buFont typeface="Wingdings" panose="05000000000000000000" pitchFamily="2" charset="2"/>
              <a:buChar char="Ø"/>
            </a:pPr>
            <a:r>
              <a:rPr lang="el-GR" sz="1800" dirty="0"/>
              <a:t>Συστήματα Διαχείρισης Ανθρώπινου Δυναμικού μια Μισθοδοσίας (HRM)</a:t>
            </a:r>
          </a:p>
          <a:p>
            <a:pPr lvl="1">
              <a:buFont typeface="Wingdings" panose="05000000000000000000" pitchFamily="2" charset="2"/>
              <a:buChar char="Ø"/>
            </a:pPr>
            <a:r>
              <a:rPr lang="el-GR" sz="1800" dirty="0"/>
              <a:t>Συστήματα διαχείρισης </a:t>
            </a:r>
            <a:r>
              <a:rPr lang="el-GR" sz="1800" dirty="0" err="1"/>
              <a:t>Retail</a:t>
            </a:r>
            <a:r>
              <a:rPr lang="el-GR" sz="1800" dirty="0"/>
              <a:t> Πωλήσεων Συστήματα Business </a:t>
            </a:r>
            <a:r>
              <a:rPr lang="el-GR" sz="1800" dirty="0" err="1"/>
              <a:t>Intelligence</a:t>
            </a:r>
            <a:r>
              <a:rPr lang="el-GR" sz="1800" dirty="0"/>
              <a:t> (BI).</a:t>
            </a:r>
          </a:p>
        </p:txBody>
      </p:sp>
      <p:sp>
        <p:nvSpPr>
          <p:cNvPr id="5" name="Slide Number Placeholder 4"/>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4031096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4500" b="1" dirty="0"/>
              <a:t>Η σπουδαιότητα ενός συστήματος ERP σε μία επιχείρηση</a:t>
            </a:r>
          </a:p>
        </p:txBody>
      </p:sp>
      <p:sp>
        <p:nvSpPr>
          <p:cNvPr id="3" name="Content Placeholder 2"/>
          <p:cNvSpPr>
            <a:spLocks noGrp="1"/>
          </p:cNvSpPr>
          <p:nvPr>
            <p:ph idx="1"/>
          </p:nvPr>
        </p:nvSpPr>
        <p:spPr>
          <a:xfrm>
            <a:off x="2589212" y="2034862"/>
            <a:ext cx="8915400" cy="4232588"/>
          </a:xfrm>
        </p:spPr>
        <p:txBody>
          <a:bodyPr>
            <a:noAutofit/>
          </a:bodyPr>
          <a:lstStyle/>
          <a:p>
            <a:r>
              <a:rPr lang="el-GR" sz="2000" b="1" dirty="0"/>
              <a:t>Αξιοποίηση της έγκυρης και έγκαιρης πληροφόρησης.</a:t>
            </a:r>
          </a:p>
          <a:p>
            <a:pPr lvl="1">
              <a:buFont typeface="Wingdings" panose="05000000000000000000" pitchFamily="2" charset="2"/>
              <a:buChar char="Ø"/>
            </a:pPr>
            <a:r>
              <a:rPr lang="el-GR" sz="1800" dirty="0"/>
              <a:t>Με την αυτοματοποίηση των εμπορικών και λογιστικών διαδικασιών με τη βοήθεια ενός σύγχρονου ERP, διασφαλίζεται σε μεγάλο βαθμό ο πλήρης έλεγχος της εταιρείας. Έχοντας άμεση πρόσβαση σε δεδομένα η εταιρεία έχει όλες τις σημαντικές πληροφορίες οποιαδήποτε στιγμή και σε πραγματικό χρόνο οδηγώντας την στην έγκυρη λήψη στρατηγικών αποφάσεων.</a:t>
            </a:r>
          </a:p>
          <a:p>
            <a:pPr lvl="1">
              <a:buFont typeface="Wingdings" panose="05000000000000000000" pitchFamily="2" charset="2"/>
              <a:buChar char="Ø"/>
            </a:pPr>
            <a:r>
              <a:rPr lang="el-GR" sz="1800" dirty="0"/>
              <a:t>Μεγιστοποίηση των πληροφοριών</a:t>
            </a:r>
          </a:p>
          <a:p>
            <a:pPr lvl="1">
              <a:buFont typeface="Wingdings" panose="05000000000000000000" pitchFamily="2" charset="2"/>
              <a:buChar char="Ø"/>
            </a:pPr>
            <a:r>
              <a:rPr lang="el-GR" sz="1800" dirty="0"/>
              <a:t>Παροχή έγκαιρης πληροφόρησης</a:t>
            </a:r>
          </a:p>
          <a:p>
            <a:pPr lvl="1">
              <a:buFont typeface="Wingdings" panose="05000000000000000000" pitchFamily="2" charset="2"/>
              <a:buChar char="Ø"/>
            </a:pPr>
            <a:r>
              <a:rPr lang="el-GR" sz="1800" dirty="0"/>
              <a:t>Συγκέντρωση δεδομένων σε μία κεντρική βάση και διασπορά στα επιμέρους τμήματα</a:t>
            </a:r>
          </a:p>
          <a:p>
            <a:pPr lvl="1">
              <a:buFont typeface="Wingdings" panose="05000000000000000000" pitchFamily="2" charset="2"/>
              <a:buChar char="Ø"/>
            </a:pPr>
            <a:r>
              <a:rPr lang="el-GR" sz="1800" dirty="0"/>
              <a:t>Ελαχιστοποίηση του χρόνου απόκρισης, μείωση του κόστους και αποφυγή αλληλοκαλύψεων εργασιών μεταξύ των διαφόρων τμημάτων.</a:t>
            </a:r>
          </a:p>
        </p:txBody>
      </p:sp>
      <p:sp>
        <p:nvSpPr>
          <p:cNvPr id="5" name="Slide Number Placeholder 4"/>
          <p:cNvSpPr>
            <a:spLocks noGrp="1"/>
          </p:cNvSpPr>
          <p:nvPr>
            <p:ph type="sldNum" sz="quarter" idx="12"/>
          </p:nvPr>
        </p:nvSpPr>
        <p:spPr/>
        <p:txBody>
          <a:bodyPr/>
          <a:lstStyle/>
          <a:p>
            <a:fld id="{D57F1E4F-1CFF-5643-939E-217C01CDF565}"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4500" b="1" dirty="0"/>
              <a:t>Η σπουδαιότητα ενός συστήματος ERP σε μία επιχείρηση</a:t>
            </a:r>
          </a:p>
        </p:txBody>
      </p:sp>
      <p:sp>
        <p:nvSpPr>
          <p:cNvPr id="3" name="Content Placeholder 2"/>
          <p:cNvSpPr>
            <a:spLocks noGrp="1"/>
          </p:cNvSpPr>
          <p:nvPr>
            <p:ph idx="1"/>
          </p:nvPr>
        </p:nvSpPr>
        <p:spPr>
          <a:xfrm>
            <a:off x="2589212" y="2034862"/>
            <a:ext cx="8915400" cy="4232588"/>
          </a:xfrm>
        </p:spPr>
        <p:txBody>
          <a:bodyPr>
            <a:noAutofit/>
          </a:bodyPr>
          <a:lstStyle/>
          <a:p>
            <a:r>
              <a:rPr lang="el-GR" sz="2000" b="1" dirty="0"/>
              <a:t>Βελτίωση της λειτουργικής απόδοσης</a:t>
            </a:r>
          </a:p>
          <a:p>
            <a:pPr lvl="1">
              <a:buFont typeface="Wingdings" panose="05000000000000000000" pitchFamily="2" charset="2"/>
              <a:buChar char="Ø"/>
            </a:pPr>
            <a:r>
              <a:rPr lang="el-GR" sz="1800" dirty="0"/>
              <a:t>Με τον κατάλληλο σχεδιασμό ενός αξιόπιστου ERP, μειώνεται ο μεγάλος όγκος μιας επιχείρησης, τυποποιούνται οι καθημερινές επιχειρησιακές διαδικασίες και όλα γίνονται πιο εύκολα και προσβάσιμα από όλους όσους παίρνουν καθημερινά κρίσιμες αποφάσεις. Με την ενοποίηση όλων των λειτουργιών σε ένα ευέλικτο ERP εξασφαλίζεται ο κεντρικός έλεγχος όλων των διαδικασιών με απώτερο σκοπό τη βελτίωση της αποδοτικότητας της επιχείρησής σας.</a:t>
            </a:r>
          </a:p>
          <a:p>
            <a:pPr lvl="1">
              <a:buFont typeface="Wingdings" panose="05000000000000000000" pitchFamily="2" charset="2"/>
              <a:buChar char="Ø"/>
            </a:pPr>
            <a:r>
              <a:rPr lang="el-GR" sz="1800" dirty="0"/>
              <a:t>Ενοποίηση των λειτουργιών μίας επιχείρησης εξασφαλίζοντας αποτελεσματικό κεντρικό έλεγχο.</a:t>
            </a:r>
          </a:p>
          <a:p>
            <a:pPr lvl="1">
              <a:buFont typeface="Wingdings" panose="05000000000000000000" pitchFamily="2" charset="2"/>
              <a:buChar char="Ø"/>
            </a:pPr>
            <a:r>
              <a:rPr lang="el-GR" sz="1800" dirty="0"/>
              <a:t>Αύξηση της παραγωγικότητας</a:t>
            </a:r>
          </a:p>
          <a:p>
            <a:pPr lvl="1">
              <a:buFont typeface="Wingdings" panose="05000000000000000000" pitchFamily="2" charset="2"/>
              <a:buChar char="Ø"/>
            </a:pPr>
            <a:r>
              <a:rPr lang="el-GR" sz="1800" dirty="0"/>
              <a:t>Επιτάχυνση των διαδικασιών και αυτοματοποίηση των εργασιών.</a:t>
            </a:r>
          </a:p>
          <a:p>
            <a:pPr lvl="1">
              <a:buFont typeface="Wingdings" panose="05000000000000000000" pitchFamily="2" charset="2"/>
              <a:buChar char="Ø"/>
            </a:pPr>
            <a:r>
              <a:rPr lang="el-GR" sz="1800" dirty="0"/>
              <a:t>Αποτελεσματικότερη ικανοποίηση και εξυπηρέτηση των πελατών και προμηθευτών.</a:t>
            </a:r>
          </a:p>
        </p:txBody>
      </p:sp>
      <p:sp>
        <p:nvSpPr>
          <p:cNvPr id="5" name="Slide Number Placeholder 4"/>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2905218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4500" b="1" dirty="0"/>
              <a:t>Τρεις τρόποι με τους οποίους ένα σύστημα ERP μπορεί να βελτιώσει μία επιχείρησή</a:t>
            </a:r>
          </a:p>
        </p:txBody>
      </p:sp>
      <p:sp>
        <p:nvSpPr>
          <p:cNvPr id="3" name="Content Placeholder 2"/>
          <p:cNvSpPr>
            <a:spLocks noGrp="1"/>
          </p:cNvSpPr>
          <p:nvPr>
            <p:ph idx="1"/>
          </p:nvPr>
        </p:nvSpPr>
        <p:spPr>
          <a:xfrm>
            <a:off x="2589212" y="2034861"/>
            <a:ext cx="8915400" cy="4321489"/>
          </a:xfrm>
        </p:spPr>
        <p:txBody>
          <a:bodyPr>
            <a:noAutofit/>
          </a:bodyPr>
          <a:lstStyle/>
          <a:p>
            <a:r>
              <a:rPr lang="el-GR" sz="2000" b="1" dirty="0"/>
              <a:t>Ωθεί τη βέλτιστη απόδοση.</a:t>
            </a:r>
            <a:r>
              <a:rPr lang="el-GR" sz="2000" dirty="0"/>
              <a:t> Με λύσεις που χρησιμοποιούν την </a:t>
            </a:r>
            <a:r>
              <a:rPr lang="en-US" sz="2000" dirty="0"/>
              <a:t>Artificial Intelligence</a:t>
            </a:r>
            <a:r>
              <a:rPr lang="el-GR" sz="2000" dirty="0"/>
              <a:t> (AI), θα υπάρχει πρόσβαση σε χρήσιμες πληροφορίες που βοηθούν σημαντικά στη λήψη αποφάσεων, ενώ παράλληλα αποκαλύπτουν τρόπους για τη βελτίωση των μελλοντικών λειτουργικών επιδόσεων μίας επιχείρησής.</a:t>
            </a:r>
            <a:endParaRPr lang="el-GR" sz="2000" b="1" dirty="0"/>
          </a:p>
          <a:p>
            <a:r>
              <a:rPr lang="el-GR" sz="1800" b="1" dirty="0"/>
              <a:t>Βλέπουμε τα αποτελέσματα στη λειτουργία της επιχείρησης νωρίτερα.</a:t>
            </a:r>
            <a:r>
              <a:rPr lang="el-GR" sz="1800" dirty="0"/>
              <a:t> Συνδέοντας τις διεργασίες και τα δεδομένα, χαρίζεται μεγαλύτερη ορατότητα και ευελιξία στους εργαζομένους, βοηθώντας τους να ενεργούν πιο γρήγορα και να προσφέρουν μεγαλύτερη αξία σε ολόκληρη την επιχείρηση.</a:t>
            </a:r>
            <a:endParaRPr lang="el-GR" sz="1800" b="1" dirty="0"/>
          </a:p>
          <a:p>
            <a:r>
              <a:rPr lang="el-GR" sz="1800" b="1" dirty="0"/>
              <a:t>Εξασφαλίζει γρήγορα αντανακλαστικά για την επιχείρησή. </a:t>
            </a:r>
            <a:r>
              <a:rPr lang="el-GR" sz="1800" dirty="0"/>
              <a:t>Πολλές λύσεις ERP έχουν δημιουργηθεί για να προσαρμόζονται στις ανάγκες μίας επιχείρησης και να αναπτύσσονται μαζί με την επιχείρησή, ώστε να βοηθούν να προετοιμάζεται προληπτικά, αλλά και να ανταποκρίνεστε άμεσα σε οποιαδήποτε επιχειρηματική δυσλειτουργία ή αλλαγή στην ευρύτερη αγορά.</a:t>
            </a:r>
            <a:endParaRPr lang="el-GR" sz="1800" b="1" dirty="0"/>
          </a:p>
          <a:p>
            <a:endParaRPr lang="el-GR" sz="2000"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34419919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1384</TotalTime>
  <Words>2024</Words>
  <Application>Microsoft Office PowerPoint</Application>
  <PresentationFormat>Widescreen</PresentationFormat>
  <Paragraphs>182</Paragraphs>
  <Slides>26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Calibri</vt:lpstr>
      <vt:lpstr>Constantia</vt:lpstr>
      <vt:lpstr>Segoe UI</vt:lpstr>
      <vt:lpstr>Verdana</vt:lpstr>
      <vt:lpstr>Wingdings</vt:lpstr>
      <vt:lpstr>Wingdings 2</vt:lpstr>
      <vt:lpstr>Flow</vt:lpstr>
      <vt:lpstr>Ενότητα 1 - Πληροφοριακά Συστήματα Διοίκησης Επιχειρήσεων (ERP)</vt:lpstr>
      <vt:lpstr>Τι είναι ERP</vt:lpstr>
      <vt:lpstr>Τι είναι ERP</vt:lpstr>
      <vt:lpstr>Σύγχρονα συστήματα ERP</vt:lpstr>
      <vt:lpstr>Σύγχρονα συστήματα ERP</vt:lpstr>
      <vt:lpstr>Λειτουργίες ενός ERP</vt:lpstr>
      <vt:lpstr>Η σπουδαιότητα ενός συστήματος ERP σε μία επιχείρηση</vt:lpstr>
      <vt:lpstr>Η σπουδαιότητα ενός συστήματος ERP σε μία επιχείρηση</vt:lpstr>
      <vt:lpstr>Τρεις τρόποι με τους οποίους ένα σύστημα ERP μπορεί να βελτιώσει μία επιχείρησή</vt:lpstr>
      <vt:lpstr>Ποιες επιχειρηματικές λειτουργίες μπορούν να βελτιστοποιηθούν με το ERP;</vt:lpstr>
      <vt:lpstr>Ποιες επιχειρηματικές λειτουργίες μπορούν να βελτιστοποιηθούν με το ERP;</vt:lpstr>
      <vt:lpstr>Ποιες επιχειρηματικές λειτουργίες μπορούν να βελτιστοποιηθούν με το ERP;</vt:lpstr>
      <vt:lpstr>Ποιες επιχειρηματικές λειτουργίες μπορούν να βελτιστοποιηθούν με το ERP;</vt:lpstr>
      <vt:lpstr>Ενδείξεις ότι μία επιχείρηση χρειάζεται λογισμικό ERP</vt:lpstr>
      <vt:lpstr>Προκλήσεις για τις επιχειρήσεις στην υλοποίηση ενός ERP</vt:lpstr>
      <vt:lpstr>Προκλήσεις για τις επιχειρήσεις στην υλοποίηση ενός ERP</vt:lpstr>
      <vt:lpstr>ERP &amp; Επιχειρηματικές Διαδικασίες (Business Processes)</vt:lpstr>
      <vt:lpstr>Business Process – Procure to Pay (PTP)</vt:lpstr>
      <vt:lpstr>Business Process – Order to Cash (OTC)</vt:lpstr>
      <vt:lpstr>Business Process – Record to Report (R2R)</vt:lpstr>
      <vt:lpstr>Σημαντικότερες λειτουργίες που ενσωματώνονται σε ένα ERP (Modules)</vt:lpstr>
      <vt:lpstr>Σημαντικότερες λειτουργίες που ενσωματώνονται σε ένα ERP (Modules)</vt:lpstr>
      <vt:lpstr>Σημαντικότερες λειτουργίες που ενσωματώνονται σε ένα ERP (Modules)</vt:lpstr>
      <vt:lpstr>Σημαντικότερες λειτουργίες που ενσωματώνονται σε ένα ERP (Modules)</vt:lpstr>
      <vt:lpstr>Σημαντικότερες λειτουργίες που ενσωματώνονται σε ένα ERP (Modules)</vt:lpstr>
      <vt:lpstr>Σημαντικότερες λειτουργίες που ενσωματώνονται σε ένα ERP (Modules)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Μηχανογραφημένη Λογιστική</dc:title>
  <dc:creator>Vasileios Giannopoulos</dc:creator>
  <cp:lastModifiedBy>Georgios Sotiropoulos</cp:lastModifiedBy>
  <cp:revision>106</cp:revision>
  <cp:lastPrinted>2021-10-25T11:50:05Z</cp:lastPrinted>
  <dcterms:created xsi:type="dcterms:W3CDTF">2019-03-28T10:47:55Z</dcterms:created>
  <dcterms:modified xsi:type="dcterms:W3CDTF">2023-10-11T13:08:50Z</dcterms:modified>
</cp:coreProperties>
</file>