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80" r:id="rId24"/>
    <p:sldId id="278"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441" autoAdjust="0"/>
  </p:normalViewPr>
  <p:slideViewPr>
    <p:cSldViewPr>
      <p:cViewPr varScale="1">
        <p:scale>
          <a:sx n="50" d="100"/>
          <a:sy n="50" d="100"/>
        </p:scale>
        <p:origin x="-102"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4988F9-CED3-4DCF-9602-C9FD38A78C53}" type="datetimeFigureOut">
              <a:rPr lang="el-GR" smtClean="0"/>
              <a:pPr/>
              <a:t>11/12/2012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BDDC6A-9BBB-4419-82A4-2401A62343C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5BDDC6A-9BBB-4419-82A4-2401A62343CD}" type="slidenum">
              <a:rPr lang="el-GR" smtClean="0"/>
              <a:pPr/>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4A7C73FC-B1CF-4F19-9562-4585EEA3D3FA}" type="datetimeFigureOut">
              <a:rPr lang="el-GR" smtClean="0"/>
              <a:pPr/>
              <a:t>11/12/2012</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506EF2CC-A781-4F68-89F9-8A5BB5AEF63A}"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A7C73FC-B1CF-4F19-9562-4585EEA3D3FA}" type="datetimeFigureOut">
              <a:rPr lang="el-GR" smtClean="0"/>
              <a:pPr/>
              <a:t>11/12/2012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06EF2CC-A781-4F68-89F9-8A5BB5AEF63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A7C73FC-B1CF-4F19-9562-4585EEA3D3FA}" type="datetimeFigureOut">
              <a:rPr lang="el-GR" smtClean="0"/>
              <a:pPr/>
              <a:t>11/12/2012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06EF2CC-A781-4F68-89F9-8A5BB5AEF63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A7C73FC-B1CF-4F19-9562-4585EEA3D3FA}" type="datetimeFigureOut">
              <a:rPr lang="el-GR" smtClean="0"/>
              <a:pPr/>
              <a:t>11/12/2012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06EF2CC-A781-4F68-89F9-8A5BB5AEF63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A7C73FC-B1CF-4F19-9562-4585EEA3D3FA}" type="datetimeFigureOut">
              <a:rPr lang="el-GR" smtClean="0"/>
              <a:pPr/>
              <a:t>11/12/2012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506EF2CC-A781-4F68-89F9-8A5BB5AEF63A}"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4A7C73FC-B1CF-4F19-9562-4585EEA3D3FA}" type="datetimeFigureOut">
              <a:rPr lang="el-GR" smtClean="0"/>
              <a:pPr/>
              <a:t>11/12/2012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06EF2CC-A781-4F68-89F9-8A5BB5AEF63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4A7C73FC-B1CF-4F19-9562-4585EEA3D3FA}" type="datetimeFigureOut">
              <a:rPr lang="el-GR" smtClean="0"/>
              <a:pPr/>
              <a:t>11/12/2012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06EF2CC-A781-4F68-89F9-8A5BB5AEF63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4A7C73FC-B1CF-4F19-9562-4585EEA3D3FA}" type="datetimeFigureOut">
              <a:rPr lang="el-GR" smtClean="0"/>
              <a:pPr/>
              <a:t>11/12/2012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06EF2CC-A781-4F68-89F9-8A5BB5AEF63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A7C73FC-B1CF-4F19-9562-4585EEA3D3FA}" type="datetimeFigureOut">
              <a:rPr lang="el-GR" smtClean="0"/>
              <a:pPr/>
              <a:t>11/12/2012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06EF2CC-A781-4F68-89F9-8A5BB5AEF63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4A7C73FC-B1CF-4F19-9562-4585EEA3D3FA}" type="datetimeFigureOut">
              <a:rPr lang="el-GR" smtClean="0"/>
              <a:pPr/>
              <a:t>11/12/2012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06EF2CC-A781-4F68-89F9-8A5BB5AEF63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A7C73FC-B1CF-4F19-9562-4585EEA3D3FA}" type="datetimeFigureOut">
              <a:rPr lang="el-GR" smtClean="0"/>
              <a:pPr/>
              <a:t>11/12/2012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06EF2CC-A781-4F68-89F9-8A5BB5AEF63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A7C73FC-B1CF-4F19-9562-4585EEA3D3FA}" type="datetimeFigureOut">
              <a:rPr lang="el-GR" smtClean="0"/>
              <a:pPr/>
              <a:t>11/12/2012</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06EF2CC-A781-4F68-89F9-8A5BB5AEF63A}"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357290" y="357166"/>
            <a:ext cx="6143668" cy="1714512"/>
          </a:xfrm>
        </p:spPr>
        <p:txBody>
          <a:bodyPr>
            <a:normAutofit/>
          </a:bodyPr>
          <a:lstStyle/>
          <a:p>
            <a:r>
              <a:rPr lang="el-GR" sz="3600" dirty="0" err="1" smtClean="0"/>
              <a:t>Αρχαια</a:t>
            </a:r>
            <a:r>
              <a:rPr lang="el-GR" sz="3600" dirty="0" smtClean="0"/>
              <a:t> </a:t>
            </a:r>
            <a:r>
              <a:rPr lang="el-GR" sz="3600" dirty="0" err="1" smtClean="0"/>
              <a:t>ελληνικη</a:t>
            </a:r>
            <a:r>
              <a:rPr lang="el-GR" sz="3600" dirty="0" smtClean="0"/>
              <a:t> </a:t>
            </a:r>
            <a:r>
              <a:rPr lang="el-GR" sz="3600" dirty="0" err="1" smtClean="0"/>
              <a:t>λυρικη</a:t>
            </a:r>
            <a:r>
              <a:rPr lang="el-GR" sz="3600" dirty="0" smtClean="0"/>
              <a:t> </a:t>
            </a:r>
            <a:r>
              <a:rPr lang="el-GR" sz="3600" dirty="0" err="1" smtClean="0"/>
              <a:t>ποιηση</a:t>
            </a:r>
            <a:r>
              <a:rPr lang="el-GR" sz="3600" dirty="0" smtClean="0"/>
              <a:t/>
            </a:r>
            <a:br>
              <a:rPr lang="el-GR" sz="3600" dirty="0" smtClean="0"/>
            </a:br>
            <a:endParaRPr lang="el-GR" sz="3600" dirty="0"/>
          </a:p>
        </p:txBody>
      </p:sp>
      <p:sp>
        <p:nvSpPr>
          <p:cNvPr id="3" name="2 - Υπότιτλος"/>
          <p:cNvSpPr>
            <a:spLocks noGrp="1"/>
          </p:cNvSpPr>
          <p:nvPr>
            <p:ph type="subTitle" idx="1"/>
          </p:nvPr>
        </p:nvSpPr>
        <p:spPr>
          <a:xfrm>
            <a:off x="1371600" y="4214818"/>
            <a:ext cx="6557986" cy="2143140"/>
          </a:xfrm>
        </p:spPr>
        <p:txBody>
          <a:bodyPr/>
          <a:lstStyle/>
          <a:p>
            <a:endParaRPr lang="el-GR" dirty="0" smtClean="0"/>
          </a:p>
          <a:p>
            <a:endParaRPr lang="el-GR" dirty="0" smtClean="0"/>
          </a:p>
          <a:p>
            <a:endParaRPr lang="el-GR" sz="1800" dirty="0" smtClean="0"/>
          </a:p>
          <a:p>
            <a:r>
              <a:rPr lang="el-GR" sz="1800" dirty="0" smtClean="0"/>
              <a:t>Σαρκοφάγος της Αγίας Τριάδας (14</a:t>
            </a:r>
            <a:r>
              <a:rPr lang="el-GR" sz="1800" baseline="30000" dirty="0" smtClean="0"/>
              <a:t>ος</a:t>
            </a:r>
            <a:r>
              <a:rPr lang="el-GR" sz="1800" dirty="0" smtClean="0"/>
              <a:t> αιώνας </a:t>
            </a:r>
            <a:r>
              <a:rPr lang="el-GR" sz="1800" dirty="0" err="1" smtClean="0"/>
              <a:t>π.Χ.</a:t>
            </a:r>
            <a:r>
              <a:rPr lang="el-GR" sz="1800" dirty="0" smtClean="0"/>
              <a:t>) </a:t>
            </a:r>
          </a:p>
          <a:p>
            <a:r>
              <a:rPr lang="el-GR" sz="1800" dirty="0" smtClean="0"/>
              <a:t>με την πρώτη απεικόνιση λύρας</a:t>
            </a:r>
            <a:endParaRPr lang="el-GR" sz="1800" dirty="0"/>
          </a:p>
        </p:txBody>
      </p:sp>
      <p:pic>
        <p:nvPicPr>
          <p:cNvPr id="1026" name="Picture 2" descr="C:\Users\User\Pictures\Sarcophagus Agias Triadas me apeikonisi lyras (14os aionas).jpg"/>
          <p:cNvPicPr>
            <a:picLocks noChangeAspect="1" noChangeArrowheads="1"/>
          </p:cNvPicPr>
          <p:nvPr/>
        </p:nvPicPr>
        <p:blipFill>
          <a:blip r:embed="rId3" cstate="print"/>
          <a:srcRect/>
          <a:stretch>
            <a:fillRect/>
          </a:stretch>
        </p:blipFill>
        <p:spPr bwMode="auto">
          <a:xfrm>
            <a:off x="1785918" y="2428868"/>
            <a:ext cx="5429288" cy="264320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400" dirty="0" smtClean="0"/>
              <a:t>Πάπυρος του 1</a:t>
            </a:r>
            <a:r>
              <a:rPr lang="el-GR" sz="2400" baseline="30000" dirty="0" smtClean="0"/>
              <a:t>ου</a:t>
            </a:r>
            <a:r>
              <a:rPr lang="el-GR" sz="2400" dirty="0" smtClean="0"/>
              <a:t> αι. </a:t>
            </a:r>
            <a:r>
              <a:rPr lang="el-GR" sz="2400" dirty="0" err="1" smtClean="0"/>
              <a:t>π.Χ.</a:t>
            </a:r>
            <a:r>
              <a:rPr lang="el-GR" sz="2400" dirty="0" smtClean="0"/>
              <a:t> που βρίσκεται στο Βρετανικό Μουσείο και σώζει ένα εκτεταμένο απόσπασμα από τον Βακχυλίδη</a:t>
            </a:r>
            <a:endParaRPr lang="el-GR" sz="2400" dirty="0"/>
          </a:p>
        </p:txBody>
      </p:sp>
      <p:pic>
        <p:nvPicPr>
          <p:cNvPr id="4" name="3 - Θέση περιεχομένου" descr="Bacchylides Papyrus 1st cent. b.C..jpg"/>
          <p:cNvPicPr>
            <a:picLocks noGrp="1" noChangeAspect="1"/>
          </p:cNvPicPr>
          <p:nvPr>
            <p:ph idx="1"/>
          </p:nvPr>
        </p:nvPicPr>
        <p:blipFill>
          <a:blip r:embed="rId2" cstate="print"/>
          <a:stretch>
            <a:fillRect/>
          </a:stretch>
        </p:blipFill>
        <p:spPr>
          <a:xfrm>
            <a:off x="3290768" y="2000240"/>
            <a:ext cx="2562463" cy="430848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39784"/>
          </a:xfrm>
        </p:spPr>
        <p:txBody>
          <a:bodyPr>
            <a:normAutofit fontScale="90000"/>
          </a:bodyPr>
          <a:lstStyle/>
          <a:p>
            <a:r>
              <a:rPr lang="el-GR" sz="2400" dirty="0" smtClean="0"/>
              <a:t>Το κείμενο του Βακχυλίδη που διασώζει ο πάπυρος του Βρετανικού Μουσείου (προηγούμενη διαφάνεια) </a:t>
            </a:r>
            <a:br>
              <a:rPr lang="el-GR" sz="2400" dirty="0" smtClean="0"/>
            </a:br>
            <a:r>
              <a:rPr lang="el-GR" sz="2400" dirty="0" smtClean="0"/>
              <a:t>σε απλή μεταγραφή</a:t>
            </a:r>
            <a:endParaRPr lang="el-GR" sz="2400" dirty="0"/>
          </a:p>
        </p:txBody>
      </p:sp>
      <p:pic>
        <p:nvPicPr>
          <p:cNvPr id="4" name="3 - Θέση περιεχομένου" descr="Bacchylides Papyrus 1st cent. b.C..-text jpg.jpg"/>
          <p:cNvPicPr>
            <a:picLocks noGrp="1" noChangeAspect="1"/>
          </p:cNvPicPr>
          <p:nvPr>
            <p:ph idx="1"/>
          </p:nvPr>
        </p:nvPicPr>
        <p:blipFill>
          <a:blip r:embed="rId2" cstate="print"/>
          <a:stretch>
            <a:fillRect/>
          </a:stretch>
        </p:blipFill>
        <p:spPr>
          <a:xfrm>
            <a:off x="3000364" y="1428736"/>
            <a:ext cx="3000395" cy="4786347"/>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8229600" cy="1143000"/>
          </a:xfrm>
        </p:spPr>
        <p:txBody>
          <a:bodyPr>
            <a:normAutofit/>
          </a:bodyPr>
          <a:lstStyle/>
          <a:p>
            <a:r>
              <a:rPr lang="el-GR" sz="2000" dirty="0" smtClean="0"/>
              <a:t>Άγαλμα του Ανακρέοντα από το </a:t>
            </a:r>
            <a:r>
              <a:rPr lang="en-US" sz="2000" dirty="0" smtClean="0"/>
              <a:t>Monte </a:t>
            </a:r>
            <a:r>
              <a:rPr lang="en-US" sz="2000" dirty="0" err="1" smtClean="0"/>
              <a:t>Calvo</a:t>
            </a:r>
            <a:r>
              <a:rPr lang="en-US" sz="2000" dirty="0" smtClean="0"/>
              <a:t> </a:t>
            </a:r>
            <a:r>
              <a:rPr lang="el-GR" sz="2000" dirty="0" smtClean="0"/>
              <a:t>(Ιταλία)  </a:t>
            </a:r>
            <a:br>
              <a:rPr lang="el-GR" sz="2000" dirty="0" smtClean="0"/>
            </a:br>
            <a:r>
              <a:rPr lang="el-GR" sz="2000" dirty="0" smtClean="0"/>
              <a:t>2</a:t>
            </a:r>
            <a:r>
              <a:rPr lang="el-GR" sz="2000" baseline="30000" dirty="0" smtClean="0"/>
              <a:t>ος</a:t>
            </a:r>
            <a:r>
              <a:rPr lang="el-GR" sz="2000" dirty="0" smtClean="0"/>
              <a:t> αιώνας </a:t>
            </a:r>
            <a:r>
              <a:rPr lang="el-GR" sz="2000" dirty="0" err="1" smtClean="0"/>
              <a:t>μ.Χ</a:t>
            </a:r>
            <a:r>
              <a:rPr lang="el-GR" sz="2000" dirty="0" smtClean="0"/>
              <a:t>.</a:t>
            </a:r>
            <a:endParaRPr lang="el-GR" sz="2000" dirty="0"/>
          </a:p>
        </p:txBody>
      </p:sp>
      <p:pic>
        <p:nvPicPr>
          <p:cNvPr id="4" name="3 - Θέση περιεχομένου" descr="Anacreon, Monte Calvo, Italy.jpg"/>
          <p:cNvPicPr>
            <a:picLocks noGrp="1" noChangeAspect="1"/>
          </p:cNvPicPr>
          <p:nvPr>
            <p:ph idx="1"/>
          </p:nvPr>
        </p:nvPicPr>
        <p:blipFill>
          <a:blip r:embed="rId2" cstate="print"/>
          <a:stretch>
            <a:fillRect/>
          </a:stretch>
        </p:blipFill>
        <p:spPr>
          <a:xfrm>
            <a:off x="3143240" y="1285860"/>
            <a:ext cx="2500330" cy="5357826"/>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Άγαλμα του Ανακρέοντα </a:t>
            </a:r>
            <a:br>
              <a:rPr lang="el-GR" sz="2000" dirty="0" smtClean="0"/>
            </a:br>
            <a:r>
              <a:rPr lang="el-GR" sz="2000" dirty="0" smtClean="0"/>
              <a:t>Έργο του </a:t>
            </a:r>
            <a:r>
              <a:rPr lang="en-US" sz="2000" dirty="0" smtClean="0"/>
              <a:t>Jean </a:t>
            </a:r>
            <a:r>
              <a:rPr lang="en-US" sz="2000" dirty="0" err="1" smtClean="0"/>
              <a:t>Bpttiste</a:t>
            </a:r>
            <a:r>
              <a:rPr lang="el-GR" sz="2000" dirty="0" smtClean="0"/>
              <a:t> </a:t>
            </a:r>
            <a:r>
              <a:rPr lang="en-US" sz="2000" dirty="0" smtClean="0"/>
              <a:t>Claude Eugene Guillaume (1849/51) </a:t>
            </a:r>
            <a:endParaRPr lang="el-GR" sz="2000" dirty="0"/>
          </a:p>
        </p:txBody>
      </p:sp>
      <p:pic>
        <p:nvPicPr>
          <p:cNvPr id="4" name="3 - Θέση περιεχομένου" descr="Anacreon, Jean Baptiste Claude Eugene Guillaume (1849-51).jpg"/>
          <p:cNvPicPr>
            <a:picLocks noGrp="1" noChangeAspect="1"/>
          </p:cNvPicPr>
          <p:nvPr>
            <p:ph idx="1"/>
          </p:nvPr>
        </p:nvPicPr>
        <p:blipFill>
          <a:blip r:embed="rId2" cstate="print"/>
          <a:stretch>
            <a:fillRect/>
          </a:stretch>
        </p:blipFill>
        <p:spPr>
          <a:xfrm>
            <a:off x="3155902" y="1600200"/>
            <a:ext cx="2832195" cy="470852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Ο Ανακρέων.</a:t>
            </a:r>
            <a:br>
              <a:rPr lang="el-GR" sz="2400" dirty="0" smtClean="0"/>
            </a:br>
            <a:r>
              <a:rPr lang="el-GR" sz="2400" dirty="0" smtClean="0"/>
              <a:t>Πίνακας του </a:t>
            </a:r>
            <a:r>
              <a:rPr lang="en-US" sz="2400" dirty="0" smtClean="0"/>
              <a:t>Leon Gerome, 1848</a:t>
            </a:r>
            <a:endParaRPr lang="el-GR" sz="2400" dirty="0"/>
          </a:p>
        </p:txBody>
      </p:sp>
      <p:pic>
        <p:nvPicPr>
          <p:cNvPr id="5" name="4 - Θέση περιεχομένου" descr="Anacreon, Leon Gerome, 1848.jpg"/>
          <p:cNvPicPr>
            <a:picLocks noGrp="1" noChangeAspect="1"/>
          </p:cNvPicPr>
          <p:nvPr>
            <p:ph idx="1"/>
          </p:nvPr>
        </p:nvPicPr>
        <p:blipFill>
          <a:blip r:embed="rId2" cstate="print"/>
          <a:stretch>
            <a:fillRect/>
          </a:stretch>
        </p:blipFill>
        <p:spPr>
          <a:xfrm>
            <a:off x="1071539" y="1714488"/>
            <a:ext cx="7000924" cy="4500594"/>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Ο Ανακρέων με τις Μούσες του</a:t>
            </a:r>
            <a:r>
              <a:rPr lang="en-US" sz="2000" dirty="0" smtClean="0"/>
              <a:t/>
            </a:r>
            <a:br>
              <a:rPr lang="en-US" sz="2000" dirty="0" smtClean="0"/>
            </a:br>
            <a:r>
              <a:rPr lang="en-US" sz="2000" dirty="0" smtClean="0"/>
              <a:t>Norbert </a:t>
            </a:r>
            <a:r>
              <a:rPr lang="en-US" sz="2000" dirty="0" err="1" smtClean="0"/>
              <a:t>Schroedi</a:t>
            </a:r>
            <a:r>
              <a:rPr lang="en-US" sz="2000" dirty="0" smtClean="0"/>
              <a:t>, 1890</a:t>
            </a:r>
            <a:endParaRPr lang="el-GR" sz="2000" dirty="0"/>
          </a:p>
        </p:txBody>
      </p:sp>
      <p:pic>
        <p:nvPicPr>
          <p:cNvPr id="4" name="3 - Θέση περιεχομένου" descr="Anacreon, Norbert Scroedi, The Poet Anacreon with his Muses, 1890.jpg"/>
          <p:cNvPicPr>
            <a:picLocks noGrp="1" noChangeAspect="1"/>
          </p:cNvPicPr>
          <p:nvPr>
            <p:ph idx="1"/>
          </p:nvPr>
        </p:nvPicPr>
        <p:blipFill>
          <a:blip r:embed="rId2" cstate="print"/>
          <a:stretch>
            <a:fillRect/>
          </a:stretch>
        </p:blipFill>
        <p:spPr>
          <a:xfrm>
            <a:off x="2357422" y="2428868"/>
            <a:ext cx="4214842" cy="242889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000" dirty="0" smtClean="0"/>
              <a:t>Ο Ανακρέων στην  πόρτα του σπιτιού του </a:t>
            </a:r>
            <a:br>
              <a:rPr lang="el-GR" sz="2000" dirty="0" smtClean="0"/>
            </a:br>
            <a:r>
              <a:rPr lang="el-GR" sz="2000" dirty="0" smtClean="0"/>
              <a:t>και ο Έρωτας με στολή νεαρού ταχυδρόμου.</a:t>
            </a:r>
            <a:br>
              <a:rPr lang="el-GR" sz="2000" dirty="0" smtClean="0"/>
            </a:br>
            <a:r>
              <a:rPr lang="el-GR" sz="2000" dirty="0" smtClean="0"/>
              <a:t>Σκίτσο της εποχής κατά την οποία λειτουργούσε στο Λονδίνο η </a:t>
            </a:r>
            <a:r>
              <a:rPr lang="en-US" sz="2000" dirty="0" err="1" smtClean="0"/>
              <a:t>Anacreontic</a:t>
            </a:r>
            <a:r>
              <a:rPr lang="en-US" sz="2000" dirty="0" smtClean="0"/>
              <a:t>  Society (</a:t>
            </a:r>
            <a:r>
              <a:rPr lang="el-GR" sz="2000" dirty="0" smtClean="0"/>
              <a:t>από τα μέσα του 18</a:t>
            </a:r>
            <a:r>
              <a:rPr lang="el-GR" sz="2000" baseline="30000" dirty="0" smtClean="0"/>
              <a:t>ου</a:t>
            </a:r>
            <a:r>
              <a:rPr lang="el-GR" sz="2000" dirty="0" smtClean="0"/>
              <a:t> αιώνα), μια λέσχη που διακήρυσσε τις αρχές και τον τρόπο ζωής που είχε υμνήσει ο Ανακρέων</a:t>
            </a:r>
            <a:endParaRPr lang="el-GR" sz="2000" dirty="0"/>
          </a:p>
        </p:txBody>
      </p:sp>
      <p:pic>
        <p:nvPicPr>
          <p:cNvPr id="4" name="3 - Θέση περιεχομένου" descr="anacreon at his dorr +Cupid as a messanger boy, Anacreontic Society, 18th century.jpg"/>
          <p:cNvPicPr>
            <a:picLocks noGrp="1" noChangeAspect="1"/>
          </p:cNvPicPr>
          <p:nvPr>
            <p:ph idx="1"/>
          </p:nvPr>
        </p:nvPicPr>
        <p:blipFill>
          <a:blip r:embed="rId2" cstate="print"/>
          <a:stretch>
            <a:fillRect/>
          </a:stretch>
        </p:blipFill>
        <p:spPr>
          <a:xfrm>
            <a:off x="3143240" y="2214554"/>
            <a:ext cx="2857520" cy="3786214"/>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357166"/>
            <a:ext cx="8229600" cy="1143000"/>
          </a:xfrm>
        </p:spPr>
        <p:txBody>
          <a:bodyPr>
            <a:normAutofit fontScale="90000"/>
          </a:bodyPr>
          <a:lstStyle/>
          <a:p>
            <a:r>
              <a:rPr lang="el-GR" sz="2000" dirty="0" smtClean="0"/>
              <a:t>Σκίτσο μα τίτλο </a:t>
            </a:r>
            <a:r>
              <a:rPr lang="en-US" sz="2000" i="1" dirty="0" err="1" smtClean="0"/>
              <a:t>Anacreontics</a:t>
            </a:r>
            <a:r>
              <a:rPr lang="en-US" sz="2000" i="1" dirty="0" smtClean="0"/>
              <a:t> in Full Song</a:t>
            </a:r>
            <a:r>
              <a:rPr lang="el-GR" sz="2000" i="1" dirty="0" smtClean="0"/>
              <a:t> </a:t>
            </a:r>
            <a:r>
              <a:rPr lang="en-US" sz="2000" i="1" dirty="0" smtClean="0"/>
              <a:t/>
            </a:r>
            <a:br>
              <a:rPr lang="en-US" sz="2000" i="1" dirty="0" smtClean="0"/>
            </a:br>
            <a:r>
              <a:rPr lang="el-GR" sz="2000" dirty="0" smtClean="0"/>
              <a:t>από τον Άγγλο σκιτσογράφο του 18</a:t>
            </a:r>
            <a:r>
              <a:rPr lang="el-GR" sz="2000" baseline="30000" dirty="0" smtClean="0"/>
              <a:t>ου</a:t>
            </a:r>
            <a:r>
              <a:rPr lang="el-GR" sz="2000" dirty="0" smtClean="0"/>
              <a:t> αιώνα </a:t>
            </a:r>
            <a:r>
              <a:rPr lang="en-US" sz="2000" dirty="0" smtClean="0"/>
              <a:t>James </a:t>
            </a:r>
            <a:r>
              <a:rPr lang="en-US" sz="2000" dirty="0" err="1" smtClean="0"/>
              <a:t>Gillray</a:t>
            </a:r>
            <a:r>
              <a:rPr lang="en-US" sz="2000" dirty="0" smtClean="0"/>
              <a:t>.</a:t>
            </a:r>
            <a:r>
              <a:rPr lang="el-GR" sz="2000" dirty="0" smtClean="0"/>
              <a:t/>
            </a:r>
            <a:br>
              <a:rPr lang="el-GR" sz="2000" dirty="0" smtClean="0"/>
            </a:br>
            <a:r>
              <a:rPr lang="el-GR" sz="2000" dirty="0" smtClean="0"/>
              <a:t>Το σκίτσο σατιρίζει τις συνήθειες των μελών της </a:t>
            </a:r>
            <a:r>
              <a:rPr lang="en-US" sz="2000" dirty="0" err="1" smtClean="0"/>
              <a:t>Anacreontic</a:t>
            </a:r>
            <a:r>
              <a:rPr lang="en-US" sz="2000" dirty="0" smtClean="0"/>
              <a:t> Society</a:t>
            </a:r>
            <a:r>
              <a:rPr lang="el-GR" sz="2000" dirty="0" smtClean="0"/>
              <a:t> για την ίδρυση της οποίας είχε παραγγελθεί στον μουσικό </a:t>
            </a:r>
            <a:r>
              <a:rPr lang="en-US" sz="2000" dirty="0" smtClean="0"/>
              <a:t>John Smith</a:t>
            </a:r>
            <a:r>
              <a:rPr lang="el-GR" sz="2000" dirty="0" smtClean="0"/>
              <a:t> η σύνθεση ειδικού τραγουδιού με τίτλο </a:t>
            </a:r>
            <a:r>
              <a:rPr lang="en-US" sz="2000" i="1" dirty="0" smtClean="0"/>
              <a:t>To Anacreon in Heaven</a:t>
            </a:r>
            <a:endParaRPr lang="el-GR" sz="2000" i="1" dirty="0"/>
          </a:p>
        </p:txBody>
      </p:sp>
      <p:pic>
        <p:nvPicPr>
          <p:cNvPr id="4" name="3 - Θέση περιεχομένου" descr="anacreon_anacreonticks_-in_full_song_caricature by J. Gyllray.jpg"/>
          <p:cNvPicPr>
            <a:picLocks noGrp="1" noChangeAspect="1"/>
          </p:cNvPicPr>
          <p:nvPr>
            <p:ph idx="1"/>
          </p:nvPr>
        </p:nvPicPr>
        <p:blipFill>
          <a:blip r:embed="rId2" cstate="print"/>
          <a:stretch>
            <a:fillRect/>
          </a:stretch>
        </p:blipFill>
        <p:spPr>
          <a:xfrm>
            <a:off x="1714480" y="2071678"/>
            <a:ext cx="6017249" cy="4143404"/>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Η γνωστή </a:t>
            </a:r>
            <a:r>
              <a:rPr lang="el-GR" sz="2000" dirty="0" err="1" smtClean="0"/>
              <a:t>αγγειογραφική</a:t>
            </a:r>
            <a:r>
              <a:rPr lang="el-GR" sz="2000" dirty="0" smtClean="0"/>
              <a:t> απεικόνιση του Αλκαίου με τη Σαπφώ από ερυθρόμορφο κάλαθο του 480 </a:t>
            </a:r>
            <a:r>
              <a:rPr lang="el-GR" sz="2000" dirty="0" err="1" smtClean="0"/>
              <a:t>π.Χ.</a:t>
            </a:r>
            <a:r>
              <a:rPr lang="el-GR" sz="2000" dirty="0" smtClean="0"/>
              <a:t> (περίπου)</a:t>
            </a:r>
            <a:endParaRPr lang="el-GR" sz="2000" dirty="0"/>
          </a:p>
        </p:txBody>
      </p:sp>
      <p:pic>
        <p:nvPicPr>
          <p:cNvPr id="4" name="3 - Θέση περιεχομένου" descr="Alcaeus+Sappho, red figure athenian vase, aprox. 480 b.C..jpg"/>
          <p:cNvPicPr>
            <a:picLocks noGrp="1" noChangeAspect="1"/>
          </p:cNvPicPr>
          <p:nvPr>
            <p:ph idx="1"/>
          </p:nvPr>
        </p:nvPicPr>
        <p:blipFill>
          <a:blip r:embed="rId2" cstate="print"/>
          <a:stretch>
            <a:fillRect/>
          </a:stretch>
        </p:blipFill>
        <p:spPr>
          <a:xfrm>
            <a:off x="3571868" y="2071678"/>
            <a:ext cx="2500330" cy="392909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1000108"/>
            <a:ext cx="8229600" cy="1143000"/>
          </a:xfrm>
        </p:spPr>
        <p:txBody>
          <a:bodyPr>
            <a:noAutofit/>
          </a:bodyPr>
          <a:lstStyle/>
          <a:p>
            <a:r>
              <a:rPr lang="el-GR" sz="1600" dirty="0" smtClean="0"/>
              <a:t>Χαρακτική απεικόνιση του Αλκαίου βασισμένη σε χαμένο λεσβιακό νόμισμα που απεικόνιζε τον Αλκαίο από τη μία όψη και τον Πιττακό από την άλλη. </a:t>
            </a:r>
            <a:br>
              <a:rPr lang="el-GR" sz="1600" dirty="0" smtClean="0"/>
            </a:br>
            <a:r>
              <a:rPr lang="el-GR" sz="1600" dirty="0" smtClean="0"/>
              <a:t>Η χάραξη έγινε με τη φροντίδα του </a:t>
            </a:r>
            <a:r>
              <a:rPr lang="en-US" sz="1600" dirty="0" err="1" smtClean="0"/>
              <a:t>Ennio</a:t>
            </a:r>
            <a:r>
              <a:rPr lang="en-US" sz="1600" dirty="0" smtClean="0"/>
              <a:t> </a:t>
            </a:r>
            <a:r>
              <a:rPr lang="en-US" sz="1600" dirty="0" err="1" smtClean="0"/>
              <a:t>Quirino</a:t>
            </a:r>
            <a:r>
              <a:rPr lang="en-US" sz="1600" dirty="0" smtClean="0"/>
              <a:t> Visconti </a:t>
            </a:r>
            <a:r>
              <a:rPr lang="el-GR" sz="1600" dirty="0" smtClean="0"/>
              <a:t>που είδε το νόμισμα στο </a:t>
            </a:r>
            <a:r>
              <a:rPr lang="en-US" sz="1600" dirty="0" err="1" smtClean="0"/>
              <a:t>Palais</a:t>
            </a:r>
            <a:r>
              <a:rPr lang="en-US" sz="1600" dirty="0" smtClean="0"/>
              <a:t> Royal </a:t>
            </a:r>
            <a:r>
              <a:rPr lang="el-GR" sz="1600" dirty="0" smtClean="0"/>
              <a:t>του Παρισιού.</a:t>
            </a:r>
            <a:r>
              <a:rPr lang="en-US" sz="1600" dirty="0" smtClean="0"/>
              <a:t> O Visconti</a:t>
            </a:r>
            <a:r>
              <a:rPr lang="el-GR" sz="1600" dirty="0" smtClean="0"/>
              <a:t> έζησε στα τέλη του 18</a:t>
            </a:r>
            <a:r>
              <a:rPr lang="el-GR" sz="1600" baseline="30000" dirty="0" smtClean="0"/>
              <a:t>ου</a:t>
            </a:r>
            <a:r>
              <a:rPr lang="el-GR" sz="1600" dirty="0" smtClean="0"/>
              <a:t> αιώνα και στις αρχές του 19</a:t>
            </a:r>
            <a:r>
              <a:rPr lang="el-GR" sz="1600" baseline="30000" dirty="0" smtClean="0"/>
              <a:t>ου</a:t>
            </a:r>
            <a:r>
              <a:rPr lang="el-GR" sz="1600" dirty="0" smtClean="0"/>
              <a:t>. Ήταν ιταλικής καταγωγής αρχαιολόγος, μελετητής του ελληνικού πολιτισμού, που έζησε στη Γαλλία και υπήρξε, μεταξύ άλλων, συντηρητής αρχαιοτήτων στο Λούβρο. Τις υπηρεσίες του γύρεψαν πολλοί διάσημοι άνδρες της εποχής, ανάμεσά τους και ο λόρδος </a:t>
            </a:r>
            <a:r>
              <a:rPr lang="el-GR" sz="1600" dirty="0" err="1" smtClean="0"/>
              <a:t>Έλγιν</a:t>
            </a:r>
            <a:r>
              <a:rPr lang="el-GR" sz="1600" dirty="0" smtClean="0"/>
              <a:t> που του ζήτησε να εκτιμήσει την χρηματική αξία των γλυπτών του Παρθενώνα τα οποία σκόπευε να αγοράσει  </a:t>
            </a:r>
            <a:endParaRPr lang="el-GR" sz="1600" dirty="0"/>
          </a:p>
        </p:txBody>
      </p:sp>
      <p:pic>
        <p:nvPicPr>
          <p:cNvPr id="4" name="3 - Θέση περιεχομένου" descr="Alakios, gravura tou Chevalier Visconti apo lesviako nomisma pou apeikonize ton Alkaio kai ton Pittako.png"/>
          <p:cNvPicPr>
            <a:picLocks noGrp="1" noChangeAspect="1"/>
          </p:cNvPicPr>
          <p:nvPr>
            <p:ph idx="1"/>
          </p:nvPr>
        </p:nvPicPr>
        <p:blipFill>
          <a:blip r:embed="rId2" cstate="print"/>
          <a:stretch>
            <a:fillRect/>
          </a:stretch>
        </p:blipFill>
        <p:spPr>
          <a:xfrm>
            <a:off x="3643306" y="3143248"/>
            <a:ext cx="2286016" cy="3071834"/>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42976" y="714356"/>
            <a:ext cx="7658096" cy="714372"/>
          </a:xfrm>
        </p:spPr>
        <p:txBody>
          <a:bodyPr>
            <a:noAutofit/>
          </a:bodyPr>
          <a:lstStyle/>
          <a:p>
            <a:r>
              <a:rPr lang="el-GR" sz="2400" dirty="0" smtClean="0"/>
              <a:t>Τα ονόματα των εννέα λυρικών </a:t>
            </a:r>
            <a:br>
              <a:rPr lang="el-GR" sz="2400" dirty="0" smtClean="0"/>
            </a:br>
            <a:r>
              <a:rPr lang="el-GR" sz="2400" dirty="0" smtClean="0"/>
              <a:t>που αποτέλεσαν τον λεγόμενο «κανόνα» </a:t>
            </a:r>
            <a:br>
              <a:rPr lang="el-GR" sz="2400" dirty="0" smtClean="0"/>
            </a:br>
            <a:r>
              <a:rPr lang="el-GR" sz="2400" dirty="0" smtClean="0"/>
              <a:t>κατά τους αλεξανδρινούς χρόνους </a:t>
            </a:r>
            <a:endParaRPr lang="el-GR" sz="2400" dirty="0"/>
          </a:p>
        </p:txBody>
      </p:sp>
      <p:sp>
        <p:nvSpPr>
          <p:cNvPr id="3" name="2 - Θέση περιεχομένου"/>
          <p:cNvSpPr>
            <a:spLocks noGrp="1"/>
          </p:cNvSpPr>
          <p:nvPr>
            <p:ph idx="1"/>
          </p:nvPr>
        </p:nvSpPr>
        <p:spPr>
          <a:xfrm>
            <a:off x="642910" y="2148840"/>
            <a:ext cx="8229600" cy="4709160"/>
          </a:xfrm>
        </p:spPr>
        <p:txBody>
          <a:bodyPr>
            <a:normAutofit/>
          </a:bodyPr>
          <a:lstStyle/>
          <a:p>
            <a:pPr algn="just">
              <a:buNone/>
            </a:pPr>
            <a:endParaRPr lang="el-GR" sz="1600" b="1" dirty="0" smtClean="0"/>
          </a:p>
          <a:p>
            <a:pPr algn="just">
              <a:buNone/>
            </a:pPr>
            <a:r>
              <a:rPr lang="el-GR" sz="1600" b="1" dirty="0" smtClean="0"/>
              <a:t>Πίνδαρος</a:t>
            </a:r>
            <a:r>
              <a:rPr lang="el-GR" sz="1600" dirty="0" smtClean="0"/>
              <a:t> 	(522 ή 518 – 438 </a:t>
            </a:r>
            <a:r>
              <a:rPr lang="el-GR" sz="1600" dirty="0" err="1" smtClean="0"/>
              <a:t>π.Χ.</a:t>
            </a:r>
            <a:r>
              <a:rPr lang="el-GR" sz="1600" dirty="0" smtClean="0"/>
              <a:t>)</a:t>
            </a:r>
          </a:p>
          <a:p>
            <a:pPr algn="just">
              <a:buNone/>
            </a:pPr>
            <a:r>
              <a:rPr lang="el-GR" sz="1600" b="1" dirty="0" smtClean="0"/>
              <a:t>Σιμωνίδης</a:t>
            </a:r>
            <a:r>
              <a:rPr lang="el-GR" sz="1600" dirty="0" smtClean="0"/>
              <a:t>	 (557/6 - 468 </a:t>
            </a:r>
            <a:r>
              <a:rPr lang="el-GR" sz="1600" dirty="0" err="1" smtClean="0"/>
              <a:t>π.Χ.</a:t>
            </a:r>
            <a:r>
              <a:rPr lang="el-GR" sz="1600" dirty="0" smtClean="0"/>
              <a:t> περίπου)</a:t>
            </a:r>
          </a:p>
          <a:p>
            <a:pPr algn="just">
              <a:buNone/>
            </a:pPr>
            <a:r>
              <a:rPr lang="el-GR" sz="1600" b="1" dirty="0" smtClean="0"/>
              <a:t>Στησίχορος</a:t>
            </a:r>
            <a:r>
              <a:rPr lang="el-GR" sz="1600" dirty="0" smtClean="0"/>
              <a:t> 	(2</a:t>
            </a:r>
            <a:r>
              <a:rPr lang="el-GR" sz="1600" baseline="30000" dirty="0" smtClean="0"/>
              <a:t>ο</a:t>
            </a:r>
            <a:r>
              <a:rPr lang="el-GR" sz="1600" dirty="0" smtClean="0"/>
              <a:t> μισό του 7</a:t>
            </a:r>
            <a:r>
              <a:rPr lang="el-GR" sz="1600" baseline="30000" dirty="0" smtClean="0"/>
              <a:t>ου</a:t>
            </a:r>
            <a:r>
              <a:rPr lang="el-GR" sz="1600" dirty="0" smtClean="0"/>
              <a:t>  αιώνα -556 </a:t>
            </a:r>
            <a:r>
              <a:rPr lang="el-GR" sz="1600" dirty="0" err="1" smtClean="0"/>
              <a:t>π.Χ.</a:t>
            </a:r>
            <a:r>
              <a:rPr lang="el-GR" sz="1600" dirty="0" smtClean="0"/>
              <a:t> περίπου)</a:t>
            </a:r>
          </a:p>
          <a:p>
            <a:pPr algn="just">
              <a:buNone/>
            </a:pPr>
            <a:r>
              <a:rPr lang="el-GR" sz="1600" b="1" dirty="0" smtClean="0"/>
              <a:t>Ίβυκος</a:t>
            </a:r>
            <a:r>
              <a:rPr lang="el-GR" sz="1600" dirty="0" smtClean="0"/>
              <a:t> 		(αρχές-</a:t>
            </a:r>
            <a:r>
              <a:rPr lang="el-GR" sz="1600" smtClean="0"/>
              <a:t>μέο</a:t>
            </a:r>
            <a:r>
              <a:rPr lang="el-GR" sz="1600" dirty="0" smtClean="0"/>
              <a:t>ο του 6</a:t>
            </a:r>
            <a:r>
              <a:rPr lang="el-GR" sz="1600" baseline="30000" dirty="0" smtClean="0"/>
              <a:t>ου</a:t>
            </a:r>
            <a:r>
              <a:rPr lang="el-GR" sz="1600" dirty="0" smtClean="0"/>
              <a:t> αιώνα </a:t>
            </a:r>
            <a:r>
              <a:rPr lang="el-GR" sz="1600" dirty="0" err="1" smtClean="0"/>
              <a:t>π.Χ.</a:t>
            </a:r>
            <a:r>
              <a:rPr lang="el-GR" sz="1600" dirty="0" smtClean="0"/>
              <a:t>)</a:t>
            </a:r>
          </a:p>
          <a:p>
            <a:pPr algn="just">
              <a:buNone/>
            </a:pPr>
            <a:r>
              <a:rPr lang="el-GR" sz="1600" b="1" dirty="0" smtClean="0"/>
              <a:t>Αλκμάν</a:t>
            </a:r>
            <a:r>
              <a:rPr lang="el-GR" sz="1600" dirty="0" smtClean="0"/>
              <a:t>		 (7</a:t>
            </a:r>
            <a:r>
              <a:rPr lang="el-GR" sz="1600" baseline="30000" dirty="0" smtClean="0"/>
              <a:t>ος</a:t>
            </a:r>
            <a:r>
              <a:rPr lang="el-GR" sz="1600" dirty="0" smtClean="0"/>
              <a:t> αιώνας </a:t>
            </a:r>
            <a:r>
              <a:rPr lang="el-GR" sz="1600" dirty="0" err="1" smtClean="0"/>
              <a:t>π.Χ.</a:t>
            </a:r>
            <a:r>
              <a:rPr lang="el-GR" sz="1600" dirty="0" smtClean="0"/>
              <a:t> – ακμάζει μεταξύ 650 και 600 </a:t>
            </a:r>
            <a:r>
              <a:rPr lang="el-GR" sz="1600" dirty="0" err="1" smtClean="0"/>
              <a:t>π.Χ.</a:t>
            </a:r>
            <a:r>
              <a:rPr lang="el-GR" sz="1600" dirty="0" smtClean="0"/>
              <a:t>)</a:t>
            </a:r>
          </a:p>
          <a:p>
            <a:pPr algn="just">
              <a:buNone/>
            </a:pPr>
            <a:r>
              <a:rPr lang="el-GR" sz="1600" b="1" dirty="0" smtClean="0"/>
              <a:t>Βακχυλίδης</a:t>
            </a:r>
            <a:r>
              <a:rPr lang="el-GR" sz="1600" dirty="0" smtClean="0"/>
              <a:t>	 (505 – 450 </a:t>
            </a:r>
            <a:r>
              <a:rPr lang="el-GR" sz="1600" dirty="0" err="1" smtClean="0"/>
              <a:t>π.Χ.</a:t>
            </a:r>
            <a:r>
              <a:rPr lang="el-GR" sz="1600" dirty="0" smtClean="0"/>
              <a:t>)</a:t>
            </a:r>
          </a:p>
          <a:p>
            <a:pPr algn="just">
              <a:buNone/>
            </a:pPr>
            <a:r>
              <a:rPr lang="el-GR" sz="1600" b="1" dirty="0" smtClean="0"/>
              <a:t>Ανακρέων</a:t>
            </a:r>
            <a:r>
              <a:rPr lang="el-GR" sz="1600" dirty="0" smtClean="0"/>
              <a:t>	 (αρχές – τέλη του 6</a:t>
            </a:r>
            <a:r>
              <a:rPr lang="el-GR" sz="1600" baseline="30000" dirty="0" smtClean="0"/>
              <a:t>ου</a:t>
            </a:r>
            <a:r>
              <a:rPr lang="el-GR" sz="1600" dirty="0" smtClean="0"/>
              <a:t> αιώνα </a:t>
            </a:r>
            <a:r>
              <a:rPr lang="el-GR" sz="1600" dirty="0" err="1" smtClean="0"/>
              <a:t>π.Χ.</a:t>
            </a:r>
            <a:r>
              <a:rPr lang="el-GR" sz="1600" dirty="0" smtClean="0"/>
              <a:t>)</a:t>
            </a:r>
          </a:p>
          <a:p>
            <a:pPr algn="just">
              <a:buNone/>
            </a:pPr>
            <a:r>
              <a:rPr lang="el-GR" sz="1600" b="1" dirty="0" smtClean="0"/>
              <a:t>Αλκαίος</a:t>
            </a:r>
            <a:r>
              <a:rPr lang="el-GR" sz="1600" dirty="0" smtClean="0"/>
              <a:t>		 (630/620 – μέσο του 6</a:t>
            </a:r>
            <a:r>
              <a:rPr lang="el-GR" sz="1600" baseline="30000" dirty="0" smtClean="0"/>
              <a:t>ου</a:t>
            </a:r>
            <a:r>
              <a:rPr lang="el-GR" sz="1600" dirty="0" smtClean="0"/>
              <a:t> αιώνα </a:t>
            </a:r>
            <a:r>
              <a:rPr lang="el-GR" sz="1600" dirty="0" err="1" smtClean="0"/>
              <a:t>π.Χ.</a:t>
            </a:r>
            <a:r>
              <a:rPr lang="el-GR" sz="1600" dirty="0" smtClean="0"/>
              <a:t> – άγνωστη χρονολογία θανάτου)</a:t>
            </a:r>
          </a:p>
          <a:p>
            <a:pPr algn="just">
              <a:buNone/>
            </a:pPr>
            <a:r>
              <a:rPr lang="el-GR" sz="1600" b="1" dirty="0" smtClean="0"/>
              <a:t>Σαπφώ</a:t>
            </a:r>
            <a:r>
              <a:rPr lang="el-GR" sz="1600" dirty="0" smtClean="0"/>
              <a:t> 		(630 περίπου –μέσα του 6</a:t>
            </a:r>
            <a:r>
              <a:rPr lang="el-GR" sz="1600" baseline="30000" dirty="0" smtClean="0"/>
              <a:t>ου</a:t>
            </a:r>
            <a:r>
              <a:rPr lang="el-GR" sz="1600" dirty="0" smtClean="0"/>
              <a:t> αιώνα </a:t>
            </a:r>
            <a:r>
              <a:rPr lang="el-GR" sz="1600" dirty="0" err="1" smtClean="0"/>
              <a:t>π.Χ.</a:t>
            </a:r>
            <a:r>
              <a:rPr lang="el-GR" sz="1600" dirty="0" smtClean="0"/>
              <a:t> – άγνωστη χρονολογία θανάτου) </a:t>
            </a:r>
            <a:endParaRPr lang="el-GR"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Ο Αλκαίος και η Σαπφώ (</a:t>
            </a:r>
            <a:r>
              <a:rPr lang="en-US" sz="2000" dirty="0" smtClean="0"/>
              <a:t>Laurence Alma- </a:t>
            </a:r>
            <a:r>
              <a:rPr lang="en-US" sz="2000" dirty="0" err="1" smtClean="0"/>
              <a:t>Tadema</a:t>
            </a:r>
            <a:r>
              <a:rPr lang="en-US" sz="2000" dirty="0" smtClean="0"/>
              <a:t>, 1881</a:t>
            </a:r>
            <a:r>
              <a:rPr lang="el-GR" sz="2000" dirty="0" smtClean="0"/>
              <a:t>)</a:t>
            </a:r>
            <a:r>
              <a:rPr lang="en-US" sz="2000" dirty="0" smtClean="0"/>
              <a:t>, </a:t>
            </a:r>
            <a:r>
              <a:rPr lang="el-GR" sz="2000" dirty="0" smtClean="0"/>
              <a:t>χαρακτηριστικό έργο του </a:t>
            </a:r>
            <a:r>
              <a:rPr lang="el-GR" sz="2000" dirty="0" err="1" smtClean="0"/>
              <a:t>βρεττανικού</a:t>
            </a:r>
            <a:r>
              <a:rPr lang="el-GR" sz="2000" dirty="0" smtClean="0"/>
              <a:t> νεοκλασικισμού</a:t>
            </a:r>
            <a:endParaRPr lang="el-GR" sz="2000" dirty="0"/>
          </a:p>
        </p:txBody>
      </p:sp>
      <p:pic>
        <p:nvPicPr>
          <p:cNvPr id="4" name="3 - Θέση περιεχομένου" descr="Alcaeus and Sappho, Laurence Alma-Tadema, 1881.jpg"/>
          <p:cNvPicPr>
            <a:picLocks noGrp="1" noChangeAspect="1"/>
          </p:cNvPicPr>
          <p:nvPr>
            <p:ph idx="1"/>
          </p:nvPr>
        </p:nvPicPr>
        <p:blipFill>
          <a:blip r:embed="rId2" cstate="print"/>
          <a:stretch>
            <a:fillRect/>
          </a:stretch>
        </p:blipFill>
        <p:spPr>
          <a:xfrm>
            <a:off x="2500298" y="2786058"/>
            <a:ext cx="4357718" cy="2428892"/>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Η </a:t>
            </a:r>
            <a:r>
              <a:rPr lang="el-GR" sz="2000" dirty="0" err="1" smtClean="0"/>
              <a:t>Σαπφὠ</a:t>
            </a:r>
            <a:r>
              <a:rPr lang="el-GR" sz="2000" dirty="0" smtClean="0"/>
              <a:t/>
            </a:r>
            <a:br>
              <a:rPr lang="el-GR" sz="2000" dirty="0" smtClean="0"/>
            </a:br>
            <a:r>
              <a:rPr lang="el-GR" sz="2000" dirty="0" smtClean="0"/>
              <a:t>Έργο του </a:t>
            </a:r>
            <a:r>
              <a:rPr lang="en-US" sz="2000" dirty="0" smtClean="0"/>
              <a:t>Charles </a:t>
            </a:r>
            <a:r>
              <a:rPr lang="en-US" sz="2000" dirty="0" err="1" smtClean="0"/>
              <a:t>Auguste</a:t>
            </a:r>
            <a:r>
              <a:rPr lang="en-US" sz="2000" dirty="0" smtClean="0"/>
              <a:t> </a:t>
            </a:r>
            <a:r>
              <a:rPr lang="en-US" sz="2000" dirty="0" err="1" smtClean="0"/>
              <a:t>Mengin</a:t>
            </a:r>
            <a:r>
              <a:rPr lang="en-US" sz="2000" dirty="0" smtClean="0"/>
              <a:t>, 1877</a:t>
            </a:r>
            <a:endParaRPr lang="el-GR" sz="2000" dirty="0"/>
          </a:p>
        </p:txBody>
      </p:sp>
      <p:pic>
        <p:nvPicPr>
          <p:cNvPr id="4" name="3 - Θέση περιεχομένου" descr="sappho, charles-auguste mengin, 1877.jpg"/>
          <p:cNvPicPr>
            <a:picLocks noGrp="1" noChangeAspect="1"/>
          </p:cNvPicPr>
          <p:nvPr>
            <p:ph idx="1"/>
          </p:nvPr>
        </p:nvPicPr>
        <p:blipFill>
          <a:blip r:embed="rId2" cstate="print"/>
          <a:stretch>
            <a:fillRect/>
          </a:stretch>
        </p:blipFill>
        <p:spPr>
          <a:xfrm>
            <a:off x="3143240" y="1643050"/>
            <a:ext cx="2932332" cy="470852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Η Σαπφώ πέφτει από το βράχο της Λευκάδας</a:t>
            </a:r>
            <a:br>
              <a:rPr lang="el-GR" sz="2000" dirty="0" smtClean="0"/>
            </a:br>
            <a:r>
              <a:rPr lang="el-GR" sz="2000" dirty="0" smtClean="0"/>
              <a:t>Πίνακας του </a:t>
            </a:r>
            <a:r>
              <a:rPr lang="en-US" sz="2000" dirty="0" err="1" smtClean="0"/>
              <a:t>Gustave</a:t>
            </a:r>
            <a:r>
              <a:rPr lang="en-US" sz="2000" dirty="0" smtClean="0"/>
              <a:t> Moreau, 1893</a:t>
            </a:r>
            <a:endParaRPr lang="el-GR" sz="2000" dirty="0"/>
          </a:p>
        </p:txBody>
      </p:sp>
      <p:pic>
        <p:nvPicPr>
          <p:cNvPr id="4" name="3 - Θέση περιεχομένου" descr="sappho-gustave moreau 1893_jpg!Blog.jpg"/>
          <p:cNvPicPr>
            <a:picLocks noGrp="1" noChangeAspect="1"/>
          </p:cNvPicPr>
          <p:nvPr>
            <p:ph idx="1"/>
          </p:nvPr>
        </p:nvPicPr>
        <p:blipFill>
          <a:blip r:embed="rId2" cstate="print"/>
          <a:stretch>
            <a:fillRect/>
          </a:stretch>
        </p:blipFill>
        <p:spPr>
          <a:xfrm>
            <a:off x="3214678" y="1785926"/>
            <a:ext cx="3071834" cy="428628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Η Σαπφώ γκρεμίζεται από το βράχο της Λευκάδας</a:t>
            </a:r>
            <a:br>
              <a:rPr lang="el-GR" sz="2000" dirty="0" smtClean="0"/>
            </a:br>
            <a:r>
              <a:rPr lang="el-GR" sz="2000" dirty="0" smtClean="0"/>
              <a:t>Πίνακας του </a:t>
            </a:r>
            <a:r>
              <a:rPr lang="en-US" sz="2000" dirty="0" smtClean="0"/>
              <a:t>Antoine- Jean </a:t>
            </a:r>
            <a:r>
              <a:rPr lang="en-US" sz="2000" dirty="0" err="1" smtClean="0"/>
              <a:t>Gros</a:t>
            </a:r>
            <a:r>
              <a:rPr lang="en-US" sz="2000" dirty="0" smtClean="0"/>
              <a:t>, 1801</a:t>
            </a:r>
            <a:endParaRPr lang="el-GR" sz="2000" dirty="0"/>
          </a:p>
        </p:txBody>
      </p:sp>
      <p:pic>
        <p:nvPicPr>
          <p:cNvPr id="4" name="3 - Θέση περιεχομένου" descr="Jean Antoine Gros Sappho at Leucate, 1801.jpg"/>
          <p:cNvPicPr>
            <a:picLocks noGrp="1" noChangeAspect="1"/>
          </p:cNvPicPr>
          <p:nvPr>
            <p:ph idx="1"/>
          </p:nvPr>
        </p:nvPicPr>
        <p:blipFill>
          <a:blip r:embed="rId2" cstate="print"/>
          <a:stretch>
            <a:fillRect/>
          </a:stretch>
        </p:blipFill>
        <p:spPr>
          <a:xfrm>
            <a:off x="2928926" y="1500174"/>
            <a:ext cx="3143272" cy="4929222"/>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000" dirty="0" smtClean="0"/>
              <a:t>Άγαλμα της Σαπφώς στην είσοδο της ομώνυμης αμερικανικής πόλης. Η ονομασία δόθηκε προφανώς από τους πρώτους κατοίκους σε ανάμνηση της ποιήτριας όπως φαίνεται και από τη γλυπτή απεικόνιση. Το άγαλμα εξαφανίστηκε το 2006, η ονομασία της πόλης παραμένει</a:t>
            </a:r>
            <a:endParaRPr lang="el-GR" sz="2000" dirty="0"/>
          </a:p>
        </p:txBody>
      </p:sp>
      <p:pic>
        <p:nvPicPr>
          <p:cNvPr id="4" name="3 - Θέση περιεχομένου" descr="sappho, town in USA.jpg"/>
          <p:cNvPicPr>
            <a:picLocks noGrp="1" noChangeAspect="1"/>
          </p:cNvPicPr>
          <p:nvPr>
            <p:ph idx="1"/>
          </p:nvPr>
        </p:nvPicPr>
        <p:blipFill>
          <a:blip r:embed="rId2" cstate="print"/>
          <a:stretch>
            <a:fillRect/>
          </a:stretch>
        </p:blipFill>
        <p:spPr>
          <a:xfrm>
            <a:off x="3143240" y="1857365"/>
            <a:ext cx="3254403" cy="4357718"/>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Η Σαπφώ </a:t>
            </a:r>
            <a:r>
              <a:rPr lang="en-US" sz="2000" dirty="0" smtClean="0"/>
              <a:t>“</a:t>
            </a:r>
            <a:r>
              <a:rPr lang="el-GR" sz="2000" dirty="0" smtClean="0"/>
              <a:t>πηδάει</a:t>
            </a:r>
            <a:r>
              <a:rPr lang="en-US" sz="2000" dirty="0" smtClean="0"/>
              <a:t>”</a:t>
            </a:r>
            <a:r>
              <a:rPr lang="el-GR" sz="2000" dirty="0" smtClean="0"/>
              <a:t> από το βράχο της Λευκάδας.</a:t>
            </a:r>
            <a:br>
              <a:rPr lang="el-GR" sz="2000" dirty="0" smtClean="0"/>
            </a:br>
            <a:r>
              <a:rPr lang="el-GR" sz="2000" dirty="0" smtClean="0"/>
              <a:t>Σκωπτική απεικόνιση από τον </a:t>
            </a:r>
            <a:r>
              <a:rPr lang="en-US" sz="2000" dirty="0" err="1" smtClean="0"/>
              <a:t>Honore</a:t>
            </a:r>
            <a:r>
              <a:rPr lang="el-GR" sz="2000" dirty="0" smtClean="0"/>
              <a:t>΄ </a:t>
            </a:r>
            <a:r>
              <a:rPr lang="en-US" sz="2000" dirty="0" smtClean="0"/>
              <a:t>Daumier, 1842</a:t>
            </a:r>
            <a:endParaRPr lang="el-GR" sz="2000" dirty="0"/>
          </a:p>
        </p:txBody>
      </p:sp>
      <p:pic>
        <p:nvPicPr>
          <p:cNvPr id="4" name="3 - Θέση περιεχομένου" descr="sappho-daumier, 1843.jpg"/>
          <p:cNvPicPr>
            <a:picLocks noGrp="1" noChangeAspect="1"/>
          </p:cNvPicPr>
          <p:nvPr>
            <p:ph idx="1"/>
          </p:nvPr>
        </p:nvPicPr>
        <p:blipFill>
          <a:blip r:embed="rId2" cstate="print"/>
          <a:stretch>
            <a:fillRect/>
          </a:stretch>
        </p:blipFill>
        <p:spPr>
          <a:xfrm>
            <a:off x="3071803" y="1785926"/>
            <a:ext cx="3071834" cy="4500594"/>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ΛΥΡΙΚΗ ΠΌΙΗΣΗ</a:t>
            </a:r>
            <a:br>
              <a:rPr lang="el-GR" sz="2400" dirty="0" smtClean="0"/>
            </a:br>
            <a:r>
              <a:rPr lang="el-GR" sz="2400" dirty="0" smtClean="0"/>
              <a:t>Κατηγορίες και είδη</a:t>
            </a:r>
            <a:endParaRPr lang="el-GR" sz="2400" dirty="0"/>
          </a:p>
        </p:txBody>
      </p:sp>
      <p:sp>
        <p:nvSpPr>
          <p:cNvPr id="3" name="2 - Θέση περιεχομένου"/>
          <p:cNvSpPr>
            <a:spLocks noGrp="1"/>
          </p:cNvSpPr>
          <p:nvPr>
            <p:ph idx="1"/>
          </p:nvPr>
        </p:nvSpPr>
        <p:spPr/>
        <p:txBody>
          <a:bodyPr>
            <a:normAutofit fontScale="55000" lnSpcReduction="20000"/>
          </a:bodyPr>
          <a:lstStyle/>
          <a:p>
            <a:pPr>
              <a:buNone/>
            </a:pPr>
            <a:r>
              <a:rPr lang="el-GR" dirty="0" smtClean="0"/>
              <a:t>1) α: </a:t>
            </a:r>
            <a:r>
              <a:rPr lang="el-GR" b="1" dirty="0" smtClean="0"/>
              <a:t>Ίαμβος</a:t>
            </a:r>
          </a:p>
          <a:p>
            <a:pPr>
              <a:buNone/>
            </a:pPr>
            <a:r>
              <a:rPr lang="el-GR" dirty="0" smtClean="0"/>
              <a:t>	Ποιήματα γραμμένα σε ιαμβικό μέτρο (ή σπανιότερα τροχαϊκό) με ζωηρό ρυθμό και, συχνά, σκωπτικό ύφος</a:t>
            </a:r>
          </a:p>
          <a:p>
            <a:pPr>
              <a:buNone/>
            </a:pPr>
            <a:r>
              <a:rPr lang="el-GR" dirty="0" smtClean="0"/>
              <a:t>     β: </a:t>
            </a:r>
            <a:r>
              <a:rPr lang="el-GR" b="1" dirty="0" smtClean="0"/>
              <a:t>Ελεγεία</a:t>
            </a:r>
          </a:p>
          <a:p>
            <a:pPr>
              <a:buNone/>
            </a:pPr>
            <a:r>
              <a:rPr lang="el-GR" dirty="0" smtClean="0"/>
              <a:t>	Ποιήματα γραμμένα κυρίως σε ελεγειακό δίστιχο (η μετρική δομή του ποιήματος προκύπτει από την επανάληψη ενός δακτυλικού εξαμέτρου: –</a:t>
            </a:r>
            <a:r>
              <a:rPr lang="el-GR" dirty="0" err="1" smtClean="0"/>
              <a:t>υυ</a:t>
            </a:r>
            <a:r>
              <a:rPr lang="el-GR" dirty="0" smtClean="0"/>
              <a:t>-</a:t>
            </a:r>
            <a:r>
              <a:rPr lang="el-GR" dirty="0" err="1" smtClean="0"/>
              <a:t>υυ</a:t>
            </a:r>
            <a:r>
              <a:rPr lang="el-GR" dirty="0" smtClean="0"/>
              <a:t>-</a:t>
            </a:r>
            <a:r>
              <a:rPr lang="el-GR" dirty="0" err="1" smtClean="0"/>
              <a:t>υυ</a:t>
            </a:r>
            <a:r>
              <a:rPr lang="el-GR" dirty="0" smtClean="0"/>
              <a:t>-</a:t>
            </a:r>
            <a:r>
              <a:rPr lang="el-GR" dirty="0" err="1" smtClean="0"/>
              <a:t>υυ</a:t>
            </a:r>
            <a:r>
              <a:rPr lang="el-GR" dirty="0" smtClean="0"/>
              <a:t>-</a:t>
            </a:r>
            <a:r>
              <a:rPr lang="el-GR" dirty="0" err="1" smtClean="0"/>
              <a:t>υυ</a:t>
            </a:r>
            <a:r>
              <a:rPr lang="el-GR" dirty="0" smtClean="0"/>
              <a:t>-- και ενός δακτυλικού </a:t>
            </a:r>
            <a:r>
              <a:rPr lang="el-GR" dirty="0" err="1" smtClean="0"/>
              <a:t>πενταμέτορυ</a:t>
            </a:r>
            <a:r>
              <a:rPr lang="el-GR" dirty="0" smtClean="0"/>
              <a:t> που αποτελείται από δύο </a:t>
            </a:r>
            <a:r>
              <a:rPr lang="el-GR" dirty="0" err="1" smtClean="0"/>
              <a:t>ημιεπή:</a:t>
            </a:r>
            <a:r>
              <a:rPr lang="el-GR" dirty="0" smtClean="0"/>
              <a:t>-</a:t>
            </a:r>
            <a:r>
              <a:rPr lang="el-GR" dirty="0" err="1" smtClean="0"/>
              <a:t>υυ</a:t>
            </a:r>
            <a:r>
              <a:rPr lang="el-GR" dirty="0" smtClean="0"/>
              <a:t>-</a:t>
            </a:r>
            <a:r>
              <a:rPr lang="el-GR" dirty="0" err="1" smtClean="0"/>
              <a:t>υυ</a:t>
            </a:r>
            <a:r>
              <a:rPr lang="el-GR" dirty="0" smtClean="0"/>
              <a:t>- -</a:t>
            </a:r>
            <a:r>
              <a:rPr lang="el-GR" dirty="0" err="1" smtClean="0"/>
              <a:t>υυ</a:t>
            </a:r>
            <a:r>
              <a:rPr lang="el-GR" dirty="0" smtClean="0"/>
              <a:t>-</a:t>
            </a:r>
            <a:r>
              <a:rPr lang="el-GR" dirty="0" err="1" smtClean="0"/>
              <a:t>υυ</a:t>
            </a:r>
            <a:r>
              <a:rPr lang="el-GR" dirty="0" smtClean="0"/>
              <a:t>-)</a:t>
            </a:r>
          </a:p>
          <a:p>
            <a:pPr>
              <a:buNone/>
            </a:pPr>
            <a:endParaRPr lang="el-GR" dirty="0" smtClean="0"/>
          </a:p>
          <a:p>
            <a:pPr>
              <a:buNone/>
            </a:pPr>
            <a:r>
              <a:rPr lang="el-GR" dirty="0" smtClean="0"/>
              <a:t>2</a:t>
            </a:r>
            <a:r>
              <a:rPr lang="el-GR" b="1" dirty="0" smtClean="0"/>
              <a:t>) Κυρίως λυρική ποίησ</a:t>
            </a:r>
            <a:r>
              <a:rPr lang="el-GR" dirty="0" smtClean="0"/>
              <a:t>η με ποιήματα που άδονται και δεν απαγγέλλονται</a:t>
            </a:r>
          </a:p>
          <a:p>
            <a:pPr>
              <a:buNone/>
            </a:pPr>
            <a:endParaRPr lang="el-GR" dirty="0" smtClean="0"/>
          </a:p>
          <a:p>
            <a:pPr>
              <a:buNone/>
            </a:pPr>
            <a:r>
              <a:rPr lang="el-GR" b="1" u="sng" dirty="0" smtClean="0"/>
              <a:t>Συμβατικά στον όρο «λυρική ποίηση» περιλαμβάνουμε, μαζί με την κυρίως λυρική ποίηση, και τον ίαμβο και την ελεγεία</a:t>
            </a:r>
          </a:p>
          <a:p>
            <a:pPr>
              <a:buNone/>
            </a:pPr>
            <a:endParaRPr lang="el-GR" dirty="0" smtClean="0"/>
          </a:p>
          <a:p>
            <a:pPr>
              <a:buNone/>
            </a:pPr>
            <a:r>
              <a:rPr lang="el-GR" dirty="0" smtClean="0"/>
              <a:t>Βασική διάκριση:</a:t>
            </a:r>
          </a:p>
          <a:p>
            <a:pPr>
              <a:buNone/>
            </a:pPr>
            <a:endParaRPr lang="el-GR" dirty="0" smtClean="0"/>
          </a:p>
          <a:p>
            <a:pPr>
              <a:buNone/>
            </a:pPr>
            <a:r>
              <a:rPr lang="el-GR" b="1" u="sng" dirty="0" smtClean="0"/>
              <a:t>Μονωδία </a:t>
            </a:r>
            <a:r>
              <a:rPr lang="el-GR" dirty="0" smtClean="0"/>
              <a:t>(απλό </a:t>
            </a:r>
            <a:r>
              <a:rPr lang="en-US" dirty="0" smtClean="0"/>
              <a:t>;</a:t>
            </a:r>
            <a:r>
              <a:rPr lang="el-GR" dirty="0" smtClean="0"/>
              <a:t>ύφος, αιολική διάλεκτος, εκτέλεση από ένα άτομο με συνοδεία μουσικού οργάνου (λύρας, αυλού)</a:t>
            </a:r>
          </a:p>
          <a:p>
            <a:pPr>
              <a:buNone/>
            </a:pPr>
            <a:endParaRPr lang="el-GR" b="1" u="sng" dirty="0" smtClean="0"/>
          </a:p>
          <a:p>
            <a:pPr>
              <a:buNone/>
            </a:pPr>
            <a:r>
              <a:rPr lang="el-GR" b="1" u="sng" dirty="0" smtClean="0"/>
              <a:t>Χορικό άσμα </a:t>
            </a:r>
            <a:r>
              <a:rPr lang="el-GR" dirty="0" smtClean="0"/>
              <a:t>(σύνθετο ύφος, δωρική διάλεκτος, εκτέλεση από πολλά άτομα, με συνοδεία μουσικού οργάνου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Κατηγορίες ποιημάτων</a:t>
            </a:r>
            <a:endParaRPr lang="el-GR" sz="2400" dirty="0"/>
          </a:p>
        </p:txBody>
      </p:sp>
      <p:sp>
        <p:nvSpPr>
          <p:cNvPr id="3" name="2 - Θέση περιεχομένου"/>
          <p:cNvSpPr>
            <a:spLocks noGrp="1"/>
          </p:cNvSpPr>
          <p:nvPr>
            <p:ph idx="1"/>
          </p:nvPr>
        </p:nvSpPr>
        <p:spPr/>
        <p:txBody>
          <a:bodyPr/>
          <a:lstStyle/>
          <a:p>
            <a:pPr>
              <a:buNone/>
            </a:pPr>
            <a:r>
              <a:rPr lang="el-GR" dirty="0" smtClean="0"/>
              <a:t>	</a:t>
            </a:r>
            <a:r>
              <a:rPr lang="el-GR" b="1" u="sng" dirty="0" smtClean="0"/>
              <a:t>Προς θεούς</a:t>
            </a:r>
            <a:r>
              <a:rPr lang="el-GR" dirty="0" smtClean="0"/>
              <a:t>:</a:t>
            </a:r>
          </a:p>
          <a:p>
            <a:pPr>
              <a:buNone/>
            </a:pPr>
            <a:r>
              <a:rPr lang="el-GR" dirty="0" smtClean="0"/>
              <a:t>	Ύμνος, Νόμος, </a:t>
            </a:r>
            <a:r>
              <a:rPr lang="el-GR" dirty="0" err="1" smtClean="0"/>
              <a:t>Παιάν</a:t>
            </a:r>
            <a:r>
              <a:rPr lang="el-GR" dirty="0" smtClean="0"/>
              <a:t>, Προσόδιον, Διθύραμβος</a:t>
            </a:r>
          </a:p>
          <a:p>
            <a:pPr>
              <a:buNone/>
            </a:pPr>
            <a:r>
              <a:rPr lang="el-GR" dirty="0" smtClean="0"/>
              <a:t>	</a:t>
            </a:r>
          </a:p>
          <a:p>
            <a:pPr>
              <a:buNone/>
            </a:pPr>
            <a:r>
              <a:rPr lang="el-GR" dirty="0" smtClean="0"/>
              <a:t>	</a:t>
            </a:r>
            <a:r>
              <a:rPr lang="el-GR" b="1" u="sng" dirty="0" smtClean="0"/>
              <a:t>Προς ανθρώπους</a:t>
            </a:r>
            <a:r>
              <a:rPr lang="el-GR" dirty="0" smtClean="0"/>
              <a:t>:</a:t>
            </a:r>
          </a:p>
          <a:p>
            <a:pPr>
              <a:buNone/>
            </a:pPr>
            <a:r>
              <a:rPr lang="el-GR" dirty="0" smtClean="0"/>
              <a:t>	</a:t>
            </a:r>
            <a:r>
              <a:rPr lang="el-GR" dirty="0" err="1" smtClean="0"/>
              <a:t>Εγκὠμιον</a:t>
            </a:r>
            <a:r>
              <a:rPr lang="el-GR" dirty="0" smtClean="0"/>
              <a:t>, </a:t>
            </a:r>
            <a:r>
              <a:rPr lang="el-GR" dirty="0" err="1" smtClean="0"/>
              <a:t>επινίκιον</a:t>
            </a:r>
            <a:r>
              <a:rPr lang="el-GR" dirty="0" smtClean="0"/>
              <a:t>, </a:t>
            </a:r>
            <a:r>
              <a:rPr lang="el-GR" dirty="0" err="1" smtClean="0"/>
              <a:t>σκόλιον</a:t>
            </a:r>
            <a:r>
              <a:rPr lang="el-GR" dirty="0" smtClean="0"/>
              <a:t>, υμέναιος, </a:t>
            </a:r>
            <a:r>
              <a:rPr lang="el-GR" dirty="0" err="1" smtClean="0"/>
              <a:t>επιθαλάμιον</a:t>
            </a:r>
            <a:endParaRPr lang="el-GR" dirty="0" smtClean="0"/>
          </a:p>
          <a:p>
            <a:pPr>
              <a:buNone/>
            </a:pP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Μουσικά όργανα που χρησιμοποιούνται </a:t>
            </a:r>
            <a:br>
              <a:rPr lang="el-GR" sz="2400" dirty="0" smtClean="0"/>
            </a:br>
            <a:r>
              <a:rPr lang="el-GR" sz="2400" dirty="0" smtClean="0"/>
              <a:t>για την εκτέλεση της λυρικής ποίησης</a:t>
            </a:r>
            <a:endParaRPr lang="el-GR" sz="2400" dirty="0"/>
          </a:p>
        </p:txBody>
      </p:sp>
      <p:sp>
        <p:nvSpPr>
          <p:cNvPr id="3" name="2 - Θέση περιεχομένου"/>
          <p:cNvSpPr>
            <a:spLocks noGrp="1"/>
          </p:cNvSpPr>
          <p:nvPr>
            <p:ph idx="1"/>
          </p:nvPr>
        </p:nvSpPr>
        <p:spPr>
          <a:xfrm>
            <a:off x="428596" y="1785926"/>
            <a:ext cx="8229600" cy="4709160"/>
          </a:xfrm>
        </p:spPr>
        <p:txBody>
          <a:bodyPr/>
          <a:lstStyle/>
          <a:p>
            <a:r>
              <a:rPr lang="el-GR" dirty="0" smtClean="0"/>
              <a:t>Αυλός</a:t>
            </a:r>
          </a:p>
          <a:p>
            <a:r>
              <a:rPr lang="el-GR" dirty="0" smtClean="0"/>
              <a:t>Λύρα</a:t>
            </a:r>
          </a:p>
          <a:p>
            <a:r>
              <a:rPr lang="el-GR" dirty="0" smtClean="0"/>
              <a:t>Κιθάρα</a:t>
            </a:r>
          </a:p>
          <a:p>
            <a:r>
              <a:rPr lang="el-GR" dirty="0" err="1" smtClean="0"/>
              <a:t>Φόρμιγξ</a:t>
            </a:r>
            <a:endParaRPr lang="el-GR" dirty="0" smtClean="0"/>
          </a:p>
          <a:p>
            <a:r>
              <a:rPr lang="el-GR" dirty="0" smtClean="0"/>
              <a:t>Βάρβιτος</a:t>
            </a:r>
          </a:p>
          <a:p>
            <a:r>
              <a:rPr lang="el-GR" dirty="0" err="1" smtClean="0"/>
              <a:t>Ιαμβύκη</a:t>
            </a:r>
            <a:endParaRPr lang="el-GR" dirty="0" smtClean="0"/>
          </a:p>
          <a:p>
            <a:r>
              <a:rPr lang="el-GR" dirty="0" err="1" smtClean="0"/>
              <a:t>Κλεψίαμβος</a:t>
            </a: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Σιμωνίδης, 13 </a:t>
            </a:r>
            <a:r>
              <a:rPr lang="el-GR" sz="2000" dirty="0" err="1" smtClean="0"/>
              <a:t>Σκιαδάς</a:t>
            </a:r>
            <a:r>
              <a:rPr lang="el-GR" sz="2000" dirty="0" smtClean="0"/>
              <a:t>, 83  </a:t>
            </a:r>
            <a:r>
              <a:rPr lang="en-US" sz="2000" dirty="0" err="1" smtClean="0"/>
              <a:t>Diel</a:t>
            </a:r>
            <a:endParaRPr lang="el-GR" sz="2000" dirty="0"/>
          </a:p>
        </p:txBody>
      </p:sp>
      <p:sp>
        <p:nvSpPr>
          <p:cNvPr id="3" name="2 - Θέση περιεχομένου"/>
          <p:cNvSpPr>
            <a:spLocks noGrp="1"/>
          </p:cNvSpPr>
          <p:nvPr>
            <p:ph idx="1"/>
          </p:nvPr>
        </p:nvSpPr>
        <p:spPr>
          <a:xfrm>
            <a:off x="914400" y="2428868"/>
            <a:ext cx="8229600" cy="4709160"/>
          </a:xfrm>
        </p:spPr>
        <p:txBody>
          <a:bodyPr/>
          <a:lstStyle/>
          <a:p>
            <a:pPr>
              <a:lnSpc>
                <a:spcPct val="200000"/>
              </a:lnSpc>
              <a:buNone/>
            </a:pPr>
            <a:r>
              <a:rPr lang="el-GR" sz="2400" dirty="0" err="1" smtClean="0">
                <a:latin typeface="Palatino Linotype" pitchFamily="18" charset="0"/>
              </a:rPr>
              <a:t>Μνῆμα</a:t>
            </a:r>
            <a:r>
              <a:rPr lang="el-GR" sz="2400" dirty="0" smtClean="0">
                <a:latin typeface="Palatino Linotype" pitchFamily="18" charset="0"/>
              </a:rPr>
              <a:t> </a:t>
            </a:r>
            <a:r>
              <a:rPr lang="el-GR" sz="2400" dirty="0" err="1" smtClean="0">
                <a:latin typeface="Palatino Linotype" pitchFamily="18" charset="0"/>
              </a:rPr>
              <a:t>τόδε</a:t>
            </a:r>
            <a:r>
              <a:rPr lang="el-GR" sz="2400" dirty="0" smtClean="0">
                <a:latin typeface="Palatino Linotype" pitchFamily="18" charset="0"/>
              </a:rPr>
              <a:t> </a:t>
            </a:r>
            <a:r>
              <a:rPr lang="el-GR" sz="2400" dirty="0" err="1" smtClean="0">
                <a:latin typeface="Palatino Linotype" pitchFamily="18" charset="0"/>
              </a:rPr>
              <a:t>κλεινεῖο</a:t>
            </a:r>
            <a:r>
              <a:rPr lang="el-GR" sz="2400" dirty="0" smtClean="0">
                <a:latin typeface="Palatino Linotype" pitchFamily="18" charset="0"/>
              </a:rPr>
              <a:t> Μεγιστία, </a:t>
            </a:r>
            <a:r>
              <a:rPr lang="el-GR" sz="2400" dirty="0" err="1" smtClean="0">
                <a:latin typeface="Palatino Linotype" pitchFamily="18" charset="0"/>
              </a:rPr>
              <a:t>ὅν</a:t>
            </a:r>
            <a:r>
              <a:rPr lang="el-GR" sz="2400" dirty="0" smtClean="0">
                <a:latin typeface="Palatino Linotype" pitchFamily="18" charset="0"/>
              </a:rPr>
              <a:t> </a:t>
            </a:r>
            <a:r>
              <a:rPr lang="el-GR" sz="2400" dirty="0" err="1" smtClean="0">
                <a:latin typeface="Palatino Linotype" pitchFamily="18" charset="0"/>
              </a:rPr>
              <a:t>ποτε</a:t>
            </a:r>
            <a:r>
              <a:rPr lang="el-GR" sz="2400" dirty="0" smtClean="0">
                <a:latin typeface="Palatino Linotype" pitchFamily="18" charset="0"/>
              </a:rPr>
              <a:t> </a:t>
            </a:r>
            <a:r>
              <a:rPr lang="el-GR" sz="2400" dirty="0" err="1" smtClean="0">
                <a:latin typeface="Palatino Linotype" pitchFamily="18" charset="0"/>
              </a:rPr>
              <a:t>Μῆδοι</a:t>
            </a:r>
            <a:endParaRPr lang="el-GR" sz="2400" dirty="0" smtClean="0">
              <a:latin typeface="Palatino Linotype" pitchFamily="18" charset="0"/>
            </a:endParaRPr>
          </a:p>
          <a:p>
            <a:pPr>
              <a:lnSpc>
                <a:spcPct val="200000"/>
              </a:lnSpc>
              <a:buNone/>
            </a:pPr>
            <a:r>
              <a:rPr lang="el-GR" sz="2400" dirty="0" err="1" smtClean="0">
                <a:latin typeface="Palatino Linotype" pitchFamily="18" charset="0"/>
              </a:rPr>
              <a:t>Σπερχειὸν</a:t>
            </a:r>
            <a:r>
              <a:rPr lang="el-GR" sz="2400" dirty="0" smtClean="0">
                <a:latin typeface="Palatino Linotype" pitchFamily="18" charset="0"/>
              </a:rPr>
              <a:t> </a:t>
            </a:r>
            <a:r>
              <a:rPr lang="el-GR" sz="2400" dirty="0" err="1" smtClean="0">
                <a:latin typeface="Palatino Linotype" pitchFamily="18" charset="0"/>
              </a:rPr>
              <a:t>ποταμὸν</a:t>
            </a:r>
            <a:r>
              <a:rPr lang="el-GR" sz="2400" dirty="0" smtClean="0">
                <a:latin typeface="Palatino Linotype" pitchFamily="18" charset="0"/>
              </a:rPr>
              <a:t> </a:t>
            </a:r>
            <a:r>
              <a:rPr lang="el-GR" sz="2400" dirty="0" err="1" smtClean="0">
                <a:latin typeface="Palatino Linotype" pitchFamily="18" charset="0"/>
              </a:rPr>
              <a:t>κτεῖναν</a:t>
            </a:r>
            <a:r>
              <a:rPr lang="el-GR" sz="2400" dirty="0" smtClean="0">
                <a:latin typeface="Palatino Linotype" pitchFamily="18" charset="0"/>
              </a:rPr>
              <a:t> </a:t>
            </a:r>
            <a:r>
              <a:rPr lang="el-GR" sz="2400" dirty="0" err="1" smtClean="0">
                <a:latin typeface="Palatino Linotype" pitchFamily="18" charset="0"/>
              </a:rPr>
              <a:t>ἀμειψάμενοι</a:t>
            </a:r>
            <a:r>
              <a:rPr lang="el-GR" sz="2400" dirty="0" smtClean="0">
                <a:latin typeface="Palatino Linotype" pitchFamily="18" charset="0"/>
              </a:rPr>
              <a:t>,</a:t>
            </a:r>
          </a:p>
          <a:p>
            <a:pPr>
              <a:lnSpc>
                <a:spcPct val="200000"/>
              </a:lnSpc>
              <a:buNone/>
            </a:pPr>
            <a:r>
              <a:rPr lang="el-GR" sz="2400" dirty="0" err="1" smtClean="0">
                <a:latin typeface="Palatino Linotype" pitchFamily="18" charset="0"/>
              </a:rPr>
              <a:t>μάντιος</a:t>
            </a:r>
            <a:r>
              <a:rPr lang="el-GR" sz="2400" dirty="0" smtClean="0">
                <a:latin typeface="Palatino Linotype" pitchFamily="18" charset="0"/>
              </a:rPr>
              <a:t>, </a:t>
            </a:r>
            <a:r>
              <a:rPr lang="el-GR" sz="2400" dirty="0" err="1" smtClean="0">
                <a:latin typeface="Palatino Linotype" pitchFamily="18" charset="0"/>
              </a:rPr>
              <a:t>ὃς</a:t>
            </a:r>
            <a:r>
              <a:rPr lang="el-GR" sz="2400" dirty="0" smtClean="0">
                <a:latin typeface="Palatino Linotype" pitchFamily="18" charset="0"/>
              </a:rPr>
              <a:t> τότε </a:t>
            </a:r>
            <a:r>
              <a:rPr lang="el-GR" sz="2400" dirty="0" err="1" smtClean="0">
                <a:latin typeface="Palatino Linotype" pitchFamily="18" charset="0"/>
              </a:rPr>
              <a:t>Κῆρας</a:t>
            </a:r>
            <a:r>
              <a:rPr lang="el-GR" sz="2400" dirty="0" smtClean="0">
                <a:latin typeface="Palatino Linotype" pitchFamily="18" charset="0"/>
              </a:rPr>
              <a:t> </a:t>
            </a:r>
            <a:r>
              <a:rPr lang="el-GR" sz="2400" dirty="0" err="1" smtClean="0">
                <a:latin typeface="Palatino Linotype" pitchFamily="18" charset="0"/>
              </a:rPr>
              <a:t>ἐπερχομένας</a:t>
            </a:r>
            <a:r>
              <a:rPr lang="el-GR" sz="2400" dirty="0" smtClean="0">
                <a:latin typeface="Palatino Linotype" pitchFamily="18" charset="0"/>
              </a:rPr>
              <a:t> </a:t>
            </a:r>
            <a:r>
              <a:rPr lang="el-GR" sz="2400" dirty="0" err="1" smtClean="0">
                <a:latin typeface="Palatino Linotype" pitchFamily="18" charset="0"/>
              </a:rPr>
              <a:t>σάφα</a:t>
            </a:r>
            <a:r>
              <a:rPr lang="el-GR" sz="2400" dirty="0" smtClean="0">
                <a:latin typeface="Palatino Linotype" pitchFamily="18" charset="0"/>
              </a:rPr>
              <a:t> </a:t>
            </a:r>
            <a:r>
              <a:rPr lang="el-GR" sz="2400" dirty="0" err="1" smtClean="0">
                <a:latin typeface="Palatino Linotype" pitchFamily="18" charset="0"/>
              </a:rPr>
              <a:t>εἰδὼς</a:t>
            </a:r>
            <a:endParaRPr lang="el-GR" sz="2400" dirty="0" smtClean="0">
              <a:latin typeface="Palatino Linotype" pitchFamily="18" charset="0"/>
            </a:endParaRPr>
          </a:p>
          <a:p>
            <a:pPr>
              <a:lnSpc>
                <a:spcPct val="200000"/>
              </a:lnSpc>
              <a:buNone/>
            </a:pPr>
            <a:r>
              <a:rPr lang="el-GR" sz="2400" dirty="0" err="1" smtClean="0">
                <a:latin typeface="Palatino Linotype" pitchFamily="18" charset="0"/>
              </a:rPr>
              <a:t>οὐκ</a:t>
            </a:r>
            <a:r>
              <a:rPr lang="el-GR" sz="2400" dirty="0" smtClean="0">
                <a:latin typeface="Palatino Linotype" pitchFamily="18" charset="0"/>
              </a:rPr>
              <a:t>  </a:t>
            </a:r>
            <a:r>
              <a:rPr lang="el-GR" sz="2400" dirty="0" err="1" smtClean="0">
                <a:latin typeface="Palatino Linotype" pitchFamily="18" charset="0"/>
              </a:rPr>
              <a:t>ἔτλη</a:t>
            </a:r>
            <a:r>
              <a:rPr lang="el-GR" sz="2400" dirty="0" smtClean="0">
                <a:latin typeface="Palatino Linotype" pitchFamily="18" charset="0"/>
              </a:rPr>
              <a:t> Σπάρτης </a:t>
            </a:r>
            <a:r>
              <a:rPr lang="el-GR" sz="2400" dirty="0" err="1" smtClean="0">
                <a:latin typeface="Palatino Linotype" pitchFamily="18" charset="0"/>
              </a:rPr>
              <a:t>ἡγεμόνας</a:t>
            </a:r>
            <a:r>
              <a:rPr lang="el-GR" sz="2400" dirty="0" smtClean="0">
                <a:latin typeface="Palatino Linotype" pitchFamily="18" charset="0"/>
              </a:rPr>
              <a:t> </a:t>
            </a:r>
            <a:r>
              <a:rPr lang="el-GR" sz="2400" dirty="0" err="1" smtClean="0">
                <a:latin typeface="Palatino Linotype" pitchFamily="18" charset="0"/>
              </a:rPr>
              <a:t>προλιπεῖν</a:t>
            </a:r>
            <a:endParaRPr lang="el-GR" sz="2400" dirty="0" smtClean="0">
              <a:latin typeface="Palatino Linotype" pitchFamily="18" charset="0"/>
            </a:endParaRPr>
          </a:p>
          <a:p>
            <a:pPr>
              <a:buNone/>
            </a:pPr>
            <a:endParaRPr lang="el-GR" sz="2400" dirty="0" smtClean="0"/>
          </a:p>
          <a:p>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dirty="0" smtClean="0"/>
              <a:t>Πίνδαρος</a:t>
            </a:r>
            <a:br>
              <a:rPr lang="el-GR" sz="2800" dirty="0" smtClean="0"/>
            </a:br>
            <a:r>
              <a:rPr lang="el-GR" sz="2800" dirty="0" smtClean="0"/>
              <a:t>Ρωμαϊκό αντίγραφο μαρμάρινης προτομής του 5</a:t>
            </a:r>
            <a:r>
              <a:rPr lang="el-GR" sz="2800" baseline="30000" dirty="0" smtClean="0"/>
              <a:t>ου</a:t>
            </a:r>
            <a:r>
              <a:rPr lang="el-GR" sz="2800" dirty="0" smtClean="0"/>
              <a:t> αιώνα </a:t>
            </a:r>
            <a:r>
              <a:rPr lang="el-GR" sz="2800" dirty="0" err="1" smtClean="0"/>
              <a:t>π.Χ.</a:t>
            </a:r>
            <a:endParaRPr lang="el-GR" sz="2800" dirty="0"/>
          </a:p>
        </p:txBody>
      </p:sp>
      <p:pic>
        <p:nvPicPr>
          <p:cNvPr id="4" name="3 - Θέση περιεχομένου" descr="Pindar.jpg"/>
          <p:cNvPicPr>
            <a:picLocks noGrp="1" noChangeAspect="1"/>
          </p:cNvPicPr>
          <p:nvPr>
            <p:ph idx="1"/>
          </p:nvPr>
        </p:nvPicPr>
        <p:blipFill>
          <a:blip r:embed="rId2" cstate="print"/>
          <a:stretch>
            <a:fillRect/>
          </a:stretch>
        </p:blipFill>
        <p:spPr>
          <a:xfrm>
            <a:off x="2786050" y="1785926"/>
            <a:ext cx="3429024" cy="4572032"/>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0"/>
            <a:ext cx="8229600" cy="1143000"/>
          </a:xfrm>
        </p:spPr>
        <p:txBody>
          <a:bodyPr>
            <a:normAutofit/>
          </a:bodyPr>
          <a:lstStyle/>
          <a:p>
            <a:r>
              <a:rPr lang="el-GR" sz="1800" dirty="0" smtClean="0"/>
              <a:t>Σιμωνίδης, 6 </a:t>
            </a:r>
            <a:r>
              <a:rPr lang="el-GR" sz="1800" dirty="0" err="1" smtClean="0"/>
              <a:t>Σκιαδάς</a:t>
            </a:r>
            <a:r>
              <a:rPr lang="el-GR" sz="1800" dirty="0" smtClean="0"/>
              <a:t>, 13 </a:t>
            </a:r>
            <a:r>
              <a:rPr lang="en-US" sz="1800" dirty="0" err="1" smtClean="0"/>
              <a:t>Diel</a:t>
            </a:r>
            <a:r>
              <a:rPr lang="en-US" sz="1800" dirty="0" smtClean="0"/>
              <a:t>, 38 Page</a:t>
            </a:r>
            <a:endParaRPr lang="el-GR" sz="1800" dirty="0"/>
          </a:p>
        </p:txBody>
      </p:sp>
      <p:sp>
        <p:nvSpPr>
          <p:cNvPr id="3" name="2 - Θέση περιεχομένου"/>
          <p:cNvSpPr>
            <a:spLocks noGrp="1"/>
          </p:cNvSpPr>
          <p:nvPr>
            <p:ph idx="1"/>
          </p:nvPr>
        </p:nvSpPr>
        <p:spPr>
          <a:xfrm>
            <a:off x="571472" y="1000108"/>
            <a:ext cx="8229600" cy="4709160"/>
          </a:xfrm>
        </p:spPr>
        <p:txBody>
          <a:bodyPr>
            <a:normAutofit fontScale="25000" lnSpcReduction="20000"/>
          </a:bodyPr>
          <a:lstStyle/>
          <a:p>
            <a:pPr>
              <a:buNone/>
            </a:pPr>
            <a:r>
              <a:rPr lang="el-GR" dirty="0" smtClean="0"/>
              <a:t>		</a:t>
            </a:r>
            <a:r>
              <a:rPr lang="el-GR" sz="4800" dirty="0" err="1" smtClean="0">
                <a:latin typeface="Palatino Linotype" pitchFamily="18" charset="0"/>
              </a:rPr>
              <a:t>ὅτε</a:t>
            </a:r>
            <a:r>
              <a:rPr lang="el-GR" sz="4800" dirty="0" smtClean="0">
                <a:latin typeface="Palatino Linotype" pitchFamily="18" charset="0"/>
              </a:rPr>
              <a:t> </a:t>
            </a:r>
            <a:r>
              <a:rPr lang="el-GR" sz="4800" dirty="0" err="1" smtClean="0">
                <a:latin typeface="Palatino Linotype" pitchFamily="18" charset="0"/>
              </a:rPr>
              <a:t>λάρνακι</a:t>
            </a:r>
            <a:endParaRPr lang="el-GR" sz="4800" dirty="0" smtClean="0">
              <a:latin typeface="Palatino Linotype" pitchFamily="18" charset="0"/>
            </a:endParaRPr>
          </a:p>
          <a:p>
            <a:pPr>
              <a:buNone/>
            </a:pPr>
            <a:r>
              <a:rPr lang="el-GR" sz="4800" dirty="0" err="1" smtClean="0">
                <a:latin typeface="Palatino Linotype" pitchFamily="18" charset="0"/>
              </a:rPr>
              <a:t>ἐν</a:t>
            </a:r>
            <a:r>
              <a:rPr lang="el-GR" sz="4800" dirty="0" smtClean="0">
                <a:latin typeface="Palatino Linotype" pitchFamily="18" charset="0"/>
              </a:rPr>
              <a:t> </a:t>
            </a:r>
            <a:r>
              <a:rPr lang="el-GR" sz="4800" dirty="0" err="1" smtClean="0">
                <a:latin typeface="Palatino Linotype" pitchFamily="18" charset="0"/>
              </a:rPr>
              <a:t>δαιδαλέαι</a:t>
            </a:r>
            <a:endParaRPr lang="el-GR" sz="4800" dirty="0" smtClean="0">
              <a:latin typeface="Palatino Linotype" pitchFamily="18" charset="0"/>
            </a:endParaRPr>
          </a:p>
          <a:p>
            <a:pPr>
              <a:buNone/>
            </a:pPr>
            <a:r>
              <a:rPr lang="el-GR" sz="4800" dirty="0" err="1" smtClean="0">
                <a:latin typeface="Palatino Linotype" pitchFamily="18" charset="0"/>
              </a:rPr>
              <a:t>ἄνεμος</a:t>
            </a:r>
            <a:r>
              <a:rPr lang="el-GR" sz="4800" dirty="0" smtClean="0">
                <a:latin typeface="Palatino Linotype" pitchFamily="18" charset="0"/>
              </a:rPr>
              <a:t> τε +μην+ πνέων</a:t>
            </a:r>
          </a:p>
          <a:p>
            <a:pPr>
              <a:buNone/>
            </a:pPr>
            <a:r>
              <a:rPr lang="el-GR" sz="4800" dirty="0" err="1" smtClean="0">
                <a:latin typeface="Palatino Linotype" pitchFamily="18" charset="0"/>
              </a:rPr>
              <a:t>κινηθεῖσα</a:t>
            </a:r>
            <a:r>
              <a:rPr lang="el-GR" sz="4800" dirty="0" smtClean="0">
                <a:latin typeface="Palatino Linotype" pitchFamily="18" charset="0"/>
              </a:rPr>
              <a:t> τε </a:t>
            </a:r>
            <a:r>
              <a:rPr lang="el-GR" sz="4800" dirty="0" err="1" smtClean="0">
                <a:latin typeface="Palatino Linotype" pitchFamily="18" charset="0"/>
              </a:rPr>
              <a:t>λίμνα</a:t>
            </a:r>
            <a:r>
              <a:rPr lang="el-GR" sz="4800" dirty="0" smtClean="0">
                <a:latin typeface="Palatino Linotype" pitchFamily="18" charset="0"/>
              </a:rPr>
              <a:t> </a:t>
            </a:r>
            <a:r>
              <a:rPr lang="el-GR" sz="4800" dirty="0" err="1" smtClean="0">
                <a:latin typeface="Palatino Linotype" pitchFamily="18" charset="0"/>
              </a:rPr>
              <a:t>δείματι</a:t>
            </a:r>
            <a:endParaRPr lang="el-GR" sz="4800" dirty="0" smtClean="0">
              <a:latin typeface="Palatino Linotype" pitchFamily="18" charset="0"/>
            </a:endParaRPr>
          </a:p>
          <a:p>
            <a:pPr>
              <a:buNone/>
            </a:pPr>
            <a:r>
              <a:rPr lang="el-GR" sz="4800" dirty="0" err="1" smtClean="0">
                <a:latin typeface="Palatino Linotype" pitchFamily="18" charset="0"/>
              </a:rPr>
              <a:t>ἔρειπεν</a:t>
            </a:r>
            <a:r>
              <a:rPr lang="el-GR" sz="4800" dirty="0" smtClean="0">
                <a:latin typeface="Palatino Linotype" pitchFamily="18" charset="0"/>
              </a:rPr>
              <a:t>, </a:t>
            </a:r>
            <a:r>
              <a:rPr lang="el-GR" sz="4800" dirty="0" err="1" smtClean="0">
                <a:latin typeface="Palatino Linotype" pitchFamily="18" charset="0"/>
              </a:rPr>
              <a:t>ούκ</a:t>
            </a:r>
            <a:r>
              <a:rPr lang="el-GR" sz="4800" dirty="0" smtClean="0">
                <a:latin typeface="Palatino Linotype" pitchFamily="18" charset="0"/>
              </a:rPr>
              <a:t>  </a:t>
            </a:r>
            <a:r>
              <a:rPr lang="el-GR" sz="4800" dirty="0" err="1" smtClean="0">
                <a:latin typeface="Palatino Linotype" pitchFamily="18" charset="0"/>
              </a:rPr>
              <a:t>άδιάντοισι</a:t>
            </a:r>
            <a:r>
              <a:rPr lang="el-GR" sz="4800" dirty="0" smtClean="0">
                <a:latin typeface="Palatino Linotype" pitchFamily="18" charset="0"/>
              </a:rPr>
              <a:t> </a:t>
            </a:r>
            <a:r>
              <a:rPr lang="el-GR" sz="4800" dirty="0" err="1" smtClean="0">
                <a:latin typeface="Palatino Linotype" pitchFamily="18" charset="0"/>
              </a:rPr>
              <a:t>παρειαῖς</a:t>
            </a:r>
            <a:endParaRPr lang="el-GR" sz="4800" dirty="0" smtClean="0">
              <a:latin typeface="Palatino Linotype" pitchFamily="18" charset="0"/>
            </a:endParaRPr>
          </a:p>
          <a:p>
            <a:pPr>
              <a:buNone/>
            </a:pPr>
            <a:r>
              <a:rPr lang="el-GR" sz="4800" dirty="0" err="1" smtClean="0">
                <a:latin typeface="Palatino Linotype" pitchFamily="18" charset="0"/>
              </a:rPr>
              <a:t>ἀμφί</a:t>
            </a:r>
            <a:r>
              <a:rPr lang="el-GR" sz="4800" dirty="0" smtClean="0">
                <a:latin typeface="Palatino Linotype" pitchFamily="18" charset="0"/>
              </a:rPr>
              <a:t> τε </a:t>
            </a:r>
            <a:r>
              <a:rPr lang="el-GR" sz="4800" dirty="0" err="1" smtClean="0">
                <a:latin typeface="Palatino Linotype" pitchFamily="18" charset="0"/>
              </a:rPr>
              <a:t>Περσέϊ</a:t>
            </a:r>
            <a:r>
              <a:rPr lang="el-GR" sz="4800" dirty="0" smtClean="0">
                <a:latin typeface="Palatino Linotype" pitchFamily="18" charset="0"/>
              </a:rPr>
              <a:t> βάλλε </a:t>
            </a:r>
            <a:r>
              <a:rPr lang="el-GR" sz="4800" dirty="0" err="1" smtClean="0">
                <a:latin typeface="Palatino Linotype" pitchFamily="18" charset="0"/>
              </a:rPr>
              <a:t>φίλαν</a:t>
            </a:r>
            <a:r>
              <a:rPr lang="el-GR" sz="4800" dirty="0" smtClean="0">
                <a:latin typeface="Palatino Linotype" pitchFamily="18" charset="0"/>
              </a:rPr>
              <a:t> χέρα</a:t>
            </a:r>
          </a:p>
          <a:p>
            <a:pPr>
              <a:buNone/>
            </a:pPr>
            <a:r>
              <a:rPr lang="el-GR" sz="4800" dirty="0" err="1" smtClean="0">
                <a:latin typeface="Palatino Linotype" pitchFamily="18" charset="0"/>
              </a:rPr>
              <a:t>ἶπεν</a:t>
            </a:r>
            <a:r>
              <a:rPr lang="el-GR" sz="4800" dirty="0" smtClean="0">
                <a:latin typeface="Palatino Linotype" pitchFamily="18" charset="0"/>
              </a:rPr>
              <a:t> τ’. «ὧ </a:t>
            </a:r>
            <a:r>
              <a:rPr lang="el-GR" sz="4800" dirty="0" err="1" smtClean="0">
                <a:latin typeface="Palatino Linotype" pitchFamily="18" charset="0"/>
              </a:rPr>
              <a:t>τέκος</a:t>
            </a:r>
            <a:r>
              <a:rPr lang="el-GR" sz="4800" dirty="0" smtClean="0">
                <a:latin typeface="Palatino Linotype" pitchFamily="18" charset="0"/>
              </a:rPr>
              <a:t> </a:t>
            </a:r>
            <a:r>
              <a:rPr lang="el-GR" sz="4800" dirty="0" err="1" smtClean="0">
                <a:latin typeface="Palatino Linotype" pitchFamily="18" charset="0"/>
              </a:rPr>
              <a:t>οἶον</a:t>
            </a:r>
            <a:r>
              <a:rPr lang="el-GR" sz="4800" dirty="0" smtClean="0">
                <a:latin typeface="Palatino Linotype" pitchFamily="18" charset="0"/>
              </a:rPr>
              <a:t> </a:t>
            </a:r>
            <a:r>
              <a:rPr lang="el-GR" sz="4800" dirty="0" err="1" smtClean="0">
                <a:latin typeface="Palatino Linotype" pitchFamily="18" charset="0"/>
              </a:rPr>
              <a:t>ἔχω</a:t>
            </a:r>
            <a:r>
              <a:rPr lang="el-GR" sz="4800" dirty="0" smtClean="0">
                <a:latin typeface="Palatino Linotype" pitchFamily="18" charset="0"/>
              </a:rPr>
              <a:t> </a:t>
            </a:r>
            <a:r>
              <a:rPr lang="el-GR" sz="4800" dirty="0" err="1" smtClean="0">
                <a:latin typeface="Palatino Linotype" pitchFamily="18" charset="0"/>
              </a:rPr>
              <a:t>πόνον</a:t>
            </a:r>
            <a:r>
              <a:rPr lang="el-GR" sz="4800" dirty="0" smtClean="0">
                <a:latin typeface="Palatino Linotype" pitchFamily="18" charset="0"/>
              </a:rPr>
              <a:t>.</a:t>
            </a:r>
          </a:p>
          <a:p>
            <a:pPr>
              <a:buNone/>
            </a:pPr>
            <a:r>
              <a:rPr lang="el-GR" sz="4800" dirty="0" err="1" smtClean="0">
                <a:latin typeface="Palatino Linotype" pitchFamily="18" charset="0"/>
              </a:rPr>
              <a:t>σὺ</a:t>
            </a:r>
            <a:r>
              <a:rPr lang="el-GR" sz="4800" dirty="0" smtClean="0">
                <a:latin typeface="Palatino Linotype" pitchFamily="18" charset="0"/>
              </a:rPr>
              <a:t> </a:t>
            </a:r>
            <a:r>
              <a:rPr lang="el-GR" sz="4800" dirty="0" err="1" smtClean="0">
                <a:latin typeface="Palatino Linotype" pitchFamily="18" charset="0"/>
              </a:rPr>
              <a:t>δ’ἀωτεῖς</a:t>
            </a:r>
            <a:r>
              <a:rPr lang="el-GR" sz="4800" dirty="0" smtClean="0">
                <a:latin typeface="Palatino Linotype" pitchFamily="18" charset="0"/>
              </a:rPr>
              <a:t>, </a:t>
            </a:r>
            <a:r>
              <a:rPr lang="el-GR" sz="4800" dirty="0" err="1" smtClean="0">
                <a:latin typeface="Palatino Linotype" pitchFamily="18" charset="0"/>
              </a:rPr>
              <a:t>γαλαθηνῶι</a:t>
            </a:r>
            <a:r>
              <a:rPr lang="el-GR" sz="4800" dirty="0" smtClean="0">
                <a:latin typeface="Palatino Linotype" pitchFamily="18" charset="0"/>
              </a:rPr>
              <a:t> </a:t>
            </a:r>
          </a:p>
          <a:p>
            <a:pPr>
              <a:buNone/>
            </a:pPr>
            <a:r>
              <a:rPr lang="el-GR" sz="4800" dirty="0" err="1" smtClean="0">
                <a:latin typeface="Palatino Linotype" pitchFamily="18" charset="0"/>
              </a:rPr>
              <a:t>δ’ἥτορι</a:t>
            </a:r>
            <a:r>
              <a:rPr lang="el-GR" sz="4800" dirty="0" smtClean="0">
                <a:latin typeface="Palatino Linotype" pitchFamily="18" charset="0"/>
              </a:rPr>
              <a:t> </a:t>
            </a:r>
            <a:r>
              <a:rPr lang="el-GR" sz="4800" dirty="0" err="1" smtClean="0">
                <a:latin typeface="Palatino Linotype" pitchFamily="18" charset="0"/>
              </a:rPr>
              <a:t>κνοώσεις</a:t>
            </a:r>
            <a:endParaRPr lang="el-GR" sz="4800" dirty="0" smtClean="0">
              <a:latin typeface="Palatino Linotype" pitchFamily="18" charset="0"/>
            </a:endParaRPr>
          </a:p>
          <a:p>
            <a:pPr>
              <a:buNone/>
            </a:pPr>
            <a:r>
              <a:rPr lang="el-GR" sz="4800" dirty="0" err="1" smtClean="0">
                <a:latin typeface="Palatino Linotype" pitchFamily="18" charset="0"/>
              </a:rPr>
              <a:t>ἐν</a:t>
            </a:r>
            <a:r>
              <a:rPr lang="el-GR" sz="4800" dirty="0" smtClean="0">
                <a:latin typeface="Palatino Linotype" pitchFamily="18" charset="0"/>
              </a:rPr>
              <a:t> </a:t>
            </a:r>
            <a:r>
              <a:rPr lang="el-GR" sz="4800" dirty="0" err="1" smtClean="0">
                <a:latin typeface="Palatino Linotype" pitchFamily="18" charset="0"/>
              </a:rPr>
              <a:t>ἀτερπέϊ</a:t>
            </a:r>
            <a:r>
              <a:rPr lang="el-GR" sz="4800" dirty="0" smtClean="0">
                <a:latin typeface="Palatino Linotype" pitchFamily="18" charset="0"/>
              </a:rPr>
              <a:t> </a:t>
            </a:r>
            <a:r>
              <a:rPr lang="el-GR" sz="4800" dirty="0" err="1" smtClean="0">
                <a:latin typeface="Palatino Linotype" pitchFamily="18" charset="0"/>
              </a:rPr>
              <a:t>δούρατι</a:t>
            </a:r>
            <a:r>
              <a:rPr lang="el-GR" sz="4800" dirty="0" smtClean="0">
                <a:latin typeface="Palatino Linotype" pitchFamily="18" charset="0"/>
              </a:rPr>
              <a:t> </a:t>
            </a:r>
            <a:r>
              <a:rPr lang="el-GR" sz="4800" dirty="0" err="1" smtClean="0">
                <a:latin typeface="Palatino Linotype" pitchFamily="18" charset="0"/>
              </a:rPr>
              <a:t>χαλκεογόμφωι</a:t>
            </a:r>
            <a:endParaRPr lang="el-GR" sz="4800" dirty="0" smtClean="0">
              <a:latin typeface="Palatino Linotype" pitchFamily="18" charset="0"/>
            </a:endParaRPr>
          </a:p>
          <a:p>
            <a:pPr>
              <a:buNone/>
            </a:pPr>
            <a:r>
              <a:rPr lang="el-GR" sz="4800" dirty="0" smtClean="0">
                <a:latin typeface="Palatino Linotype" pitchFamily="18" charset="0"/>
              </a:rPr>
              <a:t>&lt;</a:t>
            </a:r>
            <a:r>
              <a:rPr lang="el-GR" sz="4800" dirty="0" err="1" smtClean="0">
                <a:latin typeface="Palatino Linotype" pitchFamily="18" charset="0"/>
              </a:rPr>
              <a:t>τῶι</a:t>
            </a:r>
            <a:r>
              <a:rPr lang="el-GR" sz="4800" dirty="0" smtClean="0">
                <a:latin typeface="Palatino Linotype" pitchFamily="18" charset="0"/>
              </a:rPr>
              <a:t>&gt; δε </a:t>
            </a:r>
            <a:r>
              <a:rPr lang="el-GR" sz="4800" dirty="0" err="1" smtClean="0">
                <a:latin typeface="Palatino Linotype" pitchFamily="18" charset="0"/>
              </a:rPr>
              <a:t>νυκτιλαμπεῖ</a:t>
            </a:r>
            <a:endParaRPr lang="el-GR" sz="4800" dirty="0" smtClean="0">
              <a:latin typeface="Palatino Linotype" pitchFamily="18" charset="0"/>
            </a:endParaRPr>
          </a:p>
          <a:p>
            <a:pPr>
              <a:buNone/>
            </a:pPr>
            <a:r>
              <a:rPr lang="el-GR" sz="4800" dirty="0" err="1" smtClean="0">
                <a:latin typeface="Palatino Linotype" pitchFamily="18" charset="0"/>
              </a:rPr>
              <a:t>κυανέωι</a:t>
            </a:r>
            <a:r>
              <a:rPr lang="el-GR" sz="4800" dirty="0" smtClean="0">
                <a:latin typeface="Palatino Linotype" pitchFamily="18" charset="0"/>
              </a:rPr>
              <a:t> </a:t>
            </a:r>
            <a:r>
              <a:rPr lang="el-GR" sz="4800" dirty="0" err="1" smtClean="0">
                <a:latin typeface="Palatino Linotype" pitchFamily="18" charset="0"/>
              </a:rPr>
              <a:t>δνόφωι</a:t>
            </a:r>
            <a:r>
              <a:rPr lang="el-GR" sz="4800" dirty="0" smtClean="0">
                <a:latin typeface="Palatino Linotype" pitchFamily="18" charset="0"/>
              </a:rPr>
              <a:t> ταθείς.</a:t>
            </a:r>
          </a:p>
          <a:p>
            <a:pPr>
              <a:buNone/>
            </a:pPr>
            <a:r>
              <a:rPr lang="el-GR" sz="4800" dirty="0" err="1" smtClean="0">
                <a:latin typeface="Palatino Linotype" pitchFamily="18" charset="0"/>
              </a:rPr>
              <a:t>ἄχναν</a:t>
            </a:r>
            <a:r>
              <a:rPr lang="el-GR" sz="4800" dirty="0" smtClean="0">
                <a:latin typeface="Palatino Linotype" pitchFamily="18" charset="0"/>
              </a:rPr>
              <a:t> </a:t>
            </a:r>
            <a:r>
              <a:rPr lang="el-GR" sz="4800" dirty="0" err="1" smtClean="0">
                <a:latin typeface="Palatino Linotype" pitchFamily="18" charset="0"/>
              </a:rPr>
              <a:t>δ’ὕπερθε</a:t>
            </a:r>
            <a:r>
              <a:rPr lang="el-GR" sz="4800" dirty="0" smtClean="0">
                <a:latin typeface="Palatino Linotype" pitchFamily="18" charset="0"/>
              </a:rPr>
              <a:t> </a:t>
            </a:r>
            <a:r>
              <a:rPr lang="el-GR" sz="4800" dirty="0" err="1" smtClean="0">
                <a:latin typeface="Palatino Linotype" pitchFamily="18" charset="0"/>
              </a:rPr>
              <a:t>τεᾶν</a:t>
            </a:r>
            <a:r>
              <a:rPr lang="el-GR" sz="4800" dirty="0" smtClean="0">
                <a:latin typeface="Palatino Linotype" pitchFamily="18" charset="0"/>
              </a:rPr>
              <a:t> </a:t>
            </a:r>
            <a:r>
              <a:rPr lang="el-GR" sz="4800" dirty="0" err="1" smtClean="0">
                <a:latin typeface="Palatino Linotype" pitchFamily="18" charset="0"/>
              </a:rPr>
              <a:t>κομᾶν</a:t>
            </a:r>
            <a:endParaRPr lang="el-GR" sz="4800" dirty="0" smtClean="0">
              <a:latin typeface="Palatino Linotype" pitchFamily="18" charset="0"/>
            </a:endParaRPr>
          </a:p>
          <a:p>
            <a:pPr>
              <a:buNone/>
            </a:pPr>
            <a:r>
              <a:rPr lang="el-GR" sz="4800" dirty="0" err="1" smtClean="0">
                <a:latin typeface="Palatino Linotype" pitchFamily="18" charset="0"/>
              </a:rPr>
              <a:t>βαθειᾶν</a:t>
            </a:r>
            <a:r>
              <a:rPr lang="el-GR" sz="4800" dirty="0" smtClean="0">
                <a:latin typeface="Palatino Linotype" pitchFamily="18" charset="0"/>
              </a:rPr>
              <a:t> </a:t>
            </a:r>
            <a:r>
              <a:rPr lang="el-GR" sz="4800" dirty="0" err="1" smtClean="0">
                <a:latin typeface="Palatino Linotype" pitchFamily="18" charset="0"/>
              </a:rPr>
              <a:t>παριόντος</a:t>
            </a:r>
            <a:endParaRPr lang="el-GR" sz="4800" dirty="0" smtClean="0">
              <a:latin typeface="Palatino Linotype" pitchFamily="18" charset="0"/>
            </a:endParaRPr>
          </a:p>
          <a:p>
            <a:pPr>
              <a:buNone/>
            </a:pPr>
            <a:r>
              <a:rPr lang="el-GR" sz="4800" dirty="0" smtClean="0">
                <a:latin typeface="Palatino Linotype" pitchFamily="18" charset="0"/>
              </a:rPr>
              <a:t>κύματος </a:t>
            </a:r>
            <a:r>
              <a:rPr lang="el-GR" sz="4800" dirty="0" err="1" smtClean="0">
                <a:latin typeface="Palatino Linotype" pitchFamily="18" charset="0"/>
              </a:rPr>
              <a:t>οὐκ</a:t>
            </a:r>
            <a:r>
              <a:rPr lang="el-GR" sz="4800" dirty="0" smtClean="0">
                <a:latin typeface="Palatino Linotype" pitchFamily="18" charset="0"/>
              </a:rPr>
              <a:t> </a:t>
            </a:r>
            <a:r>
              <a:rPr lang="el-GR" sz="4800" dirty="0" err="1" smtClean="0">
                <a:latin typeface="Palatino Linotype" pitchFamily="18" charset="0"/>
              </a:rPr>
              <a:t>ἀλέγεις</a:t>
            </a:r>
            <a:r>
              <a:rPr lang="el-GR" sz="4800" dirty="0" smtClean="0">
                <a:latin typeface="Palatino Linotype" pitchFamily="18" charset="0"/>
              </a:rPr>
              <a:t>, </a:t>
            </a:r>
            <a:r>
              <a:rPr lang="el-GR" sz="4800" dirty="0" err="1" smtClean="0">
                <a:latin typeface="Palatino Linotype" pitchFamily="18" charset="0"/>
              </a:rPr>
              <a:t>οὐδ’ἀνέμου</a:t>
            </a:r>
            <a:endParaRPr lang="el-GR" sz="4800" dirty="0" smtClean="0">
              <a:latin typeface="Palatino Linotype" pitchFamily="18" charset="0"/>
            </a:endParaRPr>
          </a:p>
          <a:p>
            <a:pPr>
              <a:buNone/>
            </a:pPr>
            <a:r>
              <a:rPr lang="el-GR" sz="4800" dirty="0" err="1" smtClean="0">
                <a:latin typeface="Palatino Linotype" pitchFamily="18" charset="0"/>
              </a:rPr>
              <a:t>φθόγγον</a:t>
            </a:r>
            <a:r>
              <a:rPr lang="el-GR" sz="4800" dirty="0" smtClean="0">
                <a:latin typeface="Palatino Linotype" pitchFamily="18" charset="0"/>
              </a:rPr>
              <a:t>, </a:t>
            </a:r>
            <a:r>
              <a:rPr lang="el-GR" sz="4800" dirty="0" err="1" smtClean="0">
                <a:latin typeface="Palatino Linotype" pitchFamily="18" charset="0"/>
              </a:rPr>
              <a:t>πορφυρέαι</a:t>
            </a:r>
            <a:endParaRPr lang="el-GR" sz="4800" dirty="0" smtClean="0">
              <a:latin typeface="Palatino Linotype" pitchFamily="18" charset="0"/>
            </a:endParaRPr>
          </a:p>
          <a:p>
            <a:pPr>
              <a:buNone/>
            </a:pPr>
            <a:r>
              <a:rPr lang="el-GR" sz="4800" dirty="0" smtClean="0">
                <a:latin typeface="Palatino Linotype" pitchFamily="18" charset="0"/>
              </a:rPr>
              <a:t>κείμενος </a:t>
            </a:r>
            <a:r>
              <a:rPr lang="el-GR" sz="4800" dirty="0" err="1" smtClean="0">
                <a:latin typeface="Palatino Linotype" pitchFamily="18" charset="0"/>
              </a:rPr>
              <a:t>ἐν</a:t>
            </a:r>
            <a:r>
              <a:rPr lang="el-GR" sz="4800" dirty="0" smtClean="0">
                <a:latin typeface="Palatino Linotype" pitchFamily="18" charset="0"/>
              </a:rPr>
              <a:t> </a:t>
            </a:r>
            <a:r>
              <a:rPr lang="el-GR" sz="4800" dirty="0" err="1" smtClean="0">
                <a:latin typeface="Palatino Linotype" pitchFamily="18" charset="0"/>
              </a:rPr>
              <a:t>χλανίδι</a:t>
            </a:r>
            <a:r>
              <a:rPr lang="el-GR" sz="4800" dirty="0" smtClean="0">
                <a:latin typeface="Palatino Linotype" pitchFamily="18" charset="0"/>
              </a:rPr>
              <a:t>, πρόσωπον καλόν.</a:t>
            </a:r>
          </a:p>
          <a:p>
            <a:pPr>
              <a:buNone/>
            </a:pPr>
            <a:r>
              <a:rPr lang="el-GR" sz="4800" dirty="0" err="1" smtClean="0">
                <a:latin typeface="Palatino Linotype" pitchFamily="18" charset="0"/>
              </a:rPr>
              <a:t>Εἰ</a:t>
            </a:r>
            <a:r>
              <a:rPr lang="el-GR" sz="4800" dirty="0" smtClean="0">
                <a:latin typeface="Palatino Linotype" pitchFamily="18" charset="0"/>
              </a:rPr>
              <a:t>  </a:t>
            </a:r>
            <a:r>
              <a:rPr lang="el-GR" sz="4800" dirty="0" err="1" smtClean="0">
                <a:latin typeface="Palatino Linotype" pitchFamily="18" charset="0"/>
              </a:rPr>
              <a:t>δέ</a:t>
            </a:r>
            <a:r>
              <a:rPr lang="el-GR" sz="4800" dirty="0" smtClean="0">
                <a:latin typeface="Palatino Linotype" pitchFamily="18" charset="0"/>
              </a:rPr>
              <a:t> </a:t>
            </a:r>
            <a:r>
              <a:rPr lang="el-GR" sz="4800" dirty="0" err="1" smtClean="0">
                <a:latin typeface="Palatino Linotype" pitchFamily="18" charset="0"/>
              </a:rPr>
              <a:t>τοι</a:t>
            </a:r>
            <a:r>
              <a:rPr lang="el-GR" sz="4800" dirty="0" smtClean="0">
                <a:latin typeface="Palatino Linotype" pitchFamily="18" charset="0"/>
              </a:rPr>
              <a:t> </a:t>
            </a:r>
            <a:r>
              <a:rPr lang="el-GR" sz="4800" dirty="0" err="1" smtClean="0">
                <a:latin typeface="Palatino Linotype" pitchFamily="18" charset="0"/>
              </a:rPr>
              <a:t>δεινὸν</a:t>
            </a:r>
            <a:r>
              <a:rPr lang="el-GR" sz="4800" dirty="0" smtClean="0">
                <a:latin typeface="Palatino Linotype" pitchFamily="18" charset="0"/>
              </a:rPr>
              <a:t> το </a:t>
            </a:r>
            <a:r>
              <a:rPr lang="el-GR" sz="4800" dirty="0" err="1" smtClean="0">
                <a:latin typeface="Palatino Linotype" pitchFamily="18" charset="0"/>
              </a:rPr>
              <a:t>γε</a:t>
            </a:r>
            <a:r>
              <a:rPr lang="el-GR" sz="4800" dirty="0" smtClean="0">
                <a:latin typeface="Palatino Linotype" pitchFamily="18" charset="0"/>
              </a:rPr>
              <a:t> </a:t>
            </a:r>
            <a:r>
              <a:rPr lang="el-GR" sz="4800" dirty="0" err="1" smtClean="0">
                <a:latin typeface="Palatino Linotype" pitchFamily="18" charset="0"/>
              </a:rPr>
              <a:t>δεινὸν</a:t>
            </a:r>
            <a:r>
              <a:rPr lang="el-GR" sz="4800" dirty="0" smtClean="0">
                <a:latin typeface="Palatino Linotype" pitchFamily="18" charset="0"/>
              </a:rPr>
              <a:t> </a:t>
            </a:r>
            <a:r>
              <a:rPr lang="el-GR" sz="4800" dirty="0" err="1" smtClean="0">
                <a:latin typeface="Palatino Linotype" pitchFamily="18" charset="0"/>
              </a:rPr>
              <a:t>ἦν</a:t>
            </a:r>
            <a:r>
              <a:rPr lang="el-GR" sz="4800" dirty="0" smtClean="0">
                <a:latin typeface="Palatino Linotype" pitchFamily="18" charset="0"/>
              </a:rPr>
              <a:t>,</a:t>
            </a:r>
          </a:p>
          <a:p>
            <a:pPr>
              <a:buNone/>
            </a:pPr>
            <a:r>
              <a:rPr lang="el-GR" sz="4800" dirty="0" err="1" smtClean="0">
                <a:latin typeface="Palatino Linotype" pitchFamily="18" charset="0"/>
              </a:rPr>
              <a:t>καί</a:t>
            </a:r>
            <a:r>
              <a:rPr lang="el-GR" sz="4800" dirty="0" smtClean="0">
                <a:latin typeface="Palatino Linotype" pitchFamily="18" charset="0"/>
              </a:rPr>
              <a:t> </a:t>
            </a:r>
            <a:r>
              <a:rPr lang="el-GR" sz="4800" dirty="0" err="1" smtClean="0">
                <a:latin typeface="Palatino Linotype" pitchFamily="18" charset="0"/>
              </a:rPr>
              <a:t>κεν</a:t>
            </a:r>
            <a:r>
              <a:rPr lang="el-GR" sz="4800" dirty="0" smtClean="0">
                <a:latin typeface="Palatino Linotype" pitchFamily="18" charset="0"/>
              </a:rPr>
              <a:t> </a:t>
            </a:r>
            <a:r>
              <a:rPr lang="el-GR" sz="4800" dirty="0" err="1" smtClean="0">
                <a:latin typeface="Palatino Linotype" pitchFamily="18" charset="0"/>
              </a:rPr>
              <a:t>ἐμῶν</a:t>
            </a:r>
            <a:r>
              <a:rPr lang="el-GR" sz="4800" dirty="0" smtClean="0">
                <a:latin typeface="Palatino Linotype" pitchFamily="18" charset="0"/>
              </a:rPr>
              <a:t> </a:t>
            </a:r>
            <a:r>
              <a:rPr lang="el-GR" sz="4800" dirty="0" err="1" smtClean="0">
                <a:latin typeface="Palatino Linotype" pitchFamily="18" charset="0"/>
              </a:rPr>
              <a:t>ῥημάτων</a:t>
            </a:r>
            <a:endParaRPr lang="el-GR" sz="4800" dirty="0" smtClean="0">
              <a:latin typeface="Palatino Linotype" pitchFamily="18" charset="0"/>
            </a:endParaRPr>
          </a:p>
          <a:p>
            <a:pPr>
              <a:buNone/>
            </a:pPr>
            <a:r>
              <a:rPr lang="el-GR" sz="4800" dirty="0" err="1" smtClean="0">
                <a:latin typeface="Palatino Linotype" pitchFamily="18" charset="0"/>
              </a:rPr>
              <a:t>λεπτὸν</a:t>
            </a:r>
            <a:r>
              <a:rPr lang="el-GR" sz="4800" dirty="0" smtClean="0">
                <a:latin typeface="Palatino Linotype" pitchFamily="18" charset="0"/>
              </a:rPr>
              <a:t> </a:t>
            </a:r>
            <a:r>
              <a:rPr lang="el-GR" sz="4800" dirty="0" err="1" smtClean="0">
                <a:latin typeface="Palatino Linotype" pitchFamily="18" charset="0"/>
              </a:rPr>
              <a:t>ὑπεῖχες</a:t>
            </a:r>
            <a:r>
              <a:rPr lang="el-GR" sz="4800" dirty="0" smtClean="0">
                <a:latin typeface="Palatino Linotype" pitchFamily="18" charset="0"/>
              </a:rPr>
              <a:t> </a:t>
            </a:r>
            <a:r>
              <a:rPr lang="el-GR" sz="4800" dirty="0" err="1" smtClean="0">
                <a:latin typeface="Palatino Linotype" pitchFamily="18" charset="0"/>
              </a:rPr>
              <a:t>οὖας</a:t>
            </a:r>
            <a:r>
              <a:rPr lang="el-GR" sz="4800" dirty="0" smtClean="0">
                <a:latin typeface="Palatino Linotype" pitchFamily="18" charset="0"/>
              </a:rPr>
              <a:t>.</a:t>
            </a:r>
          </a:p>
          <a:p>
            <a:pPr>
              <a:buNone/>
            </a:pPr>
            <a:r>
              <a:rPr lang="el-GR" sz="4800" dirty="0" err="1" smtClean="0">
                <a:latin typeface="Palatino Linotype" pitchFamily="18" charset="0"/>
              </a:rPr>
              <a:t>Κέλομαι</a:t>
            </a:r>
            <a:r>
              <a:rPr lang="el-GR" sz="4800" dirty="0" smtClean="0">
                <a:latin typeface="Palatino Linotype" pitchFamily="18" charset="0"/>
              </a:rPr>
              <a:t> δ’, </a:t>
            </a:r>
            <a:r>
              <a:rPr lang="el-GR" sz="4800" dirty="0" err="1" smtClean="0">
                <a:latin typeface="Palatino Linotype" pitchFamily="18" charset="0"/>
              </a:rPr>
              <a:t>εὖδε</a:t>
            </a:r>
            <a:r>
              <a:rPr lang="el-GR" sz="4800" dirty="0" smtClean="0">
                <a:latin typeface="Palatino Linotype" pitchFamily="18" charset="0"/>
              </a:rPr>
              <a:t> βρέφος, </a:t>
            </a:r>
          </a:p>
          <a:p>
            <a:pPr>
              <a:buNone/>
            </a:pPr>
            <a:r>
              <a:rPr lang="el-GR" sz="4800" dirty="0" err="1" smtClean="0">
                <a:latin typeface="Palatino Linotype" pitchFamily="18" charset="0"/>
              </a:rPr>
              <a:t>εὐδέτω</a:t>
            </a:r>
            <a:r>
              <a:rPr lang="el-GR" sz="4800" dirty="0" smtClean="0">
                <a:latin typeface="Palatino Linotype" pitchFamily="18" charset="0"/>
              </a:rPr>
              <a:t> </a:t>
            </a:r>
            <a:r>
              <a:rPr lang="el-GR" sz="4800" dirty="0" err="1" smtClean="0">
                <a:latin typeface="Palatino Linotype" pitchFamily="18" charset="0"/>
              </a:rPr>
              <a:t>δὲ</a:t>
            </a:r>
            <a:r>
              <a:rPr lang="el-GR" sz="4800" dirty="0" smtClean="0">
                <a:latin typeface="Palatino Linotype" pitchFamily="18" charset="0"/>
              </a:rPr>
              <a:t> </a:t>
            </a:r>
            <a:r>
              <a:rPr lang="el-GR" sz="4800" dirty="0" err="1" smtClean="0">
                <a:latin typeface="Palatino Linotype" pitchFamily="18" charset="0"/>
              </a:rPr>
              <a:t>πόντος,εὐδέτω</a:t>
            </a:r>
            <a:r>
              <a:rPr lang="el-GR" sz="4800" dirty="0" smtClean="0">
                <a:latin typeface="Palatino Linotype" pitchFamily="18" charset="0"/>
              </a:rPr>
              <a:t>  </a:t>
            </a:r>
            <a:r>
              <a:rPr lang="el-GR" sz="4800" dirty="0" err="1" smtClean="0">
                <a:latin typeface="Palatino Linotype" pitchFamily="18" charset="0"/>
              </a:rPr>
              <a:t>δ’ἄμετρον</a:t>
            </a:r>
            <a:r>
              <a:rPr lang="el-GR" sz="4800" dirty="0" smtClean="0">
                <a:latin typeface="Palatino Linotype" pitchFamily="18" charset="0"/>
              </a:rPr>
              <a:t> κακόν.</a:t>
            </a:r>
          </a:p>
          <a:p>
            <a:pPr>
              <a:buNone/>
            </a:pPr>
            <a:r>
              <a:rPr lang="el-GR" sz="4800" dirty="0" err="1" smtClean="0">
                <a:latin typeface="Palatino Linotype" pitchFamily="18" charset="0"/>
              </a:rPr>
              <a:t>Μεταβουλία</a:t>
            </a:r>
            <a:r>
              <a:rPr lang="el-GR" sz="4800" dirty="0" smtClean="0">
                <a:latin typeface="Palatino Linotype" pitchFamily="18" charset="0"/>
              </a:rPr>
              <a:t> δε τις </a:t>
            </a:r>
            <a:r>
              <a:rPr lang="el-GR" sz="4800" dirty="0" err="1" smtClean="0">
                <a:latin typeface="Palatino Linotype" pitchFamily="18" charset="0"/>
              </a:rPr>
              <a:t>φανείη</a:t>
            </a:r>
            <a:r>
              <a:rPr lang="el-GR" sz="4800" dirty="0" smtClean="0">
                <a:latin typeface="Palatino Linotype" pitchFamily="18" charset="0"/>
              </a:rPr>
              <a:t>,</a:t>
            </a:r>
          </a:p>
          <a:p>
            <a:pPr>
              <a:buNone/>
            </a:pPr>
            <a:r>
              <a:rPr lang="el-GR" sz="4800" dirty="0" err="1" smtClean="0">
                <a:latin typeface="Palatino Linotype" pitchFamily="18" charset="0"/>
              </a:rPr>
              <a:t>Ζεῦ</a:t>
            </a:r>
            <a:r>
              <a:rPr lang="el-GR" sz="4800" dirty="0" smtClean="0">
                <a:latin typeface="Palatino Linotype" pitchFamily="18" charset="0"/>
              </a:rPr>
              <a:t> πάτερ, </a:t>
            </a:r>
            <a:r>
              <a:rPr lang="el-GR" sz="4800" dirty="0" err="1" smtClean="0">
                <a:latin typeface="Palatino Linotype" pitchFamily="18" charset="0"/>
              </a:rPr>
              <a:t>ἐκ</a:t>
            </a:r>
            <a:r>
              <a:rPr lang="el-GR" sz="4800" dirty="0" smtClean="0">
                <a:latin typeface="Palatino Linotype" pitchFamily="18" charset="0"/>
              </a:rPr>
              <a:t> </a:t>
            </a:r>
            <a:r>
              <a:rPr lang="el-GR" sz="4800" dirty="0" err="1" smtClean="0">
                <a:latin typeface="Palatino Linotype" pitchFamily="18" charset="0"/>
              </a:rPr>
              <a:t>σέο</a:t>
            </a:r>
            <a:r>
              <a:rPr lang="el-GR" sz="4800" dirty="0" smtClean="0">
                <a:latin typeface="Palatino Linotype" pitchFamily="18" charset="0"/>
              </a:rPr>
              <a:t>.</a:t>
            </a:r>
          </a:p>
          <a:p>
            <a:pPr>
              <a:buNone/>
            </a:pPr>
            <a:r>
              <a:rPr lang="el-GR" sz="4800" dirty="0" err="1" smtClean="0">
                <a:latin typeface="Palatino Linotype" pitchFamily="18" charset="0"/>
              </a:rPr>
              <a:t>ὅττι</a:t>
            </a:r>
            <a:r>
              <a:rPr lang="el-GR" sz="4800" dirty="0" smtClean="0">
                <a:latin typeface="Palatino Linotype" pitchFamily="18" charset="0"/>
              </a:rPr>
              <a:t> </a:t>
            </a:r>
            <a:r>
              <a:rPr lang="el-GR" sz="4800" dirty="0" err="1" smtClean="0">
                <a:latin typeface="Palatino Linotype" pitchFamily="18" charset="0"/>
              </a:rPr>
              <a:t>δὲ</a:t>
            </a:r>
            <a:r>
              <a:rPr lang="el-GR" sz="4800" dirty="0" smtClean="0">
                <a:latin typeface="Palatino Linotype" pitchFamily="18" charset="0"/>
              </a:rPr>
              <a:t> </a:t>
            </a:r>
            <a:r>
              <a:rPr lang="el-GR" sz="4800" dirty="0" err="1" smtClean="0">
                <a:latin typeface="Palatino Linotype" pitchFamily="18" charset="0"/>
              </a:rPr>
              <a:t>θαρσαλέον</a:t>
            </a:r>
            <a:r>
              <a:rPr lang="el-GR" sz="4800" dirty="0" smtClean="0">
                <a:latin typeface="Palatino Linotype" pitchFamily="18" charset="0"/>
              </a:rPr>
              <a:t> </a:t>
            </a:r>
            <a:r>
              <a:rPr lang="el-GR" sz="4800" dirty="0" err="1" smtClean="0">
                <a:latin typeface="Palatino Linotype" pitchFamily="18" charset="0"/>
              </a:rPr>
              <a:t>ἔπος</a:t>
            </a:r>
            <a:r>
              <a:rPr lang="el-GR" sz="4800" dirty="0" smtClean="0">
                <a:latin typeface="Palatino Linotype" pitchFamily="18" charset="0"/>
              </a:rPr>
              <a:t> </a:t>
            </a:r>
            <a:r>
              <a:rPr lang="el-GR" sz="4800" dirty="0" err="1" smtClean="0">
                <a:latin typeface="Palatino Linotype" pitchFamily="18" charset="0"/>
              </a:rPr>
              <a:t>εὔχομαι</a:t>
            </a:r>
            <a:endParaRPr lang="el-GR" sz="4800" dirty="0" smtClean="0">
              <a:latin typeface="Palatino Linotype" pitchFamily="18" charset="0"/>
            </a:endParaRPr>
          </a:p>
          <a:p>
            <a:pPr>
              <a:buNone/>
            </a:pPr>
            <a:r>
              <a:rPr lang="el-GR" sz="4800" dirty="0" smtClean="0">
                <a:latin typeface="Palatino Linotype" pitchFamily="18" charset="0"/>
              </a:rPr>
              <a:t>ἢ </a:t>
            </a:r>
            <a:r>
              <a:rPr lang="el-GR" sz="4800" dirty="0" err="1" smtClean="0">
                <a:latin typeface="Palatino Linotype" pitchFamily="18" charset="0"/>
              </a:rPr>
              <a:t>νόσφι</a:t>
            </a:r>
            <a:r>
              <a:rPr lang="el-GR" sz="4800" dirty="0" smtClean="0">
                <a:latin typeface="Palatino Linotype" pitchFamily="18" charset="0"/>
              </a:rPr>
              <a:t> </a:t>
            </a:r>
            <a:r>
              <a:rPr lang="el-GR" sz="4800" dirty="0" err="1" smtClean="0">
                <a:latin typeface="Palatino Linotype" pitchFamily="18" charset="0"/>
              </a:rPr>
              <a:t>δίκας</a:t>
            </a:r>
            <a:r>
              <a:rPr lang="el-GR" sz="4800" dirty="0" smtClean="0">
                <a:latin typeface="Palatino Linotype" pitchFamily="18" charset="0"/>
              </a:rPr>
              <a:t>,</a:t>
            </a:r>
          </a:p>
          <a:p>
            <a:pPr>
              <a:buNone/>
            </a:pPr>
            <a:r>
              <a:rPr lang="el-GR" sz="4800" dirty="0" err="1" smtClean="0">
                <a:latin typeface="Palatino Linotype" pitchFamily="18" charset="0"/>
              </a:rPr>
              <a:t>σύγγνωθί</a:t>
            </a:r>
            <a:r>
              <a:rPr lang="el-GR" sz="4800" dirty="0" smtClean="0">
                <a:latin typeface="Palatino Linotype" pitchFamily="18" charset="0"/>
              </a:rPr>
              <a:t> </a:t>
            </a:r>
            <a:r>
              <a:rPr lang="el-GR" sz="4800" dirty="0" err="1" smtClean="0">
                <a:latin typeface="Palatino Linotype" pitchFamily="18" charset="0"/>
              </a:rPr>
              <a:t>μοι</a:t>
            </a:r>
            <a:r>
              <a:rPr lang="el-GR" sz="4800" dirty="0" smtClean="0">
                <a:latin typeface="Palatino Linotype" pitchFamily="18" charset="0"/>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Στησίχορος</a:t>
            </a:r>
            <a:br>
              <a:rPr lang="el-GR" sz="2800" dirty="0" smtClean="0"/>
            </a:br>
            <a:r>
              <a:rPr lang="el-GR" sz="2800" dirty="0" smtClean="0"/>
              <a:t>απ. 3 (</a:t>
            </a:r>
            <a:r>
              <a:rPr lang="el-GR" sz="2800" dirty="0" err="1" smtClean="0"/>
              <a:t>Σκιαδάς</a:t>
            </a:r>
            <a:r>
              <a:rPr lang="el-GR" sz="2800" dirty="0" smtClean="0"/>
              <a:t>)</a:t>
            </a:r>
            <a:endParaRPr lang="el-GR" sz="2800" dirty="0"/>
          </a:p>
        </p:txBody>
      </p:sp>
      <p:sp>
        <p:nvSpPr>
          <p:cNvPr id="3" name="2 - Θέση περιεχομένου"/>
          <p:cNvSpPr>
            <a:spLocks noGrp="1"/>
          </p:cNvSpPr>
          <p:nvPr>
            <p:ph idx="1"/>
          </p:nvPr>
        </p:nvSpPr>
        <p:spPr>
          <a:xfrm>
            <a:off x="500034" y="2148840"/>
            <a:ext cx="8229600" cy="4709160"/>
          </a:xfrm>
        </p:spPr>
        <p:txBody>
          <a:bodyPr>
            <a:normAutofit/>
          </a:bodyPr>
          <a:lstStyle/>
          <a:p>
            <a:pPr>
              <a:buNone/>
            </a:pPr>
            <a:r>
              <a:rPr lang="el-GR" sz="3200" dirty="0" err="1" smtClean="0"/>
              <a:t>Πολλὰ</a:t>
            </a:r>
            <a:r>
              <a:rPr lang="el-GR" sz="3200" dirty="0" smtClean="0"/>
              <a:t> </a:t>
            </a:r>
            <a:r>
              <a:rPr lang="el-GR" sz="3200" dirty="0" err="1" smtClean="0"/>
              <a:t>μὲν</a:t>
            </a:r>
            <a:r>
              <a:rPr lang="el-GR" sz="3200" dirty="0" smtClean="0"/>
              <a:t> Κυδώνια </a:t>
            </a:r>
            <a:r>
              <a:rPr lang="el-GR" sz="3200" dirty="0" err="1" smtClean="0"/>
              <a:t>μᾶλα</a:t>
            </a:r>
            <a:r>
              <a:rPr lang="el-GR" sz="3200" dirty="0" smtClean="0"/>
              <a:t> </a:t>
            </a:r>
            <a:r>
              <a:rPr lang="el-GR" sz="3200" dirty="0" err="1" smtClean="0"/>
              <a:t>ποτερρίπτουν</a:t>
            </a:r>
            <a:r>
              <a:rPr lang="el-GR" sz="3200" dirty="0" smtClean="0"/>
              <a:t> </a:t>
            </a:r>
            <a:r>
              <a:rPr lang="el-GR" sz="3200" dirty="0" err="1" smtClean="0"/>
              <a:t>ποτὶ</a:t>
            </a:r>
            <a:r>
              <a:rPr lang="el-GR" sz="3200" dirty="0" smtClean="0"/>
              <a:t> 						</a:t>
            </a:r>
            <a:r>
              <a:rPr lang="el-GR" sz="3200" dirty="0" err="1" smtClean="0"/>
              <a:t>δίφρον</a:t>
            </a:r>
            <a:r>
              <a:rPr lang="el-GR" sz="3200" dirty="0" smtClean="0"/>
              <a:t> </a:t>
            </a:r>
            <a:r>
              <a:rPr lang="el-GR" sz="3200" dirty="0" err="1" smtClean="0"/>
              <a:t>ἄνακτι</a:t>
            </a:r>
            <a:r>
              <a:rPr lang="el-GR" sz="3200" dirty="0" smtClean="0"/>
              <a:t>,</a:t>
            </a:r>
          </a:p>
          <a:p>
            <a:pPr>
              <a:buNone/>
            </a:pPr>
            <a:r>
              <a:rPr lang="el-GR" sz="3200" dirty="0" err="1" smtClean="0"/>
              <a:t>πολλὰ</a:t>
            </a:r>
            <a:r>
              <a:rPr lang="el-GR" sz="3200" dirty="0" smtClean="0"/>
              <a:t> </a:t>
            </a:r>
            <a:r>
              <a:rPr lang="el-GR" sz="3200" dirty="0" err="1" smtClean="0"/>
              <a:t>δὲ</a:t>
            </a:r>
            <a:r>
              <a:rPr lang="el-GR" sz="3200" dirty="0" smtClean="0"/>
              <a:t> </a:t>
            </a:r>
            <a:r>
              <a:rPr lang="el-GR" sz="3200" dirty="0" err="1" smtClean="0"/>
              <a:t>μύρσινα</a:t>
            </a:r>
            <a:r>
              <a:rPr lang="el-GR" sz="3200" dirty="0" smtClean="0"/>
              <a:t> φύλλα</a:t>
            </a:r>
          </a:p>
          <a:p>
            <a:pPr>
              <a:buNone/>
            </a:pPr>
            <a:r>
              <a:rPr lang="el-GR" sz="3200" dirty="0" err="1" smtClean="0"/>
              <a:t>καὶ</a:t>
            </a:r>
            <a:r>
              <a:rPr lang="el-GR" sz="3200" dirty="0" smtClean="0"/>
              <a:t> </a:t>
            </a:r>
            <a:r>
              <a:rPr lang="el-GR" sz="3200" dirty="0" err="1" smtClean="0"/>
              <a:t>ῥοδίνους</a:t>
            </a:r>
            <a:r>
              <a:rPr lang="el-GR" sz="3200" dirty="0" smtClean="0"/>
              <a:t> στεφάνους </a:t>
            </a:r>
            <a:r>
              <a:rPr lang="el-GR" sz="3200" dirty="0" err="1" smtClean="0"/>
              <a:t>ἴων</a:t>
            </a:r>
            <a:r>
              <a:rPr lang="el-GR" sz="3200" dirty="0" smtClean="0"/>
              <a:t> τε κορωνίδας 							</a:t>
            </a:r>
            <a:r>
              <a:rPr lang="el-GR" sz="3200" dirty="0" err="1" smtClean="0"/>
              <a:t>οὔλας</a:t>
            </a:r>
            <a:endParaRPr lang="el-GR" sz="3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428604"/>
            <a:ext cx="8229600" cy="1143000"/>
          </a:xfrm>
        </p:spPr>
        <p:txBody>
          <a:bodyPr>
            <a:normAutofit/>
          </a:bodyPr>
          <a:lstStyle/>
          <a:p>
            <a:r>
              <a:rPr lang="el-GR" sz="3200" dirty="0" smtClean="0"/>
              <a:t>Στησίχορος</a:t>
            </a:r>
            <a:br>
              <a:rPr lang="el-GR" sz="3200" dirty="0" smtClean="0"/>
            </a:br>
            <a:r>
              <a:rPr lang="el-GR" sz="3200" dirty="0" smtClean="0"/>
              <a:t>απ. 4 (</a:t>
            </a:r>
            <a:r>
              <a:rPr lang="el-GR" sz="3200" dirty="0" err="1" smtClean="0"/>
              <a:t>Σκιαδάς</a:t>
            </a:r>
            <a:r>
              <a:rPr lang="el-GR" sz="3200" dirty="0" smtClean="0"/>
              <a:t>)</a:t>
            </a:r>
            <a:endParaRPr lang="el-GR" sz="3200" dirty="0"/>
          </a:p>
        </p:txBody>
      </p:sp>
      <p:sp>
        <p:nvSpPr>
          <p:cNvPr id="3" name="2 - Θέση περιεχομένου"/>
          <p:cNvSpPr>
            <a:spLocks noGrp="1"/>
          </p:cNvSpPr>
          <p:nvPr>
            <p:ph idx="1"/>
          </p:nvPr>
        </p:nvSpPr>
        <p:spPr>
          <a:xfrm>
            <a:off x="1500166" y="2500306"/>
            <a:ext cx="8229600" cy="4709160"/>
          </a:xfrm>
        </p:spPr>
        <p:txBody>
          <a:bodyPr/>
          <a:lstStyle/>
          <a:p>
            <a:pPr>
              <a:buNone/>
            </a:pPr>
            <a:r>
              <a:rPr lang="el-GR" dirty="0" err="1" smtClean="0"/>
              <a:t>Οὐκ</a:t>
            </a:r>
            <a:r>
              <a:rPr lang="el-GR" dirty="0" smtClean="0"/>
              <a:t> </a:t>
            </a:r>
            <a:r>
              <a:rPr lang="el-GR" dirty="0" err="1" smtClean="0"/>
              <a:t>ἔστ</a:t>
            </a:r>
            <a:r>
              <a:rPr lang="el-GR" dirty="0" smtClean="0"/>
              <a:t>’ </a:t>
            </a:r>
            <a:r>
              <a:rPr lang="el-GR" dirty="0" err="1" smtClean="0"/>
              <a:t>ἔτυμος</a:t>
            </a:r>
            <a:r>
              <a:rPr lang="el-GR" dirty="0" smtClean="0"/>
              <a:t> λόγος </a:t>
            </a:r>
            <a:r>
              <a:rPr lang="el-GR" dirty="0" err="1" smtClean="0"/>
              <a:t>οὗτος</a:t>
            </a:r>
            <a:endParaRPr lang="el-GR" dirty="0" smtClean="0"/>
          </a:p>
          <a:p>
            <a:pPr>
              <a:buNone/>
            </a:pPr>
            <a:r>
              <a:rPr lang="el-GR" dirty="0" err="1" smtClean="0"/>
              <a:t>οὐκ</a:t>
            </a:r>
            <a:r>
              <a:rPr lang="el-GR" dirty="0" smtClean="0"/>
              <a:t> </a:t>
            </a:r>
            <a:r>
              <a:rPr lang="el-GR" dirty="0" err="1" smtClean="0"/>
              <a:t>ἔβας</a:t>
            </a:r>
            <a:r>
              <a:rPr lang="el-GR" dirty="0" smtClean="0"/>
              <a:t> </a:t>
            </a:r>
            <a:r>
              <a:rPr lang="el-GR" dirty="0" err="1" smtClean="0"/>
              <a:t>ἐν</a:t>
            </a:r>
            <a:r>
              <a:rPr lang="el-GR" dirty="0" smtClean="0"/>
              <a:t> </a:t>
            </a:r>
            <a:r>
              <a:rPr lang="el-GR" dirty="0" err="1" smtClean="0"/>
              <a:t>νηυσὶν</a:t>
            </a:r>
            <a:r>
              <a:rPr lang="el-GR" dirty="0" smtClean="0"/>
              <a:t> </a:t>
            </a:r>
            <a:r>
              <a:rPr lang="el-GR" dirty="0" err="1" smtClean="0"/>
              <a:t>ἐυσσέλμοις</a:t>
            </a:r>
            <a:endParaRPr lang="el-GR" dirty="0" smtClean="0"/>
          </a:p>
          <a:p>
            <a:pPr>
              <a:buNone/>
            </a:pPr>
            <a:r>
              <a:rPr lang="el-GR" dirty="0" err="1" smtClean="0"/>
              <a:t>οὐδ</a:t>
            </a:r>
            <a:r>
              <a:rPr lang="el-GR" dirty="0" smtClean="0"/>
              <a:t>’ </a:t>
            </a:r>
            <a:r>
              <a:rPr lang="el-GR" dirty="0" err="1" smtClean="0"/>
              <a:t>ἴκεο</a:t>
            </a:r>
            <a:r>
              <a:rPr lang="el-GR" dirty="0" smtClean="0"/>
              <a:t> </a:t>
            </a:r>
            <a:r>
              <a:rPr lang="el-GR" dirty="0" err="1" smtClean="0"/>
              <a:t>πέργαμα</a:t>
            </a:r>
            <a:r>
              <a:rPr lang="el-GR" dirty="0" smtClean="0"/>
              <a:t> Τροίας </a:t>
            </a: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Σαπφώ </a:t>
            </a:r>
            <a:br>
              <a:rPr lang="el-GR" sz="3200" dirty="0" smtClean="0"/>
            </a:br>
            <a:r>
              <a:rPr lang="el-GR" sz="3200" dirty="0" smtClean="0"/>
              <a:t>απ. 9 (</a:t>
            </a:r>
            <a:r>
              <a:rPr lang="el-GR" sz="3200" dirty="0" err="1" smtClean="0"/>
              <a:t>Σκιαδάς</a:t>
            </a:r>
            <a:r>
              <a:rPr lang="el-GR" sz="3200" dirty="0" smtClean="0"/>
              <a:t>)</a:t>
            </a:r>
            <a:endParaRPr lang="el-GR" sz="3200" dirty="0"/>
          </a:p>
        </p:txBody>
      </p:sp>
      <p:sp>
        <p:nvSpPr>
          <p:cNvPr id="3" name="2 - Θέση περιεχομένου"/>
          <p:cNvSpPr>
            <a:spLocks noGrp="1"/>
          </p:cNvSpPr>
          <p:nvPr>
            <p:ph idx="1"/>
          </p:nvPr>
        </p:nvSpPr>
        <p:spPr/>
        <p:txBody>
          <a:bodyPr/>
          <a:lstStyle/>
          <a:p>
            <a:endParaRPr lang="el-GR" dirty="0"/>
          </a:p>
        </p:txBody>
      </p:sp>
      <p:pic>
        <p:nvPicPr>
          <p:cNvPr id="1026" name="Picture 2" descr="C:\Users\User\Downloads\Sappho 9.jpg"/>
          <p:cNvPicPr>
            <a:picLocks noChangeAspect="1" noChangeArrowheads="1"/>
          </p:cNvPicPr>
          <p:nvPr/>
        </p:nvPicPr>
        <p:blipFill>
          <a:blip r:embed="rId2" cstate="print"/>
          <a:srcRect/>
          <a:stretch>
            <a:fillRect/>
          </a:stretch>
        </p:blipFill>
        <p:spPr bwMode="auto">
          <a:xfrm>
            <a:off x="1785918" y="2571744"/>
            <a:ext cx="5786478" cy="221457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100" dirty="0" smtClean="0"/>
              <a:t>Σαπφώ </a:t>
            </a:r>
            <a:br>
              <a:rPr lang="el-GR" sz="3100" dirty="0" smtClean="0"/>
            </a:br>
            <a:r>
              <a:rPr lang="el-GR" sz="3100" dirty="0" smtClean="0"/>
              <a:t>απ. 6  (</a:t>
            </a:r>
            <a:r>
              <a:rPr lang="el-GR" sz="3100" dirty="0" err="1" smtClean="0"/>
              <a:t>Σκιαδάς</a:t>
            </a:r>
            <a:r>
              <a:rPr lang="el-GR" dirty="0" smtClean="0"/>
              <a:t>)</a:t>
            </a:r>
            <a:endParaRPr lang="el-GR" dirty="0"/>
          </a:p>
        </p:txBody>
      </p:sp>
      <p:sp>
        <p:nvSpPr>
          <p:cNvPr id="3" name="2 - Θέση περιεχομένου"/>
          <p:cNvSpPr>
            <a:spLocks noGrp="1"/>
          </p:cNvSpPr>
          <p:nvPr>
            <p:ph idx="1"/>
          </p:nvPr>
        </p:nvSpPr>
        <p:spPr/>
        <p:txBody>
          <a:bodyPr/>
          <a:lstStyle/>
          <a:p>
            <a:endParaRPr lang="el-GR" dirty="0"/>
          </a:p>
        </p:txBody>
      </p:sp>
      <p:pic>
        <p:nvPicPr>
          <p:cNvPr id="2050" name="Picture 2" descr="C:\Users\User\Downloads\Sappho 9 (2).jpg"/>
          <p:cNvPicPr>
            <a:picLocks noChangeAspect="1" noChangeArrowheads="1"/>
          </p:cNvPicPr>
          <p:nvPr/>
        </p:nvPicPr>
        <p:blipFill>
          <a:blip r:embed="rId2" cstate="print"/>
          <a:srcRect/>
          <a:stretch>
            <a:fillRect/>
          </a:stretch>
        </p:blipFill>
        <p:spPr bwMode="auto">
          <a:xfrm>
            <a:off x="2357423" y="1643050"/>
            <a:ext cx="4572032" cy="450059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Σαπφώ, απ. 45 (</a:t>
            </a:r>
            <a:r>
              <a:rPr lang="el-GR" sz="2400" dirty="0" err="1" smtClean="0"/>
              <a:t>Σκιαδάς</a:t>
            </a:r>
            <a:r>
              <a:rPr lang="el-GR" sz="2400" dirty="0" smtClean="0"/>
              <a:t>)</a:t>
            </a:r>
            <a:endParaRPr lang="el-GR" sz="2400" dirty="0"/>
          </a:p>
        </p:txBody>
      </p:sp>
      <p:pic>
        <p:nvPicPr>
          <p:cNvPr id="4" name="3 - Θέση περιεχομένου" descr="Sappho, Dedyke...selana.jpg"/>
          <p:cNvPicPr>
            <a:picLocks noGrp="1" noChangeAspect="1"/>
          </p:cNvPicPr>
          <p:nvPr>
            <p:ph idx="1"/>
          </p:nvPr>
        </p:nvPicPr>
        <p:blipFill>
          <a:blip r:embed="rId2" cstate="print"/>
          <a:stretch>
            <a:fillRect/>
          </a:stretch>
        </p:blipFill>
        <p:spPr>
          <a:xfrm>
            <a:off x="1643042" y="2500306"/>
            <a:ext cx="5786478" cy="3071834"/>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071546"/>
            <a:ext cx="8229600" cy="1143000"/>
          </a:xfrm>
        </p:spPr>
        <p:txBody>
          <a:bodyPr>
            <a:normAutofit fontScale="90000"/>
          </a:bodyPr>
          <a:lstStyle/>
          <a:p>
            <a:r>
              <a:rPr lang="el-GR" sz="3100" dirty="0" smtClean="0"/>
              <a:t>15 (</a:t>
            </a:r>
            <a:r>
              <a:rPr lang="el-GR" sz="3100" dirty="0" err="1" smtClean="0"/>
              <a:t>Σκιαδάς</a:t>
            </a:r>
            <a:r>
              <a:rPr lang="el-GR" sz="3100" dirty="0" smtClean="0"/>
              <a:t>) = 58 </a:t>
            </a:r>
            <a:r>
              <a:rPr lang="en-US" sz="3100" dirty="0" smtClean="0"/>
              <a:t>D = 55 LP = 55 V.</a:t>
            </a:r>
            <a:r>
              <a:rPr lang="el-GR" dirty="0" smtClean="0"/>
              <a:t/>
            </a:r>
            <a:br>
              <a:rPr lang="el-GR" dirty="0" smtClean="0"/>
            </a:br>
            <a:r>
              <a:rPr lang="el-GR" dirty="0" smtClean="0"/>
              <a:t> </a:t>
            </a:r>
            <a:br>
              <a:rPr lang="el-GR" dirty="0" smtClean="0"/>
            </a:br>
            <a:endParaRPr lang="el-GR" dirty="0"/>
          </a:p>
        </p:txBody>
      </p:sp>
      <p:sp>
        <p:nvSpPr>
          <p:cNvPr id="3" name="2 - Θέση περιεχομένου"/>
          <p:cNvSpPr>
            <a:spLocks noGrp="1"/>
          </p:cNvSpPr>
          <p:nvPr>
            <p:ph idx="1"/>
          </p:nvPr>
        </p:nvSpPr>
        <p:spPr/>
        <p:txBody>
          <a:bodyPr/>
          <a:lstStyle/>
          <a:p>
            <a:pPr>
              <a:buNone/>
            </a:pPr>
            <a:r>
              <a:rPr lang="en-US" b="1" dirty="0" smtClean="0"/>
              <a:t>	</a:t>
            </a:r>
          </a:p>
          <a:p>
            <a:pPr>
              <a:buNone/>
            </a:pPr>
            <a:endParaRPr lang="en-US" sz="2400" b="1" dirty="0" smtClean="0"/>
          </a:p>
          <a:p>
            <a:pPr>
              <a:buNone/>
            </a:pPr>
            <a:r>
              <a:rPr lang="en-US" sz="2400" b="1" dirty="0" smtClean="0"/>
              <a:t>	</a:t>
            </a:r>
            <a:r>
              <a:rPr lang="el-GR" sz="2400" dirty="0" err="1" smtClean="0"/>
              <a:t>Κατθάνοισα</a:t>
            </a:r>
            <a:r>
              <a:rPr lang="el-GR" sz="2400" dirty="0" smtClean="0"/>
              <a:t> </a:t>
            </a:r>
            <a:r>
              <a:rPr lang="el-GR" sz="2400" dirty="0" err="1" smtClean="0"/>
              <a:t>δὲ</a:t>
            </a:r>
            <a:r>
              <a:rPr lang="el-GR" sz="2400" dirty="0" smtClean="0"/>
              <a:t> </a:t>
            </a:r>
            <a:r>
              <a:rPr lang="el-GR" sz="2400" dirty="0" err="1" smtClean="0"/>
              <a:t>κείσῃ</a:t>
            </a:r>
            <a:r>
              <a:rPr lang="el-GR" sz="2400" dirty="0" smtClean="0"/>
              <a:t> </a:t>
            </a:r>
            <a:r>
              <a:rPr lang="el-GR" sz="2400" dirty="0" err="1" smtClean="0"/>
              <a:t>οὐδέ</a:t>
            </a:r>
            <a:r>
              <a:rPr lang="el-GR" sz="2400" dirty="0" smtClean="0"/>
              <a:t> </a:t>
            </a:r>
            <a:r>
              <a:rPr lang="el-GR" sz="2400" dirty="0" err="1" smtClean="0"/>
              <a:t>ποτα</a:t>
            </a:r>
            <a:r>
              <a:rPr lang="el-GR" sz="2400" dirty="0" smtClean="0"/>
              <a:t> </a:t>
            </a:r>
            <a:r>
              <a:rPr lang="el-GR" sz="2400" dirty="0" err="1" smtClean="0"/>
              <a:t>μνημοσύνα</a:t>
            </a:r>
            <a:r>
              <a:rPr lang="el-GR" sz="2400" dirty="0" smtClean="0"/>
              <a:t> </a:t>
            </a:r>
            <a:r>
              <a:rPr lang="el-GR" sz="2400" dirty="0" err="1" smtClean="0"/>
              <a:t>σέθεν</a:t>
            </a:r>
            <a:endParaRPr lang="el-GR" sz="2400" dirty="0" smtClean="0"/>
          </a:p>
          <a:p>
            <a:pPr>
              <a:buNone/>
            </a:pPr>
            <a:r>
              <a:rPr lang="en-US" sz="2400" dirty="0" smtClean="0"/>
              <a:t>	</a:t>
            </a:r>
            <a:r>
              <a:rPr lang="el-GR" sz="2400" dirty="0" err="1" smtClean="0"/>
              <a:t>ἔσσετ</a:t>
            </a:r>
            <a:r>
              <a:rPr lang="el-GR" sz="2400" dirty="0" smtClean="0"/>
              <a:t>’ </a:t>
            </a:r>
            <a:r>
              <a:rPr lang="el-GR" sz="2400" dirty="0" err="1" smtClean="0"/>
              <a:t>οὐδὲ</a:t>
            </a:r>
            <a:r>
              <a:rPr lang="el-GR" sz="2400" dirty="0" smtClean="0"/>
              <a:t> +</a:t>
            </a:r>
            <a:r>
              <a:rPr lang="el-GR" sz="2400" dirty="0" err="1" smtClean="0"/>
              <a:t>ποκ</a:t>
            </a:r>
            <a:r>
              <a:rPr lang="el-GR" sz="2400" dirty="0" smtClean="0"/>
              <a:t>’+ </a:t>
            </a:r>
            <a:r>
              <a:rPr lang="el-GR" sz="2400" dirty="0" err="1" smtClean="0"/>
              <a:t>ὕστερον</a:t>
            </a:r>
            <a:r>
              <a:rPr lang="el-GR" sz="2400" dirty="0" smtClean="0"/>
              <a:t>. </a:t>
            </a:r>
            <a:r>
              <a:rPr lang="el-GR" sz="2400" dirty="0" err="1" smtClean="0"/>
              <a:t>οὐ</a:t>
            </a:r>
            <a:r>
              <a:rPr lang="el-GR" sz="2400" dirty="0" smtClean="0"/>
              <a:t> </a:t>
            </a:r>
            <a:r>
              <a:rPr lang="el-GR" sz="2400" dirty="0" err="1" smtClean="0"/>
              <a:t>γὰρ</a:t>
            </a:r>
            <a:r>
              <a:rPr lang="el-GR" sz="2400" dirty="0" smtClean="0"/>
              <a:t> </a:t>
            </a:r>
            <a:r>
              <a:rPr lang="el-GR" sz="2400" dirty="0" err="1" smtClean="0"/>
              <a:t>πεδέχης</a:t>
            </a:r>
            <a:r>
              <a:rPr lang="el-GR" sz="2400" dirty="0" smtClean="0"/>
              <a:t> </a:t>
            </a:r>
            <a:r>
              <a:rPr lang="el-GR" sz="2400" dirty="0" err="1" smtClean="0"/>
              <a:t>βρόδων</a:t>
            </a:r>
            <a:endParaRPr lang="el-GR" sz="2400" dirty="0" smtClean="0"/>
          </a:p>
          <a:p>
            <a:pPr>
              <a:buNone/>
            </a:pPr>
            <a:r>
              <a:rPr lang="en-US" sz="2400" dirty="0" smtClean="0"/>
              <a:t>	</a:t>
            </a:r>
            <a:r>
              <a:rPr lang="el-GR" sz="2400" dirty="0" err="1" smtClean="0"/>
              <a:t>τῶν</a:t>
            </a:r>
            <a:r>
              <a:rPr lang="el-GR" sz="2400" dirty="0" smtClean="0"/>
              <a:t> </a:t>
            </a:r>
            <a:r>
              <a:rPr lang="el-GR" sz="2400" dirty="0" err="1" smtClean="0"/>
              <a:t>ἐκ</a:t>
            </a:r>
            <a:r>
              <a:rPr lang="el-GR" sz="2400" dirty="0" smtClean="0"/>
              <a:t> Πιερίας, </a:t>
            </a:r>
            <a:r>
              <a:rPr lang="el-GR" sz="2400" dirty="0" err="1" smtClean="0"/>
              <a:t>ἀλλ</a:t>
            </a:r>
            <a:r>
              <a:rPr lang="el-GR" sz="2400" dirty="0" smtClean="0"/>
              <a:t>’ </a:t>
            </a:r>
            <a:r>
              <a:rPr lang="el-GR" sz="2400" dirty="0" err="1" smtClean="0"/>
              <a:t>ἀφάνης</a:t>
            </a:r>
            <a:r>
              <a:rPr lang="el-GR" sz="2400" dirty="0" smtClean="0"/>
              <a:t> </a:t>
            </a:r>
            <a:r>
              <a:rPr lang="el-GR" sz="2400" dirty="0" err="1" smtClean="0"/>
              <a:t>κἀν</a:t>
            </a:r>
            <a:r>
              <a:rPr lang="el-GR" sz="2400" dirty="0" smtClean="0"/>
              <a:t> </a:t>
            </a:r>
            <a:r>
              <a:rPr lang="el-GR" sz="2400" dirty="0" err="1" smtClean="0"/>
              <a:t>Ἀίδα</a:t>
            </a:r>
            <a:r>
              <a:rPr lang="el-GR" sz="2400" dirty="0" smtClean="0"/>
              <a:t> </a:t>
            </a:r>
            <a:r>
              <a:rPr lang="el-GR" sz="2400" dirty="0" err="1" smtClean="0"/>
              <a:t>δόμῳ</a:t>
            </a:r>
            <a:endParaRPr lang="el-GR" sz="2400" dirty="0" smtClean="0"/>
          </a:p>
          <a:p>
            <a:pPr>
              <a:buNone/>
            </a:pPr>
            <a:r>
              <a:rPr lang="en-US" sz="2400" dirty="0" smtClean="0"/>
              <a:t>	</a:t>
            </a:r>
            <a:r>
              <a:rPr lang="el-GR" sz="2400" dirty="0" err="1" smtClean="0"/>
              <a:t>φοιτάσῃς</a:t>
            </a:r>
            <a:r>
              <a:rPr lang="el-GR" sz="2400" dirty="0" smtClean="0"/>
              <a:t> </a:t>
            </a:r>
            <a:r>
              <a:rPr lang="el-GR" sz="2400" dirty="0" err="1" smtClean="0"/>
              <a:t>πεδ</a:t>
            </a:r>
            <a:r>
              <a:rPr lang="el-GR" sz="2400" dirty="0" smtClean="0"/>
              <a:t>’ </a:t>
            </a:r>
            <a:r>
              <a:rPr lang="el-GR" sz="2400" dirty="0" err="1" smtClean="0"/>
              <a:t>ἀμαύρων</a:t>
            </a:r>
            <a:r>
              <a:rPr lang="el-GR" sz="2400" dirty="0" smtClean="0"/>
              <a:t> </a:t>
            </a:r>
            <a:r>
              <a:rPr lang="el-GR" sz="2400" dirty="0" err="1" smtClean="0"/>
              <a:t>νεκύων</a:t>
            </a:r>
            <a:r>
              <a:rPr lang="el-GR" sz="2400" dirty="0" smtClean="0"/>
              <a:t> </a:t>
            </a:r>
            <a:r>
              <a:rPr lang="el-GR" sz="2400" dirty="0" err="1" smtClean="0"/>
              <a:t>ἐκπεποταμένα</a:t>
            </a:r>
            <a:r>
              <a:rPr lang="el-GR" sz="2400" dirty="0" smtClean="0"/>
              <a:t>. </a:t>
            </a:r>
          </a:p>
          <a:p>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857232"/>
            <a:ext cx="8229600" cy="1143000"/>
          </a:xfrm>
        </p:spPr>
        <p:txBody>
          <a:bodyPr>
            <a:normAutofit/>
          </a:bodyPr>
          <a:lstStyle/>
          <a:p>
            <a:r>
              <a:rPr lang="el-GR" sz="2000" dirty="0" smtClean="0"/>
              <a:t>17 (</a:t>
            </a:r>
            <a:r>
              <a:rPr lang="el-GR" sz="2000" dirty="0" err="1" smtClean="0"/>
              <a:t>Σκιαδάς</a:t>
            </a:r>
            <a:r>
              <a:rPr lang="el-GR" sz="2000" dirty="0" smtClean="0"/>
              <a:t>) = 61 </a:t>
            </a:r>
            <a:r>
              <a:rPr lang="en-US" sz="2000" dirty="0" smtClean="0"/>
              <a:t>D</a:t>
            </a:r>
            <a:r>
              <a:rPr lang="el-GR" sz="2000" dirty="0" smtClean="0"/>
              <a:t> = 57 </a:t>
            </a:r>
            <a:r>
              <a:rPr lang="en-US" sz="2000" dirty="0" smtClean="0"/>
              <a:t>LP</a:t>
            </a:r>
            <a:r>
              <a:rPr lang="el-GR" sz="2000" dirty="0" smtClean="0"/>
              <a:t> = 57 </a:t>
            </a:r>
            <a:r>
              <a:rPr lang="en-US" sz="2000" dirty="0" smtClean="0"/>
              <a:t>V</a:t>
            </a:r>
            <a:r>
              <a:rPr lang="el-GR" sz="2000" dirty="0" smtClean="0"/>
              <a:t/>
            </a:r>
            <a:br>
              <a:rPr lang="el-GR" sz="2000" dirty="0" smtClean="0"/>
            </a:br>
            <a:endParaRPr lang="el-GR" sz="2000" dirty="0"/>
          </a:p>
        </p:txBody>
      </p:sp>
      <p:sp>
        <p:nvSpPr>
          <p:cNvPr id="3" name="2 - Θέση περιεχομένου"/>
          <p:cNvSpPr>
            <a:spLocks noGrp="1"/>
          </p:cNvSpPr>
          <p:nvPr>
            <p:ph idx="1"/>
          </p:nvPr>
        </p:nvSpPr>
        <p:spPr>
          <a:xfrm>
            <a:off x="571472" y="1500174"/>
            <a:ext cx="8229600" cy="4709160"/>
          </a:xfrm>
        </p:spPr>
        <p:txBody>
          <a:bodyPr/>
          <a:lstStyle/>
          <a:p>
            <a:endParaRPr lang="el-GR" dirty="0" smtClean="0"/>
          </a:p>
          <a:p>
            <a:pPr>
              <a:buNone/>
            </a:pPr>
            <a:endParaRPr lang="en-US" dirty="0" smtClean="0"/>
          </a:p>
          <a:p>
            <a:pPr>
              <a:buNone/>
            </a:pPr>
            <a:r>
              <a:rPr lang="en-US" dirty="0" smtClean="0"/>
              <a:t>	</a:t>
            </a:r>
            <a:r>
              <a:rPr lang="el-GR" dirty="0" smtClean="0"/>
              <a:t>Τις δ’ </a:t>
            </a:r>
            <a:r>
              <a:rPr lang="el-GR" dirty="0" err="1" smtClean="0"/>
              <a:t>ἀγροϊωτις</a:t>
            </a:r>
            <a:r>
              <a:rPr lang="el-GR" dirty="0" smtClean="0"/>
              <a:t> θέλγει </a:t>
            </a:r>
            <a:r>
              <a:rPr lang="el-GR" dirty="0" err="1" smtClean="0"/>
              <a:t>νόον</a:t>
            </a:r>
            <a:r>
              <a:rPr lang="el-GR" dirty="0" smtClean="0"/>
              <a:t>…</a:t>
            </a:r>
          </a:p>
          <a:p>
            <a:pPr>
              <a:buNone/>
            </a:pPr>
            <a:r>
              <a:rPr lang="en-US" dirty="0" smtClean="0"/>
              <a:t>	</a:t>
            </a:r>
            <a:r>
              <a:rPr lang="el-GR" dirty="0" err="1" smtClean="0"/>
              <a:t>ἀγροϊωτιν</a:t>
            </a:r>
            <a:r>
              <a:rPr lang="el-GR" dirty="0" smtClean="0"/>
              <a:t> </a:t>
            </a:r>
            <a:r>
              <a:rPr lang="el-GR" dirty="0" err="1" smtClean="0"/>
              <a:t>ἐπεμμένα</a:t>
            </a:r>
            <a:r>
              <a:rPr lang="el-GR" dirty="0" smtClean="0"/>
              <a:t> </a:t>
            </a:r>
            <a:r>
              <a:rPr lang="el-GR" dirty="0" err="1" smtClean="0"/>
              <a:t>στόλαν</a:t>
            </a:r>
            <a:r>
              <a:rPr lang="el-GR" dirty="0" smtClean="0"/>
              <a:t>…</a:t>
            </a:r>
          </a:p>
          <a:p>
            <a:pPr>
              <a:buNone/>
            </a:pPr>
            <a:r>
              <a:rPr lang="en-US" dirty="0" smtClean="0"/>
              <a:t>	</a:t>
            </a:r>
            <a:r>
              <a:rPr lang="el-GR" dirty="0" err="1" smtClean="0"/>
              <a:t>οὐκ</a:t>
            </a:r>
            <a:r>
              <a:rPr lang="el-GR" dirty="0" smtClean="0"/>
              <a:t> </a:t>
            </a:r>
            <a:r>
              <a:rPr lang="el-GR" dirty="0" err="1" smtClean="0"/>
              <a:t>ἐπισταμένα</a:t>
            </a:r>
            <a:r>
              <a:rPr lang="el-GR" dirty="0" smtClean="0"/>
              <a:t> </a:t>
            </a:r>
            <a:r>
              <a:rPr lang="el-GR" dirty="0" err="1" smtClean="0"/>
              <a:t>τὰ</a:t>
            </a:r>
            <a:r>
              <a:rPr lang="el-GR" dirty="0" smtClean="0"/>
              <a:t> </a:t>
            </a:r>
            <a:r>
              <a:rPr lang="el-GR" dirty="0" err="1" smtClean="0"/>
              <a:t>βράκε</a:t>
            </a:r>
            <a:r>
              <a:rPr lang="el-GR" dirty="0" smtClean="0"/>
              <a:t>’ </a:t>
            </a:r>
            <a:r>
              <a:rPr lang="el-GR" dirty="0" err="1" smtClean="0"/>
              <a:t>ἔλκην</a:t>
            </a:r>
            <a:r>
              <a:rPr lang="el-GR" dirty="0" smtClean="0"/>
              <a:t> </a:t>
            </a:r>
            <a:r>
              <a:rPr lang="el-GR" dirty="0" err="1" smtClean="0"/>
              <a:t>ἐπὶ</a:t>
            </a:r>
            <a:r>
              <a:rPr lang="el-GR" dirty="0" smtClean="0"/>
              <a:t> </a:t>
            </a:r>
            <a:r>
              <a:rPr lang="el-GR" dirty="0" err="1" smtClean="0"/>
              <a:t>τὼν</a:t>
            </a:r>
            <a:r>
              <a:rPr lang="el-GR" dirty="0" smtClean="0"/>
              <a:t> σφύρων; </a:t>
            </a:r>
          </a:p>
          <a:p>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714356"/>
            <a:ext cx="8229600" cy="1143000"/>
          </a:xfrm>
        </p:spPr>
        <p:txBody>
          <a:bodyPr>
            <a:normAutofit fontScale="90000"/>
          </a:bodyPr>
          <a:lstStyle/>
          <a:p>
            <a:r>
              <a:rPr lang="en-US" sz="3100" dirty="0" smtClean="0"/>
              <a:t>4 (</a:t>
            </a:r>
            <a:r>
              <a:rPr lang="el-GR" sz="3100" dirty="0" err="1" smtClean="0"/>
              <a:t>Σκιαδάς</a:t>
            </a:r>
            <a:r>
              <a:rPr lang="en-US" sz="3100" dirty="0" smtClean="0"/>
              <a:t>) = </a:t>
            </a:r>
            <a:r>
              <a:rPr lang="el-GR" sz="3100" dirty="0" smtClean="0"/>
              <a:t>27</a:t>
            </a:r>
            <a:r>
              <a:rPr lang="en-US" sz="3100" dirty="0" smtClean="0"/>
              <a:t>a D = 16 LP = 16 V</a:t>
            </a:r>
            <a:r>
              <a:rPr lang="el-GR" sz="3100" dirty="0" smtClean="0"/>
              <a:t/>
            </a:r>
            <a:br>
              <a:rPr lang="el-GR" sz="3100" dirty="0" smtClean="0"/>
            </a:br>
            <a:r>
              <a:rPr lang="en-US" dirty="0" smtClean="0"/>
              <a:t> </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25000" lnSpcReduction="20000"/>
          </a:bodyPr>
          <a:lstStyle/>
          <a:p>
            <a:pPr>
              <a:buNone/>
            </a:pPr>
            <a:r>
              <a:rPr lang="el-GR" dirty="0" smtClean="0"/>
              <a:t>Ο</a:t>
            </a:r>
            <a:r>
              <a:rPr lang="el-GR" sz="3700" dirty="0" smtClean="0"/>
              <a:t>] ἱ </a:t>
            </a:r>
            <a:r>
              <a:rPr lang="el-GR" sz="3700" dirty="0" err="1" smtClean="0"/>
              <a:t>μὲν</a:t>
            </a:r>
            <a:r>
              <a:rPr lang="el-GR" sz="3700" dirty="0" smtClean="0"/>
              <a:t> </a:t>
            </a:r>
            <a:r>
              <a:rPr lang="el-GR" sz="3700" dirty="0" err="1" smtClean="0"/>
              <a:t>ἰππήων</a:t>
            </a:r>
            <a:r>
              <a:rPr lang="el-GR" sz="3700" dirty="0" smtClean="0"/>
              <a:t> </a:t>
            </a:r>
            <a:r>
              <a:rPr lang="el-GR" sz="3700" dirty="0" err="1" smtClean="0"/>
              <a:t>στρότον</a:t>
            </a:r>
            <a:r>
              <a:rPr lang="el-GR" sz="3700" dirty="0" smtClean="0"/>
              <a:t>, </a:t>
            </a:r>
            <a:r>
              <a:rPr lang="el-GR" sz="3700" dirty="0" err="1" smtClean="0"/>
              <a:t>οἰ</a:t>
            </a:r>
            <a:r>
              <a:rPr lang="el-GR" sz="3700" dirty="0" smtClean="0"/>
              <a:t> </a:t>
            </a:r>
            <a:r>
              <a:rPr lang="el-GR" sz="3700" dirty="0" err="1" smtClean="0"/>
              <a:t>δὲ</a:t>
            </a:r>
            <a:r>
              <a:rPr lang="el-GR" sz="3700" dirty="0" smtClean="0"/>
              <a:t> </a:t>
            </a:r>
            <a:r>
              <a:rPr lang="el-GR" sz="3700" dirty="0" err="1" smtClean="0"/>
              <a:t>πέσδων</a:t>
            </a:r>
            <a:endParaRPr lang="el-GR" sz="3700" dirty="0" smtClean="0"/>
          </a:p>
          <a:p>
            <a:pPr>
              <a:buNone/>
            </a:pPr>
            <a:r>
              <a:rPr lang="el-GR" sz="3700" dirty="0" err="1" smtClean="0"/>
              <a:t>οἰ</a:t>
            </a:r>
            <a:r>
              <a:rPr lang="el-GR" sz="3700" dirty="0" smtClean="0"/>
              <a:t> </a:t>
            </a:r>
            <a:r>
              <a:rPr lang="el-GR" sz="3700" dirty="0" err="1" smtClean="0"/>
              <a:t>δὲ</a:t>
            </a:r>
            <a:r>
              <a:rPr lang="el-GR" sz="3700" dirty="0" smtClean="0"/>
              <a:t> </a:t>
            </a:r>
            <a:r>
              <a:rPr lang="el-GR" sz="3700" dirty="0" err="1" smtClean="0"/>
              <a:t>νάων</a:t>
            </a:r>
            <a:r>
              <a:rPr lang="el-GR" sz="3700" dirty="0" smtClean="0"/>
              <a:t> </a:t>
            </a:r>
            <a:r>
              <a:rPr lang="el-GR" sz="3700" dirty="0" err="1" smtClean="0"/>
              <a:t>φαῖσ</a:t>
            </a:r>
            <a:r>
              <a:rPr lang="el-GR" sz="3700" dirty="0" smtClean="0"/>
              <a:t>’ </a:t>
            </a:r>
            <a:r>
              <a:rPr lang="el-GR" sz="3700" dirty="0" err="1" smtClean="0"/>
              <a:t>ἐπὶ</a:t>
            </a:r>
            <a:r>
              <a:rPr lang="el-GR" sz="3700" dirty="0" smtClean="0"/>
              <a:t> </a:t>
            </a:r>
            <a:r>
              <a:rPr lang="el-GR" sz="3700" dirty="0" err="1" smtClean="0"/>
              <a:t>γᾶν</a:t>
            </a:r>
            <a:r>
              <a:rPr lang="el-GR" sz="3700" dirty="0" smtClean="0"/>
              <a:t> μέλαιναν</a:t>
            </a:r>
          </a:p>
          <a:p>
            <a:pPr>
              <a:buNone/>
            </a:pPr>
            <a:r>
              <a:rPr lang="el-GR" sz="3700" dirty="0" err="1" smtClean="0"/>
              <a:t>ἔμμεναι</a:t>
            </a:r>
            <a:r>
              <a:rPr lang="el-GR" sz="3700" dirty="0" smtClean="0"/>
              <a:t> </a:t>
            </a:r>
            <a:r>
              <a:rPr lang="el-GR" sz="3700" dirty="0" err="1" smtClean="0"/>
              <a:t>κάλλιστον</a:t>
            </a:r>
            <a:r>
              <a:rPr lang="el-GR" sz="3700" dirty="0" smtClean="0"/>
              <a:t>, </a:t>
            </a:r>
            <a:r>
              <a:rPr lang="el-GR" sz="3700" dirty="0" err="1" smtClean="0"/>
              <a:t>ἔγω</a:t>
            </a:r>
            <a:r>
              <a:rPr lang="el-GR" sz="3700" dirty="0" smtClean="0"/>
              <a:t> </a:t>
            </a:r>
            <a:r>
              <a:rPr lang="el-GR" sz="3700" dirty="0" err="1" smtClean="0"/>
              <a:t>δὲ</a:t>
            </a:r>
            <a:r>
              <a:rPr lang="el-GR" sz="3700" dirty="0" smtClean="0"/>
              <a:t> </a:t>
            </a:r>
            <a:r>
              <a:rPr lang="el-GR" sz="3700" dirty="0" err="1" smtClean="0"/>
              <a:t>κῆν</a:t>
            </a:r>
            <a:r>
              <a:rPr lang="el-GR" sz="3700" dirty="0" smtClean="0"/>
              <a:t>’ </a:t>
            </a:r>
            <a:r>
              <a:rPr lang="el-GR" sz="3700" dirty="0" err="1" smtClean="0"/>
              <a:t>ὄτ</a:t>
            </a:r>
            <a:r>
              <a:rPr lang="el-GR" sz="3700" dirty="0" smtClean="0"/>
              <a:t>-</a:t>
            </a:r>
          </a:p>
          <a:p>
            <a:pPr>
              <a:buNone/>
            </a:pPr>
            <a:r>
              <a:rPr lang="el-GR" sz="3700" dirty="0" smtClean="0"/>
              <a:t>τω τις </a:t>
            </a:r>
            <a:r>
              <a:rPr lang="el-GR" sz="3700" dirty="0" err="1" smtClean="0"/>
              <a:t>ἔραται</a:t>
            </a:r>
            <a:endParaRPr lang="el-GR" sz="3700" dirty="0" smtClean="0"/>
          </a:p>
          <a:p>
            <a:pPr>
              <a:buNone/>
            </a:pPr>
            <a:r>
              <a:rPr lang="el-GR" sz="3700" dirty="0" smtClean="0"/>
              <a:t> </a:t>
            </a:r>
          </a:p>
          <a:p>
            <a:pPr>
              <a:buNone/>
            </a:pPr>
            <a:r>
              <a:rPr lang="el-GR" sz="3700" dirty="0" err="1" smtClean="0"/>
              <a:t>πάγχυ</a:t>
            </a:r>
            <a:r>
              <a:rPr lang="el-GR" sz="3700" dirty="0" smtClean="0"/>
              <a:t> </a:t>
            </a:r>
            <a:r>
              <a:rPr lang="el-GR" sz="3700" dirty="0" err="1" smtClean="0"/>
              <a:t>δ’εὔμαρες</a:t>
            </a:r>
            <a:r>
              <a:rPr lang="el-GR" sz="3700" dirty="0" smtClean="0"/>
              <a:t> </a:t>
            </a:r>
            <a:r>
              <a:rPr lang="el-GR" sz="3700" dirty="0" err="1" smtClean="0"/>
              <a:t>σύνετον</a:t>
            </a:r>
            <a:r>
              <a:rPr lang="el-GR" sz="3700" dirty="0" smtClean="0"/>
              <a:t> </a:t>
            </a:r>
            <a:r>
              <a:rPr lang="el-GR" sz="3700" dirty="0" err="1" smtClean="0"/>
              <a:t>πόησαι</a:t>
            </a:r>
            <a:endParaRPr lang="el-GR" sz="3700" dirty="0" smtClean="0"/>
          </a:p>
          <a:p>
            <a:pPr>
              <a:buNone/>
            </a:pPr>
            <a:r>
              <a:rPr lang="el-GR" sz="3700" dirty="0" smtClean="0"/>
              <a:t> </a:t>
            </a:r>
            <a:r>
              <a:rPr lang="el-GR" sz="3700" dirty="0" err="1" smtClean="0"/>
              <a:t>πάντι</a:t>
            </a:r>
            <a:r>
              <a:rPr lang="el-GR" sz="3700" dirty="0" smtClean="0"/>
              <a:t> </a:t>
            </a:r>
            <a:r>
              <a:rPr lang="el-GR" sz="3700" dirty="0" err="1" smtClean="0"/>
              <a:t>τοῦτ</a:t>
            </a:r>
            <a:r>
              <a:rPr lang="el-GR" sz="3700" dirty="0" smtClean="0"/>
              <a:t>’, ἀ </a:t>
            </a:r>
            <a:r>
              <a:rPr lang="el-GR" sz="3700" dirty="0" err="1" smtClean="0"/>
              <a:t>γὰρ</a:t>
            </a:r>
            <a:r>
              <a:rPr lang="el-GR" sz="3700" dirty="0" smtClean="0"/>
              <a:t> </a:t>
            </a:r>
            <a:r>
              <a:rPr lang="el-GR" sz="3700" dirty="0" err="1" smtClean="0"/>
              <a:t>πόλυ</a:t>
            </a:r>
            <a:r>
              <a:rPr lang="el-GR" sz="3700" dirty="0" smtClean="0"/>
              <a:t> </a:t>
            </a:r>
            <a:r>
              <a:rPr lang="el-GR" sz="3700" dirty="0" err="1" smtClean="0"/>
              <a:t>περσκέθοισα</a:t>
            </a:r>
            <a:endParaRPr lang="el-GR" sz="3700" dirty="0" smtClean="0"/>
          </a:p>
          <a:p>
            <a:pPr>
              <a:buNone/>
            </a:pPr>
            <a:r>
              <a:rPr lang="el-GR" sz="3700" dirty="0" smtClean="0"/>
              <a:t>κάλλος </a:t>
            </a:r>
            <a:r>
              <a:rPr lang="el-GR" sz="3700" dirty="0" err="1" smtClean="0"/>
              <a:t>άνθρώπων</a:t>
            </a:r>
            <a:r>
              <a:rPr lang="el-GR" sz="3700" dirty="0" smtClean="0"/>
              <a:t> </a:t>
            </a:r>
            <a:r>
              <a:rPr lang="el-GR" sz="3700" dirty="0" err="1" smtClean="0"/>
              <a:t>Ἐλένα</a:t>
            </a:r>
            <a:r>
              <a:rPr lang="el-GR" sz="3700" dirty="0" smtClean="0"/>
              <a:t> </a:t>
            </a:r>
            <a:r>
              <a:rPr lang="el-GR" sz="3700" dirty="0" err="1" smtClean="0"/>
              <a:t>τὸν</a:t>
            </a:r>
            <a:r>
              <a:rPr lang="el-GR" sz="3700" dirty="0" smtClean="0"/>
              <a:t> </a:t>
            </a:r>
            <a:r>
              <a:rPr lang="el-GR" sz="3700" dirty="0" err="1" smtClean="0"/>
              <a:t>ἄνδρα</a:t>
            </a:r>
            <a:endParaRPr lang="el-GR" sz="3700" dirty="0" smtClean="0"/>
          </a:p>
          <a:p>
            <a:pPr>
              <a:buNone/>
            </a:pPr>
            <a:r>
              <a:rPr lang="el-GR" sz="3700" dirty="0" err="1" smtClean="0"/>
              <a:t>τὸν</a:t>
            </a:r>
            <a:r>
              <a:rPr lang="el-GR" sz="3700" dirty="0" smtClean="0"/>
              <a:t> </a:t>
            </a:r>
            <a:r>
              <a:rPr lang="el-GR" sz="3700" dirty="0" err="1" smtClean="0"/>
              <a:t>ἄριστον</a:t>
            </a:r>
            <a:endParaRPr lang="el-GR" sz="3700" dirty="0" smtClean="0"/>
          </a:p>
          <a:p>
            <a:pPr>
              <a:buNone/>
            </a:pPr>
            <a:r>
              <a:rPr lang="el-GR" sz="3700" dirty="0" smtClean="0"/>
              <a:t> </a:t>
            </a:r>
          </a:p>
          <a:p>
            <a:pPr>
              <a:buNone/>
            </a:pPr>
            <a:r>
              <a:rPr lang="el-GR" sz="3700" dirty="0" err="1" smtClean="0"/>
              <a:t>καλλίποισ</a:t>
            </a:r>
            <a:r>
              <a:rPr lang="el-GR" sz="3700" dirty="0" smtClean="0"/>
              <a:t>’ </a:t>
            </a:r>
            <a:r>
              <a:rPr lang="el-GR" sz="3700" dirty="0" err="1" smtClean="0"/>
              <a:t>ἔβα</a:t>
            </a:r>
            <a:r>
              <a:rPr lang="el-GR" sz="3700" dirty="0" smtClean="0"/>
              <a:t> ‘ς </a:t>
            </a:r>
            <a:r>
              <a:rPr lang="el-GR" sz="3700" dirty="0" err="1" smtClean="0"/>
              <a:t>Τροίαν</a:t>
            </a:r>
            <a:r>
              <a:rPr lang="el-GR" sz="3700" dirty="0" smtClean="0"/>
              <a:t> </a:t>
            </a:r>
            <a:r>
              <a:rPr lang="el-GR" sz="3700" dirty="0" err="1" smtClean="0"/>
              <a:t>πλέοισα</a:t>
            </a:r>
            <a:endParaRPr lang="el-GR" sz="3700" dirty="0" smtClean="0"/>
          </a:p>
          <a:p>
            <a:pPr>
              <a:buNone/>
            </a:pPr>
            <a:r>
              <a:rPr lang="el-GR" sz="3700" dirty="0" err="1" smtClean="0"/>
              <a:t>κωὐδὲ</a:t>
            </a:r>
            <a:r>
              <a:rPr lang="el-GR" sz="3700" dirty="0" smtClean="0"/>
              <a:t> </a:t>
            </a:r>
            <a:r>
              <a:rPr lang="el-GR" sz="3700" dirty="0" err="1" smtClean="0"/>
              <a:t>παῖδος</a:t>
            </a:r>
            <a:r>
              <a:rPr lang="el-GR" sz="3700" dirty="0" smtClean="0"/>
              <a:t> </a:t>
            </a:r>
            <a:r>
              <a:rPr lang="el-GR" sz="3700" dirty="0" err="1" smtClean="0"/>
              <a:t>οὐδὲ</a:t>
            </a:r>
            <a:r>
              <a:rPr lang="el-GR" sz="3700" dirty="0" smtClean="0"/>
              <a:t> φίλων </a:t>
            </a:r>
            <a:r>
              <a:rPr lang="el-GR" sz="3700" dirty="0" err="1" smtClean="0"/>
              <a:t>τοκήων</a:t>
            </a:r>
            <a:endParaRPr lang="el-GR" sz="3700" dirty="0" smtClean="0"/>
          </a:p>
          <a:p>
            <a:pPr>
              <a:buNone/>
            </a:pPr>
            <a:r>
              <a:rPr lang="el-GR" sz="3700" dirty="0" err="1" smtClean="0"/>
              <a:t>πάμπαν</a:t>
            </a:r>
            <a:r>
              <a:rPr lang="el-GR" sz="3700" dirty="0" smtClean="0"/>
              <a:t> </a:t>
            </a:r>
            <a:r>
              <a:rPr lang="el-GR" sz="3700" dirty="0" err="1" smtClean="0"/>
              <a:t>ἐμνάσθη</a:t>
            </a:r>
            <a:r>
              <a:rPr lang="el-GR" sz="3700" dirty="0" smtClean="0"/>
              <a:t>, </a:t>
            </a:r>
            <a:r>
              <a:rPr lang="el-GR" sz="3700" dirty="0" err="1" smtClean="0"/>
              <a:t>ἀλλὰ</a:t>
            </a:r>
            <a:r>
              <a:rPr lang="el-GR" sz="3700" dirty="0" smtClean="0"/>
              <a:t> </a:t>
            </a:r>
            <a:r>
              <a:rPr lang="el-GR" sz="3700" dirty="0" err="1" smtClean="0"/>
              <a:t>παράγαγ</a:t>
            </a:r>
            <a:r>
              <a:rPr lang="el-GR" sz="3700" dirty="0" smtClean="0"/>
              <a:t>’ </a:t>
            </a:r>
            <a:r>
              <a:rPr lang="el-GR" sz="3700" dirty="0" err="1" smtClean="0"/>
              <a:t>αὔταν</a:t>
            </a:r>
            <a:endParaRPr lang="el-GR" sz="3700" dirty="0" smtClean="0"/>
          </a:p>
          <a:p>
            <a:pPr>
              <a:buNone/>
            </a:pPr>
            <a:r>
              <a:rPr lang="el-GR" sz="3700" dirty="0" smtClean="0"/>
              <a:t>	σαν </a:t>
            </a:r>
          </a:p>
          <a:p>
            <a:pPr>
              <a:buNone/>
            </a:pPr>
            <a:r>
              <a:rPr lang="el-GR" sz="3700" dirty="0" smtClean="0"/>
              <a:t> </a:t>
            </a:r>
          </a:p>
          <a:p>
            <a:pPr>
              <a:buNone/>
            </a:pPr>
            <a:r>
              <a:rPr lang="el-GR" sz="3600" dirty="0" smtClean="0"/>
              <a:t>] </a:t>
            </a:r>
            <a:r>
              <a:rPr lang="el-GR" sz="3600" dirty="0" err="1" smtClean="0"/>
              <a:t>αμπτον</a:t>
            </a:r>
            <a:r>
              <a:rPr lang="el-GR" sz="3600" dirty="0" smtClean="0"/>
              <a:t> </a:t>
            </a:r>
            <a:r>
              <a:rPr lang="el-GR" sz="3600" dirty="0" err="1" smtClean="0"/>
              <a:t>γὰρ</a:t>
            </a:r>
            <a:r>
              <a:rPr lang="el-GR" sz="3600" dirty="0" smtClean="0"/>
              <a:t> [</a:t>
            </a:r>
          </a:p>
          <a:p>
            <a:pPr>
              <a:buNone/>
            </a:pPr>
            <a:r>
              <a:rPr lang="el-GR" sz="3600" dirty="0" smtClean="0"/>
              <a:t>	] </a:t>
            </a:r>
            <a:r>
              <a:rPr lang="el-GR" sz="3600" dirty="0" err="1" smtClean="0"/>
              <a:t>κούφωστ</a:t>
            </a:r>
            <a:r>
              <a:rPr lang="el-GR" sz="3600" dirty="0" smtClean="0"/>
              <a:t> [    οη..ν</a:t>
            </a:r>
          </a:p>
          <a:p>
            <a:pPr>
              <a:buNone/>
            </a:pPr>
            <a:r>
              <a:rPr lang="el-GR" sz="3600" dirty="0" smtClean="0"/>
              <a:t>..]με </a:t>
            </a:r>
            <a:r>
              <a:rPr lang="el-GR" sz="3600" dirty="0" err="1" smtClean="0"/>
              <a:t>νῦν</a:t>
            </a:r>
            <a:r>
              <a:rPr lang="el-GR" sz="3600" dirty="0" smtClean="0"/>
              <a:t> </a:t>
            </a:r>
            <a:r>
              <a:rPr lang="el-GR" sz="3600" dirty="0" err="1" smtClean="0"/>
              <a:t>Άνακτορίας</a:t>
            </a:r>
            <a:r>
              <a:rPr lang="el-GR" sz="3600" dirty="0" smtClean="0"/>
              <a:t> </a:t>
            </a:r>
            <a:r>
              <a:rPr lang="el-GR" sz="3600" dirty="0" err="1" smtClean="0"/>
              <a:t>ὀνέμναισ</a:t>
            </a:r>
            <a:r>
              <a:rPr lang="el-GR" sz="3600" dirty="0" smtClean="0"/>
              <a:t>’ </a:t>
            </a:r>
            <a:r>
              <a:rPr lang="el-GR" sz="3600" dirty="0" err="1" smtClean="0"/>
              <a:t>οὐ</a:t>
            </a:r>
            <a:r>
              <a:rPr lang="el-GR" sz="3600" dirty="0" smtClean="0"/>
              <a:t> </a:t>
            </a:r>
            <a:r>
              <a:rPr lang="el-GR" sz="3600" dirty="0" err="1" smtClean="0"/>
              <a:t>παρεοίσας</a:t>
            </a:r>
            <a:endParaRPr lang="el-GR" sz="3600" dirty="0" smtClean="0"/>
          </a:p>
          <a:p>
            <a:pPr>
              <a:buNone/>
            </a:pPr>
            <a:r>
              <a:rPr lang="el-GR" sz="3600" dirty="0" smtClean="0"/>
              <a:t> </a:t>
            </a:r>
          </a:p>
          <a:p>
            <a:pPr>
              <a:buNone/>
            </a:pPr>
            <a:r>
              <a:rPr lang="el-GR" sz="3600" dirty="0" err="1" smtClean="0"/>
              <a:t>τᾶς</a:t>
            </a:r>
            <a:r>
              <a:rPr lang="el-GR" sz="3600" dirty="0" smtClean="0"/>
              <a:t> κε </a:t>
            </a:r>
            <a:r>
              <a:rPr lang="el-GR" sz="3600" dirty="0" err="1" smtClean="0"/>
              <a:t>βολλοίμαν</a:t>
            </a:r>
            <a:r>
              <a:rPr lang="el-GR" sz="3600" dirty="0" smtClean="0"/>
              <a:t> </a:t>
            </a:r>
            <a:r>
              <a:rPr lang="el-GR" sz="3600" dirty="0" err="1" smtClean="0"/>
              <a:t>ἔρατόν</a:t>
            </a:r>
            <a:r>
              <a:rPr lang="el-GR" sz="3600" dirty="0" smtClean="0"/>
              <a:t> τε </a:t>
            </a:r>
            <a:r>
              <a:rPr lang="el-GR" sz="3600" dirty="0" err="1" smtClean="0"/>
              <a:t>βᾶμα</a:t>
            </a:r>
            <a:endParaRPr lang="el-GR" sz="3600" dirty="0" smtClean="0"/>
          </a:p>
          <a:p>
            <a:pPr>
              <a:buNone/>
            </a:pPr>
            <a:r>
              <a:rPr lang="el-GR" sz="3600" dirty="0" err="1" smtClean="0"/>
              <a:t>ἀμάρυχμα</a:t>
            </a:r>
            <a:r>
              <a:rPr lang="el-GR" sz="3600" dirty="0" smtClean="0"/>
              <a:t> </a:t>
            </a:r>
            <a:r>
              <a:rPr lang="el-GR" sz="3600" dirty="0" err="1" smtClean="0"/>
              <a:t>λάμπρον</a:t>
            </a:r>
            <a:r>
              <a:rPr lang="en-US" sz="3600" dirty="0" smtClean="0"/>
              <a:t>.</a:t>
            </a:r>
            <a:r>
              <a:rPr lang="en-US" sz="3600" dirty="0" err="1" smtClean="0"/>
              <a:t>i</a:t>
            </a:r>
            <a:r>
              <a:rPr lang="el-GR" sz="3600" dirty="0" err="1" smtClean="0"/>
              <a:t>δην</a:t>
            </a:r>
            <a:r>
              <a:rPr lang="el-GR" sz="3600" dirty="0" smtClean="0"/>
              <a:t> </a:t>
            </a:r>
            <a:r>
              <a:rPr lang="el-GR" sz="3600" dirty="0" err="1" smtClean="0"/>
              <a:t>προσώπω</a:t>
            </a:r>
            <a:endParaRPr lang="el-GR" sz="3600" dirty="0" smtClean="0"/>
          </a:p>
          <a:p>
            <a:pPr>
              <a:buNone/>
            </a:pPr>
            <a:r>
              <a:rPr lang="el-GR" sz="3600" dirty="0" smtClean="0"/>
              <a:t>ἢ τα </a:t>
            </a:r>
            <a:r>
              <a:rPr lang="el-GR" sz="3600" dirty="0" err="1" smtClean="0"/>
              <a:t>Λύδων</a:t>
            </a:r>
            <a:r>
              <a:rPr lang="el-GR" sz="3600" dirty="0" smtClean="0"/>
              <a:t> </a:t>
            </a:r>
            <a:r>
              <a:rPr lang="el-GR" sz="3600" dirty="0" err="1" smtClean="0"/>
              <a:t>ἄρματα</a:t>
            </a:r>
            <a:r>
              <a:rPr lang="el-GR" sz="3600" dirty="0" smtClean="0"/>
              <a:t> </a:t>
            </a:r>
            <a:r>
              <a:rPr lang="el-GR" sz="3600" dirty="0" err="1" smtClean="0"/>
              <a:t>κἀν</a:t>
            </a:r>
            <a:r>
              <a:rPr lang="el-GR" sz="3600" dirty="0" smtClean="0"/>
              <a:t> </a:t>
            </a:r>
            <a:r>
              <a:rPr lang="el-GR" sz="3600" dirty="0" err="1" smtClean="0"/>
              <a:t>ὄπλοισι</a:t>
            </a:r>
            <a:endParaRPr lang="el-GR" sz="3600" dirty="0" smtClean="0"/>
          </a:p>
          <a:p>
            <a:pPr>
              <a:buNone/>
            </a:pPr>
            <a:r>
              <a:rPr lang="el-GR" sz="3600" dirty="0" err="1" smtClean="0"/>
              <a:t>πεσδομάχεντας</a:t>
            </a:r>
            <a:endParaRPr lang="el-GR" sz="3600" dirty="0" smtClean="0"/>
          </a:p>
          <a:p>
            <a:pPr>
              <a:buNone/>
            </a:pPr>
            <a:r>
              <a:rPr lang="el-GR" sz="7200" dirty="0" smtClean="0"/>
              <a:t> </a:t>
            </a:r>
          </a:p>
          <a:p>
            <a:pPr>
              <a:buNone/>
            </a:pPr>
            <a:r>
              <a:rPr lang="el-GR" sz="3700" dirty="0" smtClean="0"/>
              <a:t>	]μεν </a:t>
            </a:r>
            <a:r>
              <a:rPr lang="el-GR" sz="3700" dirty="0" err="1" smtClean="0"/>
              <a:t>οὐ</a:t>
            </a:r>
            <a:r>
              <a:rPr lang="el-GR" sz="3700" dirty="0" smtClean="0"/>
              <a:t> </a:t>
            </a:r>
            <a:r>
              <a:rPr lang="el-GR" sz="3700" dirty="0" err="1" smtClean="0"/>
              <a:t>δύνατον</a:t>
            </a:r>
            <a:r>
              <a:rPr lang="el-GR" sz="3700" dirty="0" smtClean="0"/>
              <a:t> </a:t>
            </a:r>
            <a:r>
              <a:rPr lang="el-GR" sz="3700" dirty="0" err="1" smtClean="0"/>
              <a:t>γένεσθαι</a:t>
            </a:r>
            <a:endParaRPr lang="el-GR" sz="3700" dirty="0" smtClean="0"/>
          </a:p>
          <a:p>
            <a:pPr>
              <a:buNone/>
            </a:pPr>
            <a:r>
              <a:rPr lang="el-GR" sz="3700" dirty="0" smtClean="0"/>
              <a:t>	]ν </a:t>
            </a:r>
            <a:r>
              <a:rPr lang="el-GR" sz="3700" dirty="0" err="1" smtClean="0"/>
              <a:t>ἀνθρωπ</a:t>
            </a:r>
            <a:r>
              <a:rPr lang="el-GR" sz="3700" dirty="0" smtClean="0"/>
              <a:t>  …</a:t>
            </a:r>
            <a:r>
              <a:rPr lang="el-GR" sz="3700" dirty="0" err="1" smtClean="0"/>
              <a:t>πεδέχην</a:t>
            </a:r>
            <a:r>
              <a:rPr lang="el-GR" sz="3700" dirty="0" smtClean="0"/>
              <a:t> </a:t>
            </a:r>
            <a:r>
              <a:rPr lang="el-GR" sz="3700" dirty="0" err="1" smtClean="0"/>
              <a:t>δ’ἄρασθαι</a:t>
            </a:r>
            <a:r>
              <a:rPr lang="el-GR" sz="3700" dirty="0" smtClean="0"/>
              <a:t>   </a:t>
            </a:r>
          </a:p>
          <a:p>
            <a:endParaRPr lang="el-GR" sz="37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Sappho 10001.jpg"/>
          <p:cNvPicPr>
            <a:picLocks noGrp="1" noChangeAspect="1"/>
          </p:cNvPicPr>
          <p:nvPr>
            <p:ph idx="1"/>
          </p:nvPr>
        </p:nvPicPr>
        <p:blipFill>
          <a:blip r:embed="rId2" cstate="print"/>
          <a:stretch>
            <a:fillRect/>
          </a:stretch>
        </p:blipFill>
        <p:spPr>
          <a:xfrm>
            <a:off x="2627784" y="1600200"/>
            <a:ext cx="3384375" cy="470852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Πίνακας του </a:t>
            </a:r>
            <a:r>
              <a:rPr lang="en-US" sz="2000" dirty="0" smtClean="0"/>
              <a:t>Jean </a:t>
            </a:r>
            <a:r>
              <a:rPr lang="en-US" sz="2000" dirty="0" err="1" smtClean="0"/>
              <a:t>Auguste</a:t>
            </a:r>
            <a:r>
              <a:rPr lang="en-US" sz="2000" dirty="0" smtClean="0"/>
              <a:t> Ingres </a:t>
            </a:r>
            <a:r>
              <a:rPr lang="el-GR" sz="2000" dirty="0" smtClean="0"/>
              <a:t>με τίτλο </a:t>
            </a:r>
            <a:r>
              <a:rPr lang="el-GR" sz="2000" i="1" dirty="0" smtClean="0"/>
              <a:t>Πίνδαρος και Ικτίνος</a:t>
            </a:r>
            <a:r>
              <a:rPr lang="el-GR" sz="2000" dirty="0" smtClean="0"/>
              <a:t/>
            </a:r>
            <a:br>
              <a:rPr lang="el-GR" sz="2000" dirty="0" smtClean="0"/>
            </a:br>
            <a:r>
              <a:rPr lang="el-GR" sz="2000" dirty="0" smtClean="0"/>
              <a:t>(μεταξύ 1830 και 1867)</a:t>
            </a:r>
            <a:br>
              <a:rPr lang="el-GR" sz="2000" dirty="0" smtClean="0"/>
            </a:br>
            <a:r>
              <a:rPr lang="el-GR" sz="2000" dirty="0" smtClean="0"/>
              <a:t>Λονδίνο, </a:t>
            </a:r>
            <a:r>
              <a:rPr lang="en-US" sz="2000" dirty="0" smtClean="0"/>
              <a:t>National Gallery </a:t>
            </a:r>
            <a:r>
              <a:rPr lang="el-GR" sz="2000" dirty="0" smtClean="0"/>
              <a:t> </a:t>
            </a:r>
            <a:endParaRPr lang="el-GR" sz="2000" dirty="0"/>
          </a:p>
        </p:txBody>
      </p:sp>
      <p:pic>
        <p:nvPicPr>
          <p:cNvPr id="1026" name="Picture 2" descr="C:\Users\User\Pictures\Pindar and Ictinus, Ingres.jpg"/>
          <p:cNvPicPr>
            <a:picLocks noGrp="1" noChangeAspect="1" noChangeArrowheads="1"/>
          </p:cNvPicPr>
          <p:nvPr>
            <p:ph idx="1"/>
          </p:nvPr>
        </p:nvPicPr>
        <p:blipFill>
          <a:blip r:embed="rId2" cstate="print"/>
          <a:srcRect/>
          <a:stretch>
            <a:fillRect/>
          </a:stretch>
        </p:blipFill>
        <p:spPr bwMode="auto">
          <a:xfrm>
            <a:off x="2786050" y="1571612"/>
            <a:ext cx="3643338" cy="478634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Αλκαίος  Ι</a:t>
            </a:r>
            <a:endParaRPr lang="el-GR" sz="3200" dirty="0"/>
          </a:p>
        </p:txBody>
      </p:sp>
      <p:pic>
        <p:nvPicPr>
          <p:cNvPr id="4" name="3 - Θέση περιεχομένου" descr="Alcaeus 10001.jpg"/>
          <p:cNvPicPr>
            <a:picLocks noGrp="1" noChangeAspect="1"/>
          </p:cNvPicPr>
          <p:nvPr>
            <p:ph idx="1"/>
          </p:nvPr>
        </p:nvPicPr>
        <p:blipFill>
          <a:blip r:embed="rId2" cstate="print"/>
          <a:stretch>
            <a:fillRect/>
          </a:stretch>
        </p:blipFill>
        <p:spPr>
          <a:xfrm>
            <a:off x="1835696" y="1772816"/>
            <a:ext cx="5544616" cy="4608512"/>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Αλκαίος ΙΙ</a:t>
            </a:r>
            <a:endParaRPr lang="el-GR" sz="3200" dirty="0"/>
          </a:p>
        </p:txBody>
      </p:sp>
      <p:pic>
        <p:nvPicPr>
          <p:cNvPr id="4" name="3 - Θέση περιεχομένου" descr="Alcaeus 20001.jpg"/>
          <p:cNvPicPr>
            <a:picLocks noGrp="1" noChangeAspect="1"/>
          </p:cNvPicPr>
          <p:nvPr>
            <p:ph idx="1"/>
          </p:nvPr>
        </p:nvPicPr>
        <p:blipFill>
          <a:blip r:embed="rId2" cstate="print"/>
          <a:stretch>
            <a:fillRect/>
          </a:stretch>
        </p:blipFill>
        <p:spPr>
          <a:xfrm>
            <a:off x="1907704" y="2348880"/>
            <a:ext cx="5256584" cy="2592288"/>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15416"/>
            <a:ext cx="8229600" cy="1143000"/>
          </a:xfrm>
        </p:spPr>
        <p:txBody>
          <a:bodyPr>
            <a:normAutofit/>
          </a:bodyPr>
          <a:lstStyle/>
          <a:p>
            <a:r>
              <a:rPr lang="el-GR" sz="3200" dirty="0" smtClean="0"/>
              <a:t>Αλκαίος  ΙΙΙ</a:t>
            </a:r>
            <a:endParaRPr lang="el-GR" sz="3200" dirty="0"/>
          </a:p>
        </p:txBody>
      </p:sp>
      <p:pic>
        <p:nvPicPr>
          <p:cNvPr id="4" name="3 - Θέση περιεχομένου" descr="Alcaeus 30001.jpg"/>
          <p:cNvPicPr>
            <a:picLocks noGrp="1" noChangeAspect="1"/>
          </p:cNvPicPr>
          <p:nvPr>
            <p:ph idx="1"/>
          </p:nvPr>
        </p:nvPicPr>
        <p:blipFill>
          <a:blip r:embed="rId2" cstate="print"/>
          <a:stretch>
            <a:fillRect/>
          </a:stretch>
        </p:blipFill>
        <p:spPr>
          <a:xfrm>
            <a:off x="1403648" y="692696"/>
            <a:ext cx="6264696" cy="5904656"/>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lgn="ctr">
              <a:buNone/>
            </a:pPr>
            <a:endParaRPr lang="el-GR" sz="4400" dirty="0" smtClean="0"/>
          </a:p>
          <a:p>
            <a:pPr algn="ctr">
              <a:buNone/>
            </a:pPr>
            <a:r>
              <a:rPr lang="el-GR" sz="4400" dirty="0" smtClean="0"/>
              <a:t>ΑΝΑΚΡΕΩΝ</a:t>
            </a:r>
            <a:endParaRPr lang="el-GR" sz="4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Ανακρέων</a:t>
            </a:r>
            <a:endParaRPr lang="el-GR" sz="2800" dirty="0"/>
          </a:p>
        </p:txBody>
      </p:sp>
      <p:pic>
        <p:nvPicPr>
          <p:cNvPr id="4" name="3 - Θέση περιεχομένου" descr="Anakreon 10001.jpg"/>
          <p:cNvPicPr>
            <a:picLocks noGrp="1" noChangeAspect="1"/>
          </p:cNvPicPr>
          <p:nvPr>
            <p:ph idx="1"/>
          </p:nvPr>
        </p:nvPicPr>
        <p:blipFill>
          <a:blip r:embed="rId2" cstate="print"/>
          <a:stretch>
            <a:fillRect/>
          </a:stretch>
        </p:blipFill>
        <p:spPr>
          <a:xfrm>
            <a:off x="1907704" y="1412776"/>
            <a:ext cx="5256584" cy="5184576"/>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Ανακρέων</a:t>
            </a:r>
            <a:endParaRPr lang="el-GR" sz="2800" dirty="0"/>
          </a:p>
        </p:txBody>
      </p:sp>
      <p:pic>
        <p:nvPicPr>
          <p:cNvPr id="4" name="3 - Θέση περιεχομένου" descr="Anakreon 20001.jpg"/>
          <p:cNvPicPr>
            <a:picLocks noGrp="1" noChangeAspect="1"/>
          </p:cNvPicPr>
          <p:nvPr>
            <p:ph idx="1"/>
          </p:nvPr>
        </p:nvPicPr>
        <p:blipFill>
          <a:blip r:embed="rId2" cstate="print"/>
          <a:stretch>
            <a:fillRect/>
          </a:stretch>
        </p:blipFill>
        <p:spPr>
          <a:xfrm>
            <a:off x="1547664" y="1556792"/>
            <a:ext cx="6120680" cy="396044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800" dirty="0" smtClean="0"/>
              <a:t>Ανακρέων</a:t>
            </a:r>
            <a:endParaRPr lang="el-GR" sz="2800" dirty="0"/>
          </a:p>
        </p:txBody>
      </p:sp>
      <p:pic>
        <p:nvPicPr>
          <p:cNvPr id="4" name="3 - Θέση περιεχομένου" descr="Anakreon 30001.jpg"/>
          <p:cNvPicPr>
            <a:picLocks noGrp="1" noChangeAspect="1"/>
          </p:cNvPicPr>
          <p:nvPr>
            <p:ph idx="1"/>
          </p:nvPr>
        </p:nvPicPr>
        <p:blipFill>
          <a:blip r:embed="rId2" cstate="print"/>
          <a:stretch>
            <a:fillRect/>
          </a:stretch>
        </p:blipFill>
        <p:spPr>
          <a:xfrm>
            <a:off x="755576" y="1412776"/>
            <a:ext cx="7704856" cy="460851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000" dirty="0" smtClean="0"/>
              <a:t>Πάπυρος του 2</a:t>
            </a:r>
            <a:r>
              <a:rPr lang="el-GR" sz="2000" baseline="30000" dirty="0" smtClean="0"/>
              <a:t>ου</a:t>
            </a:r>
            <a:r>
              <a:rPr lang="el-GR" sz="2000" dirty="0" smtClean="0"/>
              <a:t> αιώνα </a:t>
            </a:r>
            <a:r>
              <a:rPr lang="el-GR" sz="2000" dirty="0" err="1" smtClean="0"/>
              <a:t>μ.Χ</a:t>
            </a:r>
            <a:r>
              <a:rPr lang="el-GR" sz="2000" dirty="0" smtClean="0"/>
              <a:t>. με απόσπασμα από την ελεγεία του Σιμωνίδη για τους νεκρούς των Πλαταιών.</a:t>
            </a:r>
            <a:br>
              <a:rPr lang="el-GR" sz="2000" dirty="0" smtClean="0"/>
            </a:br>
            <a:r>
              <a:rPr lang="el-GR" sz="2000" dirty="0" smtClean="0"/>
              <a:t>Αρχικά θεωρήθηκε έργο ανωνύμου ώσπου </a:t>
            </a:r>
            <a:r>
              <a:rPr lang="el-GR" sz="2000" dirty="0" err="1" smtClean="0"/>
              <a:t>ταυτἰστηκε</a:t>
            </a:r>
            <a:r>
              <a:rPr lang="el-GR" sz="2000" dirty="0" smtClean="0"/>
              <a:t> με το ποίημα που σώζει ο πάπυρος της επόμενης διαφάνειας</a:t>
            </a:r>
            <a:endParaRPr lang="el-GR" sz="2000" dirty="0"/>
          </a:p>
        </p:txBody>
      </p:sp>
      <p:pic>
        <p:nvPicPr>
          <p:cNvPr id="2050" name="Picture 2" descr="C:\Users\User\Pictures\Simonides Papyrus 1 Elegy.jpg"/>
          <p:cNvPicPr>
            <a:picLocks noGrp="1" noChangeAspect="1" noChangeArrowheads="1"/>
          </p:cNvPicPr>
          <p:nvPr>
            <p:ph idx="1"/>
          </p:nvPr>
        </p:nvPicPr>
        <p:blipFill>
          <a:blip r:embed="rId2" cstate="print"/>
          <a:srcRect/>
          <a:stretch>
            <a:fillRect/>
          </a:stretch>
        </p:blipFill>
        <p:spPr bwMode="auto">
          <a:xfrm>
            <a:off x="2928926" y="1928803"/>
            <a:ext cx="3429024" cy="428628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000" dirty="0" smtClean="0"/>
              <a:t>Πάπυρος με απόσπασμα του Σιμωνίδη </a:t>
            </a:r>
            <a:br>
              <a:rPr lang="el-GR" sz="2000" dirty="0" smtClean="0"/>
            </a:br>
            <a:r>
              <a:rPr lang="el-GR" sz="2000" dirty="0" smtClean="0"/>
              <a:t>από την ελεγεία για τους νεκρούς των Πλαταιών. </a:t>
            </a:r>
            <a:br>
              <a:rPr lang="el-GR" sz="2000" dirty="0" smtClean="0"/>
            </a:br>
            <a:r>
              <a:rPr lang="el-GR" sz="2000" dirty="0" smtClean="0"/>
              <a:t>Η ανακάλυψή του βοήθησε ώστε να ταυτιστεί  το απόσπασμα αυτό με το κείμενο που διασώζει ο πάπυρος της προηγούμενης διαφάνειας</a:t>
            </a:r>
            <a:endParaRPr lang="el-GR" sz="2000" dirty="0"/>
          </a:p>
        </p:txBody>
      </p:sp>
      <p:pic>
        <p:nvPicPr>
          <p:cNvPr id="3074" name="Picture 2" descr="C:\Users\User\Pictures\Simonides Papyrus 2 Elegy.jpg"/>
          <p:cNvPicPr>
            <a:picLocks noGrp="1" noChangeAspect="1" noChangeArrowheads="1"/>
          </p:cNvPicPr>
          <p:nvPr>
            <p:ph idx="1"/>
          </p:nvPr>
        </p:nvPicPr>
        <p:blipFill>
          <a:blip r:embed="rId2" cstate="print"/>
          <a:srcRect/>
          <a:stretch>
            <a:fillRect/>
          </a:stretch>
        </p:blipFill>
        <p:spPr bwMode="auto">
          <a:xfrm>
            <a:off x="2857488" y="1785926"/>
            <a:ext cx="3584462" cy="442915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10" y="428604"/>
            <a:ext cx="8229600" cy="1143000"/>
          </a:xfrm>
        </p:spPr>
        <p:txBody>
          <a:bodyPr>
            <a:noAutofit/>
          </a:bodyPr>
          <a:lstStyle/>
          <a:p>
            <a:r>
              <a:rPr lang="el-GR" sz="2000" dirty="0" smtClean="0"/>
              <a:t>Ελληνιστικά νομίσματα που απεικονίζουν</a:t>
            </a:r>
            <a:br>
              <a:rPr lang="el-GR" sz="2000" dirty="0" smtClean="0"/>
            </a:br>
            <a:r>
              <a:rPr lang="el-GR" sz="2000" dirty="0" smtClean="0"/>
              <a:t>τον Αρχίλοχο (Πάρος</a:t>
            </a:r>
            <a:br>
              <a:rPr lang="el-GR" sz="2000" dirty="0" smtClean="0"/>
            </a:br>
            <a:r>
              <a:rPr lang="el-GR" sz="2000" dirty="0" smtClean="0"/>
              <a:t>τον </a:t>
            </a:r>
            <a:r>
              <a:rPr lang="el-GR" sz="2000" dirty="0" err="1" smtClean="0"/>
              <a:t>Βίαντα</a:t>
            </a:r>
            <a:r>
              <a:rPr lang="el-GR" sz="2000" dirty="0" smtClean="0"/>
              <a:t> (</a:t>
            </a:r>
            <a:r>
              <a:rPr lang="el-GR" sz="2000" dirty="0" err="1" smtClean="0"/>
              <a:t>Πριήνη</a:t>
            </a:r>
            <a:r>
              <a:rPr lang="el-GR" sz="2000" dirty="0" smtClean="0"/>
              <a:t>)</a:t>
            </a:r>
            <a:br>
              <a:rPr lang="el-GR" sz="2000" dirty="0" smtClean="0"/>
            </a:br>
            <a:r>
              <a:rPr lang="el-GR" sz="2000" dirty="0" smtClean="0"/>
              <a:t>τον Αναξαγόρα (Κλαζομενές)</a:t>
            </a:r>
            <a:br>
              <a:rPr lang="el-GR" sz="2000" dirty="0" smtClean="0"/>
            </a:br>
            <a:r>
              <a:rPr lang="el-GR" sz="2000" dirty="0" smtClean="0"/>
              <a:t>και τον Στησίχορο (Ιμέρα) </a:t>
            </a:r>
            <a:endParaRPr lang="el-GR" sz="2000" dirty="0"/>
          </a:p>
        </p:txBody>
      </p:sp>
      <p:pic>
        <p:nvPicPr>
          <p:cNvPr id="4098" name="Picture 2" descr="C:\Users\User\Pictures\Archilochus-Bias-Anaxagoras-Stesichorus-Hellenistic coins.jpg"/>
          <p:cNvPicPr>
            <a:picLocks noGrp="1" noChangeAspect="1" noChangeArrowheads="1"/>
          </p:cNvPicPr>
          <p:nvPr>
            <p:ph idx="1"/>
          </p:nvPr>
        </p:nvPicPr>
        <p:blipFill>
          <a:blip r:embed="rId2" cstate="print"/>
          <a:srcRect/>
          <a:stretch>
            <a:fillRect/>
          </a:stretch>
        </p:blipFill>
        <p:spPr bwMode="auto">
          <a:xfrm>
            <a:off x="2357422" y="2071678"/>
            <a:ext cx="4500594" cy="421484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14290"/>
            <a:ext cx="8229600" cy="1143000"/>
          </a:xfrm>
        </p:spPr>
        <p:txBody>
          <a:bodyPr>
            <a:normAutofit/>
          </a:bodyPr>
          <a:lstStyle/>
          <a:p>
            <a:r>
              <a:rPr lang="el-GR" sz="2000" dirty="0" smtClean="0"/>
              <a:t>Η φήμη του Ίβυκου </a:t>
            </a:r>
            <a:br>
              <a:rPr lang="el-GR" sz="2000" dirty="0" smtClean="0"/>
            </a:br>
            <a:r>
              <a:rPr lang="el-GR" sz="2000" dirty="0" smtClean="0"/>
              <a:t>και το ποίημα του Φρειδερίκου </a:t>
            </a:r>
            <a:r>
              <a:rPr lang="el-GR" sz="2000" dirty="0" err="1" smtClean="0"/>
              <a:t>Σίλλερ</a:t>
            </a:r>
            <a:r>
              <a:rPr lang="el-GR" sz="2000" dirty="0" smtClean="0"/>
              <a:t> (</a:t>
            </a:r>
            <a:r>
              <a:rPr lang="en-US" sz="2000" dirty="0" smtClean="0"/>
              <a:t>F. Schiller</a:t>
            </a:r>
            <a:r>
              <a:rPr lang="el-GR" sz="2000" dirty="0" smtClean="0"/>
              <a:t>)</a:t>
            </a:r>
            <a:br>
              <a:rPr lang="el-GR" sz="2000" dirty="0" smtClean="0"/>
            </a:br>
            <a:r>
              <a:rPr lang="el-GR" sz="2000" i="1" dirty="0" smtClean="0"/>
              <a:t>Οι γερανοί του Ίβυκου</a:t>
            </a:r>
            <a:r>
              <a:rPr lang="en-US" sz="2000" i="1" dirty="0" smtClean="0"/>
              <a:t> </a:t>
            </a:r>
            <a:r>
              <a:rPr lang="en-US" sz="2000" dirty="0" smtClean="0"/>
              <a:t>(1797)</a:t>
            </a:r>
            <a:endParaRPr lang="el-GR" sz="2000" i="1" dirty="0"/>
          </a:p>
        </p:txBody>
      </p:sp>
      <p:sp>
        <p:nvSpPr>
          <p:cNvPr id="3" name="2 - Θέση περιεχομένου"/>
          <p:cNvSpPr>
            <a:spLocks noGrp="1"/>
          </p:cNvSpPr>
          <p:nvPr>
            <p:ph idx="1"/>
          </p:nvPr>
        </p:nvSpPr>
        <p:spPr>
          <a:xfrm>
            <a:off x="428596" y="1357298"/>
            <a:ext cx="8229600" cy="5166376"/>
          </a:xfrm>
        </p:spPr>
        <p:txBody>
          <a:bodyPr>
            <a:normAutofit fontScale="25000" lnSpcReduction="20000"/>
          </a:bodyPr>
          <a:lstStyle/>
          <a:p>
            <a:pPr algn="just"/>
            <a:r>
              <a:rPr lang="el-GR" sz="4800" dirty="0" smtClean="0"/>
              <a:t>Οι γερανοί του Ίβυκου</a:t>
            </a:r>
          </a:p>
          <a:p>
            <a:pPr>
              <a:lnSpc>
                <a:spcPct val="120000"/>
              </a:lnSpc>
              <a:buNone/>
            </a:pPr>
            <a:r>
              <a:rPr lang="en-US" sz="4800" b="1" dirty="0" smtClean="0"/>
              <a:t>	</a:t>
            </a:r>
            <a:r>
              <a:rPr lang="el-GR" sz="4800" b="1" dirty="0" smtClean="0"/>
              <a:t>Ο Ίβυκος</a:t>
            </a:r>
            <a:r>
              <a:rPr lang="el-GR" sz="4800" dirty="0" smtClean="0"/>
              <a:t>, ο ποιητής από το Ρήγιο της Κάτω Ιταλίας (530 </a:t>
            </a:r>
            <a:r>
              <a:rPr lang="el-GR" sz="4800" dirty="0" err="1" smtClean="0"/>
              <a:t>π.Χ.</a:t>
            </a:r>
            <a:r>
              <a:rPr lang="el-GR" sz="4800" dirty="0" smtClean="0"/>
              <a:t>), ήταν στο τέλος του ταξιδιού του. Ερχόταν από</a:t>
            </a:r>
            <a:r>
              <a:rPr lang="en-US" sz="4800" dirty="0" smtClean="0"/>
              <a:t> </a:t>
            </a:r>
            <a:r>
              <a:rPr lang="el-GR" sz="4800" dirty="0" smtClean="0"/>
              <a:t>την Σάμο και επισκεπτόταν τώρα την Κόρινθο, όπου θα λάμβανε μέρος σε μουσικό διαγωνισμό.</a:t>
            </a:r>
            <a:br>
              <a:rPr lang="el-GR" sz="4800" dirty="0" smtClean="0"/>
            </a:br>
            <a:r>
              <a:rPr lang="el-GR" sz="4800" dirty="0" smtClean="0"/>
              <a:t>Από μακριά οι πύργοι της Ακροκορίνθου διακρίνονταν, καθώς έμπαινε στο ιερό δάσος του Ποσειδώνος.</a:t>
            </a:r>
            <a:br>
              <a:rPr lang="el-GR" sz="4800" dirty="0" smtClean="0"/>
            </a:br>
            <a:r>
              <a:rPr lang="el-GR" sz="4800" dirty="0" smtClean="0"/>
              <a:t>Ήταν πολύ ευτυχής αυτές τις στιγμές και όταν είδε ένα σμήνος γερανών να πετούν πάνω από το δάσος, για το ταξίδι τους προς στο νότο, είπε: "</a:t>
            </a:r>
            <a:r>
              <a:rPr lang="el-GR" sz="4800" i="1" dirty="0" smtClean="0"/>
              <a:t>Καλή τύχη φίλοι</a:t>
            </a:r>
            <a:r>
              <a:rPr lang="el-GR" sz="4800" dirty="0" smtClean="0"/>
              <a:t>. </a:t>
            </a:r>
            <a:r>
              <a:rPr lang="el-GR" sz="4800" i="1" dirty="0" smtClean="0"/>
              <a:t>Βλέπω την παρουσία σας ως καλό οιωνό, είμαστε και οι δύο συνταξιδιώτες που αναζητάμε φιλοξενία</a:t>
            </a:r>
            <a:r>
              <a:rPr lang="el-GR" sz="4800" dirty="0" smtClean="0"/>
              <a:t>“</a:t>
            </a:r>
            <a:r>
              <a:rPr lang="en-US" sz="4800" dirty="0" smtClean="0"/>
              <a:t>  </a:t>
            </a:r>
            <a:r>
              <a:rPr lang="el-GR" sz="4800" dirty="0" smtClean="0"/>
              <a:t>.</a:t>
            </a:r>
            <a:br>
              <a:rPr lang="el-GR" sz="4800" dirty="0" smtClean="0"/>
            </a:br>
            <a:r>
              <a:rPr lang="el-GR" sz="4800" dirty="0" smtClean="0"/>
              <a:t>Βρισκόταν τώρα στην καρδιά του δάσους και περπατούσε σε ένα στενό μονοπάτι, όταν δύο άνδρες, ληστές κατά τα φαινόμενα, εμφανίστηκαν μπροστά του. Ο Ίβυκος δεν μπορούσε να κάνει τίποτα παρά να φωνάξει για βοήθεια, αλλά ματαίως. Καθώς έπεφτε αιμόφυρτος στο χώμα θανάσιμα πληγωμένος, κατάφερε να πει: "</a:t>
            </a:r>
            <a:r>
              <a:rPr lang="el-GR" sz="4800" i="1" dirty="0" smtClean="0"/>
              <a:t>μαρτυρήστε τον φόνο μου γερανοί</a:t>
            </a:r>
            <a:r>
              <a:rPr lang="el-GR" sz="4800" dirty="0" smtClean="0"/>
              <a:t>". Αυτά ήταν τα τελευταία του λόγια.</a:t>
            </a:r>
            <a:br>
              <a:rPr lang="el-GR" sz="4800" dirty="0" smtClean="0"/>
            </a:br>
            <a:r>
              <a:rPr lang="el-GR" sz="4800" dirty="0" smtClean="0"/>
              <a:t>Όχι πολύ αργότερα, το παραμορφωμένο του σώμα βρέθηκε και αναγνωρίσθηκε από τον φίλο του, που θα τον φιλοξενούσε.</a:t>
            </a:r>
            <a:br>
              <a:rPr lang="el-GR" sz="4800" dirty="0" smtClean="0"/>
            </a:br>
            <a:r>
              <a:rPr lang="el-GR" sz="4800" dirty="0" smtClean="0"/>
              <a:t>Όταν το γεγονός έγινε γνωστό στον συγκεντρωμένο από όλη την Ελλάδα κόσμο, προξένησε μεγάλη θλίψη. Ήταν μεγάλη βλασφημία στους Θεούς και στην φιλοξενία.</a:t>
            </a:r>
            <a:br>
              <a:rPr lang="el-GR" sz="4800" dirty="0" smtClean="0"/>
            </a:br>
            <a:r>
              <a:rPr lang="el-GR" sz="4800" dirty="0" smtClean="0"/>
              <a:t>Αργότερα στο θέατρο οι αναστατωμένοι από το γεγονός θεατές άκουγαν με νεκρική σιγή και μεγάλο δέος, τα λόγια των Ερινυών. "</a:t>
            </a:r>
            <a:r>
              <a:rPr lang="el-GR" sz="4800" i="1" dirty="0" smtClean="0"/>
              <a:t>Ευτυχισμένος είναι ο άνθρωπος που έχει την ψυχή του καθαρή από έγκλημα ... αυτούς τους ανθρώπους δεν τους ενοχλούμε ... αλλά αλίμονο σε εκείνον που κρυφά έχει διαπράξει εγκλήματα. Εμείς, οι τρομεροί εκδικητές της νύχτας, τον κατατρέχουμε ως το τέλος της δυστυχισμένης και άθλιας ζωής του</a:t>
            </a:r>
            <a:r>
              <a:rPr lang="el-GR" sz="4800" dirty="0" smtClean="0"/>
              <a:t>".</a:t>
            </a:r>
            <a:br>
              <a:rPr lang="el-GR" sz="4800" dirty="0" smtClean="0"/>
            </a:br>
            <a:r>
              <a:rPr lang="el-GR" sz="4800" dirty="0" smtClean="0"/>
              <a:t>Ξαφνικά, μία αδύνατη φωνή γεμάτη φόβο, αλλά που ακούστηκε στην σιγή του θεάτρου, είπε: "</a:t>
            </a:r>
            <a:r>
              <a:rPr lang="el-GR" sz="4800" i="1" dirty="0" smtClean="0"/>
              <a:t>Κοίτα, κοίτα σύντροφε</a:t>
            </a:r>
            <a:r>
              <a:rPr lang="el-GR" sz="4800" dirty="0" smtClean="0"/>
              <a:t>.. </a:t>
            </a:r>
            <a:r>
              <a:rPr lang="el-GR" sz="4800" i="1" dirty="0" smtClean="0"/>
              <a:t>οι γερανοί του Ίβυκου</a:t>
            </a:r>
            <a:r>
              <a:rPr lang="el-GR" sz="4800" dirty="0" smtClean="0"/>
              <a:t>". Πραγματικά, ο ουρανός είχε γεμίσει από γερανούς που κατευθύνονταν προς το θέατρο. Δεν πήρε πολύ στους ακόμη </a:t>
            </a:r>
            <a:r>
              <a:rPr lang="el-GR" sz="4800" dirty="0" err="1" smtClean="0"/>
              <a:t>θρηνούντες</a:t>
            </a:r>
            <a:r>
              <a:rPr lang="el-GR" sz="4800" dirty="0" smtClean="0"/>
              <a:t> για τον Ίβυκο θεατές, να καταλάβουν την σημαντική έννοια που είχαν τα λόγια που ειπώθηκαν, και μπορούσες να ακούσεις ανάμεσα στις φωνές του πλήθους "</a:t>
            </a:r>
            <a:r>
              <a:rPr lang="el-GR" sz="4800" i="1" dirty="0" smtClean="0"/>
              <a:t>παρατηρήστε την δύναμη των Ευμενίδων, ο Ίβυκος θα πάρει εκδίκηση</a:t>
            </a:r>
            <a:r>
              <a:rPr lang="el-GR" sz="4800" dirty="0" smtClean="0"/>
              <a:t>". Αμέσως συνέλαβαν τον άνδρα που μίλησε και τον σύντροφο του.</a:t>
            </a:r>
            <a:br>
              <a:rPr lang="el-GR" sz="4800" dirty="0" smtClean="0"/>
            </a:br>
            <a:r>
              <a:rPr lang="el-GR" sz="4800" dirty="0" smtClean="0"/>
              <a:t>Ουδέποτε η δικαιοσύνη είχε αποδοθεί με καλύτερο τρόπο.</a:t>
            </a:r>
          </a:p>
          <a:p>
            <a:pPr>
              <a:lnSpc>
                <a:spcPct val="120000"/>
              </a:lnSpc>
            </a:pPr>
            <a:endParaRPr lang="el-GR" sz="4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Πάπυρος του 2</a:t>
            </a:r>
            <a:r>
              <a:rPr lang="el-GR" sz="2800" baseline="30000" dirty="0" smtClean="0"/>
              <a:t>ου</a:t>
            </a:r>
            <a:r>
              <a:rPr lang="el-GR" sz="2800" dirty="0" smtClean="0"/>
              <a:t> αι. </a:t>
            </a:r>
            <a:r>
              <a:rPr lang="el-GR" sz="2800" dirty="0" err="1" smtClean="0"/>
              <a:t>μ.Χ</a:t>
            </a:r>
            <a:r>
              <a:rPr lang="el-GR" sz="2800" dirty="0" smtClean="0"/>
              <a:t>. </a:t>
            </a:r>
            <a:br>
              <a:rPr lang="el-GR" sz="2800" dirty="0" smtClean="0"/>
            </a:br>
            <a:r>
              <a:rPr lang="el-GR" sz="2800" dirty="0" smtClean="0"/>
              <a:t>με απόσπασμα του Αλκμάνα</a:t>
            </a:r>
            <a:endParaRPr lang="el-GR" sz="2800" dirty="0"/>
          </a:p>
        </p:txBody>
      </p:sp>
      <p:pic>
        <p:nvPicPr>
          <p:cNvPr id="4" name="3 - Θέση περιεχομένου" descr="Alcman Papyrus 2nd Cent. AD.jpg"/>
          <p:cNvPicPr>
            <a:picLocks noGrp="1" noChangeAspect="1"/>
          </p:cNvPicPr>
          <p:nvPr>
            <p:ph idx="1"/>
          </p:nvPr>
        </p:nvPicPr>
        <p:blipFill>
          <a:blip r:embed="rId2" cstate="print"/>
          <a:stretch>
            <a:fillRect/>
          </a:stretch>
        </p:blipFill>
        <p:spPr>
          <a:xfrm>
            <a:off x="1571604" y="1928803"/>
            <a:ext cx="6143668" cy="4071966"/>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561</TotalTime>
  <Words>458</Words>
  <Application>Microsoft Office PowerPoint</Application>
  <PresentationFormat>Προβολή στην οθόνη (4:3)</PresentationFormat>
  <Paragraphs>164</Paragraphs>
  <Slides>46</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46</vt:i4>
      </vt:variant>
    </vt:vector>
  </HeadingPairs>
  <TitlesOfParts>
    <vt:vector size="47" baseType="lpstr">
      <vt:lpstr>Αποκορύφωμα</vt:lpstr>
      <vt:lpstr>Αρχαια ελληνικη λυρικη ποιηση </vt:lpstr>
      <vt:lpstr>Τα ονόματα των εννέα λυρικών  που αποτέλεσαν τον λεγόμενο «κανόνα»  κατά τους αλεξανδρινούς χρόνους </vt:lpstr>
      <vt:lpstr>Πίνδαρος Ρωμαϊκό αντίγραφο μαρμάρινης προτομής του 5ου αιώνα π.Χ.</vt:lpstr>
      <vt:lpstr>Πίνακας του Jean Auguste Ingres με τίτλο Πίνδαρος και Ικτίνος (μεταξύ 1830 και 1867) Λονδίνο, National Gallery  </vt:lpstr>
      <vt:lpstr>Πάπυρος του 2ου αιώνα μ.Χ. με απόσπασμα από την ελεγεία του Σιμωνίδη για τους νεκρούς των Πλαταιών. Αρχικά θεωρήθηκε έργο ανωνύμου ώσπου ταυτἰστηκε με το ποίημα που σώζει ο πάπυρος της επόμενης διαφάνειας</vt:lpstr>
      <vt:lpstr>Πάπυρος με απόσπασμα του Σιμωνίδη  από την ελεγεία για τους νεκρούς των Πλαταιών.  Η ανακάλυψή του βοήθησε ώστε να ταυτιστεί  το απόσπασμα αυτό με το κείμενο που διασώζει ο πάπυρος της προηγούμενης διαφάνειας</vt:lpstr>
      <vt:lpstr>Ελληνιστικά νομίσματα που απεικονίζουν τον Αρχίλοχο (Πάρος τον Βίαντα (Πριήνη) τον Αναξαγόρα (Κλαζομενές) και τον Στησίχορο (Ιμέρα) </vt:lpstr>
      <vt:lpstr>Η φήμη του Ίβυκου  και το ποίημα του Φρειδερίκου Σίλλερ (F. Schiller) Οι γερανοί του Ίβυκου (1797)</vt:lpstr>
      <vt:lpstr>Πάπυρος του 2ου αι. μ.Χ.  με απόσπασμα του Αλκμάνα</vt:lpstr>
      <vt:lpstr>Πάπυρος του 1ου αι. π.Χ. που βρίσκεται στο Βρετανικό Μουσείο και σώζει ένα εκτεταμένο απόσπασμα από τον Βακχυλίδη</vt:lpstr>
      <vt:lpstr>Το κείμενο του Βακχυλίδη που διασώζει ο πάπυρος του Βρετανικού Μουσείου (προηγούμενη διαφάνεια)  σε απλή μεταγραφή</vt:lpstr>
      <vt:lpstr>Άγαλμα του Ανακρέοντα από το Monte Calvo (Ιταλία)   2ος αιώνας μ.Χ.</vt:lpstr>
      <vt:lpstr>Άγαλμα του Ανακρέοντα  Έργο του Jean Bpttiste Claude Eugene Guillaume (1849/51) </vt:lpstr>
      <vt:lpstr>Ο Ανακρέων. Πίνακας του Leon Gerome, 1848</vt:lpstr>
      <vt:lpstr>Ο Ανακρέων με τις Μούσες του Norbert Schroedi, 1890</vt:lpstr>
      <vt:lpstr>Ο Ανακρέων στην  πόρτα του σπιτιού του  και ο Έρωτας με στολή νεαρού ταχυδρόμου. Σκίτσο της εποχής κατά την οποία λειτουργούσε στο Λονδίνο η Anacreontic  Society (από τα μέσα του 18ου αιώνα), μια λέσχη που διακήρυσσε τις αρχές και τον τρόπο ζωής που είχε υμνήσει ο Ανακρέων</vt:lpstr>
      <vt:lpstr>Σκίτσο μα τίτλο Anacreontics in Full Song  από τον Άγγλο σκιτσογράφο του 18ου αιώνα James Gillray. Το σκίτσο σατιρίζει τις συνήθειες των μελών της Anacreontic Society για την ίδρυση της οποίας είχε παραγγελθεί στον μουσικό John Smith η σύνθεση ειδικού τραγουδιού με τίτλο To Anacreon in Heaven</vt:lpstr>
      <vt:lpstr>Η γνωστή αγγειογραφική απεικόνιση του Αλκαίου με τη Σαπφώ από ερυθρόμορφο κάλαθο του 480 π.Χ. (περίπου)</vt:lpstr>
      <vt:lpstr>Χαρακτική απεικόνιση του Αλκαίου βασισμένη σε χαμένο λεσβιακό νόμισμα που απεικόνιζε τον Αλκαίο από τη μία όψη και τον Πιττακό από την άλλη.  Η χάραξη έγινε με τη φροντίδα του Ennio Quirino Visconti που είδε το νόμισμα στο Palais Royal του Παρισιού. O Visconti έζησε στα τέλη του 18ου αιώνα και στις αρχές του 19ου. Ήταν ιταλικής καταγωγής αρχαιολόγος, μελετητής του ελληνικού πολιτισμού, που έζησε στη Γαλλία και υπήρξε, μεταξύ άλλων, συντηρητής αρχαιοτήτων στο Λούβρο. Τις υπηρεσίες του γύρεψαν πολλοί διάσημοι άνδρες της εποχής, ανάμεσά τους και ο λόρδος Έλγιν που του ζήτησε να εκτιμήσει την χρηματική αξία των γλυπτών του Παρθενώνα τα οποία σκόπευε να αγοράσει  </vt:lpstr>
      <vt:lpstr>Ο Αλκαίος και η Σαπφώ (Laurence Alma- Tadema, 1881), χαρακτηριστικό έργο του βρεττανικού νεοκλασικισμού</vt:lpstr>
      <vt:lpstr>Η Σαπφὠ Έργο του Charles Auguste Mengin, 1877</vt:lpstr>
      <vt:lpstr>Η Σαπφώ πέφτει από το βράχο της Λευκάδας Πίνακας του Gustave Moreau, 1893</vt:lpstr>
      <vt:lpstr>Η Σαπφώ γκρεμίζεται από το βράχο της Λευκάδας Πίνακας του Antoine- Jean Gros, 1801</vt:lpstr>
      <vt:lpstr>Άγαλμα της Σαπφώς στην είσοδο της ομώνυμης αμερικανικής πόλης. Η ονομασία δόθηκε προφανώς από τους πρώτους κατοίκους σε ανάμνηση της ποιήτριας όπως φαίνεται και από τη γλυπτή απεικόνιση. Το άγαλμα εξαφανίστηκε το 2006, η ονομασία της πόλης παραμένει</vt:lpstr>
      <vt:lpstr>Η Σαπφώ “πηδάει” από το βράχο της Λευκάδας. Σκωπτική απεικόνιση από τον Honore΄ Daumier, 1842</vt:lpstr>
      <vt:lpstr>ΛΥΡΙΚΗ ΠΌΙΗΣΗ Κατηγορίες και είδη</vt:lpstr>
      <vt:lpstr>Κατηγορίες ποιημάτων</vt:lpstr>
      <vt:lpstr>Μουσικά όργανα που χρησιμοποιούνται  για την εκτέλεση της λυρικής ποίησης</vt:lpstr>
      <vt:lpstr>Σιμωνίδης, 13 Σκιαδάς, 83  Diel</vt:lpstr>
      <vt:lpstr>Σιμωνίδης, 6 Σκιαδάς, 13 Diel, 38 Page</vt:lpstr>
      <vt:lpstr>Στησίχορος απ. 3 (Σκιαδάς)</vt:lpstr>
      <vt:lpstr>Στησίχορος απ. 4 (Σκιαδάς)</vt:lpstr>
      <vt:lpstr>Σαπφώ  απ. 9 (Σκιαδάς)</vt:lpstr>
      <vt:lpstr>Σαπφώ  απ. 6  (Σκιαδάς)</vt:lpstr>
      <vt:lpstr>Σαπφώ, απ. 45 (Σκιαδάς)</vt:lpstr>
      <vt:lpstr>15 (Σκιαδάς) = 58 D = 55 LP = 55 V.   </vt:lpstr>
      <vt:lpstr>17 (Σκιαδάς) = 61 D = 57 LP = 57 V </vt:lpstr>
      <vt:lpstr>4 (Σκιαδάς) = 27a D = 16 LP = 16 V   </vt:lpstr>
      <vt:lpstr>Διαφάνεια 39</vt:lpstr>
      <vt:lpstr>Αλκαίος  Ι</vt:lpstr>
      <vt:lpstr>Αλκαίος ΙΙ</vt:lpstr>
      <vt:lpstr>Αλκαίος  ΙΙΙ</vt:lpstr>
      <vt:lpstr>Διαφάνεια 43</vt:lpstr>
      <vt:lpstr>Ανακρέων</vt:lpstr>
      <vt:lpstr>Ανακρέων</vt:lpstr>
      <vt:lpstr>Ανακρέων</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Αρχαια ελληνικη λυρικη ποιηση</dc:title>
  <dc:creator>User</dc:creator>
  <cp:lastModifiedBy>Πρόεδρος</cp:lastModifiedBy>
  <cp:revision>64</cp:revision>
  <dcterms:created xsi:type="dcterms:W3CDTF">2012-09-29T22:06:48Z</dcterms:created>
  <dcterms:modified xsi:type="dcterms:W3CDTF">2012-12-11T12:36:53Z</dcterms:modified>
</cp:coreProperties>
</file>