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27" r:id="rId3"/>
    <p:sldId id="263" r:id="rId4"/>
    <p:sldId id="323" r:id="rId5"/>
    <p:sldId id="283" r:id="rId6"/>
    <p:sldId id="306" r:id="rId7"/>
    <p:sldId id="310" r:id="rId8"/>
    <p:sldId id="311" r:id="rId9"/>
    <p:sldId id="309" r:id="rId10"/>
    <p:sldId id="315" r:id="rId11"/>
    <p:sldId id="312" r:id="rId12"/>
    <p:sldId id="313" r:id="rId13"/>
    <p:sldId id="316" r:id="rId14"/>
    <p:sldId id="307" r:id="rId15"/>
    <p:sldId id="325" r:id="rId16"/>
    <p:sldId id="308" r:id="rId17"/>
    <p:sldId id="273" r:id="rId18"/>
    <p:sldId id="299" r:id="rId19"/>
    <p:sldId id="277" r:id="rId20"/>
    <p:sldId id="304" r:id="rId21"/>
    <p:sldId id="326" r:id="rId22"/>
    <p:sldId id="279" r:id="rId23"/>
    <p:sldId id="317" r:id="rId24"/>
    <p:sldId id="271" r:id="rId25"/>
    <p:sldId id="324" r:id="rId26"/>
    <p:sldId id="259" r:id="rId27"/>
    <p:sldId id="265" r:id="rId28"/>
    <p:sldId id="403" r:id="rId29"/>
    <p:sldId id="285" r:id="rId30"/>
    <p:sldId id="288" r:id="rId31"/>
    <p:sldId id="294" r:id="rId32"/>
    <p:sldId id="305" r:id="rId33"/>
    <p:sldId id="257" r:id="rId34"/>
    <p:sldId id="328" r:id="rId35"/>
    <p:sldId id="278" r:id="rId36"/>
    <p:sldId id="264" r:id="rId37"/>
    <p:sldId id="275" r:id="rId38"/>
    <p:sldId id="451" r:id="rId39"/>
    <p:sldId id="320" r:id="rId40"/>
    <p:sldId id="447" r:id="rId41"/>
    <p:sldId id="424" r:id="rId42"/>
    <p:sldId id="435" r:id="rId43"/>
    <p:sldId id="452" r:id="rId44"/>
    <p:sldId id="453" r:id="rId45"/>
    <p:sldId id="454" r:id="rId46"/>
    <p:sldId id="258" r:id="rId47"/>
    <p:sldId id="450" r:id="rId4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49"/>
    <p:restoredTop sz="93248"/>
  </p:normalViewPr>
  <p:slideViewPr>
    <p:cSldViewPr>
      <p:cViewPr varScale="1">
        <p:scale>
          <a:sx n="100" d="100"/>
          <a:sy n="100" d="100"/>
        </p:scale>
        <p:origin x="1376" y="1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F5A1E8-C192-1C49-84CF-164F8BB08FDD}" type="doc">
      <dgm:prSet loTypeId="urn:microsoft.com/office/officeart/2005/8/layout/chevron1" loCatId="" qsTypeId="urn:microsoft.com/office/officeart/2005/8/quickstyle/simple1" qsCatId="simple" csTypeId="urn:microsoft.com/office/officeart/2005/8/colors/accent1_2" csCatId="accent1" phldr="1"/>
      <dgm:spPr/>
    </dgm:pt>
    <dgm:pt modelId="{B3A342B3-F223-DA43-B6A6-F8FB36AA16E3}">
      <dgm:prSet phldrT="[Text]"/>
      <dgm:spPr/>
      <dgm:t>
        <a:bodyPr/>
        <a:lstStyle/>
        <a:p>
          <a:r>
            <a:rPr lang="el-GR" dirty="0"/>
            <a:t>πρώτος </a:t>
          </a:r>
          <a:r>
            <a:rPr lang="el-GR" dirty="0" err="1"/>
            <a:t>γραμματισμός</a:t>
          </a:r>
          <a:endParaRPr lang="en-US" dirty="0"/>
        </a:p>
      </dgm:t>
    </dgm:pt>
    <dgm:pt modelId="{3393ABA4-82C5-DD47-9CFB-71807E8C03DC}" type="parTrans" cxnId="{ECFB5942-235E-0D4A-AF80-87F1A85697C2}">
      <dgm:prSet/>
      <dgm:spPr/>
      <dgm:t>
        <a:bodyPr/>
        <a:lstStyle/>
        <a:p>
          <a:endParaRPr lang="en-US"/>
        </a:p>
      </dgm:t>
    </dgm:pt>
    <dgm:pt modelId="{773D7C30-4306-254E-B6FA-CA51ADF2BD8E}" type="sibTrans" cxnId="{ECFB5942-235E-0D4A-AF80-87F1A85697C2}">
      <dgm:prSet/>
      <dgm:spPr/>
      <dgm:t>
        <a:bodyPr/>
        <a:lstStyle/>
        <a:p>
          <a:endParaRPr lang="en-US"/>
        </a:p>
      </dgm:t>
    </dgm:pt>
    <dgm:pt modelId="{202825E9-21CE-A347-834F-0E8F1F4E4476}">
      <dgm:prSet phldrT="[Text]"/>
      <dgm:spPr/>
      <dgm:t>
        <a:bodyPr/>
        <a:lstStyle/>
        <a:p>
          <a:r>
            <a:rPr lang="el-GR" dirty="0"/>
            <a:t>σχολικός – ακαδημαϊκός </a:t>
          </a:r>
          <a:r>
            <a:rPr lang="el-GR" dirty="0" err="1"/>
            <a:t>γραμματισμός</a:t>
          </a:r>
          <a:endParaRPr lang="en-US" dirty="0"/>
        </a:p>
      </dgm:t>
    </dgm:pt>
    <dgm:pt modelId="{4FE19114-B70C-7343-B5AC-CE23F367FC5A}" type="parTrans" cxnId="{A0C4CBA6-395F-0D4F-882D-10ED06D8805B}">
      <dgm:prSet/>
      <dgm:spPr/>
      <dgm:t>
        <a:bodyPr/>
        <a:lstStyle/>
        <a:p>
          <a:endParaRPr lang="en-US"/>
        </a:p>
      </dgm:t>
    </dgm:pt>
    <dgm:pt modelId="{31E86F41-9E1F-4F4E-8EA3-13C74B3FD828}" type="sibTrans" cxnId="{A0C4CBA6-395F-0D4F-882D-10ED06D8805B}">
      <dgm:prSet/>
      <dgm:spPr/>
      <dgm:t>
        <a:bodyPr/>
        <a:lstStyle/>
        <a:p>
          <a:endParaRPr lang="en-US"/>
        </a:p>
      </dgm:t>
    </dgm:pt>
    <dgm:pt modelId="{3F1DD64F-EFDD-654B-92C1-4D2BEFA7DE6A}">
      <dgm:prSet phldrT="[Text]"/>
      <dgm:spPr/>
      <dgm:t>
        <a:bodyPr/>
        <a:lstStyle/>
        <a:p>
          <a:r>
            <a:rPr lang="el-GR" dirty="0"/>
            <a:t>μάθηση, επαγγελματική ανάπτυξη,  κοινωνική-πολιτική ένταξη </a:t>
          </a:r>
          <a:endParaRPr lang="en-US" dirty="0"/>
        </a:p>
      </dgm:t>
    </dgm:pt>
    <dgm:pt modelId="{64E86A5E-1325-F043-BF15-057DBAC7816F}" type="parTrans" cxnId="{FB70F4B4-B917-F94D-9E9A-CBA5E504321F}">
      <dgm:prSet/>
      <dgm:spPr/>
      <dgm:t>
        <a:bodyPr/>
        <a:lstStyle/>
        <a:p>
          <a:endParaRPr lang="en-US"/>
        </a:p>
      </dgm:t>
    </dgm:pt>
    <dgm:pt modelId="{B5FFBC76-9606-594D-8123-0279928FEF9D}" type="sibTrans" cxnId="{FB70F4B4-B917-F94D-9E9A-CBA5E504321F}">
      <dgm:prSet/>
      <dgm:spPr/>
      <dgm:t>
        <a:bodyPr/>
        <a:lstStyle/>
        <a:p>
          <a:endParaRPr lang="en-US"/>
        </a:p>
      </dgm:t>
    </dgm:pt>
    <dgm:pt modelId="{F33A9AC9-3A11-4A4B-AFC0-61C99F749E91}" type="pres">
      <dgm:prSet presAssocID="{92F5A1E8-C192-1C49-84CF-164F8BB08FDD}" presName="Name0" presStyleCnt="0">
        <dgm:presLayoutVars>
          <dgm:dir/>
          <dgm:animLvl val="lvl"/>
          <dgm:resizeHandles val="exact"/>
        </dgm:presLayoutVars>
      </dgm:prSet>
      <dgm:spPr/>
    </dgm:pt>
    <dgm:pt modelId="{177F4221-D521-7449-9607-0FA61856119C}" type="pres">
      <dgm:prSet presAssocID="{B3A342B3-F223-DA43-B6A6-F8FB36AA16E3}" presName="parTxOnly" presStyleLbl="node1" presStyleIdx="0" presStyleCnt="3" custScaleX="104559" custScaleY="126831">
        <dgm:presLayoutVars>
          <dgm:chMax val="0"/>
          <dgm:chPref val="0"/>
          <dgm:bulletEnabled val="1"/>
        </dgm:presLayoutVars>
      </dgm:prSet>
      <dgm:spPr/>
    </dgm:pt>
    <dgm:pt modelId="{86A2CF8E-D49B-1D4C-9A41-292C5C9B1C6A}" type="pres">
      <dgm:prSet presAssocID="{773D7C30-4306-254E-B6FA-CA51ADF2BD8E}" presName="parTxOnlySpace" presStyleCnt="0"/>
      <dgm:spPr/>
    </dgm:pt>
    <dgm:pt modelId="{B965ED2C-9271-8A49-A265-951CFFEB7D30}" type="pres">
      <dgm:prSet presAssocID="{202825E9-21CE-A347-834F-0E8F1F4E4476}" presName="parTxOnly" presStyleLbl="node1" presStyleIdx="1" presStyleCnt="3" custScaleX="110541" custScaleY="148943">
        <dgm:presLayoutVars>
          <dgm:chMax val="0"/>
          <dgm:chPref val="0"/>
          <dgm:bulletEnabled val="1"/>
        </dgm:presLayoutVars>
      </dgm:prSet>
      <dgm:spPr/>
    </dgm:pt>
    <dgm:pt modelId="{B0F8625B-A413-794A-90F1-ABEF8DD8A3AB}" type="pres">
      <dgm:prSet presAssocID="{31E86F41-9E1F-4F4E-8EA3-13C74B3FD828}" presName="parTxOnlySpace" presStyleCnt="0"/>
      <dgm:spPr/>
    </dgm:pt>
    <dgm:pt modelId="{6F692E76-9925-AA48-B875-EDD20E2C174A}" type="pres">
      <dgm:prSet presAssocID="{3F1DD64F-EFDD-654B-92C1-4D2BEFA7DE6A}" presName="parTxOnly" presStyleLbl="node1" presStyleIdx="2" presStyleCnt="3" custScaleX="127401" custScaleY="172974">
        <dgm:presLayoutVars>
          <dgm:chMax val="0"/>
          <dgm:chPref val="0"/>
          <dgm:bulletEnabled val="1"/>
        </dgm:presLayoutVars>
      </dgm:prSet>
      <dgm:spPr/>
    </dgm:pt>
  </dgm:ptLst>
  <dgm:cxnLst>
    <dgm:cxn modelId="{4D9DEE2C-7798-4D71-BD77-0A36D91B1215}" type="presOf" srcId="{92F5A1E8-C192-1C49-84CF-164F8BB08FDD}" destId="{F33A9AC9-3A11-4A4B-AFC0-61C99F749E91}" srcOrd="0" destOrd="0" presId="urn:microsoft.com/office/officeart/2005/8/layout/chevron1"/>
    <dgm:cxn modelId="{ECFB5942-235E-0D4A-AF80-87F1A85697C2}" srcId="{92F5A1E8-C192-1C49-84CF-164F8BB08FDD}" destId="{B3A342B3-F223-DA43-B6A6-F8FB36AA16E3}" srcOrd="0" destOrd="0" parTransId="{3393ABA4-82C5-DD47-9CFB-71807E8C03DC}" sibTransId="{773D7C30-4306-254E-B6FA-CA51ADF2BD8E}"/>
    <dgm:cxn modelId="{7EF6BD8E-A2E0-49B5-959C-553F2C81B630}" type="presOf" srcId="{3F1DD64F-EFDD-654B-92C1-4D2BEFA7DE6A}" destId="{6F692E76-9925-AA48-B875-EDD20E2C174A}" srcOrd="0" destOrd="0" presId="urn:microsoft.com/office/officeart/2005/8/layout/chevron1"/>
    <dgm:cxn modelId="{A0C4CBA6-395F-0D4F-882D-10ED06D8805B}" srcId="{92F5A1E8-C192-1C49-84CF-164F8BB08FDD}" destId="{202825E9-21CE-A347-834F-0E8F1F4E4476}" srcOrd="1" destOrd="0" parTransId="{4FE19114-B70C-7343-B5AC-CE23F367FC5A}" sibTransId="{31E86F41-9E1F-4F4E-8EA3-13C74B3FD828}"/>
    <dgm:cxn modelId="{FB70F4B4-B917-F94D-9E9A-CBA5E504321F}" srcId="{92F5A1E8-C192-1C49-84CF-164F8BB08FDD}" destId="{3F1DD64F-EFDD-654B-92C1-4D2BEFA7DE6A}" srcOrd="2" destOrd="0" parTransId="{64E86A5E-1325-F043-BF15-057DBAC7816F}" sibTransId="{B5FFBC76-9606-594D-8123-0279928FEF9D}"/>
    <dgm:cxn modelId="{BAA656B8-9C6B-462C-BD35-92128B32405C}" type="presOf" srcId="{202825E9-21CE-A347-834F-0E8F1F4E4476}" destId="{B965ED2C-9271-8A49-A265-951CFFEB7D30}" srcOrd="0" destOrd="0" presId="urn:microsoft.com/office/officeart/2005/8/layout/chevron1"/>
    <dgm:cxn modelId="{445374FB-5F5E-4D5E-A5BE-363AB8FD72FD}" type="presOf" srcId="{B3A342B3-F223-DA43-B6A6-F8FB36AA16E3}" destId="{177F4221-D521-7449-9607-0FA61856119C}" srcOrd="0" destOrd="0" presId="urn:microsoft.com/office/officeart/2005/8/layout/chevron1"/>
    <dgm:cxn modelId="{3C5846AA-9683-42E3-B71F-DBDFD436568A}" type="presParOf" srcId="{F33A9AC9-3A11-4A4B-AFC0-61C99F749E91}" destId="{177F4221-D521-7449-9607-0FA61856119C}" srcOrd="0" destOrd="0" presId="urn:microsoft.com/office/officeart/2005/8/layout/chevron1"/>
    <dgm:cxn modelId="{0AA43E1A-4E19-4FD5-BD11-E3B009577486}" type="presParOf" srcId="{F33A9AC9-3A11-4A4B-AFC0-61C99F749E91}" destId="{86A2CF8E-D49B-1D4C-9A41-292C5C9B1C6A}" srcOrd="1" destOrd="0" presId="urn:microsoft.com/office/officeart/2005/8/layout/chevron1"/>
    <dgm:cxn modelId="{F3E52FA1-9C57-4702-BD65-93716EF0F967}" type="presParOf" srcId="{F33A9AC9-3A11-4A4B-AFC0-61C99F749E91}" destId="{B965ED2C-9271-8A49-A265-951CFFEB7D30}" srcOrd="2" destOrd="0" presId="urn:microsoft.com/office/officeart/2005/8/layout/chevron1"/>
    <dgm:cxn modelId="{4ABD114E-CD16-45FE-9056-92019669FD0D}" type="presParOf" srcId="{F33A9AC9-3A11-4A4B-AFC0-61C99F749E91}" destId="{B0F8625B-A413-794A-90F1-ABEF8DD8A3AB}" srcOrd="3" destOrd="0" presId="urn:microsoft.com/office/officeart/2005/8/layout/chevron1"/>
    <dgm:cxn modelId="{1A1FD162-E907-49C3-84E7-F5320757B364}" type="presParOf" srcId="{F33A9AC9-3A11-4A4B-AFC0-61C99F749E91}" destId="{6F692E76-9925-AA48-B875-EDD20E2C174A}"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F4221-D521-7449-9607-0FA61856119C}">
      <dsp:nvSpPr>
        <dsp:cNvPr id="0" name=""/>
        <dsp:cNvSpPr/>
      </dsp:nvSpPr>
      <dsp:spPr>
        <a:xfrm>
          <a:off x="264" y="940984"/>
          <a:ext cx="2964431" cy="143835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l-GR" sz="1800" kern="1200" dirty="0"/>
            <a:t>πρώτος </a:t>
          </a:r>
          <a:r>
            <a:rPr lang="el-GR" sz="1800" kern="1200" dirty="0" err="1"/>
            <a:t>γραμματισμός</a:t>
          </a:r>
          <a:endParaRPr lang="en-US" sz="1800" kern="1200" dirty="0"/>
        </a:p>
      </dsp:txBody>
      <dsp:txXfrm>
        <a:off x="719440" y="940984"/>
        <a:ext cx="1526079" cy="1438352"/>
      </dsp:txXfrm>
    </dsp:sp>
    <dsp:sp modelId="{B965ED2C-9271-8A49-A265-951CFFEB7D30}">
      <dsp:nvSpPr>
        <dsp:cNvPr id="0" name=""/>
        <dsp:cNvSpPr/>
      </dsp:nvSpPr>
      <dsp:spPr>
        <a:xfrm>
          <a:off x="2681178" y="815601"/>
          <a:ext cx="3134031" cy="16891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l-GR" sz="1800" kern="1200" dirty="0"/>
            <a:t>σχολικός – ακαδημαϊκός </a:t>
          </a:r>
          <a:r>
            <a:rPr lang="el-GR" sz="1800" kern="1200" dirty="0" err="1"/>
            <a:t>γραμματισμός</a:t>
          </a:r>
          <a:endParaRPr lang="en-US" sz="1800" kern="1200" dirty="0"/>
        </a:p>
      </dsp:txBody>
      <dsp:txXfrm>
        <a:off x="3525737" y="815601"/>
        <a:ext cx="1444913" cy="1689118"/>
      </dsp:txXfrm>
    </dsp:sp>
    <dsp:sp modelId="{6F692E76-9925-AA48-B875-EDD20E2C174A}">
      <dsp:nvSpPr>
        <dsp:cNvPr id="0" name=""/>
        <dsp:cNvSpPr/>
      </dsp:nvSpPr>
      <dsp:spPr>
        <a:xfrm>
          <a:off x="5531692" y="679337"/>
          <a:ext cx="3612042" cy="196164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l-GR" sz="1800" kern="1200" dirty="0"/>
            <a:t>μάθηση, επαγγελματική ανάπτυξη,  κοινωνική-πολιτική ένταξη </a:t>
          </a:r>
          <a:endParaRPr lang="en-US" sz="1800" kern="1200" dirty="0"/>
        </a:p>
      </dsp:txBody>
      <dsp:txXfrm>
        <a:off x="6512515" y="679337"/>
        <a:ext cx="1650396" cy="196164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1A29F-FF4A-48BD-97A4-532E3B9C57B3}" type="datetimeFigureOut">
              <a:rPr lang="el-GR" smtClean="0"/>
              <a:pPr/>
              <a:t>18/10/23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D2B724-CB33-4BAC-92AD-FCC68457457E}" type="slidenum">
              <a:rPr lang="el-GR" smtClean="0"/>
              <a:pPr/>
              <a:t>‹#›</a:t>
            </a:fld>
            <a:endParaRPr lang="el-GR"/>
          </a:p>
        </p:txBody>
      </p:sp>
    </p:spTree>
    <p:extLst>
      <p:ext uri="{BB962C8B-B14F-4D97-AF65-F5344CB8AC3E}">
        <p14:creationId xmlns:p14="http://schemas.microsoft.com/office/powerpoint/2010/main" val="140648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a:t>
            </a:r>
            <a:r>
              <a:rPr lang="el-GR" sz="1200" kern="1200" dirty="0" err="1">
                <a:solidFill>
                  <a:schemeClr val="tx1"/>
                </a:solidFill>
                <a:effectLst/>
                <a:latin typeface="+mn-lt"/>
                <a:ea typeface="+mn-ea"/>
                <a:cs typeface="+mn-cs"/>
              </a:rPr>
              <a:t>αρχη</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παιδεύσεως</a:t>
            </a:r>
            <a:r>
              <a:rPr lang="el-GR" sz="1200" kern="1200" dirty="0">
                <a:solidFill>
                  <a:schemeClr val="tx1"/>
                </a:solidFill>
                <a:effectLst/>
                <a:latin typeface="+mn-lt"/>
                <a:ea typeface="+mn-ea"/>
                <a:cs typeface="+mn-cs"/>
              </a:rPr>
              <a:t> ή </a:t>
            </a:r>
            <a:r>
              <a:rPr lang="el-GR" sz="1200" kern="1200" dirty="0" err="1">
                <a:solidFill>
                  <a:schemeClr val="tx1"/>
                </a:solidFill>
                <a:effectLst/>
                <a:latin typeface="+mn-lt"/>
                <a:ea typeface="+mn-ea"/>
                <a:cs typeface="+mn-cs"/>
              </a:rPr>
              <a:t>τών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ονομάτων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επίσκεψις</a:t>
            </a:r>
            <a:r>
              <a:rPr lang="el-GR" sz="1200" kern="1200" dirty="0">
                <a:solidFill>
                  <a:schemeClr val="tx1"/>
                </a:solidFill>
                <a:effectLst/>
                <a:latin typeface="+mn-lt"/>
                <a:ea typeface="+mn-ea"/>
                <a:cs typeface="+mn-cs"/>
              </a:rPr>
              <a:t>» </a:t>
            </a:r>
            <a:r>
              <a:rPr lang="el-GR" dirty="0"/>
              <a:t>Αντισθένης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οί </a:t>
            </a:r>
            <a:r>
              <a:rPr lang="el-GR" sz="1200" kern="1200" dirty="0" err="1">
                <a:solidFill>
                  <a:schemeClr val="tx1"/>
                </a:solidFill>
                <a:effectLst/>
                <a:latin typeface="+mn-lt"/>
                <a:ea typeface="+mn-ea"/>
                <a:cs typeface="+mn-cs"/>
              </a:rPr>
              <a:t>λέξεις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φορείς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εννοιών</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άλλοτε</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σταθερές</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σημασιολογικα</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άλλοτε</a:t>
            </a:r>
            <a:r>
              <a:rPr lang="el-GR" sz="1200" kern="1200" dirty="0">
                <a:solidFill>
                  <a:schemeClr val="tx1"/>
                </a:solidFill>
                <a:effectLst/>
                <a:latin typeface="+mn-lt"/>
                <a:ea typeface="+mn-ea"/>
                <a:cs typeface="+mn-cs"/>
              </a:rPr>
              <a:t> </a:t>
            </a:r>
            <a:r>
              <a:rPr lang="el-GR" sz="1200" kern="1200" dirty="0" err="1">
                <a:solidFill>
                  <a:schemeClr val="tx1"/>
                </a:solidFill>
                <a:effectLst/>
                <a:latin typeface="+mn-lt"/>
                <a:ea typeface="+mn-ea"/>
                <a:cs typeface="+mn-cs"/>
              </a:rPr>
              <a:t>μεταβαλλόμενες</a:t>
            </a:r>
            <a:r>
              <a:rPr lang="el-G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Λέξεις – έννοιες – μεθοδολογικό εργαλείο για κατασκευή «σχήματος» θεωρίας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Λέξεις: οριζόντια έρευνα – διαχρονική εξέλιξη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            κάθετη: εμβάθυνση στο εννοιολογικό τους περιεχόμενο</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5"/>
          </p:nvPr>
        </p:nvSpPr>
        <p:spPr/>
        <p:txBody>
          <a:bodyPr/>
          <a:lstStyle/>
          <a:p>
            <a:fld id="{784AD152-5B43-4E82-A986-701D93C26E16}" type="slidenum">
              <a:rPr lang="el-GR" smtClean="0"/>
              <a:pPr/>
              <a:t>1</a:t>
            </a:fld>
            <a:endParaRPr lang="el-GR"/>
          </a:p>
        </p:txBody>
      </p:sp>
    </p:spTree>
    <p:extLst>
      <p:ext uri="{BB962C8B-B14F-4D97-AF65-F5344CB8AC3E}">
        <p14:creationId xmlns:p14="http://schemas.microsoft.com/office/powerpoint/2010/main" val="1912095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A4C56-4070-43FB-A008-9F53312D2045}" type="slidenum">
              <a:rPr lang="el-GR" smtClean="0"/>
              <a:pPr/>
              <a:t>43</a:t>
            </a:fld>
            <a:endParaRPr lang="el-GR"/>
          </a:p>
        </p:txBody>
      </p:sp>
    </p:spTree>
    <p:extLst>
      <p:ext uri="{BB962C8B-B14F-4D97-AF65-F5344CB8AC3E}">
        <p14:creationId xmlns:p14="http://schemas.microsoft.com/office/powerpoint/2010/main" val="2932705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Literacy is now seen as a continuum of skill levels, from basic to advanced, acquired throughout a lifespan, as opposed to being defined in terms of a simple dichotomy of “literacy” versus “illiteracy”] UN: </a:t>
            </a:r>
            <a:r>
              <a:rPr lang="en-US" dirty="0"/>
              <a:t>A/69/183 (2014)</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t>Ο </a:t>
            </a:r>
            <a:r>
              <a:rPr lang="el-GR" sz="1200" dirty="0" err="1"/>
              <a:t>γραμματισμός</a:t>
            </a:r>
            <a:r>
              <a:rPr lang="el-GR" sz="1200" dirty="0"/>
              <a:t> περιλαμβάνει ένα </a:t>
            </a:r>
            <a:r>
              <a:rPr lang="el-GR" sz="1200" b="1" dirty="0"/>
              <a:t>συνεχές μάθησης</a:t>
            </a:r>
            <a:r>
              <a:rPr lang="el-GR" sz="1200" dirty="0"/>
              <a:t> που καθιστά ικανά τα άτομα να επιτυγχάνουν τους στόχους τους, να αναπτύσσουν τις γνώσεις και τις δυνατότητές τους και να συμμετέχουν  πλήρως στην κοινότητα και την ευρύτερη κοινωνία που ζουν.                                                                                     </a:t>
            </a:r>
            <a:r>
              <a:rPr lang="en-US" sz="1200" dirty="0"/>
              <a:t>(UNESCO. 2005</a:t>
            </a:r>
            <a:r>
              <a:rPr lang="el-GR" sz="1200" dirty="0"/>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a:p>
            <a:endParaRPr lang="x-none" dirty="0"/>
          </a:p>
        </p:txBody>
      </p:sp>
      <p:sp>
        <p:nvSpPr>
          <p:cNvPr id="4" name="Slide Number Placeholder 3"/>
          <p:cNvSpPr>
            <a:spLocks noGrp="1"/>
          </p:cNvSpPr>
          <p:nvPr>
            <p:ph type="sldNum" sz="quarter" idx="5"/>
          </p:nvPr>
        </p:nvSpPr>
        <p:spPr/>
        <p:txBody>
          <a:bodyPr/>
          <a:lstStyle/>
          <a:p>
            <a:fld id="{784AD152-5B43-4E82-A986-701D93C26E16}" type="slidenum">
              <a:rPr lang="el-GR" smtClean="0"/>
              <a:pPr/>
              <a:t>44</a:t>
            </a:fld>
            <a:endParaRPr lang="el-GR"/>
          </a:p>
        </p:txBody>
      </p:sp>
    </p:spTree>
    <p:extLst>
      <p:ext uri="{BB962C8B-B14F-4D97-AF65-F5344CB8AC3E}">
        <p14:creationId xmlns:p14="http://schemas.microsoft.com/office/powerpoint/2010/main" val="3066902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view of reading reflects numerous theories of reading literacy as a constructive and interactive process.16,17,18,19,20,21,22 Meaning is constructed through the interaction between reader and text in the context of a particular reading experience.23,24 Readers are regarded as actively constructing meaning, reasoning with the text, and knowing effective reading strategies and how to reflect on reading.25,26Before, during, and after reading, readers use a repertoire of linguistic skills, cognitive and metacognitive strategies, as well as background knowledge to construct meaning .27,28,29,30,31,32 In addition, the context of the reading situation can support the construction of meaning by promoting engagement and motivation to read, but the context also can place specific demands that might not support the construction of meaning.33,34,35,36In order to acquire knowledge of the world and themselves, readers can learn from a host of text types. Each text type follows conventional forms and rules which aid the reader’s interpretation of the text.37Any given text type can take many forms and combinations of forms. These include traditional written forms, such as books, magazines, documents, and newspapers, as well as digital forms that include the numerous ways of communicating via the internet and websites where text often is integrated with various multimedia formats.38,39,40,41Increasingly, internet reading is a key component</a:t>
            </a:r>
          </a:p>
          <a:p>
            <a:endParaRPr lang="x-none" dirty="0"/>
          </a:p>
        </p:txBody>
      </p:sp>
      <p:sp>
        <p:nvSpPr>
          <p:cNvPr id="4" name="Slide Number Placeholder 3"/>
          <p:cNvSpPr>
            <a:spLocks noGrp="1"/>
          </p:cNvSpPr>
          <p:nvPr>
            <p:ph type="sldNum" sz="quarter" idx="5"/>
          </p:nvPr>
        </p:nvSpPr>
        <p:spPr/>
        <p:txBody>
          <a:bodyPr/>
          <a:lstStyle/>
          <a:p>
            <a:fld id="{784AD152-5B43-4E82-A986-701D93C26E16}" type="slidenum">
              <a:rPr lang="el-GR" smtClean="0"/>
              <a:pPr/>
              <a:t>47</a:t>
            </a:fld>
            <a:endParaRPr lang="el-GR"/>
          </a:p>
        </p:txBody>
      </p:sp>
    </p:spTree>
    <p:extLst>
      <p:ext uri="{BB962C8B-B14F-4D97-AF65-F5344CB8AC3E}">
        <p14:creationId xmlns:p14="http://schemas.microsoft.com/office/powerpoint/2010/main" val="70435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b="0" i="0" kern="1200" dirty="0">
                <a:solidFill>
                  <a:schemeClr val="tx1"/>
                </a:solidFill>
                <a:latin typeface="+mn-lt"/>
                <a:ea typeface="+mn-ea"/>
                <a:cs typeface="+mn-cs"/>
              </a:rPr>
              <a:t>Another perspective on linkages with literacy derives from the extended use of the term ’literacy’. In addition to its primary connections to communication involving text, the term ’literacy’ is used by stakeholders in other disciplines to refer to basic knowledge and competences in other domains. In this sense, </a:t>
            </a:r>
            <a:r>
              <a:rPr lang="en-US" sz="1200" b="0" i="0" kern="1200" dirty="0" err="1">
                <a:solidFill>
                  <a:schemeClr val="tx1"/>
                </a:solidFill>
                <a:latin typeface="+mn-lt"/>
                <a:ea typeface="+mn-ea"/>
                <a:cs typeface="+mn-cs"/>
              </a:rPr>
              <a:t>literacies</a:t>
            </a:r>
            <a:r>
              <a:rPr lang="en-US" sz="1200" b="0" i="0" kern="1200" dirty="0">
                <a:solidFill>
                  <a:schemeClr val="tx1"/>
                </a:solidFill>
                <a:latin typeface="+mn-lt"/>
                <a:ea typeface="+mn-ea"/>
                <a:cs typeface="+mn-cs"/>
              </a:rPr>
              <a:t> are often used as a shorthand for the capacity to access, understand, </a:t>
            </a:r>
            <a:r>
              <a:rPr lang="en-US" sz="1200" b="0" i="0" kern="1200" dirty="0" err="1">
                <a:solidFill>
                  <a:schemeClr val="tx1"/>
                </a:solidFill>
                <a:latin typeface="+mn-lt"/>
                <a:ea typeface="+mn-ea"/>
                <a:cs typeface="+mn-cs"/>
              </a:rPr>
              <a:t>analyse</a:t>
            </a:r>
            <a:r>
              <a:rPr lang="en-US" sz="1200" b="0" i="0" kern="1200" dirty="0">
                <a:solidFill>
                  <a:schemeClr val="tx1"/>
                </a:solidFill>
                <a:latin typeface="+mn-lt"/>
                <a:ea typeface="+mn-ea"/>
                <a:cs typeface="+mn-cs"/>
              </a:rPr>
              <a:t> or evaluate these areas.</a:t>
            </a:r>
            <a:r>
              <a:rPr lang="el-GR" sz="1200" b="0" i="0" kern="1200" dirty="0">
                <a:solidFill>
                  <a:schemeClr val="tx1"/>
                </a:solidFill>
                <a:latin typeface="+mn-lt"/>
                <a:ea typeface="+mn-ea"/>
                <a:cs typeface="+mn-cs"/>
              </a:rPr>
              <a:t> (</a:t>
            </a:r>
            <a:r>
              <a:rPr lang="en-US" sz="1200" b="0" i="0" kern="1200" dirty="0">
                <a:solidFill>
                  <a:schemeClr val="tx1"/>
                </a:solidFill>
                <a:latin typeface="+mn-lt"/>
                <a:ea typeface="+mn-ea"/>
                <a:cs typeface="+mn-cs"/>
              </a:rPr>
              <a:t>UNESCO,</a:t>
            </a:r>
            <a:r>
              <a:rPr lang="en-US" sz="1200" b="0" i="0" kern="1200" baseline="0" dirty="0">
                <a:solidFill>
                  <a:schemeClr val="tx1"/>
                </a:solidFill>
                <a:latin typeface="+mn-lt"/>
                <a:ea typeface="+mn-ea"/>
                <a:cs typeface="+mn-cs"/>
              </a:rPr>
              <a:t> 2016)</a:t>
            </a:r>
            <a:endParaRPr lang="el-GR" dirty="0"/>
          </a:p>
        </p:txBody>
      </p:sp>
      <p:sp>
        <p:nvSpPr>
          <p:cNvPr id="4" name="3 - Θέση αριθμού διαφάνειας"/>
          <p:cNvSpPr>
            <a:spLocks noGrp="1"/>
          </p:cNvSpPr>
          <p:nvPr>
            <p:ph type="sldNum" sz="quarter" idx="10"/>
          </p:nvPr>
        </p:nvSpPr>
        <p:spPr/>
        <p:txBody>
          <a:bodyPr/>
          <a:lstStyle/>
          <a:p>
            <a:fld id="{40D2B724-CB33-4BAC-92AD-FCC68457457E}" type="slidenum">
              <a:rPr lang="el-GR" smtClean="0"/>
              <a:pPr/>
              <a:t>6</a:t>
            </a:fld>
            <a:endParaRPr lang="el-GR"/>
          </a:p>
        </p:txBody>
      </p:sp>
    </p:spTree>
    <p:extLst>
      <p:ext uri="{BB962C8B-B14F-4D97-AF65-F5344CB8AC3E}">
        <p14:creationId xmlns:p14="http://schemas.microsoft.com/office/powerpoint/2010/main" val="176636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buNone/>
            </a:pPr>
            <a:r>
              <a:rPr lang="en-US" dirty="0"/>
              <a:t>‘</a:t>
            </a:r>
            <a:r>
              <a:rPr lang="en-US" i="1" dirty="0"/>
              <a:t>Literacy is the ability to identify, understand, interpret, create, communicate and compute, using printed and written materials associated with varying contexts. Literacy involves a continuum of learning in enabling individuals to achieve his or her goals, develop his or her knowledge and potential and participate fully in community and wider society</a:t>
            </a:r>
            <a:r>
              <a:rPr lang="en-US" dirty="0"/>
              <a:t>’ </a:t>
            </a:r>
          </a:p>
          <a:p>
            <a:pPr>
              <a:buNone/>
            </a:pPr>
            <a:r>
              <a:rPr lang="en-US" sz="1100" dirty="0"/>
              <a:t>(UNESCO. 2005. Aspects of Literacy Assessment: Topics and issues from the UNESCO Expert Meeting, 10-12 June, 2003)</a:t>
            </a:r>
          </a:p>
          <a:p>
            <a:pPr>
              <a:buNone/>
            </a:pPr>
            <a:r>
              <a:rPr lang="en-US" sz="1200" kern="1200">
                <a:solidFill>
                  <a:schemeClr val="tx1"/>
                </a:solidFill>
                <a:effectLst/>
                <a:latin typeface="+mn-lt"/>
                <a:ea typeface="+mn-ea"/>
                <a:cs typeface="+mn-cs"/>
              </a:rPr>
              <a:t>http://unesdoc.unesco.org/images/0014/001401/140125eo.pdf </a:t>
            </a:r>
            <a:endParaRPr lang="en-US" sz="1100" dirty="0"/>
          </a:p>
          <a:p>
            <a:endParaRPr lang="el-GR" dirty="0"/>
          </a:p>
        </p:txBody>
      </p:sp>
      <p:sp>
        <p:nvSpPr>
          <p:cNvPr id="4" name="3 - Θέση αριθμού διαφάνειας"/>
          <p:cNvSpPr>
            <a:spLocks noGrp="1"/>
          </p:cNvSpPr>
          <p:nvPr>
            <p:ph type="sldNum" sz="quarter" idx="10"/>
          </p:nvPr>
        </p:nvSpPr>
        <p:spPr/>
        <p:txBody>
          <a:bodyPr/>
          <a:lstStyle/>
          <a:p>
            <a:fld id="{1289109B-5469-4BC9-A8ED-CBB4175A4725}" type="slidenum">
              <a:rPr lang="el-GR" smtClean="0"/>
              <a:pPr/>
              <a:t>19</a:t>
            </a:fld>
            <a:endParaRPr lang="el-GR"/>
          </a:p>
        </p:txBody>
      </p:sp>
    </p:spTree>
    <p:extLst>
      <p:ext uri="{BB962C8B-B14F-4D97-AF65-F5344CB8AC3E}">
        <p14:creationId xmlns:p14="http://schemas.microsoft.com/office/powerpoint/2010/main" val="1452189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i="1" dirty="0"/>
              <a:t>Literacy is now seen as a continuum of skill levels, from basic to advanced, acquired throughout a lifespan, as opposed to being defined in terms of a simple dichotomy of “literacy” versus “illiteracy”] UN: </a:t>
            </a:r>
            <a:r>
              <a:rPr lang="en-US" dirty="0"/>
              <a:t>A/69/183 (2014)</a:t>
            </a:r>
            <a:endParaRPr lang="el-GR" dirty="0"/>
          </a:p>
        </p:txBody>
      </p:sp>
      <p:sp>
        <p:nvSpPr>
          <p:cNvPr id="4" name="3 - Θέση αριθμού διαφάνειας"/>
          <p:cNvSpPr>
            <a:spLocks noGrp="1"/>
          </p:cNvSpPr>
          <p:nvPr>
            <p:ph type="sldNum" sz="quarter" idx="10"/>
          </p:nvPr>
        </p:nvSpPr>
        <p:spPr/>
        <p:txBody>
          <a:bodyPr/>
          <a:lstStyle/>
          <a:p>
            <a:fld id="{40D2B724-CB33-4BAC-92AD-FCC68457457E}" type="slidenum">
              <a:rPr lang="el-GR" smtClean="0"/>
              <a:pPr/>
              <a:t>24</a:t>
            </a:fld>
            <a:endParaRPr lang="el-GR"/>
          </a:p>
        </p:txBody>
      </p:sp>
    </p:spTree>
    <p:extLst>
      <p:ext uri="{BB962C8B-B14F-4D97-AF65-F5344CB8AC3E}">
        <p14:creationId xmlns:p14="http://schemas.microsoft.com/office/powerpoint/2010/main" val="354581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dirty="0"/>
              <a:t>M.A.K. </a:t>
            </a:r>
            <a:r>
              <a:rPr lang="en-US" sz="1200" dirty="0" err="1"/>
              <a:t>Halliday</a:t>
            </a:r>
            <a:r>
              <a:rPr lang="en-US" sz="1200" dirty="0"/>
              <a:t> (1996)</a:t>
            </a:r>
            <a:r>
              <a:rPr lang="el-GR" sz="1200" dirty="0"/>
              <a:t>.</a:t>
            </a:r>
            <a:r>
              <a:rPr lang="en-US" sz="1200" dirty="0"/>
              <a:t> Literacy and Linguistics: a functional perspective. </a:t>
            </a:r>
            <a:r>
              <a:rPr lang="el-GR" sz="1200" dirty="0"/>
              <a:t> Στο</a:t>
            </a:r>
            <a:r>
              <a:rPr lang="en-US" sz="1200" dirty="0"/>
              <a:t> R, </a:t>
            </a:r>
            <a:r>
              <a:rPr lang="en-US" sz="1200" dirty="0" err="1"/>
              <a:t>Hasan</a:t>
            </a:r>
            <a:r>
              <a:rPr lang="en-US" sz="1200" dirty="0"/>
              <a:t> &amp; G. Williams, (</a:t>
            </a:r>
            <a:r>
              <a:rPr lang="el-GR" sz="1200" dirty="0" err="1"/>
              <a:t>Επιμ</a:t>
            </a:r>
            <a:r>
              <a:rPr lang="el-GR" sz="1200" dirty="0"/>
              <a:t>.</a:t>
            </a:r>
            <a:r>
              <a:rPr lang="en-US" sz="1200" dirty="0"/>
              <a:t>). </a:t>
            </a:r>
            <a:r>
              <a:rPr lang="en-US" sz="1200" i="1" dirty="0"/>
              <a:t>Literacy in Society</a:t>
            </a:r>
            <a:r>
              <a:rPr lang="el-GR" sz="1200" dirty="0"/>
              <a:t>,</a:t>
            </a:r>
            <a:r>
              <a:rPr lang="en-US" sz="1200" dirty="0"/>
              <a:t> 399-375. London: Longman</a:t>
            </a:r>
            <a:r>
              <a:rPr lang="el-GR" sz="1200" dirty="0"/>
              <a:t>.</a:t>
            </a:r>
            <a:endParaRPr lang="el-GR" dirty="0"/>
          </a:p>
        </p:txBody>
      </p:sp>
      <p:sp>
        <p:nvSpPr>
          <p:cNvPr id="4" name="3 - Θέση αριθμού διαφάνειας"/>
          <p:cNvSpPr>
            <a:spLocks noGrp="1"/>
          </p:cNvSpPr>
          <p:nvPr>
            <p:ph type="sldNum" sz="quarter" idx="10"/>
          </p:nvPr>
        </p:nvSpPr>
        <p:spPr/>
        <p:txBody>
          <a:bodyPr/>
          <a:lstStyle/>
          <a:p>
            <a:fld id="{1289109B-5469-4BC9-A8ED-CBB4175A4725}" type="slidenum">
              <a:rPr lang="el-GR" smtClean="0"/>
              <a:pPr/>
              <a:t>27</a:t>
            </a:fld>
            <a:endParaRPr lang="el-GR"/>
          </a:p>
        </p:txBody>
      </p:sp>
    </p:spTree>
    <p:extLst>
      <p:ext uri="{BB962C8B-B14F-4D97-AF65-F5344CB8AC3E}">
        <p14:creationId xmlns:p14="http://schemas.microsoft.com/office/powerpoint/2010/main" val="250613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737E0D33-0C01-FC4E-A90D-B99A64DDDD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B533C16E-D7A9-F647-9E8D-D4D95EA44E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l-GR" altLang="el-GR">
              <a:latin typeface="Arial" panose="020B0604020202020204" pitchFamily="34" charset="0"/>
            </a:endParaRPr>
          </a:p>
        </p:txBody>
      </p:sp>
      <p:sp>
        <p:nvSpPr>
          <p:cNvPr id="37892" name="Slide Number Placeholder 3">
            <a:extLst>
              <a:ext uri="{FF2B5EF4-FFF2-40B4-BE49-F238E27FC236}">
                <a16:creationId xmlns:a16="http://schemas.microsoft.com/office/drawing/2014/main" id="{15C7D700-0CA3-1A42-8448-44827809A6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59977C-EEA0-B04B-8CB1-0C83BC227371}" type="slidenum">
              <a:rPr lang="en-US" altLang="el-GR" sz="1100">
                <a:solidFill>
                  <a:srgbClr val="000000"/>
                </a:solidFill>
              </a:rPr>
              <a:pPr/>
              <a:t>28</a:t>
            </a:fld>
            <a:endParaRPr lang="en-US" altLang="el-GR" sz="1100">
              <a:solidFill>
                <a:srgbClr val="000000"/>
              </a:solidFill>
            </a:endParaRPr>
          </a:p>
        </p:txBody>
      </p:sp>
    </p:spTree>
    <p:extLst>
      <p:ext uri="{BB962C8B-B14F-4D97-AF65-F5344CB8AC3E}">
        <p14:creationId xmlns:p14="http://schemas.microsoft.com/office/powerpoint/2010/main" val="203531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Θέση εικόνας διαφάνειας"/>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2 - Θέση σημειώσεων"/>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l-GR" dirty="0"/>
              <a:t>UNESCO (2016). Reading the past, writing the future.</a:t>
            </a:r>
            <a:endParaRPr lang="el-GR" altLang="el-GR" dirty="0"/>
          </a:p>
        </p:txBody>
      </p:sp>
      <p:sp>
        <p:nvSpPr>
          <p:cNvPr id="22532" name="3 - Θέση αριθμού διαφάνειας"/>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A925C7-CC6C-458B-8790-754451BF5BFF}" type="slidenum">
              <a:rPr lang="el-GR" altLang="el-GR"/>
              <a:pPr eaLnBrk="1" hangingPunct="1"/>
              <a:t>31</a:t>
            </a:fld>
            <a:endParaRPr lang="el-GR" altLang="el-GR"/>
          </a:p>
        </p:txBody>
      </p:sp>
    </p:spTree>
    <p:extLst>
      <p:ext uri="{BB962C8B-B14F-4D97-AF65-F5344CB8AC3E}">
        <p14:creationId xmlns:p14="http://schemas.microsoft.com/office/powerpoint/2010/main" val="423513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200" b="0" i="0" kern="1200" dirty="0">
                <a:solidFill>
                  <a:schemeClr val="tx1"/>
                </a:solidFill>
                <a:latin typeface="+mn-lt"/>
                <a:ea typeface="+mn-ea"/>
                <a:cs typeface="+mn-cs"/>
              </a:rPr>
              <a:t>Ειρήνη </a:t>
            </a:r>
            <a:r>
              <a:rPr lang="el-GR" sz="1200" b="0" i="0" kern="1200" dirty="0" err="1">
                <a:solidFill>
                  <a:schemeClr val="tx1"/>
                </a:solidFill>
                <a:latin typeface="+mn-lt"/>
                <a:ea typeface="+mn-ea"/>
                <a:cs typeface="+mn-cs"/>
              </a:rPr>
              <a:t>Παπαναστασάτου</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 Ευθυμία </a:t>
            </a:r>
            <a:r>
              <a:rPr lang="el-GR" sz="1200" b="0" i="0" kern="1200" dirty="0" err="1">
                <a:solidFill>
                  <a:schemeClr val="tx1"/>
                </a:solidFill>
                <a:latin typeface="+mn-lt"/>
                <a:ea typeface="+mn-ea"/>
                <a:cs typeface="+mn-cs"/>
              </a:rPr>
              <a:t>Πεντέρη</a:t>
            </a:r>
            <a:endParaRPr lang="el-GR" sz="1200" b="0" i="0" kern="1200" dirty="0">
              <a:solidFill>
                <a:schemeClr val="tx1"/>
              </a:solidFill>
              <a:latin typeface="+mn-lt"/>
              <a:ea typeface="+mn-ea"/>
              <a:cs typeface="+mn-cs"/>
            </a:endParaRPr>
          </a:p>
          <a:p>
            <a:r>
              <a:rPr lang="el-GR" sz="1200" b="0" i="0" kern="1200" dirty="0">
                <a:solidFill>
                  <a:schemeClr val="tx1"/>
                </a:solidFill>
                <a:latin typeface="+mn-lt"/>
                <a:ea typeface="+mn-ea"/>
                <a:cs typeface="+mn-cs"/>
              </a:rPr>
              <a:t>Αναφερόμενες πρακτικές των νηπιαγωγών για το </a:t>
            </a:r>
          </a:p>
          <a:p>
            <a:r>
              <a:rPr lang="el-GR" sz="1200" b="0" i="0" kern="1200" dirty="0" err="1">
                <a:solidFill>
                  <a:schemeClr val="tx1"/>
                </a:solidFill>
                <a:latin typeface="+mn-lt"/>
                <a:ea typeface="+mn-ea"/>
                <a:cs typeface="+mn-cs"/>
              </a:rPr>
              <a:t>γραμματισμό</a:t>
            </a:r>
            <a:r>
              <a:rPr lang="el-GR" sz="1200" b="0" i="0" kern="1200" dirty="0">
                <a:solidFill>
                  <a:schemeClr val="tx1"/>
                </a:solidFill>
                <a:latin typeface="+mn-lt"/>
                <a:ea typeface="+mn-ea"/>
                <a:cs typeface="+mn-cs"/>
              </a:rPr>
              <a:t>: </a:t>
            </a:r>
          </a:p>
          <a:p>
            <a:r>
              <a:rPr lang="el-GR" sz="1200" b="0" i="0" kern="1200" dirty="0">
                <a:solidFill>
                  <a:schemeClr val="tx1"/>
                </a:solidFill>
                <a:latin typeface="+mn-lt"/>
                <a:ea typeface="+mn-ea"/>
                <a:cs typeface="+mn-cs"/>
              </a:rPr>
              <a:t>Αξιοποιώντας ένα ολοκληρωμένο μοντέλο για την κατανόηση </a:t>
            </a:r>
          </a:p>
          <a:p>
            <a:r>
              <a:rPr lang="el-GR" sz="1200" b="0" i="0" kern="1200" dirty="0">
                <a:solidFill>
                  <a:schemeClr val="tx1"/>
                </a:solidFill>
                <a:latin typeface="+mn-lt"/>
                <a:ea typeface="+mn-ea"/>
                <a:cs typeface="+mn-cs"/>
              </a:rPr>
              <a:t>και ερμηνεία του αναδυόμενου </a:t>
            </a:r>
            <a:r>
              <a:rPr lang="el-GR" sz="1200" b="0" i="0" kern="1200" dirty="0" err="1">
                <a:solidFill>
                  <a:schemeClr val="tx1"/>
                </a:solidFill>
                <a:latin typeface="+mn-lt"/>
                <a:ea typeface="+mn-ea"/>
                <a:cs typeface="+mn-cs"/>
              </a:rPr>
              <a:t>γραμματισμού</a:t>
            </a:r>
            <a:r>
              <a:rPr lang="el-GR" sz="1200" b="0" i="0" kern="1200" dirty="0">
                <a:solidFill>
                  <a:schemeClr val="tx1"/>
                </a:solidFill>
                <a:latin typeface="+mn-lt"/>
                <a:ea typeface="+mn-ea"/>
                <a:cs typeface="+mn-cs"/>
              </a:rPr>
              <a:t> στο νηπιαγωγείο</a:t>
            </a:r>
          </a:p>
          <a:p>
            <a:br>
              <a:rPr lang="el-GR" dirty="0"/>
            </a:br>
            <a:endParaRPr lang="el-GR" dirty="0"/>
          </a:p>
        </p:txBody>
      </p:sp>
      <p:sp>
        <p:nvSpPr>
          <p:cNvPr id="4" name="3 - Θέση αριθμού διαφάνειας"/>
          <p:cNvSpPr>
            <a:spLocks noGrp="1"/>
          </p:cNvSpPr>
          <p:nvPr>
            <p:ph type="sldNum" sz="quarter" idx="10"/>
          </p:nvPr>
        </p:nvSpPr>
        <p:spPr/>
        <p:txBody>
          <a:bodyPr/>
          <a:lstStyle/>
          <a:p>
            <a:fld id="{784AD152-5B43-4E82-A986-701D93C26E16}" type="slidenum">
              <a:rPr lang="el-GR" smtClean="0"/>
              <a:pPr/>
              <a:t>34</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1. </a:t>
            </a:r>
            <a:r>
              <a:rPr lang="en-GB" dirty="0"/>
              <a:t>reading as “the process of constructing meaning from written texts,” and noted that, “it is a complex skill requiring the coordination of a number of interrelated sources of information” (p. 7).</a:t>
            </a:r>
          </a:p>
          <a:p>
            <a:r>
              <a:rPr lang="el-GR" dirty="0"/>
              <a:t>Δεν αναφέρει </a:t>
            </a:r>
            <a:r>
              <a:rPr lang="en-GB" dirty="0"/>
              <a:t>important roles of texts and contexts in the construction of meaning (Pearson &amp; </a:t>
            </a:r>
            <a:r>
              <a:rPr lang="en-GB" dirty="0" err="1"/>
              <a:t>Cervetti</a:t>
            </a:r>
            <a:r>
              <a:rPr lang="en-GB" dirty="0"/>
              <a:t>, 2015).</a:t>
            </a:r>
            <a:endParaRPr lang="el-GR" dirty="0"/>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reading as “the process of extracting and constructing meaning through interaction and involvement with written language</a:t>
            </a:r>
          </a:p>
          <a:p>
            <a:endParaRPr lang="x-none" dirty="0"/>
          </a:p>
        </p:txBody>
      </p:sp>
      <p:sp>
        <p:nvSpPr>
          <p:cNvPr id="4" name="Slide Number Placeholder 3"/>
          <p:cNvSpPr>
            <a:spLocks noGrp="1"/>
          </p:cNvSpPr>
          <p:nvPr>
            <p:ph type="sldNum" sz="quarter" idx="5"/>
          </p:nvPr>
        </p:nvSpPr>
        <p:spPr/>
        <p:txBody>
          <a:bodyPr/>
          <a:lstStyle/>
          <a:p>
            <a:fld id="{784AD152-5B43-4E82-A986-701D93C26E16}" type="slidenum">
              <a:rPr lang="el-GR" smtClean="0"/>
              <a:pPr/>
              <a:t>40</a:t>
            </a:fld>
            <a:endParaRPr lang="el-GR"/>
          </a:p>
        </p:txBody>
      </p:sp>
    </p:spTree>
    <p:extLst>
      <p:ext uri="{BB962C8B-B14F-4D97-AF65-F5344CB8AC3E}">
        <p14:creationId xmlns:p14="http://schemas.microsoft.com/office/powerpoint/2010/main" val="54166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2F0D502-40CC-48BC-90D4-792AFD76B866}" type="datetimeFigureOut">
              <a:rPr lang="el-GR" smtClean="0"/>
              <a:pPr/>
              <a:t>18/10/23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6D991EE5-0A30-4F0B-BA62-9BA37E435016}"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0D502-40CC-48BC-90D4-792AFD76B866}" type="datetimeFigureOut">
              <a:rPr lang="el-GR" smtClean="0"/>
              <a:pPr/>
              <a:t>18/10/23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91EE5-0A30-4F0B-BA62-9BA37E435016}"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ublications.jrc.ec.europa.eu/repository/bitstream/JRC86217/pirls_report_final.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eln.eu/fotos/editor2/eln_charter_booklet.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iep.edu.gr/pisa/index.php/eggrammatismo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1.tiff"/><Relationship Id="rId7" Type="http://schemas.openxmlformats.org/officeDocument/2006/relationships/image" Target="../media/image45.tif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 Id="rId9" Type="http://schemas.openxmlformats.org/officeDocument/2006/relationships/image" Target="../media/image47.tiff"/></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1.tif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image" Target="../media/image55.jpeg"/><Relationship Id="rId16"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3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tiff"/><Relationship Id="rId11" Type="http://schemas.openxmlformats.org/officeDocument/2006/relationships/image" Target="../media/image15.tiff"/><Relationship Id="rId5" Type="http://schemas.openxmlformats.org/officeDocument/2006/relationships/image" Target="../media/image9.tiff"/><Relationship Id="rId10" Type="http://schemas.openxmlformats.org/officeDocument/2006/relationships/image" Target="../media/image14.tiff"/><Relationship Id="rId4" Type="http://schemas.openxmlformats.org/officeDocument/2006/relationships/image" Target="../media/image8.tiff"/><Relationship Id="rId9"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www.iep.edu.gr/pisa/images/publications/reports/2019_12_03_pisa_results_2018.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539552" y="1544523"/>
            <a:ext cx="7772400" cy="1470025"/>
          </a:xfrm>
        </p:spPr>
        <p:txBody>
          <a:bodyPr>
            <a:normAutofit/>
          </a:bodyPr>
          <a:lstStyle/>
          <a:p>
            <a:r>
              <a:rPr lang="el-GR" sz="3600" dirty="0" err="1"/>
              <a:t>γραμματισμός</a:t>
            </a:r>
            <a:r>
              <a:rPr lang="el-GR" sz="3600" dirty="0"/>
              <a:t> – ανάγνωση και γραφή</a:t>
            </a:r>
          </a:p>
        </p:txBody>
      </p:sp>
      <p:sp>
        <p:nvSpPr>
          <p:cNvPr id="3" name="2 - Υπότιτλος"/>
          <p:cNvSpPr>
            <a:spLocks noGrp="1"/>
          </p:cNvSpPr>
          <p:nvPr>
            <p:ph type="subTitle" idx="1"/>
          </p:nvPr>
        </p:nvSpPr>
        <p:spPr>
          <a:xfrm>
            <a:off x="1475656" y="3548802"/>
            <a:ext cx="6400800" cy="854380"/>
          </a:xfrm>
        </p:spPr>
        <p:txBody>
          <a:bodyPr>
            <a:normAutofit lnSpcReduction="10000"/>
          </a:bodyPr>
          <a:lstStyle/>
          <a:p>
            <a:r>
              <a:rPr lang="el-GR" sz="2400" dirty="0"/>
              <a:t>Νεκτάριος </a:t>
            </a:r>
            <a:r>
              <a:rPr lang="el-GR" sz="2400" dirty="0" err="1"/>
              <a:t>Στελλάκης</a:t>
            </a:r>
            <a:endParaRPr lang="el-GR" sz="2400" dirty="0"/>
          </a:p>
          <a:p>
            <a:r>
              <a:rPr lang="el-GR" sz="2400" dirty="0"/>
              <a:t>Αν. </a:t>
            </a:r>
            <a:r>
              <a:rPr lang="el-GR" sz="2400" dirty="0" err="1"/>
              <a:t>Καθ</a:t>
            </a:r>
            <a:r>
              <a:rPr lang="el-GR" sz="2400" dirty="0"/>
              <a:t>. ΤΕΕΑΠΗ Παν. Πατρών</a:t>
            </a:r>
          </a:p>
        </p:txBody>
      </p:sp>
      <p:pic>
        <p:nvPicPr>
          <p:cNvPr id="5" name="Picture 4">
            <a:extLst>
              <a:ext uri="{FF2B5EF4-FFF2-40B4-BE49-F238E27FC236}">
                <a16:creationId xmlns:a16="http://schemas.microsoft.com/office/drawing/2014/main" id="{1519674E-D7B4-2940-80BC-F6F68E3F8236}"/>
              </a:ext>
            </a:extLst>
          </p:cNvPr>
          <p:cNvPicPr>
            <a:picLocks noChangeAspect="1"/>
          </p:cNvPicPr>
          <p:nvPr/>
        </p:nvPicPr>
        <p:blipFill rotWithShape="1">
          <a:blip r:embed="rId3" cstate="print"/>
          <a:srcRect t="30376" b="21964"/>
          <a:stretch/>
        </p:blipFill>
        <p:spPr>
          <a:xfrm>
            <a:off x="0" y="4403182"/>
            <a:ext cx="9144000" cy="24482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39755" y="6321077"/>
            <a:ext cx="3754760" cy="536923"/>
          </a:xfrm>
        </p:spPr>
        <p:txBody>
          <a:bodyPr>
            <a:normAutofit lnSpcReduction="10000"/>
          </a:bodyPr>
          <a:lstStyle/>
          <a:p>
            <a:pPr marL="0" indent="0">
              <a:buNone/>
            </a:pPr>
            <a:r>
              <a:rPr lang="en-US" dirty="0"/>
              <a:t>2011</a:t>
            </a:r>
            <a:endParaRPr lang="el-GR" dirty="0"/>
          </a:p>
        </p:txBody>
      </p:sp>
      <p:pic>
        <p:nvPicPr>
          <p:cNvPr id="4" name="Εικόνα 3"/>
          <p:cNvPicPr>
            <a:picLocks noChangeAspect="1"/>
          </p:cNvPicPr>
          <p:nvPr/>
        </p:nvPicPr>
        <p:blipFill>
          <a:blip r:embed="rId2" cstate="print"/>
          <a:stretch>
            <a:fillRect/>
          </a:stretch>
        </p:blipFill>
        <p:spPr>
          <a:xfrm>
            <a:off x="251520" y="298032"/>
            <a:ext cx="4200525" cy="5991225"/>
          </a:xfrm>
          <a:prstGeom prst="rect">
            <a:avLst/>
          </a:prstGeom>
        </p:spPr>
      </p:pic>
      <p:sp>
        <p:nvSpPr>
          <p:cNvPr id="5" name="Ορθογώνιο 4"/>
          <p:cNvSpPr/>
          <p:nvPr/>
        </p:nvSpPr>
        <p:spPr>
          <a:xfrm>
            <a:off x="4860032" y="980728"/>
            <a:ext cx="4038735" cy="5262979"/>
          </a:xfrm>
          <a:prstGeom prst="rect">
            <a:avLst/>
          </a:prstGeom>
        </p:spPr>
        <p:txBody>
          <a:bodyPr wrap="square">
            <a:spAutoFit/>
          </a:bodyPr>
          <a:lstStyle/>
          <a:p>
            <a:r>
              <a:rPr lang="en-US" sz="2400" dirty="0"/>
              <a:t>“</a:t>
            </a:r>
            <a:r>
              <a:rPr lang="en-US" sz="2400" b="1" i="1" dirty="0"/>
              <a:t>reading literacy </a:t>
            </a:r>
            <a:r>
              <a:rPr lang="en-US" sz="2400" i="1" dirty="0"/>
              <a:t>is defined as the comprehensive aptitude to understand, use  and  reflect  on  written  language  forms  in  order  to  achieve  personal  and  social  fulfilment.  It  goes  beyond the cognitive components of reading (i.e. decoding of words and text comprehension) to reach other  aspects  dealing  with  motivation  for,  and  engagement  in  written  materials.” (2011: 7)</a:t>
            </a:r>
            <a:endParaRPr lang="el-GR" sz="2400" i="1" dirty="0"/>
          </a:p>
        </p:txBody>
      </p:sp>
    </p:spTree>
    <p:extLst>
      <p:ext uri="{BB962C8B-B14F-4D97-AF65-F5344CB8AC3E}">
        <p14:creationId xmlns:p14="http://schemas.microsoft.com/office/powerpoint/2010/main" val="3065716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860032" y="274638"/>
            <a:ext cx="3826768" cy="5530626"/>
          </a:xfrm>
        </p:spPr>
        <p:txBody>
          <a:bodyPr>
            <a:noAutofit/>
          </a:bodyPr>
          <a:lstStyle/>
          <a:p>
            <a:r>
              <a:rPr lang="en-US" sz="2400" dirty="0"/>
              <a:t>…less structured  activities  can  be  as  important  in  facilitating  young  children  develop  reading  literacy  as  the more  structured  activities  that  happen  in  classrooms.  Furthermore,  each  context  supports  the  other, and  the  link  between  home  and  school  is  a crucial  element  in  learning(Mullis  et  al.,  2009;  Park,  2008; Weinberger, 1996).</a:t>
            </a:r>
            <a:endParaRPr lang="el-GR" sz="2400" dirty="0"/>
          </a:p>
        </p:txBody>
      </p:sp>
      <p:sp>
        <p:nvSpPr>
          <p:cNvPr id="3" name="Θέση περιεχομένου 2"/>
          <p:cNvSpPr>
            <a:spLocks noGrp="1"/>
          </p:cNvSpPr>
          <p:nvPr>
            <p:ph idx="1"/>
          </p:nvPr>
        </p:nvSpPr>
        <p:spPr>
          <a:xfrm>
            <a:off x="4860032" y="5608810"/>
            <a:ext cx="3322712" cy="392907"/>
          </a:xfrm>
        </p:spPr>
        <p:txBody>
          <a:bodyPr>
            <a:normAutofit fontScale="70000" lnSpcReduction="20000"/>
          </a:bodyPr>
          <a:lstStyle/>
          <a:p>
            <a:pPr marL="0" indent="0">
              <a:buNone/>
            </a:pPr>
            <a:r>
              <a:rPr lang="en-US" dirty="0"/>
              <a:t>2013: 13</a:t>
            </a:r>
            <a:endParaRPr lang="el-GR" dirty="0"/>
          </a:p>
        </p:txBody>
      </p:sp>
      <p:pic>
        <p:nvPicPr>
          <p:cNvPr id="4" name="Εικόνα 3"/>
          <p:cNvPicPr>
            <a:picLocks noChangeAspect="1"/>
          </p:cNvPicPr>
          <p:nvPr/>
        </p:nvPicPr>
        <p:blipFill>
          <a:blip r:embed="rId2" cstate="print"/>
          <a:stretch>
            <a:fillRect/>
          </a:stretch>
        </p:blipFill>
        <p:spPr>
          <a:xfrm>
            <a:off x="1825" y="12642"/>
            <a:ext cx="4858207" cy="6886549"/>
          </a:xfrm>
          <a:prstGeom prst="rect">
            <a:avLst/>
          </a:prstGeom>
        </p:spPr>
      </p:pic>
      <p:sp>
        <p:nvSpPr>
          <p:cNvPr id="5" name="Ορθογώνιο 4"/>
          <p:cNvSpPr/>
          <p:nvPr/>
        </p:nvSpPr>
        <p:spPr>
          <a:xfrm>
            <a:off x="4716016" y="6144665"/>
            <a:ext cx="4104456" cy="523220"/>
          </a:xfrm>
          <a:prstGeom prst="rect">
            <a:avLst/>
          </a:prstGeom>
        </p:spPr>
        <p:txBody>
          <a:bodyPr wrap="square">
            <a:spAutoFit/>
          </a:bodyPr>
          <a:lstStyle/>
          <a:p>
            <a:r>
              <a:rPr lang="en-US" sz="1400" dirty="0">
                <a:hlinkClick r:id="rId3"/>
              </a:rPr>
              <a:t>https://publications.jrc.ec.europa.eu/repository/bitstream/JRC86217/pirls_report_final.pdf</a:t>
            </a:r>
            <a:r>
              <a:rPr lang="en-US" sz="1400" dirty="0"/>
              <a:t> </a:t>
            </a:r>
            <a:endParaRPr lang="el-GR" sz="1400" dirty="0"/>
          </a:p>
        </p:txBody>
      </p:sp>
    </p:spTree>
    <p:extLst>
      <p:ext uri="{BB962C8B-B14F-4D97-AF65-F5344CB8AC3E}">
        <p14:creationId xmlns:p14="http://schemas.microsoft.com/office/powerpoint/2010/main" val="2781363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27584" y="5805264"/>
            <a:ext cx="6048672" cy="421507"/>
          </a:xfrm>
        </p:spPr>
        <p:txBody>
          <a:bodyPr>
            <a:normAutofit fontScale="85000" lnSpcReduction="20000"/>
          </a:bodyPr>
          <a:lstStyle/>
          <a:p>
            <a:pPr marL="0" indent="0">
              <a:buNone/>
            </a:pPr>
            <a:r>
              <a:rPr lang="en-US" dirty="0"/>
              <a:t>EU Key Competences 2018</a:t>
            </a:r>
            <a:endParaRPr lang="el-GR" dirty="0"/>
          </a:p>
          <a:p>
            <a:pPr marL="0" indent="0">
              <a:buNone/>
            </a:pPr>
            <a:endParaRPr lang="el-GR" dirty="0"/>
          </a:p>
        </p:txBody>
      </p:sp>
      <p:pic>
        <p:nvPicPr>
          <p:cNvPr id="4" name="Εικόνα 3"/>
          <p:cNvPicPr>
            <a:picLocks noChangeAspect="1"/>
          </p:cNvPicPr>
          <p:nvPr/>
        </p:nvPicPr>
        <p:blipFill>
          <a:blip r:embed="rId2" cstate="print"/>
          <a:stretch>
            <a:fillRect/>
          </a:stretch>
        </p:blipFill>
        <p:spPr>
          <a:xfrm>
            <a:off x="33603" y="764704"/>
            <a:ext cx="5762625" cy="4810125"/>
          </a:xfrm>
          <a:prstGeom prst="rect">
            <a:avLst/>
          </a:prstGeom>
        </p:spPr>
      </p:pic>
      <p:sp>
        <p:nvSpPr>
          <p:cNvPr id="5" name="Ορθογώνιο 4"/>
          <p:cNvSpPr/>
          <p:nvPr/>
        </p:nvSpPr>
        <p:spPr>
          <a:xfrm>
            <a:off x="5382344" y="2492897"/>
            <a:ext cx="3654152" cy="3170099"/>
          </a:xfrm>
          <a:prstGeom prst="rect">
            <a:avLst/>
          </a:prstGeom>
        </p:spPr>
        <p:txBody>
          <a:bodyPr wrap="square">
            <a:spAutoFit/>
          </a:bodyPr>
          <a:lstStyle/>
          <a:p>
            <a:r>
              <a:rPr lang="en-US" sz="2000" dirty="0"/>
              <a:t>LITERACY COMPETENCE - "can be developed in the mother tongue, in the language of schooling, and/or in the official language of the country. The key element is that a good level of  literacy needs to be ensured in at least one of these languages to allow for further competences development."</a:t>
            </a:r>
            <a:endParaRPr lang="el-GR" sz="2000" dirty="0"/>
          </a:p>
        </p:txBody>
      </p:sp>
    </p:spTree>
    <p:extLst>
      <p:ext uri="{BB962C8B-B14F-4D97-AF65-F5344CB8AC3E}">
        <p14:creationId xmlns:p14="http://schemas.microsoft.com/office/powerpoint/2010/main" val="807573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Μελέτη</a:t>
            </a:r>
          </a:p>
        </p:txBody>
      </p:sp>
      <p:sp>
        <p:nvSpPr>
          <p:cNvPr id="3" name="Θέση περιεχομένου 2"/>
          <p:cNvSpPr>
            <a:spLocks noGrp="1"/>
          </p:cNvSpPr>
          <p:nvPr>
            <p:ph idx="1"/>
          </p:nvPr>
        </p:nvSpPr>
        <p:spPr/>
        <p:txBody>
          <a:bodyPr/>
          <a:lstStyle/>
          <a:p>
            <a:r>
              <a:rPr lang="en-US" dirty="0">
                <a:hlinkClick r:id="rId2"/>
              </a:rPr>
              <a:t>https://www.eln.eu/fotos/editor2/eln_charter_booklet.pdf</a:t>
            </a:r>
            <a:endParaRPr lang="el-GR" dirty="0"/>
          </a:p>
          <a:p>
            <a:endParaRPr lang="el-GR" dirty="0"/>
          </a:p>
        </p:txBody>
      </p:sp>
      <p:sp>
        <p:nvSpPr>
          <p:cNvPr id="4" name="Ορθογώνιο 3"/>
          <p:cNvSpPr/>
          <p:nvPr/>
        </p:nvSpPr>
        <p:spPr>
          <a:xfrm>
            <a:off x="683568" y="2996953"/>
            <a:ext cx="8003232" cy="1754326"/>
          </a:xfrm>
          <a:prstGeom prst="rect">
            <a:avLst/>
          </a:prstGeom>
        </p:spPr>
        <p:txBody>
          <a:bodyPr wrap="square">
            <a:spAutoFit/>
          </a:bodyPr>
          <a:lstStyle/>
          <a:p>
            <a:r>
              <a:rPr lang="en-US" dirty="0"/>
              <a:t>ELN Charter booklet - European Literacy Network</a:t>
            </a:r>
            <a:endParaRPr lang="el-GR" dirty="0"/>
          </a:p>
          <a:p>
            <a:endParaRPr lang="el-GR" dirty="0"/>
          </a:p>
          <a:p>
            <a:r>
              <a:rPr lang="el-GR" dirty="0"/>
              <a:t>Μελετήστε την εισαγωγή και σημειώστε τα κυριότερα</a:t>
            </a:r>
          </a:p>
          <a:p>
            <a:r>
              <a:rPr lang="el-GR" dirty="0"/>
              <a:t>κατά τη γνώμη σας σημεία, αυτά που χρειάζεται να </a:t>
            </a:r>
          </a:p>
          <a:p>
            <a:r>
              <a:rPr lang="el-GR" dirty="0"/>
              <a:t>γνωρίζουμε για να κατανοούμε και να διδάσκουμε το</a:t>
            </a:r>
          </a:p>
          <a:p>
            <a:r>
              <a:rPr lang="el-GR" dirty="0" err="1"/>
              <a:t>γραμματισμό</a:t>
            </a:r>
            <a:r>
              <a:rPr lang="en-US" dirty="0"/>
              <a:t> </a:t>
            </a:r>
            <a:r>
              <a:rPr lang="el-GR" dirty="0"/>
              <a:t>στην εκπαίδευση.</a:t>
            </a:r>
          </a:p>
        </p:txBody>
      </p:sp>
      <p:pic>
        <p:nvPicPr>
          <p:cNvPr id="5" name="Εικόνα 4"/>
          <p:cNvPicPr>
            <a:picLocks noChangeAspect="1"/>
          </p:cNvPicPr>
          <p:nvPr/>
        </p:nvPicPr>
        <p:blipFill>
          <a:blip r:embed="rId3" cstate="print"/>
          <a:stretch>
            <a:fillRect/>
          </a:stretch>
        </p:blipFill>
        <p:spPr>
          <a:xfrm>
            <a:off x="6300192" y="3643284"/>
            <a:ext cx="2190750" cy="2085975"/>
          </a:xfrm>
          <a:prstGeom prst="rect">
            <a:avLst/>
          </a:prstGeom>
        </p:spPr>
      </p:pic>
    </p:spTree>
    <p:extLst>
      <p:ext uri="{BB962C8B-B14F-4D97-AF65-F5344CB8AC3E}">
        <p14:creationId xmlns:p14="http://schemas.microsoft.com/office/powerpoint/2010/main" val="4171067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1600-1C19-094E-A8EE-213926F15C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9B882A-32E4-E84A-B920-0DCB4FACC289}"/>
              </a:ext>
            </a:extLst>
          </p:cNvPr>
          <p:cNvSpPr>
            <a:spLocks noGrp="1"/>
          </p:cNvSpPr>
          <p:nvPr>
            <p:ph idx="1"/>
          </p:nvPr>
        </p:nvSpPr>
        <p:spPr/>
        <p:txBody>
          <a:bodyPr/>
          <a:lstStyle/>
          <a:p>
            <a:pPr marL="0" indent="0">
              <a:buNone/>
            </a:pPr>
            <a:r>
              <a:rPr lang="el-GR" dirty="0" err="1"/>
              <a:t>γραμματισμ</a:t>
            </a:r>
            <a:r>
              <a:rPr lang="en-US" dirty="0" err="1"/>
              <a:t>ό</a:t>
            </a:r>
            <a:r>
              <a:rPr lang="el-GR" dirty="0"/>
              <a:t>ς (</a:t>
            </a:r>
            <a:r>
              <a:rPr lang="en-US" dirty="0"/>
              <a:t>literacy</a:t>
            </a:r>
            <a:r>
              <a:rPr lang="el-GR" dirty="0"/>
              <a:t>)</a:t>
            </a:r>
          </a:p>
          <a:p>
            <a:pPr marL="0" indent="0">
              <a:buNone/>
            </a:pPr>
            <a:r>
              <a:rPr lang="el-GR" dirty="0"/>
              <a:t>εγγράμματος – αγράμματος (αναλφάβητος)</a:t>
            </a:r>
          </a:p>
          <a:p>
            <a:pPr marL="0" indent="0">
              <a:buNone/>
            </a:pPr>
            <a:r>
              <a:rPr lang="en-US" dirty="0"/>
              <a:t> </a:t>
            </a:r>
            <a:r>
              <a:rPr lang="el-GR" dirty="0"/>
              <a:t>(λατ. </a:t>
            </a:r>
            <a:r>
              <a:rPr lang="en-US" i="1" dirty="0"/>
              <a:t>literatus</a:t>
            </a:r>
            <a:r>
              <a:rPr lang="el-GR" i="1" dirty="0"/>
              <a:t>)</a:t>
            </a:r>
          </a:p>
          <a:p>
            <a:pPr marL="0" indent="0">
              <a:buNone/>
            </a:pPr>
            <a:endParaRPr lang="el-GR" i="1" dirty="0"/>
          </a:p>
          <a:p>
            <a:pPr marL="0" indent="0">
              <a:buNone/>
            </a:pPr>
            <a:r>
              <a:rPr lang="el-GR" i="1" dirty="0"/>
              <a:t>καλλιεργημένος - άξεστος</a:t>
            </a:r>
            <a:endParaRPr lang="en-US" dirty="0"/>
          </a:p>
        </p:txBody>
      </p:sp>
      <p:pic>
        <p:nvPicPr>
          <p:cNvPr id="4" name="Picture 4" descr="Αποτέλεσμα εικόνας για literacy, UNESCO">
            <a:extLst>
              <a:ext uri="{FF2B5EF4-FFF2-40B4-BE49-F238E27FC236}">
                <a16:creationId xmlns:a16="http://schemas.microsoft.com/office/drawing/2014/main" id="{DAA9172D-ABBE-9043-A447-0DCB369D2F40}"/>
              </a:ext>
            </a:extLst>
          </p:cNvPr>
          <p:cNvPicPr>
            <a:picLocks noChangeAspect="1" noChangeArrowheads="1"/>
          </p:cNvPicPr>
          <p:nvPr/>
        </p:nvPicPr>
        <p:blipFill>
          <a:blip r:embed="rId2" cstate="print"/>
          <a:srcRect t="31496" b="23064"/>
          <a:stretch>
            <a:fillRect/>
          </a:stretch>
        </p:blipFill>
        <p:spPr bwMode="auto">
          <a:xfrm>
            <a:off x="0" y="4869160"/>
            <a:ext cx="9144000" cy="1988840"/>
          </a:xfrm>
          <a:prstGeom prst="rect">
            <a:avLst/>
          </a:prstGeom>
          <a:noFill/>
        </p:spPr>
      </p:pic>
    </p:spTree>
    <p:extLst>
      <p:ext uri="{BB962C8B-B14F-4D97-AF65-F5344CB8AC3E}">
        <p14:creationId xmlns:p14="http://schemas.microsoft.com/office/powerpoint/2010/main" val="3068096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4788024" y="548680"/>
            <a:ext cx="3888432" cy="2769989"/>
          </a:xfrm>
          <a:prstGeom prst="rect">
            <a:avLst/>
          </a:prstGeom>
        </p:spPr>
        <p:txBody>
          <a:bodyPr wrap="square">
            <a:spAutoFit/>
          </a:bodyPr>
          <a:lstStyle/>
          <a:p>
            <a:r>
              <a:rPr lang="en-US" dirty="0"/>
              <a:t>a brief encapsulation of literacy as ’communication involving text’. </a:t>
            </a:r>
            <a:r>
              <a:rPr lang="el-GR" dirty="0"/>
              <a:t>(</a:t>
            </a:r>
            <a:r>
              <a:rPr lang="en-US" dirty="0"/>
              <a:t>p.14)</a:t>
            </a:r>
          </a:p>
          <a:p>
            <a:endParaRPr lang="en-US" dirty="0"/>
          </a:p>
          <a:p>
            <a:r>
              <a:rPr lang="el-GR" sz="2400" dirty="0" err="1"/>
              <a:t>γραμματισμός</a:t>
            </a:r>
            <a:r>
              <a:rPr lang="el-GR" sz="2400" dirty="0"/>
              <a:t>: </a:t>
            </a:r>
            <a:r>
              <a:rPr lang="el-GR" sz="2400" b="1" dirty="0"/>
              <a:t>επικοινωνία</a:t>
            </a:r>
            <a:r>
              <a:rPr lang="el-GR" sz="2400" dirty="0"/>
              <a:t> που περιλαμβάνει </a:t>
            </a:r>
            <a:r>
              <a:rPr lang="el-GR" sz="2400" b="1" dirty="0"/>
              <a:t>κείμενο </a:t>
            </a:r>
            <a:r>
              <a:rPr lang="el-GR" sz="2400" dirty="0"/>
              <a:t>(δηλαδή </a:t>
            </a:r>
            <a:r>
              <a:rPr lang="el-GR" sz="2400" u="sng" dirty="0"/>
              <a:t>μήνυμα</a:t>
            </a:r>
            <a:r>
              <a:rPr lang="el-GR" sz="2400" dirty="0"/>
              <a:t>, που σημαίνει πομπό, δέκτη και νόημα)</a:t>
            </a:r>
            <a:endParaRPr lang="en-US" sz="2400" dirty="0"/>
          </a:p>
        </p:txBody>
      </p:sp>
      <p:pic>
        <p:nvPicPr>
          <p:cNvPr id="5" name="Picture 2" descr="picture"/>
          <p:cNvPicPr>
            <a:picLocks noChangeAspect="1" noChangeArrowheads="1"/>
          </p:cNvPicPr>
          <p:nvPr/>
        </p:nvPicPr>
        <p:blipFill>
          <a:blip r:embed="rId2" cstate="print"/>
          <a:srcRect/>
          <a:stretch>
            <a:fillRect/>
          </a:stretch>
        </p:blipFill>
        <p:spPr bwMode="auto">
          <a:xfrm>
            <a:off x="9011" y="474353"/>
            <a:ext cx="4288693" cy="5688632"/>
          </a:xfrm>
          <a:prstGeom prst="rect">
            <a:avLst/>
          </a:prstGeom>
          <a:noFill/>
        </p:spPr>
      </p:pic>
      <p:sp>
        <p:nvSpPr>
          <p:cNvPr id="6" name="5 - Ορθογώνιο"/>
          <p:cNvSpPr/>
          <p:nvPr/>
        </p:nvSpPr>
        <p:spPr>
          <a:xfrm>
            <a:off x="395536" y="5877272"/>
            <a:ext cx="652743" cy="369332"/>
          </a:xfrm>
          <a:prstGeom prst="rect">
            <a:avLst/>
          </a:prstGeom>
        </p:spPr>
        <p:txBody>
          <a:bodyPr wrap="none">
            <a:spAutoFit/>
          </a:bodyPr>
          <a:lstStyle/>
          <a:p>
            <a:r>
              <a:rPr lang="el-GR" dirty="0"/>
              <a:t>2016</a:t>
            </a:r>
          </a:p>
        </p:txBody>
      </p:sp>
      <p:sp>
        <p:nvSpPr>
          <p:cNvPr id="2" name="Rectangle 1">
            <a:extLst>
              <a:ext uri="{FF2B5EF4-FFF2-40B4-BE49-F238E27FC236}">
                <a16:creationId xmlns:a16="http://schemas.microsoft.com/office/drawing/2014/main" id="{5E4A2BD8-9AAB-4B43-A6EB-2DBD3EC6BB6A}"/>
              </a:ext>
            </a:extLst>
          </p:cNvPr>
          <p:cNvSpPr/>
          <p:nvPr/>
        </p:nvSpPr>
        <p:spPr>
          <a:xfrm>
            <a:off x="4297704" y="4005064"/>
            <a:ext cx="4601528" cy="2308324"/>
          </a:xfrm>
          <a:prstGeom prst="rect">
            <a:avLst/>
          </a:prstGeom>
        </p:spPr>
        <p:txBody>
          <a:bodyPr wrap="square">
            <a:spAutoFit/>
          </a:bodyPr>
          <a:lstStyle/>
          <a:p>
            <a:pPr>
              <a:buFont typeface="Wingdings" panose="05000000000000000000" pitchFamily="2" charset="2"/>
              <a:buNone/>
            </a:pPr>
            <a:r>
              <a:rPr lang="el-GR" altLang="el-GR" sz="2400" b="1" dirty="0" err="1"/>
              <a:t>Γραμματισμός</a:t>
            </a:r>
            <a:r>
              <a:rPr lang="en-US" altLang="el-GR" sz="2400" b="1" dirty="0"/>
              <a:t> </a:t>
            </a:r>
            <a:r>
              <a:rPr lang="el-GR" altLang="el-GR" sz="2400" b="1" dirty="0"/>
              <a:t>είναι</a:t>
            </a:r>
            <a:r>
              <a:rPr lang="en-US" altLang="el-GR" sz="2400" b="1" dirty="0"/>
              <a:t> </a:t>
            </a:r>
            <a:r>
              <a:rPr lang="el-GR" altLang="el-GR" sz="2400" b="1" dirty="0"/>
              <a:t>η</a:t>
            </a:r>
            <a:r>
              <a:rPr lang="en-US" altLang="el-GR" sz="2400" b="1" dirty="0"/>
              <a:t> </a:t>
            </a:r>
            <a:r>
              <a:rPr lang="el-GR" altLang="el-GR" sz="2400" b="1" dirty="0"/>
              <a:t>ικανότητα</a:t>
            </a:r>
            <a:r>
              <a:rPr lang="en-US" altLang="el-GR" sz="2400" b="1" dirty="0"/>
              <a:t> </a:t>
            </a:r>
            <a:r>
              <a:rPr lang="el-GR" altLang="el-GR" sz="2400" b="1" dirty="0"/>
              <a:t>να</a:t>
            </a:r>
            <a:r>
              <a:rPr lang="en-US" altLang="el-GR" sz="2400" b="1" dirty="0"/>
              <a:t> </a:t>
            </a:r>
            <a:r>
              <a:rPr lang="el-GR" altLang="el-GR" sz="2400" b="1" dirty="0"/>
              <a:t>χρησιμοποιείς</a:t>
            </a:r>
            <a:r>
              <a:rPr lang="en-US" altLang="el-GR" sz="2400" b="1" dirty="0"/>
              <a:t> </a:t>
            </a:r>
            <a:r>
              <a:rPr lang="el-GR" altLang="el-GR" sz="2400" b="1" dirty="0"/>
              <a:t>με</a:t>
            </a:r>
            <a:r>
              <a:rPr lang="en-US" altLang="el-GR" sz="2400" b="1" dirty="0"/>
              <a:t> </a:t>
            </a:r>
            <a:r>
              <a:rPr lang="el-GR" altLang="el-GR" sz="2400" b="1" dirty="0"/>
              <a:t>επάρκεια</a:t>
            </a:r>
            <a:r>
              <a:rPr lang="en-US" altLang="el-GR" sz="2400" b="1" dirty="0"/>
              <a:t> </a:t>
            </a:r>
            <a:r>
              <a:rPr lang="en-US" altLang="el-GR" sz="2400" dirty="0"/>
              <a:t>(</a:t>
            </a:r>
            <a:r>
              <a:rPr lang="el-GR" altLang="el-GR" sz="2400" dirty="0"/>
              <a:t>λειτουργικός </a:t>
            </a:r>
            <a:r>
              <a:rPr lang="el-GR" altLang="el-GR" sz="2400" dirty="0" err="1"/>
              <a:t>γραμματισμός</a:t>
            </a:r>
            <a:r>
              <a:rPr lang="el-GR" altLang="el-GR" sz="2400" dirty="0"/>
              <a:t> – </a:t>
            </a:r>
            <a:r>
              <a:rPr lang="en-US" altLang="el-GR" sz="2400" dirty="0"/>
              <a:t>functional literacy) </a:t>
            </a:r>
            <a:r>
              <a:rPr lang="el-GR" altLang="el-GR" sz="2400" b="1" dirty="0"/>
              <a:t>και</a:t>
            </a:r>
            <a:r>
              <a:rPr lang="en-US" altLang="el-GR" sz="2400" b="1" dirty="0"/>
              <a:t> </a:t>
            </a:r>
            <a:r>
              <a:rPr lang="el-GR" altLang="el-GR" sz="2400" b="1" dirty="0"/>
              <a:t>κριτικό</a:t>
            </a:r>
            <a:r>
              <a:rPr lang="en-US" altLang="el-GR" sz="2400" b="1" dirty="0"/>
              <a:t> </a:t>
            </a:r>
            <a:r>
              <a:rPr lang="el-GR" altLang="el-GR" sz="2400" b="1" dirty="0" err="1"/>
              <a:t>αναστοχασμό</a:t>
            </a:r>
            <a:r>
              <a:rPr lang="en-US" altLang="el-GR" sz="2400" b="1" dirty="0"/>
              <a:t> </a:t>
            </a:r>
            <a:r>
              <a:rPr lang="en-US" altLang="el-GR" sz="2400" dirty="0"/>
              <a:t>(</a:t>
            </a:r>
            <a:r>
              <a:rPr lang="el-GR" altLang="el-GR" sz="2400" dirty="0"/>
              <a:t>κριτικός </a:t>
            </a:r>
            <a:r>
              <a:rPr lang="el-GR" altLang="el-GR" sz="2400" dirty="0" err="1"/>
              <a:t>γραμματισμός</a:t>
            </a:r>
            <a:r>
              <a:rPr lang="el-GR" altLang="el-GR" sz="2400" dirty="0"/>
              <a:t>) </a:t>
            </a:r>
            <a:r>
              <a:rPr lang="el-GR" altLang="el-GR" sz="2400" b="1" dirty="0"/>
              <a:t>το</a:t>
            </a:r>
            <a:r>
              <a:rPr lang="en-US" altLang="el-GR" sz="2400" b="1" dirty="0"/>
              <a:t> </a:t>
            </a:r>
            <a:r>
              <a:rPr lang="el-GR" altLang="el-GR" sz="2400" b="1" dirty="0"/>
              <a:t>γραπτό</a:t>
            </a:r>
            <a:r>
              <a:rPr lang="en-US" altLang="el-GR" sz="2400" b="1" dirty="0"/>
              <a:t> </a:t>
            </a:r>
            <a:r>
              <a:rPr lang="el-GR" altLang="el-GR" sz="2400" b="1" dirty="0"/>
              <a:t>λόγο.</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830115-7373-DD4F-A447-706B6BFF3887}"/>
              </a:ext>
            </a:extLst>
          </p:cNvPr>
          <p:cNvSpPr>
            <a:spLocks noGrp="1"/>
          </p:cNvSpPr>
          <p:nvPr>
            <p:ph idx="1"/>
          </p:nvPr>
        </p:nvSpPr>
        <p:spPr>
          <a:xfrm>
            <a:off x="323528" y="404664"/>
            <a:ext cx="8229600" cy="6120680"/>
          </a:xfrm>
        </p:spPr>
        <p:txBody>
          <a:bodyPr>
            <a:normAutofit fontScale="92500" lnSpcReduction="20000"/>
          </a:bodyPr>
          <a:lstStyle/>
          <a:p>
            <a:pPr marL="0" indent="0">
              <a:buNone/>
            </a:pPr>
            <a:r>
              <a:rPr lang="el-GR" dirty="0"/>
              <a:t>Ως "</a:t>
            </a:r>
            <a:r>
              <a:rPr lang="el-GR" dirty="0" err="1"/>
              <a:t>εγγραμματισμός</a:t>
            </a:r>
            <a:r>
              <a:rPr lang="el-GR" dirty="0"/>
              <a:t>" &lt;</a:t>
            </a:r>
            <a:r>
              <a:rPr lang="el-GR" i="1" dirty="0"/>
              <a:t>εγγράμματος</a:t>
            </a:r>
            <a:r>
              <a:rPr lang="el-GR" dirty="0"/>
              <a:t> + </a:t>
            </a:r>
            <a:r>
              <a:rPr lang="el-GR" i="1" dirty="0"/>
              <a:t>-</a:t>
            </a:r>
            <a:r>
              <a:rPr lang="el-GR" i="1" dirty="0" err="1"/>
              <a:t>ισμός</a:t>
            </a:r>
            <a:r>
              <a:rPr lang="el-GR" dirty="0"/>
              <a:t>, </a:t>
            </a:r>
            <a:r>
              <a:rPr lang="el-GR" dirty="0" err="1"/>
              <a:t>συνών</a:t>
            </a:r>
            <a:r>
              <a:rPr lang="el-GR" dirty="0"/>
              <a:t>. "</a:t>
            </a:r>
            <a:r>
              <a:rPr lang="el-GR" i="1" dirty="0" err="1"/>
              <a:t>εγγραμματοσύνη</a:t>
            </a:r>
            <a:r>
              <a:rPr lang="el-GR" dirty="0"/>
              <a:t>"&gt; ορίζεται πρωτίστως η ικανότητα ανάγνωσης και γραφής, κυρίως όμως ο επαρκής χειρισμός και η δυναμική αξιοποίηση των αποκτημένων ήδη γνώσεων σε ζητήματα ανάγνωσης και γραφής, προκειμένου να είναι σε θέση κανείς </a:t>
            </a:r>
            <a:r>
              <a:rPr lang="el-GR" i="1" dirty="0"/>
              <a:t>να εφαρμόζει πρακτικά </a:t>
            </a:r>
            <a:r>
              <a:rPr lang="el-GR" dirty="0"/>
              <a:t>τις γνώσεις αυτές στην καθημερινή του ζωή.</a:t>
            </a:r>
            <a:endParaRPr lang="en-US" dirty="0"/>
          </a:p>
          <a:p>
            <a:pPr marL="0" indent="0">
              <a:buNone/>
            </a:pPr>
            <a:r>
              <a:rPr lang="el-GR" dirty="0"/>
              <a:t> Περικλείει, συνεπώς, και την </a:t>
            </a:r>
            <a:r>
              <a:rPr lang="el-GR" i="1" dirty="0"/>
              <a:t>κριτική </a:t>
            </a:r>
            <a:r>
              <a:rPr lang="el-GR" i="1" dirty="0" err="1"/>
              <a:t>εγγραμματοσύνη</a:t>
            </a:r>
            <a:r>
              <a:rPr lang="el-GR" i="1" dirty="0"/>
              <a:t> -</a:t>
            </a:r>
            <a:r>
              <a:rPr lang="el-GR" dirty="0"/>
              <a:t>την ικανότητα, δηλαδή, αφενός της κριτικής στάσης απέναντι σε ποικίλα είδη λόγου και αφετέρου τον ίδιο τον έλεγχο του περιβάλλοντος δια του γραπτού λόγου.</a:t>
            </a:r>
          </a:p>
          <a:p>
            <a:pPr marL="0" indent="0">
              <a:buNone/>
            </a:pPr>
            <a:endParaRPr lang="el-GR" dirty="0"/>
          </a:p>
          <a:p>
            <a:pPr marL="0" indent="0">
              <a:buNone/>
            </a:pPr>
            <a:r>
              <a:rPr lang="el-GR" sz="1600" dirty="0">
                <a:hlinkClick r:id="rId2"/>
              </a:rPr>
              <a:t>                                                                            </a:t>
            </a:r>
            <a:r>
              <a:rPr lang="en-US" sz="1600" dirty="0">
                <a:hlinkClick r:id="rId2"/>
              </a:rPr>
              <a:t>http://www.iep.edu.gr/pisa/index.php/eggrammatismos</a:t>
            </a:r>
            <a:endParaRPr lang="en-US" sz="1600" dirty="0"/>
          </a:p>
          <a:p>
            <a:pPr marL="0" indent="0">
              <a:buNone/>
            </a:pPr>
            <a:endParaRPr lang="en-US" dirty="0"/>
          </a:p>
        </p:txBody>
      </p:sp>
      <p:pic>
        <p:nvPicPr>
          <p:cNvPr id="45058" name="Picture 2" descr="PISA"/>
          <p:cNvPicPr>
            <a:picLocks noChangeAspect="1" noChangeArrowheads="1"/>
          </p:cNvPicPr>
          <p:nvPr/>
        </p:nvPicPr>
        <p:blipFill>
          <a:blip r:embed="rId3" cstate="print"/>
          <a:srcRect/>
          <a:stretch>
            <a:fillRect/>
          </a:stretch>
        </p:blipFill>
        <p:spPr bwMode="auto">
          <a:xfrm>
            <a:off x="539552" y="5445224"/>
            <a:ext cx="3075766" cy="936104"/>
          </a:xfrm>
          <a:prstGeom prst="rect">
            <a:avLst/>
          </a:prstGeom>
          <a:noFill/>
        </p:spPr>
      </p:pic>
    </p:spTree>
    <p:extLst>
      <p:ext uri="{BB962C8B-B14F-4D97-AF65-F5344CB8AC3E}">
        <p14:creationId xmlns:p14="http://schemas.microsoft.com/office/powerpoint/2010/main" val="1874235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0" y="0"/>
            <a:ext cx="2708920"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708920"/>
            <a:ext cx="1352479" cy="1352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260648"/>
            <a:ext cx="3005021" cy="3072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260648"/>
            <a:ext cx="1376080" cy="1408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2320" y="1772816"/>
            <a:ext cx="1368152" cy="1408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Image result for sdgs goal 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24328" y="3501008"/>
            <a:ext cx="1408345" cy="143569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07" y="4094267"/>
            <a:ext cx="4298776" cy="2417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7983" y="3573016"/>
            <a:ext cx="2993223" cy="3038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4328" y="5229200"/>
            <a:ext cx="1440160" cy="147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4738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endParaRPr lang="el-GR" altLang="el-GR"/>
          </a:p>
        </p:txBody>
      </p:sp>
      <p:sp>
        <p:nvSpPr>
          <p:cNvPr id="15363" name="2 - Θέση περιεχομένου"/>
          <p:cNvSpPr>
            <a:spLocks noGrp="1"/>
          </p:cNvSpPr>
          <p:nvPr>
            <p:ph idx="1"/>
          </p:nvPr>
        </p:nvSpPr>
        <p:spPr>
          <a:xfrm>
            <a:off x="0" y="5300663"/>
            <a:ext cx="8686800" cy="1368425"/>
          </a:xfrm>
        </p:spPr>
        <p:txBody>
          <a:bodyPr>
            <a:normAutofit fontScale="77500" lnSpcReduction="20000"/>
          </a:bodyPr>
          <a:lstStyle/>
          <a:p>
            <a:pPr>
              <a:buFont typeface="Wingdings" panose="05000000000000000000" pitchFamily="2" charset="2"/>
              <a:buNone/>
            </a:pPr>
            <a:r>
              <a:rPr lang="en-US" altLang="el-GR" dirty="0"/>
              <a:t>	4.6 </a:t>
            </a:r>
            <a:r>
              <a:rPr lang="el-GR" dirty="0"/>
              <a:t>Να διασφαλίσει, έως το 2030, ότι η νεολαία στο σύνολό της καθώς και ένα σημαντικό ποσοστό ενηλίκων, τόσο ανδρών όσο και </a:t>
            </a:r>
            <a:r>
              <a:rPr lang="el-GR" dirty="0" err="1"/>
              <a:t>γυναικών,θα</a:t>
            </a:r>
            <a:r>
              <a:rPr lang="el-GR" dirty="0"/>
              <a:t> πετύχουν τον </a:t>
            </a:r>
            <a:r>
              <a:rPr lang="el-GR" dirty="0" err="1"/>
              <a:t>γραμματισμό</a:t>
            </a:r>
            <a:r>
              <a:rPr lang="el-GR" dirty="0"/>
              <a:t> και τον </a:t>
            </a:r>
            <a:r>
              <a:rPr lang="el-GR" dirty="0" err="1"/>
              <a:t>αριθμητισμό</a:t>
            </a:r>
            <a:r>
              <a:rPr lang="el-GR" dirty="0"/>
              <a:t>.</a:t>
            </a:r>
            <a:r>
              <a:rPr lang="el-GR" altLang="el-GR" sz="2000" dirty="0"/>
              <a:t>(Στόχοι Αειφόρου Ανάπτυξης, 2015)</a:t>
            </a:r>
          </a:p>
        </p:txBody>
      </p:sp>
      <p:pic>
        <p:nvPicPr>
          <p:cNvPr id="15364" name="Picture 2" descr="Image result for SDGs 4, literac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0350"/>
            <a:ext cx="349567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Image result for SDG, litera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00" y="258763"/>
            <a:ext cx="4895850"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495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περιεχομένου"/>
          <p:cNvSpPr>
            <a:spLocks noGrp="1"/>
          </p:cNvSpPr>
          <p:nvPr>
            <p:ph idx="1"/>
          </p:nvPr>
        </p:nvSpPr>
        <p:spPr>
          <a:xfrm>
            <a:off x="457200" y="2132856"/>
            <a:ext cx="8229600" cy="4464496"/>
          </a:xfrm>
        </p:spPr>
        <p:txBody>
          <a:bodyPr>
            <a:normAutofit fontScale="85000" lnSpcReduction="10000"/>
          </a:bodyPr>
          <a:lstStyle/>
          <a:p>
            <a:pPr>
              <a:buNone/>
            </a:pPr>
            <a:r>
              <a:rPr lang="en-US" dirty="0"/>
              <a:t>	</a:t>
            </a:r>
            <a:r>
              <a:rPr lang="el-GR" b="1" u="sng" dirty="0" err="1"/>
              <a:t>Γραμματισμός</a:t>
            </a:r>
            <a:r>
              <a:rPr lang="el-GR" dirty="0"/>
              <a:t> είναι η ικανότητα αναγνώρισης, κατανόησης, δημιουργίας, επικοινωνίας και χρήσης των ΤΠΕ, μέσω του έντυπου/γραπτού λόγου σε ποικιλία περιστάσεων επικοινωνίας. Ο </a:t>
            </a:r>
            <a:r>
              <a:rPr lang="el-GR" dirty="0" err="1"/>
              <a:t>γραμματισμός</a:t>
            </a:r>
            <a:r>
              <a:rPr lang="el-GR" dirty="0"/>
              <a:t> περιλαμβάνει ένα </a:t>
            </a:r>
            <a:r>
              <a:rPr lang="el-GR" u="sng" dirty="0"/>
              <a:t>συνεχές μάθησης</a:t>
            </a:r>
            <a:r>
              <a:rPr lang="el-GR" dirty="0"/>
              <a:t> που καθιστά ικανά τα άτομα να επιτυγχάνουν τους στόχους τους, να αναπτύσσουν τις γνώσεις και τις δυνατότητές τους και να συμμετέχουν  πλήρως στην κοινότητα και την ευρύτερη κοινωνία που ζουν.</a:t>
            </a:r>
          </a:p>
          <a:p>
            <a:pPr>
              <a:buNone/>
            </a:pPr>
            <a:r>
              <a:rPr lang="en-US" sz="2600" dirty="0"/>
              <a:t>(UNESCO. 2005. Aspects of Literacy Assessment: Topics and issues from the UNESCO Expert Meeting, 10-12 June, 2003)</a:t>
            </a:r>
          </a:p>
          <a:p>
            <a:pPr>
              <a:buNone/>
            </a:pPr>
            <a:r>
              <a:rPr lang="el-GR" sz="2600" dirty="0"/>
              <a:t>Υιοθετείται και στην </a:t>
            </a:r>
            <a:r>
              <a:rPr lang="en-US" sz="2600" dirty="0"/>
              <a:t>Incheon Declaration 2015</a:t>
            </a:r>
          </a:p>
          <a:p>
            <a:pPr>
              <a:buNone/>
            </a:pPr>
            <a:endParaRPr lang="el-GR" i="1" dirty="0"/>
          </a:p>
        </p:txBody>
      </p:sp>
      <p:pic>
        <p:nvPicPr>
          <p:cNvPr id="31746" name="Picture 2" descr="Αποτέλεσμα εικόνας για literacy"/>
          <p:cNvPicPr>
            <a:picLocks noChangeAspect="1" noChangeArrowheads="1"/>
          </p:cNvPicPr>
          <p:nvPr/>
        </p:nvPicPr>
        <p:blipFill>
          <a:blip r:embed="rId3" cstate="print"/>
          <a:srcRect t="44800" b="14601"/>
          <a:stretch>
            <a:fillRect/>
          </a:stretch>
        </p:blipFill>
        <p:spPr bwMode="auto">
          <a:xfrm>
            <a:off x="0" y="0"/>
            <a:ext cx="9144000" cy="191683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179D-997F-084F-B7A8-92214D4914AC}"/>
              </a:ext>
            </a:extLst>
          </p:cNvPr>
          <p:cNvSpPr>
            <a:spLocks noGrp="1"/>
          </p:cNvSpPr>
          <p:nvPr>
            <p:ph type="title"/>
          </p:nvPr>
        </p:nvSpPr>
        <p:spPr>
          <a:xfrm>
            <a:off x="251520" y="274638"/>
            <a:ext cx="8784976" cy="2897628"/>
          </a:xfrm>
        </p:spPr>
        <p:txBody>
          <a:bodyPr>
            <a:normAutofit fontScale="90000"/>
          </a:bodyPr>
          <a:lstStyle/>
          <a:p>
            <a:pPr algn="l"/>
            <a:r>
              <a:rPr lang="el-GR" sz="3800" b="1" dirty="0"/>
              <a:t>Βασικές έννοιες</a:t>
            </a:r>
            <a:r>
              <a:rPr lang="el-GR" sz="3800" dirty="0"/>
              <a:t>:  </a:t>
            </a:r>
            <a:r>
              <a:rPr lang="el-GR" sz="3800" dirty="0" err="1"/>
              <a:t>γραμματισμός</a:t>
            </a:r>
            <a:r>
              <a:rPr lang="el-GR" sz="3800" dirty="0"/>
              <a:t>, πορεία </a:t>
            </a:r>
            <a:r>
              <a:rPr lang="el-GR" sz="3800" dirty="0" err="1"/>
              <a:t>εγγραμματισμού</a:t>
            </a:r>
            <a:r>
              <a:rPr lang="el-GR" sz="3800" dirty="0"/>
              <a:t>, λειτουργικός </a:t>
            </a:r>
            <a:r>
              <a:rPr lang="el-GR" sz="3800" dirty="0" err="1"/>
              <a:t>γραμματισμός</a:t>
            </a:r>
            <a:r>
              <a:rPr lang="el-GR" sz="3800" dirty="0"/>
              <a:t>, κριτικός </a:t>
            </a:r>
            <a:r>
              <a:rPr lang="el-GR" sz="3800" dirty="0" err="1"/>
              <a:t>γραμματισμός</a:t>
            </a:r>
            <a:r>
              <a:rPr lang="el-GR" sz="3800" dirty="0"/>
              <a:t>, προφορικός -  γραπτός λόγος, ανάγνωση, αναγνωστική κατανόηση, γραφή, συγγραφή κειμένων</a:t>
            </a:r>
            <a:br>
              <a:rPr lang="el-GR" dirty="0"/>
            </a:br>
            <a:endParaRPr lang="x-none" dirty="0"/>
          </a:p>
        </p:txBody>
      </p:sp>
      <p:pic>
        <p:nvPicPr>
          <p:cNvPr id="4" name="Picture 3" descr="Διερευνώντας την ανάγνωση. Νεκτάριος Στελλάκης - PDF Free Download">
            <a:extLst>
              <a:ext uri="{FF2B5EF4-FFF2-40B4-BE49-F238E27FC236}">
                <a16:creationId xmlns:a16="http://schemas.microsoft.com/office/drawing/2014/main" id="{4B4D9852-0431-0541-B5BB-17A15280CE65}"/>
              </a:ext>
            </a:extLst>
          </p:cNvPr>
          <p:cNvPicPr>
            <a:picLocks noChangeAspect="1" noChangeArrowheads="1"/>
          </p:cNvPicPr>
          <p:nvPr/>
        </p:nvPicPr>
        <p:blipFill>
          <a:blip r:embed="rId2" cstate="print"/>
          <a:srcRect/>
          <a:stretch>
            <a:fillRect/>
          </a:stretch>
        </p:blipFill>
        <p:spPr bwMode="auto">
          <a:xfrm>
            <a:off x="4750159" y="3172267"/>
            <a:ext cx="3695548" cy="3645024"/>
          </a:xfrm>
          <a:prstGeom prst="rect">
            <a:avLst/>
          </a:prstGeom>
          <a:noFill/>
        </p:spPr>
      </p:pic>
      <p:pic>
        <p:nvPicPr>
          <p:cNvPr id="5" name="Picture 6" descr="Γραμματισμός στο Νηπιαγωγείο» (2012-13)">
            <a:extLst>
              <a:ext uri="{FF2B5EF4-FFF2-40B4-BE49-F238E27FC236}">
                <a16:creationId xmlns:a16="http://schemas.microsoft.com/office/drawing/2014/main" id="{6B5ACF43-73A4-9B4E-A2D6-AFA4CBBF95AD}"/>
              </a:ext>
            </a:extLst>
          </p:cNvPr>
          <p:cNvPicPr>
            <a:picLocks noChangeAspect="1" noChangeArrowheads="1"/>
          </p:cNvPicPr>
          <p:nvPr/>
        </p:nvPicPr>
        <p:blipFill>
          <a:blip r:embed="rId3" cstate="print"/>
          <a:srcRect/>
          <a:stretch>
            <a:fillRect/>
          </a:stretch>
        </p:blipFill>
        <p:spPr bwMode="auto">
          <a:xfrm>
            <a:off x="432881" y="3172266"/>
            <a:ext cx="4230166" cy="3645024"/>
          </a:xfrm>
          <a:prstGeom prst="rect">
            <a:avLst/>
          </a:prstGeom>
          <a:noFill/>
        </p:spPr>
      </p:pic>
    </p:spTree>
    <p:extLst>
      <p:ext uri="{BB962C8B-B14F-4D97-AF65-F5344CB8AC3E}">
        <p14:creationId xmlns:p14="http://schemas.microsoft.com/office/powerpoint/2010/main" val="3064581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2 - Θέση περιεχομένου"/>
          <p:cNvSpPr>
            <a:spLocks noGrp="1"/>
          </p:cNvSpPr>
          <p:nvPr>
            <p:ph idx="1"/>
          </p:nvPr>
        </p:nvSpPr>
        <p:spPr>
          <a:xfrm>
            <a:off x="0" y="333375"/>
            <a:ext cx="8893175" cy="5797550"/>
          </a:xfrm>
        </p:spPr>
        <p:txBody>
          <a:bodyPr>
            <a:normAutofit/>
          </a:bodyPr>
          <a:lstStyle/>
          <a:p>
            <a:pPr algn="just">
              <a:buFont typeface="Wingdings" panose="05000000000000000000" pitchFamily="2" charset="2"/>
              <a:buNone/>
            </a:pPr>
            <a:r>
              <a:rPr lang="en-US" altLang="el-GR" sz="2800" b="1" dirty="0"/>
              <a:t>	</a:t>
            </a:r>
            <a:r>
              <a:rPr lang="el-GR" altLang="el-GR" sz="2800" dirty="0"/>
              <a:t>…ο </a:t>
            </a:r>
            <a:r>
              <a:rPr lang="el-GR" altLang="el-GR" sz="2800" b="1" dirty="0"/>
              <a:t>αναγνωστικός </a:t>
            </a:r>
            <a:r>
              <a:rPr lang="el-GR" altLang="el-GR" sz="2800" b="1" dirty="0" err="1"/>
              <a:t>γραμματισμός</a:t>
            </a:r>
            <a:r>
              <a:rPr lang="el-GR" altLang="el-GR" sz="2800" b="1" dirty="0"/>
              <a:t> </a:t>
            </a:r>
            <a:r>
              <a:rPr lang="el-GR" altLang="el-GR" sz="2800" dirty="0"/>
              <a:t>(</a:t>
            </a:r>
            <a:r>
              <a:rPr lang="en-US" altLang="el-GR" sz="2800" dirty="0"/>
              <a:t>reading</a:t>
            </a:r>
            <a:r>
              <a:rPr lang="el-GR" altLang="el-GR" sz="2800" dirty="0"/>
              <a:t> </a:t>
            </a:r>
            <a:r>
              <a:rPr lang="en-US" altLang="el-GR" sz="2800" dirty="0"/>
              <a:t>literacy)</a:t>
            </a:r>
            <a:r>
              <a:rPr lang="el-GR" altLang="el-GR" sz="2800" dirty="0"/>
              <a:t> ορίζεται ως η συνολική ικανότητα (</a:t>
            </a:r>
            <a:r>
              <a:rPr lang="en-US" altLang="el-GR" sz="2800" dirty="0"/>
              <a:t>comprehensive aptitude)</a:t>
            </a:r>
            <a:r>
              <a:rPr lang="el-GR" altLang="el-GR" sz="2800" dirty="0"/>
              <a:t> κατανόησης, χρήσης και κριτικής σκέψης πάνω σε γραπτές γλωσσικές μορφές με σκοπό την επίτευξη προσωπικής και κοινωνικής ολοκλήρωσης. </a:t>
            </a:r>
            <a:endParaRPr lang="en-US" altLang="el-GR" sz="2800" dirty="0"/>
          </a:p>
          <a:p>
            <a:pPr lvl="0" algn="just">
              <a:buNone/>
            </a:pPr>
            <a:r>
              <a:rPr lang="en-US" altLang="el-GR" sz="2800" dirty="0"/>
              <a:t>	</a:t>
            </a:r>
            <a:r>
              <a:rPr lang="el-GR" altLang="el-GR" sz="2800" dirty="0"/>
              <a:t>Αυτό</a:t>
            </a:r>
            <a:r>
              <a:rPr lang="en-US" altLang="el-GR" sz="2800" dirty="0"/>
              <a:t> </a:t>
            </a:r>
            <a:r>
              <a:rPr lang="el-GR" altLang="el-GR" sz="2800" dirty="0"/>
              <a:t>υπερβαίνει</a:t>
            </a:r>
            <a:r>
              <a:rPr lang="en-US" altLang="el-GR" sz="2800" dirty="0"/>
              <a:t> </a:t>
            </a:r>
            <a:r>
              <a:rPr lang="el-GR" altLang="el-GR" sz="2800" dirty="0"/>
              <a:t>τις</a:t>
            </a:r>
            <a:r>
              <a:rPr lang="en-US" altLang="el-GR" sz="2800" dirty="0"/>
              <a:t> </a:t>
            </a:r>
            <a:r>
              <a:rPr lang="el-GR" altLang="el-GR" sz="2800" dirty="0"/>
              <a:t>γνωστικές</a:t>
            </a:r>
            <a:r>
              <a:rPr lang="en-US" altLang="el-GR" sz="2800" dirty="0"/>
              <a:t> </a:t>
            </a:r>
            <a:r>
              <a:rPr lang="el-GR" altLang="el-GR" sz="2800" dirty="0"/>
              <a:t>συνιστώσες</a:t>
            </a:r>
            <a:r>
              <a:rPr lang="en-US" altLang="el-GR" sz="2800" dirty="0"/>
              <a:t> </a:t>
            </a:r>
            <a:r>
              <a:rPr lang="el-GR" altLang="el-GR" sz="2800" dirty="0"/>
              <a:t>της</a:t>
            </a:r>
            <a:r>
              <a:rPr lang="en-US" altLang="el-GR" sz="2800" dirty="0"/>
              <a:t> </a:t>
            </a:r>
            <a:r>
              <a:rPr lang="el-GR" altLang="el-GR" sz="2800" dirty="0"/>
              <a:t>ανάγνωσης(δηλαδή</a:t>
            </a:r>
            <a:r>
              <a:rPr lang="en-US" altLang="el-GR" sz="2800" dirty="0"/>
              <a:t> </a:t>
            </a:r>
            <a:r>
              <a:rPr lang="el-GR" altLang="el-GR" sz="2800" dirty="0"/>
              <a:t>την</a:t>
            </a:r>
            <a:r>
              <a:rPr lang="en-US" altLang="el-GR" sz="2800" dirty="0"/>
              <a:t> </a:t>
            </a:r>
            <a:r>
              <a:rPr lang="el-GR" altLang="el-GR" sz="2800" dirty="0"/>
              <a:t>αποκωδικοποίηση</a:t>
            </a:r>
            <a:r>
              <a:rPr lang="en-US" altLang="el-GR" sz="2800" dirty="0"/>
              <a:t> </a:t>
            </a:r>
            <a:r>
              <a:rPr lang="el-GR" altLang="el-GR" sz="2800" dirty="0"/>
              <a:t>λέξεων</a:t>
            </a:r>
            <a:r>
              <a:rPr lang="en-US" altLang="el-GR" sz="2800" dirty="0"/>
              <a:t> </a:t>
            </a:r>
            <a:r>
              <a:rPr lang="el-GR" altLang="el-GR" sz="2800" dirty="0"/>
              <a:t>και</a:t>
            </a:r>
            <a:r>
              <a:rPr lang="en-US" altLang="el-GR" sz="2800" dirty="0"/>
              <a:t> </a:t>
            </a:r>
            <a:r>
              <a:rPr lang="el-GR" altLang="el-GR" sz="2800" dirty="0"/>
              <a:t>την</a:t>
            </a:r>
            <a:r>
              <a:rPr lang="en-US" altLang="el-GR" sz="2800" dirty="0"/>
              <a:t> </a:t>
            </a:r>
            <a:r>
              <a:rPr lang="el-GR" altLang="el-GR" sz="2800" dirty="0"/>
              <a:t>κατανόηση</a:t>
            </a:r>
            <a:r>
              <a:rPr lang="en-US" altLang="el-GR" sz="2800" dirty="0"/>
              <a:t> </a:t>
            </a:r>
            <a:r>
              <a:rPr lang="el-GR" altLang="el-GR" sz="2800" dirty="0"/>
              <a:t>γραπτών</a:t>
            </a:r>
            <a:r>
              <a:rPr lang="en-US" altLang="el-GR" sz="2800" dirty="0"/>
              <a:t> </a:t>
            </a:r>
            <a:r>
              <a:rPr lang="el-GR" altLang="el-GR" sz="2800" dirty="0"/>
              <a:t>κειμένων)</a:t>
            </a:r>
            <a:r>
              <a:rPr lang="en-US" altLang="el-GR" sz="2800" dirty="0"/>
              <a:t> </a:t>
            </a:r>
            <a:r>
              <a:rPr lang="el-GR" altLang="el-GR" sz="2800" dirty="0"/>
              <a:t>και</a:t>
            </a:r>
            <a:r>
              <a:rPr lang="en-US" altLang="el-GR" sz="2800" dirty="0"/>
              <a:t> </a:t>
            </a:r>
            <a:r>
              <a:rPr lang="el-GR" altLang="el-GR" sz="2800" dirty="0"/>
              <a:t>φθάνει</a:t>
            </a:r>
            <a:r>
              <a:rPr lang="en-US" altLang="el-GR" sz="2800" dirty="0"/>
              <a:t> </a:t>
            </a:r>
            <a:r>
              <a:rPr lang="el-GR" altLang="el-GR" sz="2800" dirty="0"/>
              <a:t>σε</a:t>
            </a:r>
            <a:r>
              <a:rPr lang="en-US" altLang="el-GR" sz="2800" dirty="0"/>
              <a:t> </a:t>
            </a:r>
            <a:r>
              <a:rPr lang="el-GR" altLang="el-GR" sz="2800" dirty="0"/>
              <a:t>άλλες</a:t>
            </a:r>
            <a:r>
              <a:rPr lang="en-US" altLang="el-GR" sz="2800" dirty="0"/>
              <a:t> </a:t>
            </a:r>
            <a:r>
              <a:rPr lang="el-GR" altLang="el-GR" sz="2800" dirty="0"/>
              <a:t>πτυχές</a:t>
            </a:r>
            <a:r>
              <a:rPr lang="en-US" altLang="el-GR" sz="2800" dirty="0"/>
              <a:t> </a:t>
            </a:r>
            <a:r>
              <a:rPr lang="el-GR" altLang="el-GR" sz="2800" dirty="0"/>
              <a:t>οι</a:t>
            </a:r>
            <a:r>
              <a:rPr lang="en-US" altLang="el-GR" sz="2800" dirty="0"/>
              <a:t> </a:t>
            </a:r>
            <a:r>
              <a:rPr lang="el-GR" altLang="el-GR" sz="2800" dirty="0"/>
              <a:t>οποίες</a:t>
            </a:r>
            <a:r>
              <a:rPr lang="en-US" altLang="el-GR" sz="2800" dirty="0"/>
              <a:t> </a:t>
            </a:r>
            <a:r>
              <a:rPr lang="el-GR" altLang="el-GR" sz="2800" dirty="0"/>
              <a:t>σχετίζονται</a:t>
            </a:r>
            <a:r>
              <a:rPr lang="en-US" altLang="el-GR" sz="2800" dirty="0"/>
              <a:t> </a:t>
            </a:r>
            <a:r>
              <a:rPr lang="el-GR" altLang="el-GR" sz="2800" dirty="0"/>
              <a:t>με</a:t>
            </a:r>
            <a:r>
              <a:rPr lang="en-US" altLang="el-GR" sz="2800" dirty="0"/>
              <a:t> </a:t>
            </a:r>
            <a:r>
              <a:rPr lang="el-GR" altLang="el-GR" sz="2800" dirty="0"/>
              <a:t>την</a:t>
            </a:r>
            <a:r>
              <a:rPr lang="en-US" altLang="el-GR" sz="2800" dirty="0"/>
              <a:t> </a:t>
            </a:r>
            <a:r>
              <a:rPr lang="el-GR" altLang="el-GR" sz="2800" dirty="0"/>
              <a:t>ύπαρξη</a:t>
            </a:r>
            <a:r>
              <a:rPr lang="en-US" altLang="el-GR" sz="2800" dirty="0"/>
              <a:t> </a:t>
            </a:r>
            <a:r>
              <a:rPr lang="el-GR" altLang="el-GR" sz="2800" dirty="0"/>
              <a:t>κινήτρων</a:t>
            </a:r>
            <a:r>
              <a:rPr lang="en-US" altLang="el-GR" sz="2800" dirty="0"/>
              <a:t> </a:t>
            </a:r>
            <a:r>
              <a:rPr lang="el-GR" altLang="el-GR" sz="2800" dirty="0"/>
              <a:t>και</a:t>
            </a:r>
            <a:r>
              <a:rPr lang="en-US" altLang="el-GR" sz="2800" dirty="0"/>
              <a:t> </a:t>
            </a:r>
            <a:r>
              <a:rPr lang="el-GR" altLang="el-GR" sz="2800" dirty="0"/>
              <a:t>τη</a:t>
            </a:r>
            <a:r>
              <a:rPr lang="en-US" altLang="el-GR" sz="2800" dirty="0"/>
              <a:t> </a:t>
            </a:r>
            <a:r>
              <a:rPr lang="el-GR" altLang="el-GR" sz="2800" dirty="0"/>
              <a:t>χρήση γραπτών κειμένων</a:t>
            </a:r>
            <a:r>
              <a:rPr lang="en-US" altLang="el-GR" sz="2800" dirty="0"/>
              <a:t>. </a:t>
            </a:r>
            <a:r>
              <a:rPr lang="el-GR" altLang="el-GR" sz="2800" dirty="0"/>
              <a:t>Ο όρος αναγνωστικός </a:t>
            </a:r>
            <a:r>
              <a:rPr lang="el-GR" altLang="el-GR" sz="2800" dirty="0" err="1"/>
              <a:t>γραμματισμός</a:t>
            </a:r>
            <a:r>
              <a:rPr lang="el-GR" altLang="el-GR" sz="2800" dirty="0"/>
              <a:t> περιλαμβάνει τη διάκριση μεταξύ του «ξέρω να διαβάζω» και του «είμαι αναγνώστης». </a:t>
            </a:r>
            <a:r>
              <a:rPr lang="el-GR" altLang="el-GR" sz="2800" b="1" dirty="0"/>
              <a:t>(</a:t>
            </a:r>
            <a:r>
              <a:rPr lang="en-US" altLang="el-GR" sz="2800" b="1" dirty="0"/>
              <a:t>EU, 2011:7) </a:t>
            </a:r>
            <a:endParaRPr lang="el-GR" altLang="el-GR" sz="2800" b="1" dirty="0"/>
          </a:p>
        </p:txBody>
      </p:sp>
    </p:spTree>
    <p:extLst>
      <p:ext uri="{BB962C8B-B14F-4D97-AF65-F5344CB8AC3E}">
        <p14:creationId xmlns:p14="http://schemas.microsoft.com/office/powerpoint/2010/main" val="257669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nvPr>
        </p:nvGraphicFramePr>
        <p:xfrm>
          <a:off x="179512" y="3212976"/>
          <a:ext cx="8856985" cy="2330810"/>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20000"/>
                    </a:ext>
                  </a:extLst>
                </a:gridCol>
                <a:gridCol w="2214246">
                  <a:extLst>
                    <a:ext uri="{9D8B030D-6E8A-4147-A177-3AD203B41FA5}">
                      <a16:colId xmlns:a16="http://schemas.microsoft.com/office/drawing/2014/main" val="20001"/>
                    </a:ext>
                  </a:extLst>
                </a:gridCol>
                <a:gridCol w="4428493">
                  <a:extLst>
                    <a:ext uri="{9D8B030D-6E8A-4147-A177-3AD203B41FA5}">
                      <a16:colId xmlns:a16="http://schemas.microsoft.com/office/drawing/2014/main" val="20002"/>
                    </a:ext>
                  </a:extLst>
                </a:gridCol>
              </a:tblGrid>
              <a:tr h="554233">
                <a:tc gridSpan="2">
                  <a:txBody>
                    <a:bodyPr/>
                    <a:lstStyle/>
                    <a:p>
                      <a:r>
                        <a:rPr lang="el-GR" sz="2400" dirty="0"/>
                        <a:t>Είμαι σε θέση να διαβάζω</a:t>
                      </a:r>
                    </a:p>
                  </a:txBody>
                  <a:tcPr marT="45748" marB="45748"/>
                </a:tc>
                <a:tc hMerge="1">
                  <a:txBody>
                    <a:bodyPr/>
                    <a:lstStyle/>
                    <a:p>
                      <a:endParaRPr lang="el-GR"/>
                    </a:p>
                  </a:txBody>
                  <a:tcPr/>
                </a:tc>
                <a:tc>
                  <a:txBody>
                    <a:bodyPr/>
                    <a:lstStyle/>
                    <a:p>
                      <a:r>
                        <a:rPr lang="el-GR" sz="2400" dirty="0"/>
                        <a:t>Είμαι</a:t>
                      </a:r>
                      <a:r>
                        <a:rPr lang="el-GR" sz="2400" baseline="0" dirty="0"/>
                        <a:t> αναγνώστης</a:t>
                      </a:r>
                      <a:endParaRPr lang="el-GR" sz="2400" dirty="0"/>
                    </a:p>
                  </a:txBody>
                  <a:tcPr marT="45748" marB="45748"/>
                </a:tc>
                <a:extLst>
                  <a:ext uri="{0D108BD9-81ED-4DB2-BD59-A6C34878D82A}">
                    <a16:rowId xmlns:a16="http://schemas.microsoft.com/office/drawing/2014/main" val="10000"/>
                  </a:ext>
                </a:extLst>
              </a:tr>
              <a:tr h="1776577">
                <a:tc>
                  <a:txBody>
                    <a:bodyPr/>
                    <a:lstStyle/>
                    <a:p>
                      <a:r>
                        <a:rPr lang="el-GR" sz="2400" dirty="0"/>
                        <a:t>Μπορώ να </a:t>
                      </a:r>
                    </a:p>
                    <a:p>
                      <a:r>
                        <a:rPr lang="el-GR" sz="2400" dirty="0"/>
                        <a:t>(από) κωδικοποιώ</a:t>
                      </a:r>
                    </a:p>
                  </a:txBody>
                  <a:tcPr marT="45748" marB="45748"/>
                </a:tc>
                <a:tc>
                  <a:txBody>
                    <a:bodyPr/>
                    <a:lstStyle/>
                    <a:p>
                      <a:r>
                        <a:rPr lang="el-GR" sz="2400" dirty="0"/>
                        <a:t>Κατανοώ</a:t>
                      </a:r>
                      <a:r>
                        <a:rPr lang="el-GR" sz="2400" baseline="0" dirty="0"/>
                        <a:t> το περιεχόμενο</a:t>
                      </a:r>
                      <a:endParaRPr lang="el-GR" sz="2400" dirty="0"/>
                    </a:p>
                  </a:txBody>
                  <a:tcPr marT="45748" marB="45748"/>
                </a:tc>
                <a:tc>
                  <a:txBody>
                    <a:bodyPr/>
                    <a:lstStyle/>
                    <a:p>
                      <a:r>
                        <a:rPr lang="el-GR" sz="2400" u="sng" dirty="0"/>
                        <a:t>Είμαι σε θέση </a:t>
                      </a:r>
                      <a:r>
                        <a:rPr lang="el-GR" sz="2400" dirty="0"/>
                        <a:t>να βρω και</a:t>
                      </a:r>
                      <a:r>
                        <a:rPr lang="el-GR" sz="2400" baseline="0" dirty="0"/>
                        <a:t> να χρησιμοποιήσω γραπτές πληροφορίες</a:t>
                      </a:r>
                      <a:endParaRPr lang="el-GR" sz="2400" dirty="0"/>
                    </a:p>
                    <a:p>
                      <a:r>
                        <a:rPr lang="el-GR" sz="2400" u="sng" dirty="0"/>
                        <a:t>Μου αρέσει </a:t>
                      </a:r>
                      <a:r>
                        <a:rPr lang="el-GR" sz="2400" dirty="0"/>
                        <a:t>να διαβάζω</a:t>
                      </a:r>
                    </a:p>
                  </a:txBody>
                  <a:tcPr marT="45748" marB="45748"/>
                </a:tc>
                <a:extLst>
                  <a:ext uri="{0D108BD9-81ED-4DB2-BD59-A6C34878D82A}">
                    <a16:rowId xmlns:a16="http://schemas.microsoft.com/office/drawing/2014/main" val="10001"/>
                  </a:ext>
                </a:extLst>
              </a:tr>
            </a:tbl>
          </a:graphicData>
        </a:graphic>
      </p:graphicFrame>
      <p:sp>
        <p:nvSpPr>
          <p:cNvPr id="16400" name="Ορθογώνιο 4"/>
          <p:cNvSpPr>
            <a:spLocks noChangeArrowheads="1"/>
          </p:cNvSpPr>
          <p:nvPr/>
        </p:nvSpPr>
        <p:spPr bwMode="auto">
          <a:xfrm>
            <a:off x="539552" y="6309320"/>
            <a:ext cx="7489825" cy="338554"/>
          </a:xfrm>
          <a:prstGeom prst="rect">
            <a:avLst/>
          </a:prstGeom>
          <a:noFill/>
          <a:ln w="9525">
            <a:noFill/>
            <a:miter lim="800000"/>
            <a:headEnd/>
            <a:tailEnd/>
          </a:ln>
        </p:spPr>
        <p:txBody>
          <a:bodyPr wrap="square">
            <a:spAutoFit/>
          </a:bodyPr>
          <a:lstStyle/>
          <a:p>
            <a:r>
              <a:rPr lang="en-US" altLang="el-GR" sz="1600" i="1" dirty="0"/>
              <a:t>Teaching Reading in Europe: Contexts, Policies and Practices</a:t>
            </a:r>
            <a:r>
              <a:rPr lang="el-GR" altLang="el-GR" sz="1600" i="1" dirty="0"/>
              <a:t> </a:t>
            </a:r>
            <a:r>
              <a:rPr lang="el-GR" altLang="el-GR" sz="1600" dirty="0"/>
              <a:t>(2011). </a:t>
            </a:r>
            <a:r>
              <a:rPr lang="en-US" altLang="el-GR" sz="1600" dirty="0"/>
              <a:t>Eurydice: Brussels </a:t>
            </a:r>
            <a:endParaRPr lang="el-GR" altLang="el-GR" sz="1600" dirty="0"/>
          </a:p>
        </p:txBody>
      </p:sp>
      <p:sp>
        <p:nvSpPr>
          <p:cNvPr id="7" name="Ορθογώνιο 1"/>
          <p:cNvSpPr>
            <a:spLocks noChangeArrowheads="1"/>
          </p:cNvSpPr>
          <p:nvPr/>
        </p:nvSpPr>
        <p:spPr bwMode="auto">
          <a:xfrm>
            <a:off x="179512" y="5355213"/>
            <a:ext cx="8856985" cy="954107"/>
          </a:xfrm>
          <a:prstGeom prst="rect">
            <a:avLst/>
          </a:prstGeom>
          <a:noFill/>
          <a:ln w="9525">
            <a:noFill/>
            <a:miter lim="800000"/>
            <a:headEnd/>
            <a:tailEnd/>
          </a:ln>
        </p:spPr>
        <p:txBody>
          <a:bodyPr wrap="square">
            <a:spAutoFit/>
          </a:bodyPr>
          <a:lstStyle/>
          <a:p>
            <a:endParaRPr lang="el-GR" altLang="el-GR" sz="2400" b="1" dirty="0"/>
          </a:p>
          <a:p>
            <a:pPr algn="ctr"/>
            <a:r>
              <a:rPr lang="el-GR" altLang="el-GR" sz="3200" b="1" dirty="0"/>
              <a:t>μαθαίνω να διαβάζω – διαβάζω για να μαθαίνω </a:t>
            </a:r>
          </a:p>
        </p:txBody>
      </p:sp>
      <p:sp>
        <p:nvSpPr>
          <p:cNvPr id="3" name="Title 2">
            <a:extLst>
              <a:ext uri="{FF2B5EF4-FFF2-40B4-BE49-F238E27FC236}">
                <a16:creationId xmlns:a16="http://schemas.microsoft.com/office/drawing/2014/main" id="{4ACAD93B-7D3A-0E41-8368-0AD3D2429569}"/>
              </a:ext>
            </a:extLst>
          </p:cNvPr>
          <p:cNvSpPr>
            <a:spLocks noGrp="1"/>
          </p:cNvSpPr>
          <p:nvPr>
            <p:ph type="title"/>
          </p:nvPr>
        </p:nvSpPr>
        <p:spPr>
          <a:xfrm>
            <a:off x="179512" y="274638"/>
            <a:ext cx="8507288" cy="2362274"/>
          </a:xfrm>
        </p:spPr>
        <p:txBody>
          <a:bodyPr>
            <a:noAutofit/>
          </a:bodyPr>
          <a:lstStyle/>
          <a:p>
            <a:r>
              <a:rPr lang="el-GR" sz="3600" b="1" dirty="0"/>
              <a:t>πορεία</a:t>
            </a:r>
            <a:r>
              <a:rPr lang="el-GR" sz="3600" dirty="0"/>
              <a:t> </a:t>
            </a:r>
            <a:r>
              <a:rPr lang="el-GR" sz="3600" dirty="0" err="1"/>
              <a:t>εγγραμματισμού</a:t>
            </a:r>
            <a:br>
              <a:rPr lang="el-GR" sz="3600" dirty="0"/>
            </a:br>
            <a:r>
              <a:rPr lang="el-GR" sz="3200" b="1" dirty="0"/>
              <a:t>πορεία</a:t>
            </a:r>
            <a:r>
              <a:rPr lang="el-GR" sz="3200" dirty="0"/>
              <a:t> οικειοποίησης του πολιτισμού μου και των τρόπων που αυτός αξιοποιεί για να δημιουργεί πολιτισμό, πολιτική, επιστήμη, να (</a:t>
            </a:r>
            <a:r>
              <a:rPr lang="el-GR" sz="3200" dirty="0" err="1"/>
              <a:t>επι</a:t>
            </a:r>
            <a:r>
              <a:rPr lang="el-GR" sz="3200" dirty="0"/>
              <a:t>) κοινωνεί και να δημιουργεί</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3CA3A5-4179-A44E-B48E-8E10F39D514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802"/>
          <a:stretch/>
        </p:blipFill>
        <p:spPr>
          <a:xfrm rot="1041467">
            <a:off x="147098" y="552636"/>
            <a:ext cx="2552576" cy="2082800"/>
          </a:xfrm>
        </p:spPr>
      </p:pic>
      <p:pic>
        <p:nvPicPr>
          <p:cNvPr id="6" name="Picture 5">
            <a:extLst>
              <a:ext uri="{FF2B5EF4-FFF2-40B4-BE49-F238E27FC236}">
                <a16:creationId xmlns:a16="http://schemas.microsoft.com/office/drawing/2014/main" id="{6D783EF3-136B-004C-86C9-C37B2EA7AFC1}"/>
              </a:ext>
            </a:extLst>
          </p:cNvPr>
          <p:cNvPicPr>
            <a:picLocks noChangeAspect="1"/>
          </p:cNvPicPr>
          <p:nvPr/>
        </p:nvPicPr>
        <p:blipFill>
          <a:blip r:embed="rId3" cstate="print"/>
          <a:stretch>
            <a:fillRect/>
          </a:stretch>
        </p:blipFill>
        <p:spPr>
          <a:xfrm>
            <a:off x="5905958" y="408397"/>
            <a:ext cx="3237907" cy="2312791"/>
          </a:xfrm>
          <a:prstGeom prst="rect">
            <a:avLst/>
          </a:prstGeom>
        </p:spPr>
      </p:pic>
      <p:pic>
        <p:nvPicPr>
          <p:cNvPr id="7" name="Picture 6">
            <a:extLst>
              <a:ext uri="{FF2B5EF4-FFF2-40B4-BE49-F238E27FC236}">
                <a16:creationId xmlns:a16="http://schemas.microsoft.com/office/drawing/2014/main" id="{E6E14D66-82CE-134E-848B-D781ABD7A4AB}"/>
              </a:ext>
            </a:extLst>
          </p:cNvPr>
          <p:cNvPicPr>
            <a:picLocks noChangeAspect="1"/>
          </p:cNvPicPr>
          <p:nvPr/>
        </p:nvPicPr>
        <p:blipFill>
          <a:blip r:embed="rId4" cstate="print"/>
          <a:stretch>
            <a:fillRect/>
          </a:stretch>
        </p:blipFill>
        <p:spPr>
          <a:xfrm rot="21138804">
            <a:off x="6695227" y="4356973"/>
            <a:ext cx="2370708" cy="2370708"/>
          </a:xfrm>
          <a:prstGeom prst="rect">
            <a:avLst/>
          </a:prstGeom>
        </p:spPr>
      </p:pic>
      <p:pic>
        <p:nvPicPr>
          <p:cNvPr id="9" name="Picture 8">
            <a:extLst>
              <a:ext uri="{FF2B5EF4-FFF2-40B4-BE49-F238E27FC236}">
                <a16:creationId xmlns:a16="http://schemas.microsoft.com/office/drawing/2014/main" id="{04D114FF-6F9D-0F4F-84A5-5C9AE553097D}"/>
              </a:ext>
            </a:extLst>
          </p:cNvPr>
          <p:cNvPicPr>
            <a:picLocks noChangeAspect="1"/>
          </p:cNvPicPr>
          <p:nvPr/>
        </p:nvPicPr>
        <p:blipFill>
          <a:blip r:embed="rId5" cstate="print"/>
          <a:stretch>
            <a:fillRect/>
          </a:stretch>
        </p:blipFill>
        <p:spPr>
          <a:xfrm>
            <a:off x="6626" y="4079751"/>
            <a:ext cx="3516639" cy="1846236"/>
          </a:xfrm>
          <a:prstGeom prst="rect">
            <a:avLst/>
          </a:prstGeom>
        </p:spPr>
      </p:pic>
      <p:pic>
        <p:nvPicPr>
          <p:cNvPr id="10" name="Picture 9">
            <a:extLst>
              <a:ext uri="{FF2B5EF4-FFF2-40B4-BE49-F238E27FC236}">
                <a16:creationId xmlns:a16="http://schemas.microsoft.com/office/drawing/2014/main" id="{E3C84ED1-EF7B-D041-A034-80CE5D26CC48}"/>
              </a:ext>
            </a:extLst>
          </p:cNvPr>
          <p:cNvPicPr>
            <a:picLocks noChangeAspect="1"/>
          </p:cNvPicPr>
          <p:nvPr/>
        </p:nvPicPr>
        <p:blipFill>
          <a:blip r:embed="rId6" cstate="print"/>
          <a:stretch>
            <a:fillRect/>
          </a:stretch>
        </p:blipFill>
        <p:spPr>
          <a:xfrm>
            <a:off x="3463176" y="3900437"/>
            <a:ext cx="2279859" cy="2204864"/>
          </a:xfrm>
          <a:prstGeom prst="rect">
            <a:avLst/>
          </a:prstGeom>
        </p:spPr>
      </p:pic>
      <p:pic>
        <p:nvPicPr>
          <p:cNvPr id="11" name="Picture 10">
            <a:extLst>
              <a:ext uri="{FF2B5EF4-FFF2-40B4-BE49-F238E27FC236}">
                <a16:creationId xmlns:a16="http://schemas.microsoft.com/office/drawing/2014/main" id="{DB603034-96D1-3447-8FFB-25FC87CA6211}"/>
              </a:ext>
            </a:extLst>
          </p:cNvPr>
          <p:cNvPicPr>
            <a:picLocks noChangeAspect="1"/>
          </p:cNvPicPr>
          <p:nvPr/>
        </p:nvPicPr>
        <p:blipFill>
          <a:blip r:embed="rId7" cstate="print"/>
          <a:stretch>
            <a:fillRect/>
          </a:stretch>
        </p:blipFill>
        <p:spPr>
          <a:xfrm>
            <a:off x="6626" y="2548772"/>
            <a:ext cx="3516639" cy="1507131"/>
          </a:xfrm>
          <a:prstGeom prst="rect">
            <a:avLst/>
          </a:prstGeom>
        </p:spPr>
      </p:pic>
      <p:pic>
        <p:nvPicPr>
          <p:cNvPr id="12" name="Picture 11">
            <a:extLst>
              <a:ext uri="{FF2B5EF4-FFF2-40B4-BE49-F238E27FC236}">
                <a16:creationId xmlns:a16="http://schemas.microsoft.com/office/drawing/2014/main" id="{80087F1F-D7C6-4F4E-B7D9-7ABC3F1CB4D0}"/>
              </a:ext>
            </a:extLst>
          </p:cNvPr>
          <p:cNvPicPr>
            <a:picLocks noChangeAspect="1"/>
          </p:cNvPicPr>
          <p:nvPr/>
        </p:nvPicPr>
        <p:blipFill>
          <a:blip r:embed="rId8" cstate="print"/>
          <a:stretch>
            <a:fillRect/>
          </a:stretch>
        </p:blipFill>
        <p:spPr>
          <a:xfrm>
            <a:off x="3268208" y="1736948"/>
            <a:ext cx="2311904" cy="2311904"/>
          </a:xfrm>
          <a:prstGeom prst="rect">
            <a:avLst/>
          </a:prstGeom>
        </p:spPr>
      </p:pic>
      <p:pic>
        <p:nvPicPr>
          <p:cNvPr id="13" name="Picture 12">
            <a:extLst>
              <a:ext uri="{FF2B5EF4-FFF2-40B4-BE49-F238E27FC236}">
                <a16:creationId xmlns:a16="http://schemas.microsoft.com/office/drawing/2014/main" id="{058D4942-6842-D944-B328-0091203EA664}"/>
              </a:ext>
            </a:extLst>
          </p:cNvPr>
          <p:cNvPicPr>
            <a:picLocks noChangeAspect="1"/>
          </p:cNvPicPr>
          <p:nvPr/>
        </p:nvPicPr>
        <p:blipFill>
          <a:blip r:embed="rId9" cstate="print"/>
          <a:stretch>
            <a:fillRect/>
          </a:stretch>
        </p:blipFill>
        <p:spPr>
          <a:xfrm>
            <a:off x="5662128" y="2712354"/>
            <a:ext cx="2106852" cy="2106852"/>
          </a:xfrm>
          <a:prstGeom prst="rect">
            <a:avLst/>
          </a:prstGeom>
        </p:spPr>
      </p:pic>
      <p:sp>
        <p:nvSpPr>
          <p:cNvPr id="14" name="TextBox 13">
            <a:extLst>
              <a:ext uri="{FF2B5EF4-FFF2-40B4-BE49-F238E27FC236}">
                <a16:creationId xmlns:a16="http://schemas.microsoft.com/office/drawing/2014/main" id="{D306DB4C-AF50-1B41-B06C-8C71FA9E50A1}"/>
              </a:ext>
            </a:extLst>
          </p:cNvPr>
          <p:cNvSpPr txBox="1"/>
          <p:nvPr/>
        </p:nvSpPr>
        <p:spPr>
          <a:xfrm>
            <a:off x="2856993" y="556011"/>
            <a:ext cx="3157403" cy="954107"/>
          </a:xfrm>
          <a:prstGeom prst="rect">
            <a:avLst/>
          </a:prstGeom>
          <a:noFill/>
        </p:spPr>
        <p:txBody>
          <a:bodyPr wrap="none" rtlCol="0">
            <a:spAutoFit/>
          </a:bodyPr>
          <a:lstStyle/>
          <a:p>
            <a:r>
              <a:rPr lang="el-GR" sz="2800" b="1" dirty="0" err="1"/>
              <a:t>πολυ-τροπικ</a:t>
            </a:r>
            <a:r>
              <a:rPr lang="en-US" sz="2800" b="1" dirty="0" err="1"/>
              <a:t>ό</a:t>
            </a:r>
            <a:r>
              <a:rPr lang="el-GR" sz="2800" b="1" dirty="0" err="1"/>
              <a:t>τητα</a:t>
            </a:r>
            <a:endParaRPr lang="el-GR" sz="2800" b="1" dirty="0"/>
          </a:p>
          <a:p>
            <a:r>
              <a:rPr lang="el-GR" sz="2800" b="1" dirty="0" err="1"/>
              <a:t>πολυγραμματισμοί</a:t>
            </a:r>
            <a:r>
              <a:rPr lang="el-GR" sz="2800" b="1" dirty="0"/>
              <a:t> </a:t>
            </a:r>
            <a:endParaRPr lang="en-US" sz="2800" b="1" dirty="0"/>
          </a:p>
        </p:txBody>
      </p:sp>
      <p:sp>
        <p:nvSpPr>
          <p:cNvPr id="2" name="TextBox 1">
            <a:extLst>
              <a:ext uri="{FF2B5EF4-FFF2-40B4-BE49-F238E27FC236}">
                <a16:creationId xmlns:a16="http://schemas.microsoft.com/office/drawing/2014/main" id="{5C3ABAB9-1D40-6543-AED3-37769B413ECE}"/>
              </a:ext>
            </a:extLst>
          </p:cNvPr>
          <p:cNvSpPr txBox="1"/>
          <p:nvPr/>
        </p:nvSpPr>
        <p:spPr>
          <a:xfrm rot="20891247">
            <a:off x="6626" y="6154546"/>
            <a:ext cx="2095212" cy="461665"/>
          </a:xfrm>
          <a:prstGeom prst="rect">
            <a:avLst/>
          </a:prstGeom>
          <a:noFill/>
        </p:spPr>
        <p:txBody>
          <a:bodyPr wrap="square" rtlCol="0">
            <a:spAutoFit/>
          </a:bodyPr>
          <a:lstStyle/>
          <a:p>
            <a:r>
              <a:rPr lang="el-GR" sz="2400" dirty="0"/>
              <a:t>βιντεοκλίπ</a:t>
            </a:r>
            <a:endParaRPr lang="x-none" sz="2400" dirty="0"/>
          </a:p>
        </p:txBody>
      </p:sp>
      <p:sp>
        <p:nvSpPr>
          <p:cNvPr id="15" name="TextBox 14">
            <a:extLst>
              <a:ext uri="{FF2B5EF4-FFF2-40B4-BE49-F238E27FC236}">
                <a16:creationId xmlns:a16="http://schemas.microsoft.com/office/drawing/2014/main" id="{79E023ED-DA6B-ED4D-A3BA-ED92E1F32922}"/>
              </a:ext>
            </a:extLst>
          </p:cNvPr>
          <p:cNvSpPr txBox="1"/>
          <p:nvPr/>
        </p:nvSpPr>
        <p:spPr>
          <a:xfrm rot="1710376">
            <a:off x="1981112" y="6117463"/>
            <a:ext cx="875881" cy="461665"/>
          </a:xfrm>
          <a:prstGeom prst="rect">
            <a:avLst/>
          </a:prstGeom>
          <a:noFill/>
        </p:spPr>
        <p:txBody>
          <a:bodyPr wrap="square" rtlCol="0">
            <a:spAutoFit/>
          </a:bodyPr>
          <a:lstStyle/>
          <a:p>
            <a:r>
              <a:rPr lang="en-US" sz="2400" dirty="0"/>
              <a:t>GPS</a:t>
            </a:r>
            <a:endParaRPr lang="x-none" sz="2400" dirty="0"/>
          </a:p>
        </p:txBody>
      </p:sp>
      <p:sp>
        <p:nvSpPr>
          <p:cNvPr id="3" name="Rectangle 2">
            <a:extLst>
              <a:ext uri="{FF2B5EF4-FFF2-40B4-BE49-F238E27FC236}">
                <a16:creationId xmlns:a16="http://schemas.microsoft.com/office/drawing/2014/main" id="{E0760A67-073A-0A4B-A8E3-04465971AC5B}"/>
              </a:ext>
            </a:extLst>
          </p:cNvPr>
          <p:cNvSpPr/>
          <p:nvPr/>
        </p:nvSpPr>
        <p:spPr>
          <a:xfrm rot="20986672">
            <a:off x="3766860" y="6062212"/>
            <a:ext cx="1115370" cy="646331"/>
          </a:xfrm>
          <a:prstGeom prst="rect">
            <a:avLst/>
          </a:prstGeom>
        </p:spPr>
        <p:txBody>
          <a:bodyPr wrap="none">
            <a:spAutoFit/>
          </a:bodyPr>
          <a:lstStyle/>
          <a:p>
            <a:r>
              <a:rPr lang="en-US" sz="3600" dirty="0"/>
              <a:t>Apps</a:t>
            </a:r>
            <a:endParaRPr lang="x-none" sz="3600" dirty="0"/>
          </a:p>
        </p:txBody>
      </p:sp>
    </p:spTree>
    <p:extLst>
      <p:ext uri="{BB962C8B-B14F-4D97-AF65-F5344CB8AC3E}">
        <p14:creationId xmlns:p14="http://schemas.microsoft.com/office/powerpoint/2010/main" val="2165208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618668" y="658357"/>
            <a:ext cx="6905660" cy="5119496"/>
          </a:xfrm>
          <a:prstGeom prst="rect">
            <a:avLst/>
          </a:prstGeom>
          <a:noFill/>
          <a:ln w="9525">
            <a:noFill/>
            <a:miter lim="800000"/>
            <a:headEnd/>
            <a:tailEnd/>
          </a:ln>
        </p:spPr>
      </p:pic>
      <p:sp>
        <p:nvSpPr>
          <p:cNvPr id="5" name="4 - Ορθογώνιο"/>
          <p:cNvSpPr/>
          <p:nvPr/>
        </p:nvSpPr>
        <p:spPr>
          <a:xfrm>
            <a:off x="3707904" y="2852936"/>
            <a:ext cx="759310" cy="369332"/>
          </a:xfrm>
          <a:prstGeom prst="rect">
            <a:avLst/>
          </a:prstGeom>
        </p:spPr>
        <p:txBody>
          <a:bodyPr wrap="none">
            <a:spAutoFit/>
          </a:bodyPr>
          <a:lstStyle/>
          <a:p>
            <a:r>
              <a:rPr lang="el-GR" b="1" dirty="0" err="1"/>
              <a:t>Πολυ</a:t>
            </a:r>
            <a:r>
              <a:rPr lang="el-GR" b="1" dirty="0"/>
              <a:t>-</a:t>
            </a:r>
            <a:endParaRPr lang="el-GR" dirty="0"/>
          </a:p>
        </p:txBody>
      </p:sp>
      <p:sp>
        <p:nvSpPr>
          <p:cNvPr id="6" name="5 - Ορθογώνιο"/>
          <p:cNvSpPr/>
          <p:nvPr/>
        </p:nvSpPr>
        <p:spPr>
          <a:xfrm>
            <a:off x="1043608" y="2204864"/>
            <a:ext cx="2448272" cy="2031325"/>
          </a:xfrm>
          <a:prstGeom prst="rect">
            <a:avLst/>
          </a:prstGeom>
        </p:spPr>
        <p:txBody>
          <a:bodyPr wrap="square">
            <a:spAutoFit/>
          </a:bodyPr>
          <a:lstStyle/>
          <a:p>
            <a:pPr algn="r"/>
            <a:r>
              <a:rPr lang="el-GR" b="1" dirty="0"/>
              <a:t>- </a:t>
            </a:r>
            <a:r>
              <a:rPr lang="el-GR" b="1" dirty="0" err="1"/>
              <a:t>συμφραστικό</a:t>
            </a:r>
            <a:r>
              <a:rPr lang="el-GR" b="1" dirty="0"/>
              <a:t> πλαίσιο</a:t>
            </a:r>
          </a:p>
          <a:p>
            <a:pPr algn="r"/>
            <a:r>
              <a:rPr lang="el-GR" dirty="0"/>
              <a:t>κοινοτικό περιβάλλον</a:t>
            </a:r>
          </a:p>
          <a:p>
            <a:pPr algn="r"/>
            <a:r>
              <a:rPr lang="el-GR" dirty="0"/>
              <a:t>κοινωνικός ρόλος</a:t>
            </a:r>
          </a:p>
          <a:p>
            <a:pPr algn="r"/>
            <a:r>
              <a:rPr lang="el-GR" dirty="0"/>
              <a:t>διαπροσωπικές σχέσεις</a:t>
            </a:r>
          </a:p>
          <a:p>
            <a:pPr algn="r"/>
            <a:r>
              <a:rPr lang="el-GR" dirty="0"/>
              <a:t>ταυτότητα</a:t>
            </a:r>
          </a:p>
          <a:p>
            <a:pPr algn="r"/>
            <a:r>
              <a:rPr lang="el-GR" dirty="0"/>
              <a:t>αντικείμενο συζήτησης</a:t>
            </a:r>
          </a:p>
          <a:p>
            <a:pPr algn="r"/>
            <a:r>
              <a:rPr lang="el-GR" dirty="0"/>
              <a:t>κλπ.</a:t>
            </a:r>
          </a:p>
        </p:txBody>
      </p:sp>
      <p:sp>
        <p:nvSpPr>
          <p:cNvPr id="7" name="6 - Ορθογώνιο"/>
          <p:cNvSpPr/>
          <p:nvPr/>
        </p:nvSpPr>
        <p:spPr>
          <a:xfrm>
            <a:off x="4716016" y="2274838"/>
            <a:ext cx="2376264" cy="2308324"/>
          </a:xfrm>
          <a:prstGeom prst="rect">
            <a:avLst/>
          </a:prstGeom>
        </p:spPr>
        <p:txBody>
          <a:bodyPr wrap="square">
            <a:spAutoFit/>
          </a:bodyPr>
          <a:lstStyle/>
          <a:p>
            <a:r>
              <a:rPr lang="el-GR" b="1" dirty="0"/>
              <a:t>- </a:t>
            </a:r>
            <a:r>
              <a:rPr lang="el-GR" b="1" dirty="0" err="1"/>
              <a:t>τροπικότητα</a:t>
            </a:r>
            <a:endParaRPr lang="el-GR" b="1" dirty="0"/>
          </a:p>
          <a:p>
            <a:r>
              <a:rPr lang="el-GR" dirty="0"/>
              <a:t>γραπτή</a:t>
            </a:r>
          </a:p>
          <a:p>
            <a:r>
              <a:rPr lang="el-GR" dirty="0"/>
              <a:t>οπτική</a:t>
            </a:r>
          </a:p>
          <a:p>
            <a:r>
              <a:rPr lang="el-GR" dirty="0" err="1"/>
              <a:t>χωροαντιληπτική</a:t>
            </a:r>
            <a:endParaRPr lang="el-GR" dirty="0"/>
          </a:p>
          <a:p>
            <a:r>
              <a:rPr lang="el-GR" dirty="0"/>
              <a:t>απτική</a:t>
            </a:r>
          </a:p>
          <a:p>
            <a:r>
              <a:rPr lang="el-GR" dirty="0" err="1"/>
              <a:t>χειρονομιακή</a:t>
            </a:r>
            <a:endParaRPr lang="el-GR" dirty="0"/>
          </a:p>
          <a:p>
            <a:r>
              <a:rPr lang="el-GR" dirty="0"/>
              <a:t>ηχητική</a:t>
            </a:r>
          </a:p>
          <a:p>
            <a:r>
              <a:rPr lang="el-GR" dirty="0"/>
              <a:t>προφορική</a:t>
            </a:r>
          </a:p>
        </p:txBody>
      </p:sp>
      <p:sp>
        <p:nvSpPr>
          <p:cNvPr id="8" name="7 - Ορθογώνιο"/>
          <p:cNvSpPr/>
          <p:nvPr/>
        </p:nvSpPr>
        <p:spPr>
          <a:xfrm>
            <a:off x="323528" y="332656"/>
            <a:ext cx="4025076" cy="369332"/>
          </a:xfrm>
          <a:prstGeom prst="rect">
            <a:avLst/>
          </a:prstGeom>
        </p:spPr>
        <p:txBody>
          <a:bodyPr wrap="none">
            <a:spAutoFit/>
          </a:bodyPr>
          <a:lstStyle/>
          <a:p>
            <a:r>
              <a:rPr lang="el-GR" dirty="0"/>
              <a:t>Τα δύο «πολύ» των </a:t>
            </a:r>
            <a:r>
              <a:rPr lang="el-GR" dirty="0" err="1"/>
              <a:t>Πολυγραμματισμών</a:t>
            </a:r>
            <a:r>
              <a:rPr lang="el-GR" dirty="0"/>
              <a:t>.</a:t>
            </a:r>
          </a:p>
        </p:txBody>
      </p:sp>
      <p:sp>
        <p:nvSpPr>
          <p:cNvPr id="9" name="8 - Ορθογώνιο"/>
          <p:cNvSpPr/>
          <p:nvPr/>
        </p:nvSpPr>
        <p:spPr>
          <a:xfrm>
            <a:off x="179512" y="5661248"/>
            <a:ext cx="8964488" cy="1200329"/>
          </a:xfrm>
          <a:prstGeom prst="rect">
            <a:avLst/>
          </a:prstGeom>
        </p:spPr>
        <p:txBody>
          <a:bodyPr wrap="square">
            <a:spAutoFit/>
          </a:bodyPr>
          <a:lstStyle/>
          <a:p>
            <a:r>
              <a:rPr lang="el-GR" dirty="0"/>
              <a:t>Μεγάλη ποικιλία τρόπων </a:t>
            </a:r>
            <a:r>
              <a:rPr lang="el-GR" dirty="0" err="1"/>
              <a:t>αλληλόδρασης</a:t>
            </a:r>
            <a:r>
              <a:rPr lang="el-GR" dirty="0"/>
              <a:t> στην καθημερινή ζωή, τρόπων με τους οποίους δημιουργούμε και συμμετέχουμε στα νοήματα</a:t>
            </a:r>
          </a:p>
          <a:p>
            <a:r>
              <a:rPr lang="el-GR" dirty="0"/>
              <a:t>Τα νοήματα δημιουργούνται με τρόπους που διακρίνονται από όλο και μεγαλύτερη </a:t>
            </a:r>
            <a:r>
              <a:rPr lang="el-GR" dirty="0" err="1"/>
              <a:t>πολυτροπικότητα</a:t>
            </a:r>
            <a:endParaRPr lang="el-GR" dirty="0"/>
          </a:p>
        </p:txBody>
      </p:sp>
      <p:pic>
        <p:nvPicPr>
          <p:cNvPr id="2" name="Εικόνα 1"/>
          <p:cNvPicPr>
            <a:picLocks noChangeAspect="1"/>
          </p:cNvPicPr>
          <p:nvPr/>
        </p:nvPicPr>
        <p:blipFill>
          <a:blip r:embed="rId3" cstate="print"/>
          <a:stretch>
            <a:fillRect/>
          </a:stretch>
        </p:blipFill>
        <p:spPr>
          <a:xfrm>
            <a:off x="7020272" y="2703562"/>
            <a:ext cx="2088485" cy="294476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uzzle Pieces Fitting – Style1              PUT YOUR TEXT HERE                                      PUT TEXT HERE         ..."/>
          <p:cNvPicPr>
            <a:picLocks noChangeAspect="1" noChangeArrowheads="1"/>
          </p:cNvPicPr>
          <p:nvPr/>
        </p:nvPicPr>
        <p:blipFill>
          <a:blip r:embed="rId3" cstate="print"/>
          <a:srcRect t="42922" b="5848"/>
          <a:stretch>
            <a:fillRect/>
          </a:stretch>
        </p:blipFill>
        <p:spPr bwMode="auto">
          <a:xfrm>
            <a:off x="0" y="1412775"/>
            <a:ext cx="9144000" cy="3513357"/>
          </a:xfrm>
          <a:prstGeom prst="rect">
            <a:avLst/>
          </a:prstGeom>
          <a:noFill/>
        </p:spPr>
      </p:pic>
      <p:sp>
        <p:nvSpPr>
          <p:cNvPr id="5" name="4 - Ορθογώνιο"/>
          <p:cNvSpPr/>
          <p:nvPr/>
        </p:nvSpPr>
        <p:spPr>
          <a:xfrm>
            <a:off x="1187624" y="4869160"/>
            <a:ext cx="2016224" cy="1477328"/>
          </a:xfrm>
          <a:prstGeom prst="rect">
            <a:avLst/>
          </a:prstGeom>
        </p:spPr>
        <p:txBody>
          <a:bodyPr wrap="square">
            <a:spAutoFit/>
          </a:bodyPr>
          <a:lstStyle/>
          <a:p>
            <a:r>
              <a:rPr lang="el-GR" altLang="el-GR" b="1" dirty="0"/>
              <a:t>αναδυόμενος</a:t>
            </a:r>
            <a:r>
              <a:rPr lang="el-GR" altLang="el-GR" dirty="0"/>
              <a:t>, φυσικός, πρώτος </a:t>
            </a:r>
            <a:r>
              <a:rPr lang="el-GR" altLang="el-GR" dirty="0" err="1"/>
              <a:t>γραμματισμός</a:t>
            </a:r>
            <a:endParaRPr lang="el-GR" altLang="el-GR" dirty="0"/>
          </a:p>
          <a:p>
            <a:endParaRPr lang="el-GR" dirty="0"/>
          </a:p>
          <a:p>
            <a:r>
              <a:rPr lang="el-GR" b="1" dirty="0"/>
              <a:t>οικογένεια </a:t>
            </a:r>
          </a:p>
        </p:txBody>
      </p:sp>
      <p:sp>
        <p:nvSpPr>
          <p:cNvPr id="6" name="5 - Ορθογώνιο"/>
          <p:cNvSpPr/>
          <p:nvPr/>
        </p:nvSpPr>
        <p:spPr>
          <a:xfrm>
            <a:off x="3131840" y="4869160"/>
            <a:ext cx="1728192" cy="1477328"/>
          </a:xfrm>
          <a:prstGeom prst="rect">
            <a:avLst/>
          </a:prstGeom>
        </p:spPr>
        <p:txBody>
          <a:bodyPr wrap="square">
            <a:spAutoFit/>
          </a:bodyPr>
          <a:lstStyle/>
          <a:p>
            <a:r>
              <a:rPr lang="el-GR" b="1" dirty="0"/>
              <a:t>σχολικός </a:t>
            </a:r>
            <a:r>
              <a:rPr lang="el-GR" dirty="0" err="1"/>
              <a:t>γραμματισμός</a:t>
            </a:r>
            <a:endParaRPr lang="el-GR" dirty="0"/>
          </a:p>
          <a:p>
            <a:endParaRPr lang="el-GR" b="1" dirty="0"/>
          </a:p>
          <a:p>
            <a:endParaRPr lang="el-GR" b="1" dirty="0"/>
          </a:p>
          <a:p>
            <a:r>
              <a:rPr lang="el-GR" b="1" dirty="0"/>
              <a:t>σχολείο</a:t>
            </a:r>
          </a:p>
        </p:txBody>
      </p:sp>
      <p:sp>
        <p:nvSpPr>
          <p:cNvPr id="7" name="6 - Ορθογώνιο"/>
          <p:cNvSpPr/>
          <p:nvPr/>
        </p:nvSpPr>
        <p:spPr>
          <a:xfrm>
            <a:off x="4932040" y="4869160"/>
            <a:ext cx="1800200" cy="1477328"/>
          </a:xfrm>
          <a:prstGeom prst="rect">
            <a:avLst/>
          </a:prstGeom>
        </p:spPr>
        <p:txBody>
          <a:bodyPr wrap="square">
            <a:spAutoFit/>
          </a:bodyPr>
          <a:lstStyle/>
          <a:p>
            <a:r>
              <a:rPr lang="el-GR" b="1" dirty="0"/>
              <a:t>ακαδημαϊκός </a:t>
            </a:r>
            <a:r>
              <a:rPr lang="el-GR" dirty="0" err="1"/>
              <a:t>γραμματισμός</a:t>
            </a:r>
            <a:endParaRPr lang="el-GR" dirty="0"/>
          </a:p>
          <a:p>
            <a:endParaRPr lang="el-GR" b="1" dirty="0"/>
          </a:p>
          <a:p>
            <a:endParaRPr lang="el-GR" b="1" dirty="0"/>
          </a:p>
          <a:p>
            <a:r>
              <a:rPr lang="el-GR" b="1" dirty="0"/>
              <a:t>ειδική γνώση</a:t>
            </a:r>
          </a:p>
        </p:txBody>
      </p:sp>
      <p:sp>
        <p:nvSpPr>
          <p:cNvPr id="8" name="7 - Ορθογώνιο"/>
          <p:cNvSpPr/>
          <p:nvPr/>
        </p:nvSpPr>
        <p:spPr>
          <a:xfrm>
            <a:off x="6804248" y="5085184"/>
            <a:ext cx="1956177" cy="923330"/>
          </a:xfrm>
          <a:prstGeom prst="rect">
            <a:avLst/>
          </a:prstGeom>
        </p:spPr>
        <p:txBody>
          <a:bodyPr wrap="none">
            <a:spAutoFit/>
          </a:bodyPr>
          <a:lstStyle/>
          <a:p>
            <a:r>
              <a:rPr lang="el-GR" dirty="0"/>
              <a:t>ενεργή συμμετοχή</a:t>
            </a:r>
          </a:p>
          <a:p>
            <a:r>
              <a:rPr lang="el-GR" dirty="0"/>
              <a:t>στο πολιτισμικό –</a:t>
            </a:r>
          </a:p>
          <a:p>
            <a:r>
              <a:rPr lang="el-GR" dirty="0"/>
              <a:t>Πολιτικό γίγνεσθαι</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7F44661-E29A-1C41-8480-113F0C6DE7D8}"/>
              </a:ext>
            </a:extLst>
          </p:cNvPr>
          <p:cNvGraphicFramePr>
            <a:graphicFrameLocks noGrp="1"/>
          </p:cNvGraphicFramePr>
          <p:nvPr>
            <p:ph idx="1"/>
          </p:nvPr>
        </p:nvGraphicFramePr>
        <p:xfrm>
          <a:off x="0" y="0"/>
          <a:ext cx="9144000" cy="3320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1F5848E7-4F65-DD45-B5A3-E3BEA4D5DC32}"/>
              </a:ext>
            </a:extLst>
          </p:cNvPr>
          <p:cNvPicPr>
            <a:picLocks noChangeAspect="1"/>
          </p:cNvPicPr>
          <p:nvPr/>
        </p:nvPicPr>
        <p:blipFill>
          <a:blip r:embed="rId7" cstate="print"/>
          <a:stretch>
            <a:fillRect/>
          </a:stretch>
        </p:blipFill>
        <p:spPr>
          <a:xfrm>
            <a:off x="419724" y="2720554"/>
            <a:ext cx="8304551" cy="4137446"/>
          </a:xfrm>
          <a:prstGeom prst="rect">
            <a:avLst/>
          </a:prstGeom>
        </p:spPr>
      </p:pic>
    </p:spTree>
    <p:extLst>
      <p:ext uri="{BB962C8B-B14F-4D97-AF65-F5344CB8AC3E}">
        <p14:creationId xmlns:p14="http://schemas.microsoft.com/office/powerpoint/2010/main" val="2231560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eading for pleasure"/>
          <p:cNvPicPr>
            <a:picLocks noChangeAspect="1" noChangeArrowheads="1"/>
          </p:cNvPicPr>
          <p:nvPr/>
        </p:nvPicPr>
        <p:blipFill>
          <a:blip r:embed="rId2" cstate="print"/>
          <a:srcRect/>
          <a:stretch>
            <a:fillRect/>
          </a:stretch>
        </p:blipFill>
        <p:spPr bwMode="auto">
          <a:xfrm>
            <a:off x="-58359" y="476672"/>
            <a:ext cx="9207826" cy="5544616"/>
          </a:xfrm>
          <a:prstGeom prst="rect">
            <a:avLst/>
          </a:prstGeom>
          <a:noFill/>
        </p:spPr>
      </p:pic>
      <p:sp>
        <p:nvSpPr>
          <p:cNvPr id="3" name="2 - Θέση περιεχομένου"/>
          <p:cNvSpPr>
            <a:spLocks noGrp="1"/>
          </p:cNvSpPr>
          <p:nvPr>
            <p:ph idx="1"/>
          </p:nvPr>
        </p:nvSpPr>
        <p:spPr>
          <a:xfrm>
            <a:off x="251520" y="3356992"/>
            <a:ext cx="3826768" cy="820688"/>
          </a:xfrm>
        </p:spPr>
        <p:txBody>
          <a:bodyPr>
            <a:normAutofit fontScale="92500"/>
          </a:bodyPr>
          <a:lstStyle/>
          <a:p>
            <a:pPr>
              <a:buNone/>
            </a:pPr>
            <a:r>
              <a:rPr lang="el-GR" b="1" dirty="0"/>
              <a:t>Μαθαίνω να διαβάζω</a:t>
            </a:r>
          </a:p>
        </p:txBody>
      </p:sp>
      <p:sp>
        <p:nvSpPr>
          <p:cNvPr id="4" name="2 - Θέση περιεχομένου"/>
          <p:cNvSpPr txBox="1">
            <a:spLocks/>
          </p:cNvSpPr>
          <p:nvPr/>
        </p:nvSpPr>
        <p:spPr>
          <a:xfrm>
            <a:off x="2951312" y="1484784"/>
            <a:ext cx="6192688" cy="158417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a:ln>
                  <a:noFill/>
                </a:ln>
                <a:solidFill>
                  <a:schemeClr val="tx1"/>
                </a:solidFill>
                <a:effectLst/>
                <a:uLnTx/>
                <a:uFillTx/>
                <a:latin typeface="+mn-lt"/>
                <a:ea typeface="+mn-ea"/>
                <a:cs typeface="+mn-cs"/>
              </a:rPr>
              <a:t>	</a:t>
            </a:r>
            <a:r>
              <a:rPr kumimoji="0" lang="el-GR" sz="3200" b="1" i="0" u="none" strike="noStrike" kern="1200" cap="none" spc="0" normalizeH="0" baseline="0" noProof="0" dirty="0">
                <a:ln>
                  <a:noFill/>
                </a:ln>
                <a:solidFill>
                  <a:schemeClr val="tx1"/>
                </a:solidFill>
                <a:effectLst/>
                <a:uLnTx/>
                <a:uFillTx/>
                <a:latin typeface="+mn-lt"/>
                <a:ea typeface="+mn-ea"/>
                <a:cs typeface="+mn-cs"/>
              </a:rPr>
              <a:t>Διαβάζω για να μαθαίνω</a:t>
            </a:r>
            <a:r>
              <a:rPr kumimoji="0" lang="el-GR" sz="3200" b="0" i="0" u="none" strike="noStrike" kern="1200" cap="none" spc="0" normalizeH="0" baseline="0" noProof="0" dirty="0">
                <a:ln>
                  <a:noFill/>
                </a:ln>
                <a:solidFill>
                  <a:schemeClr val="tx1"/>
                </a:solidFill>
                <a:effectLst/>
                <a:uLnTx/>
                <a:uFillTx/>
                <a:latin typeface="+mn-lt"/>
                <a:ea typeface="+mn-ea"/>
                <a:cs typeface="+mn-cs"/>
              </a:rPr>
              <a:t>,</a:t>
            </a:r>
            <a:r>
              <a:rPr kumimoji="0" lang="el-GR" sz="3200" b="0" i="0" u="none" strike="noStrike" kern="1200" cap="none" spc="0" normalizeH="0" noProof="0" dirty="0">
                <a:ln>
                  <a:noFill/>
                </a:ln>
                <a:solidFill>
                  <a:schemeClr val="tx1"/>
                </a:solidFill>
                <a:effectLst/>
                <a:uLnTx/>
                <a:uFillTx/>
                <a:latin typeface="+mn-lt"/>
                <a:ea typeface="+mn-ea"/>
                <a:cs typeface="+mn-cs"/>
              </a:rPr>
              <a:t> να λειτουργώ αποτελεσματικά στη ζωή μου και να ψυχαγωγούμαι</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p:spPr>
        <p:txBody>
          <a:bodyPr>
            <a:normAutofit fontScale="90000"/>
          </a:bodyPr>
          <a:lstStyle/>
          <a:p>
            <a:r>
              <a:rPr lang="el-GR" dirty="0"/>
              <a:t>Ορίζοντας το </a:t>
            </a:r>
            <a:r>
              <a:rPr lang="el-GR" dirty="0" err="1"/>
              <a:t>γραμματισμό</a:t>
            </a:r>
            <a:r>
              <a:rPr lang="el-GR" dirty="0"/>
              <a:t> (</a:t>
            </a:r>
            <a:r>
              <a:rPr lang="en-US" dirty="0"/>
              <a:t>literacy)</a:t>
            </a:r>
            <a:endParaRPr lang="el-GR" dirty="0"/>
          </a:p>
        </p:txBody>
      </p:sp>
      <p:sp>
        <p:nvSpPr>
          <p:cNvPr id="3" name="2 - Θέση περιεχομένου"/>
          <p:cNvSpPr>
            <a:spLocks noGrp="1"/>
          </p:cNvSpPr>
          <p:nvPr>
            <p:ph idx="1"/>
          </p:nvPr>
        </p:nvSpPr>
        <p:spPr>
          <a:xfrm>
            <a:off x="251520" y="1124744"/>
            <a:ext cx="8435280" cy="5733256"/>
          </a:xfrm>
        </p:spPr>
        <p:txBody>
          <a:bodyPr>
            <a:normAutofit fontScale="92500" lnSpcReduction="10000"/>
          </a:bodyPr>
          <a:lstStyle/>
          <a:p>
            <a:pPr algn="just">
              <a:buNone/>
            </a:pPr>
            <a:r>
              <a:rPr lang="el-GR" dirty="0"/>
              <a:t>	«</a:t>
            </a:r>
            <a:r>
              <a:rPr lang="en-US" i="1" dirty="0"/>
              <a:t>…</a:t>
            </a:r>
            <a:r>
              <a:rPr lang="el-GR" i="1" dirty="0"/>
              <a:t>το να είναι κανείς εγγράμματος σημαίνει να μπορεί να κάνει χρήση των πιο επεξεργασμένων μορφών της γλώσσας που χρησιμοποιούνται στο γραπτό λόγο – και του συστήματος των κοινωνικών αξιών που τον συνοδεύουν</a:t>
            </a:r>
            <a:r>
              <a:rPr lang="el-GR" dirty="0"/>
              <a:t>» </a:t>
            </a:r>
            <a:r>
              <a:rPr lang="en-US" dirty="0"/>
              <a:t>(Halliday, 1996: 340)</a:t>
            </a:r>
          </a:p>
          <a:p>
            <a:pPr algn="just">
              <a:buNone/>
            </a:pPr>
            <a:endParaRPr lang="en-US" sz="1500" dirty="0"/>
          </a:p>
          <a:p>
            <a:pPr algn="just">
              <a:buNone/>
            </a:pPr>
            <a:r>
              <a:rPr lang="en-US" dirty="0"/>
              <a:t>	</a:t>
            </a:r>
            <a:r>
              <a:rPr lang="el-GR" dirty="0"/>
              <a:t>Χρησιμοποιούμε τον όρο </a:t>
            </a:r>
            <a:r>
              <a:rPr lang="el-GR" dirty="0" err="1"/>
              <a:t>γραμματισμό</a:t>
            </a:r>
            <a:r>
              <a:rPr lang="el-GR" dirty="0"/>
              <a:t> «για να αναφερθούμε ειδικότερα στη γραφή διακρίνοντάς την από την ομιλία: στις πρακτικές γραφής και ανάγνωσης, στις μορφές της γλώσσας και στους τρόπους </a:t>
            </a:r>
            <a:r>
              <a:rPr lang="el-GR" dirty="0" err="1"/>
              <a:t>νοηματοδότησης</a:t>
            </a:r>
            <a:r>
              <a:rPr lang="el-GR" dirty="0"/>
              <a:t>, που τυπικά συνδέονται με αυτές» (</a:t>
            </a:r>
            <a:r>
              <a:rPr lang="el-GR" dirty="0" err="1"/>
              <a:t>Halliday</a:t>
            </a:r>
            <a:r>
              <a:rPr lang="el-GR" dirty="0"/>
              <a:t>, 1996: 341)</a:t>
            </a:r>
          </a:p>
          <a:p>
            <a:pPr algn="just">
              <a:buNone/>
            </a:pPr>
            <a:endParaRPr lang="el-GR" sz="2600" dirty="0"/>
          </a:p>
          <a:p>
            <a:pPr>
              <a:buNone/>
            </a:pPr>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 Πίνακας">
            <a:extLst>
              <a:ext uri="{FF2B5EF4-FFF2-40B4-BE49-F238E27FC236}">
                <a16:creationId xmlns:a16="http://schemas.microsoft.com/office/drawing/2014/main" id="{A258CAC0-828E-B143-820A-ABAC60AD2E2D}"/>
              </a:ext>
            </a:extLst>
          </p:cNvPr>
          <p:cNvGraphicFramePr>
            <a:graphicFrameLocks noGrp="1"/>
          </p:cNvGraphicFramePr>
          <p:nvPr/>
        </p:nvGraphicFramePr>
        <p:xfrm>
          <a:off x="3167063" y="620713"/>
          <a:ext cx="5976938" cy="5389560"/>
        </p:xfrm>
        <a:graphic>
          <a:graphicData uri="http://schemas.openxmlformats.org/drawingml/2006/table">
            <a:tbl>
              <a:tblPr firstRow="1" bandRow="1">
                <a:tableStyleId>{5C22544A-7EE6-4342-B048-85BDC9FD1C3A}</a:tableStyleId>
              </a:tblPr>
              <a:tblGrid>
                <a:gridCol w="2988469">
                  <a:extLst>
                    <a:ext uri="{9D8B030D-6E8A-4147-A177-3AD203B41FA5}">
                      <a16:colId xmlns:a16="http://schemas.microsoft.com/office/drawing/2014/main" val="20000"/>
                    </a:ext>
                  </a:extLst>
                </a:gridCol>
                <a:gridCol w="2988469">
                  <a:extLst>
                    <a:ext uri="{9D8B030D-6E8A-4147-A177-3AD203B41FA5}">
                      <a16:colId xmlns:a16="http://schemas.microsoft.com/office/drawing/2014/main" val="20001"/>
                    </a:ext>
                  </a:extLst>
                </a:gridCol>
              </a:tblGrid>
              <a:tr h="335332">
                <a:tc>
                  <a:txBody>
                    <a:bodyPr/>
                    <a:lstStyle/>
                    <a:p>
                      <a:r>
                        <a:rPr lang="el-GR" sz="1600" b="1" dirty="0">
                          <a:solidFill>
                            <a:schemeClr val="tx1"/>
                          </a:solidFill>
                          <a:latin typeface="Calibri" panose="020F0502020204030204" pitchFamily="34" charset="0"/>
                          <a:cs typeface="Times New Roman" pitchFamily="18" charset="0"/>
                        </a:rPr>
                        <a:t>Προφορικός</a:t>
                      </a:r>
                      <a:r>
                        <a:rPr lang="el-GR" sz="1600" b="1" baseline="0" dirty="0">
                          <a:solidFill>
                            <a:schemeClr val="tx1"/>
                          </a:solidFill>
                          <a:latin typeface="Calibri" panose="020F0502020204030204" pitchFamily="34" charset="0"/>
                          <a:cs typeface="Times New Roman" pitchFamily="18" charset="0"/>
                        </a:rPr>
                        <a:t> λόγος</a:t>
                      </a:r>
                      <a:endParaRPr lang="el-GR" sz="1600" b="1" dirty="0">
                        <a:solidFill>
                          <a:schemeClr val="tx1"/>
                        </a:solidFill>
                        <a:latin typeface="Calibri" panose="020F0502020204030204" pitchFamily="34" charset="0"/>
                        <a:cs typeface="Times New Roman" pitchFamily="18" charset="0"/>
                      </a:endParaRPr>
                    </a:p>
                  </a:txBody>
                  <a:tcPr marT="45734" marB="45734"/>
                </a:tc>
                <a:tc>
                  <a:txBody>
                    <a:bodyPr/>
                    <a:lstStyle/>
                    <a:p>
                      <a:r>
                        <a:rPr lang="el-GR" sz="1600" b="1" dirty="0">
                          <a:solidFill>
                            <a:schemeClr val="tx1"/>
                          </a:solidFill>
                          <a:latin typeface="Calibri" panose="020F0502020204030204" pitchFamily="34" charset="0"/>
                          <a:cs typeface="Times New Roman" pitchFamily="18" charset="0"/>
                        </a:rPr>
                        <a:t>Γραπτός λόγος</a:t>
                      </a:r>
                    </a:p>
                  </a:txBody>
                  <a:tcPr marT="45734" marB="45734"/>
                </a:tc>
                <a:extLst>
                  <a:ext uri="{0D108BD9-81ED-4DB2-BD59-A6C34878D82A}">
                    <a16:rowId xmlns:a16="http://schemas.microsoft.com/office/drawing/2014/main" val="10000"/>
                  </a:ext>
                </a:extLst>
              </a:tr>
              <a:tr h="335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Απροσχεδίαστος</a:t>
                      </a:r>
                    </a:p>
                  </a:txBody>
                  <a:tcPr marT="45734" marB="457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Προσχεδιασμένος</a:t>
                      </a:r>
                    </a:p>
                  </a:txBody>
                  <a:tcPr marT="45734" marB="45734"/>
                </a:tc>
                <a:extLst>
                  <a:ext uri="{0D108BD9-81ED-4DB2-BD59-A6C34878D82A}">
                    <a16:rowId xmlns:a16="http://schemas.microsoft.com/office/drawing/2014/main" val="10001"/>
                  </a:ext>
                </a:extLst>
              </a:tr>
              <a:tr h="5791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Εμφανίζει συντακτικά ατελείς και ανολοκλήρωτες προτάσεις</a:t>
                      </a:r>
                    </a:p>
                  </a:txBody>
                  <a:tcPr marT="45734" marB="457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Ολοκληρωμένες συντακτικά προτάσεις</a:t>
                      </a:r>
                    </a:p>
                  </a:txBody>
                  <a:tcPr marT="45734" marB="45734"/>
                </a:tc>
                <a:extLst>
                  <a:ext uri="{0D108BD9-81ED-4DB2-BD59-A6C34878D82A}">
                    <a16:rowId xmlns:a16="http://schemas.microsoft.com/office/drawing/2014/main" val="10002"/>
                  </a:ext>
                </a:extLst>
              </a:tr>
              <a:tr h="335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Παρατακτική σύνδεση</a:t>
                      </a:r>
                    </a:p>
                  </a:txBody>
                  <a:tcPr marT="45734" marB="457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Υποτακτική σύνδεση</a:t>
                      </a:r>
                    </a:p>
                  </a:txBody>
                  <a:tcPr marT="45734" marB="45734"/>
                </a:tc>
                <a:extLst>
                  <a:ext uri="{0D108BD9-81ED-4DB2-BD59-A6C34878D82A}">
                    <a16:rowId xmlns:a16="http://schemas.microsoft.com/office/drawing/2014/main" val="10003"/>
                  </a:ext>
                </a:extLst>
              </a:tr>
              <a:tr h="335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Ενεργητική σύνταξη</a:t>
                      </a:r>
                    </a:p>
                  </a:txBody>
                  <a:tcPr marT="45734" marB="457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Παθητική σύνταξη</a:t>
                      </a:r>
                    </a:p>
                  </a:txBody>
                  <a:tcPr marT="45734" marB="45734"/>
                </a:tc>
                <a:extLst>
                  <a:ext uri="{0D108BD9-81ED-4DB2-BD59-A6C34878D82A}">
                    <a16:rowId xmlns:a16="http://schemas.microsoft.com/office/drawing/2014/main" val="10004"/>
                  </a:ext>
                </a:extLst>
              </a:tr>
              <a:tr h="3353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Επαναλήψεις</a:t>
                      </a:r>
                    </a:p>
                  </a:txBody>
                  <a:tcPr marT="45734" marB="457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Μονολογική διάσταση</a:t>
                      </a:r>
                    </a:p>
                  </a:txBody>
                  <a:tcPr marT="45734" marB="45734"/>
                </a:tc>
                <a:extLst>
                  <a:ext uri="{0D108BD9-81ED-4DB2-BD59-A6C34878D82A}">
                    <a16:rowId xmlns:a16="http://schemas.microsoft.com/office/drawing/2014/main" val="10005"/>
                  </a:ext>
                </a:extLst>
              </a:tr>
              <a:tr h="2066774">
                <a:tc>
                  <a:txBody>
                    <a:bodyPr/>
                    <a:lstStyle/>
                    <a:p>
                      <a:pPr eaLnBrk="1" hangingPunct="1">
                        <a:lnSpc>
                          <a:spcPct val="90000"/>
                        </a:lnSpc>
                      </a:pPr>
                      <a:r>
                        <a:rPr lang="el-GR" sz="1600" dirty="0">
                          <a:latin typeface="Calibri" panose="020F0502020204030204" pitchFamily="34" charset="0"/>
                          <a:cs typeface="Times New Roman" pitchFamily="18" charset="0"/>
                        </a:rPr>
                        <a:t>Το νόημα θεμελιώνεται από τη συνεχή αλληλεπίδραση </a:t>
                      </a:r>
                      <a:r>
                        <a:rPr lang="el-GR" sz="1600" dirty="0" err="1">
                          <a:latin typeface="Calibri" panose="020F0502020204030204" pitchFamily="34" charset="0"/>
                          <a:cs typeface="Times New Roman" pitchFamily="18" charset="0"/>
                        </a:rPr>
                        <a:t>κειμενικών</a:t>
                      </a:r>
                      <a:r>
                        <a:rPr lang="el-GR" sz="1600" dirty="0">
                          <a:latin typeface="Calibri" panose="020F0502020204030204" pitchFamily="34" charset="0"/>
                          <a:cs typeface="Times New Roman" pitchFamily="18" charset="0"/>
                        </a:rPr>
                        <a:t> και </a:t>
                      </a:r>
                      <a:r>
                        <a:rPr lang="el-GR" sz="1600" dirty="0" err="1">
                          <a:latin typeface="Calibri" panose="020F0502020204030204" pitchFamily="34" charset="0"/>
                          <a:cs typeface="Times New Roman" pitchFamily="18" charset="0"/>
                        </a:rPr>
                        <a:t>εξωκειμενικών</a:t>
                      </a:r>
                      <a:r>
                        <a:rPr lang="el-GR" sz="1600" dirty="0">
                          <a:latin typeface="Calibri" panose="020F0502020204030204" pitchFamily="34" charset="0"/>
                          <a:cs typeface="Times New Roman" pitchFamily="18" charset="0"/>
                        </a:rPr>
                        <a:t>, άμεσα παρόντων, </a:t>
                      </a:r>
                      <a:r>
                        <a:rPr lang="el-GR" sz="1600" dirty="0" err="1">
                          <a:latin typeface="Calibri" panose="020F0502020204030204" pitchFamily="34" charset="0"/>
                          <a:cs typeface="Times New Roman" pitchFamily="18" charset="0"/>
                        </a:rPr>
                        <a:t>καταστασιακών</a:t>
                      </a:r>
                      <a:r>
                        <a:rPr lang="el-GR" sz="1600" dirty="0">
                          <a:latin typeface="Calibri" panose="020F0502020204030204" pitchFamily="34" charset="0"/>
                          <a:cs typeface="Times New Roman" pitchFamily="18" charset="0"/>
                        </a:rPr>
                        <a:t> παραγόντων (επιτονισμός, εκφράσεις και κινήσεις σώματος, άμεσα ορατά στοιχεία της περίστασης, κοινές γνώσεις)</a:t>
                      </a:r>
                    </a:p>
                  </a:txBody>
                  <a:tcPr marT="45734" marB="457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Απόσταση από το άμεσο, φυσικό πλαίσιο της περίστασης</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600" dirty="0">
                        <a:latin typeface="Calibri" panose="020F0502020204030204" pitchFamily="34"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a:latin typeface="Calibri" panose="020F0502020204030204" pitchFamily="34" charset="0"/>
                          <a:cs typeface="Times New Roman" pitchFamily="18" charset="0"/>
                        </a:rPr>
                        <a:t>Απόσταση μεταξύ πομπού και δέκτη</a:t>
                      </a:r>
                    </a:p>
                    <a:p>
                      <a:endParaRPr lang="el-GR" sz="1600" dirty="0">
                        <a:latin typeface="Calibri" panose="020F0502020204030204" pitchFamily="34" charset="0"/>
                        <a:cs typeface="Times New Roman" pitchFamily="18" charset="0"/>
                      </a:endParaRPr>
                    </a:p>
                  </a:txBody>
                  <a:tcPr marT="45734" marB="45734"/>
                </a:tc>
                <a:extLst>
                  <a:ext uri="{0D108BD9-81ED-4DB2-BD59-A6C34878D82A}">
                    <a16:rowId xmlns:a16="http://schemas.microsoft.com/office/drawing/2014/main" val="10006"/>
                  </a:ext>
                </a:extLst>
              </a:tr>
              <a:tr h="1066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a:latin typeface="Calibri" panose="020F0502020204030204" pitchFamily="34" charset="0"/>
                          <a:cs typeface="Times New Roman" pitchFamily="18" charset="0"/>
                        </a:rPr>
                        <a:t>&gt; </a:t>
                      </a:r>
                      <a:r>
                        <a:rPr lang="el-GR" sz="1600" b="1" u="sng" dirty="0">
                          <a:latin typeface="Calibri" panose="020F0502020204030204" pitchFamily="34" charset="0"/>
                          <a:cs typeface="Times New Roman" pitchFamily="18" charset="0"/>
                        </a:rPr>
                        <a:t>Πλαισιωμένος</a:t>
                      </a:r>
                    </a:p>
                    <a:p>
                      <a:pPr marL="0" marR="0" indent="0" algn="l" defTabSz="914400" rtl="0" eaLnBrk="1" fontAlgn="auto" latinLnBrk="0" hangingPunct="1">
                        <a:lnSpc>
                          <a:spcPct val="100000"/>
                        </a:lnSpc>
                        <a:spcBef>
                          <a:spcPts val="0"/>
                        </a:spcBef>
                        <a:spcAft>
                          <a:spcPts val="0"/>
                        </a:spcAft>
                        <a:buClrTx/>
                        <a:buSzTx/>
                        <a:buFontTx/>
                        <a:buNone/>
                        <a:tabLst/>
                        <a:defRPr/>
                      </a:pPr>
                      <a:r>
                        <a:rPr lang="el-GR" sz="1600" b="1" u="none" dirty="0">
                          <a:latin typeface="Calibri" panose="020F0502020204030204" pitchFamily="34" charset="0"/>
                          <a:cs typeface="Times New Roman" pitchFamily="18" charset="0"/>
                        </a:rPr>
                        <a:t>άμεσος, απλός, καθημερινός</a:t>
                      </a:r>
                    </a:p>
                    <a:p>
                      <a:pPr marL="0" marR="0" indent="0" algn="l" defTabSz="914400" rtl="0" eaLnBrk="1" fontAlgn="auto" latinLnBrk="0" hangingPunct="1">
                        <a:lnSpc>
                          <a:spcPct val="100000"/>
                        </a:lnSpc>
                        <a:spcBef>
                          <a:spcPts val="0"/>
                        </a:spcBef>
                        <a:spcAft>
                          <a:spcPts val="0"/>
                        </a:spcAft>
                        <a:buClrTx/>
                        <a:buSzTx/>
                        <a:buFontTx/>
                        <a:buNone/>
                        <a:tabLst/>
                        <a:defRPr/>
                      </a:pPr>
                      <a:r>
                        <a:rPr lang="el-GR" sz="1600" b="1" u="none" dirty="0">
                          <a:latin typeface="Calibri" panose="020F0502020204030204" pitchFamily="34" charset="0"/>
                          <a:cs typeface="Times New Roman" pitchFamily="18" charset="0"/>
                        </a:rPr>
                        <a:t>                     διαλογικός</a:t>
                      </a:r>
                    </a:p>
                  </a:txBody>
                  <a:tcPr marT="45734" marB="457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u="none" dirty="0">
                          <a:latin typeface="Calibri" panose="020F0502020204030204" pitchFamily="34" charset="0"/>
                          <a:cs typeface="Times New Roman" pitchFamily="18" charset="0"/>
                        </a:rPr>
                        <a:t>&gt;</a:t>
                      </a:r>
                      <a:r>
                        <a:rPr lang="el-GR" sz="1600" b="1" u="sng" dirty="0" err="1">
                          <a:latin typeface="Calibri" panose="020F0502020204030204" pitchFamily="34" charset="0"/>
                          <a:cs typeface="Times New Roman" pitchFamily="18" charset="0"/>
                        </a:rPr>
                        <a:t>Αποπλαισιωμένος</a:t>
                      </a:r>
                      <a:endParaRPr lang="el-GR" sz="1600" b="1" u="sng" dirty="0">
                        <a:latin typeface="Calibri" panose="020F0502020204030204" pitchFamily="34"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600" b="1" u="none" dirty="0">
                          <a:latin typeface="Calibri" panose="020F0502020204030204" pitchFamily="34" charset="0"/>
                          <a:cs typeface="Times New Roman" pitchFamily="18" charset="0"/>
                        </a:rPr>
                        <a:t>   εκτενής, σύνθετος,</a:t>
                      </a:r>
                      <a:r>
                        <a:rPr lang="el-GR" sz="1600" b="1" u="none" baseline="0" dirty="0">
                          <a:latin typeface="Calibri" panose="020F0502020204030204" pitchFamily="34" charset="0"/>
                          <a:cs typeface="Times New Roman" pitchFamily="18" charset="0"/>
                        </a:rPr>
                        <a:t> επεξεργασμένος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600" b="1" u="none" baseline="0" dirty="0">
                          <a:latin typeface="Calibri" panose="020F0502020204030204" pitchFamily="34" charset="0"/>
                          <a:cs typeface="Times New Roman" pitchFamily="18" charset="0"/>
                        </a:rPr>
                        <a:t>                                 μονολογικός</a:t>
                      </a:r>
                      <a:endParaRPr lang="el-GR" sz="1600" b="1" u="none" dirty="0">
                        <a:latin typeface="Calibri" panose="020F0502020204030204" pitchFamily="34" charset="0"/>
                        <a:cs typeface="Times New Roman" pitchFamily="18" charset="0"/>
                      </a:endParaRPr>
                    </a:p>
                  </a:txBody>
                  <a:tcPr marT="45734" marB="45734"/>
                </a:tc>
                <a:extLst>
                  <a:ext uri="{0D108BD9-81ED-4DB2-BD59-A6C34878D82A}">
                    <a16:rowId xmlns:a16="http://schemas.microsoft.com/office/drawing/2014/main" val="10007"/>
                  </a:ext>
                </a:extLst>
              </a:tr>
            </a:tbl>
          </a:graphicData>
        </a:graphic>
      </p:graphicFrame>
      <p:sp>
        <p:nvSpPr>
          <p:cNvPr id="26655" name="6 - Ορθογώνιο">
            <a:extLst>
              <a:ext uri="{FF2B5EF4-FFF2-40B4-BE49-F238E27FC236}">
                <a16:creationId xmlns:a16="http://schemas.microsoft.com/office/drawing/2014/main" id="{B59014DD-0B3E-3348-84A9-B1F2E269CB80}"/>
              </a:ext>
            </a:extLst>
          </p:cNvPr>
          <p:cNvSpPr>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a:solidFill>
                  <a:srgbClr val="000000"/>
                </a:solidFill>
                <a:latin typeface="Calibri" panose="020F0502020204030204" pitchFamily="34" charset="0"/>
              </a:rPr>
              <a:t>Αρχάκης, Α. (2011). </a:t>
            </a:r>
            <a:r>
              <a:rPr lang="el-GR" altLang="el-GR" i="1">
                <a:solidFill>
                  <a:srgbClr val="000000"/>
                </a:solidFill>
                <a:latin typeface="Calibri" panose="020F0502020204030204" pitchFamily="34" charset="0"/>
              </a:rPr>
              <a:t>Γλωσσική διδασκαλία και σύσταση των κειμένων. Αθήνα: Πατάκης.</a:t>
            </a:r>
          </a:p>
        </p:txBody>
      </p:sp>
      <p:sp>
        <p:nvSpPr>
          <p:cNvPr id="26656" name="3 - Ορθογώνιο">
            <a:extLst>
              <a:ext uri="{FF2B5EF4-FFF2-40B4-BE49-F238E27FC236}">
                <a16:creationId xmlns:a16="http://schemas.microsoft.com/office/drawing/2014/main" id="{DBCCE25F-88BA-1C46-9DED-15ABEE3C0F15}"/>
              </a:ext>
            </a:extLst>
          </p:cNvPr>
          <p:cNvSpPr>
            <a:spLocks noChangeArrowheads="1"/>
          </p:cNvSpPr>
          <p:nvPr/>
        </p:nvSpPr>
        <p:spPr bwMode="auto">
          <a:xfrm>
            <a:off x="0" y="1052513"/>
            <a:ext cx="30257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altLang="el-GR"/>
              <a:t>Ο </a:t>
            </a:r>
            <a:r>
              <a:rPr lang="el-GR" altLang="el-GR" b="1"/>
              <a:t>προφορικός</a:t>
            </a:r>
            <a:r>
              <a:rPr lang="el-GR" altLang="el-GR"/>
              <a:t> και ο </a:t>
            </a:r>
            <a:r>
              <a:rPr lang="el-GR" altLang="el-GR" b="1"/>
              <a:t>γραπτός</a:t>
            </a:r>
            <a:r>
              <a:rPr lang="el-GR" altLang="el-GR"/>
              <a:t> λόγος διαφέρουν καθώς χρησιμοποιούνται σε διαφορετικές περιστάσεις επικοινωνίας, εξυπηρετούν διαφορετικούς σκοπούς και χρησιμοποιούν διαφορετικές μορφές γλωσσικής έκφρασης.</a:t>
            </a:r>
          </a:p>
          <a:p>
            <a:endParaRPr lang="el-GR" altLang="el-GR"/>
          </a:p>
          <a:p>
            <a:endParaRPr lang="el-GR" altLang="el-GR"/>
          </a:p>
          <a:p>
            <a:r>
              <a:rPr lang="el-GR" altLang="el-GR"/>
              <a:t>Η επιτυχία στην εκπαίδευση προϋποθέτει επιτυχή χειρισμό του γραπτού λόγου (γραμματισμός)</a:t>
            </a:r>
            <a:endParaRPr lang="el-GR" altLang="en-US"/>
          </a:p>
        </p:txBody>
      </p:sp>
    </p:spTree>
    <p:extLst>
      <p:ext uri="{BB962C8B-B14F-4D97-AF65-F5344CB8AC3E}">
        <p14:creationId xmlns:p14="http://schemas.microsoft.com/office/powerpoint/2010/main" val="82351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490066"/>
          </a:xfrm>
        </p:spPr>
        <p:txBody>
          <a:bodyPr>
            <a:normAutofit fontScale="90000"/>
          </a:bodyPr>
          <a:lstStyle/>
          <a:p>
            <a:r>
              <a:rPr lang="el-GR" dirty="0"/>
              <a:t>Διάφορες οπτικές για το </a:t>
            </a:r>
            <a:r>
              <a:rPr lang="el-GR" dirty="0" err="1"/>
              <a:t>γραμματισμό</a:t>
            </a:r>
            <a:endParaRPr lang="el-GR" dirty="0"/>
          </a:p>
        </p:txBody>
      </p:sp>
      <p:sp>
        <p:nvSpPr>
          <p:cNvPr id="3" name="2 - Θέση περιεχομένου"/>
          <p:cNvSpPr>
            <a:spLocks noGrp="1"/>
          </p:cNvSpPr>
          <p:nvPr>
            <p:ph idx="1"/>
          </p:nvPr>
        </p:nvSpPr>
        <p:spPr>
          <a:xfrm>
            <a:off x="179512" y="980728"/>
            <a:ext cx="8784976" cy="5616624"/>
          </a:xfrm>
        </p:spPr>
        <p:txBody>
          <a:bodyPr>
            <a:noAutofit/>
          </a:bodyPr>
          <a:lstStyle/>
          <a:p>
            <a:r>
              <a:rPr lang="el-GR" sz="1700" dirty="0"/>
              <a:t>Το ιατρικό μοντέλο. Αυτό αντιμετωπίζει την έλλειψη </a:t>
            </a:r>
            <a:r>
              <a:rPr lang="el-GR" sz="1700" dirty="0" err="1"/>
              <a:t>γραμματισμού</a:t>
            </a:r>
            <a:r>
              <a:rPr lang="el-GR" sz="1700" dirty="0"/>
              <a:t> ως μιας ιατρικής φύσης κατάσταση από την οποία «υποφέρουν» ορισμένα άτομα. Η χρήση του όρου «διάγνωση» και έννοια του διαγνωστικού τεστ, κατασκευή του </a:t>
            </a:r>
            <a:r>
              <a:rPr lang="el-GR" sz="1700" dirty="0" err="1"/>
              <a:t>γραμματισμού</a:t>
            </a:r>
            <a:r>
              <a:rPr lang="el-GR" sz="1700" dirty="0"/>
              <a:t> ως αναπηρίας, πολύ εύκολη «διάγνωση» της δυσλεξίας, όλα αυτά υπονοούν ένα ιατρικό μοντέλο </a:t>
            </a:r>
            <a:r>
              <a:rPr lang="el-GR" sz="1700" dirty="0" err="1"/>
              <a:t>γραμματισμού</a:t>
            </a:r>
            <a:r>
              <a:rPr lang="el-GR" sz="1700" dirty="0"/>
              <a:t>. </a:t>
            </a:r>
          </a:p>
          <a:p>
            <a:r>
              <a:rPr lang="el-GR" sz="1700" dirty="0"/>
              <a:t>Το μοντέλο της ανάπτυξης δεξιοτήτων αντιμετωπίζει την απόκτηση του </a:t>
            </a:r>
            <a:r>
              <a:rPr lang="el-GR" sz="1700" dirty="0" err="1"/>
              <a:t>γραμματισμού</a:t>
            </a:r>
            <a:r>
              <a:rPr lang="el-GR" sz="1700" dirty="0"/>
              <a:t> ως απόκτηση μιας σειράς δεξιοτήτων. </a:t>
            </a:r>
          </a:p>
          <a:p>
            <a:r>
              <a:rPr lang="el-GR" sz="1700" dirty="0"/>
              <a:t>Το θεραπευτικό μοντέλο βλέπει την ανάπτυξη </a:t>
            </a:r>
            <a:r>
              <a:rPr lang="el-GR" sz="1700" dirty="0" err="1"/>
              <a:t>γραμματισμού</a:t>
            </a:r>
            <a:r>
              <a:rPr lang="el-GR" sz="1700" dirty="0"/>
              <a:t> σε ένα ψυχολογικό πλαίσιο, ως τρόπο επίλυσης προβλημάτων. </a:t>
            </a:r>
          </a:p>
          <a:p>
            <a:r>
              <a:rPr lang="el-GR" sz="1700" dirty="0"/>
              <a:t>Το μοντέλο της προσωπικής ενδυνάμωσης βλέπει την ανάπτυξη του </a:t>
            </a:r>
            <a:r>
              <a:rPr lang="el-GR" sz="1700" dirty="0" err="1"/>
              <a:t>γραμματι</a:t>
            </a:r>
            <a:r>
              <a:rPr lang="el-GR" sz="1700" dirty="0"/>
              <a:t>-</a:t>
            </a:r>
            <a:r>
              <a:rPr lang="el-GR" sz="1700" dirty="0" err="1"/>
              <a:t>σμού</a:t>
            </a:r>
            <a:r>
              <a:rPr lang="el-GR" sz="1700" dirty="0"/>
              <a:t> ως διαδικασία ανάπτυξης αυτοπεποίθησης και προσωπικής ισχύος, όχι μόνο στην περιοχή του </a:t>
            </a:r>
            <a:r>
              <a:rPr lang="el-GR" sz="1700" dirty="0" err="1"/>
              <a:t>γραμματισμού</a:t>
            </a:r>
            <a:r>
              <a:rPr lang="el-GR" sz="1700" dirty="0"/>
              <a:t> αλλά και σε άλλα πεδία.</a:t>
            </a:r>
          </a:p>
          <a:p>
            <a:r>
              <a:rPr lang="el-GR" sz="1700" dirty="0"/>
              <a:t>Το μοντέλο της κοινωνικής ενδυνάμωσης προχωρά πέρα απ’ τον στόχο της προσωπικής ενδυνάμωσης και συνδέει την ανάπτυξη </a:t>
            </a:r>
            <a:r>
              <a:rPr lang="el-GR" sz="1700" dirty="0" err="1"/>
              <a:t>γραμματισμού</a:t>
            </a:r>
            <a:r>
              <a:rPr lang="el-GR" sz="1700" dirty="0"/>
              <a:t> με την κοινωνική αλλαγή. </a:t>
            </a:r>
          </a:p>
          <a:p>
            <a:r>
              <a:rPr lang="el-GR" sz="1700" dirty="0"/>
              <a:t>Τα λειτουργικά μοντέλα </a:t>
            </a:r>
            <a:r>
              <a:rPr lang="el-GR" sz="1700" dirty="0" err="1"/>
              <a:t>γραμματισμού</a:t>
            </a:r>
            <a:r>
              <a:rPr lang="el-GR" sz="1700" dirty="0"/>
              <a:t> δίνουν έμφαση στους κοινωνικούς στόχους και στα συμφραζόμενα. Σκοπός είναι να εφοδιαστούν οι μαθητές με τις ικανότητες προσαρμογής και επιτυχίας μέσα στο κοινωνικό πλαίσιο, όπως αυτό υφίσταται ανά πάσα στιγμή.</a:t>
            </a:r>
          </a:p>
          <a:p>
            <a:r>
              <a:rPr lang="el-GR" sz="1700" dirty="0"/>
              <a:t>Τα κριτικά μοντέλα </a:t>
            </a:r>
            <a:r>
              <a:rPr lang="el-GR" sz="1700" dirty="0" err="1"/>
              <a:t>γραμματισμού</a:t>
            </a:r>
            <a:r>
              <a:rPr lang="el-GR" sz="1700" dirty="0"/>
              <a:t>, ενώ δίνουν και αυτά έμφαση στους κοινωνι­κούς στόχους και στα συμφραζόμενα, δεν τα λαμβάνουν ως δεδομένα, αλλά τα υποβάλλουν σε κριτική ανάλυση ως μέρος της παιδευτικής διαδικασίας</a:t>
            </a:r>
            <a:r>
              <a:rPr lang="el-GR" sz="1800" dirty="0"/>
              <a:t>. </a:t>
            </a:r>
          </a:p>
          <a:p>
            <a:pPr>
              <a:buNone/>
            </a:pPr>
            <a:r>
              <a:rPr lang="el-GR" sz="1800" dirty="0"/>
              <a:t>						(</a:t>
            </a:r>
            <a:r>
              <a:rPr lang="el-GR" sz="1800" dirty="0" err="1"/>
              <a:t>Baynham</a:t>
            </a:r>
            <a:r>
              <a:rPr lang="el-GR" sz="1800" dirty="0"/>
              <a:t>, 2002: 27-28).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E:\ΦΩΤΟΓΡΑΦΙΕΣ\2011\2011_3\DSC03008.JPG"/>
          <p:cNvPicPr>
            <a:picLocks noChangeAspect="1" noChangeArrowheads="1"/>
          </p:cNvPicPr>
          <p:nvPr/>
        </p:nvPicPr>
        <p:blipFill rotWithShape="1">
          <a:blip r:embed="rId2" cstate="print"/>
          <a:srcRect t="31100" r="24801"/>
          <a:stretch/>
        </p:blipFill>
        <p:spPr bwMode="auto">
          <a:xfrm>
            <a:off x="1330260" y="116632"/>
            <a:ext cx="7813739" cy="5760640"/>
          </a:xfrm>
          <a:prstGeom prst="rect">
            <a:avLst/>
          </a:prstGeom>
          <a:noFill/>
        </p:spPr>
      </p:pic>
      <p:sp>
        <p:nvSpPr>
          <p:cNvPr id="6" name="Rectangle 5">
            <a:extLst>
              <a:ext uri="{FF2B5EF4-FFF2-40B4-BE49-F238E27FC236}">
                <a16:creationId xmlns:a16="http://schemas.microsoft.com/office/drawing/2014/main" id="{14A7A3EC-DA4B-8646-B72D-A78D4DDCBDCD}"/>
              </a:ext>
            </a:extLst>
          </p:cNvPr>
          <p:cNvSpPr/>
          <p:nvPr/>
        </p:nvSpPr>
        <p:spPr>
          <a:xfrm>
            <a:off x="899592" y="6095037"/>
            <a:ext cx="4986878" cy="646331"/>
          </a:xfrm>
          <a:prstGeom prst="rect">
            <a:avLst/>
          </a:prstGeom>
        </p:spPr>
        <p:txBody>
          <a:bodyPr wrap="none">
            <a:spAutoFit/>
          </a:bodyPr>
          <a:lstStyle/>
          <a:p>
            <a:r>
              <a:rPr lang="el-GR" dirty="0"/>
              <a:t> </a:t>
            </a:r>
            <a:r>
              <a:rPr lang="el-GR" sz="3600" b="1" dirty="0"/>
              <a:t>Διαβάζει ή δεν διαβάζει;</a:t>
            </a:r>
            <a:endParaRPr lang="x-none" sz="36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a:xfrm>
            <a:off x="565088" y="34273"/>
            <a:ext cx="8229600" cy="490066"/>
          </a:xfrm>
        </p:spPr>
        <p:txBody>
          <a:bodyPr>
            <a:normAutofit fontScale="90000"/>
          </a:bodyPr>
          <a:lstStyle/>
          <a:p>
            <a:r>
              <a:rPr lang="el-GR" altLang="el-GR" dirty="0"/>
              <a:t>Συμπερασματικά</a:t>
            </a:r>
          </a:p>
        </p:txBody>
      </p:sp>
      <p:sp>
        <p:nvSpPr>
          <p:cNvPr id="6147" name="2 - Θέση περιεχομένου"/>
          <p:cNvSpPr>
            <a:spLocks noGrp="1"/>
          </p:cNvSpPr>
          <p:nvPr>
            <p:ph idx="1"/>
          </p:nvPr>
        </p:nvSpPr>
        <p:spPr>
          <a:xfrm>
            <a:off x="395288" y="764704"/>
            <a:ext cx="8569200" cy="6093296"/>
          </a:xfrm>
        </p:spPr>
        <p:txBody>
          <a:bodyPr>
            <a:normAutofit fontScale="92500" lnSpcReduction="10000"/>
          </a:bodyPr>
          <a:lstStyle/>
          <a:p>
            <a:pPr algn="just">
              <a:buFont typeface="Wingdings" panose="05000000000000000000" pitchFamily="2" charset="2"/>
              <a:buNone/>
            </a:pPr>
            <a:r>
              <a:rPr lang="en-US" altLang="el-GR" dirty="0"/>
              <a:t>	</a:t>
            </a:r>
            <a:r>
              <a:rPr lang="el-GR" altLang="el-GR" b="1" dirty="0" err="1"/>
              <a:t>Γραμματισμός</a:t>
            </a:r>
            <a:r>
              <a:rPr lang="en-US" altLang="el-GR" b="1" dirty="0"/>
              <a:t> </a:t>
            </a:r>
            <a:r>
              <a:rPr lang="el-GR" altLang="el-GR" b="1" dirty="0"/>
              <a:t>είναι</a:t>
            </a:r>
            <a:r>
              <a:rPr lang="en-US" altLang="el-GR" b="1" dirty="0"/>
              <a:t> </a:t>
            </a:r>
            <a:r>
              <a:rPr lang="el-GR" altLang="el-GR" b="1" dirty="0"/>
              <a:t>η</a:t>
            </a:r>
            <a:r>
              <a:rPr lang="en-US" altLang="el-GR" b="1" dirty="0"/>
              <a:t> </a:t>
            </a:r>
            <a:r>
              <a:rPr lang="el-GR" altLang="el-GR" b="1" dirty="0"/>
              <a:t>ικανότητα</a:t>
            </a:r>
            <a:r>
              <a:rPr lang="en-US" altLang="el-GR" b="1" dirty="0"/>
              <a:t> </a:t>
            </a:r>
            <a:r>
              <a:rPr lang="el-GR" altLang="el-GR" b="1" dirty="0"/>
              <a:t>να</a:t>
            </a:r>
            <a:r>
              <a:rPr lang="en-US" altLang="el-GR" b="1" dirty="0"/>
              <a:t> </a:t>
            </a:r>
            <a:r>
              <a:rPr lang="el-GR" altLang="el-GR" b="1" dirty="0"/>
              <a:t>χρησιμοποιείς</a:t>
            </a:r>
            <a:r>
              <a:rPr lang="en-US" altLang="el-GR" b="1" dirty="0"/>
              <a:t> </a:t>
            </a:r>
            <a:r>
              <a:rPr lang="el-GR" altLang="el-GR" b="1" dirty="0"/>
              <a:t>με</a:t>
            </a:r>
            <a:r>
              <a:rPr lang="en-US" altLang="el-GR" b="1" dirty="0"/>
              <a:t> </a:t>
            </a:r>
            <a:r>
              <a:rPr lang="el-GR" altLang="el-GR" b="1" dirty="0"/>
              <a:t>επάρκεια</a:t>
            </a:r>
            <a:r>
              <a:rPr lang="en-US" altLang="el-GR" b="1" dirty="0"/>
              <a:t> </a:t>
            </a:r>
            <a:r>
              <a:rPr lang="en-US" altLang="el-GR" dirty="0"/>
              <a:t>(</a:t>
            </a:r>
            <a:r>
              <a:rPr lang="el-GR" altLang="el-GR" dirty="0"/>
              <a:t>λειτουργικός </a:t>
            </a:r>
            <a:r>
              <a:rPr lang="el-GR" altLang="el-GR" dirty="0" err="1"/>
              <a:t>γραμματισμός</a:t>
            </a:r>
            <a:r>
              <a:rPr lang="el-GR" altLang="el-GR" dirty="0"/>
              <a:t> – </a:t>
            </a:r>
            <a:r>
              <a:rPr lang="en-US" altLang="el-GR" dirty="0"/>
              <a:t>functional literacy) </a:t>
            </a:r>
            <a:r>
              <a:rPr lang="el-GR" altLang="el-GR" b="1" dirty="0"/>
              <a:t>και</a:t>
            </a:r>
            <a:r>
              <a:rPr lang="en-US" altLang="el-GR" b="1" dirty="0"/>
              <a:t> </a:t>
            </a:r>
            <a:r>
              <a:rPr lang="el-GR" altLang="el-GR" b="1" dirty="0"/>
              <a:t>κριτικό</a:t>
            </a:r>
            <a:r>
              <a:rPr lang="en-US" altLang="el-GR" b="1" dirty="0"/>
              <a:t> </a:t>
            </a:r>
            <a:r>
              <a:rPr lang="el-GR" altLang="el-GR" b="1" dirty="0" err="1"/>
              <a:t>αναστοχασμό</a:t>
            </a:r>
            <a:r>
              <a:rPr lang="en-US" altLang="el-GR" b="1" dirty="0"/>
              <a:t> </a:t>
            </a:r>
            <a:r>
              <a:rPr lang="en-US" altLang="el-GR" dirty="0"/>
              <a:t>(</a:t>
            </a:r>
            <a:r>
              <a:rPr lang="el-GR" altLang="el-GR" dirty="0"/>
              <a:t>κριτικός </a:t>
            </a:r>
            <a:r>
              <a:rPr lang="el-GR" altLang="el-GR" dirty="0" err="1"/>
              <a:t>γραμματισμός</a:t>
            </a:r>
            <a:r>
              <a:rPr lang="el-GR" altLang="el-GR" dirty="0"/>
              <a:t>) </a:t>
            </a:r>
            <a:r>
              <a:rPr lang="el-GR" altLang="el-GR" b="1" dirty="0"/>
              <a:t>το</a:t>
            </a:r>
            <a:r>
              <a:rPr lang="en-US" altLang="el-GR" b="1" dirty="0"/>
              <a:t> </a:t>
            </a:r>
            <a:r>
              <a:rPr lang="el-GR" altLang="el-GR" b="1" dirty="0"/>
              <a:t>γραπτό</a:t>
            </a:r>
            <a:r>
              <a:rPr lang="en-US" altLang="el-GR" b="1" dirty="0"/>
              <a:t> </a:t>
            </a:r>
            <a:r>
              <a:rPr lang="el-GR" altLang="el-GR" b="1" dirty="0"/>
              <a:t>λόγο.</a:t>
            </a:r>
          </a:p>
          <a:p>
            <a:pPr algn="just">
              <a:buFont typeface="Wingdings" panose="05000000000000000000" pitchFamily="2" charset="2"/>
              <a:buNone/>
            </a:pPr>
            <a:r>
              <a:rPr lang="el-GR" altLang="el-GR" b="1" dirty="0"/>
              <a:t>	</a:t>
            </a:r>
            <a:r>
              <a:rPr lang="el-GR" altLang="el-GR" dirty="0"/>
              <a:t>Ο λειτουργικός </a:t>
            </a:r>
            <a:r>
              <a:rPr lang="el-GR" altLang="el-GR" dirty="0" err="1"/>
              <a:t>γραμματισμός</a:t>
            </a:r>
            <a:r>
              <a:rPr lang="el-GR" altLang="el-GR" dirty="0"/>
              <a:t> περιλαμβάνει κείμενα της καθημερινότητας αλλά και πιο εξειδικευμένα κείμενα.</a:t>
            </a:r>
            <a:endParaRPr lang="el-GR" altLang="el-GR" b="1" dirty="0"/>
          </a:p>
          <a:p>
            <a:pPr algn="just">
              <a:buFont typeface="Wingdings" panose="05000000000000000000" pitchFamily="2" charset="2"/>
              <a:buNone/>
            </a:pPr>
            <a:r>
              <a:rPr lang="el-GR" altLang="el-GR" dirty="0"/>
              <a:t>	Ο κριτικός </a:t>
            </a:r>
            <a:r>
              <a:rPr lang="el-GR" altLang="el-GR" dirty="0" err="1"/>
              <a:t>γραμματισμός</a:t>
            </a:r>
            <a:r>
              <a:rPr lang="el-GR" altLang="el-GR" dirty="0"/>
              <a:t> αναφέρεται σε μια διαδικασία προς την απόκτηση κριτικής κοινωνικής και πολιτικής συνειδητοποίησης ,η οποία εστιάζει περισσότερο στην «ανάγνωση του κόσμου» (“</a:t>
            </a:r>
            <a:r>
              <a:rPr lang="en-US" altLang="el-GR" dirty="0"/>
              <a:t>world”)</a:t>
            </a:r>
            <a:r>
              <a:rPr lang="el-GR" altLang="el-GR" dirty="0"/>
              <a:t> παρά την «ανάγνωση της «λέξης» (“</a:t>
            </a:r>
            <a:r>
              <a:rPr lang="en-US" altLang="el-GR" dirty="0"/>
              <a:t>word”)</a:t>
            </a:r>
            <a:r>
              <a:rPr lang="el-GR" altLang="el-GR" dirty="0"/>
              <a:t> </a:t>
            </a:r>
            <a:r>
              <a:rPr lang="en-US" altLang="el-GR" dirty="0"/>
              <a:t>(Freire,1973,</a:t>
            </a:r>
            <a:r>
              <a:rPr lang="el-GR" altLang="el-GR" dirty="0"/>
              <a:t> </a:t>
            </a:r>
            <a:r>
              <a:rPr lang="en-US" altLang="el-GR" dirty="0"/>
              <a:t>Freire</a:t>
            </a:r>
            <a:r>
              <a:rPr lang="el-GR" altLang="el-GR" dirty="0"/>
              <a:t> </a:t>
            </a:r>
            <a:r>
              <a:rPr lang="en-US" altLang="el-GR" dirty="0"/>
              <a:t>&amp;</a:t>
            </a:r>
            <a:r>
              <a:rPr lang="el-GR" altLang="el-GR" dirty="0"/>
              <a:t> </a:t>
            </a:r>
            <a:r>
              <a:rPr lang="en-US" altLang="el-GR" dirty="0"/>
              <a:t>Macedo,1987)</a:t>
            </a:r>
            <a:endParaRPr lang="el-GR" altLang="el-GR" dirty="0"/>
          </a:p>
        </p:txBody>
      </p:sp>
    </p:spTree>
    <p:extLst>
      <p:ext uri="{BB962C8B-B14F-4D97-AF65-F5344CB8AC3E}">
        <p14:creationId xmlns:p14="http://schemas.microsoft.com/office/powerpoint/2010/main" val="402557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 Θέση περιεχομένου"/>
          <p:cNvSpPr>
            <a:spLocks noGrp="1"/>
          </p:cNvSpPr>
          <p:nvPr>
            <p:ph idx="1"/>
          </p:nvPr>
        </p:nvSpPr>
        <p:spPr>
          <a:xfrm>
            <a:off x="250825" y="260350"/>
            <a:ext cx="8713788" cy="5870575"/>
          </a:xfrm>
        </p:spPr>
        <p:txBody>
          <a:bodyPr>
            <a:normAutofit lnSpcReduction="10000"/>
          </a:bodyPr>
          <a:lstStyle/>
          <a:p>
            <a:pPr>
              <a:buFont typeface="Wingdings" panose="05000000000000000000" pitchFamily="2" charset="2"/>
              <a:buNone/>
            </a:pPr>
            <a:r>
              <a:rPr lang="en-US" sz="2400" dirty="0"/>
              <a:t>	</a:t>
            </a:r>
            <a:r>
              <a:rPr lang="el-GR" sz="2400" dirty="0"/>
              <a:t>Οι τέσσερις κατηγορίες ή τάσεις κατανόησης του </a:t>
            </a:r>
            <a:r>
              <a:rPr lang="el-GR" sz="2400" dirty="0" err="1"/>
              <a:t>γραμματισμού</a:t>
            </a:r>
            <a:r>
              <a:rPr lang="el-GR" sz="2400" dirty="0"/>
              <a:t> είναι οι εξής:</a:t>
            </a:r>
            <a:r>
              <a:rPr lang="el-GR" altLang="el-GR" sz="2400" u="sng" dirty="0"/>
              <a:t>(</a:t>
            </a:r>
            <a:r>
              <a:rPr lang="en-US" altLang="el-GR" sz="2400" u="sng" dirty="0"/>
              <a:t>UNESCO, 2016)</a:t>
            </a:r>
          </a:p>
          <a:p>
            <a:pPr>
              <a:buFont typeface="Wingdings" panose="05000000000000000000" pitchFamily="2" charset="2"/>
              <a:buNone/>
            </a:pPr>
            <a:endParaRPr lang="el-GR" altLang="el-GR" sz="800" u="sng" dirty="0"/>
          </a:p>
          <a:p>
            <a:r>
              <a:rPr lang="el-GR" altLang="el-GR" sz="2400" b="1" u="sng" dirty="0"/>
              <a:t>Ο </a:t>
            </a:r>
            <a:r>
              <a:rPr lang="el-GR" altLang="el-GR" sz="2400" b="1" u="sng" dirty="0" err="1"/>
              <a:t>γραμματισμός</a:t>
            </a:r>
            <a:r>
              <a:rPr lang="el-GR" altLang="el-GR" sz="2400" b="1" u="sng" dirty="0"/>
              <a:t> ως δεξιότητα</a:t>
            </a:r>
            <a:r>
              <a:rPr lang="el-GR" altLang="el-GR" sz="2400" b="1" dirty="0"/>
              <a:t> </a:t>
            </a:r>
            <a:r>
              <a:rPr lang="el-GR" altLang="el-GR" sz="2400" dirty="0"/>
              <a:t>(από)-κωδικοποίησης (καμπάνιες για την καταπολέμηση του αναλφαβητισμού)</a:t>
            </a:r>
          </a:p>
          <a:p>
            <a:endParaRPr lang="en-US" altLang="el-GR" sz="800" dirty="0"/>
          </a:p>
          <a:p>
            <a:r>
              <a:rPr lang="el-GR" altLang="el-GR" sz="2400" b="1" u="sng" dirty="0"/>
              <a:t>Λειτουργικός </a:t>
            </a:r>
            <a:r>
              <a:rPr lang="el-GR" altLang="el-GR" sz="2400" b="1" u="sng" dirty="0" err="1"/>
              <a:t>γραμματισμός</a:t>
            </a:r>
            <a:r>
              <a:rPr lang="en-US" altLang="el-GR" sz="2400" dirty="0"/>
              <a:t>: </a:t>
            </a:r>
            <a:r>
              <a:rPr lang="el-GR" altLang="el-GR" sz="2400" dirty="0"/>
              <a:t>εργαλείο ανάπτυξης και βελτίωσης της ζωής</a:t>
            </a:r>
          </a:p>
          <a:p>
            <a:endParaRPr lang="en-US" altLang="el-GR" sz="800" dirty="0"/>
          </a:p>
          <a:p>
            <a:r>
              <a:rPr lang="el-GR" altLang="el-GR" sz="2400" b="1" u="sng" dirty="0"/>
              <a:t>Ο </a:t>
            </a:r>
            <a:r>
              <a:rPr lang="el-GR" altLang="el-GR" sz="2400" b="1" u="sng" dirty="0" err="1"/>
              <a:t>γραμματισμός</a:t>
            </a:r>
            <a:r>
              <a:rPr lang="el-GR" altLang="el-GR" sz="2400" b="1" u="sng" dirty="0"/>
              <a:t> ως ενδυνάμωση</a:t>
            </a:r>
            <a:r>
              <a:rPr lang="en-US" altLang="el-GR" sz="2400" dirty="0"/>
              <a:t>: </a:t>
            </a:r>
            <a:r>
              <a:rPr lang="el-GR" altLang="el-GR" sz="2400" dirty="0"/>
              <a:t>κατανόηση του κόσμου, αμφισβήτηση των κοινωνικών δομών και της ισχύος, ο </a:t>
            </a:r>
            <a:r>
              <a:rPr lang="el-GR" altLang="el-GR" sz="2400" dirty="0" err="1"/>
              <a:t>αναστοχασμός</a:t>
            </a:r>
            <a:r>
              <a:rPr lang="el-GR" altLang="el-GR" sz="2400" dirty="0"/>
              <a:t> ως απελευθερωτική διαδικασία</a:t>
            </a:r>
          </a:p>
          <a:p>
            <a:endParaRPr lang="en-US" altLang="el-GR" sz="800" dirty="0"/>
          </a:p>
          <a:p>
            <a:r>
              <a:rPr lang="el-GR" altLang="el-GR" sz="2400" b="1" u="sng" dirty="0"/>
              <a:t>Ο </a:t>
            </a:r>
            <a:r>
              <a:rPr lang="el-GR" altLang="el-GR" sz="2400" b="1" u="sng" dirty="0" err="1"/>
              <a:t>γραμματισμός</a:t>
            </a:r>
            <a:r>
              <a:rPr lang="el-GR" altLang="el-GR" sz="2400" b="1" u="sng" dirty="0"/>
              <a:t> ως κοινωνική πρακτική</a:t>
            </a:r>
            <a:r>
              <a:rPr lang="en-US" altLang="el-GR" sz="2400" dirty="0"/>
              <a:t>: </a:t>
            </a:r>
            <a:endParaRPr lang="el-GR" altLang="el-GR" sz="2400" dirty="0"/>
          </a:p>
          <a:p>
            <a:r>
              <a:rPr lang="el-GR" altLang="el-GR" sz="2400" dirty="0"/>
              <a:t>προσεγγίσεις που λαμβάνουν υπόψη τα ποικίλα </a:t>
            </a:r>
          </a:p>
          <a:p>
            <a:pPr>
              <a:buNone/>
            </a:pPr>
            <a:r>
              <a:rPr lang="el-GR" altLang="el-GR" sz="2400" dirty="0"/>
              <a:t>πλαίσια και του τρόπους μάθησης</a:t>
            </a:r>
          </a:p>
          <a:p>
            <a:pPr>
              <a:buNone/>
            </a:pPr>
            <a:r>
              <a:rPr lang="el-GR" altLang="el-GR" sz="2400" dirty="0"/>
              <a:t>(</a:t>
            </a:r>
            <a:r>
              <a:rPr lang="el-GR" altLang="el-GR" sz="2400" dirty="0" err="1"/>
              <a:t>πολυγραμματισμοί</a:t>
            </a:r>
            <a:r>
              <a:rPr lang="el-GR" altLang="el-GR" sz="2400" dirty="0"/>
              <a:t>)</a:t>
            </a:r>
          </a:p>
        </p:txBody>
      </p:sp>
      <p:pic>
        <p:nvPicPr>
          <p:cNvPr id="23554" name="Picture 2" descr="picture"/>
          <p:cNvPicPr>
            <a:picLocks noChangeAspect="1" noChangeArrowheads="1"/>
          </p:cNvPicPr>
          <p:nvPr/>
        </p:nvPicPr>
        <p:blipFill>
          <a:blip r:embed="rId3" cstate="print"/>
          <a:srcRect/>
          <a:stretch>
            <a:fillRect/>
          </a:stretch>
        </p:blipFill>
        <p:spPr bwMode="auto">
          <a:xfrm>
            <a:off x="6732240" y="3789039"/>
            <a:ext cx="2313707" cy="3068961"/>
          </a:xfrm>
          <a:prstGeom prst="rect">
            <a:avLst/>
          </a:prstGeom>
          <a:noFill/>
        </p:spPr>
      </p:pic>
    </p:spTree>
    <p:extLst>
      <p:ext uri="{BB962C8B-B14F-4D97-AF65-F5344CB8AC3E}">
        <p14:creationId xmlns:p14="http://schemas.microsoft.com/office/powerpoint/2010/main" val="4177493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836712"/>
            <a:ext cx="8712968" cy="5217443"/>
          </a:xfrm>
        </p:spPr>
        <p:txBody>
          <a:bodyPr>
            <a:normAutofit fontScale="70000" lnSpcReduction="20000"/>
          </a:bodyPr>
          <a:lstStyle/>
          <a:p>
            <a:pPr>
              <a:buNone/>
            </a:pPr>
            <a:r>
              <a:rPr lang="el-GR" dirty="0"/>
              <a:t>Οι μεταβάσεις που καλείται η παιδαγωγική του </a:t>
            </a:r>
            <a:r>
              <a:rPr lang="el-GR" dirty="0" err="1"/>
              <a:t>γραμματισμού</a:t>
            </a:r>
            <a:r>
              <a:rPr lang="el-GR" dirty="0"/>
              <a:t> να υποστηρίξει</a:t>
            </a:r>
            <a:r>
              <a:rPr lang="en-US" dirty="0"/>
              <a:t> </a:t>
            </a:r>
            <a:r>
              <a:rPr lang="el-GR" dirty="0"/>
              <a:t>είναι οι ακόλουθες:</a:t>
            </a:r>
          </a:p>
          <a:p>
            <a:endParaRPr lang="el-GR" dirty="0"/>
          </a:p>
          <a:p>
            <a:r>
              <a:rPr lang="el-GR" dirty="0"/>
              <a:t>    από το </a:t>
            </a:r>
            <a:r>
              <a:rPr lang="el-GR" b="1" dirty="0"/>
              <a:t>προφορικό</a:t>
            </a:r>
            <a:r>
              <a:rPr lang="el-GR" dirty="0"/>
              <a:t> στο </a:t>
            </a:r>
            <a:r>
              <a:rPr lang="el-GR" b="1" dirty="0"/>
              <a:t>γραπτό</a:t>
            </a:r>
            <a:r>
              <a:rPr lang="el-GR" dirty="0"/>
              <a:t>,</a:t>
            </a:r>
          </a:p>
          <a:p>
            <a:r>
              <a:rPr lang="el-GR" dirty="0"/>
              <a:t>    από το </a:t>
            </a:r>
            <a:r>
              <a:rPr lang="el-GR" b="1" dirty="0"/>
              <a:t>καθημερινό</a:t>
            </a:r>
            <a:r>
              <a:rPr lang="el-GR" dirty="0"/>
              <a:t> στο </a:t>
            </a:r>
            <a:r>
              <a:rPr lang="el-GR" b="1" dirty="0"/>
              <a:t>επίσημο</a:t>
            </a:r>
            <a:r>
              <a:rPr lang="el-GR" dirty="0"/>
              <a:t>,</a:t>
            </a:r>
          </a:p>
          <a:p>
            <a:r>
              <a:rPr lang="el-GR" dirty="0"/>
              <a:t>    από το </a:t>
            </a:r>
            <a:r>
              <a:rPr lang="el-GR" b="1" dirty="0"/>
              <a:t>αυθόρμητο</a:t>
            </a:r>
            <a:r>
              <a:rPr lang="el-GR" dirty="0"/>
              <a:t> στο </a:t>
            </a:r>
            <a:r>
              <a:rPr lang="el-GR" b="1" dirty="0"/>
              <a:t>προσχεδιασμένο</a:t>
            </a:r>
            <a:r>
              <a:rPr lang="el-GR" dirty="0"/>
              <a:t>,</a:t>
            </a:r>
          </a:p>
          <a:p>
            <a:r>
              <a:rPr lang="el-GR" dirty="0"/>
              <a:t>    από το </a:t>
            </a:r>
            <a:r>
              <a:rPr lang="el-GR" b="1" dirty="0"/>
              <a:t>ιδιωτικό</a:t>
            </a:r>
            <a:r>
              <a:rPr lang="el-GR" dirty="0"/>
              <a:t> στο </a:t>
            </a:r>
            <a:r>
              <a:rPr lang="el-GR" b="1" dirty="0"/>
              <a:t>δημόσιο</a:t>
            </a:r>
            <a:r>
              <a:rPr lang="el-GR" dirty="0"/>
              <a:t>,</a:t>
            </a:r>
          </a:p>
          <a:p>
            <a:r>
              <a:rPr lang="el-GR" dirty="0"/>
              <a:t>    από το </a:t>
            </a:r>
            <a:r>
              <a:rPr lang="el-GR" b="1" dirty="0"/>
              <a:t>μη πρότυπο </a:t>
            </a:r>
            <a:r>
              <a:rPr lang="el-GR" dirty="0"/>
              <a:t>στο </a:t>
            </a:r>
            <a:r>
              <a:rPr lang="el-GR" b="1" dirty="0"/>
              <a:t>πρότυπο (πρότυπο: γραπτό &amp; ακαδημαϊκό)</a:t>
            </a:r>
            <a:r>
              <a:rPr lang="el-GR" dirty="0"/>
              <a:t>,</a:t>
            </a:r>
          </a:p>
          <a:p>
            <a:endParaRPr lang="el-GR" dirty="0"/>
          </a:p>
          <a:p>
            <a:pPr marL="0" indent="0">
              <a:buNone/>
            </a:pPr>
            <a:r>
              <a:rPr lang="el-GR" dirty="0"/>
              <a:t>και στην περίπτωση των δίγλωσσων</a:t>
            </a:r>
          </a:p>
          <a:p>
            <a:endParaRPr lang="el-GR" dirty="0"/>
          </a:p>
          <a:p>
            <a:r>
              <a:rPr lang="el-GR" dirty="0"/>
              <a:t>    από την </a:t>
            </a:r>
            <a:r>
              <a:rPr lang="el-GR" b="1" dirty="0"/>
              <a:t>πρώτη γλώσσα </a:t>
            </a:r>
            <a:r>
              <a:rPr lang="el-GR" dirty="0"/>
              <a:t>(Γ1) στη </a:t>
            </a:r>
            <a:r>
              <a:rPr lang="el-GR" b="1" dirty="0"/>
              <a:t>δεύτερη</a:t>
            </a:r>
            <a:r>
              <a:rPr lang="el-GR" dirty="0"/>
              <a:t> (Γ2</a:t>
            </a:r>
            <a:r>
              <a:rPr lang="el-GR" i="1" dirty="0"/>
              <a:t>).</a:t>
            </a:r>
          </a:p>
          <a:p>
            <a:pPr>
              <a:buNone/>
            </a:pPr>
            <a:r>
              <a:rPr lang="el-GR" dirty="0"/>
              <a:t>	</a:t>
            </a:r>
          </a:p>
          <a:p>
            <a:pPr>
              <a:buNone/>
            </a:pPr>
            <a:r>
              <a:rPr lang="el-GR" dirty="0"/>
              <a:t>	</a:t>
            </a:r>
            <a:r>
              <a:rPr lang="en-US" dirty="0"/>
              <a:t>Stubbs, M. (1987) An educational theory of (written) language. In J. Norrish &amp; T. Bloor </a:t>
            </a:r>
            <a:r>
              <a:rPr lang="en-US" dirty="0" err="1"/>
              <a:t>eds</a:t>
            </a:r>
            <a:r>
              <a:rPr lang="en-US" dirty="0"/>
              <a:t> Written Language. London: CILT. 3-38.</a:t>
            </a:r>
            <a:r>
              <a:rPr lang="el-GR" dirty="0"/>
              <a:t> (</a:t>
            </a:r>
            <a:r>
              <a:rPr lang="el-GR" dirty="0" err="1"/>
              <a:t>σελ.6</a:t>
            </a:r>
            <a:r>
              <a:rPr lang="el-GR" dirty="0"/>
              <a:t>)</a:t>
            </a:r>
          </a:p>
        </p:txBody>
      </p:sp>
    </p:spTree>
    <p:extLst>
      <p:ext uri="{BB962C8B-B14F-4D97-AF65-F5344CB8AC3E}">
        <p14:creationId xmlns:p14="http://schemas.microsoft.com/office/powerpoint/2010/main" val="36101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researchgate.net/profile/Nektarios_Stellakis/publication/226479618/figure/fig1/AS:393709532270593@1470879075178/Mirtos-message-Y2-Reading-I-need-help-I-want-you-to-help-me-Run-immediately-to.png"/>
          <p:cNvPicPr>
            <a:picLocks noChangeAspect="1" noChangeArrowheads="1"/>
          </p:cNvPicPr>
          <p:nvPr/>
        </p:nvPicPr>
        <p:blipFill>
          <a:blip r:embed="rId2" cstate="print"/>
          <a:srcRect l="16009" r="14618" b="4395"/>
          <a:stretch>
            <a:fillRect/>
          </a:stretch>
        </p:blipFill>
        <p:spPr bwMode="auto">
          <a:xfrm>
            <a:off x="4427984" y="1988840"/>
            <a:ext cx="4248472" cy="2941250"/>
          </a:xfrm>
          <a:prstGeom prst="rect">
            <a:avLst/>
          </a:prstGeom>
          <a:noFill/>
        </p:spPr>
      </p:pic>
      <p:pic>
        <p:nvPicPr>
          <p:cNvPr id="1030" name="Picture 6" descr="Γραμματισμός στο Νηπιαγωγείο» (2012-13)"/>
          <p:cNvPicPr>
            <a:picLocks noChangeAspect="1" noChangeArrowheads="1"/>
          </p:cNvPicPr>
          <p:nvPr/>
        </p:nvPicPr>
        <p:blipFill>
          <a:blip r:embed="rId3" cstate="print"/>
          <a:srcRect/>
          <a:stretch>
            <a:fillRect/>
          </a:stretch>
        </p:blipFill>
        <p:spPr bwMode="auto">
          <a:xfrm>
            <a:off x="0" y="0"/>
            <a:ext cx="4230166" cy="3645024"/>
          </a:xfrm>
          <a:prstGeom prst="rect">
            <a:avLst/>
          </a:prstGeom>
          <a:noFill/>
        </p:spPr>
      </p:pic>
      <p:pic>
        <p:nvPicPr>
          <p:cNvPr id="7" name="Picture 1" descr="E:\ΦΩΤΟΓΡΑΦΙΕΣ\2011\2011_3\DSC03008.JPG"/>
          <p:cNvPicPr>
            <a:picLocks noChangeAspect="1" noChangeArrowheads="1"/>
          </p:cNvPicPr>
          <p:nvPr/>
        </p:nvPicPr>
        <p:blipFill rotWithShape="1">
          <a:blip r:embed="rId4" cstate="print"/>
          <a:srcRect t="31100" r="24801"/>
          <a:stretch/>
        </p:blipFill>
        <p:spPr bwMode="auto">
          <a:xfrm>
            <a:off x="0" y="3717032"/>
            <a:ext cx="4260414" cy="314096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67544" y="6165304"/>
            <a:ext cx="8229600" cy="692696"/>
          </a:xfrm>
        </p:spPr>
        <p:txBody>
          <a:bodyPr>
            <a:normAutofit fontScale="55000" lnSpcReduction="20000"/>
          </a:bodyPr>
          <a:lstStyle/>
          <a:p>
            <a:pPr>
              <a:buNone/>
            </a:pPr>
            <a:r>
              <a:rPr lang="en-US" b="1" dirty="0"/>
              <a:t>The Comprehensive Emergent Literacy Model: Early Literacy in Context</a:t>
            </a:r>
            <a:r>
              <a:rPr lang="el-GR" b="1" dirty="0"/>
              <a:t> (</a:t>
            </a:r>
            <a:r>
              <a:rPr lang="en-US" dirty="0"/>
              <a:t>Rohde</a:t>
            </a:r>
            <a:r>
              <a:rPr lang="el-GR" dirty="0"/>
              <a:t>,2015)</a:t>
            </a:r>
            <a:endParaRPr lang="en-US" dirty="0"/>
          </a:p>
          <a:p>
            <a:pPr>
              <a:buNone/>
            </a:pPr>
            <a:r>
              <a:rPr lang="el-GR" dirty="0"/>
              <a:t>Μετάφραση στα ελληνικά: </a:t>
            </a:r>
            <a:r>
              <a:rPr lang="el-GR" dirty="0" err="1"/>
              <a:t>Παπαναστασάτου</a:t>
            </a:r>
            <a:r>
              <a:rPr lang="el-GR" dirty="0"/>
              <a:t> &amp; </a:t>
            </a:r>
            <a:r>
              <a:rPr lang="el-GR" dirty="0" err="1"/>
              <a:t>Πεντέρη</a:t>
            </a:r>
            <a:r>
              <a:rPr lang="el-GR" dirty="0"/>
              <a:t> (2018)</a:t>
            </a:r>
          </a:p>
          <a:p>
            <a:endParaRPr lang="el-GR" dirty="0"/>
          </a:p>
        </p:txBody>
      </p:sp>
      <p:pic>
        <p:nvPicPr>
          <p:cNvPr id="20482" name="Picture 2" descr="ΤΟ ΒΗΜΑ ΤΩΝ ΚΟΙΝΩΝΙΚΩΝ ΕΠΙΣΤΗΜΩΝ - PDF Free Download"/>
          <p:cNvPicPr>
            <a:picLocks noChangeAspect="1" noChangeArrowheads="1"/>
          </p:cNvPicPr>
          <p:nvPr/>
        </p:nvPicPr>
        <p:blipFill>
          <a:blip r:embed="rId3" cstate="print"/>
          <a:srcRect/>
          <a:stretch>
            <a:fillRect/>
          </a:stretch>
        </p:blipFill>
        <p:spPr bwMode="auto">
          <a:xfrm>
            <a:off x="755576" y="188640"/>
            <a:ext cx="7740352" cy="596457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F39B877-393E-2E4A-BF1C-599C24253586}"/>
              </a:ext>
            </a:extLst>
          </p:cNvPr>
          <p:cNvSpPr>
            <a:spLocks noGrp="1"/>
          </p:cNvSpPr>
          <p:nvPr>
            <p:ph idx="1"/>
          </p:nvPr>
        </p:nvSpPr>
        <p:spPr>
          <a:xfrm>
            <a:off x="251520" y="332657"/>
            <a:ext cx="8229600" cy="648071"/>
          </a:xfrm>
        </p:spPr>
        <p:txBody>
          <a:bodyPr>
            <a:normAutofit/>
          </a:bodyPr>
          <a:lstStyle/>
          <a:p>
            <a:pPr marL="0" indent="0">
              <a:buNone/>
            </a:pPr>
            <a:r>
              <a:rPr lang="en-US" dirty="0"/>
              <a:t>The component model of reading (CMR)</a:t>
            </a:r>
          </a:p>
        </p:txBody>
      </p:sp>
      <p:graphicFrame>
        <p:nvGraphicFramePr>
          <p:cNvPr id="10" name="Table 9">
            <a:extLst>
              <a:ext uri="{FF2B5EF4-FFF2-40B4-BE49-F238E27FC236}">
                <a16:creationId xmlns:a16="http://schemas.microsoft.com/office/drawing/2014/main" id="{24D1CBCF-CF0B-C843-8B11-7F135AE9AE2A}"/>
              </a:ext>
            </a:extLst>
          </p:cNvPr>
          <p:cNvGraphicFramePr>
            <a:graphicFrameLocks noGrp="1"/>
          </p:cNvGraphicFramePr>
          <p:nvPr/>
        </p:nvGraphicFramePr>
        <p:xfrm>
          <a:off x="281810" y="973358"/>
          <a:ext cx="8394646" cy="4846320"/>
        </p:xfrm>
        <a:graphic>
          <a:graphicData uri="http://schemas.openxmlformats.org/drawingml/2006/table">
            <a:tbl>
              <a:tblPr firstRow="1" bandRow="1">
                <a:tableStyleId>{5C22544A-7EE6-4342-B048-85BDC9FD1C3A}</a:tableStyleId>
              </a:tblPr>
              <a:tblGrid>
                <a:gridCol w="3173132">
                  <a:extLst>
                    <a:ext uri="{9D8B030D-6E8A-4147-A177-3AD203B41FA5}">
                      <a16:colId xmlns:a16="http://schemas.microsoft.com/office/drawing/2014/main" val="3541999733"/>
                    </a:ext>
                  </a:extLst>
                </a:gridCol>
                <a:gridCol w="5221514">
                  <a:extLst>
                    <a:ext uri="{9D8B030D-6E8A-4147-A177-3AD203B41FA5}">
                      <a16:colId xmlns:a16="http://schemas.microsoft.com/office/drawing/2014/main" val="2389694495"/>
                    </a:ext>
                  </a:extLst>
                </a:gridCol>
              </a:tblGrid>
              <a:tr h="1663554">
                <a:tc>
                  <a:txBody>
                    <a:bodyPr/>
                    <a:lstStyle/>
                    <a:p>
                      <a:r>
                        <a:rPr lang="en-US" b="0" dirty="0"/>
                        <a:t> </a:t>
                      </a:r>
                      <a:r>
                        <a:rPr lang="el-GR" sz="2400" b="0" dirty="0"/>
                        <a:t>γνωστικός τομέας </a:t>
                      </a:r>
                      <a:endParaRPr lang="en-US" sz="2400" b="0" dirty="0"/>
                    </a:p>
                    <a:p>
                      <a:r>
                        <a:rPr lang="en-US" b="0" i="1" dirty="0"/>
                        <a:t>cognitive domain</a:t>
                      </a:r>
                      <a:endParaRPr lang="en-US" b="0" dirty="0"/>
                    </a:p>
                  </a:txBody>
                  <a:tcPr/>
                </a:tc>
                <a:tc>
                  <a:txBody>
                    <a:bodyPr/>
                    <a:lstStyle/>
                    <a:p>
                      <a:pPr marL="285750" indent="-285750">
                        <a:buFontTx/>
                        <a:buChar char="-"/>
                      </a:pPr>
                      <a:r>
                        <a:rPr lang="el-GR" sz="2000" dirty="0"/>
                        <a:t>Δεξιότητες που έχουν να κάνουν με τον κώδικα (</a:t>
                      </a:r>
                      <a:r>
                        <a:rPr lang="el-GR" sz="2000" dirty="0" err="1"/>
                        <a:t>γραφο-φωνημικές</a:t>
                      </a:r>
                      <a:r>
                        <a:rPr lang="el-GR" sz="2000" dirty="0"/>
                        <a:t> αντιστοιχήσεις)</a:t>
                      </a:r>
                    </a:p>
                    <a:p>
                      <a:pPr marL="285750" indent="-285750">
                        <a:buFontTx/>
                        <a:buChar char="-"/>
                      </a:pPr>
                      <a:r>
                        <a:rPr lang="el-GR" sz="2000" dirty="0"/>
                        <a:t>Δεξιότητες που έχουν να κάνουν με τη γλώσσα και την κατανόηση (λεξιλόγιο, </a:t>
                      </a:r>
                      <a:r>
                        <a:rPr lang="en-US" sz="2000" dirty="0"/>
                        <a:t>LLF, </a:t>
                      </a:r>
                      <a:r>
                        <a:rPr lang="el-GR" sz="2000" dirty="0" err="1"/>
                        <a:t>μορφο</a:t>
                      </a:r>
                      <a:r>
                        <a:rPr lang="el-GR" sz="2000" dirty="0"/>
                        <a:t>-συντακτική επίγνωση, πραγματολογική επίγνωση)</a:t>
                      </a:r>
                      <a:endParaRPr lang="en-US" sz="2000" dirty="0"/>
                    </a:p>
                  </a:txBody>
                  <a:tcPr/>
                </a:tc>
                <a:extLst>
                  <a:ext uri="{0D108BD9-81ED-4DB2-BD59-A6C34878D82A}">
                    <a16:rowId xmlns:a16="http://schemas.microsoft.com/office/drawing/2014/main" val="1589330781"/>
                  </a:ext>
                </a:extLst>
              </a:tr>
              <a:tr h="1546054">
                <a:tc>
                  <a:txBody>
                    <a:bodyPr/>
                    <a:lstStyle/>
                    <a:p>
                      <a:r>
                        <a:rPr lang="el-GR" sz="2400" b="0" dirty="0"/>
                        <a:t>ψυχολογικός τομέας </a:t>
                      </a:r>
                      <a:r>
                        <a:rPr lang="en-US" b="0" i="1" dirty="0"/>
                        <a:t>psychological domain</a:t>
                      </a:r>
                      <a:endParaRPr lang="en-US" b="0" dirty="0"/>
                    </a:p>
                  </a:txBody>
                  <a:tcPr/>
                </a:tc>
                <a:tc>
                  <a:txBody>
                    <a:bodyPr/>
                    <a:lstStyle/>
                    <a:p>
                      <a:pPr marL="285750" indent="-285750">
                        <a:buFontTx/>
                        <a:buChar char="-"/>
                      </a:pPr>
                      <a:r>
                        <a:rPr lang="el-GR" sz="2000" dirty="0"/>
                        <a:t>Κίνητρα</a:t>
                      </a:r>
                    </a:p>
                    <a:p>
                      <a:pPr marL="285750" indent="-285750">
                        <a:buFontTx/>
                        <a:buChar char="-"/>
                      </a:pPr>
                      <a:r>
                        <a:rPr lang="el-GR" sz="2000" dirty="0"/>
                        <a:t>Ενδιαφέρον</a:t>
                      </a:r>
                    </a:p>
                    <a:p>
                      <a:pPr marL="285750" indent="-285750">
                        <a:buFontTx/>
                        <a:buChar char="-"/>
                      </a:pPr>
                      <a:r>
                        <a:rPr lang="el-GR" sz="2000" dirty="0"/>
                        <a:t>Συμπεριφορά</a:t>
                      </a:r>
                    </a:p>
                    <a:p>
                      <a:pPr marL="285750" indent="-285750">
                        <a:buFontTx/>
                        <a:buChar char="-"/>
                      </a:pPr>
                      <a:r>
                        <a:rPr lang="el-GR" sz="2000" dirty="0"/>
                        <a:t>μνήμη, συναγωγή συμπερασμάτων, επίλυση προβλήματος</a:t>
                      </a:r>
                      <a:endParaRPr lang="en-US" sz="2000" dirty="0"/>
                    </a:p>
                  </a:txBody>
                  <a:tcPr/>
                </a:tc>
                <a:extLst>
                  <a:ext uri="{0D108BD9-81ED-4DB2-BD59-A6C34878D82A}">
                    <a16:rowId xmlns:a16="http://schemas.microsoft.com/office/drawing/2014/main" val="4095629243"/>
                  </a:ext>
                </a:extLst>
              </a:tr>
              <a:tr h="1236843">
                <a:tc>
                  <a:txBody>
                    <a:bodyPr/>
                    <a:lstStyle/>
                    <a:p>
                      <a:r>
                        <a:rPr lang="el-GR" sz="2400" b="0" dirty="0"/>
                        <a:t>οικολογικός τομέας </a:t>
                      </a:r>
                      <a:endParaRPr lang="en-US" sz="2400" b="0" dirty="0"/>
                    </a:p>
                    <a:p>
                      <a:r>
                        <a:rPr lang="en-US" b="0" i="1" dirty="0"/>
                        <a:t>ecological</a:t>
                      </a:r>
                      <a:r>
                        <a:rPr lang="el-GR" b="0" i="1" dirty="0"/>
                        <a:t> </a:t>
                      </a:r>
                      <a:r>
                        <a:rPr lang="en-US" b="0" i="1" dirty="0"/>
                        <a:t>domain</a:t>
                      </a:r>
                      <a:endParaRPr lang="en-US" b="0" dirty="0"/>
                    </a:p>
                  </a:txBody>
                  <a:tcPr/>
                </a:tc>
                <a:tc>
                  <a:txBody>
                    <a:bodyPr/>
                    <a:lstStyle/>
                    <a:p>
                      <a:r>
                        <a:rPr lang="el-GR" sz="2000" dirty="0"/>
                        <a:t>- Οικογενειακό, κοινωνικό και σχολικό περιβάλλον (πολιτισμικό κεφάλαιο, κώδικας επικοινωνίας, πρακτικές </a:t>
                      </a:r>
                      <a:r>
                        <a:rPr lang="el-GR" sz="2000" dirty="0" err="1"/>
                        <a:t>γραμματισμού</a:t>
                      </a:r>
                      <a:r>
                        <a:rPr lang="el-GR" sz="2000" dirty="0"/>
                        <a:t>, ρόλοι, κουλτούρα ανάγνωσης, προσδοκίες)</a:t>
                      </a:r>
                      <a:endParaRPr lang="en-US" sz="2000" dirty="0"/>
                    </a:p>
                  </a:txBody>
                  <a:tcPr/>
                </a:tc>
                <a:extLst>
                  <a:ext uri="{0D108BD9-81ED-4DB2-BD59-A6C34878D82A}">
                    <a16:rowId xmlns:a16="http://schemas.microsoft.com/office/drawing/2014/main" val="466116880"/>
                  </a:ext>
                </a:extLst>
              </a:tr>
            </a:tbl>
          </a:graphicData>
        </a:graphic>
      </p:graphicFrame>
      <p:sp>
        <p:nvSpPr>
          <p:cNvPr id="11" name="Rectangle 10">
            <a:extLst>
              <a:ext uri="{FF2B5EF4-FFF2-40B4-BE49-F238E27FC236}">
                <a16:creationId xmlns:a16="http://schemas.microsoft.com/office/drawing/2014/main" id="{9894A161-1CB9-DC42-92F6-A4D60046073B}"/>
              </a:ext>
            </a:extLst>
          </p:cNvPr>
          <p:cNvSpPr/>
          <p:nvPr/>
        </p:nvSpPr>
        <p:spPr>
          <a:xfrm>
            <a:off x="-28894" y="5934670"/>
            <a:ext cx="9172894" cy="923330"/>
          </a:xfrm>
          <a:prstGeom prst="rect">
            <a:avLst/>
          </a:prstGeom>
        </p:spPr>
        <p:txBody>
          <a:bodyPr wrap="square">
            <a:spAutoFit/>
          </a:bodyPr>
          <a:lstStyle/>
          <a:p>
            <a:pPr>
              <a:buNone/>
            </a:pPr>
            <a:r>
              <a:rPr lang="en-US" dirty="0"/>
              <a:t>Diagnosis and treatment of reading disabilities based on the component model of reading: an alternative to the discrepancy model of LD.</a:t>
            </a:r>
            <a:r>
              <a:rPr lang="el-GR" dirty="0"/>
              <a:t> </a:t>
            </a:r>
            <a:r>
              <a:rPr lang="en-US" i="1" dirty="0"/>
              <a:t>Aaron PG, Joshi RM, Gooden R, </a:t>
            </a:r>
            <a:r>
              <a:rPr lang="en-US" i="1" dirty="0" err="1"/>
              <a:t>Bentum</a:t>
            </a:r>
            <a:r>
              <a:rPr lang="en-US" i="1" dirty="0"/>
              <a:t> KE. J Learn </a:t>
            </a:r>
            <a:r>
              <a:rPr lang="en-US" i="1" dirty="0" err="1"/>
              <a:t>Disabil</a:t>
            </a:r>
            <a:r>
              <a:rPr lang="en-US" i="1" dirty="0"/>
              <a:t>. 2008 Jan-Feb; 41(1):67-84.</a:t>
            </a:r>
          </a:p>
        </p:txBody>
      </p:sp>
    </p:spTree>
    <p:extLst>
      <p:ext uri="{BB962C8B-B14F-4D97-AF65-F5344CB8AC3E}">
        <p14:creationId xmlns:p14="http://schemas.microsoft.com/office/powerpoint/2010/main" val="2102735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descr="The SAGE Handbook of Early Childhood Literacy | SAGE Publications Ltd"/>
          <p:cNvPicPr>
            <a:picLocks noChangeAspect="1" noChangeArrowheads="1"/>
          </p:cNvPicPr>
          <p:nvPr/>
        </p:nvPicPr>
        <p:blipFill>
          <a:blip r:embed="rId2" cstate="print"/>
          <a:srcRect/>
          <a:stretch>
            <a:fillRect/>
          </a:stretch>
        </p:blipFill>
        <p:spPr bwMode="auto">
          <a:xfrm>
            <a:off x="5420488" y="2348880"/>
            <a:ext cx="1588374" cy="2149600"/>
          </a:xfrm>
          <a:prstGeom prst="rect">
            <a:avLst/>
          </a:prstGeom>
          <a:noFill/>
        </p:spPr>
      </p:pic>
      <p:pic>
        <p:nvPicPr>
          <p:cNvPr id="21506" name="Picture 2" descr="Language and Literacy Development in Early Childhood by Robyn Ewing |  9781107578623 | Booktopia"/>
          <p:cNvPicPr>
            <a:picLocks noChangeAspect="1" noChangeArrowheads="1"/>
          </p:cNvPicPr>
          <p:nvPr/>
        </p:nvPicPr>
        <p:blipFill>
          <a:blip r:embed="rId3" cstate="print"/>
          <a:srcRect/>
          <a:stretch>
            <a:fillRect/>
          </a:stretch>
        </p:blipFill>
        <p:spPr bwMode="auto">
          <a:xfrm>
            <a:off x="0" y="4509120"/>
            <a:ext cx="1661943" cy="2348880"/>
          </a:xfrm>
          <a:prstGeom prst="rect">
            <a:avLst/>
          </a:prstGeom>
          <a:noFill/>
        </p:spPr>
      </p:pic>
      <p:pic>
        <p:nvPicPr>
          <p:cNvPr id="21508" name="Picture 4" descr="Amazon.com: Early Childhood Literacy: The National Early Literacy Panel and  Beyond (9781598571158): Shanahan Ph.D., Timothy, Lonigan Ph.D.,  Christopher: Books"/>
          <p:cNvPicPr>
            <a:picLocks noChangeAspect="1" noChangeArrowheads="1"/>
          </p:cNvPicPr>
          <p:nvPr/>
        </p:nvPicPr>
        <p:blipFill>
          <a:blip r:embed="rId4" cstate="print"/>
          <a:srcRect/>
          <a:stretch>
            <a:fillRect/>
          </a:stretch>
        </p:blipFill>
        <p:spPr bwMode="auto">
          <a:xfrm>
            <a:off x="1619673" y="4005064"/>
            <a:ext cx="1982790" cy="2852936"/>
          </a:xfrm>
          <a:prstGeom prst="rect">
            <a:avLst/>
          </a:prstGeom>
          <a:noFill/>
        </p:spPr>
      </p:pic>
      <p:pic>
        <p:nvPicPr>
          <p:cNvPr id="21510" name="Picture 6" descr="Beaty &amp; Pratt, Early Literacy in Preschool and Kindergarten: A  Multicultural Perspective, Pearson eText with Loose-Leaf Version -- Access  Card Package, 4th Edition | Pearson"/>
          <p:cNvPicPr>
            <a:picLocks noChangeAspect="1" noChangeArrowheads="1"/>
          </p:cNvPicPr>
          <p:nvPr/>
        </p:nvPicPr>
        <p:blipFill>
          <a:blip r:embed="rId5" cstate="print"/>
          <a:srcRect/>
          <a:stretch>
            <a:fillRect/>
          </a:stretch>
        </p:blipFill>
        <p:spPr bwMode="auto">
          <a:xfrm>
            <a:off x="3563888" y="4286200"/>
            <a:ext cx="2079665" cy="2571800"/>
          </a:xfrm>
          <a:prstGeom prst="rect">
            <a:avLst/>
          </a:prstGeom>
          <a:noFill/>
        </p:spPr>
      </p:pic>
      <p:pic>
        <p:nvPicPr>
          <p:cNvPr id="21512" name="Picture 8" descr="Designing Early Literacy Programs: Differentiated Instruction in Presc"/>
          <p:cNvPicPr>
            <a:picLocks noChangeAspect="1" noChangeArrowheads="1"/>
          </p:cNvPicPr>
          <p:nvPr/>
        </p:nvPicPr>
        <p:blipFill>
          <a:blip r:embed="rId6" cstate="print"/>
          <a:srcRect/>
          <a:stretch>
            <a:fillRect/>
          </a:stretch>
        </p:blipFill>
        <p:spPr bwMode="auto">
          <a:xfrm>
            <a:off x="3635896" y="332656"/>
            <a:ext cx="1296144" cy="1850606"/>
          </a:xfrm>
          <a:prstGeom prst="rect">
            <a:avLst/>
          </a:prstGeom>
          <a:noFill/>
        </p:spPr>
      </p:pic>
      <p:pic>
        <p:nvPicPr>
          <p:cNvPr id="21514" name="Picture 10" descr="Literacy in Early Childhood and Primary Education, Issues, Challenges,  Solutions by Claire McLachlan | 9781107671010 | Booktopia"/>
          <p:cNvPicPr>
            <a:picLocks noChangeAspect="1" noChangeArrowheads="1"/>
          </p:cNvPicPr>
          <p:nvPr/>
        </p:nvPicPr>
        <p:blipFill>
          <a:blip r:embed="rId7" cstate="print"/>
          <a:srcRect l="14960" t="1260" r="15741"/>
          <a:stretch>
            <a:fillRect/>
          </a:stretch>
        </p:blipFill>
        <p:spPr bwMode="auto">
          <a:xfrm>
            <a:off x="5652121" y="4509120"/>
            <a:ext cx="1648522" cy="2348880"/>
          </a:xfrm>
          <a:prstGeom prst="rect">
            <a:avLst/>
          </a:prstGeom>
          <a:noFill/>
        </p:spPr>
      </p:pic>
      <p:pic>
        <p:nvPicPr>
          <p:cNvPr id="21516" name="Picture 12" descr="Language, Literacy and Early Childhood Education : Janet Fellowes :  9780195521177"/>
          <p:cNvPicPr>
            <a:picLocks noChangeAspect="1" noChangeArrowheads="1"/>
          </p:cNvPicPr>
          <p:nvPr/>
        </p:nvPicPr>
        <p:blipFill>
          <a:blip r:embed="rId8" cstate="print"/>
          <a:srcRect/>
          <a:stretch>
            <a:fillRect/>
          </a:stretch>
        </p:blipFill>
        <p:spPr bwMode="auto">
          <a:xfrm>
            <a:off x="1691680" y="1484784"/>
            <a:ext cx="1911632" cy="2664296"/>
          </a:xfrm>
          <a:prstGeom prst="rect">
            <a:avLst/>
          </a:prstGeom>
          <a:noFill/>
        </p:spPr>
      </p:pic>
      <p:sp>
        <p:nvSpPr>
          <p:cNvPr id="21518" name="AutoShape 14" descr="Handbook of Early Literacy Research, Volum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1520" name="Picture 16" descr="Dick Smith | Literacy in the Early Years Education Book Aus Stock |  Non-Fiction Books &gt; Education"/>
          <p:cNvPicPr>
            <a:picLocks noChangeAspect="1" noChangeArrowheads="1"/>
          </p:cNvPicPr>
          <p:nvPr/>
        </p:nvPicPr>
        <p:blipFill>
          <a:blip r:embed="rId9" cstate="print"/>
          <a:srcRect l="32660" r="32348"/>
          <a:stretch>
            <a:fillRect/>
          </a:stretch>
        </p:blipFill>
        <p:spPr bwMode="auto">
          <a:xfrm>
            <a:off x="0" y="1988840"/>
            <a:ext cx="1680288" cy="2520963"/>
          </a:xfrm>
          <a:prstGeom prst="rect">
            <a:avLst/>
          </a:prstGeom>
          <a:noFill/>
        </p:spPr>
      </p:pic>
      <p:pic>
        <p:nvPicPr>
          <p:cNvPr id="21522" name="Picture 18" descr="Literacies in Early Childhood : Foundations for Equity and Quality - Annette Woods"/>
          <p:cNvPicPr>
            <a:picLocks noChangeAspect="1" noChangeArrowheads="1"/>
          </p:cNvPicPr>
          <p:nvPr/>
        </p:nvPicPr>
        <p:blipFill>
          <a:blip r:embed="rId10" cstate="print"/>
          <a:srcRect/>
          <a:stretch>
            <a:fillRect/>
          </a:stretch>
        </p:blipFill>
        <p:spPr bwMode="auto">
          <a:xfrm>
            <a:off x="3635896" y="2132856"/>
            <a:ext cx="1789249" cy="2170956"/>
          </a:xfrm>
          <a:prstGeom prst="rect">
            <a:avLst/>
          </a:prstGeom>
          <a:noFill/>
        </p:spPr>
      </p:pic>
      <p:pic>
        <p:nvPicPr>
          <p:cNvPr id="21524" name="Picture 20" descr="Literacy Learning in the Early Years - 1st Edition - Caroline Barratt"/>
          <p:cNvPicPr>
            <a:picLocks noChangeAspect="1" noChangeArrowheads="1"/>
          </p:cNvPicPr>
          <p:nvPr/>
        </p:nvPicPr>
        <p:blipFill>
          <a:blip r:embed="rId11" cstate="print"/>
          <a:srcRect/>
          <a:stretch>
            <a:fillRect/>
          </a:stretch>
        </p:blipFill>
        <p:spPr bwMode="auto">
          <a:xfrm>
            <a:off x="0" y="1"/>
            <a:ext cx="1537709" cy="2060848"/>
          </a:xfrm>
          <a:prstGeom prst="rect">
            <a:avLst/>
          </a:prstGeom>
          <a:noFill/>
        </p:spPr>
      </p:pic>
      <p:pic>
        <p:nvPicPr>
          <p:cNvPr id="21526" name="Picture 22" descr="Organizing the Early Literacy Classroom: How to Plan for Success and Reach  Your Goals"/>
          <p:cNvPicPr>
            <a:picLocks noChangeAspect="1" noChangeArrowheads="1"/>
          </p:cNvPicPr>
          <p:nvPr/>
        </p:nvPicPr>
        <p:blipFill>
          <a:blip r:embed="rId12" cstate="print"/>
          <a:srcRect/>
          <a:stretch>
            <a:fillRect/>
          </a:stretch>
        </p:blipFill>
        <p:spPr bwMode="auto">
          <a:xfrm>
            <a:off x="7308810" y="4099097"/>
            <a:ext cx="1835190" cy="2758903"/>
          </a:xfrm>
          <a:prstGeom prst="rect">
            <a:avLst/>
          </a:prstGeom>
          <a:noFill/>
        </p:spPr>
      </p:pic>
      <p:pic>
        <p:nvPicPr>
          <p:cNvPr id="21530" name="Picture 26" descr="9780132382953: Early Literacy in Preschool And Kindergarten: A  Multicultural Perspective - AbeBooks - Beaty, Janice J.; Pratt, Linda:  0132382954"/>
          <p:cNvPicPr>
            <a:picLocks noChangeAspect="1" noChangeArrowheads="1"/>
          </p:cNvPicPr>
          <p:nvPr/>
        </p:nvPicPr>
        <p:blipFill>
          <a:blip r:embed="rId13" cstate="print"/>
          <a:srcRect/>
          <a:stretch>
            <a:fillRect/>
          </a:stretch>
        </p:blipFill>
        <p:spPr bwMode="auto">
          <a:xfrm>
            <a:off x="7020272" y="1988840"/>
            <a:ext cx="1779574" cy="2170212"/>
          </a:xfrm>
          <a:prstGeom prst="rect">
            <a:avLst/>
          </a:prstGeom>
          <a:noFill/>
        </p:spPr>
      </p:pic>
      <p:pic>
        <p:nvPicPr>
          <p:cNvPr id="21532" name="Picture 28" descr="Emergent Literacy and Language Development eBook by - 9781606233658 |  Rakuten Kobo United States"/>
          <p:cNvPicPr>
            <a:picLocks noChangeAspect="1" noChangeArrowheads="1"/>
          </p:cNvPicPr>
          <p:nvPr/>
        </p:nvPicPr>
        <p:blipFill>
          <a:blip r:embed="rId14" cstate="print"/>
          <a:srcRect/>
          <a:stretch>
            <a:fillRect/>
          </a:stretch>
        </p:blipFill>
        <p:spPr bwMode="auto">
          <a:xfrm>
            <a:off x="5364088" y="0"/>
            <a:ext cx="1581150" cy="2362200"/>
          </a:xfrm>
          <a:prstGeom prst="rect">
            <a:avLst/>
          </a:prstGeom>
          <a:noFill/>
        </p:spPr>
      </p:pic>
      <p:pic>
        <p:nvPicPr>
          <p:cNvPr id="21534" name="Picture 30" descr="Multimodal Perspectives of Language, Literacy, and Learning in Early  Childhood | SpringerLink"/>
          <p:cNvPicPr>
            <a:picLocks noChangeAspect="1" noChangeArrowheads="1"/>
          </p:cNvPicPr>
          <p:nvPr/>
        </p:nvPicPr>
        <p:blipFill>
          <a:blip r:embed="rId15" cstate="print"/>
          <a:srcRect/>
          <a:stretch>
            <a:fillRect/>
          </a:stretch>
        </p:blipFill>
        <p:spPr bwMode="auto">
          <a:xfrm>
            <a:off x="7020272" y="0"/>
            <a:ext cx="1331640" cy="2001812"/>
          </a:xfrm>
          <a:prstGeom prst="rect">
            <a:avLst/>
          </a:prstGeom>
          <a:noFill/>
        </p:spPr>
      </p:pic>
      <p:pic>
        <p:nvPicPr>
          <p:cNvPr id="21536" name="Picture 32" descr="How to Develop Children's Early Literacy | SAGE Publications Ltd"/>
          <p:cNvPicPr>
            <a:picLocks noChangeAspect="1" noChangeArrowheads="1"/>
          </p:cNvPicPr>
          <p:nvPr/>
        </p:nvPicPr>
        <p:blipFill>
          <a:blip r:embed="rId16" cstate="print"/>
          <a:srcRect/>
          <a:stretch>
            <a:fillRect/>
          </a:stretch>
        </p:blipFill>
        <p:spPr bwMode="auto">
          <a:xfrm>
            <a:off x="1619672" y="0"/>
            <a:ext cx="931873" cy="1484784"/>
          </a:xfrm>
          <a:prstGeom prst="rect">
            <a:avLst/>
          </a:prstGeom>
          <a:noFill/>
        </p:spPr>
      </p:pic>
      <p:pic>
        <p:nvPicPr>
          <p:cNvPr id="21538" name="Picture 34" descr="Scientific Realism in Studies of Reading | Taylor &amp; Francis Group"/>
          <p:cNvPicPr>
            <a:picLocks noChangeAspect="1" noChangeArrowheads="1"/>
          </p:cNvPicPr>
          <p:nvPr/>
        </p:nvPicPr>
        <p:blipFill>
          <a:blip r:embed="rId17" cstate="print"/>
          <a:srcRect/>
          <a:stretch>
            <a:fillRect/>
          </a:stretch>
        </p:blipFill>
        <p:spPr bwMode="auto">
          <a:xfrm>
            <a:off x="2483768" y="0"/>
            <a:ext cx="1014042" cy="151216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1916832"/>
            <a:ext cx="8496944" cy="4565104"/>
          </a:xfrm>
        </p:spPr>
        <p:txBody>
          <a:bodyPr>
            <a:normAutofit lnSpcReduction="10000"/>
          </a:bodyPr>
          <a:lstStyle/>
          <a:p>
            <a:pPr>
              <a:buNone/>
            </a:pPr>
            <a:endParaRPr lang="el-GR" sz="4000" dirty="0"/>
          </a:p>
          <a:p>
            <a:pPr>
              <a:buNone/>
            </a:pPr>
            <a:r>
              <a:rPr lang="el-GR" sz="4000" dirty="0"/>
              <a:t>περιστατικά </a:t>
            </a:r>
            <a:r>
              <a:rPr lang="el-GR" sz="4000" dirty="0" err="1"/>
              <a:t>γραμματισμού</a:t>
            </a:r>
            <a:r>
              <a:rPr lang="el-GR" sz="4000" dirty="0"/>
              <a:t> (</a:t>
            </a:r>
            <a:r>
              <a:rPr lang="en-US" sz="4000" dirty="0"/>
              <a:t>Heath, 1985)</a:t>
            </a:r>
          </a:p>
          <a:p>
            <a:pPr>
              <a:buNone/>
            </a:pPr>
            <a:endParaRPr lang="en-US" sz="4000" dirty="0"/>
          </a:p>
          <a:p>
            <a:pPr>
              <a:buNone/>
            </a:pPr>
            <a:r>
              <a:rPr lang="el-GR" sz="4000" dirty="0"/>
              <a:t>πολιτισμικό κεφάλαιο (</a:t>
            </a:r>
            <a:r>
              <a:rPr lang="el-GR" sz="3600" dirty="0"/>
              <a:t>Β</a:t>
            </a:r>
            <a:r>
              <a:rPr lang="en-US" sz="3600" dirty="0" err="1"/>
              <a:t>ourdieu</a:t>
            </a:r>
            <a:r>
              <a:rPr lang="el-GR" sz="4000" dirty="0"/>
              <a:t>)</a:t>
            </a:r>
          </a:p>
          <a:p>
            <a:pPr>
              <a:buNone/>
            </a:pPr>
            <a:r>
              <a:rPr lang="el-GR" sz="4000" dirty="0"/>
              <a:t>περιορισμένος – επεξεργασμένος κώδικας (</a:t>
            </a:r>
            <a:r>
              <a:rPr lang="en-US" sz="4000" dirty="0"/>
              <a:t>Bernstein)</a:t>
            </a:r>
            <a:endParaRPr lang="el-GR" sz="4000" dirty="0"/>
          </a:p>
          <a:p>
            <a:pPr>
              <a:buNone/>
            </a:pPr>
            <a:endParaRPr lang="en-US" sz="3600" dirty="0"/>
          </a:p>
        </p:txBody>
      </p:sp>
      <p:pic>
        <p:nvPicPr>
          <p:cNvPr id="4" name="Picture 4" descr="f12361 by HPGFP - issuu"/>
          <p:cNvPicPr>
            <a:picLocks noChangeAspect="1" noChangeArrowheads="1"/>
          </p:cNvPicPr>
          <p:nvPr/>
        </p:nvPicPr>
        <p:blipFill>
          <a:blip r:embed="rId2" cstate="print"/>
          <a:srcRect t="20549" b="61933"/>
          <a:stretch>
            <a:fillRect/>
          </a:stretch>
        </p:blipFill>
        <p:spPr bwMode="auto">
          <a:xfrm>
            <a:off x="0" y="0"/>
            <a:ext cx="9144000" cy="170080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5C30-463F-BE4A-A126-6CB05F4031D4}"/>
              </a:ext>
            </a:extLst>
          </p:cNvPr>
          <p:cNvSpPr>
            <a:spLocks noGrp="1"/>
          </p:cNvSpPr>
          <p:nvPr>
            <p:ph type="title"/>
          </p:nvPr>
        </p:nvSpPr>
        <p:spPr/>
        <p:txBody>
          <a:bodyPr>
            <a:normAutofit fontScale="90000"/>
          </a:bodyPr>
          <a:lstStyle/>
          <a:p>
            <a:r>
              <a:rPr lang="el-GR" dirty="0"/>
              <a:t>εκμάθηση της ανάγνωσης ⌗ πορεία </a:t>
            </a:r>
            <a:r>
              <a:rPr lang="el-GR" dirty="0" err="1"/>
              <a:t>εγγραμματισμού</a:t>
            </a:r>
            <a:endParaRPr lang="x-none" dirty="0"/>
          </a:p>
        </p:txBody>
      </p:sp>
      <p:pic>
        <p:nvPicPr>
          <p:cNvPr id="6" name="Content Placeholder 4">
            <a:extLst>
              <a:ext uri="{FF2B5EF4-FFF2-40B4-BE49-F238E27FC236}">
                <a16:creationId xmlns:a16="http://schemas.microsoft.com/office/drawing/2014/main" id="{98EC7D25-5BB7-1143-8AB5-23D6E272B6E4}"/>
              </a:ext>
            </a:extLst>
          </p:cNvPr>
          <p:cNvPicPr>
            <a:picLocks noChangeAspect="1"/>
          </p:cNvPicPr>
          <p:nvPr/>
        </p:nvPicPr>
        <p:blipFill>
          <a:blip r:embed="rId2" cstate="print"/>
          <a:stretch>
            <a:fillRect/>
          </a:stretch>
        </p:blipFill>
        <p:spPr>
          <a:xfrm>
            <a:off x="1150137" y="1487782"/>
            <a:ext cx="7238287" cy="5370218"/>
          </a:xfrm>
          <a:prstGeom prst="rect">
            <a:avLst/>
          </a:prstGeom>
        </p:spPr>
      </p:pic>
    </p:spTree>
    <p:extLst>
      <p:ext uri="{BB962C8B-B14F-4D97-AF65-F5344CB8AC3E}">
        <p14:creationId xmlns:p14="http://schemas.microsoft.com/office/powerpoint/2010/main" val="2550856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188640"/>
            <a:ext cx="8856984" cy="6669360"/>
          </a:xfrm>
        </p:spPr>
        <p:txBody>
          <a:bodyPr>
            <a:normAutofit fontScale="77500" lnSpcReduction="20000"/>
          </a:bodyPr>
          <a:lstStyle/>
          <a:p>
            <a:pPr marL="0" indent="0">
              <a:buNone/>
            </a:pPr>
            <a:r>
              <a:rPr lang="el-GR" dirty="0"/>
              <a:t>«</a:t>
            </a:r>
            <a:r>
              <a:rPr lang="el-GR" b="1" dirty="0"/>
              <a:t>Διαβάζω σημαίνει κατανοώ ένα νόημα και τους τρόπους που αυτό παρουσιάζεται. </a:t>
            </a:r>
            <a:r>
              <a:rPr lang="el-GR" dirty="0"/>
              <a:t>Όταν διαβάζω έχω ένα λόγο για να το κάνω. Θέλω να μάθω κάτι, θέλω να πληροφορηθώ για κάτι, θέλω να μάθω πώς θα βρω το δίκιο μου κ.λπ.</a:t>
            </a:r>
          </a:p>
          <a:p>
            <a:pPr marL="0" indent="0">
              <a:buNone/>
            </a:pPr>
            <a:r>
              <a:rPr lang="el-GR" dirty="0"/>
              <a:t>Κάθε φορά που διαβάζω δεν διαβάζω μόνον συλλαβές ή λέξεις αλλά διαβάζω και ερμηνεύω σύμφωνα με τις δικές μου επιθυμίες και ανάγκες, δηλαδή, σύμφωνα με τον τρόπο που έχω μάθει να διαβάζω τον κόσμο. Για το λόγο</a:t>
            </a:r>
            <a:r>
              <a:rPr lang="en-US" dirty="0"/>
              <a:t> </a:t>
            </a:r>
            <a:r>
              <a:rPr lang="el-GR" dirty="0"/>
              <a:t>αυτό μπορώ να διαβάσω κάτι πολύ ευκολότερα από κάτι άλλο. Μπορώ να διαβάσω πιο εύκολα τίτλους εντύπων που χρησιμοποιώ κάθε μέρα από τίτλους εντύπων που χρησιμοποιώ σπανιότερα. Αυτά που διαβάζω είναι φτιαγμένα από διαφορετικά υλικά. Διαβάζω λέξεις και</a:t>
            </a:r>
            <a:r>
              <a:rPr lang="en-US" dirty="0"/>
              <a:t> </a:t>
            </a:r>
            <a:r>
              <a:rPr lang="el-GR" dirty="0"/>
              <a:t>φράσεις, διαβάζω εικόνες, διαβάζω χρώματα και σήματα. ΄</a:t>
            </a:r>
            <a:r>
              <a:rPr lang="el-GR" dirty="0" err="1"/>
              <a:t>Οσο</a:t>
            </a:r>
            <a:r>
              <a:rPr lang="el-GR" dirty="0"/>
              <a:t> περισσότερο εξοικειώνομαι με τρόπους ανάγνωσης τόσο περισσότερο μπορώ να αναγνωρίσω τη θέση μου στον κόσμο που με περιβάλλει.»</a:t>
            </a:r>
          </a:p>
          <a:p>
            <a:pPr marL="0" indent="0">
              <a:buNone/>
            </a:pPr>
            <a:endParaRPr lang="el-GR" dirty="0"/>
          </a:p>
          <a:p>
            <a:pPr marL="0" indent="0">
              <a:buNone/>
            </a:pPr>
            <a:r>
              <a:rPr lang="el-GR" dirty="0" err="1"/>
              <a:t>Ιντζίδης</a:t>
            </a:r>
            <a:r>
              <a:rPr lang="el-GR" dirty="0"/>
              <a:t> &amp; συν. (</a:t>
            </a:r>
            <a:r>
              <a:rPr lang="el-GR" dirty="0" err="1"/>
              <a:t>χχ</a:t>
            </a:r>
            <a:r>
              <a:rPr lang="el-GR" dirty="0"/>
              <a:t>: 3) Εισαγωγή στο αλφαβητικό</a:t>
            </a:r>
            <a:endParaRPr lang="en-US" dirty="0"/>
          </a:p>
          <a:p>
            <a:pPr marL="0" indent="0">
              <a:buNone/>
            </a:pPr>
            <a:r>
              <a:rPr lang="el-GR" dirty="0"/>
              <a:t> σύστημα. Αθήνα: Ινστιτούτο Διαρκούς Εκπαίδευσης</a:t>
            </a:r>
            <a:endParaRPr lang="en-US" dirty="0"/>
          </a:p>
          <a:p>
            <a:pPr marL="0" indent="0">
              <a:buNone/>
            </a:pPr>
            <a:r>
              <a:rPr lang="el-GR" dirty="0"/>
              <a:t> Ενηλίκων. </a:t>
            </a:r>
            <a:r>
              <a:rPr lang="en-US" b="1" dirty="0"/>
              <a:t>http://hdl.handle.net/10795/816</a:t>
            </a:r>
            <a:endParaRPr lang="el-GR" dirty="0"/>
          </a:p>
        </p:txBody>
      </p:sp>
      <p:pic>
        <p:nvPicPr>
          <p:cNvPr id="5" name="Εικόνα 4"/>
          <p:cNvPicPr>
            <a:picLocks noChangeAspect="1"/>
          </p:cNvPicPr>
          <p:nvPr/>
        </p:nvPicPr>
        <p:blipFill>
          <a:blip r:embed="rId2" cstate="print"/>
          <a:stretch>
            <a:fillRect/>
          </a:stretch>
        </p:blipFill>
        <p:spPr>
          <a:xfrm>
            <a:off x="7643355" y="4797152"/>
            <a:ext cx="1424717" cy="2060848"/>
          </a:xfrm>
          <a:prstGeom prst="rect">
            <a:avLst/>
          </a:prstGeom>
        </p:spPr>
      </p:pic>
    </p:spTree>
    <p:extLst>
      <p:ext uri="{BB962C8B-B14F-4D97-AF65-F5344CB8AC3E}">
        <p14:creationId xmlns:p14="http://schemas.microsoft.com/office/powerpoint/2010/main" val="428074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3F08-1933-6C46-B480-7BD2C430BC52}"/>
              </a:ext>
            </a:extLst>
          </p:cNvPr>
          <p:cNvSpPr>
            <a:spLocks noGrp="1"/>
          </p:cNvSpPr>
          <p:nvPr>
            <p:ph type="title"/>
          </p:nvPr>
        </p:nvSpPr>
        <p:spPr>
          <a:xfrm>
            <a:off x="5920799" y="404664"/>
            <a:ext cx="3223201" cy="6192688"/>
          </a:xfrm>
        </p:spPr>
        <p:txBody>
          <a:bodyPr>
            <a:normAutofit/>
          </a:bodyPr>
          <a:lstStyle/>
          <a:p>
            <a:br>
              <a:rPr lang="el-GR" sz="2100" dirty="0"/>
            </a:br>
            <a:r>
              <a:rPr lang="el-GR" sz="2100" dirty="0"/>
              <a:t>Ποιες δεξιότητες,  ικανότητες, ψυχολογικές ή γνωστικές διεργασίες εμπλέκονται στο συμβάν αυτό;</a:t>
            </a:r>
            <a:br>
              <a:rPr lang="el-GR" sz="2100" dirty="0"/>
            </a:br>
            <a:r>
              <a:rPr lang="el-GR" sz="2100" dirty="0"/>
              <a:t>Τι ρόλο παίζει το κείμενο που το παιδί διαβάζει; (είναι το ίδιο εάν είναι </a:t>
            </a:r>
            <a:r>
              <a:rPr lang="el-GR" sz="2100" dirty="0" err="1"/>
              <a:t>κόμικ</a:t>
            </a:r>
            <a:r>
              <a:rPr lang="el-GR" sz="2100" dirty="0"/>
              <a:t>, κατάλογος </a:t>
            </a:r>
            <a:r>
              <a:rPr lang="el-GR" sz="2100" dirty="0" err="1"/>
              <a:t>ταχυφαγείου</a:t>
            </a:r>
            <a:r>
              <a:rPr lang="el-GR" sz="2100" dirty="0"/>
              <a:t>, εικονογραφημένο λογοτεχνικό έργο για παιδιά, βιβλίο πληροφοριών</a:t>
            </a:r>
            <a:r>
              <a:rPr lang="en-US" sz="2100"/>
              <a:t>)</a:t>
            </a:r>
            <a:r>
              <a:rPr lang="el-GR" sz="2100"/>
              <a:t>;</a:t>
            </a:r>
            <a:endParaRPr lang="en-US" sz="2100" dirty="0"/>
          </a:p>
        </p:txBody>
      </p:sp>
      <p:pic>
        <p:nvPicPr>
          <p:cNvPr id="5" name="Content Placeholder 4">
            <a:extLst>
              <a:ext uri="{FF2B5EF4-FFF2-40B4-BE49-F238E27FC236}">
                <a16:creationId xmlns:a16="http://schemas.microsoft.com/office/drawing/2014/main" id="{472D43A8-FB70-474F-98A3-35EED5223DAF}"/>
              </a:ext>
            </a:extLst>
          </p:cNvPr>
          <p:cNvPicPr>
            <a:picLocks noGrp="1" noChangeAspect="1"/>
          </p:cNvPicPr>
          <p:nvPr>
            <p:ph idx="1"/>
          </p:nvPr>
        </p:nvPicPr>
        <p:blipFill>
          <a:blip r:embed="rId2" cstate="print"/>
          <a:stretch>
            <a:fillRect/>
          </a:stretch>
        </p:blipFill>
        <p:spPr>
          <a:xfrm>
            <a:off x="9444" y="1131094"/>
            <a:ext cx="5911355" cy="4433516"/>
          </a:xfrm>
        </p:spPr>
      </p:pic>
    </p:spTree>
    <p:extLst>
      <p:ext uri="{BB962C8B-B14F-4D97-AF65-F5344CB8AC3E}">
        <p14:creationId xmlns:p14="http://schemas.microsoft.com/office/powerpoint/2010/main" val="874022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3A18-C87A-9B42-8211-CFA2B7AF7FAD}"/>
              </a:ext>
            </a:extLst>
          </p:cNvPr>
          <p:cNvSpPr>
            <a:spLocks noGrp="1"/>
          </p:cNvSpPr>
          <p:nvPr>
            <p:ph type="title"/>
          </p:nvPr>
        </p:nvSpPr>
        <p:spPr>
          <a:xfrm>
            <a:off x="2525562" y="157334"/>
            <a:ext cx="6179113" cy="645008"/>
          </a:xfrm>
        </p:spPr>
        <p:txBody>
          <a:bodyPr>
            <a:normAutofit fontScale="90000"/>
          </a:bodyPr>
          <a:lstStyle/>
          <a:p>
            <a:r>
              <a:rPr lang="el-GR" dirty="0"/>
              <a:t>Ανάγνωση</a:t>
            </a:r>
            <a:endParaRPr lang="x-none" dirty="0"/>
          </a:p>
        </p:txBody>
      </p:sp>
      <p:pic>
        <p:nvPicPr>
          <p:cNvPr id="2050" name="Picture 2" descr="PDF) Becoming a nation of readers: The report of the Commission on Reading">
            <a:extLst>
              <a:ext uri="{FF2B5EF4-FFF2-40B4-BE49-F238E27FC236}">
                <a16:creationId xmlns:a16="http://schemas.microsoft.com/office/drawing/2014/main" id="{9B665970-B57B-CD47-841C-C0C3D8DE3C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10" y="157334"/>
            <a:ext cx="2398526" cy="302529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6751E026-64F5-0141-BA6B-AB52B8CD2CC4}"/>
              </a:ext>
            </a:extLst>
          </p:cNvPr>
          <p:cNvSpPr>
            <a:spLocks noGrp="1"/>
          </p:cNvSpPr>
          <p:nvPr>
            <p:ph idx="1"/>
          </p:nvPr>
        </p:nvSpPr>
        <p:spPr>
          <a:xfrm>
            <a:off x="2332138" y="802342"/>
            <a:ext cx="6738452" cy="5982577"/>
          </a:xfrm>
        </p:spPr>
        <p:txBody>
          <a:bodyPr>
            <a:normAutofit fontScale="92500" lnSpcReduction="20000"/>
          </a:bodyPr>
          <a:lstStyle/>
          <a:p>
            <a:r>
              <a:rPr lang="en-US" dirty="0"/>
              <a:t>1985: </a:t>
            </a:r>
            <a:r>
              <a:rPr lang="el-GR" dirty="0"/>
              <a:t>η ανάγνωση ε</a:t>
            </a:r>
            <a:r>
              <a:rPr lang="en-US" dirty="0" err="1"/>
              <a:t>ί</a:t>
            </a:r>
            <a:r>
              <a:rPr lang="el-GR" dirty="0"/>
              <a:t>ναι η διαδικασία κατασκευής νοήματος από γραπτά κείμενα. Πρόκειται για μια σύνθετη δεξιότητα που απαιτεί το συντονισμό μιας σειράς αλληλένδετων πηγών πληροφοριών</a:t>
            </a:r>
            <a:endParaRPr lang="en-GB" dirty="0"/>
          </a:p>
          <a:p>
            <a:endParaRPr lang="el-GR" sz="1500" dirty="0"/>
          </a:p>
          <a:p>
            <a:r>
              <a:rPr lang="el-GR" dirty="0"/>
              <a:t>2002: η ανάγνωση είναι η διαδικασία εξαγωγής και κατασκευής νοήματος μέσω αλληλεπίδρασης και εμπλοκής με τον </a:t>
            </a:r>
            <a:r>
              <a:rPr lang="el-GR" u="sng" dirty="0"/>
              <a:t>γραπτό λόγο</a:t>
            </a:r>
          </a:p>
          <a:p>
            <a:pPr marL="0" indent="0">
              <a:buNone/>
            </a:pPr>
            <a:endParaRPr lang="el-GR" sz="1600" dirty="0"/>
          </a:p>
          <a:p>
            <a:r>
              <a:rPr lang="el-GR" sz="2800" dirty="0"/>
              <a:t>Στον πιο πρόσφατο ορισμό αναγνωρίζεται ο ρόλος των κειμένων και των συγκειμένων στην κατασκευή του νοήματος καθώς και ο ρόλος του αναγνώστη</a:t>
            </a:r>
          </a:p>
        </p:txBody>
      </p:sp>
      <p:pic>
        <p:nvPicPr>
          <p:cNvPr id="2054" name="Picture 6">
            <a:extLst>
              <a:ext uri="{FF2B5EF4-FFF2-40B4-BE49-F238E27FC236}">
                <a16:creationId xmlns:a16="http://schemas.microsoft.com/office/drawing/2014/main" id="{6962A189-C9BE-2347-9BFF-FA37A4FFD7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35" y="3295409"/>
            <a:ext cx="2447552" cy="348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33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480EB-3574-4E4C-B45C-2D0B07DC0FE3}"/>
              </a:ext>
            </a:extLst>
          </p:cNvPr>
          <p:cNvSpPr>
            <a:spLocks noGrp="1"/>
          </p:cNvSpPr>
          <p:nvPr>
            <p:ph type="title"/>
          </p:nvPr>
        </p:nvSpPr>
        <p:spPr>
          <a:xfrm>
            <a:off x="462372" y="332656"/>
            <a:ext cx="8363272" cy="1484784"/>
          </a:xfrm>
        </p:spPr>
        <p:txBody>
          <a:bodyPr>
            <a:noAutofit/>
          </a:bodyPr>
          <a:lstStyle/>
          <a:p>
            <a:r>
              <a:rPr lang="el-GR" sz="2400" dirty="0"/>
              <a:t>Η ανάγνωση απαιτεί συγχρονισμό πολλών δεξιοτήτων σε μικρό χρονικό διάστημα. Για να επιτευχθεί η αναγνωστική κατανόηση θα πρέπει όλες οι διαδικασίες να πραγματοποιούνται με ακριβή, αυτοματοποιημένο και ταχύ ρυθμό.</a:t>
            </a:r>
            <a:endParaRPr lang="en-US" sz="2400" dirty="0"/>
          </a:p>
        </p:txBody>
      </p:sp>
      <p:sp>
        <p:nvSpPr>
          <p:cNvPr id="3" name="Content Placeholder 2">
            <a:extLst>
              <a:ext uri="{FF2B5EF4-FFF2-40B4-BE49-F238E27FC236}">
                <a16:creationId xmlns:a16="http://schemas.microsoft.com/office/drawing/2014/main" id="{4FCE0A62-A695-7B4D-837E-EEAF6BED8616}"/>
              </a:ext>
            </a:extLst>
          </p:cNvPr>
          <p:cNvSpPr>
            <a:spLocks noGrp="1"/>
          </p:cNvSpPr>
          <p:nvPr>
            <p:ph idx="1"/>
          </p:nvPr>
        </p:nvSpPr>
        <p:spPr>
          <a:xfrm>
            <a:off x="179512" y="2204864"/>
            <a:ext cx="8856984" cy="4653136"/>
          </a:xfrm>
        </p:spPr>
        <p:txBody>
          <a:bodyPr>
            <a:normAutofit/>
          </a:bodyPr>
          <a:lstStyle/>
          <a:p>
            <a:r>
              <a:rPr lang="el-GR" sz="2400" b="1" dirty="0"/>
              <a:t>Βασικές δεξιότητες</a:t>
            </a:r>
            <a:r>
              <a:rPr lang="el-GR" sz="2400" dirty="0"/>
              <a:t>: α) ακριβής και ευχερής αποκωδικοποίηση β) ενίσχυση λεξιλογίου (απόδοση νοήματος στις λέξεις)</a:t>
            </a:r>
          </a:p>
          <a:p>
            <a:r>
              <a:rPr lang="el-GR" sz="2400" b="1" dirty="0"/>
              <a:t>Γνωστικές</a:t>
            </a:r>
            <a:r>
              <a:rPr lang="el-GR" sz="2400" dirty="0"/>
              <a:t> (οργάνωση του κειμένου και των επιμέρους πληροφοριών του) &amp; </a:t>
            </a:r>
            <a:r>
              <a:rPr lang="el-GR" sz="2400" b="1" dirty="0" err="1"/>
              <a:t>μεταγνωστικές</a:t>
            </a:r>
            <a:r>
              <a:rPr lang="el-GR" sz="2400" b="1" dirty="0"/>
              <a:t> στρατηγικές </a:t>
            </a:r>
            <a:r>
              <a:rPr lang="el-GR" sz="2400" dirty="0"/>
              <a:t>(αυτορρύθμιση)</a:t>
            </a:r>
          </a:p>
          <a:p>
            <a:pPr marL="0" indent="0">
              <a:buNone/>
            </a:pPr>
            <a:r>
              <a:rPr lang="el-GR" sz="2400" dirty="0"/>
              <a:t>&gt; ενεργοποίηση της προηγούμενης γνώσης</a:t>
            </a:r>
          </a:p>
          <a:p>
            <a:pPr marL="0" indent="0">
              <a:buNone/>
            </a:pPr>
            <a:r>
              <a:rPr lang="el-GR" sz="2400" dirty="0"/>
              <a:t>&gt; δημιουργία νοητικών αναπαραστάσεων</a:t>
            </a:r>
          </a:p>
          <a:p>
            <a:pPr marL="0" indent="0">
              <a:buNone/>
            </a:pPr>
            <a:r>
              <a:rPr lang="el-GR" sz="2400" dirty="0"/>
              <a:t>&gt; εύρεση από τον αναγνώστη του σκοπού της ανάγνωσης</a:t>
            </a:r>
          </a:p>
          <a:p>
            <a:pPr marL="0" indent="0">
              <a:buNone/>
            </a:pPr>
            <a:endParaRPr lang="el-GR" sz="1000" dirty="0"/>
          </a:p>
          <a:p>
            <a:pPr marL="0" indent="0">
              <a:buNone/>
            </a:pPr>
            <a:r>
              <a:rPr lang="el-GR" sz="2400" dirty="0"/>
              <a:t>[</a:t>
            </a:r>
            <a:r>
              <a:rPr lang="el-GR" sz="2400" u="sng" dirty="0"/>
              <a:t>Πρακτικές</a:t>
            </a:r>
            <a:r>
              <a:rPr lang="el-GR" sz="2400" dirty="0"/>
              <a:t> επεξεργασίας κειμένου: προβλέψεις, νοητικές εικόνες, </a:t>
            </a:r>
            <a:r>
              <a:rPr lang="el-GR" sz="2400" dirty="0" err="1"/>
              <a:t>οπτικο</a:t>
            </a:r>
            <a:r>
              <a:rPr lang="el-GR" sz="2400" dirty="0"/>
              <a:t>-χωρικοί οργανωτές (π.χ. διαγράμματα, γραφήματα), υπογραμμίσεις, κεντρική ιδέα, περίληψη] </a:t>
            </a:r>
            <a:endParaRPr lang="en-US" sz="2400" dirty="0"/>
          </a:p>
        </p:txBody>
      </p:sp>
    </p:spTree>
    <p:extLst>
      <p:ext uri="{BB962C8B-B14F-4D97-AF65-F5344CB8AC3E}">
        <p14:creationId xmlns:p14="http://schemas.microsoft.com/office/powerpoint/2010/main" val="713744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6E58AE2C-1C47-7540-A072-CA82D13166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313" y="1341438"/>
            <a:ext cx="4725987" cy="351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Τίτλος 1">
            <a:extLst>
              <a:ext uri="{FF2B5EF4-FFF2-40B4-BE49-F238E27FC236}">
                <a16:creationId xmlns:a16="http://schemas.microsoft.com/office/drawing/2014/main" id="{F7D4C610-44D6-8E4F-A893-5D531EF70E7C}"/>
              </a:ext>
            </a:extLst>
          </p:cNvPr>
          <p:cNvSpPr>
            <a:spLocks noGrp="1" noChangeArrowheads="1"/>
          </p:cNvSpPr>
          <p:nvPr>
            <p:ph type="title"/>
          </p:nvPr>
        </p:nvSpPr>
        <p:spPr>
          <a:xfrm>
            <a:off x="395288" y="620713"/>
            <a:ext cx="3024187" cy="2916237"/>
          </a:xfrm>
        </p:spPr>
        <p:txBody>
          <a:bodyPr>
            <a:normAutofit fontScale="90000"/>
          </a:bodyPr>
          <a:lstStyle/>
          <a:p>
            <a:pPr eaLnBrk="1" hangingPunct="1"/>
            <a:r>
              <a:rPr lang="el-GR" altLang="el-GR" sz="1800" b="1"/>
              <a:t>ΚΑΤΑΝΟΗΣΗ</a:t>
            </a:r>
            <a:br>
              <a:rPr lang="el-GR" altLang="el-GR" sz="1800" b="1"/>
            </a:br>
            <a:r>
              <a:rPr lang="el-GR" altLang="el-GR" sz="1800"/>
              <a:t>Σχετικές γνώσεις</a:t>
            </a:r>
            <a:br>
              <a:rPr lang="el-GR" altLang="el-GR" sz="1800"/>
            </a:br>
            <a:r>
              <a:rPr lang="el-GR" altLang="el-GR" sz="1400"/>
              <a:t>(γεγονότα, ένννοιες κτλ.)</a:t>
            </a:r>
            <a:br>
              <a:rPr lang="el-GR" altLang="el-GR" sz="1800"/>
            </a:br>
            <a:r>
              <a:rPr lang="el-GR" altLang="el-GR" sz="1800"/>
              <a:t>Λεξιλόγιο</a:t>
            </a:r>
            <a:br>
              <a:rPr lang="el-GR" altLang="el-GR" sz="1800"/>
            </a:br>
            <a:r>
              <a:rPr lang="el-GR" altLang="el-GR" sz="1400"/>
              <a:t>(εύρος, ακρίβεια, συνδέσεις κτλ.)</a:t>
            </a:r>
            <a:br>
              <a:rPr lang="el-GR" altLang="el-GR" sz="1800" b="1"/>
            </a:br>
            <a:r>
              <a:rPr lang="el-GR" altLang="el-GR" sz="1800"/>
              <a:t>Γλωσσικές δομές</a:t>
            </a:r>
            <a:br>
              <a:rPr lang="el-GR" altLang="el-GR" sz="1800"/>
            </a:br>
            <a:r>
              <a:rPr lang="el-GR" altLang="el-GR" sz="1400"/>
              <a:t>(σύνταξη, σημασιολογία κτλ.)</a:t>
            </a:r>
            <a:br>
              <a:rPr lang="el-GR" altLang="el-GR" sz="1400"/>
            </a:br>
            <a:r>
              <a:rPr lang="el-GR" altLang="el-GR" sz="1800"/>
              <a:t>Συλλογιστική</a:t>
            </a:r>
            <a:br>
              <a:rPr lang="el-GR" altLang="el-GR" sz="1800"/>
            </a:br>
            <a:r>
              <a:rPr lang="el-GR" altLang="el-GR" sz="1400"/>
              <a:t>(τεκμηρίωση, μεταφορές κτλ.)</a:t>
            </a:r>
            <a:br>
              <a:rPr lang="el-GR" altLang="el-GR" sz="1400"/>
            </a:br>
            <a:r>
              <a:rPr lang="el-GR" altLang="el-GR" sz="1800"/>
              <a:t>Κειμενικές γνώσεις</a:t>
            </a:r>
            <a:br>
              <a:rPr lang="el-GR" altLang="el-GR" sz="1800"/>
            </a:br>
            <a:r>
              <a:rPr lang="el-GR" altLang="el-GR" sz="1400"/>
              <a:t>(έννοιες έντυπου λόγου, κειμενικά είδη κτλ)</a:t>
            </a:r>
            <a:endParaRPr lang="el-GR" altLang="el-GR" sz="1800" b="1"/>
          </a:p>
        </p:txBody>
      </p:sp>
      <p:sp>
        <p:nvSpPr>
          <p:cNvPr id="6" name="Τίτλος 1">
            <a:extLst>
              <a:ext uri="{FF2B5EF4-FFF2-40B4-BE49-F238E27FC236}">
                <a16:creationId xmlns:a16="http://schemas.microsoft.com/office/drawing/2014/main" id="{DE6DE7F1-B13F-7E46-A450-73ED5F720E2B}"/>
              </a:ext>
            </a:extLst>
          </p:cNvPr>
          <p:cNvSpPr txBox="1">
            <a:spLocks/>
          </p:cNvSpPr>
          <p:nvPr/>
        </p:nvSpPr>
        <p:spPr bwMode="auto">
          <a:xfrm>
            <a:off x="573088" y="4044950"/>
            <a:ext cx="2630487" cy="1619250"/>
          </a:xfrm>
          <a:prstGeom prst="rect">
            <a:avLst/>
          </a:prstGeom>
          <a:noFill/>
          <a:ln>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Lucida Grande" pitchFamily="112" charset="0"/>
              </a:defRPr>
            </a:lvl2pPr>
            <a:lvl3pPr algn="l" rtl="0" eaLnBrk="0" fontAlgn="base" hangingPunct="0">
              <a:spcBef>
                <a:spcPct val="0"/>
              </a:spcBef>
              <a:spcAft>
                <a:spcPct val="0"/>
              </a:spcAft>
              <a:defRPr sz="4400">
                <a:solidFill>
                  <a:schemeClr val="tx2"/>
                </a:solidFill>
                <a:latin typeface="Lucida Grande" pitchFamily="112" charset="0"/>
              </a:defRPr>
            </a:lvl3pPr>
            <a:lvl4pPr algn="l" rtl="0" eaLnBrk="0" fontAlgn="base" hangingPunct="0">
              <a:spcBef>
                <a:spcPct val="0"/>
              </a:spcBef>
              <a:spcAft>
                <a:spcPct val="0"/>
              </a:spcAft>
              <a:defRPr sz="4400">
                <a:solidFill>
                  <a:schemeClr val="tx2"/>
                </a:solidFill>
                <a:latin typeface="Lucida Grande" pitchFamily="112" charset="0"/>
              </a:defRPr>
            </a:lvl4pPr>
            <a:lvl5pPr algn="l" rtl="0" eaLnBrk="0" fontAlgn="base" hangingPunct="0">
              <a:spcBef>
                <a:spcPct val="0"/>
              </a:spcBef>
              <a:spcAft>
                <a:spcPct val="0"/>
              </a:spcAft>
              <a:defRPr sz="4400">
                <a:solidFill>
                  <a:schemeClr val="tx2"/>
                </a:solidFill>
                <a:latin typeface="Lucida Grande" pitchFamily="112" charset="0"/>
              </a:defRPr>
            </a:lvl5pPr>
            <a:lvl6pPr marL="457200" algn="l" rtl="0" fontAlgn="base">
              <a:spcBef>
                <a:spcPct val="0"/>
              </a:spcBef>
              <a:spcAft>
                <a:spcPct val="0"/>
              </a:spcAft>
              <a:defRPr sz="4400">
                <a:solidFill>
                  <a:schemeClr val="tx2"/>
                </a:solidFill>
                <a:latin typeface="Lucida Grande" pitchFamily="112" charset="0"/>
              </a:defRPr>
            </a:lvl6pPr>
            <a:lvl7pPr marL="914400" algn="l" rtl="0" fontAlgn="base">
              <a:spcBef>
                <a:spcPct val="0"/>
              </a:spcBef>
              <a:spcAft>
                <a:spcPct val="0"/>
              </a:spcAft>
              <a:defRPr sz="4400">
                <a:solidFill>
                  <a:schemeClr val="tx2"/>
                </a:solidFill>
                <a:latin typeface="Lucida Grande" pitchFamily="112" charset="0"/>
              </a:defRPr>
            </a:lvl7pPr>
            <a:lvl8pPr marL="1371600" algn="l" rtl="0" fontAlgn="base">
              <a:spcBef>
                <a:spcPct val="0"/>
              </a:spcBef>
              <a:spcAft>
                <a:spcPct val="0"/>
              </a:spcAft>
              <a:defRPr sz="4400">
                <a:solidFill>
                  <a:schemeClr val="tx2"/>
                </a:solidFill>
                <a:latin typeface="Lucida Grande" pitchFamily="112" charset="0"/>
              </a:defRPr>
            </a:lvl8pPr>
            <a:lvl9pPr marL="1828800" algn="l" rtl="0" fontAlgn="base">
              <a:spcBef>
                <a:spcPct val="0"/>
              </a:spcBef>
              <a:spcAft>
                <a:spcPct val="0"/>
              </a:spcAft>
              <a:defRPr sz="4400">
                <a:solidFill>
                  <a:schemeClr val="tx2"/>
                </a:solidFill>
                <a:latin typeface="Lucida Grande" pitchFamily="112" charset="0"/>
              </a:defRPr>
            </a:lvl9pPr>
          </a:lstStyle>
          <a:p>
            <a:pPr>
              <a:defRPr/>
            </a:pPr>
            <a:r>
              <a:rPr lang="el-GR" sz="1800" b="1" kern="0" dirty="0">
                <a:solidFill>
                  <a:srgbClr val="44546A"/>
                </a:solidFill>
              </a:rPr>
              <a:t>ΑΝΑΓΝΩΡΙΣΗ</a:t>
            </a:r>
            <a:br>
              <a:rPr lang="el-GR" sz="1800" b="1" kern="0" dirty="0">
                <a:solidFill>
                  <a:srgbClr val="44546A"/>
                </a:solidFill>
              </a:rPr>
            </a:br>
            <a:r>
              <a:rPr lang="el-GR" sz="1800" kern="0" dirty="0" err="1">
                <a:solidFill>
                  <a:srgbClr val="44546A"/>
                </a:solidFill>
              </a:rPr>
              <a:t>Φωνημική</a:t>
            </a:r>
            <a:r>
              <a:rPr lang="el-GR" sz="1800" kern="0" dirty="0">
                <a:solidFill>
                  <a:srgbClr val="44546A"/>
                </a:solidFill>
              </a:rPr>
              <a:t> επίγνωση</a:t>
            </a:r>
            <a:br>
              <a:rPr lang="el-GR" sz="1800" kern="0" dirty="0">
                <a:solidFill>
                  <a:srgbClr val="44546A"/>
                </a:solidFill>
              </a:rPr>
            </a:br>
            <a:r>
              <a:rPr lang="el-GR" sz="1800" kern="0" dirty="0">
                <a:solidFill>
                  <a:srgbClr val="44546A"/>
                </a:solidFill>
              </a:rPr>
              <a:t>Αποκωδικοποίηση</a:t>
            </a:r>
            <a:br>
              <a:rPr lang="el-GR" sz="1800" kern="0" dirty="0">
                <a:solidFill>
                  <a:srgbClr val="44546A"/>
                </a:solidFill>
              </a:rPr>
            </a:br>
            <a:r>
              <a:rPr lang="el-GR" sz="1800" kern="0" dirty="0">
                <a:solidFill>
                  <a:srgbClr val="44546A"/>
                </a:solidFill>
              </a:rPr>
              <a:t>Ολική αναγνώριση</a:t>
            </a:r>
            <a:br>
              <a:rPr lang="el-GR" sz="1800" b="1" kern="0" dirty="0">
                <a:solidFill>
                  <a:srgbClr val="44546A"/>
                </a:solidFill>
              </a:rPr>
            </a:br>
            <a:endParaRPr lang="el-GR" sz="1800" b="1" kern="0" dirty="0">
              <a:solidFill>
                <a:srgbClr val="44546A"/>
              </a:solidFill>
            </a:endParaRPr>
          </a:p>
        </p:txBody>
      </p:sp>
      <p:sp>
        <p:nvSpPr>
          <p:cNvPr id="7" name="Τίτλος 1">
            <a:extLst>
              <a:ext uri="{FF2B5EF4-FFF2-40B4-BE49-F238E27FC236}">
                <a16:creationId xmlns:a16="http://schemas.microsoft.com/office/drawing/2014/main" id="{FD3CEF60-68D8-6343-ACD4-1848BDDFF6D8}"/>
              </a:ext>
            </a:extLst>
          </p:cNvPr>
          <p:cNvSpPr txBox="1">
            <a:spLocks/>
          </p:cNvSpPr>
          <p:nvPr/>
        </p:nvSpPr>
        <p:spPr bwMode="auto">
          <a:xfrm>
            <a:off x="4787900" y="1901825"/>
            <a:ext cx="1512888" cy="863600"/>
          </a:xfrm>
          <a:prstGeom prst="rect">
            <a:avLst/>
          </a:prstGeom>
          <a:noFill/>
          <a:ln>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Lucida Grande" pitchFamily="112" charset="0"/>
              </a:defRPr>
            </a:lvl2pPr>
            <a:lvl3pPr algn="l" rtl="0" eaLnBrk="0" fontAlgn="base" hangingPunct="0">
              <a:spcBef>
                <a:spcPct val="0"/>
              </a:spcBef>
              <a:spcAft>
                <a:spcPct val="0"/>
              </a:spcAft>
              <a:defRPr sz="4400">
                <a:solidFill>
                  <a:schemeClr val="tx2"/>
                </a:solidFill>
                <a:latin typeface="Lucida Grande" pitchFamily="112" charset="0"/>
              </a:defRPr>
            </a:lvl3pPr>
            <a:lvl4pPr algn="l" rtl="0" eaLnBrk="0" fontAlgn="base" hangingPunct="0">
              <a:spcBef>
                <a:spcPct val="0"/>
              </a:spcBef>
              <a:spcAft>
                <a:spcPct val="0"/>
              </a:spcAft>
              <a:defRPr sz="4400">
                <a:solidFill>
                  <a:schemeClr val="tx2"/>
                </a:solidFill>
                <a:latin typeface="Lucida Grande" pitchFamily="112" charset="0"/>
              </a:defRPr>
            </a:lvl4pPr>
            <a:lvl5pPr algn="l" rtl="0" eaLnBrk="0" fontAlgn="base" hangingPunct="0">
              <a:spcBef>
                <a:spcPct val="0"/>
              </a:spcBef>
              <a:spcAft>
                <a:spcPct val="0"/>
              </a:spcAft>
              <a:defRPr sz="4400">
                <a:solidFill>
                  <a:schemeClr val="tx2"/>
                </a:solidFill>
                <a:latin typeface="Lucida Grande" pitchFamily="112" charset="0"/>
              </a:defRPr>
            </a:lvl5pPr>
            <a:lvl6pPr marL="457200" algn="l" rtl="0" fontAlgn="base">
              <a:spcBef>
                <a:spcPct val="0"/>
              </a:spcBef>
              <a:spcAft>
                <a:spcPct val="0"/>
              </a:spcAft>
              <a:defRPr sz="4400">
                <a:solidFill>
                  <a:schemeClr val="tx2"/>
                </a:solidFill>
                <a:latin typeface="Lucida Grande" pitchFamily="112" charset="0"/>
              </a:defRPr>
            </a:lvl6pPr>
            <a:lvl7pPr marL="914400" algn="l" rtl="0" fontAlgn="base">
              <a:spcBef>
                <a:spcPct val="0"/>
              </a:spcBef>
              <a:spcAft>
                <a:spcPct val="0"/>
              </a:spcAft>
              <a:defRPr sz="4400">
                <a:solidFill>
                  <a:schemeClr val="tx2"/>
                </a:solidFill>
                <a:latin typeface="Lucida Grande" pitchFamily="112" charset="0"/>
              </a:defRPr>
            </a:lvl7pPr>
            <a:lvl8pPr marL="1371600" algn="l" rtl="0" fontAlgn="base">
              <a:spcBef>
                <a:spcPct val="0"/>
              </a:spcBef>
              <a:spcAft>
                <a:spcPct val="0"/>
              </a:spcAft>
              <a:defRPr sz="4400">
                <a:solidFill>
                  <a:schemeClr val="tx2"/>
                </a:solidFill>
                <a:latin typeface="Lucida Grande" pitchFamily="112" charset="0"/>
              </a:defRPr>
            </a:lvl8pPr>
            <a:lvl9pPr marL="1828800" algn="l" rtl="0" fontAlgn="base">
              <a:spcBef>
                <a:spcPct val="0"/>
              </a:spcBef>
              <a:spcAft>
                <a:spcPct val="0"/>
              </a:spcAft>
              <a:defRPr sz="4400">
                <a:solidFill>
                  <a:schemeClr val="tx2"/>
                </a:solidFill>
                <a:latin typeface="Lucida Grande" pitchFamily="112" charset="0"/>
              </a:defRPr>
            </a:lvl9pPr>
          </a:lstStyle>
          <a:p>
            <a:pPr>
              <a:defRPr/>
            </a:pPr>
            <a:br>
              <a:rPr lang="el-GR" sz="1800" b="1" kern="0" dirty="0">
                <a:solidFill>
                  <a:srgbClr val="44546A"/>
                </a:solidFill>
              </a:rPr>
            </a:br>
            <a:r>
              <a:rPr lang="el-GR" sz="1800" kern="0" dirty="0">
                <a:solidFill>
                  <a:srgbClr val="44546A"/>
                </a:solidFill>
              </a:rPr>
              <a:t>διαρκώς αυξανόμενη στρατηγική</a:t>
            </a:r>
            <a:endParaRPr lang="el-GR" sz="1800" b="1" kern="0" dirty="0">
              <a:solidFill>
                <a:srgbClr val="44546A"/>
              </a:solidFill>
            </a:endParaRPr>
          </a:p>
        </p:txBody>
      </p:sp>
      <p:sp>
        <p:nvSpPr>
          <p:cNvPr id="8" name="Τίτλος 1">
            <a:extLst>
              <a:ext uri="{FF2B5EF4-FFF2-40B4-BE49-F238E27FC236}">
                <a16:creationId xmlns:a16="http://schemas.microsoft.com/office/drawing/2014/main" id="{324BCD3D-EAA4-CE49-8177-DE5E0AC7A187}"/>
              </a:ext>
            </a:extLst>
          </p:cNvPr>
          <p:cNvSpPr txBox="1">
            <a:spLocks/>
          </p:cNvSpPr>
          <p:nvPr/>
        </p:nvSpPr>
        <p:spPr bwMode="auto">
          <a:xfrm>
            <a:off x="4643438" y="4292600"/>
            <a:ext cx="2043112" cy="561975"/>
          </a:xfrm>
          <a:prstGeom prst="rect">
            <a:avLst/>
          </a:prstGeom>
          <a:noFill/>
          <a:ln>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Lucida Grande" pitchFamily="112" charset="0"/>
              </a:defRPr>
            </a:lvl2pPr>
            <a:lvl3pPr algn="l" rtl="0" eaLnBrk="0" fontAlgn="base" hangingPunct="0">
              <a:spcBef>
                <a:spcPct val="0"/>
              </a:spcBef>
              <a:spcAft>
                <a:spcPct val="0"/>
              </a:spcAft>
              <a:defRPr sz="4400">
                <a:solidFill>
                  <a:schemeClr val="tx2"/>
                </a:solidFill>
                <a:latin typeface="Lucida Grande" pitchFamily="112" charset="0"/>
              </a:defRPr>
            </a:lvl3pPr>
            <a:lvl4pPr algn="l" rtl="0" eaLnBrk="0" fontAlgn="base" hangingPunct="0">
              <a:spcBef>
                <a:spcPct val="0"/>
              </a:spcBef>
              <a:spcAft>
                <a:spcPct val="0"/>
              </a:spcAft>
              <a:defRPr sz="4400">
                <a:solidFill>
                  <a:schemeClr val="tx2"/>
                </a:solidFill>
                <a:latin typeface="Lucida Grande" pitchFamily="112" charset="0"/>
              </a:defRPr>
            </a:lvl4pPr>
            <a:lvl5pPr algn="l" rtl="0" eaLnBrk="0" fontAlgn="base" hangingPunct="0">
              <a:spcBef>
                <a:spcPct val="0"/>
              </a:spcBef>
              <a:spcAft>
                <a:spcPct val="0"/>
              </a:spcAft>
              <a:defRPr sz="4400">
                <a:solidFill>
                  <a:schemeClr val="tx2"/>
                </a:solidFill>
                <a:latin typeface="Lucida Grande" pitchFamily="112" charset="0"/>
              </a:defRPr>
            </a:lvl5pPr>
            <a:lvl6pPr marL="457200" algn="l" rtl="0" fontAlgn="base">
              <a:spcBef>
                <a:spcPct val="0"/>
              </a:spcBef>
              <a:spcAft>
                <a:spcPct val="0"/>
              </a:spcAft>
              <a:defRPr sz="4400">
                <a:solidFill>
                  <a:schemeClr val="tx2"/>
                </a:solidFill>
                <a:latin typeface="Lucida Grande" pitchFamily="112" charset="0"/>
              </a:defRPr>
            </a:lvl6pPr>
            <a:lvl7pPr marL="914400" algn="l" rtl="0" fontAlgn="base">
              <a:spcBef>
                <a:spcPct val="0"/>
              </a:spcBef>
              <a:spcAft>
                <a:spcPct val="0"/>
              </a:spcAft>
              <a:defRPr sz="4400">
                <a:solidFill>
                  <a:schemeClr val="tx2"/>
                </a:solidFill>
                <a:latin typeface="Lucida Grande" pitchFamily="112" charset="0"/>
              </a:defRPr>
            </a:lvl7pPr>
            <a:lvl8pPr marL="1371600" algn="l" rtl="0" fontAlgn="base">
              <a:spcBef>
                <a:spcPct val="0"/>
              </a:spcBef>
              <a:spcAft>
                <a:spcPct val="0"/>
              </a:spcAft>
              <a:defRPr sz="4400">
                <a:solidFill>
                  <a:schemeClr val="tx2"/>
                </a:solidFill>
                <a:latin typeface="Lucida Grande" pitchFamily="112" charset="0"/>
              </a:defRPr>
            </a:lvl8pPr>
            <a:lvl9pPr marL="1828800" algn="l" rtl="0" fontAlgn="base">
              <a:spcBef>
                <a:spcPct val="0"/>
              </a:spcBef>
              <a:spcAft>
                <a:spcPct val="0"/>
              </a:spcAft>
              <a:defRPr sz="4400">
                <a:solidFill>
                  <a:schemeClr val="tx2"/>
                </a:solidFill>
                <a:latin typeface="Lucida Grande" pitchFamily="112" charset="0"/>
              </a:defRPr>
            </a:lvl9pPr>
          </a:lstStyle>
          <a:p>
            <a:pPr>
              <a:defRPr/>
            </a:pPr>
            <a:r>
              <a:rPr lang="el-GR" sz="1800" kern="0" dirty="0">
                <a:solidFill>
                  <a:srgbClr val="44546A"/>
                </a:solidFill>
              </a:rPr>
              <a:t>σταδιακή αυτοματοποίηση</a:t>
            </a:r>
            <a:endParaRPr lang="el-GR" sz="1800" b="1" kern="0" dirty="0">
              <a:solidFill>
                <a:srgbClr val="44546A"/>
              </a:solidFill>
            </a:endParaRPr>
          </a:p>
        </p:txBody>
      </p:sp>
      <p:sp>
        <p:nvSpPr>
          <p:cNvPr id="28679" name="Ορθογώνιο 3">
            <a:extLst>
              <a:ext uri="{FF2B5EF4-FFF2-40B4-BE49-F238E27FC236}">
                <a16:creationId xmlns:a16="http://schemas.microsoft.com/office/drawing/2014/main" id="{E81E3208-C11E-1844-9D24-3E55C76AD361}"/>
              </a:ext>
            </a:extLst>
          </p:cNvPr>
          <p:cNvSpPr>
            <a:spLocks noChangeArrowheads="1"/>
          </p:cNvSpPr>
          <p:nvPr/>
        </p:nvSpPr>
        <p:spPr bwMode="auto">
          <a:xfrm>
            <a:off x="7235825" y="1700213"/>
            <a:ext cx="19986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l-GR" b="1">
                <a:solidFill>
                  <a:srgbClr val="000000"/>
                </a:solidFill>
                <a:latin typeface="Calibri" panose="020F0502020204030204" pitchFamily="34" charset="0"/>
              </a:rPr>
              <a:t>ανάγνωση </a:t>
            </a:r>
            <a:br>
              <a:rPr lang="el-GR" altLang="el-GR">
                <a:solidFill>
                  <a:srgbClr val="000000"/>
                </a:solidFill>
                <a:latin typeface="Calibri" panose="020F0502020204030204" pitchFamily="34" charset="0"/>
              </a:rPr>
            </a:br>
            <a:r>
              <a:rPr lang="el-GR" altLang="el-GR">
                <a:solidFill>
                  <a:srgbClr val="000000"/>
                </a:solidFill>
                <a:latin typeface="Calibri" panose="020F0502020204030204" pitchFamily="34" charset="0"/>
              </a:rPr>
              <a:t>ευχερής εκτέλεση και συντονισμός αναγνώρισης λέξεων και κατανόησης κειμένου</a:t>
            </a:r>
          </a:p>
        </p:txBody>
      </p:sp>
      <p:sp>
        <p:nvSpPr>
          <p:cNvPr id="28680" name="Ορθογώνιο 4">
            <a:extLst>
              <a:ext uri="{FF2B5EF4-FFF2-40B4-BE49-F238E27FC236}">
                <a16:creationId xmlns:a16="http://schemas.microsoft.com/office/drawing/2014/main" id="{40552B08-5D3B-1D45-96E6-B602341B926C}"/>
              </a:ext>
            </a:extLst>
          </p:cNvPr>
          <p:cNvSpPr>
            <a:spLocks noChangeArrowheads="1"/>
          </p:cNvSpPr>
          <p:nvPr/>
        </p:nvSpPr>
        <p:spPr bwMode="auto">
          <a:xfrm>
            <a:off x="0" y="6165850"/>
            <a:ext cx="9144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sz="1400">
                <a:solidFill>
                  <a:srgbClr val="000000"/>
                </a:solidFill>
                <a:latin typeface="Calibri" panose="020F0502020204030204" pitchFamily="34" charset="0"/>
              </a:rPr>
              <a:t>Scarborough, H. 2001. Connecting early language and literacy to later reading (dis)abilities: Evidence, theory, and practice. </a:t>
            </a:r>
            <a:r>
              <a:rPr lang="el-GR" altLang="el-GR" sz="1400">
                <a:solidFill>
                  <a:srgbClr val="000000"/>
                </a:solidFill>
                <a:latin typeface="Calibri" panose="020F0502020204030204" pitchFamily="34" charset="0"/>
              </a:rPr>
              <a:t>Στο </a:t>
            </a:r>
            <a:r>
              <a:rPr lang="en-US" altLang="el-GR" sz="1400">
                <a:solidFill>
                  <a:srgbClr val="000000"/>
                </a:solidFill>
                <a:latin typeface="Calibri" panose="020F0502020204030204" pitchFamily="34" charset="0"/>
              </a:rPr>
              <a:t>S. B. Neuman &amp; D. K. Dickinson (</a:t>
            </a:r>
            <a:r>
              <a:rPr lang="el-GR" altLang="el-GR" sz="1400">
                <a:solidFill>
                  <a:srgbClr val="000000"/>
                </a:solidFill>
                <a:latin typeface="Calibri" panose="020F0502020204030204" pitchFamily="34" charset="0"/>
              </a:rPr>
              <a:t>Επιμ.</a:t>
            </a:r>
            <a:r>
              <a:rPr lang="en-US" altLang="el-GR" sz="1400">
                <a:solidFill>
                  <a:srgbClr val="000000"/>
                </a:solidFill>
                <a:latin typeface="Calibri" panose="020F0502020204030204" pitchFamily="34" charset="0"/>
              </a:rPr>
              <a:t>) Handbook of Early Literacy</a:t>
            </a:r>
            <a:r>
              <a:rPr lang="el-GR" altLang="el-GR" sz="1400">
                <a:solidFill>
                  <a:srgbClr val="000000"/>
                </a:solidFill>
                <a:latin typeface="Calibri" panose="020F0502020204030204" pitchFamily="34" charset="0"/>
              </a:rPr>
              <a:t>, 97-110</a:t>
            </a:r>
            <a:r>
              <a:rPr lang="en-US" altLang="el-GR" sz="1400">
                <a:solidFill>
                  <a:srgbClr val="000000"/>
                </a:solidFill>
                <a:latin typeface="Calibri" panose="020F0502020204030204" pitchFamily="34" charset="0"/>
              </a:rPr>
              <a:t>. NY: Guilford Press.</a:t>
            </a:r>
            <a:endParaRPr lang="el-GR" altLang="el-GR" sz="1400">
              <a:solidFill>
                <a:srgbClr val="000000"/>
              </a:solidFill>
              <a:latin typeface="Calibri" panose="020F0502020204030204" pitchFamily="34" charset="0"/>
            </a:endParaRPr>
          </a:p>
        </p:txBody>
      </p:sp>
      <p:sp>
        <p:nvSpPr>
          <p:cNvPr id="9" name="8 - Ορθογώνιο">
            <a:extLst>
              <a:ext uri="{FF2B5EF4-FFF2-40B4-BE49-F238E27FC236}">
                <a16:creationId xmlns:a16="http://schemas.microsoft.com/office/drawing/2014/main" id="{61D82BD8-FB17-864E-83CD-63C8AB35A00C}"/>
              </a:ext>
            </a:extLst>
          </p:cNvPr>
          <p:cNvSpPr/>
          <p:nvPr/>
        </p:nvSpPr>
        <p:spPr>
          <a:xfrm>
            <a:off x="3276600" y="333375"/>
            <a:ext cx="5867400" cy="954088"/>
          </a:xfrm>
          <a:prstGeom prst="rect">
            <a:avLst/>
          </a:prstGeom>
        </p:spPr>
        <p:txBody>
          <a:bodyPr>
            <a:spAutoFit/>
          </a:bodyPr>
          <a:lstStyle/>
          <a:p>
            <a:pPr>
              <a:defRPr/>
            </a:pPr>
            <a:r>
              <a:rPr lang="el-GR" altLang="el-GR" sz="2800" b="1" kern="0" dirty="0">
                <a:solidFill>
                  <a:srgbClr val="002060"/>
                </a:solidFill>
                <a:latin typeface="Times New Roman"/>
                <a:ea typeface="+mj-ea"/>
                <a:cs typeface="+mj-cs"/>
              </a:rPr>
              <a:t>κίνητρα (;) – πρακτικές στο οικογενειακό περιβάλλον </a:t>
            </a:r>
            <a:endParaRPr lang="el-GR" sz="2800" b="1" dirty="0">
              <a:solidFill>
                <a:srgbClr val="002060"/>
              </a:solidFill>
              <a:latin typeface="Arial" charset="0"/>
            </a:endParaRPr>
          </a:p>
        </p:txBody>
      </p:sp>
      <p:sp>
        <p:nvSpPr>
          <p:cNvPr id="10" name="8 - Ορθογώνιο">
            <a:extLst>
              <a:ext uri="{FF2B5EF4-FFF2-40B4-BE49-F238E27FC236}">
                <a16:creationId xmlns:a16="http://schemas.microsoft.com/office/drawing/2014/main" id="{849B16E1-F8A7-424A-BD79-67F8DB95F8AF}"/>
              </a:ext>
            </a:extLst>
          </p:cNvPr>
          <p:cNvSpPr/>
          <p:nvPr/>
        </p:nvSpPr>
        <p:spPr>
          <a:xfrm>
            <a:off x="3203575" y="5086349"/>
            <a:ext cx="5867400" cy="954107"/>
          </a:xfrm>
          <a:prstGeom prst="rect">
            <a:avLst/>
          </a:prstGeom>
        </p:spPr>
        <p:txBody>
          <a:bodyPr>
            <a:spAutoFit/>
          </a:bodyPr>
          <a:lstStyle/>
          <a:p>
            <a:pPr>
              <a:defRPr/>
            </a:pPr>
            <a:r>
              <a:rPr lang="el-GR" altLang="el-GR" sz="2800" b="1" kern="0" dirty="0">
                <a:solidFill>
                  <a:srgbClr val="002060"/>
                </a:solidFill>
                <a:latin typeface="Times New Roman"/>
                <a:ea typeface="+mj-ea"/>
                <a:cs typeface="+mj-cs"/>
              </a:rPr>
              <a:t>ευρύτερο κοινωνικό &amp; πολιτισμικό</a:t>
            </a:r>
          </a:p>
          <a:p>
            <a:pPr>
              <a:defRPr/>
            </a:pPr>
            <a:r>
              <a:rPr lang="el-GR" altLang="el-GR" sz="2800" b="1" kern="0" dirty="0">
                <a:solidFill>
                  <a:srgbClr val="002060"/>
                </a:solidFill>
                <a:latin typeface="Times New Roman"/>
                <a:ea typeface="+mj-ea"/>
                <a:cs typeface="+mj-cs"/>
              </a:rPr>
              <a:t>πλαίσιο, αξίες, ευκαιρίες</a:t>
            </a:r>
            <a:endParaRPr lang="el-GR" sz="2800" b="1" dirty="0">
              <a:solidFill>
                <a:srgbClr val="002060"/>
              </a:solidFill>
              <a:latin typeface="Arial" charset="0"/>
            </a:endParaRPr>
          </a:p>
        </p:txBody>
      </p:sp>
    </p:spTree>
    <p:extLst>
      <p:ext uri="{BB962C8B-B14F-4D97-AF65-F5344CB8AC3E}">
        <p14:creationId xmlns:p14="http://schemas.microsoft.com/office/powerpoint/2010/main" val="2873206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D5CDC9-84E0-3144-9E51-622DF907FBCB}"/>
              </a:ext>
            </a:extLst>
          </p:cNvPr>
          <p:cNvPicPr>
            <a:picLocks noChangeAspect="1"/>
          </p:cNvPicPr>
          <p:nvPr/>
        </p:nvPicPr>
        <p:blipFill rotWithShape="1">
          <a:blip r:embed="rId3" cstate="print"/>
          <a:srcRect b="6951"/>
          <a:stretch/>
        </p:blipFill>
        <p:spPr>
          <a:xfrm>
            <a:off x="0" y="0"/>
            <a:ext cx="9553848" cy="6858000"/>
          </a:xfrm>
          <a:prstGeom prst="rect">
            <a:avLst/>
          </a:prstGeom>
        </p:spPr>
      </p:pic>
      <p:sp>
        <p:nvSpPr>
          <p:cNvPr id="5" name="Rectangle 4">
            <a:extLst>
              <a:ext uri="{FF2B5EF4-FFF2-40B4-BE49-F238E27FC236}">
                <a16:creationId xmlns:a16="http://schemas.microsoft.com/office/drawing/2014/main" id="{75F86FA2-3C56-6A4C-8CBE-5EAC28ECB082}"/>
              </a:ext>
            </a:extLst>
          </p:cNvPr>
          <p:cNvSpPr/>
          <p:nvPr/>
        </p:nvSpPr>
        <p:spPr>
          <a:xfrm>
            <a:off x="323528" y="516038"/>
            <a:ext cx="3456384" cy="1846659"/>
          </a:xfrm>
          <a:prstGeom prst="rect">
            <a:avLst/>
          </a:prstGeom>
        </p:spPr>
        <p:txBody>
          <a:bodyPr wrap="square">
            <a:spAutoFit/>
          </a:bodyPr>
          <a:lstStyle/>
          <a:p>
            <a:pPr fontAlgn="auto">
              <a:spcAft>
                <a:spcPts val="0"/>
              </a:spcAft>
              <a:buFont typeface="Arial" pitchFamily="34" charset="0"/>
              <a:buNone/>
              <a:defRPr/>
            </a:pPr>
            <a:r>
              <a:rPr lang="el-GR" sz="2400" dirty="0"/>
              <a:t>α) </a:t>
            </a:r>
            <a:r>
              <a:rPr lang="el-GR" sz="2400" b="1" dirty="0" err="1"/>
              <a:t>σπάσιµο</a:t>
            </a:r>
            <a:r>
              <a:rPr lang="el-GR" sz="2400" b="1" dirty="0"/>
              <a:t> κώδικα </a:t>
            </a:r>
            <a:r>
              <a:rPr lang="el-GR" sz="2400" dirty="0"/>
              <a:t>(</a:t>
            </a:r>
            <a:r>
              <a:rPr lang="el-GR" sz="2400" dirty="0" err="1"/>
              <a:t>αποκοωδικοποίηση</a:t>
            </a:r>
            <a:r>
              <a:rPr lang="el-GR" sz="2400" dirty="0"/>
              <a:t> και κατανόηση της δομής του κειμένου)</a:t>
            </a:r>
          </a:p>
          <a:p>
            <a:pPr fontAlgn="auto">
              <a:spcAft>
                <a:spcPts val="0"/>
              </a:spcAft>
              <a:buFont typeface="Arial" pitchFamily="34" charset="0"/>
              <a:buNone/>
              <a:defRPr/>
            </a:pPr>
            <a:r>
              <a:rPr lang="el-GR" dirty="0"/>
              <a:t>		</a:t>
            </a:r>
          </a:p>
        </p:txBody>
      </p:sp>
      <p:sp>
        <p:nvSpPr>
          <p:cNvPr id="6" name="Rectangle 5">
            <a:extLst>
              <a:ext uri="{FF2B5EF4-FFF2-40B4-BE49-F238E27FC236}">
                <a16:creationId xmlns:a16="http://schemas.microsoft.com/office/drawing/2014/main" id="{5C6E7E98-4671-D84C-8131-20111DD8F5FA}"/>
              </a:ext>
            </a:extLst>
          </p:cNvPr>
          <p:cNvSpPr/>
          <p:nvPr/>
        </p:nvSpPr>
        <p:spPr>
          <a:xfrm>
            <a:off x="4811948" y="3795864"/>
            <a:ext cx="4586312" cy="3046988"/>
          </a:xfrm>
          <a:prstGeom prst="rect">
            <a:avLst/>
          </a:prstGeom>
        </p:spPr>
        <p:txBody>
          <a:bodyPr wrap="square">
            <a:spAutoFit/>
          </a:bodyPr>
          <a:lstStyle/>
          <a:p>
            <a:r>
              <a:rPr lang="el-GR" sz="2400" dirty="0"/>
              <a:t>δ) </a:t>
            </a:r>
            <a:r>
              <a:rPr lang="el-GR" sz="2400" b="1" dirty="0"/>
              <a:t>κριτική ανάλυση </a:t>
            </a:r>
            <a:r>
              <a:rPr lang="el-GR" sz="2400" dirty="0"/>
              <a:t>και µ</a:t>
            </a:r>
            <a:r>
              <a:rPr lang="el-GR" sz="2400" dirty="0" err="1"/>
              <a:t>ετασχηµατισµός</a:t>
            </a:r>
            <a:r>
              <a:rPr lang="el-GR" sz="2400" dirty="0"/>
              <a:t> </a:t>
            </a:r>
            <a:r>
              <a:rPr lang="el-GR" sz="2400" dirty="0" err="1"/>
              <a:t>κειµένου</a:t>
            </a:r>
            <a:r>
              <a:rPr lang="el-GR" sz="2400" dirty="0"/>
              <a:t> (κατανόηση των ιδεολογικών παραδοχών του κειμένου, κατανόηση των προθέσεων συγγραφέα, των συμφερόντων που υιοθετεί,  των απόψεων που αποσιωπώνται)</a:t>
            </a:r>
            <a:endParaRPr lang="en-US" sz="2400" dirty="0"/>
          </a:p>
        </p:txBody>
      </p:sp>
      <p:sp>
        <p:nvSpPr>
          <p:cNvPr id="7" name="Rectangle 6">
            <a:extLst>
              <a:ext uri="{FF2B5EF4-FFF2-40B4-BE49-F238E27FC236}">
                <a16:creationId xmlns:a16="http://schemas.microsoft.com/office/drawing/2014/main" id="{E90F50FC-70B8-D945-A1E2-893FABBF2FDD}"/>
              </a:ext>
            </a:extLst>
          </p:cNvPr>
          <p:cNvSpPr/>
          <p:nvPr/>
        </p:nvSpPr>
        <p:spPr>
          <a:xfrm>
            <a:off x="107504" y="3795864"/>
            <a:ext cx="4191744" cy="1938992"/>
          </a:xfrm>
          <a:prstGeom prst="rect">
            <a:avLst/>
          </a:prstGeom>
        </p:spPr>
        <p:txBody>
          <a:bodyPr wrap="square">
            <a:spAutoFit/>
          </a:bodyPr>
          <a:lstStyle/>
          <a:p>
            <a:pPr fontAlgn="auto">
              <a:spcAft>
                <a:spcPts val="0"/>
              </a:spcAft>
              <a:buFont typeface="Arial" pitchFamily="34" charset="0"/>
              <a:buNone/>
              <a:defRPr/>
            </a:pPr>
            <a:r>
              <a:rPr lang="el-GR" sz="2400" dirty="0"/>
              <a:t>γ) </a:t>
            </a:r>
            <a:r>
              <a:rPr lang="el-GR" sz="2400" b="1" dirty="0"/>
              <a:t>λειτουργική χρήση </a:t>
            </a:r>
            <a:r>
              <a:rPr lang="el-GR" sz="2400" dirty="0" err="1"/>
              <a:t>κειµένων</a:t>
            </a:r>
            <a:r>
              <a:rPr lang="el-GR" sz="2400" dirty="0"/>
              <a:t> (κατανόηση του σκοπού του κειμένου, «τοποθέτηση» του κειμένου στο κοινωνικό γίγνεσθαι)</a:t>
            </a:r>
          </a:p>
        </p:txBody>
      </p:sp>
      <p:sp>
        <p:nvSpPr>
          <p:cNvPr id="8" name="Rectangle 7">
            <a:extLst>
              <a:ext uri="{FF2B5EF4-FFF2-40B4-BE49-F238E27FC236}">
                <a16:creationId xmlns:a16="http://schemas.microsoft.com/office/drawing/2014/main" id="{FF185D14-22CA-8E4C-90C7-FE42522430D7}"/>
              </a:ext>
            </a:extLst>
          </p:cNvPr>
          <p:cNvSpPr/>
          <p:nvPr/>
        </p:nvSpPr>
        <p:spPr>
          <a:xfrm>
            <a:off x="5350694" y="515194"/>
            <a:ext cx="4047566" cy="2677656"/>
          </a:xfrm>
          <a:prstGeom prst="rect">
            <a:avLst/>
          </a:prstGeom>
        </p:spPr>
        <p:txBody>
          <a:bodyPr wrap="square">
            <a:spAutoFit/>
          </a:bodyPr>
          <a:lstStyle/>
          <a:p>
            <a:pPr fontAlgn="auto">
              <a:spcAft>
                <a:spcPts val="0"/>
              </a:spcAft>
              <a:buFont typeface="Arial" pitchFamily="34" charset="0"/>
              <a:buNone/>
              <a:defRPr/>
            </a:pPr>
            <a:r>
              <a:rPr lang="el-GR" sz="2400" dirty="0"/>
              <a:t>β) </a:t>
            </a:r>
            <a:r>
              <a:rPr lang="el-GR" sz="2400" b="1" dirty="0"/>
              <a:t>κατασκευή  </a:t>
            </a:r>
            <a:r>
              <a:rPr lang="el-GR" sz="2400" b="1" dirty="0" err="1"/>
              <a:t>νοήµατος</a:t>
            </a:r>
            <a:r>
              <a:rPr lang="el-GR" sz="2400" b="1" dirty="0"/>
              <a:t> </a:t>
            </a:r>
            <a:r>
              <a:rPr lang="el-GR" sz="2400" dirty="0"/>
              <a:t>από το </a:t>
            </a:r>
            <a:r>
              <a:rPr lang="el-GR" sz="2400" dirty="0" err="1"/>
              <a:t>κείµενο</a:t>
            </a:r>
            <a:r>
              <a:rPr lang="el-GR" sz="2400" dirty="0"/>
              <a:t> (ενεργοποίηση εμπειριών και </a:t>
            </a:r>
            <a:r>
              <a:rPr lang="el-GR" sz="2400" dirty="0" err="1"/>
              <a:t>προϋπαρχουσών</a:t>
            </a:r>
            <a:r>
              <a:rPr lang="el-GR" sz="2400" dirty="0"/>
              <a:t> γνώσεων  -  άντληση νοήματος από το κείμενο και τις εικόνες ή τα άλλα </a:t>
            </a:r>
            <a:r>
              <a:rPr lang="el-GR" sz="2400" dirty="0" err="1"/>
              <a:t>εξωγλωσσικά</a:t>
            </a:r>
            <a:r>
              <a:rPr lang="el-GR" sz="2400" dirty="0"/>
              <a:t> στοιχεία)</a:t>
            </a:r>
          </a:p>
        </p:txBody>
      </p:sp>
      <p:sp>
        <p:nvSpPr>
          <p:cNvPr id="2" name="Rectangle 1">
            <a:extLst>
              <a:ext uri="{FF2B5EF4-FFF2-40B4-BE49-F238E27FC236}">
                <a16:creationId xmlns:a16="http://schemas.microsoft.com/office/drawing/2014/main" id="{1FDF1E2B-6305-E94C-84C0-65C38F28C344}"/>
              </a:ext>
            </a:extLst>
          </p:cNvPr>
          <p:cNvSpPr/>
          <p:nvPr/>
        </p:nvSpPr>
        <p:spPr>
          <a:xfrm>
            <a:off x="-20577" y="6196521"/>
            <a:ext cx="4572000" cy="646331"/>
          </a:xfrm>
          <a:prstGeom prst="rect">
            <a:avLst/>
          </a:prstGeom>
        </p:spPr>
        <p:txBody>
          <a:bodyPr>
            <a:spAutoFit/>
          </a:bodyPr>
          <a:lstStyle/>
          <a:p>
            <a:r>
              <a:rPr lang="en-US" dirty="0"/>
              <a:t>T</a:t>
            </a:r>
            <a:r>
              <a:rPr lang="el-GR" dirty="0"/>
              <a:t>ο µ</a:t>
            </a:r>
            <a:r>
              <a:rPr lang="el-GR" dirty="0" err="1"/>
              <a:t>οντέλο</a:t>
            </a:r>
            <a:r>
              <a:rPr lang="el-GR" dirty="0"/>
              <a:t> των «Τεσσάρων Πηγών» </a:t>
            </a:r>
            <a:endParaRPr lang="en-US" dirty="0"/>
          </a:p>
          <a:p>
            <a:r>
              <a:rPr lang="el-GR" dirty="0" err="1"/>
              <a:t>Freebody</a:t>
            </a:r>
            <a:r>
              <a:rPr lang="el-GR" dirty="0"/>
              <a:t> &amp; </a:t>
            </a:r>
            <a:r>
              <a:rPr lang="el-GR" dirty="0" err="1"/>
              <a:t>Luke</a:t>
            </a:r>
            <a:r>
              <a:rPr lang="el-GR" dirty="0"/>
              <a:t> (</a:t>
            </a:r>
            <a:r>
              <a:rPr lang="en-US" dirty="0"/>
              <a:t>1990)</a:t>
            </a:r>
          </a:p>
        </p:txBody>
      </p:sp>
    </p:spTree>
    <p:extLst>
      <p:ext uri="{BB962C8B-B14F-4D97-AF65-F5344CB8AC3E}">
        <p14:creationId xmlns:p14="http://schemas.microsoft.com/office/powerpoint/2010/main" val="1470458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CAD93B-7D3A-0E41-8368-0AD3D2429569}"/>
              </a:ext>
            </a:extLst>
          </p:cNvPr>
          <p:cNvSpPr>
            <a:spLocks noGrp="1"/>
          </p:cNvSpPr>
          <p:nvPr>
            <p:ph type="title"/>
          </p:nvPr>
        </p:nvSpPr>
        <p:spPr>
          <a:xfrm>
            <a:off x="0" y="0"/>
            <a:ext cx="9144000" cy="2362274"/>
          </a:xfrm>
        </p:spPr>
        <p:txBody>
          <a:bodyPr>
            <a:noAutofit/>
          </a:bodyPr>
          <a:lstStyle/>
          <a:p>
            <a:r>
              <a:rPr lang="el-GR" sz="3600" b="1" dirty="0"/>
              <a:t>πορεία</a:t>
            </a:r>
            <a:r>
              <a:rPr lang="el-GR" sz="3600" dirty="0"/>
              <a:t> </a:t>
            </a:r>
            <a:r>
              <a:rPr lang="el-GR" sz="3600" dirty="0" err="1"/>
              <a:t>εγγραμματισμού</a:t>
            </a:r>
            <a:br>
              <a:rPr lang="el-GR" sz="3600" dirty="0"/>
            </a:br>
            <a:r>
              <a:rPr lang="el-GR" sz="3200" b="1" dirty="0"/>
              <a:t>πορεία</a:t>
            </a:r>
            <a:r>
              <a:rPr lang="el-GR" sz="3200" dirty="0"/>
              <a:t> οικειοποίησης του πολιτισμού μου και των τρόπων που αυτός αξιοποιεί για να επικοινωνεί και να</a:t>
            </a:r>
            <a:r>
              <a:rPr lang="en-US" sz="3200" dirty="0"/>
              <a:t> </a:t>
            </a:r>
            <a:r>
              <a:rPr lang="el-GR" sz="3200" dirty="0"/>
              <a:t>δημιουργεί πολιτισμό, πολιτική, επιστήμη</a:t>
            </a:r>
            <a:endParaRPr lang="en-US" sz="3200" dirty="0"/>
          </a:p>
        </p:txBody>
      </p:sp>
      <p:pic>
        <p:nvPicPr>
          <p:cNvPr id="8" name="Picture 2" descr="Puzzle Pieces Fitting – Style1              PUT YOUR TEXT HERE                                      PUT TEXT HERE         ...">
            <a:extLst>
              <a:ext uri="{FF2B5EF4-FFF2-40B4-BE49-F238E27FC236}">
                <a16:creationId xmlns:a16="http://schemas.microsoft.com/office/drawing/2014/main" id="{3D175BD7-67D2-1743-A60D-9FA10967F926}"/>
              </a:ext>
            </a:extLst>
          </p:cNvPr>
          <p:cNvPicPr>
            <a:picLocks noChangeAspect="1" noChangeArrowheads="1"/>
          </p:cNvPicPr>
          <p:nvPr/>
        </p:nvPicPr>
        <p:blipFill rotWithShape="1">
          <a:blip r:embed="rId3" cstate="print"/>
          <a:srcRect t="42923" b="20328"/>
          <a:stretch/>
        </p:blipFill>
        <p:spPr bwMode="auto">
          <a:xfrm>
            <a:off x="0" y="2379543"/>
            <a:ext cx="9144000" cy="2520281"/>
          </a:xfrm>
          <a:prstGeom prst="rect">
            <a:avLst/>
          </a:prstGeom>
          <a:noFill/>
        </p:spPr>
      </p:pic>
      <p:sp>
        <p:nvSpPr>
          <p:cNvPr id="10" name="4 - Ορθογώνιο">
            <a:extLst>
              <a:ext uri="{FF2B5EF4-FFF2-40B4-BE49-F238E27FC236}">
                <a16:creationId xmlns:a16="http://schemas.microsoft.com/office/drawing/2014/main" id="{A758B913-6214-6F4C-AE1B-FE39D3F9AF20}"/>
              </a:ext>
            </a:extLst>
          </p:cNvPr>
          <p:cNvSpPr/>
          <p:nvPr/>
        </p:nvSpPr>
        <p:spPr>
          <a:xfrm>
            <a:off x="1187624" y="4869160"/>
            <a:ext cx="2016224" cy="1754326"/>
          </a:xfrm>
          <a:prstGeom prst="rect">
            <a:avLst/>
          </a:prstGeom>
        </p:spPr>
        <p:txBody>
          <a:bodyPr wrap="square">
            <a:spAutoFit/>
          </a:bodyPr>
          <a:lstStyle/>
          <a:p>
            <a:r>
              <a:rPr lang="el-GR" altLang="el-GR" b="1" dirty="0"/>
              <a:t>αναδυόμενος</a:t>
            </a:r>
            <a:r>
              <a:rPr lang="el-GR" altLang="el-GR" dirty="0"/>
              <a:t>, φυσικός, πρώτος </a:t>
            </a:r>
            <a:r>
              <a:rPr lang="el-GR" altLang="el-GR" dirty="0" err="1"/>
              <a:t>γραμματισμός</a:t>
            </a:r>
            <a:endParaRPr lang="el-GR" altLang="el-GR" dirty="0"/>
          </a:p>
          <a:p>
            <a:endParaRPr lang="el-GR" dirty="0"/>
          </a:p>
          <a:p>
            <a:r>
              <a:rPr lang="el-GR" b="1" dirty="0"/>
              <a:t>οικογένεια </a:t>
            </a:r>
          </a:p>
          <a:p>
            <a:r>
              <a:rPr lang="el-GR" b="1" dirty="0"/>
              <a:t>νηπιαγωγείο</a:t>
            </a:r>
          </a:p>
        </p:txBody>
      </p:sp>
      <p:sp>
        <p:nvSpPr>
          <p:cNvPr id="11" name="5 - Ορθογώνιο">
            <a:extLst>
              <a:ext uri="{FF2B5EF4-FFF2-40B4-BE49-F238E27FC236}">
                <a16:creationId xmlns:a16="http://schemas.microsoft.com/office/drawing/2014/main" id="{1E39C907-9A09-D443-AD12-475AF48FF001}"/>
              </a:ext>
            </a:extLst>
          </p:cNvPr>
          <p:cNvSpPr/>
          <p:nvPr/>
        </p:nvSpPr>
        <p:spPr>
          <a:xfrm>
            <a:off x="3131840" y="4869160"/>
            <a:ext cx="1728192" cy="1477328"/>
          </a:xfrm>
          <a:prstGeom prst="rect">
            <a:avLst/>
          </a:prstGeom>
        </p:spPr>
        <p:txBody>
          <a:bodyPr wrap="square">
            <a:spAutoFit/>
          </a:bodyPr>
          <a:lstStyle/>
          <a:p>
            <a:r>
              <a:rPr lang="el-GR" b="1" dirty="0"/>
              <a:t>σχολικός </a:t>
            </a:r>
            <a:r>
              <a:rPr lang="el-GR" dirty="0" err="1"/>
              <a:t>γραμματισμός</a:t>
            </a:r>
            <a:endParaRPr lang="el-GR" dirty="0"/>
          </a:p>
          <a:p>
            <a:endParaRPr lang="el-GR" b="1" dirty="0"/>
          </a:p>
          <a:p>
            <a:endParaRPr lang="el-GR" b="1" dirty="0"/>
          </a:p>
          <a:p>
            <a:r>
              <a:rPr lang="el-GR" b="1" dirty="0"/>
              <a:t>σχολείο</a:t>
            </a:r>
          </a:p>
        </p:txBody>
      </p:sp>
      <p:sp>
        <p:nvSpPr>
          <p:cNvPr id="12" name="6 - Ορθογώνιο">
            <a:extLst>
              <a:ext uri="{FF2B5EF4-FFF2-40B4-BE49-F238E27FC236}">
                <a16:creationId xmlns:a16="http://schemas.microsoft.com/office/drawing/2014/main" id="{88D6F42C-3D9E-1E4C-9297-ED5622D6A9C8}"/>
              </a:ext>
            </a:extLst>
          </p:cNvPr>
          <p:cNvSpPr/>
          <p:nvPr/>
        </p:nvSpPr>
        <p:spPr>
          <a:xfrm>
            <a:off x="4932040" y="4869160"/>
            <a:ext cx="1800200" cy="1477328"/>
          </a:xfrm>
          <a:prstGeom prst="rect">
            <a:avLst/>
          </a:prstGeom>
        </p:spPr>
        <p:txBody>
          <a:bodyPr wrap="square">
            <a:spAutoFit/>
          </a:bodyPr>
          <a:lstStyle/>
          <a:p>
            <a:r>
              <a:rPr lang="el-GR" b="1" dirty="0"/>
              <a:t>ακαδημαϊκός </a:t>
            </a:r>
            <a:r>
              <a:rPr lang="el-GR" dirty="0" err="1"/>
              <a:t>γραμματισμός</a:t>
            </a:r>
            <a:endParaRPr lang="el-GR" dirty="0"/>
          </a:p>
          <a:p>
            <a:endParaRPr lang="el-GR" b="1" dirty="0"/>
          </a:p>
          <a:p>
            <a:endParaRPr lang="el-GR" b="1" dirty="0"/>
          </a:p>
          <a:p>
            <a:r>
              <a:rPr lang="el-GR" b="1" dirty="0"/>
              <a:t>ειδική γνώση</a:t>
            </a:r>
          </a:p>
        </p:txBody>
      </p:sp>
      <p:sp>
        <p:nvSpPr>
          <p:cNvPr id="13" name="7 - Ορθογώνιο">
            <a:extLst>
              <a:ext uri="{FF2B5EF4-FFF2-40B4-BE49-F238E27FC236}">
                <a16:creationId xmlns:a16="http://schemas.microsoft.com/office/drawing/2014/main" id="{4FDBC51C-EE82-9941-BA4C-07CC934324BA}"/>
              </a:ext>
            </a:extLst>
          </p:cNvPr>
          <p:cNvSpPr/>
          <p:nvPr/>
        </p:nvSpPr>
        <p:spPr>
          <a:xfrm>
            <a:off x="6804248" y="5085184"/>
            <a:ext cx="1956177" cy="923330"/>
          </a:xfrm>
          <a:prstGeom prst="rect">
            <a:avLst/>
          </a:prstGeom>
        </p:spPr>
        <p:txBody>
          <a:bodyPr wrap="none">
            <a:spAutoFit/>
          </a:bodyPr>
          <a:lstStyle/>
          <a:p>
            <a:r>
              <a:rPr lang="el-GR" dirty="0"/>
              <a:t>ενεργή συμμετοχή</a:t>
            </a:r>
          </a:p>
          <a:p>
            <a:r>
              <a:rPr lang="el-GR" dirty="0"/>
              <a:t>στο πολιτισμικό –</a:t>
            </a:r>
          </a:p>
          <a:p>
            <a:r>
              <a:rPr lang="el-GR" dirty="0"/>
              <a:t>Πολιτικό γίγνεσθαι</a:t>
            </a:r>
          </a:p>
        </p:txBody>
      </p:sp>
    </p:spTree>
    <p:extLst>
      <p:ext uri="{BB962C8B-B14F-4D97-AF65-F5344CB8AC3E}">
        <p14:creationId xmlns:p14="http://schemas.microsoft.com/office/powerpoint/2010/main" val="3294347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5492-1EB2-1A4B-B919-BF90FCB6320F}"/>
              </a:ext>
            </a:extLst>
          </p:cNvPr>
          <p:cNvSpPr>
            <a:spLocks noGrp="1"/>
          </p:cNvSpPr>
          <p:nvPr>
            <p:ph type="title"/>
          </p:nvPr>
        </p:nvSpPr>
        <p:spPr>
          <a:xfrm>
            <a:off x="229072" y="83521"/>
            <a:ext cx="3322712" cy="1143000"/>
          </a:xfrm>
        </p:spPr>
        <p:txBody>
          <a:bodyPr/>
          <a:lstStyle/>
          <a:p>
            <a:r>
              <a:rPr lang="el-GR" dirty="0"/>
              <a:t>Συνεπώς</a:t>
            </a:r>
            <a:endParaRPr lang="x-none" dirty="0"/>
          </a:p>
        </p:txBody>
      </p:sp>
      <p:sp>
        <p:nvSpPr>
          <p:cNvPr id="3" name="Content Placeholder 2">
            <a:extLst>
              <a:ext uri="{FF2B5EF4-FFF2-40B4-BE49-F238E27FC236}">
                <a16:creationId xmlns:a16="http://schemas.microsoft.com/office/drawing/2014/main" id="{B14DE0AB-1B1C-8E4F-B2B2-08EF2B60CB81}"/>
              </a:ext>
            </a:extLst>
          </p:cNvPr>
          <p:cNvSpPr>
            <a:spLocks noGrp="1"/>
          </p:cNvSpPr>
          <p:nvPr>
            <p:ph idx="1"/>
          </p:nvPr>
        </p:nvSpPr>
        <p:spPr>
          <a:xfrm>
            <a:off x="229072" y="1189429"/>
            <a:ext cx="8568952" cy="460647"/>
          </a:xfrm>
        </p:spPr>
        <p:txBody>
          <a:bodyPr>
            <a:noAutofit/>
          </a:bodyPr>
          <a:lstStyle/>
          <a:p>
            <a:pPr marL="0" indent="0">
              <a:buNone/>
            </a:pPr>
            <a:r>
              <a:rPr lang="el-GR" dirty="0"/>
              <a:t>Αναδυόμενος, φυσικός, </a:t>
            </a:r>
            <a:r>
              <a:rPr lang="el-GR" b="1" dirty="0"/>
              <a:t>πρώτος</a:t>
            </a:r>
            <a:r>
              <a:rPr lang="el-GR" dirty="0"/>
              <a:t> </a:t>
            </a:r>
            <a:r>
              <a:rPr lang="el-GR" dirty="0" err="1"/>
              <a:t>γραμματισμός</a:t>
            </a:r>
            <a:endParaRPr lang="el-GR" dirty="0"/>
          </a:p>
        </p:txBody>
      </p:sp>
      <p:pic>
        <p:nvPicPr>
          <p:cNvPr id="1026" name="Picture 2" descr="Hate Symbols Database | ADL">
            <a:extLst>
              <a:ext uri="{FF2B5EF4-FFF2-40B4-BE49-F238E27FC236}">
                <a16:creationId xmlns:a16="http://schemas.microsoft.com/office/drawing/2014/main" id="{F9A87BA1-609F-EC49-982F-893A4D9D61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921246"/>
            <a:ext cx="910084" cy="8223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44D1B9-BCF8-144C-AE9C-F246646356A8}"/>
              </a:ext>
            </a:extLst>
          </p:cNvPr>
          <p:cNvSpPr/>
          <p:nvPr/>
        </p:nvSpPr>
        <p:spPr>
          <a:xfrm>
            <a:off x="2253425" y="1983897"/>
            <a:ext cx="6789166" cy="584775"/>
          </a:xfrm>
          <a:prstGeom prst="rect">
            <a:avLst/>
          </a:prstGeom>
        </p:spPr>
        <p:txBody>
          <a:bodyPr wrap="none">
            <a:spAutoFit/>
          </a:bodyPr>
          <a:lstStyle/>
          <a:p>
            <a:r>
              <a:rPr lang="el-GR" sz="3200" dirty="0" err="1"/>
              <a:t>Διδασκαλ</a:t>
            </a:r>
            <a:r>
              <a:rPr lang="en-US" sz="3200" dirty="0" err="1"/>
              <a:t>ί</a:t>
            </a:r>
            <a:r>
              <a:rPr lang="el-GR" sz="3200" dirty="0"/>
              <a:t>α γλώσσας στην </a:t>
            </a:r>
            <a:r>
              <a:rPr lang="el-GR" sz="3200" dirty="0" err="1"/>
              <a:t>Α΄δημοτικού</a:t>
            </a:r>
            <a:endParaRPr lang="x-none" sz="3200" dirty="0"/>
          </a:p>
        </p:txBody>
      </p:sp>
      <p:sp>
        <p:nvSpPr>
          <p:cNvPr id="5" name="Rectangle 4">
            <a:extLst>
              <a:ext uri="{FF2B5EF4-FFF2-40B4-BE49-F238E27FC236}">
                <a16:creationId xmlns:a16="http://schemas.microsoft.com/office/drawing/2014/main" id="{F3FAA7D1-893D-A349-B1CC-C313FA1379DE}"/>
              </a:ext>
            </a:extLst>
          </p:cNvPr>
          <p:cNvSpPr/>
          <p:nvPr/>
        </p:nvSpPr>
        <p:spPr>
          <a:xfrm>
            <a:off x="229072" y="3237227"/>
            <a:ext cx="6138347" cy="2215991"/>
          </a:xfrm>
          <a:prstGeom prst="rect">
            <a:avLst/>
          </a:prstGeom>
        </p:spPr>
        <p:txBody>
          <a:bodyPr wrap="none">
            <a:spAutoFit/>
          </a:bodyPr>
          <a:lstStyle/>
          <a:p>
            <a:pPr marL="285750" indent="-285750">
              <a:buFont typeface="Arial" panose="020B0604020202020204" pitchFamily="34" charset="0"/>
              <a:buChar char="•"/>
            </a:pPr>
            <a:r>
              <a:rPr lang="el-GR" sz="2400" dirty="0"/>
              <a:t>Σκοπός και μαθησιακό περιεχόμενο</a:t>
            </a:r>
          </a:p>
          <a:p>
            <a:pPr marL="285750" indent="-285750">
              <a:buFont typeface="Arial" panose="020B0604020202020204" pitchFamily="34" charset="0"/>
              <a:buChar char="•"/>
            </a:pPr>
            <a:r>
              <a:rPr lang="el-GR" sz="2400" dirty="0"/>
              <a:t> Πρακτικές και διδασκαλία</a:t>
            </a:r>
          </a:p>
          <a:p>
            <a:pPr marL="285750" indent="-285750">
              <a:buFont typeface="Arial" panose="020B0604020202020204" pitchFamily="34" charset="0"/>
              <a:buChar char="•"/>
            </a:pPr>
            <a:r>
              <a:rPr lang="el-GR" sz="2400" dirty="0"/>
              <a:t>Ρόλοι νηπιαγωγών – δασκάλων</a:t>
            </a:r>
          </a:p>
          <a:p>
            <a:pPr marL="285750" indent="-285750">
              <a:buFont typeface="Arial" panose="020B0604020202020204" pitchFamily="34" charset="0"/>
              <a:buChar char="•"/>
            </a:pPr>
            <a:r>
              <a:rPr lang="el-GR" sz="2400" dirty="0"/>
              <a:t>Αξιολόγηση της μάθησης και της διαδικασίας</a:t>
            </a:r>
          </a:p>
          <a:p>
            <a:endParaRPr lang="el-GR" sz="2400" dirty="0"/>
          </a:p>
          <a:p>
            <a:pPr marL="285750" indent="-285750">
              <a:buFont typeface="Arial" panose="020B0604020202020204" pitchFamily="34" charset="0"/>
              <a:buChar char="•"/>
            </a:pPr>
            <a:endParaRPr lang="x-none" dirty="0"/>
          </a:p>
        </p:txBody>
      </p:sp>
    </p:spTree>
    <p:extLst>
      <p:ext uri="{BB962C8B-B14F-4D97-AF65-F5344CB8AC3E}">
        <p14:creationId xmlns:p14="http://schemas.microsoft.com/office/powerpoint/2010/main" val="319475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E:\ΦΩΤΟΓΡΑΦΙΕΣ\2011\2011_3\DSC03008.JPG">
            <a:extLst>
              <a:ext uri="{FF2B5EF4-FFF2-40B4-BE49-F238E27FC236}">
                <a16:creationId xmlns:a16="http://schemas.microsoft.com/office/drawing/2014/main" id="{55E17FB7-BE9C-9F43-9621-95F9A38A244F}"/>
              </a:ext>
            </a:extLst>
          </p:cNvPr>
          <p:cNvPicPr>
            <a:picLocks noChangeAspect="1" noChangeArrowheads="1"/>
          </p:cNvPicPr>
          <p:nvPr/>
        </p:nvPicPr>
        <p:blipFill rotWithShape="1">
          <a:blip r:embed="rId2" cstate="print"/>
          <a:srcRect t="31100" r="24801"/>
          <a:stretch/>
        </p:blipFill>
        <p:spPr bwMode="auto">
          <a:xfrm>
            <a:off x="4131759" y="125949"/>
            <a:ext cx="4914983" cy="3623545"/>
          </a:xfrm>
          <a:prstGeom prst="rect">
            <a:avLst/>
          </a:prstGeom>
          <a:noFill/>
        </p:spPr>
      </p:pic>
      <p:pic>
        <p:nvPicPr>
          <p:cNvPr id="3" name="Picture 2" descr="A group of children holding books&#10;&#10;Description automatically generated with low confidence">
            <a:extLst>
              <a:ext uri="{FF2B5EF4-FFF2-40B4-BE49-F238E27FC236}">
                <a16:creationId xmlns:a16="http://schemas.microsoft.com/office/drawing/2014/main" id="{0FF29191-282E-634B-88DF-515E386901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000" r="61025"/>
          <a:stretch/>
        </p:blipFill>
        <p:spPr>
          <a:xfrm>
            <a:off x="0" y="46215"/>
            <a:ext cx="3161128" cy="4318889"/>
          </a:xfrm>
          <a:prstGeom prst="rect">
            <a:avLst/>
          </a:prstGeom>
        </p:spPr>
      </p:pic>
      <p:pic>
        <p:nvPicPr>
          <p:cNvPr id="7" name="Picture 6" descr="Γραμματισμός στο Νηπιαγωγείο» (2012-13)">
            <a:extLst>
              <a:ext uri="{FF2B5EF4-FFF2-40B4-BE49-F238E27FC236}">
                <a16:creationId xmlns:a16="http://schemas.microsoft.com/office/drawing/2014/main" id="{4C74A74C-C1AB-284C-90DE-CADCA533257B}"/>
              </a:ext>
            </a:extLst>
          </p:cNvPr>
          <p:cNvPicPr>
            <a:picLocks noChangeAspect="1" noChangeArrowheads="1"/>
          </p:cNvPicPr>
          <p:nvPr/>
        </p:nvPicPr>
        <p:blipFill>
          <a:blip r:embed="rId4" cstate="print"/>
          <a:srcRect/>
          <a:stretch>
            <a:fillRect/>
          </a:stretch>
        </p:blipFill>
        <p:spPr bwMode="auto">
          <a:xfrm>
            <a:off x="87680" y="3133908"/>
            <a:ext cx="4268296" cy="367787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67CD9-500E-F04D-A3A3-4E29FE5936D1}"/>
              </a:ext>
            </a:extLst>
          </p:cNvPr>
          <p:cNvSpPr>
            <a:spLocks noGrp="1"/>
          </p:cNvSpPr>
          <p:nvPr>
            <p:ph type="title"/>
          </p:nvPr>
        </p:nvSpPr>
        <p:spPr/>
        <p:txBody>
          <a:bodyPr>
            <a:normAutofit/>
          </a:bodyPr>
          <a:lstStyle/>
          <a:p>
            <a:r>
              <a:rPr lang="en-GB" dirty="0"/>
              <a:t>Reading Literacy</a:t>
            </a:r>
            <a:endParaRPr lang="x-none" dirty="0"/>
          </a:p>
        </p:txBody>
      </p:sp>
      <p:sp>
        <p:nvSpPr>
          <p:cNvPr id="3" name="Content Placeholder 2">
            <a:extLst>
              <a:ext uri="{FF2B5EF4-FFF2-40B4-BE49-F238E27FC236}">
                <a16:creationId xmlns:a16="http://schemas.microsoft.com/office/drawing/2014/main" id="{8CBB8715-E7E8-5349-89E2-C566B522A3C6}"/>
              </a:ext>
            </a:extLst>
          </p:cNvPr>
          <p:cNvSpPr>
            <a:spLocks noGrp="1"/>
          </p:cNvSpPr>
          <p:nvPr>
            <p:ph idx="1"/>
          </p:nvPr>
        </p:nvSpPr>
        <p:spPr/>
        <p:txBody>
          <a:bodyPr>
            <a:normAutofit fontScale="85000" lnSpcReduction="10000"/>
          </a:bodyPr>
          <a:lstStyle/>
          <a:p>
            <a:pPr marL="0" indent="0">
              <a:buNone/>
            </a:pPr>
            <a:r>
              <a:rPr lang="en-GB" i="1" dirty="0"/>
              <a:t>Reading literacy is the ability to understand and use those written language forms required by society and/or valued by the individual. Readers can construct meaning from texts in a variety of forms. They read to learn, to participate in communities of readers in school and everyday life, and for enjoyment.</a:t>
            </a:r>
            <a:endParaRPr lang="el-GR" dirty="0"/>
          </a:p>
          <a:p>
            <a:pPr marL="0" indent="0">
              <a:buNone/>
            </a:pPr>
            <a:r>
              <a:rPr lang="en-GB" dirty="0"/>
              <a:t>Progress in International Reading Literacy Study</a:t>
            </a:r>
            <a:r>
              <a:rPr lang="el-GR" dirty="0"/>
              <a:t> 2021: 6</a:t>
            </a:r>
            <a:endParaRPr lang="en-GB" dirty="0"/>
          </a:p>
          <a:p>
            <a:pPr marL="0" indent="0">
              <a:buNone/>
            </a:pPr>
            <a:endParaRPr lang="el-GR" dirty="0"/>
          </a:p>
          <a:p>
            <a:pPr marL="0" indent="0">
              <a:buNone/>
            </a:pPr>
            <a:r>
              <a:rPr lang="en-GB" dirty="0"/>
              <a:t>http://pirls2021.org/frameworks/home/reading-assessment-framework/a-definition-of-reading-literacy/</a:t>
            </a:r>
            <a:endParaRPr lang="x-none" dirty="0"/>
          </a:p>
        </p:txBody>
      </p:sp>
    </p:spTree>
    <p:extLst>
      <p:ext uri="{BB962C8B-B14F-4D97-AF65-F5344CB8AC3E}">
        <p14:creationId xmlns:p14="http://schemas.microsoft.com/office/powerpoint/2010/main" val="1408107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07C76-6894-784F-929F-324B2F932F2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6F7A57-9C87-7245-AC1A-D58F28703AD0}"/>
              </a:ext>
            </a:extLst>
          </p:cNvPr>
          <p:cNvSpPr>
            <a:spLocks noGrp="1"/>
          </p:cNvSpPr>
          <p:nvPr>
            <p:ph idx="1"/>
          </p:nvPr>
        </p:nvSpPr>
        <p:spPr>
          <a:xfrm>
            <a:off x="435229" y="5905275"/>
            <a:ext cx="8229600" cy="718164"/>
          </a:xfrm>
        </p:spPr>
        <p:txBody>
          <a:bodyPr/>
          <a:lstStyle/>
          <a:p>
            <a:pPr marL="0" indent="0">
              <a:buNone/>
            </a:pPr>
            <a:r>
              <a:rPr lang="el-GR" dirty="0"/>
              <a:t>Οι χωρίς λόγια γελοιογραφίες «διαβάζονται»;</a:t>
            </a:r>
            <a:endParaRPr lang="en-US" dirty="0"/>
          </a:p>
        </p:txBody>
      </p:sp>
      <p:pic>
        <p:nvPicPr>
          <p:cNvPr id="4" name="Picture 3">
            <a:extLst>
              <a:ext uri="{FF2B5EF4-FFF2-40B4-BE49-F238E27FC236}">
                <a16:creationId xmlns:a16="http://schemas.microsoft.com/office/drawing/2014/main" id="{025026E3-8D14-744E-ADCC-A39FE6A21E25}"/>
              </a:ext>
            </a:extLst>
          </p:cNvPr>
          <p:cNvPicPr>
            <a:picLocks noChangeAspect="1"/>
          </p:cNvPicPr>
          <p:nvPr/>
        </p:nvPicPr>
        <p:blipFill>
          <a:blip r:embed="rId2" cstate="print"/>
          <a:stretch>
            <a:fillRect/>
          </a:stretch>
        </p:blipFill>
        <p:spPr>
          <a:xfrm>
            <a:off x="0" y="692696"/>
            <a:ext cx="9136717" cy="5139404"/>
          </a:xfrm>
          <a:prstGeom prst="rect">
            <a:avLst/>
          </a:prstGeom>
        </p:spPr>
      </p:pic>
    </p:spTree>
    <p:extLst>
      <p:ext uri="{BB962C8B-B14F-4D97-AF65-F5344CB8AC3E}">
        <p14:creationId xmlns:p14="http://schemas.microsoft.com/office/powerpoint/2010/main" val="1040227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37AE-35B3-A44A-B1E7-12C6C8450B5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0BC9B3CE-0AB6-9849-BC69-679C33F68141}"/>
              </a:ext>
            </a:extLst>
          </p:cNvPr>
          <p:cNvPicPr>
            <a:picLocks noGrp="1" noChangeAspect="1"/>
          </p:cNvPicPr>
          <p:nvPr>
            <p:ph idx="1"/>
          </p:nvPr>
        </p:nvPicPr>
        <p:blipFill>
          <a:blip r:embed="rId3" cstate="print"/>
          <a:stretch>
            <a:fillRect/>
          </a:stretch>
        </p:blipFill>
        <p:spPr>
          <a:xfrm>
            <a:off x="2706887" y="3995882"/>
            <a:ext cx="1832917" cy="2788493"/>
          </a:xfrm>
          <a:prstGeom prst="rect">
            <a:avLst/>
          </a:prstGeom>
        </p:spPr>
      </p:pic>
      <p:pic>
        <p:nvPicPr>
          <p:cNvPr id="4" name="Picture 3">
            <a:extLst>
              <a:ext uri="{FF2B5EF4-FFF2-40B4-BE49-F238E27FC236}">
                <a16:creationId xmlns:a16="http://schemas.microsoft.com/office/drawing/2014/main" id="{7ED874FE-E6D5-5242-9CEB-B4F9A1995C99}"/>
              </a:ext>
            </a:extLst>
          </p:cNvPr>
          <p:cNvPicPr>
            <a:picLocks noChangeAspect="1"/>
          </p:cNvPicPr>
          <p:nvPr/>
        </p:nvPicPr>
        <p:blipFill>
          <a:blip r:embed="rId4" cstate="print"/>
          <a:stretch>
            <a:fillRect/>
          </a:stretch>
        </p:blipFill>
        <p:spPr>
          <a:xfrm>
            <a:off x="64903" y="0"/>
            <a:ext cx="2641984" cy="3995883"/>
          </a:xfrm>
          <a:prstGeom prst="rect">
            <a:avLst/>
          </a:prstGeom>
        </p:spPr>
      </p:pic>
      <p:pic>
        <p:nvPicPr>
          <p:cNvPr id="5" name="Picture 4">
            <a:extLst>
              <a:ext uri="{FF2B5EF4-FFF2-40B4-BE49-F238E27FC236}">
                <a16:creationId xmlns:a16="http://schemas.microsoft.com/office/drawing/2014/main" id="{AA08E583-E944-CA4A-A084-77C06D91EE7B}"/>
              </a:ext>
            </a:extLst>
          </p:cNvPr>
          <p:cNvPicPr>
            <a:picLocks noChangeAspect="1"/>
          </p:cNvPicPr>
          <p:nvPr/>
        </p:nvPicPr>
        <p:blipFill>
          <a:blip r:embed="rId5" cstate="print"/>
          <a:stretch>
            <a:fillRect/>
          </a:stretch>
        </p:blipFill>
        <p:spPr>
          <a:xfrm>
            <a:off x="6511667" y="-24655"/>
            <a:ext cx="2627825" cy="3669680"/>
          </a:xfrm>
          <a:prstGeom prst="rect">
            <a:avLst/>
          </a:prstGeom>
        </p:spPr>
      </p:pic>
      <p:pic>
        <p:nvPicPr>
          <p:cNvPr id="7" name="Picture 6">
            <a:extLst>
              <a:ext uri="{FF2B5EF4-FFF2-40B4-BE49-F238E27FC236}">
                <a16:creationId xmlns:a16="http://schemas.microsoft.com/office/drawing/2014/main" id="{D4019DC8-CCA3-FD4E-9B35-1954BC830873}"/>
              </a:ext>
            </a:extLst>
          </p:cNvPr>
          <p:cNvPicPr>
            <a:picLocks noChangeAspect="1"/>
          </p:cNvPicPr>
          <p:nvPr/>
        </p:nvPicPr>
        <p:blipFill>
          <a:blip r:embed="rId6" cstate="print"/>
          <a:stretch>
            <a:fillRect/>
          </a:stretch>
        </p:blipFill>
        <p:spPr>
          <a:xfrm>
            <a:off x="6642045" y="3812333"/>
            <a:ext cx="2497447" cy="3045667"/>
          </a:xfrm>
          <a:prstGeom prst="rect">
            <a:avLst/>
          </a:prstGeom>
        </p:spPr>
      </p:pic>
      <p:pic>
        <p:nvPicPr>
          <p:cNvPr id="8" name="Picture 7">
            <a:extLst>
              <a:ext uri="{FF2B5EF4-FFF2-40B4-BE49-F238E27FC236}">
                <a16:creationId xmlns:a16="http://schemas.microsoft.com/office/drawing/2014/main" id="{65D66128-1476-5848-87FC-0EC5C4D2AD8E}"/>
              </a:ext>
            </a:extLst>
          </p:cNvPr>
          <p:cNvPicPr>
            <a:picLocks noChangeAspect="1"/>
          </p:cNvPicPr>
          <p:nvPr/>
        </p:nvPicPr>
        <p:blipFill>
          <a:blip r:embed="rId7" cstate="print"/>
          <a:stretch>
            <a:fillRect/>
          </a:stretch>
        </p:blipFill>
        <p:spPr>
          <a:xfrm>
            <a:off x="251520" y="3995883"/>
            <a:ext cx="1987030" cy="2857429"/>
          </a:xfrm>
          <a:prstGeom prst="rect">
            <a:avLst/>
          </a:prstGeom>
        </p:spPr>
      </p:pic>
      <p:pic>
        <p:nvPicPr>
          <p:cNvPr id="9" name="Picture 8">
            <a:extLst>
              <a:ext uri="{FF2B5EF4-FFF2-40B4-BE49-F238E27FC236}">
                <a16:creationId xmlns:a16="http://schemas.microsoft.com/office/drawing/2014/main" id="{4832D756-9F4F-E642-90CA-A666DFAF98EE}"/>
              </a:ext>
            </a:extLst>
          </p:cNvPr>
          <p:cNvPicPr>
            <a:picLocks noChangeAspect="1"/>
          </p:cNvPicPr>
          <p:nvPr/>
        </p:nvPicPr>
        <p:blipFill>
          <a:blip r:embed="rId8" cstate="print"/>
          <a:stretch>
            <a:fillRect/>
          </a:stretch>
        </p:blipFill>
        <p:spPr>
          <a:xfrm>
            <a:off x="4517966" y="3856238"/>
            <a:ext cx="2124080" cy="2973712"/>
          </a:xfrm>
          <a:prstGeom prst="rect">
            <a:avLst/>
          </a:prstGeom>
        </p:spPr>
      </p:pic>
      <p:pic>
        <p:nvPicPr>
          <p:cNvPr id="10" name="Picture 9">
            <a:extLst>
              <a:ext uri="{FF2B5EF4-FFF2-40B4-BE49-F238E27FC236}">
                <a16:creationId xmlns:a16="http://schemas.microsoft.com/office/drawing/2014/main" id="{E399BA8C-7CAC-7440-B6B9-FED3AB0C7AAF}"/>
              </a:ext>
            </a:extLst>
          </p:cNvPr>
          <p:cNvPicPr>
            <a:picLocks noChangeAspect="1"/>
          </p:cNvPicPr>
          <p:nvPr/>
        </p:nvPicPr>
        <p:blipFill>
          <a:blip r:embed="rId9" cstate="print"/>
          <a:stretch>
            <a:fillRect/>
          </a:stretch>
        </p:blipFill>
        <p:spPr>
          <a:xfrm>
            <a:off x="2564511" y="1338819"/>
            <a:ext cx="2421792" cy="2559027"/>
          </a:xfrm>
          <a:prstGeom prst="rect">
            <a:avLst/>
          </a:prstGeom>
        </p:spPr>
      </p:pic>
      <p:pic>
        <p:nvPicPr>
          <p:cNvPr id="11" name="Picture 10">
            <a:extLst>
              <a:ext uri="{FF2B5EF4-FFF2-40B4-BE49-F238E27FC236}">
                <a16:creationId xmlns:a16="http://schemas.microsoft.com/office/drawing/2014/main" id="{FBC9E28B-D1E3-3942-9C7D-9E94C3B2BF53}"/>
              </a:ext>
            </a:extLst>
          </p:cNvPr>
          <p:cNvPicPr>
            <a:picLocks noChangeAspect="1"/>
          </p:cNvPicPr>
          <p:nvPr/>
        </p:nvPicPr>
        <p:blipFill>
          <a:blip r:embed="rId10" cstate="print"/>
          <a:stretch>
            <a:fillRect/>
          </a:stretch>
        </p:blipFill>
        <p:spPr>
          <a:xfrm>
            <a:off x="2605650" y="93181"/>
            <a:ext cx="3906017" cy="1045272"/>
          </a:xfrm>
          <a:prstGeom prst="rect">
            <a:avLst/>
          </a:prstGeom>
        </p:spPr>
      </p:pic>
      <p:pic>
        <p:nvPicPr>
          <p:cNvPr id="12" name="Picture 11">
            <a:extLst>
              <a:ext uri="{FF2B5EF4-FFF2-40B4-BE49-F238E27FC236}">
                <a16:creationId xmlns:a16="http://schemas.microsoft.com/office/drawing/2014/main" id="{0F98B318-C6C3-2947-B62E-783FB5D6617B}"/>
              </a:ext>
            </a:extLst>
          </p:cNvPr>
          <p:cNvPicPr>
            <a:picLocks noChangeAspect="1"/>
          </p:cNvPicPr>
          <p:nvPr/>
        </p:nvPicPr>
        <p:blipFill>
          <a:blip r:embed="rId11" cstate="print"/>
          <a:stretch>
            <a:fillRect/>
          </a:stretch>
        </p:blipFill>
        <p:spPr>
          <a:xfrm>
            <a:off x="4794748" y="1349666"/>
            <a:ext cx="1799762" cy="2706410"/>
          </a:xfrm>
          <a:prstGeom prst="rect">
            <a:avLst/>
          </a:prstGeom>
        </p:spPr>
      </p:pic>
    </p:spTree>
    <p:extLst>
      <p:ext uri="{BB962C8B-B14F-4D97-AF65-F5344CB8AC3E}">
        <p14:creationId xmlns:p14="http://schemas.microsoft.com/office/powerpoint/2010/main" val="196089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5652120" y="0"/>
            <a:ext cx="3176195" cy="6857998"/>
          </a:xfrm>
          <a:prstGeom prst="rect">
            <a:avLst/>
          </a:prstGeom>
        </p:spPr>
      </p:pic>
      <p:pic>
        <p:nvPicPr>
          <p:cNvPr id="5" name="Εικόνα 4"/>
          <p:cNvPicPr>
            <a:picLocks noChangeAspect="1"/>
          </p:cNvPicPr>
          <p:nvPr/>
        </p:nvPicPr>
        <p:blipFill>
          <a:blip r:embed="rId3" cstate="print"/>
          <a:stretch>
            <a:fillRect/>
          </a:stretch>
        </p:blipFill>
        <p:spPr>
          <a:xfrm>
            <a:off x="0" y="404664"/>
            <a:ext cx="4190862" cy="5818659"/>
          </a:xfrm>
          <a:prstGeom prst="rect">
            <a:avLst/>
          </a:prstGeom>
        </p:spPr>
      </p:pic>
      <p:sp>
        <p:nvSpPr>
          <p:cNvPr id="6" name="Δεξιό βέλος 5"/>
          <p:cNvSpPr/>
          <p:nvPr/>
        </p:nvSpPr>
        <p:spPr>
          <a:xfrm>
            <a:off x="4303725" y="3140968"/>
            <a:ext cx="1368152" cy="1224136"/>
          </a:xfrm>
          <a:prstGeom prst="rightArrow">
            <a:avLst>
              <a:gd name="adj1" fmla="val 32926"/>
              <a:gd name="adj2" fmla="val 403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a:extLst>
              <a:ext uri="{FF2B5EF4-FFF2-40B4-BE49-F238E27FC236}">
                <a16:creationId xmlns:a16="http://schemas.microsoft.com/office/drawing/2014/main" id="{5A1543FA-95DE-3944-BE67-FD00298381DD}"/>
              </a:ext>
            </a:extLst>
          </p:cNvPr>
          <p:cNvSpPr/>
          <p:nvPr/>
        </p:nvSpPr>
        <p:spPr>
          <a:xfrm>
            <a:off x="281988" y="6288385"/>
            <a:ext cx="4582858" cy="369332"/>
          </a:xfrm>
          <a:prstGeom prst="rect">
            <a:avLst/>
          </a:prstGeom>
        </p:spPr>
        <p:txBody>
          <a:bodyPr wrap="none">
            <a:spAutoFit/>
          </a:bodyPr>
          <a:lstStyle/>
          <a:p>
            <a:r>
              <a:rPr lang="en-US" dirty="0"/>
              <a:t>Reading literacy: </a:t>
            </a:r>
            <a:r>
              <a:rPr lang="el-GR" b="1" dirty="0"/>
              <a:t>αναγνωσ</a:t>
            </a:r>
            <a:r>
              <a:rPr lang="el-GR" dirty="0"/>
              <a:t>τικός </a:t>
            </a:r>
            <a:r>
              <a:rPr lang="el-GR" b="1" dirty="0" err="1"/>
              <a:t>γραμματισμός</a:t>
            </a:r>
            <a:endParaRPr lang="x-none" b="1" dirty="0"/>
          </a:p>
        </p:txBody>
      </p:sp>
    </p:spTree>
    <p:extLst>
      <p:ext uri="{BB962C8B-B14F-4D97-AF65-F5344CB8AC3E}">
        <p14:creationId xmlns:p14="http://schemas.microsoft.com/office/powerpoint/2010/main" val="3872459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992" y="-19120"/>
            <a:ext cx="5221064" cy="6877120"/>
          </a:xfrm>
          <a:prstGeom prst="rect">
            <a:avLst/>
          </a:prstGeom>
        </p:spPr>
      </p:pic>
      <p:pic>
        <p:nvPicPr>
          <p:cNvPr id="5" name="Εικόνα 4"/>
          <p:cNvPicPr>
            <a:picLocks noChangeAspect="1"/>
          </p:cNvPicPr>
          <p:nvPr/>
        </p:nvPicPr>
        <p:blipFill>
          <a:blip r:embed="rId3" cstate="print"/>
          <a:stretch>
            <a:fillRect/>
          </a:stretch>
        </p:blipFill>
        <p:spPr>
          <a:xfrm>
            <a:off x="5219126" y="548680"/>
            <a:ext cx="3924874" cy="5554068"/>
          </a:xfrm>
          <a:prstGeom prst="rect">
            <a:avLst/>
          </a:prstGeom>
        </p:spPr>
      </p:pic>
      <p:sp>
        <p:nvSpPr>
          <p:cNvPr id="6" name="5 - Ορθογώνιο"/>
          <p:cNvSpPr/>
          <p:nvPr/>
        </p:nvSpPr>
        <p:spPr>
          <a:xfrm>
            <a:off x="5220072" y="6119336"/>
            <a:ext cx="3923928" cy="738664"/>
          </a:xfrm>
          <a:prstGeom prst="rect">
            <a:avLst/>
          </a:prstGeom>
        </p:spPr>
        <p:txBody>
          <a:bodyPr wrap="square">
            <a:spAutoFit/>
          </a:bodyPr>
          <a:lstStyle/>
          <a:p>
            <a:r>
              <a:rPr lang="el-GR" sz="1400" dirty="0" err="1"/>
              <a:t>Αποτελ</a:t>
            </a:r>
            <a:r>
              <a:rPr lang="en-US" sz="1400" dirty="0"/>
              <a:t>έ</a:t>
            </a:r>
            <a:r>
              <a:rPr lang="el-GR" sz="1400" dirty="0" err="1"/>
              <a:t>σματα</a:t>
            </a:r>
            <a:r>
              <a:rPr lang="el-GR" sz="1400" dirty="0"/>
              <a:t> </a:t>
            </a:r>
            <a:r>
              <a:rPr lang="en-US" sz="1400" dirty="0"/>
              <a:t>PISA 2018: </a:t>
            </a:r>
            <a:r>
              <a:rPr lang="en-US" sz="1400" dirty="0">
                <a:hlinkClick r:id="rId4"/>
              </a:rPr>
              <a:t>http://www.iep.edu.gr/pisa/images/publications/reports/2019_12_03_pisa_results_2018.pdf</a:t>
            </a:r>
            <a:r>
              <a:rPr lang="en-US" sz="1400" dirty="0"/>
              <a:t> </a:t>
            </a:r>
          </a:p>
        </p:txBody>
      </p:sp>
    </p:spTree>
    <p:extLst>
      <p:ext uri="{BB962C8B-B14F-4D97-AF65-F5344CB8AC3E}">
        <p14:creationId xmlns:p14="http://schemas.microsoft.com/office/powerpoint/2010/main" val="3577680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346050"/>
          </a:xfrm>
        </p:spPr>
        <p:txBody>
          <a:bodyPr>
            <a:noAutofit/>
          </a:bodyPr>
          <a:lstStyle/>
          <a:p>
            <a:r>
              <a:rPr lang="en-US" sz="3200" dirty="0"/>
              <a:t>PISA 2018</a:t>
            </a:r>
            <a:endParaRPr lang="el-GR" sz="3200" dirty="0"/>
          </a:p>
        </p:txBody>
      </p:sp>
      <p:sp>
        <p:nvSpPr>
          <p:cNvPr id="3" name="Θέση περιεχομένου 2"/>
          <p:cNvSpPr>
            <a:spLocks noGrp="1"/>
          </p:cNvSpPr>
          <p:nvPr>
            <p:ph idx="1"/>
          </p:nvPr>
        </p:nvSpPr>
        <p:spPr>
          <a:xfrm>
            <a:off x="457200" y="764704"/>
            <a:ext cx="8229600" cy="5361459"/>
          </a:xfrm>
        </p:spPr>
        <p:txBody>
          <a:bodyPr>
            <a:normAutofit fontScale="92500" lnSpcReduction="20000"/>
          </a:bodyPr>
          <a:lstStyle/>
          <a:p>
            <a:pPr marL="0" indent="0">
              <a:buNone/>
            </a:pPr>
            <a:r>
              <a:rPr lang="en-US" sz="2800" b="1" dirty="0"/>
              <a:t>Reading literacy </a:t>
            </a:r>
            <a:r>
              <a:rPr lang="en-US" sz="2800" dirty="0"/>
              <a:t>is understanding, using, evaluating, reflecting on and engaging with texts in order to achieve one’s goals, to develop one’s knowledge and potential and to participate in society.</a:t>
            </a:r>
          </a:p>
          <a:p>
            <a:pPr marL="0" indent="0">
              <a:buNone/>
            </a:pPr>
            <a:r>
              <a:rPr lang="en-US" sz="2800" b="1" dirty="0"/>
              <a:t>“Reading” </a:t>
            </a:r>
            <a:r>
              <a:rPr lang="en-US" sz="2800" dirty="0"/>
              <a:t>is often understood as simply decoding, or even reading aloud.</a:t>
            </a:r>
          </a:p>
          <a:p>
            <a:pPr marL="0" indent="0">
              <a:buNone/>
            </a:pPr>
            <a:r>
              <a:rPr lang="en-US" sz="2800" b="1" dirty="0"/>
              <a:t>Reading literacy </a:t>
            </a:r>
            <a:r>
              <a:rPr lang="en-US" sz="2800" dirty="0"/>
              <a:t>includes a wide range of </a:t>
            </a:r>
            <a:r>
              <a:rPr lang="en-US" sz="2800" u="sng" dirty="0"/>
              <a:t>cognitive</a:t>
            </a:r>
            <a:r>
              <a:rPr lang="en-US" sz="2800" dirty="0"/>
              <a:t> and </a:t>
            </a:r>
            <a:r>
              <a:rPr lang="en-US" sz="2800" u="sng" dirty="0"/>
              <a:t>linguistic competencies</a:t>
            </a:r>
            <a:r>
              <a:rPr lang="en-US" sz="2800" dirty="0"/>
              <a:t>, from basic decoding to knowledge of words, grammar and larger linguistic and textual structures for comprehension, as well as integration of meaning with one’s knowledge about the world. It also includes </a:t>
            </a:r>
            <a:r>
              <a:rPr lang="en-US" sz="2800" u="sng" dirty="0"/>
              <a:t>metacognitive competencies</a:t>
            </a:r>
            <a:r>
              <a:rPr lang="en-US" sz="2800" dirty="0"/>
              <a:t>: the awareness of and ability to use a variety of appropriate strategies when processing texts. Metacognitive competencies are activated when readers think about, monitor and adjust their reading activity for a particular goal.</a:t>
            </a:r>
            <a:endParaRPr lang="el-GR" sz="2800" dirty="0"/>
          </a:p>
        </p:txBody>
      </p:sp>
      <p:pic>
        <p:nvPicPr>
          <p:cNvPr id="4" name="Εικόνα 3"/>
          <p:cNvPicPr>
            <a:picLocks noChangeAspect="1"/>
          </p:cNvPicPr>
          <p:nvPr/>
        </p:nvPicPr>
        <p:blipFill rotWithShape="1">
          <a:blip r:embed="rId2" cstate="print"/>
          <a:srcRect l="9127" t="25747" r="49800" b="59796"/>
          <a:stretch/>
        </p:blipFill>
        <p:spPr>
          <a:xfrm>
            <a:off x="0" y="6209928"/>
            <a:ext cx="4680520" cy="648072"/>
          </a:xfrm>
          <a:prstGeom prst="rect">
            <a:avLst/>
          </a:prstGeom>
        </p:spPr>
      </p:pic>
      <p:pic>
        <p:nvPicPr>
          <p:cNvPr id="5" name="Εικόνα 3"/>
          <p:cNvPicPr>
            <a:picLocks noChangeAspect="1"/>
          </p:cNvPicPr>
          <p:nvPr/>
        </p:nvPicPr>
        <p:blipFill rotWithShape="1">
          <a:blip r:embed="rId2" cstate="print"/>
          <a:srcRect l="9127" t="61087" r="49800" b="22849"/>
          <a:stretch/>
        </p:blipFill>
        <p:spPr>
          <a:xfrm>
            <a:off x="4463480" y="6137920"/>
            <a:ext cx="4680520" cy="720080"/>
          </a:xfrm>
          <a:prstGeom prst="rect">
            <a:avLst/>
          </a:prstGeom>
        </p:spPr>
      </p:pic>
    </p:spTree>
    <p:extLst>
      <p:ext uri="{BB962C8B-B14F-4D97-AF65-F5344CB8AC3E}">
        <p14:creationId xmlns:p14="http://schemas.microsoft.com/office/powerpoint/2010/main" val="9972071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1641</TotalTime>
  <Words>3718</Words>
  <Application>Microsoft Macintosh PowerPoint</Application>
  <PresentationFormat>On-screen Show (4:3)</PresentationFormat>
  <Paragraphs>295</Paragraphs>
  <Slides>47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Times New Roman</vt:lpstr>
      <vt:lpstr>Wingdings</vt:lpstr>
      <vt:lpstr>Θέμα του Office</vt:lpstr>
      <vt:lpstr>γραμματισμός – ανάγνωση και γραφή</vt:lpstr>
      <vt:lpstr>Βασικές έννοιες:  γραμματισμός, πορεία εγγραμματισμού, λειτουργικός γραμματισμός, κριτικός γραμματισμός, προφορικός -  γραπτός λόγος, ανάγνωση, αναγνωστική κατανόηση, γραφή, συγγραφή κειμένων </vt:lpstr>
      <vt:lpstr>PowerPoint Presentation</vt:lpstr>
      <vt:lpstr> Ποιες δεξιότητες,  ικανότητες, ψυχολογικές ή γνωστικές διεργασίες εμπλέκονται στο συμβάν αυτό; Τι ρόλο παίζει το κείμενο που το παιδί διαβάζει; (είναι το ίδιο εάν είναι κόμικ, κατάλογος ταχυφαγείου, εικονογραφημένο λογοτεχνικό έργο για παιδιά, βιβλίο πληροφοριών);</vt:lpstr>
      <vt:lpstr>PowerPoint Presentation</vt:lpstr>
      <vt:lpstr>PowerPoint Presentation</vt:lpstr>
      <vt:lpstr>PowerPoint Presentation</vt:lpstr>
      <vt:lpstr>PowerPoint Presentation</vt:lpstr>
      <vt:lpstr>PISA 2018</vt:lpstr>
      <vt:lpstr>PowerPoint Presentation</vt:lpstr>
      <vt:lpstr>…less structured  activities  can  be  as  important  in  facilitating  young  children  develop  reading  literacy  as  the more  structured  activities  that  happen  in  classrooms.  Furthermore,  each  context  supports  the  other, and  the  link  between  home  and  school  is  a crucial  element  in  learning(Mullis  et  al.,  2009;  Park,  2008; Weinberger, 1996).</vt:lpstr>
      <vt:lpstr>PowerPoint Presentation</vt:lpstr>
      <vt:lpstr>Μελέτη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πορεία εγγραμματισμού πορεία οικειοποίησης του πολιτισμού μου και των τρόπων που αυτός αξιοποιεί για να δημιουργεί πολιτισμό, πολιτική, επιστήμη, να (επι) κοινωνεί και να δημιουργεί</vt:lpstr>
      <vt:lpstr>PowerPoint Presentation</vt:lpstr>
      <vt:lpstr>PowerPoint Presentation</vt:lpstr>
      <vt:lpstr>PowerPoint Presentation</vt:lpstr>
      <vt:lpstr>PowerPoint Presentation</vt:lpstr>
      <vt:lpstr>PowerPoint Presentation</vt:lpstr>
      <vt:lpstr>Ορίζοντας το γραμματισμό (literacy)</vt:lpstr>
      <vt:lpstr>PowerPoint Presentation</vt:lpstr>
      <vt:lpstr>Διάφορες οπτικές για το γραμματισμό</vt:lpstr>
      <vt:lpstr>Συμπερασματικά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εκμάθηση της ανάγνωσης ⌗ πορεία εγγραμματισμού</vt:lpstr>
      <vt:lpstr>PowerPoint Presentation</vt:lpstr>
      <vt:lpstr>Ανάγνωση</vt:lpstr>
      <vt:lpstr>Η ανάγνωση απαιτεί συγχρονισμό πολλών δεξιοτήτων σε μικρό χρονικό διάστημα. Για να επιτευχθεί η αναγνωστική κατανόηση θα πρέπει όλες οι διαδικασίες να πραγματοποιούνται με ακριβή, αυτοματοποιημένο και ταχύ ρυθμό.</vt:lpstr>
      <vt:lpstr>ΚΑΤΑΝΟΗΣΗ Σχετικές γνώσεις (γεγονότα, ένννοιες κτλ.) Λεξιλόγιο (εύρος, ακρίβεια, συνδέσεις κτλ.) Γλωσσικές δομές (σύνταξη, σημασιολογία κτλ.) Συλλογιστική (τεκμηρίωση, μεταφορές κτλ.) Κειμενικές γνώσεις (έννοιες έντυπου λόγου, κειμενικά είδη κτλ)</vt:lpstr>
      <vt:lpstr>PowerPoint Presentation</vt:lpstr>
      <vt:lpstr>πορεία εγγραμματισμού πορεία οικειοποίησης του πολιτισμού μου και των τρόπων που αυτός αξιοποιεί για να επικοινωνεί και να δημιουργεί πολιτισμό, πολιτική, επιστήμη</vt:lpstr>
      <vt:lpstr>Συνεπώς</vt:lpstr>
      <vt:lpstr>PowerPoint Presentation</vt:lpstr>
      <vt:lpstr>Reading Literacy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Nektarios</dc:creator>
  <cp:lastModifiedBy>Stellakis Nektarios</cp:lastModifiedBy>
  <cp:revision>74</cp:revision>
  <dcterms:created xsi:type="dcterms:W3CDTF">2018-02-04T16:10:27Z</dcterms:created>
  <dcterms:modified xsi:type="dcterms:W3CDTF">2023-10-18T06:40:27Z</dcterms:modified>
</cp:coreProperties>
</file>