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8"/>
  </p:notesMasterIdLst>
  <p:handoutMasterIdLst>
    <p:handoutMasterId r:id="rId49"/>
  </p:handoutMasterIdLst>
  <p:sldIdLst>
    <p:sldId id="267" r:id="rId5"/>
    <p:sldId id="278" r:id="rId6"/>
    <p:sldId id="316" r:id="rId7"/>
    <p:sldId id="315" r:id="rId8"/>
    <p:sldId id="279" r:id="rId9"/>
    <p:sldId id="280" r:id="rId10"/>
    <p:sldId id="281" r:id="rId11"/>
    <p:sldId id="282" r:id="rId12"/>
    <p:sldId id="294" r:id="rId13"/>
    <p:sldId id="295" r:id="rId14"/>
    <p:sldId id="320" r:id="rId15"/>
    <p:sldId id="321" r:id="rId16"/>
    <p:sldId id="322" r:id="rId17"/>
    <p:sldId id="326" r:id="rId18"/>
    <p:sldId id="328" r:id="rId19"/>
    <p:sldId id="330" r:id="rId20"/>
    <p:sldId id="334" r:id="rId21"/>
    <p:sldId id="336" r:id="rId22"/>
    <p:sldId id="337" r:id="rId23"/>
    <p:sldId id="297" r:id="rId24"/>
    <p:sldId id="310" r:id="rId25"/>
    <p:sldId id="311" r:id="rId26"/>
    <p:sldId id="309" r:id="rId27"/>
    <p:sldId id="284" r:id="rId28"/>
    <p:sldId id="285" r:id="rId29"/>
    <p:sldId id="286" r:id="rId30"/>
    <p:sldId id="287" r:id="rId31"/>
    <p:sldId id="288" r:id="rId32"/>
    <p:sldId id="289" r:id="rId33"/>
    <p:sldId id="301" r:id="rId34"/>
    <p:sldId id="318" r:id="rId35"/>
    <p:sldId id="319" r:id="rId36"/>
    <p:sldId id="296" r:id="rId37"/>
    <p:sldId id="314" r:id="rId38"/>
    <p:sldId id="312" r:id="rId39"/>
    <p:sldId id="313" r:id="rId40"/>
    <p:sldId id="303" r:id="rId41"/>
    <p:sldId id="302" r:id="rId42"/>
    <p:sldId id="305" r:id="rId43"/>
    <p:sldId id="306" r:id="rId44"/>
    <p:sldId id="304" r:id="rId45"/>
    <p:sldId id="300" r:id="rId46"/>
    <p:sldId id="30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2253" autoAdjust="0"/>
  </p:normalViewPr>
  <p:slideViewPr>
    <p:cSldViewPr snapToGrid="0">
      <p:cViewPr varScale="1">
        <p:scale>
          <a:sx n="70" d="100"/>
          <a:sy n="70" d="100"/>
        </p:scale>
        <p:origin x="-732" y="-10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pPr/>
              <a:t>11/10/2019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pPr/>
              <a:t>‹#›</a:t>
            </a:fld>
            <a:endParaRPr lang="en-US"/>
          </a:p>
        </p:txBody>
      </p:sp>
    </p:spTree>
    <p:extLst>
      <p:ext uri="{BB962C8B-B14F-4D97-AF65-F5344CB8AC3E}">
        <p14:creationId xmlns=""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pPr/>
              <a:t>11/10/2019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pPr/>
              <a:t>‹#›</a:t>
            </a:fld>
            <a:endParaRPr lang="en-US"/>
          </a:p>
        </p:txBody>
      </p:sp>
    </p:spTree>
    <p:extLst>
      <p:ext uri="{BB962C8B-B14F-4D97-AF65-F5344CB8AC3E}">
        <p14:creationId xmlns=""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5689E-BCA7-4DE3-925D-2FE36E6F2F54}" type="slidenum">
              <a:rPr lang="el-GR"/>
              <a:pPr/>
              <a:t>11</a:t>
            </a:fld>
            <a:endParaRPr lang="el-G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1AB3A-9839-4DC1-8A86-A0FF541A301B}" type="slidenum">
              <a:rPr lang="el-GR"/>
              <a:pPr/>
              <a:t>31</a:t>
            </a:fld>
            <a:endParaRPr lang="el-G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DAA6B-7CFD-4359-98AA-809D06C1937F}" type="slidenum">
              <a:rPr lang="el-GR"/>
              <a:pPr/>
              <a:t>32</a:t>
            </a:fld>
            <a:endParaRPr lang="el-G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1078F-A472-474F-8754-3D0D72047C5B}" type="slidenum">
              <a:rPr lang="el-GR"/>
              <a:pPr/>
              <a:t>12</a:t>
            </a:fld>
            <a:endParaRPr lang="el-G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0B390-88F5-4A01-83BB-75DFE374A1E5}" type="slidenum">
              <a:rPr lang="el-GR"/>
              <a:pPr/>
              <a:t>13</a:t>
            </a:fld>
            <a:endParaRPr lang="el-G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98AFA-4478-4449-9799-F87512FC510F}" type="slidenum">
              <a:rPr lang="el-GR"/>
              <a:pPr/>
              <a:t>14</a:t>
            </a:fld>
            <a:endParaRPr lang="el-G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689F5-7B65-4A01-AC2B-93CA8617DAB1}" type="slidenum">
              <a:rPr lang="el-GR"/>
              <a:pPr/>
              <a:t>15</a:t>
            </a:fld>
            <a:endParaRPr lang="el-G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0534A-4147-46AC-AA21-1D9A86E020E3}" type="slidenum">
              <a:rPr lang="el-GR"/>
              <a:pPr/>
              <a:t>16</a:t>
            </a:fld>
            <a:endParaRPr lang="el-G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5D283-FFC2-421D-A085-7C1C2057C4B3}" type="slidenum">
              <a:rPr lang="el-GR"/>
              <a:pPr/>
              <a:t>17</a:t>
            </a:fld>
            <a:endParaRPr lang="el-G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87C3B-ABB0-438B-AD63-44B82DCC132D}" type="slidenum">
              <a:rPr lang="el-GR"/>
              <a:pPr/>
              <a:t>18</a:t>
            </a:fld>
            <a:endParaRPr lang="el-G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8DA13-DCC7-4FF9-B6AE-7E112F08415E}" type="slidenum">
              <a:rPr lang="el-GR"/>
              <a:pPr/>
              <a:t>19</a:t>
            </a:fld>
            <a:endParaRPr lang="el-G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 xmlns:p14="http://schemas.microsoft.com/office/powerpoint/2010/main" val="798862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47715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5246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112444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 xmlns:p14="http://schemas.microsoft.com/office/powerpoint/2010/main" val="3506778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40445679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pPr/>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397906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pPr/>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238976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pPr/>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146817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1667374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977249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pPr/>
              <a:t>11/10/2019</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abyradio.gr/aftismos-pos-na-anagnorisete-ta-proora-simadia/"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imommy.gr/2016/04/05/ayto-to-binteo-sas-bazei-sto-swma-enos-paidioy-me-aytismo-kai-tha-sas-allaksei-to-tropo-me-ton-opoio-blepete-ton-kosmo/"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pentapostagma.gr/2015/04/%CF%84%CE%BF-%CE%B2%CE%AF%CE%BD%CF%84%CE%B5%CE%BF-%CE%B3%CE%B9%CE%B1-%CF%84%CE%B1-%CE%B1%CF%85%CF%84%CE%B9%CF%83%CF%84%CE%B9%CE%BA%CE%AC-%CF%80%CE%B1%CE%B9%CE%B4%CE%B9%CE%AC-%CF%80%CE%BF%CF%85-%CF%80.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7M7dPfjfLq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zZ6nTuI5Mw" TargetMode="External"/><Relationship Id="rId2" Type="http://schemas.openxmlformats.org/officeDocument/2006/relationships/hyperlink" Target="https://www.imommy.gr/2016/04/05/ayto-to-binteo-sas-bazei-sto-swma-enos-paidioy-me-aytismo-kai-tha-sas-allaksei-to-tropo-me-ton-opoio-blepete-ton-kosmo/"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100263"/>
            <a:ext cx="3657600" cy="2085975"/>
          </a:xfrm>
          <a:solidFill>
            <a:schemeClr val="tx2">
              <a:lumMod val="50000"/>
            </a:schemeClr>
          </a:solidFill>
          <a:ln w="38100">
            <a:solidFill>
              <a:schemeClr val="tx1"/>
            </a:solidFill>
          </a:ln>
          <a:effectLst>
            <a:glow rad="228600">
              <a:schemeClr val="accent1">
                <a:satMod val="175000"/>
                <a:alpha val="40000"/>
              </a:schemeClr>
            </a:glow>
          </a:effectLst>
        </p:spPr>
        <p:txBody>
          <a:bodyPr/>
          <a:lstStyle/>
          <a:p>
            <a:r>
              <a:rPr lang="el-GR" sz="4800" dirty="0" smtClean="0"/>
              <a:t>ΔΙΑΤΑΡΑΧΕΣ ΑΥΤΙΣΤΙΚΟΥ ΦΑΣΜΑΤΟΣ</a:t>
            </a:r>
            <a:endParaRPr lang="en-US" sz="4800" dirty="0"/>
          </a:p>
        </p:txBody>
      </p:sp>
      <p:pic>
        <p:nvPicPr>
          <p:cNvPr id="5" name="4 - Θέση περιεχομένου" descr="Autism-56af30695f9b58b7d015c225-760x507.jpg"/>
          <p:cNvPicPr>
            <a:picLocks noGrp="1" noChangeAspect="1"/>
          </p:cNvPicPr>
          <p:nvPr>
            <p:ph idx="1"/>
          </p:nvPr>
        </p:nvPicPr>
        <p:blipFill>
          <a:blip r:embed="rId2">
            <a:duotone>
              <a:schemeClr val="bg2">
                <a:shade val="45000"/>
                <a:satMod val="135000"/>
              </a:schemeClr>
              <a:prstClr val="white"/>
            </a:duotone>
          </a:blip>
          <a:stretch>
            <a:fillRect/>
          </a:stretch>
        </p:blipFill>
        <p:spPr>
          <a:xfrm>
            <a:off x="5494338" y="1402546"/>
            <a:ext cx="6080125" cy="4056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ubtitle 2"/>
          <p:cNvSpPr>
            <a:spLocks noGrp="1"/>
          </p:cNvSpPr>
          <p:nvPr>
            <p:ph type="body" sz="half" idx="2"/>
          </p:nvPr>
        </p:nvSpPr>
        <p:spPr>
          <a:xfrm>
            <a:off x="328613" y="4686299"/>
            <a:ext cx="4371975" cy="1743075"/>
          </a:xfrm>
        </p:spPr>
        <p:txBody>
          <a:bodyPr>
            <a:normAutofit/>
          </a:bodyPr>
          <a:lstStyle/>
          <a:p>
            <a:r>
              <a:rPr lang="el-GR" sz="2000" b="1" i="1" dirty="0" smtClean="0">
                <a:solidFill>
                  <a:srgbClr val="FFFF00"/>
                </a:solidFill>
                <a:latin typeface="Arial" pitchFamily="34" charset="0"/>
                <a:cs typeface="Arial" pitchFamily="34" charset="0"/>
              </a:rPr>
              <a:t>Παιδιά με Ειδικές Ανάγκες </a:t>
            </a:r>
          </a:p>
          <a:p>
            <a:r>
              <a:rPr lang="el-GR" sz="2000" b="1" i="1" dirty="0" smtClean="0">
                <a:solidFill>
                  <a:srgbClr val="FFFF00"/>
                </a:solidFill>
                <a:latin typeface="Arial" pitchFamily="34" charset="0"/>
                <a:cs typeface="Arial" pitchFamily="34" charset="0"/>
              </a:rPr>
              <a:t>ή/ και Αναπηρία</a:t>
            </a:r>
          </a:p>
          <a:p>
            <a:r>
              <a:rPr lang="el-GR" sz="2000" b="1" dirty="0" smtClean="0">
                <a:solidFill>
                  <a:srgbClr val="FFFF00"/>
                </a:solidFill>
                <a:latin typeface="Arial" pitchFamily="34" charset="0"/>
                <a:cs typeface="Arial" pitchFamily="34" charset="0"/>
              </a:rPr>
              <a:t>Διδάσκουσα Ρήγα Ασημίνα</a:t>
            </a:r>
          </a:p>
          <a:p>
            <a:r>
              <a:rPr lang="el-GR" sz="2000" b="1" dirty="0" smtClean="0">
                <a:solidFill>
                  <a:srgbClr val="FFFF00"/>
                </a:solidFill>
                <a:latin typeface="Arial" pitchFamily="34" charset="0"/>
                <a:cs typeface="Arial" pitchFamily="34" charset="0"/>
              </a:rPr>
              <a:t>ΤΕΕΑΠΗ, Πανεπιστήμιο Πατρών</a:t>
            </a:r>
          </a:p>
          <a:p>
            <a:endParaRPr lang="en-US" dirty="0"/>
          </a:p>
        </p:txBody>
      </p:sp>
    </p:spTree>
    <p:extLst>
      <p:ext uri="{BB962C8B-B14F-4D97-AF65-F5344CB8AC3E}">
        <p14:creationId xmlns="" xmlns:p14="http://schemas.microsoft.com/office/powerpoint/2010/main" val="2677790851"/>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παιδιών με αυτισμό (5/5)</a:t>
            </a:r>
            <a:endParaRPr lang="el-GR" dirty="0"/>
          </a:p>
        </p:txBody>
      </p:sp>
      <p:sp>
        <p:nvSpPr>
          <p:cNvPr id="4" name="3 - Θέση περιεχομένου"/>
          <p:cNvSpPr>
            <a:spLocks noGrp="1"/>
          </p:cNvSpPr>
          <p:nvPr>
            <p:ph sz="half" idx="1"/>
          </p:nvPr>
        </p:nvSpPr>
        <p:spPr/>
        <p:txBody>
          <a:bodyPr/>
          <a:lstStyle/>
          <a:p>
            <a:pPr>
              <a:buNone/>
            </a:pPr>
            <a:r>
              <a:rPr lang="el-GR" b="1" i="1" u="sng" dirty="0" smtClean="0"/>
              <a:t>Νησίδες δεξιοτήτων</a:t>
            </a:r>
            <a:r>
              <a:rPr lang="el-GR" dirty="0" smtClean="0"/>
              <a:t>:</a:t>
            </a:r>
          </a:p>
          <a:p>
            <a:pPr>
              <a:buNone/>
            </a:pPr>
            <a:r>
              <a:rPr lang="el-GR" dirty="0" smtClean="0"/>
              <a:t>Εξαιρετικά μεγάλες επιδόσεις  σε μία ή περισσότερες όπως η μουσική, η τέχνη, οι υπολογισμοί με βάση τις ημερομηνίες, οι μαθηματικοί υπολογισμοί, η συναρμολόγηση, τα έργα προσανατολισμού στο χώρο.</a:t>
            </a:r>
          </a:p>
          <a:p>
            <a:pPr>
              <a:buNone/>
            </a:pPr>
            <a:r>
              <a:rPr lang="el-GR" dirty="0" smtClean="0"/>
              <a:t>10% ποσοστό εμφάνισης</a:t>
            </a:r>
          </a:p>
          <a:p>
            <a:pPr>
              <a:buNone/>
            </a:pPr>
            <a:r>
              <a:rPr lang="el-GR" dirty="0" smtClean="0"/>
              <a:t>Θεωρία του νου, επιτελικές λειτουργίες, ικανότητα για συστηματοποίηση και </a:t>
            </a:r>
            <a:r>
              <a:rPr lang="el-GR" dirty="0" err="1" smtClean="0"/>
              <a:t>ενσυναίσθηση</a:t>
            </a:r>
            <a:r>
              <a:rPr lang="el-GR" dirty="0" smtClean="0"/>
              <a:t>.</a:t>
            </a:r>
            <a:endParaRPr lang="el-GR" dirty="0"/>
          </a:p>
        </p:txBody>
      </p:sp>
      <p:pic>
        <p:nvPicPr>
          <p:cNvPr id="6" name="5 - Θέση περιεχομένου" descr="images.jpg"/>
          <p:cNvPicPr>
            <a:picLocks noGrp="1" noChangeAspect="1"/>
          </p:cNvPicPr>
          <p:nvPr>
            <p:ph sz="half" idx="2"/>
          </p:nvPr>
        </p:nvPicPr>
        <p:blipFill>
          <a:blip r:embed="rId2"/>
          <a:stretch>
            <a:fillRect/>
          </a:stretch>
        </p:blipFill>
        <p:spPr>
          <a:xfrm>
            <a:off x="7233313" y="2606722"/>
            <a:ext cx="2743200" cy="2456597"/>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lgn="ctr"/>
            <a:r>
              <a:rPr lang="el-GR" b="1"/>
              <a:t>ΑΝΟΜΟΙΟΓΕΝΕΙΑ</a:t>
            </a:r>
          </a:p>
        </p:txBody>
      </p:sp>
      <p:sp>
        <p:nvSpPr>
          <p:cNvPr id="1027" name="Rectangle 3"/>
          <p:cNvSpPr>
            <a:spLocks noGrp="1" noChangeArrowheads="1"/>
          </p:cNvSpPr>
          <p:nvPr>
            <p:ph type="body" idx="1"/>
          </p:nvPr>
        </p:nvSpPr>
        <p:spPr>
          <a:ln w="12700">
            <a:solidFill>
              <a:schemeClr val="tx1"/>
            </a:solidFill>
          </a:ln>
        </p:spPr>
        <p:txBody>
          <a:bodyPr/>
          <a:lstStyle/>
          <a:p>
            <a:pPr algn="ctr">
              <a:buFont typeface="Wingdings" pitchFamily="2" charset="2"/>
              <a:buNone/>
            </a:pPr>
            <a:r>
              <a:rPr lang="el-GR" b="1">
                <a:solidFill>
                  <a:srgbClr val="FFFF00"/>
                </a:solidFill>
              </a:rPr>
              <a:t>Γνωστικές Λειτουργίες </a:t>
            </a:r>
          </a:p>
          <a:p>
            <a:pPr algn="ctr">
              <a:buFont typeface="Wingdings" pitchFamily="2" charset="2"/>
              <a:buNone/>
            </a:pPr>
            <a:endParaRPr lang="el-GR" b="1">
              <a:solidFill>
                <a:srgbClr val="FFFF00"/>
              </a:solidFill>
            </a:endParaRPr>
          </a:p>
          <a:p>
            <a:pPr algn="ctr">
              <a:buFont typeface="Wingdings" pitchFamily="2" charset="2"/>
              <a:buNone/>
            </a:pPr>
            <a:endParaRPr lang="el-GR" b="1">
              <a:solidFill>
                <a:srgbClr val="FFFF00"/>
              </a:solidFill>
            </a:endParaRPr>
          </a:p>
          <a:p>
            <a:pPr algn="ctr">
              <a:buFont typeface="Wingdings" pitchFamily="2" charset="2"/>
              <a:buNone/>
            </a:pPr>
            <a:r>
              <a:rPr lang="el-GR" b="1">
                <a:solidFill>
                  <a:srgbClr val="FFFF00"/>
                </a:solidFill>
              </a:rPr>
              <a:t>Συμπεριφορά </a:t>
            </a:r>
          </a:p>
          <a:p>
            <a:pPr algn="ctr">
              <a:buFont typeface="Wingdings" pitchFamily="2" charset="2"/>
              <a:buNone/>
            </a:pPr>
            <a:endParaRPr lang="el-GR" b="1">
              <a:solidFill>
                <a:srgbClr val="FFFF00"/>
              </a:solidFill>
            </a:endParaRPr>
          </a:p>
          <a:p>
            <a:pPr algn="ctr">
              <a:buFont typeface="Wingdings" pitchFamily="2" charset="2"/>
              <a:buNone/>
            </a:pPr>
            <a:endParaRPr lang="el-GR" b="1">
              <a:solidFill>
                <a:srgbClr val="FFFF00"/>
              </a:solidFill>
            </a:endParaRPr>
          </a:p>
          <a:p>
            <a:pPr algn="ctr">
              <a:buFont typeface="Wingdings" pitchFamily="2" charset="2"/>
              <a:buNone/>
            </a:pPr>
            <a:r>
              <a:rPr lang="el-GR" b="1">
                <a:solidFill>
                  <a:srgbClr val="FFFF00"/>
                </a:solidFill>
              </a:rPr>
              <a:t>Εκπαιδευτικές Ανάγκες </a:t>
            </a:r>
          </a:p>
        </p:txBody>
      </p:sp>
      <p:sp>
        <p:nvSpPr>
          <p:cNvPr id="1028" name="Line 4"/>
          <p:cNvSpPr>
            <a:spLocks noChangeShapeType="1"/>
          </p:cNvSpPr>
          <p:nvPr/>
        </p:nvSpPr>
        <p:spPr bwMode="auto">
          <a:xfrm>
            <a:off x="6705600" y="2667000"/>
            <a:ext cx="0" cy="838200"/>
          </a:xfrm>
          <a:prstGeom prst="line">
            <a:avLst/>
          </a:prstGeom>
          <a:noFill/>
          <a:ln w="12700">
            <a:solidFill>
              <a:schemeClr val="tx1"/>
            </a:solidFill>
            <a:round/>
            <a:headEnd/>
            <a:tailEnd type="triangle" w="med" len="med"/>
          </a:ln>
          <a:effectLst/>
        </p:spPr>
        <p:txBody>
          <a:bodyPr wrap="none"/>
          <a:lstStyle/>
          <a:p>
            <a:endParaRPr lang="el-GR"/>
          </a:p>
        </p:txBody>
      </p:sp>
      <p:sp>
        <p:nvSpPr>
          <p:cNvPr id="1029" name="Line 5"/>
          <p:cNvSpPr>
            <a:spLocks noChangeShapeType="1"/>
          </p:cNvSpPr>
          <p:nvPr/>
        </p:nvSpPr>
        <p:spPr bwMode="auto">
          <a:xfrm>
            <a:off x="6705600" y="4419600"/>
            <a:ext cx="0" cy="1066800"/>
          </a:xfrm>
          <a:prstGeom prst="line">
            <a:avLst/>
          </a:prstGeom>
          <a:noFill/>
          <a:ln w="12700">
            <a:solidFill>
              <a:schemeClr val="tx1"/>
            </a:solidFill>
            <a:round/>
            <a:headEnd/>
            <a:tailEnd type="triangle" w="med" len="med"/>
          </a:ln>
          <a:effectLst/>
        </p:spPr>
        <p:txBody>
          <a:bodyPr wrap="none"/>
          <a:lstStyle/>
          <a:p>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wipe(left)">
                                      <p:cBhvr>
                                        <p:cTn id="13" dur="500"/>
                                        <p:tgtEl>
                                          <p:spTgt spid="10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wipe(left)">
                                      <p:cBhvr>
                                        <p:cTn id="18" dur="500"/>
                                        <p:tgtEl>
                                          <p:spTgt spid="10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7">
                                            <p:txEl>
                                              <p:pRg st="6" end="6"/>
                                            </p:txEl>
                                          </p:spTgt>
                                        </p:tgtEl>
                                        <p:attrNameLst>
                                          <p:attrName>style.visibility</p:attrName>
                                        </p:attrNameLst>
                                      </p:cBhvr>
                                      <p:to>
                                        <p:strVal val="visible"/>
                                      </p:to>
                                    </p:set>
                                    <p:animEffect transition="in" filter="wipe(left)">
                                      <p:cBhvr>
                                        <p:cTn id="23" dur="500"/>
                                        <p:tgtEl>
                                          <p:spTgt spid="102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0-#ppt_w/2"/>
                                          </p:val>
                                        </p:tav>
                                        <p:tav tm="100000">
                                          <p:val>
                                            <p:strVal val="#ppt_x"/>
                                          </p:val>
                                        </p:tav>
                                      </p:tavLst>
                                    </p:anim>
                                    <p:anim calcmode="lin" valueType="num">
                                      <p:cBhvr additive="base">
                                        <p:cTn id="29"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wipe(left)">
                                      <p:cBhvr>
                                        <p:cTn id="3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P spid="1028" grpId="0" animBg="1"/>
      <p:bldP spid="102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228600"/>
            <a:ext cx="10363200" cy="1295400"/>
          </a:xfrm>
        </p:spPr>
        <p:txBody>
          <a:bodyPr/>
          <a:lstStyle/>
          <a:p>
            <a:pPr algn="ctr"/>
            <a:r>
              <a:rPr lang="el-GR" b="1">
                <a:cs typeface="Times New Roman" charset="0"/>
              </a:rPr>
              <a:t>ΑΝΤΙΛΗΨΗ</a:t>
            </a:r>
          </a:p>
        </p:txBody>
      </p:sp>
      <p:sp>
        <p:nvSpPr>
          <p:cNvPr id="21507" name="Rectangle 3"/>
          <p:cNvSpPr>
            <a:spLocks noGrp="1" noChangeArrowheads="1"/>
          </p:cNvSpPr>
          <p:nvPr>
            <p:ph type="body" idx="1"/>
          </p:nvPr>
        </p:nvSpPr>
        <p:spPr>
          <a:xfrm>
            <a:off x="1422400" y="1524001"/>
            <a:ext cx="10363200" cy="4460875"/>
          </a:xfrm>
        </p:spPr>
        <p:txBody>
          <a:bodyPr>
            <a:normAutofit/>
          </a:bodyPr>
          <a:lstStyle/>
          <a:p>
            <a:pPr marL="679450" indent="-679450">
              <a:buSzTx/>
              <a:buFont typeface="Wingdings" pitchFamily="2" charset="2"/>
              <a:buChar char="Ø"/>
            </a:pPr>
            <a:r>
              <a:rPr lang="el-GR" sz="2400" b="1" dirty="0">
                <a:solidFill>
                  <a:srgbClr val="FFFF00"/>
                </a:solidFill>
                <a:latin typeface="Arial" pitchFamily="34" charset="0"/>
                <a:cs typeface="Arial" pitchFamily="34" charset="0"/>
              </a:rPr>
              <a:t>Οξύτατη οπτική αντίληψη </a:t>
            </a:r>
          </a:p>
          <a:p>
            <a:pPr marL="679450" indent="-679450">
              <a:buSzTx/>
              <a:buFont typeface="Wingdings" pitchFamily="2" charset="2"/>
              <a:buChar char="Ø"/>
            </a:pPr>
            <a:r>
              <a:rPr lang="el-GR" sz="2400" b="1" dirty="0">
                <a:solidFill>
                  <a:srgbClr val="FFFF00"/>
                </a:solidFill>
                <a:latin typeface="Arial" pitchFamily="34" charset="0"/>
                <a:cs typeface="Arial" pitchFamily="34" charset="0"/>
              </a:rPr>
              <a:t>Ικανότητα για εστίαση της όρασης </a:t>
            </a:r>
          </a:p>
          <a:p>
            <a:pPr marL="679450" indent="-679450">
              <a:buSzTx/>
              <a:buFont typeface="Wingdings" pitchFamily="2" charset="2"/>
              <a:buChar char="Ø"/>
            </a:pPr>
            <a:r>
              <a:rPr lang="el-GR" sz="2400" b="1" dirty="0">
                <a:solidFill>
                  <a:srgbClr val="FFFF00"/>
                </a:solidFill>
                <a:latin typeface="Arial" pitchFamily="34" charset="0"/>
                <a:cs typeface="Arial" pitchFamily="34" charset="0"/>
              </a:rPr>
              <a:t>Ικανότητα αναγνώρισης σχημάτων (ταύτιση)</a:t>
            </a:r>
          </a:p>
          <a:p>
            <a:pPr marL="679450" indent="-679450">
              <a:buSzTx/>
              <a:buFont typeface="Wingdings" pitchFamily="2" charset="2"/>
              <a:buChar char="Ø"/>
            </a:pPr>
            <a:r>
              <a:rPr lang="el-GR" sz="2400" b="1" dirty="0">
                <a:solidFill>
                  <a:srgbClr val="FFFF00"/>
                </a:solidFill>
                <a:latin typeface="Arial" pitchFamily="34" charset="0"/>
                <a:cs typeface="Arial" pitchFamily="34" charset="0"/>
              </a:rPr>
              <a:t>Ικανότητα αναγνώρισης ακουστικών μοτίβων </a:t>
            </a:r>
          </a:p>
          <a:p>
            <a:pPr marL="679450" indent="-679450">
              <a:buSzTx/>
              <a:buFont typeface="Wingdings" pitchFamily="2" charset="2"/>
              <a:buChar char="Ø"/>
            </a:pPr>
            <a:r>
              <a:rPr lang="el-GR" sz="2400" b="1" dirty="0">
                <a:solidFill>
                  <a:srgbClr val="FFFF00"/>
                </a:solidFill>
                <a:latin typeface="Arial" pitchFamily="34" charset="0"/>
                <a:cs typeface="Arial" pitchFamily="34" charset="0"/>
              </a:rPr>
              <a:t>Πολύ καλός </a:t>
            </a:r>
            <a:r>
              <a:rPr lang="el-GR" sz="2400" b="1" dirty="0" err="1">
                <a:solidFill>
                  <a:srgbClr val="FFFF00"/>
                </a:solidFill>
                <a:latin typeface="Arial" pitchFamily="34" charset="0"/>
                <a:cs typeface="Arial" pitchFamily="34" charset="0"/>
              </a:rPr>
              <a:t>οπτικοκινητικός</a:t>
            </a:r>
            <a:r>
              <a:rPr lang="el-GR" sz="2400" b="1" dirty="0">
                <a:solidFill>
                  <a:srgbClr val="FFFF00"/>
                </a:solidFill>
                <a:latin typeface="Arial" pitchFamily="34" charset="0"/>
                <a:cs typeface="Arial" pitchFamily="34" charset="0"/>
              </a:rPr>
              <a:t> συντονισμός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dissolve">
                                      <p:cBhvr>
                                        <p:cTn id="11" dur="500"/>
                                        <p:tgtEl>
                                          <p:spTgt spid="215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dissolve">
                                      <p:cBhvr>
                                        <p:cTn id="16" dur="500"/>
                                        <p:tgtEl>
                                          <p:spTgt spid="215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dissolve">
                                      <p:cBhvr>
                                        <p:cTn id="21" dur="500"/>
                                        <p:tgtEl>
                                          <p:spTgt spid="2150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507">
                                            <p:txEl>
                                              <p:pRg st="3" end="3"/>
                                            </p:txEl>
                                          </p:spTgt>
                                        </p:tgtEl>
                                        <p:attrNameLst>
                                          <p:attrName>style.visibility</p:attrName>
                                        </p:attrNameLst>
                                      </p:cBhvr>
                                      <p:to>
                                        <p:strVal val="visible"/>
                                      </p:to>
                                    </p:set>
                                    <p:animEffect transition="in" filter="dissolve">
                                      <p:cBhvr>
                                        <p:cTn id="26" dur="500"/>
                                        <p:tgtEl>
                                          <p:spTgt spid="2150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Effect transition="in" filter="dissolve">
                                      <p:cBhvr>
                                        <p:cTn id="31"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419100"/>
            <a:ext cx="9601200" cy="681038"/>
          </a:xfrm>
        </p:spPr>
        <p:txBody>
          <a:bodyPr/>
          <a:lstStyle/>
          <a:p>
            <a:pPr algn="ctr"/>
            <a:r>
              <a:rPr lang="el-GR" b="1" dirty="0">
                <a:cs typeface="Times New Roman" charset="0"/>
              </a:rPr>
              <a:t>ΠΡΟΣΟΧΗ</a:t>
            </a:r>
          </a:p>
        </p:txBody>
      </p:sp>
      <p:sp>
        <p:nvSpPr>
          <p:cNvPr id="22531" name="Rectangle 3"/>
          <p:cNvSpPr>
            <a:spLocks noGrp="1" noChangeArrowheads="1"/>
          </p:cNvSpPr>
          <p:nvPr>
            <p:ph sz="half" idx="1"/>
          </p:nvPr>
        </p:nvSpPr>
        <p:spPr>
          <a:xfrm>
            <a:off x="514350" y="1114425"/>
            <a:ext cx="5353050" cy="5057775"/>
          </a:xfrm>
        </p:spPr>
        <p:txBody>
          <a:bodyPr>
            <a:normAutofit/>
          </a:bodyPr>
          <a:lstStyle/>
          <a:p>
            <a:pPr marL="679450" indent="-679450">
              <a:lnSpc>
                <a:spcPct val="90000"/>
              </a:lnSpc>
              <a:buSzTx/>
              <a:buFontTx/>
              <a:buChar char="•"/>
            </a:pPr>
            <a:r>
              <a:rPr lang="el-GR" dirty="0">
                <a:solidFill>
                  <a:srgbClr val="FFFF00"/>
                </a:solidFill>
                <a:latin typeface="Arial" pitchFamily="34" charset="0"/>
                <a:cs typeface="Arial" pitchFamily="34" charset="0"/>
              </a:rPr>
              <a:t>Ικανότητα διάκρισης οπτικών ερεθισμάτων (οργάνωση αντικειμένων κατά χρώμα, μέγεθος και  θέση)</a:t>
            </a:r>
          </a:p>
          <a:p>
            <a:pPr marL="679450" indent="-679450">
              <a:lnSpc>
                <a:spcPct val="90000"/>
              </a:lnSpc>
              <a:buSzTx/>
              <a:buFontTx/>
              <a:buChar char="•"/>
            </a:pPr>
            <a:r>
              <a:rPr lang="el-GR" dirty="0" err="1" smtClean="0">
                <a:solidFill>
                  <a:srgbClr val="FFFF00"/>
                </a:solidFill>
                <a:latin typeface="Arial" pitchFamily="34" charset="0"/>
                <a:cs typeface="Arial" pitchFamily="34" charset="0"/>
              </a:rPr>
              <a:t>Υπερ</a:t>
            </a:r>
            <a:r>
              <a:rPr lang="el-GR" dirty="0" smtClean="0">
                <a:solidFill>
                  <a:srgbClr val="FFFF00"/>
                </a:solidFill>
                <a:latin typeface="Arial" pitchFamily="34" charset="0"/>
                <a:cs typeface="Arial" pitchFamily="34" charset="0"/>
              </a:rPr>
              <a:t>-επιλογή </a:t>
            </a:r>
            <a:r>
              <a:rPr lang="el-GR" dirty="0">
                <a:solidFill>
                  <a:srgbClr val="FFFF00"/>
                </a:solidFill>
                <a:latin typeface="Arial" pitchFamily="34" charset="0"/>
                <a:cs typeface="Arial" pitchFamily="34" charset="0"/>
              </a:rPr>
              <a:t>ερεθισμάτων </a:t>
            </a:r>
          </a:p>
          <a:p>
            <a:pPr marL="679450" indent="-679450">
              <a:lnSpc>
                <a:spcPct val="90000"/>
              </a:lnSpc>
              <a:buSzTx/>
              <a:buFontTx/>
              <a:buChar char="•"/>
            </a:pPr>
            <a:r>
              <a:rPr lang="el-GR" dirty="0" smtClean="0">
                <a:solidFill>
                  <a:srgbClr val="FFFF00"/>
                </a:solidFill>
                <a:latin typeface="Arial" pitchFamily="34" charset="0"/>
                <a:cs typeface="Arial" pitchFamily="34" charset="0"/>
              </a:rPr>
              <a:t>Εστίαση </a:t>
            </a:r>
            <a:r>
              <a:rPr lang="el-GR" dirty="0">
                <a:solidFill>
                  <a:srgbClr val="FFFF00"/>
                </a:solidFill>
                <a:latin typeface="Arial" pitchFamily="34" charset="0"/>
                <a:cs typeface="Arial" pitchFamily="34" charset="0"/>
              </a:rPr>
              <a:t>σε ερεθίσματα από ένα</a:t>
            </a:r>
          </a:p>
          <a:p>
            <a:pPr marL="679450" indent="-679450">
              <a:lnSpc>
                <a:spcPct val="90000"/>
              </a:lnSpc>
              <a:buSzTx/>
              <a:buFontTx/>
              <a:buNone/>
            </a:pPr>
            <a:r>
              <a:rPr lang="el-GR" dirty="0">
                <a:solidFill>
                  <a:srgbClr val="FFFF00"/>
                </a:solidFill>
                <a:latin typeface="Arial" pitchFamily="34" charset="0"/>
                <a:cs typeface="Arial" pitchFamily="34" charset="0"/>
              </a:rPr>
              <a:t>	αισθητηριακό κανάλι </a:t>
            </a:r>
            <a:endParaRPr lang="el-GR" dirty="0" smtClean="0">
              <a:solidFill>
                <a:srgbClr val="FFFF00"/>
              </a:solidFill>
              <a:latin typeface="Arial" pitchFamily="34" charset="0"/>
              <a:cs typeface="Arial" pitchFamily="34" charset="0"/>
            </a:endParaRPr>
          </a:p>
          <a:p>
            <a:pPr marL="674688" indent="-674688">
              <a:buSzTx/>
              <a:buFontTx/>
              <a:buChar char="•"/>
            </a:pPr>
            <a:r>
              <a:rPr lang="el-GR" dirty="0" smtClean="0">
                <a:solidFill>
                  <a:srgbClr val="FFFF00"/>
                </a:solidFill>
                <a:latin typeface="Arial" pitchFamily="34" charset="0"/>
                <a:cs typeface="Arial" pitchFamily="34" charset="0"/>
              </a:rPr>
              <a:t>Αδυναμία προσοχής σε κοινωνικά ερεθίσματα</a:t>
            </a:r>
          </a:p>
          <a:p>
            <a:pPr marL="674688" indent="-674688">
              <a:buSzTx/>
              <a:buFontTx/>
              <a:buChar char="•"/>
            </a:pPr>
            <a:r>
              <a:rPr lang="el-GR" dirty="0" smtClean="0">
                <a:solidFill>
                  <a:srgbClr val="FFFF00"/>
                </a:solidFill>
                <a:latin typeface="Arial" pitchFamily="34" charset="0"/>
                <a:cs typeface="Arial" pitchFamily="34" charset="0"/>
              </a:rPr>
              <a:t>Η διατήρηση της προσοχής αυξάνει με: </a:t>
            </a:r>
          </a:p>
          <a:p>
            <a:pPr marL="674688" indent="-674688">
              <a:buSzTx/>
              <a:buFont typeface="Wingdings" pitchFamily="2" charset="2"/>
              <a:buChar char="ü"/>
            </a:pPr>
            <a:r>
              <a:rPr lang="el-GR" dirty="0" smtClean="0">
                <a:solidFill>
                  <a:srgbClr val="FFFF00"/>
                </a:solidFill>
                <a:latin typeface="Arial" pitchFamily="34" charset="0"/>
                <a:cs typeface="Arial" pitchFamily="34" charset="0"/>
              </a:rPr>
              <a:t>Την χρονολογική ηλικία </a:t>
            </a:r>
          </a:p>
          <a:p>
            <a:pPr marL="674688" indent="-674688">
              <a:buSzTx/>
              <a:buFont typeface="Wingdings" pitchFamily="2" charset="2"/>
              <a:buChar char="ü"/>
            </a:pPr>
            <a:r>
              <a:rPr lang="el-GR" dirty="0" smtClean="0">
                <a:solidFill>
                  <a:srgbClr val="FFFF00"/>
                </a:solidFill>
                <a:latin typeface="Arial" pitchFamily="34" charset="0"/>
                <a:cs typeface="Arial" pitchFamily="34" charset="0"/>
              </a:rPr>
              <a:t>Τη νοητική ηλικία </a:t>
            </a:r>
          </a:p>
          <a:p>
            <a:pPr marL="679450" indent="-679450">
              <a:lnSpc>
                <a:spcPct val="90000"/>
              </a:lnSpc>
              <a:buSzTx/>
              <a:buFontTx/>
              <a:buNone/>
            </a:pPr>
            <a:endParaRPr lang="el-GR" b="1" dirty="0" smtClean="0">
              <a:solidFill>
                <a:srgbClr val="FFFF00"/>
              </a:solidFill>
            </a:endParaRPr>
          </a:p>
          <a:p>
            <a:pPr marL="679450" indent="-679450">
              <a:lnSpc>
                <a:spcPct val="90000"/>
              </a:lnSpc>
              <a:buSzTx/>
              <a:buFontTx/>
              <a:buNone/>
            </a:pPr>
            <a:endParaRPr lang="el-GR" b="1" dirty="0">
              <a:solidFill>
                <a:srgbClr val="FFFF00"/>
              </a:solidFill>
            </a:endParaRPr>
          </a:p>
          <a:p>
            <a:pPr marL="679450" indent="-679450">
              <a:lnSpc>
                <a:spcPct val="90000"/>
              </a:lnSpc>
              <a:buSzTx/>
              <a:buFontTx/>
              <a:buNone/>
            </a:pPr>
            <a:endParaRPr lang="el-GR" b="1" dirty="0">
              <a:solidFill>
                <a:srgbClr val="FFFF00"/>
              </a:solidFill>
            </a:endParaRPr>
          </a:p>
        </p:txBody>
      </p:sp>
      <p:sp>
        <p:nvSpPr>
          <p:cNvPr id="4" name="3 - Θέση περιεχομένου"/>
          <p:cNvSpPr>
            <a:spLocks noGrp="1"/>
          </p:cNvSpPr>
          <p:nvPr>
            <p:ph sz="half" idx="2"/>
          </p:nvPr>
        </p:nvSpPr>
        <p:spPr>
          <a:xfrm>
            <a:off x="6324600" y="1114425"/>
            <a:ext cx="5348288" cy="5057775"/>
          </a:xfrm>
        </p:spPr>
        <p:txBody>
          <a:bodyPr>
            <a:normAutofit/>
          </a:bodyPr>
          <a:lstStyle/>
          <a:p>
            <a:pPr marL="679450" indent="-679450">
              <a:buSzTx/>
              <a:buFontTx/>
              <a:buChar char="•"/>
            </a:pPr>
            <a:r>
              <a:rPr lang="el-GR" dirty="0" smtClean="0">
                <a:solidFill>
                  <a:srgbClr val="FFFF00"/>
                </a:solidFill>
              </a:rPr>
              <a:t>Ικανότητα διάκρισης οπτικών ερεθισμάτων (οργάνωση αντικειμένων κατά χρώμα, μέγεθος και  θέση)</a:t>
            </a:r>
          </a:p>
          <a:p>
            <a:pPr marL="679450" indent="-679450">
              <a:buSzTx/>
              <a:buFontTx/>
              <a:buChar char="•"/>
            </a:pPr>
            <a:r>
              <a:rPr lang="el-GR" dirty="0" err="1" smtClean="0">
                <a:solidFill>
                  <a:srgbClr val="FFFF00"/>
                </a:solidFill>
              </a:rPr>
              <a:t>Υπερ</a:t>
            </a:r>
            <a:r>
              <a:rPr lang="el-GR" dirty="0" smtClean="0">
                <a:solidFill>
                  <a:srgbClr val="FFFF00"/>
                </a:solidFill>
              </a:rPr>
              <a:t>-επιλογή ερεθισμάτων </a:t>
            </a:r>
          </a:p>
          <a:p>
            <a:pPr marL="679450" indent="-679450">
              <a:buSzTx/>
              <a:buFontTx/>
              <a:buChar char="•"/>
            </a:pPr>
            <a:r>
              <a:rPr lang="el-GR" dirty="0" smtClean="0">
                <a:solidFill>
                  <a:srgbClr val="FFFF00"/>
                </a:solidFill>
              </a:rPr>
              <a:t>Εστίαση σε ερεθίσματα από ένα</a:t>
            </a:r>
          </a:p>
          <a:p>
            <a:pPr marL="679450" indent="-679450">
              <a:buSzTx/>
              <a:buNone/>
            </a:pPr>
            <a:r>
              <a:rPr lang="el-GR" dirty="0" smtClean="0">
                <a:solidFill>
                  <a:srgbClr val="FFFF00"/>
                </a:solidFill>
              </a:rPr>
              <a:t>	αισθητηριακό κανάλι </a:t>
            </a:r>
          </a:p>
          <a:p>
            <a:endParaRPr lang="el-G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dissolve">
                                      <p:cBhvr>
                                        <p:cTn id="11" dur="500"/>
                                        <p:tgtEl>
                                          <p:spTgt spid="225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dissolve">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dissolve">
                                      <p:cBhvr>
                                        <p:cTn id="21" dur="500"/>
                                        <p:tgtEl>
                                          <p:spTgt spid="22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dissolve">
                                      <p:cBhvr>
                                        <p:cTn id="26" dur="500"/>
                                        <p:tgtEl>
                                          <p:spTgt spid="225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Effect transition="in" filter="dissolve">
                                      <p:cBhvr>
                                        <p:cTn id="31" dur="500"/>
                                        <p:tgtEl>
                                          <p:spTgt spid="2253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531">
                                            <p:txEl>
                                              <p:pRg st="5" end="5"/>
                                            </p:txEl>
                                          </p:spTgt>
                                        </p:tgtEl>
                                        <p:attrNameLst>
                                          <p:attrName>style.visibility</p:attrName>
                                        </p:attrNameLst>
                                      </p:cBhvr>
                                      <p:to>
                                        <p:strVal val="visible"/>
                                      </p:to>
                                    </p:set>
                                    <p:animEffect transition="in" filter="dissolve">
                                      <p:cBhvr>
                                        <p:cTn id="36" dur="500"/>
                                        <p:tgtEl>
                                          <p:spTgt spid="2253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2531">
                                            <p:txEl>
                                              <p:pRg st="6" end="6"/>
                                            </p:txEl>
                                          </p:spTgt>
                                        </p:tgtEl>
                                        <p:attrNameLst>
                                          <p:attrName>style.visibility</p:attrName>
                                        </p:attrNameLst>
                                      </p:cBhvr>
                                      <p:to>
                                        <p:strVal val="visible"/>
                                      </p:to>
                                    </p:set>
                                    <p:animEffect transition="in" filter="dissolve">
                                      <p:cBhvr>
                                        <p:cTn id="41" dur="500"/>
                                        <p:tgtEl>
                                          <p:spTgt spid="2253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2531">
                                            <p:txEl>
                                              <p:pRg st="7" end="7"/>
                                            </p:txEl>
                                          </p:spTgt>
                                        </p:tgtEl>
                                        <p:attrNameLst>
                                          <p:attrName>style.visibility</p:attrName>
                                        </p:attrNameLst>
                                      </p:cBhvr>
                                      <p:to>
                                        <p:strVal val="visible"/>
                                      </p:to>
                                    </p:set>
                                    <p:animEffect transition="in" filter="dissolve">
                                      <p:cBhvr>
                                        <p:cTn id="46"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419100"/>
            <a:ext cx="9601200" cy="766763"/>
          </a:xfrm>
        </p:spPr>
        <p:txBody>
          <a:bodyPr/>
          <a:lstStyle/>
          <a:p>
            <a:pPr algn="ctr"/>
            <a:r>
              <a:rPr lang="el-GR" b="1" dirty="0">
                <a:cs typeface="Times New Roman" charset="0"/>
              </a:rPr>
              <a:t>ΜΝΗΜΗ</a:t>
            </a:r>
          </a:p>
        </p:txBody>
      </p:sp>
      <p:sp>
        <p:nvSpPr>
          <p:cNvPr id="26627" name="Rectangle 3"/>
          <p:cNvSpPr>
            <a:spLocks noGrp="1" noChangeArrowheads="1"/>
          </p:cNvSpPr>
          <p:nvPr>
            <p:ph type="body" idx="1"/>
          </p:nvPr>
        </p:nvSpPr>
        <p:spPr>
          <a:xfrm>
            <a:off x="542925" y="1328738"/>
            <a:ext cx="11329988" cy="4843462"/>
          </a:xfrm>
        </p:spPr>
        <p:txBody>
          <a:bodyPr>
            <a:normAutofit fontScale="62500" lnSpcReduction="20000"/>
          </a:bodyPr>
          <a:lstStyle/>
          <a:p>
            <a:pPr>
              <a:lnSpc>
                <a:spcPct val="150000"/>
              </a:lnSpc>
              <a:buSzTx/>
              <a:buFont typeface="Wingdings" pitchFamily="2" charset="2"/>
              <a:buChar char="§"/>
            </a:pPr>
            <a:r>
              <a:rPr lang="el-GR" sz="3600" dirty="0">
                <a:solidFill>
                  <a:srgbClr val="FFFF00"/>
                </a:solidFill>
              </a:rPr>
              <a:t>Πολύ καλή οπτική μνήμη</a:t>
            </a:r>
          </a:p>
          <a:p>
            <a:pPr>
              <a:lnSpc>
                <a:spcPct val="150000"/>
              </a:lnSpc>
              <a:buSzTx/>
              <a:buFont typeface="Wingdings" pitchFamily="2" charset="2"/>
              <a:buChar char="§"/>
            </a:pPr>
            <a:r>
              <a:rPr lang="el-GR" sz="3600" dirty="0">
                <a:solidFill>
                  <a:srgbClr val="FFFF00"/>
                </a:solidFill>
              </a:rPr>
              <a:t>Καλή μνήμη δεξιοτήτων </a:t>
            </a:r>
          </a:p>
          <a:p>
            <a:pPr>
              <a:lnSpc>
                <a:spcPct val="150000"/>
              </a:lnSpc>
              <a:buSzTx/>
              <a:buFont typeface="Wingdings" pitchFamily="2" charset="2"/>
              <a:buChar char="§"/>
            </a:pPr>
            <a:r>
              <a:rPr lang="el-GR" sz="3600" dirty="0">
                <a:solidFill>
                  <a:srgbClr val="FFFF00"/>
                </a:solidFill>
              </a:rPr>
              <a:t>Εξαιρετική επαναληπτική μνήμη</a:t>
            </a:r>
          </a:p>
          <a:p>
            <a:pPr>
              <a:lnSpc>
                <a:spcPct val="150000"/>
              </a:lnSpc>
              <a:buSzTx/>
              <a:buFont typeface="Wingdings" pitchFamily="2" charset="2"/>
              <a:buChar char="§"/>
            </a:pPr>
            <a:r>
              <a:rPr lang="el-GR" sz="3600" dirty="0">
                <a:solidFill>
                  <a:srgbClr val="FFFF00"/>
                </a:solidFill>
              </a:rPr>
              <a:t>Εύκολη ανάκληση στοιχείων </a:t>
            </a:r>
          </a:p>
          <a:p>
            <a:pPr>
              <a:lnSpc>
                <a:spcPct val="150000"/>
              </a:lnSpc>
              <a:buSzTx/>
              <a:buFont typeface="Wingdings" pitchFamily="2" charset="2"/>
              <a:buChar char="§"/>
            </a:pPr>
            <a:r>
              <a:rPr lang="el-GR" sz="3600" dirty="0">
                <a:solidFill>
                  <a:srgbClr val="FFFF00"/>
                </a:solidFill>
              </a:rPr>
              <a:t>Καλή γενική σημασιολογική </a:t>
            </a:r>
            <a:r>
              <a:rPr lang="el-GR" sz="3600" dirty="0" smtClean="0">
                <a:solidFill>
                  <a:srgbClr val="FFFF00"/>
                </a:solidFill>
              </a:rPr>
              <a:t>μνήμη</a:t>
            </a:r>
          </a:p>
          <a:p>
            <a:pPr>
              <a:lnSpc>
                <a:spcPct val="150000"/>
              </a:lnSpc>
              <a:buSzTx/>
              <a:buFont typeface="Wingdings" pitchFamily="2" charset="2"/>
              <a:buChar char="§"/>
            </a:pPr>
            <a:r>
              <a:rPr lang="el-GR" sz="3600" dirty="0" smtClean="0">
                <a:solidFill>
                  <a:srgbClr val="FFFF00"/>
                </a:solidFill>
              </a:rPr>
              <a:t>Δυσκολίες στην αντίληψη της ακολουθίας γεγονότων-λέξεων (προτάσεις) </a:t>
            </a:r>
          </a:p>
          <a:p>
            <a:pPr>
              <a:lnSpc>
                <a:spcPct val="150000"/>
              </a:lnSpc>
              <a:buSzTx/>
              <a:buFont typeface="Wingdings" pitchFamily="2" charset="2"/>
              <a:buChar char="§"/>
            </a:pPr>
            <a:r>
              <a:rPr lang="el-GR" sz="3600" dirty="0" smtClean="0">
                <a:solidFill>
                  <a:srgbClr val="FFFF00"/>
                </a:solidFill>
              </a:rPr>
              <a:t>Φτωχή αυτοβιογραφική μνήμη («προσωπική επεισοδιακή μνήμη»)</a:t>
            </a:r>
          </a:p>
          <a:p>
            <a:pPr>
              <a:lnSpc>
                <a:spcPct val="150000"/>
              </a:lnSpc>
              <a:buSzTx/>
              <a:buFont typeface="Wingdings" pitchFamily="2" charset="2"/>
              <a:buChar char="§"/>
            </a:pPr>
            <a:endParaRPr lang="el-GR" sz="2800" b="1" dirty="0" smtClean="0">
              <a:solidFill>
                <a:srgbClr val="FFFF00"/>
              </a:solidFill>
            </a:endParaRPr>
          </a:p>
          <a:p>
            <a:pPr>
              <a:lnSpc>
                <a:spcPct val="150000"/>
              </a:lnSpc>
              <a:buSzTx/>
              <a:buFont typeface="Wingdings" pitchFamily="2" charset="2"/>
              <a:buChar char="§"/>
            </a:pPr>
            <a:endParaRPr lang="el-GR" sz="2800" b="1" dirty="0">
              <a:solidFill>
                <a:srgbClr val="FFFF00"/>
              </a:solidFill>
            </a:endParaRPr>
          </a:p>
          <a:p>
            <a:pPr>
              <a:lnSpc>
                <a:spcPct val="150000"/>
              </a:lnSpc>
              <a:buFont typeface="Wingdings" pitchFamily="2" charset="2"/>
              <a:buNone/>
            </a:pPr>
            <a:endParaRPr lang="el-GR" sz="2800" b="1" dirty="0">
              <a:solidFill>
                <a:srgbClr val="FFFF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dissolve">
                                      <p:cBhvr>
                                        <p:cTn id="3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419100"/>
            <a:ext cx="9601200" cy="723900"/>
          </a:xfrm>
        </p:spPr>
        <p:txBody>
          <a:bodyPr/>
          <a:lstStyle/>
          <a:p>
            <a:pPr algn="ctr"/>
            <a:r>
              <a:rPr lang="el-GR" b="1" dirty="0">
                <a:cs typeface="Times New Roman" charset="0"/>
              </a:rPr>
              <a:t>ΣΚΕΨΗ</a:t>
            </a:r>
          </a:p>
        </p:txBody>
      </p:sp>
      <p:sp>
        <p:nvSpPr>
          <p:cNvPr id="28675" name="Rectangle 3"/>
          <p:cNvSpPr>
            <a:spLocks noGrp="1" noChangeArrowheads="1"/>
          </p:cNvSpPr>
          <p:nvPr>
            <p:ph sz="half" idx="1"/>
          </p:nvPr>
        </p:nvSpPr>
        <p:spPr>
          <a:xfrm>
            <a:off x="357188" y="1905000"/>
            <a:ext cx="4957762" cy="4267200"/>
          </a:xfrm>
        </p:spPr>
        <p:txBody>
          <a:bodyPr/>
          <a:lstStyle/>
          <a:p>
            <a:pPr marL="754063" indent="-754063">
              <a:lnSpc>
                <a:spcPct val="150000"/>
              </a:lnSpc>
              <a:buSzTx/>
              <a:buFont typeface="Wingdings" pitchFamily="2" charset="2"/>
              <a:buChar char="ð"/>
            </a:pPr>
            <a:endParaRPr lang="el-GR" b="1" dirty="0">
              <a:solidFill>
                <a:srgbClr val="FFFF00"/>
              </a:solidFill>
            </a:endParaRPr>
          </a:p>
          <a:p>
            <a:pPr marL="754063" indent="-754063">
              <a:lnSpc>
                <a:spcPct val="150000"/>
              </a:lnSpc>
              <a:buSzTx/>
              <a:buFont typeface="Wingdings" pitchFamily="2" charset="2"/>
              <a:buChar char="ð"/>
            </a:pPr>
            <a:r>
              <a:rPr lang="el-GR" sz="2400" dirty="0">
                <a:solidFill>
                  <a:srgbClr val="FFFF00"/>
                </a:solidFill>
              </a:rPr>
              <a:t>Οπτική σκέψη </a:t>
            </a:r>
          </a:p>
          <a:p>
            <a:pPr marL="754063" indent="-754063">
              <a:lnSpc>
                <a:spcPct val="150000"/>
              </a:lnSpc>
              <a:buSzTx/>
              <a:buFont typeface="Wingdings" pitchFamily="2" charset="2"/>
              <a:buChar char="ð"/>
            </a:pPr>
            <a:r>
              <a:rPr lang="el-GR" sz="2400" dirty="0" smtClean="0">
                <a:solidFill>
                  <a:srgbClr val="FFFF00"/>
                </a:solidFill>
              </a:rPr>
              <a:t>Καθυστέρηση </a:t>
            </a:r>
            <a:r>
              <a:rPr lang="el-GR" sz="2400" dirty="0">
                <a:solidFill>
                  <a:srgbClr val="FFFF00"/>
                </a:solidFill>
              </a:rPr>
              <a:t>στην επεξεργασία πληροφοριών</a:t>
            </a:r>
            <a:endParaRPr lang="en-US" sz="2400" dirty="0">
              <a:solidFill>
                <a:srgbClr val="FFFF00"/>
              </a:solidFill>
            </a:endParaRPr>
          </a:p>
        </p:txBody>
      </p:sp>
      <p:sp>
        <p:nvSpPr>
          <p:cNvPr id="4" name="3 - Θέση περιεχομένου"/>
          <p:cNvSpPr>
            <a:spLocks noGrp="1"/>
          </p:cNvSpPr>
          <p:nvPr>
            <p:ph sz="half" idx="2"/>
          </p:nvPr>
        </p:nvSpPr>
        <p:spPr>
          <a:xfrm>
            <a:off x="5529263" y="1905000"/>
            <a:ext cx="6662737" cy="4267200"/>
          </a:xfrm>
        </p:spPr>
        <p:txBody>
          <a:bodyPr/>
          <a:lstStyle/>
          <a:p>
            <a:r>
              <a:rPr lang="el-GR" dirty="0" smtClean="0">
                <a:solidFill>
                  <a:srgbClr val="FFFF00"/>
                </a:solidFill>
              </a:rPr>
              <a:t>«</a:t>
            </a:r>
            <a:r>
              <a:rPr lang="el-GR" sz="2400" dirty="0" smtClean="0">
                <a:solidFill>
                  <a:srgbClr val="FFC000"/>
                </a:solidFill>
              </a:rPr>
              <a:t>Σκέφτομαι αποκλειστικά με εικόνες. Η οπτική σκέψη είναι σαν να παίζω διαφορετικές κασέτες σε ένα </a:t>
            </a:r>
            <a:r>
              <a:rPr lang="el-GR" sz="2400" u="sng" dirty="0" smtClean="0">
                <a:solidFill>
                  <a:srgbClr val="FFC000"/>
                </a:solidFill>
              </a:rPr>
              <a:t>βίντεο</a:t>
            </a:r>
            <a:r>
              <a:rPr lang="el-GR" sz="2400" dirty="0" smtClean="0">
                <a:solidFill>
                  <a:srgbClr val="FFC000"/>
                </a:solidFill>
              </a:rPr>
              <a:t> στη φαντασία μου. …Βλέπω με την φαντασία μου μία σειρά από «βίντεο» από διαφορετικές γάτες. Η έννοια της γάτας αποτελείται από αυτά </a:t>
            </a:r>
            <a:r>
              <a:rPr lang="el-GR" sz="2400" u="sng" dirty="0" smtClean="0">
                <a:solidFill>
                  <a:srgbClr val="FFC000"/>
                </a:solidFill>
              </a:rPr>
              <a:t>τα διαφορετικά βίντεο με γάτες που έχω βιώσει</a:t>
            </a:r>
            <a:r>
              <a:rPr lang="el-GR" sz="2400" dirty="0" smtClean="0">
                <a:solidFill>
                  <a:srgbClr val="FFC000"/>
                </a:solidFill>
              </a:rPr>
              <a:t>. Δεν υπάρχει καμία γενικευμένη έννοια της γάτας, και </a:t>
            </a:r>
            <a:r>
              <a:rPr lang="el-GR" sz="2400" u="sng" dirty="0" smtClean="0">
                <a:solidFill>
                  <a:srgbClr val="FFC000"/>
                </a:solidFill>
              </a:rPr>
              <a:t>δεν υπάρχει καμία γλωσσική πληροφορία στη μνήμη μου</a:t>
            </a:r>
            <a:r>
              <a:rPr lang="el-GR" sz="2400" dirty="0" smtClean="0">
                <a:solidFill>
                  <a:srgbClr val="FFC000"/>
                </a:solidFill>
              </a:rPr>
              <a:t>.» </a:t>
            </a:r>
            <a:r>
              <a:rPr lang="en-US" sz="2400" dirty="0" smtClean="0">
                <a:solidFill>
                  <a:srgbClr val="FFC000"/>
                </a:solidFill>
              </a:rPr>
              <a:t>                                 </a:t>
            </a:r>
            <a:r>
              <a:rPr lang="en-US" dirty="0" err="1" smtClean="0">
                <a:solidFill>
                  <a:srgbClr val="FFC000"/>
                </a:solidFill>
              </a:rPr>
              <a:t>Grandin</a:t>
            </a:r>
            <a:r>
              <a:rPr lang="en-US" dirty="0" smtClean="0">
                <a:solidFill>
                  <a:srgbClr val="FFC000"/>
                </a:solidFill>
              </a:rPr>
              <a:t>, 1995</a:t>
            </a:r>
            <a:endParaRPr lang="el-GR" dirty="0" smtClean="0">
              <a:solidFill>
                <a:srgbClr val="FFC000"/>
              </a:solidFill>
            </a:endParaRPr>
          </a:p>
          <a:p>
            <a:endParaRPr lang="el-G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dissolve">
                                      <p:cBhvr>
                                        <p:cTn id="11" dur="500"/>
                                        <p:tgtEl>
                                          <p:spTgt spid="286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dissolve">
                                      <p:cBhvr>
                                        <p:cTn id="16"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                              ΣΚΕΨΗ</a:t>
            </a:r>
            <a:endParaRPr lang="el-GR" dirty="0"/>
          </a:p>
        </p:txBody>
      </p:sp>
      <p:sp>
        <p:nvSpPr>
          <p:cNvPr id="41987" name="Rectangle 3"/>
          <p:cNvSpPr>
            <a:spLocks noGrp="1" noChangeArrowheads="1"/>
          </p:cNvSpPr>
          <p:nvPr>
            <p:ph sz="half" idx="1"/>
          </p:nvPr>
        </p:nvSpPr>
        <p:spPr>
          <a:xfrm>
            <a:off x="271463" y="1905000"/>
            <a:ext cx="5915025" cy="4267200"/>
          </a:xfrm>
        </p:spPr>
        <p:txBody>
          <a:bodyPr>
            <a:normAutofit fontScale="70000" lnSpcReduction="20000"/>
          </a:bodyPr>
          <a:lstStyle/>
          <a:p>
            <a:pPr marL="576263" indent="-576263">
              <a:lnSpc>
                <a:spcPct val="120000"/>
              </a:lnSpc>
              <a:buSzTx/>
              <a:buFont typeface="Wingdings" pitchFamily="2" charset="2"/>
              <a:buChar char="ð"/>
            </a:pPr>
            <a:r>
              <a:rPr lang="el-GR" sz="2900" dirty="0">
                <a:solidFill>
                  <a:srgbClr val="FFFF00"/>
                </a:solidFill>
              </a:rPr>
              <a:t>Κατανόηση της μονιμότητας του αντικειμένου</a:t>
            </a:r>
            <a:endParaRPr lang="en-US" sz="2900" dirty="0">
              <a:solidFill>
                <a:srgbClr val="FFFF00"/>
              </a:solidFill>
            </a:endParaRPr>
          </a:p>
          <a:p>
            <a:pPr marL="576263" indent="-576263">
              <a:lnSpc>
                <a:spcPct val="120000"/>
              </a:lnSpc>
              <a:buSzTx/>
              <a:buFont typeface="Wingdings" pitchFamily="2" charset="2"/>
              <a:buChar char="ð"/>
            </a:pPr>
            <a:r>
              <a:rPr lang="el-GR" sz="2900" dirty="0" smtClean="0">
                <a:solidFill>
                  <a:srgbClr val="FFFF00"/>
                </a:solidFill>
              </a:rPr>
              <a:t>Επίμονη </a:t>
            </a:r>
            <a:r>
              <a:rPr lang="el-GR" sz="2900" dirty="0">
                <a:solidFill>
                  <a:srgbClr val="FFFF00"/>
                </a:solidFill>
              </a:rPr>
              <a:t>χρήση μιας στρατηγικής (μη-</a:t>
            </a:r>
            <a:r>
              <a:rPr lang="el-GR" sz="2900" dirty="0" err="1">
                <a:solidFill>
                  <a:srgbClr val="FFFF00"/>
                </a:solidFill>
              </a:rPr>
              <a:t>ευέλικτ</a:t>
            </a:r>
            <a:r>
              <a:rPr lang="el-GR" sz="2900" dirty="0">
                <a:solidFill>
                  <a:srgbClr val="FFFF00"/>
                </a:solidFill>
              </a:rPr>
              <a:t>η σκέψη</a:t>
            </a:r>
            <a:r>
              <a:rPr lang="el-GR" sz="2900" dirty="0" smtClean="0">
                <a:solidFill>
                  <a:srgbClr val="FFFF00"/>
                </a:solidFill>
              </a:rPr>
              <a:t>)</a:t>
            </a:r>
          </a:p>
          <a:p>
            <a:pPr marL="758825" indent="-758825">
              <a:lnSpc>
                <a:spcPct val="120000"/>
              </a:lnSpc>
              <a:buSzTx/>
              <a:buFont typeface="Wingdings" pitchFamily="2" charset="2"/>
              <a:buChar char="ð"/>
            </a:pPr>
            <a:r>
              <a:rPr lang="el-GR" sz="2900" dirty="0" smtClean="0">
                <a:solidFill>
                  <a:srgbClr val="FFFF00"/>
                </a:solidFill>
              </a:rPr>
              <a:t>Ικανότητα για κατηγοριοποίηση αντικειμένων με βάση συγκεκριμένα και όχι αφηρημένα χαρακτηριστικά</a:t>
            </a:r>
          </a:p>
          <a:p>
            <a:pPr marL="758825" indent="-758825">
              <a:lnSpc>
                <a:spcPct val="120000"/>
              </a:lnSpc>
              <a:buSzTx/>
              <a:buFont typeface="Wingdings" pitchFamily="2" charset="2"/>
              <a:buChar char="ð"/>
            </a:pPr>
            <a:r>
              <a:rPr lang="el-GR" sz="2900" dirty="0" smtClean="0">
                <a:solidFill>
                  <a:srgbClr val="FFFF00"/>
                </a:solidFill>
              </a:rPr>
              <a:t>Δυσκολία στην κατανόηση εννοιών </a:t>
            </a:r>
          </a:p>
          <a:p>
            <a:pPr marL="758825" indent="-758825">
              <a:lnSpc>
                <a:spcPct val="120000"/>
              </a:lnSpc>
              <a:buSzTx/>
              <a:buFont typeface="Wingdings" pitchFamily="2" charset="2"/>
              <a:buChar char="ð"/>
            </a:pPr>
            <a:r>
              <a:rPr lang="el-GR" sz="2900" dirty="0" smtClean="0">
                <a:solidFill>
                  <a:srgbClr val="FFFF00"/>
                </a:solidFill>
              </a:rPr>
              <a:t>Αδυναμία για συμβολική σκέψη (αναπαράσταση) </a:t>
            </a:r>
          </a:p>
          <a:p>
            <a:pPr marL="576263" indent="-576263">
              <a:lnSpc>
                <a:spcPct val="150000"/>
              </a:lnSpc>
              <a:buSzTx/>
              <a:buFont typeface="Wingdings" pitchFamily="2" charset="2"/>
              <a:buChar char="ð"/>
            </a:pPr>
            <a:endParaRPr lang="el-GR" b="1" dirty="0">
              <a:solidFill>
                <a:srgbClr val="FFFF00"/>
              </a:solidFill>
            </a:endParaRPr>
          </a:p>
          <a:p>
            <a:pPr marL="576263" indent="-576263">
              <a:buFont typeface="Wingdings" pitchFamily="2" charset="2"/>
              <a:buNone/>
            </a:pPr>
            <a:endParaRPr lang="el-GR" dirty="0"/>
          </a:p>
        </p:txBody>
      </p:sp>
      <p:sp>
        <p:nvSpPr>
          <p:cNvPr id="4" name="3 - Θέση περιεχομένου"/>
          <p:cNvSpPr>
            <a:spLocks noGrp="1"/>
          </p:cNvSpPr>
          <p:nvPr>
            <p:ph sz="half" idx="2"/>
          </p:nvPr>
        </p:nvSpPr>
        <p:spPr>
          <a:xfrm>
            <a:off x="6629400" y="1905000"/>
            <a:ext cx="4957762" cy="4267200"/>
          </a:xfrm>
        </p:spPr>
        <p:txBody>
          <a:bodyPr>
            <a:normAutofit fontScale="70000" lnSpcReduction="20000"/>
          </a:bodyPr>
          <a:lstStyle/>
          <a:p>
            <a:pPr>
              <a:lnSpc>
                <a:spcPct val="120000"/>
              </a:lnSpc>
            </a:pPr>
            <a:r>
              <a:rPr lang="en-US" sz="2800" i="1" dirty="0" smtClean="0">
                <a:solidFill>
                  <a:srgbClr val="FFC000"/>
                </a:solidFill>
                <a:cs typeface="Times New Roman" charset="0"/>
              </a:rPr>
              <a:t>“ </a:t>
            </a:r>
            <a:r>
              <a:rPr lang="en-US" sz="3400" i="1" dirty="0" err="1" smtClean="0">
                <a:solidFill>
                  <a:srgbClr val="FFC000"/>
                </a:solidFill>
                <a:cs typeface="Times New Roman" charset="0"/>
              </a:rPr>
              <a:t>Όταν</a:t>
            </a:r>
            <a:r>
              <a:rPr lang="en-US" sz="3400" i="1" dirty="0" smtClean="0">
                <a:solidFill>
                  <a:srgbClr val="FFC000"/>
                </a:solidFill>
                <a:cs typeface="Times New Roman" charset="0"/>
              </a:rPr>
              <a:t> </a:t>
            </a:r>
            <a:r>
              <a:rPr lang="en-US" sz="3400" i="1" dirty="0" err="1" smtClean="0">
                <a:solidFill>
                  <a:srgbClr val="FFC000"/>
                </a:solidFill>
                <a:cs typeface="Times New Roman" charset="0"/>
              </a:rPr>
              <a:t>ήμουν</a:t>
            </a:r>
            <a:r>
              <a:rPr lang="en-US" sz="3400" i="1" dirty="0" smtClean="0">
                <a:solidFill>
                  <a:srgbClr val="FFC000"/>
                </a:solidFill>
                <a:cs typeface="Times New Roman" charset="0"/>
              </a:rPr>
              <a:t> </a:t>
            </a:r>
            <a:r>
              <a:rPr lang="en-US" sz="3400" i="1" dirty="0" err="1" smtClean="0">
                <a:solidFill>
                  <a:srgbClr val="FFC000"/>
                </a:solidFill>
                <a:cs typeface="Times New Roman" charset="0"/>
              </a:rPr>
              <a:t>στο</a:t>
            </a:r>
            <a:r>
              <a:rPr lang="en-US" sz="3400" i="1" dirty="0" smtClean="0">
                <a:solidFill>
                  <a:srgbClr val="FFC000"/>
                </a:solidFill>
                <a:cs typeface="Times New Roman" charset="0"/>
              </a:rPr>
              <a:t> </a:t>
            </a:r>
            <a:r>
              <a:rPr lang="en-US" sz="3400" i="1" dirty="0" err="1" smtClean="0">
                <a:solidFill>
                  <a:srgbClr val="FFC000"/>
                </a:solidFill>
                <a:cs typeface="Times New Roman" charset="0"/>
              </a:rPr>
              <a:t>Λύκειο</a:t>
            </a:r>
            <a:r>
              <a:rPr lang="en-US" sz="3400" i="1" dirty="0" smtClean="0">
                <a:solidFill>
                  <a:srgbClr val="FFC000"/>
                </a:solidFill>
                <a:cs typeface="Times New Roman" charset="0"/>
              </a:rPr>
              <a:t> </a:t>
            </a:r>
            <a:r>
              <a:rPr lang="en-US" sz="3400" i="1" dirty="0" err="1" smtClean="0">
                <a:solidFill>
                  <a:srgbClr val="FFC000"/>
                </a:solidFill>
                <a:cs typeface="Times New Roman" charset="0"/>
              </a:rPr>
              <a:t>και</a:t>
            </a:r>
            <a:r>
              <a:rPr lang="en-US" sz="3400" i="1" dirty="0" smtClean="0">
                <a:solidFill>
                  <a:srgbClr val="FFC000"/>
                </a:solidFill>
                <a:cs typeface="Times New Roman" charset="0"/>
              </a:rPr>
              <a:t> </a:t>
            </a:r>
            <a:r>
              <a:rPr lang="en-US" sz="3400" i="1" dirty="0" err="1" smtClean="0">
                <a:solidFill>
                  <a:srgbClr val="FFC000"/>
                </a:solidFill>
                <a:cs typeface="Times New Roman" charset="0"/>
              </a:rPr>
              <a:t>στο</a:t>
            </a:r>
            <a:r>
              <a:rPr lang="en-US" sz="3400" i="1" dirty="0" smtClean="0">
                <a:solidFill>
                  <a:srgbClr val="FFC000"/>
                </a:solidFill>
                <a:cs typeface="Times New Roman" charset="0"/>
              </a:rPr>
              <a:t> </a:t>
            </a:r>
            <a:r>
              <a:rPr lang="en-US" sz="3400" i="1" dirty="0" err="1" smtClean="0">
                <a:solidFill>
                  <a:srgbClr val="FFC000"/>
                </a:solidFill>
                <a:cs typeface="Times New Roman" charset="0"/>
              </a:rPr>
              <a:t>Κολλέγιο</a:t>
            </a:r>
            <a:r>
              <a:rPr lang="en-US" sz="3400" i="1" dirty="0" smtClean="0">
                <a:solidFill>
                  <a:srgbClr val="FFC000"/>
                </a:solidFill>
                <a:cs typeface="Times New Roman" charset="0"/>
              </a:rPr>
              <a:t> </a:t>
            </a:r>
            <a:r>
              <a:rPr lang="en-US" sz="3400" i="1" dirty="0" err="1" smtClean="0">
                <a:solidFill>
                  <a:srgbClr val="FFC000"/>
                </a:solidFill>
                <a:cs typeface="Times New Roman" charset="0"/>
              </a:rPr>
              <a:t>είχα</a:t>
            </a:r>
            <a:r>
              <a:rPr lang="en-US" sz="3400" i="1" dirty="0" smtClean="0">
                <a:solidFill>
                  <a:srgbClr val="FFC000"/>
                </a:solidFill>
                <a:cs typeface="Times New Roman" charset="0"/>
              </a:rPr>
              <a:t> </a:t>
            </a:r>
            <a:r>
              <a:rPr lang="en-US" sz="3400" i="1" dirty="0" err="1" smtClean="0">
                <a:solidFill>
                  <a:srgbClr val="FFC000"/>
                </a:solidFill>
                <a:cs typeface="Times New Roman" charset="0"/>
              </a:rPr>
              <a:t>πραγματικές</a:t>
            </a:r>
            <a:r>
              <a:rPr lang="en-US" sz="3400" i="1" dirty="0" smtClean="0">
                <a:solidFill>
                  <a:srgbClr val="FFC000"/>
                </a:solidFill>
                <a:cs typeface="Times New Roman" charset="0"/>
              </a:rPr>
              <a:t> </a:t>
            </a:r>
            <a:r>
              <a:rPr lang="en-US" sz="3400" i="1" dirty="0" err="1" smtClean="0">
                <a:solidFill>
                  <a:srgbClr val="FFC000"/>
                </a:solidFill>
                <a:cs typeface="Times New Roman" charset="0"/>
              </a:rPr>
              <a:t>πόρτες</a:t>
            </a:r>
            <a:r>
              <a:rPr lang="en-US" sz="3400" i="1" dirty="0" smtClean="0">
                <a:solidFill>
                  <a:srgbClr val="FFC000"/>
                </a:solidFill>
                <a:cs typeface="Times New Roman" charset="0"/>
              </a:rPr>
              <a:t> </a:t>
            </a:r>
            <a:r>
              <a:rPr lang="en-US" sz="3400" i="1" dirty="0" err="1" smtClean="0">
                <a:solidFill>
                  <a:srgbClr val="FFC000"/>
                </a:solidFill>
                <a:cs typeface="Times New Roman" charset="0"/>
              </a:rPr>
              <a:t>που</a:t>
            </a:r>
            <a:r>
              <a:rPr lang="en-US" sz="3400" i="1" dirty="0" smtClean="0">
                <a:solidFill>
                  <a:srgbClr val="FFC000"/>
                </a:solidFill>
                <a:cs typeface="Times New Roman" charset="0"/>
              </a:rPr>
              <a:t> </a:t>
            </a:r>
            <a:r>
              <a:rPr lang="en-US" sz="3400" i="1" dirty="0" err="1" smtClean="0">
                <a:solidFill>
                  <a:srgbClr val="FFC000"/>
                </a:solidFill>
                <a:cs typeface="Times New Roman" charset="0"/>
              </a:rPr>
              <a:t>συμβόλιζαν</a:t>
            </a:r>
            <a:r>
              <a:rPr lang="en-US" sz="3400" i="1" dirty="0" smtClean="0">
                <a:solidFill>
                  <a:srgbClr val="FFC000"/>
                </a:solidFill>
                <a:cs typeface="Times New Roman" charset="0"/>
              </a:rPr>
              <a:t> </a:t>
            </a:r>
            <a:r>
              <a:rPr lang="en-US" sz="3400" i="1" dirty="0" err="1" smtClean="0">
                <a:solidFill>
                  <a:srgbClr val="FFC000"/>
                </a:solidFill>
                <a:cs typeface="Times New Roman" charset="0"/>
              </a:rPr>
              <a:t>τις</a:t>
            </a:r>
            <a:r>
              <a:rPr lang="en-US" sz="3400" i="1" dirty="0" smtClean="0">
                <a:solidFill>
                  <a:srgbClr val="FFC000"/>
                </a:solidFill>
                <a:cs typeface="Times New Roman" charset="0"/>
              </a:rPr>
              <a:t> </a:t>
            </a:r>
            <a:r>
              <a:rPr lang="en-US" sz="3400" i="1" dirty="0" err="1" smtClean="0">
                <a:solidFill>
                  <a:srgbClr val="FFC000"/>
                </a:solidFill>
                <a:cs typeface="Times New Roman" charset="0"/>
              </a:rPr>
              <a:t>μεγάλες</a:t>
            </a:r>
            <a:r>
              <a:rPr lang="en-US" sz="3400" i="1" dirty="0" smtClean="0">
                <a:solidFill>
                  <a:srgbClr val="FFC000"/>
                </a:solidFill>
                <a:cs typeface="Times New Roman" charset="0"/>
              </a:rPr>
              <a:t> </a:t>
            </a:r>
            <a:r>
              <a:rPr lang="en-US" sz="3400" i="1" dirty="0" err="1" smtClean="0">
                <a:solidFill>
                  <a:srgbClr val="FFC000"/>
                </a:solidFill>
                <a:cs typeface="Times New Roman" charset="0"/>
              </a:rPr>
              <a:t>αλλαγές</a:t>
            </a:r>
            <a:r>
              <a:rPr lang="en-US" sz="3400" i="1" dirty="0" smtClean="0">
                <a:solidFill>
                  <a:srgbClr val="FFC000"/>
                </a:solidFill>
                <a:cs typeface="Times New Roman" charset="0"/>
              </a:rPr>
              <a:t> </a:t>
            </a:r>
            <a:r>
              <a:rPr lang="en-US" sz="3400" i="1" dirty="0" err="1" smtClean="0">
                <a:solidFill>
                  <a:srgbClr val="FFC000"/>
                </a:solidFill>
                <a:cs typeface="Times New Roman" charset="0"/>
              </a:rPr>
              <a:t>στη</a:t>
            </a:r>
            <a:r>
              <a:rPr lang="en-US" sz="3400" i="1" dirty="0" smtClean="0">
                <a:solidFill>
                  <a:srgbClr val="FFC000"/>
                </a:solidFill>
                <a:cs typeface="Times New Roman" charset="0"/>
              </a:rPr>
              <a:t> </a:t>
            </a:r>
            <a:r>
              <a:rPr lang="en-US" sz="3400" i="1" dirty="0" err="1" smtClean="0">
                <a:solidFill>
                  <a:srgbClr val="FFC000"/>
                </a:solidFill>
                <a:cs typeface="Times New Roman" charset="0"/>
              </a:rPr>
              <a:t>ζωή</a:t>
            </a:r>
            <a:r>
              <a:rPr lang="en-US" sz="3400" i="1" dirty="0" smtClean="0">
                <a:solidFill>
                  <a:srgbClr val="FFC000"/>
                </a:solidFill>
                <a:cs typeface="Times New Roman" charset="0"/>
              </a:rPr>
              <a:t> </a:t>
            </a:r>
            <a:r>
              <a:rPr lang="en-US" sz="3400" i="1" dirty="0" err="1" smtClean="0">
                <a:solidFill>
                  <a:srgbClr val="FFC000"/>
                </a:solidFill>
                <a:cs typeface="Times New Roman" charset="0"/>
              </a:rPr>
              <a:t>μου</a:t>
            </a:r>
            <a:r>
              <a:rPr lang="en-US" sz="3400" i="1" dirty="0" smtClean="0">
                <a:solidFill>
                  <a:srgbClr val="FFC000"/>
                </a:solidFill>
                <a:cs typeface="Times New Roman" charset="0"/>
              </a:rPr>
              <a:t>, </a:t>
            </a:r>
            <a:r>
              <a:rPr lang="en-US" sz="3400" i="1" dirty="0" err="1" smtClean="0">
                <a:solidFill>
                  <a:srgbClr val="FFC000"/>
                </a:solidFill>
                <a:cs typeface="Times New Roman" charset="0"/>
              </a:rPr>
              <a:t>όπως</a:t>
            </a:r>
            <a:r>
              <a:rPr lang="en-US" sz="3400" i="1" dirty="0" smtClean="0">
                <a:solidFill>
                  <a:srgbClr val="FFC000"/>
                </a:solidFill>
                <a:cs typeface="Times New Roman" charset="0"/>
              </a:rPr>
              <a:t> </a:t>
            </a:r>
            <a:r>
              <a:rPr lang="en-US" sz="3400" i="1" dirty="0" err="1" smtClean="0">
                <a:solidFill>
                  <a:srgbClr val="FFC000"/>
                </a:solidFill>
                <a:cs typeface="Times New Roman" charset="0"/>
              </a:rPr>
              <a:t>την</a:t>
            </a:r>
            <a:r>
              <a:rPr lang="en-US" sz="3400" i="1" dirty="0" smtClean="0">
                <a:solidFill>
                  <a:srgbClr val="FFC000"/>
                </a:solidFill>
                <a:cs typeface="Times New Roman" charset="0"/>
              </a:rPr>
              <a:t> </a:t>
            </a:r>
            <a:r>
              <a:rPr lang="en-US" sz="3400" i="1" dirty="0" err="1" smtClean="0">
                <a:solidFill>
                  <a:srgbClr val="FFC000"/>
                </a:solidFill>
                <a:cs typeface="Times New Roman" charset="0"/>
              </a:rPr>
              <a:t>αποφοίτηση</a:t>
            </a:r>
            <a:r>
              <a:rPr lang="en-US" sz="3400" i="1" dirty="0" smtClean="0">
                <a:solidFill>
                  <a:srgbClr val="FFC000"/>
                </a:solidFill>
                <a:cs typeface="Times New Roman" charset="0"/>
              </a:rPr>
              <a:t>. </a:t>
            </a:r>
            <a:r>
              <a:rPr lang="en-US" sz="3400" i="1" dirty="0" err="1" smtClean="0">
                <a:solidFill>
                  <a:srgbClr val="FFC000"/>
                </a:solidFill>
                <a:cs typeface="Times New Roman" charset="0"/>
              </a:rPr>
              <a:t>Ένα</a:t>
            </a:r>
            <a:r>
              <a:rPr lang="en-US" sz="3400" i="1" dirty="0" smtClean="0">
                <a:solidFill>
                  <a:srgbClr val="FFC000"/>
                </a:solidFill>
                <a:cs typeface="Times New Roman" charset="0"/>
              </a:rPr>
              <a:t> </a:t>
            </a:r>
            <a:r>
              <a:rPr lang="en-US" sz="3400" i="1" dirty="0" err="1" smtClean="0">
                <a:solidFill>
                  <a:srgbClr val="FFC000"/>
                </a:solidFill>
                <a:cs typeface="Times New Roman" charset="0"/>
              </a:rPr>
              <a:t>βράδυ</a:t>
            </a:r>
            <a:r>
              <a:rPr lang="en-US" sz="3400" i="1" dirty="0" smtClean="0">
                <a:solidFill>
                  <a:srgbClr val="FFC000"/>
                </a:solidFill>
                <a:cs typeface="Times New Roman" charset="0"/>
              </a:rPr>
              <a:t> </a:t>
            </a:r>
            <a:r>
              <a:rPr lang="en-US" sz="3400" i="1" dirty="0" err="1" smtClean="0">
                <a:solidFill>
                  <a:srgbClr val="FFC000"/>
                </a:solidFill>
                <a:cs typeface="Times New Roman" charset="0"/>
              </a:rPr>
              <a:t>ανέβηκα</a:t>
            </a:r>
            <a:r>
              <a:rPr lang="en-US" sz="3400" i="1" dirty="0" smtClean="0">
                <a:solidFill>
                  <a:srgbClr val="FFC000"/>
                </a:solidFill>
                <a:cs typeface="Times New Roman" charset="0"/>
              </a:rPr>
              <a:t> </a:t>
            </a:r>
            <a:r>
              <a:rPr lang="en-US" sz="3400" i="1" dirty="0" err="1" smtClean="0">
                <a:solidFill>
                  <a:srgbClr val="FFC000"/>
                </a:solidFill>
                <a:cs typeface="Times New Roman" charset="0"/>
              </a:rPr>
              <a:t>στη</a:t>
            </a:r>
            <a:r>
              <a:rPr lang="en-US" sz="3400" i="1" dirty="0" smtClean="0">
                <a:solidFill>
                  <a:srgbClr val="FFC000"/>
                </a:solidFill>
                <a:cs typeface="Times New Roman" charset="0"/>
              </a:rPr>
              <a:t> </a:t>
            </a:r>
            <a:r>
              <a:rPr lang="en-US" sz="3400" i="1" dirty="0" err="1" smtClean="0">
                <a:solidFill>
                  <a:srgbClr val="FFC000"/>
                </a:solidFill>
                <a:cs typeface="Times New Roman" charset="0"/>
              </a:rPr>
              <a:t>στέγη</a:t>
            </a:r>
            <a:r>
              <a:rPr lang="en-US" sz="3400" i="1" dirty="0" smtClean="0">
                <a:solidFill>
                  <a:srgbClr val="FFC000"/>
                </a:solidFill>
                <a:cs typeface="Times New Roman" charset="0"/>
              </a:rPr>
              <a:t> </a:t>
            </a:r>
            <a:r>
              <a:rPr lang="en-US" sz="3400" i="1" dirty="0" err="1" smtClean="0">
                <a:solidFill>
                  <a:srgbClr val="FFC000"/>
                </a:solidFill>
                <a:cs typeface="Times New Roman" charset="0"/>
              </a:rPr>
              <a:t>του</a:t>
            </a:r>
            <a:r>
              <a:rPr lang="en-US" sz="3400" i="1" dirty="0" smtClean="0">
                <a:solidFill>
                  <a:srgbClr val="FFC000"/>
                </a:solidFill>
                <a:cs typeface="Times New Roman" charset="0"/>
              </a:rPr>
              <a:t> </a:t>
            </a:r>
            <a:r>
              <a:rPr lang="en-US" sz="3400" i="1" dirty="0" err="1" smtClean="0">
                <a:solidFill>
                  <a:srgbClr val="FFC000"/>
                </a:solidFill>
                <a:cs typeface="Times New Roman" charset="0"/>
              </a:rPr>
              <a:t>δωματίου</a:t>
            </a:r>
            <a:r>
              <a:rPr lang="en-US" sz="3400" i="1" dirty="0" smtClean="0">
                <a:solidFill>
                  <a:srgbClr val="FFC000"/>
                </a:solidFill>
                <a:cs typeface="Times New Roman" charset="0"/>
              </a:rPr>
              <a:t> </a:t>
            </a:r>
            <a:r>
              <a:rPr lang="en-US" sz="3400" i="1" dirty="0" err="1" smtClean="0">
                <a:solidFill>
                  <a:srgbClr val="FFC000"/>
                </a:solidFill>
                <a:cs typeface="Times New Roman" charset="0"/>
              </a:rPr>
              <a:t>μου</a:t>
            </a:r>
            <a:r>
              <a:rPr lang="en-US" sz="3400" i="1" dirty="0" smtClean="0">
                <a:solidFill>
                  <a:srgbClr val="FFC000"/>
                </a:solidFill>
                <a:cs typeface="Times New Roman" charset="0"/>
              </a:rPr>
              <a:t>, </a:t>
            </a:r>
            <a:r>
              <a:rPr lang="en-US" sz="3400" i="1" u="sng" dirty="0" err="1" smtClean="0">
                <a:solidFill>
                  <a:srgbClr val="FFC000"/>
                </a:solidFill>
                <a:cs typeface="Times New Roman" charset="0"/>
              </a:rPr>
              <a:t>περνώντας</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από</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την</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πόρτα</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της</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σοφίτας</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για</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να</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σκεφτώ</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για</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τη</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ζωή</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μετά</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το</a:t>
            </a:r>
            <a:r>
              <a:rPr lang="en-US" sz="3400" i="1" u="sng" dirty="0" smtClean="0">
                <a:solidFill>
                  <a:srgbClr val="FFC000"/>
                </a:solidFill>
                <a:cs typeface="Times New Roman" charset="0"/>
              </a:rPr>
              <a:t> </a:t>
            </a:r>
            <a:r>
              <a:rPr lang="en-US" sz="3400" i="1" u="sng" dirty="0" err="1" smtClean="0">
                <a:solidFill>
                  <a:srgbClr val="FFC000"/>
                </a:solidFill>
                <a:cs typeface="Times New Roman" charset="0"/>
              </a:rPr>
              <a:t>Κολλέγιο</a:t>
            </a:r>
            <a:r>
              <a:rPr lang="en-US" sz="3400" i="1" dirty="0" smtClean="0">
                <a:solidFill>
                  <a:srgbClr val="FFC000"/>
                </a:solidFill>
                <a:cs typeface="Times New Roman" charset="0"/>
              </a:rPr>
              <a:t>. Η </a:t>
            </a:r>
            <a:r>
              <a:rPr lang="en-US" sz="3400" i="1" dirty="0" err="1" smtClean="0">
                <a:solidFill>
                  <a:srgbClr val="FFC000"/>
                </a:solidFill>
                <a:cs typeface="Times New Roman" charset="0"/>
              </a:rPr>
              <a:t>πόρτα</a:t>
            </a:r>
            <a:r>
              <a:rPr lang="en-US" sz="3400" i="1" dirty="0" smtClean="0">
                <a:solidFill>
                  <a:srgbClr val="FFC000"/>
                </a:solidFill>
                <a:cs typeface="Times New Roman" charset="0"/>
              </a:rPr>
              <a:t> </a:t>
            </a:r>
            <a:r>
              <a:rPr lang="en-US" sz="3400" i="1" dirty="0" err="1" smtClean="0">
                <a:solidFill>
                  <a:srgbClr val="FFC000"/>
                </a:solidFill>
                <a:cs typeface="Times New Roman" charset="0"/>
              </a:rPr>
              <a:t>της</a:t>
            </a:r>
            <a:r>
              <a:rPr lang="en-US" sz="3400" i="1" dirty="0" smtClean="0">
                <a:solidFill>
                  <a:srgbClr val="FFC000"/>
                </a:solidFill>
                <a:cs typeface="Times New Roman" charset="0"/>
              </a:rPr>
              <a:t> </a:t>
            </a:r>
            <a:r>
              <a:rPr lang="en-US" sz="3400" i="1" dirty="0" err="1" smtClean="0">
                <a:solidFill>
                  <a:srgbClr val="FFC000"/>
                </a:solidFill>
                <a:cs typeface="Times New Roman" charset="0"/>
              </a:rPr>
              <a:t>σοφίτας</a:t>
            </a:r>
            <a:r>
              <a:rPr lang="en-US" sz="3400" i="1" dirty="0" smtClean="0">
                <a:solidFill>
                  <a:srgbClr val="FFC000"/>
                </a:solidFill>
                <a:cs typeface="Times New Roman" charset="0"/>
              </a:rPr>
              <a:t> </a:t>
            </a:r>
            <a:r>
              <a:rPr lang="en-US" sz="3400" i="1" dirty="0" err="1" smtClean="0">
                <a:solidFill>
                  <a:srgbClr val="FFC000"/>
                </a:solidFill>
                <a:cs typeface="Times New Roman" charset="0"/>
              </a:rPr>
              <a:t>συμβόλιζε</a:t>
            </a:r>
            <a:r>
              <a:rPr lang="en-US" sz="3400" i="1" dirty="0" smtClean="0">
                <a:solidFill>
                  <a:srgbClr val="FFC000"/>
                </a:solidFill>
                <a:cs typeface="Times New Roman" charset="0"/>
              </a:rPr>
              <a:t> </a:t>
            </a:r>
            <a:r>
              <a:rPr lang="en-US" sz="3400" i="1" dirty="0" err="1" smtClean="0">
                <a:solidFill>
                  <a:srgbClr val="FFC000"/>
                </a:solidFill>
                <a:cs typeface="Times New Roman" charset="0"/>
              </a:rPr>
              <a:t>την</a:t>
            </a:r>
            <a:r>
              <a:rPr lang="en-US" sz="3400" i="1" dirty="0" smtClean="0">
                <a:solidFill>
                  <a:srgbClr val="FFC000"/>
                </a:solidFill>
                <a:cs typeface="Times New Roman" charset="0"/>
              </a:rPr>
              <a:t> </a:t>
            </a:r>
            <a:r>
              <a:rPr lang="en-US" sz="3400" i="1" dirty="0" err="1" smtClean="0">
                <a:solidFill>
                  <a:srgbClr val="FFC000"/>
                </a:solidFill>
                <a:cs typeface="Times New Roman" charset="0"/>
              </a:rPr>
              <a:t>αποφοίτηση</a:t>
            </a:r>
            <a:r>
              <a:rPr lang="en-US" sz="3400" i="1" dirty="0" smtClean="0">
                <a:solidFill>
                  <a:srgbClr val="FFC000"/>
                </a:solidFill>
                <a:cs typeface="Times New Roman" charset="0"/>
              </a:rPr>
              <a:t> </a:t>
            </a:r>
            <a:r>
              <a:rPr lang="en-US" sz="3400" i="1" dirty="0" err="1" smtClean="0">
                <a:solidFill>
                  <a:srgbClr val="FFC000"/>
                </a:solidFill>
                <a:cs typeface="Times New Roman" charset="0"/>
              </a:rPr>
              <a:t>μου</a:t>
            </a:r>
            <a:r>
              <a:rPr lang="en-US" sz="3400" i="1" dirty="0" smtClean="0">
                <a:solidFill>
                  <a:srgbClr val="FFC000"/>
                </a:solidFill>
                <a:cs typeface="Times New Roman" charset="0"/>
              </a:rPr>
              <a:t>.”  </a:t>
            </a:r>
            <a:endParaRPr lang="en-US" sz="3400" dirty="0" smtClean="0">
              <a:solidFill>
                <a:srgbClr val="FFC000"/>
              </a:solidFill>
              <a:cs typeface="Times New Roman" charset="0"/>
            </a:endParaRPr>
          </a:p>
          <a:p>
            <a:endParaRPr lang="el-GR"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295400" y="419100"/>
            <a:ext cx="9601200" cy="752475"/>
          </a:xfrm>
        </p:spPr>
        <p:txBody>
          <a:bodyPr/>
          <a:lstStyle/>
          <a:p>
            <a:r>
              <a:rPr lang="el-GR" dirty="0" smtClean="0"/>
              <a:t>                             ΣΚΕΨΗ</a:t>
            </a:r>
            <a:endParaRPr lang="el-GR" dirty="0"/>
          </a:p>
        </p:txBody>
      </p:sp>
      <p:sp>
        <p:nvSpPr>
          <p:cNvPr id="30723" name="Rectangle 3"/>
          <p:cNvSpPr>
            <a:spLocks noGrp="1" noChangeArrowheads="1"/>
          </p:cNvSpPr>
          <p:nvPr>
            <p:ph sz="half" idx="1"/>
          </p:nvPr>
        </p:nvSpPr>
        <p:spPr>
          <a:xfrm>
            <a:off x="185738" y="1300163"/>
            <a:ext cx="5681662" cy="4872037"/>
          </a:xfrm>
        </p:spPr>
        <p:txBody>
          <a:bodyPr>
            <a:normAutofit fontScale="85000" lnSpcReduction="10000"/>
          </a:bodyPr>
          <a:lstStyle/>
          <a:p>
            <a:pPr marL="754063" indent="-754063">
              <a:lnSpc>
                <a:spcPct val="150000"/>
              </a:lnSpc>
              <a:buSzTx/>
              <a:buFont typeface="Wingdings" pitchFamily="2" charset="2"/>
              <a:buChar char="ð"/>
            </a:pPr>
            <a:r>
              <a:rPr lang="el-GR" sz="2400" dirty="0">
                <a:solidFill>
                  <a:srgbClr val="FFFF00"/>
                </a:solidFill>
                <a:latin typeface="Arial" pitchFamily="34" charset="0"/>
                <a:cs typeface="Arial" pitchFamily="34" charset="0"/>
              </a:rPr>
              <a:t>Αδυναμία γενίκευσης στην εφαρμογή στρατηγικών </a:t>
            </a:r>
          </a:p>
          <a:p>
            <a:pPr marL="754063" indent="-754063">
              <a:lnSpc>
                <a:spcPct val="150000"/>
              </a:lnSpc>
              <a:buSzTx/>
              <a:buFont typeface="Wingdings" pitchFamily="2" charset="2"/>
              <a:buChar char="ð"/>
            </a:pPr>
            <a:r>
              <a:rPr lang="el-GR" sz="2400" dirty="0" smtClean="0">
                <a:solidFill>
                  <a:srgbClr val="FFFF00"/>
                </a:solidFill>
                <a:latin typeface="Arial" pitchFamily="34" charset="0"/>
                <a:cs typeface="Arial" pitchFamily="34" charset="0"/>
              </a:rPr>
              <a:t>Δυσκολία </a:t>
            </a:r>
            <a:r>
              <a:rPr lang="el-GR" sz="2400" dirty="0">
                <a:solidFill>
                  <a:srgbClr val="FFFF00"/>
                </a:solidFill>
                <a:latin typeface="Arial" pitchFamily="34" charset="0"/>
                <a:cs typeface="Arial" pitchFamily="34" charset="0"/>
              </a:rPr>
              <a:t>στην ανάκληση της κατάλληλης στρατηγικής (</a:t>
            </a:r>
            <a:r>
              <a:rPr lang="el-GR" sz="2400" dirty="0" err="1">
                <a:solidFill>
                  <a:srgbClr val="FFFF00"/>
                </a:solidFill>
                <a:latin typeface="Arial" pitchFamily="34" charset="0"/>
                <a:cs typeface="Arial" pitchFamily="34" charset="0"/>
              </a:rPr>
              <a:t>μεταγνώση</a:t>
            </a:r>
            <a:r>
              <a:rPr lang="el-GR" sz="2400" dirty="0">
                <a:solidFill>
                  <a:srgbClr val="FFFF00"/>
                </a:solidFill>
                <a:latin typeface="Arial" pitchFamily="34" charset="0"/>
                <a:cs typeface="Arial" pitchFamily="34" charset="0"/>
              </a:rPr>
              <a:t>) </a:t>
            </a:r>
            <a:endParaRPr lang="el-GR" sz="2400" dirty="0" smtClean="0">
              <a:solidFill>
                <a:srgbClr val="FFFF00"/>
              </a:solidFill>
              <a:latin typeface="Arial" pitchFamily="34" charset="0"/>
              <a:cs typeface="Arial" pitchFamily="34" charset="0"/>
            </a:endParaRPr>
          </a:p>
          <a:p>
            <a:pPr marL="758825" indent="-758825">
              <a:lnSpc>
                <a:spcPct val="150000"/>
              </a:lnSpc>
              <a:buSzTx/>
              <a:buFont typeface="Wingdings" pitchFamily="2" charset="2"/>
              <a:buChar char="ð"/>
            </a:pPr>
            <a:r>
              <a:rPr lang="el-GR" sz="2400" dirty="0" smtClean="0">
                <a:solidFill>
                  <a:srgbClr val="FFFF00"/>
                </a:solidFill>
                <a:latin typeface="Arial" pitchFamily="34" charset="0"/>
                <a:cs typeface="Arial" pitchFamily="34" charset="0"/>
              </a:rPr>
              <a:t>Δυσκολία στην επίλυση προβλημάτων </a:t>
            </a:r>
          </a:p>
          <a:p>
            <a:pPr marL="758825" indent="-758825">
              <a:lnSpc>
                <a:spcPct val="150000"/>
              </a:lnSpc>
              <a:buSzTx/>
              <a:buFont typeface="Wingdings" pitchFamily="2" charset="2"/>
              <a:buChar char="ð"/>
            </a:pPr>
            <a:r>
              <a:rPr lang="el-GR" sz="2400" dirty="0" smtClean="0">
                <a:solidFill>
                  <a:srgbClr val="FFFF00"/>
                </a:solidFill>
                <a:latin typeface="Arial" pitchFamily="34" charset="0"/>
                <a:cs typeface="Arial" pitchFamily="34" charset="0"/>
              </a:rPr>
              <a:t>Έμμονα και περιορισμένα πνευματικά ενδιαφέροντα </a:t>
            </a:r>
          </a:p>
          <a:p>
            <a:pPr marL="758825" indent="-758825">
              <a:lnSpc>
                <a:spcPct val="150000"/>
              </a:lnSpc>
              <a:buSzTx/>
              <a:buFont typeface="Wingdings" pitchFamily="2" charset="2"/>
              <a:buChar char="ð"/>
            </a:pPr>
            <a:r>
              <a:rPr lang="el-GR" sz="2400" dirty="0" smtClean="0">
                <a:solidFill>
                  <a:srgbClr val="FFFF00"/>
                </a:solidFill>
                <a:latin typeface="Arial" pitchFamily="34" charset="0"/>
                <a:cs typeface="Arial" pitchFamily="34" charset="0"/>
              </a:rPr>
              <a:t>Έλλειψη κεντρικής συνοχής</a:t>
            </a:r>
            <a:r>
              <a:rPr lang="el-GR" sz="2400" dirty="0" smtClean="0">
                <a:latin typeface="Arial" pitchFamily="34" charset="0"/>
                <a:cs typeface="Arial" pitchFamily="34" charset="0"/>
              </a:rPr>
              <a:t> </a:t>
            </a:r>
          </a:p>
          <a:p>
            <a:pPr marL="754063" indent="-754063">
              <a:lnSpc>
                <a:spcPct val="150000"/>
              </a:lnSpc>
              <a:buSzTx/>
              <a:buFont typeface="Wingdings" pitchFamily="2" charset="2"/>
              <a:buChar char="ð"/>
            </a:pPr>
            <a:endParaRPr lang="el-GR" b="1" dirty="0">
              <a:solidFill>
                <a:srgbClr val="FFFF00"/>
              </a:solidFill>
            </a:endParaRPr>
          </a:p>
          <a:p>
            <a:pPr marL="754063" indent="-754063">
              <a:lnSpc>
                <a:spcPct val="150000"/>
              </a:lnSpc>
              <a:buSzTx/>
              <a:buFont typeface="Wingdings" pitchFamily="2" charset="2"/>
              <a:buNone/>
            </a:pPr>
            <a:endParaRPr lang="el-GR" b="1" dirty="0">
              <a:solidFill>
                <a:srgbClr val="FFFF00"/>
              </a:solidFill>
            </a:endParaRPr>
          </a:p>
        </p:txBody>
      </p:sp>
      <p:sp>
        <p:nvSpPr>
          <p:cNvPr id="4" name="3 - Θέση περιεχομένου"/>
          <p:cNvSpPr>
            <a:spLocks noGrp="1"/>
          </p:cNvSpPr>
          <p:nvPr>
            <p:ph sz="half" idx="2"/>
          </p:nvPr>
        </p:nvSpPr>
        <p:spPr>
          <a:xfrm>
            <a:off x="6324600" y="971550"/>
            <a:ext cx="5405438" cy="5200650"/>
          </a:xfrm>
        </p:spPr>
        <p:txBody>
          <a:bodyPr>
            <a:normAutofit fontScale="85000" lnSpcReduction="10000"/>
          </a:bodyPr>
          <a:lstStyle/>
          <a:p>
            <a:pPr>
              <a:lnSpc>
                <a:spcPct val="150000"/>
              </a:lnSpc>
              <a:buFont typeface="Wingdings" pitchFamily="2" charset="2"/>
              <a:buNone/>
            </a:pPr>
            <a:r>
              <a:rPr lang="el-GR" dirty="0" smtClean="0">
                <a:solidFill>
                  <a:srgbClr val="FFFF00"/>
                </a:solidFill>
              </a:rPr>
              <a:t>«</a:t>
            </a:r>
            <a:r>
              <a:rPr lang="el-GR" sz="2600" i="1" dirty="0" smtClean="0">
                <a:solidFill>
                  <a:srgbClr val="FFC000"/>
                </a:solidFill>
              </a:rPr>
              <a:t>Οι λέξεις είναι πολύ αφηρημένες για μένα για να τις θυμάμαι. </a:t>
            </a:r>
            <a:r>
              <a:rPr lang="en-US" sz="2600" i="1" dirty="0" smtClean="0">
                <a:solidFill>
                  <a:srgbClr val="FFC000"/>
                </a:solidFill>
              </a:rPr>
              <a:t>…</a:t>
            </a:r>
            <a:endParaRPr lang="el-GR" sz="2600" i="1" dirty="0" smtClean="0">
              <a:solidFill>
                <a:srgbClr val="FFC000"/>
              </a:solidFill>
            </a:endParaRPr>
          </a:p>
          <a:p>
            <a:pPr>
              <a:lnSpc>
                <a:spcPct val="150000"/>
              </a:lnSpc>
              <a:buFont typeface="Wingdings" pitchFamily="2" charset="2"/>
              <a:buNone/>
            </a:pPr>
            <a:r>
              <a:rPr lang="el-GR" sz="2600" i="1" dirty="0" smtClean="0">
                <a:solidFill>
                  <a:srgbClr val="FFC000"/>
                </a:solidFill>
              </a:rPr>
              <a:t>«Οι λέξεις μπορούν να μαθευτούν γρήγορα αν οι υπάρχουν κάρτες με λέξεις πάνω σε αντικείμενα μέσα στην τάξη. Για να θυμηθεί τη λέξη, το παιδί «ξαναπαίζει» με τη φαντασία του το βίντεο με το αντικείμενο και την σχετική κάρτα.»</a:t>
            </a:r>
            <a:endParaRPr lang="en-US" sz="2600" i="1" dirty="0" smtClean="0">
              <a:solidFill>
                <a:srgbClr val="FFC000"/>
              </a:solidFill>
            </a:endParaRPr>
          </a:p>
          <a:p>
            <a:pPr>
              <a:lnSpc>
                <a:spcPct val="150000"/>
              </a:lnSpc>
              <a:buFont typeface="Wingdings" pitchFamily="2" charset="2"/>
              <a:buNone/>
            </a:pPr>
            <a:r>
              <a:rPr lang="en-US" sz="2600" dirty="0" smtClean="0">
                <a:solidFill>
                  <a:srgbClr val="FFC000"/>
                </a:solidFill>
              </a:rPr>
              <a:t>                                   </a:t>
            </a:r>
            <a:r>
              <a:rPr lang="en-US" sz="2600" dirty="0" err="1" smtClean="0">
                <a:solidFill>
                  <a:srgbClr val="FFC000"/>
                </a:solidFill>
              </a:rPr>
              <a:t>Grandin</a:t>
            </a:r>
            <a:r>
              <a:rPr lang="en-US" sz="2600" dirty="0" smtClean="0">
                <a:solidFill>
                  <a:srgbClr val="FFC000"/>
                </a:solidFill>
              </a:rPr>
              <a:t>, 1995</a:t>
            </a:r>
            <a:endParaRPr lang="el-GR" sz="2600" dirty="0" smtClean="0">
              <a:solidFill>
                <a:srgbClr val="FFC000"/>
              </a:solidFill>
            </a:endParaRPr>
          </a:p>
          <a:p>
            <a:endParaRPr lang="el-G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left)">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0" y="419100"/>
            <a:ext cx="9601200" cy="781050"/>
          </a:xfrm>
        </p:spPr>
        <p:txBody>
          <a:bodyPr/>
          <a:lstStyle/>
          <a:p>
            <a:pPr algn="ctr"/>
            <a:r>
              <a:rPr lang="el-GR" b="1" dirty="0"/>
              <a:t>ΑΥΤΌ-ΑΝΤΙΛΗΨΗ</a:t>
            </a:r>
          </a:p>
        </p:txBody>
      </p:sp>
      <p:sp>
        <p:nvSpPr>
          <p:cNvPr id="37891" name="Rectangle 3"/>
          <p:cNvSpPr>
            <a:spLocks noGrp="1" noChangeArrowheads="1"/>
          </p:cNvSpPr>
          <p:nvPr>
            <p:ph type="body" idx="1"/>
          </p:nvPr>
        </p:nvSpPr>
        <p:spPr>
          <a:xfrm>
            <a:off x="1559984" y="1600201"/>
            <a:ext cx="10363200" cy="4460875"/>
          </a:xfrm>
        </p:spPr>
        <p:txBody>
          <a:bodyPr>
            <a:normAutofit fontScale="92500" lnSpcReduction="10000"/>
          </a:bodyPr>
          <a:lstStyle/>
          <a:p>
            <a:pPr marL="0" indent="377825">
              <a:lnSpc>
                <a:spcPct val="90000"/>
              </a:lnSpc>
              <a:buSzTx/>
              <a:buFontTx/>
              <a:buChar char="•"/>
            </a:pPr>
            <a:r>
              <a:rPr lang="el-GR" sz="2800" dirty="0">
                <a:solidFill>
                  <a:srgbClr val="FFFF00"/>
                </a:solidFill>
              </a:rPr>
              <a:t>Σωστή αναγνώριση του εαυτού ως προσώπου</a:t>
            </a:r>
          </a:p>
          <a:p>
            <a:pPr marL="0" indent="377825">
              <a:lnSpc>
                <a:spcPct val="90000"/>
              </a:lnSpc>
              <a:buSzTx/>
              <a:buFontTx/>
              <a:buChar char="•"/>
            </a:pPr>
            <a:r>
              <a:rPr lang="el-GR" sz="2800" dirty="0" smtClean="0">
                <a:solidFill>
                  <a:srgbClr val="FFFF00"/>
                </a:solidFill>
              </a:rPr>
              <a:t>Περιορισμένη </a:t>
            </a:r>
            <a:r>
              <a:rPr lang="el-GR" sz="2800" dirty="0">
                <a:solidFill>
                  <a:srgbClr val="FFFF00"/>
                </a:solidFill>
              </a:rPr>
              <a:t>αντίληψη του εαυτού </a:t>
            </a:r>
          </a:p>
          <a:p>
            <a:pPr marL="0" indent="377825">
              <a:lnSpc>
                <a:spcPct val="90000"/>
              </a:lnSpc>
              <a:buFont typeface="Wingdings" pitchFamily="2" charset="2"/>
              <a:buNone/>
            </a:pPr>
            <a:r>
              <a:rPr lang="el-GR" sz="2800" dirty="0" smtClean="0">
                <a:solidFill>
                  <a:srgbClr val="FFFF00"/>
                </a:solidFill>
              </a:rPr>
              <a:t>Φυσικά </a:t>
            </a:r>
            <a:r>
              <a:rPr lang="el-GR" sz="2800" dirty="0">
                <a:solidFill>
                  <a:srgbClr val="FFFF00"/>
                </a:solidFill>
              </a:rPr>
              <a:t>χαρακτηριστικά </a:t>
            </a:r>
          </a:p>
          <a:p>
            <a:pPr marL="0" indent="377825">
              <a:lnSpc>
                <a:spcPct val="90000"/>
              </a:lnSpc>
              <a:buFont typeface="Wingdings" pitchFamily="2" charset="2"/>
              <a:buNone/>
            </a:pPr>
            <a:r>
              <a:rPr lang="el-GR" sz="2800" dirty="0">
                <a:solidFill>
                  <a:srgbClr val="FFFF00"/>
                </a:solidFill>
              </a:rPr>
              <a:t>Δραστηριότητες </a:t>
            </a:r>
          </a:p>
          <a:p>
            <a:pPr marL="0" indent="377825">
              <a:lnSpc>
                <a:spcPct val="90000"/>
              </a:lnSpc>
              <a:buFont typeface="Wingdings" pitchFamily="2" charset="2"/>
              <a:buNone/>
            </a:pPr>
            <a:r>
              <a:rPr lang="el-GR" sz="2800" dirty="0">
                <a:solidFill>
                  <a:srgbClr val="FFFF00"/>
                </a:solidFill>
              </a:rPr>
              <a:t>Κοινωνικά χαρακτηριστικά </a:t>
            </a:r>
          </a:p>
          <a:p>
            <a:pPr marL="0" indent="377825">
              <a:lnSpc>
                <a:spcPct val="90000"/>
              </a:lnSpc>
              <a:buFont typeface="Wingdings" pitchFamily="2" charset="2"/>
              <a:buNone/>
            </a:pPr>
            <a:r>
              <a:rPr lang="el-GR" sz="2800" dirty="0">
                <a:solidFill>
                  <a:srgbClr val="FFFF00"/>
                </a:solidFill>
              </a:rPr>
              <a:t>Ψυχολογικά χαρακτηριστικά </a:t>
            </a:r>
          </a:p>
          <a:p>
            <a:pPr marL="0" indent="377825">
              <a:lnSpc>
                <a:spcPct val="90000"/>
              </a:lnSpc>
              <a:buFont typeface="Wingdings" pitchFamily="2" charset="2"/>
              <a:buNone/>
            </a:pPr>
            <a:endParaRPr lang="el-GR" sz="2800" dirty="0">
              <a:solidFill>
                <a:srgbClr val="FFFF00"/>
              </a:solidFill>
            </a:endParaRPr>
          </a:p>
          <a:p>
            <a:pPr marL="0" indent="377825">
              <a:lnSpc>
                <a:spcPct val="90000"/>
              </a:lnSpc>
              <a:buSzTx/>
              <a:buFontTx/>
              <a:buChar char="•"/>
            </a:pPr>
            <a:r>
              <a:rPr lang="el-GR" sz="2800" dirty="0">
                <a:solidFill>
                  <a:srgbClr val="FFFF00"/>
                </a:solidFill>
              </a:rPr>
              <a:t>Αντανάκλαση της εμπειρίας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7891">
                                            <p:txEl>
                                              <p:pRg st="1" end="1"/>
                                            </p:txEl>
                                          </p:spTgt>
                                        </p:tgtEl>
                                        <p:attrNameLst>
                                          <p:attrName>style.visibility</p:attrName>
                                        </p:attrNameLst>
                                      </p:cBhvr>
                                      <p:to>
                                        <p:strVal val="visible"/>
                                      </p:to>
                                    </p:set>
                                    <p:animEffect transition="in" filter="dissolve">
                                      <p:cBhvr>
                                        <p:cTn id="16" dur="500"/>
                                        <p:tgtEl>
                                          <p:spTgt spid="378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Effect transition="in" filter="dissolve">
                                      <p:cBhvr>
                                        <p:cTn id="21" dur="500"/>
                                        <p:tgtEl>
                                          <p:spTgt spid="378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7891">
                                            <p:txEl>
                                              <p:pRg st="3" end="3"/>
                                            </p:txEl>
                                          </p:spTgt>
                                        </p:tgtEl>
                                        <p:attrNameLst>
                                          <p:attrName>style.visibility</p:attrName>
                                        </p:attrNameLst>
                                      </p:cBhvr>
                                      <p:to>
                                        <p:strVal val="visible"/>
                                      </p:to>
                                    </p:set>
                                    <p:animEffect transition="in" filter="dissolve">
                                      <p:cBhvr>
                                        <p:cTn id="26" dur="500"/>
                                        <p:tgtEl>
                                          <p:spTgt spid="378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Effect transition="in" filter="dissolve">
                                      <p:cBhvr>
                                        <p:cTn id="31" dur="500"/>
                                        <p:tgtEl>
                                          <p:spTgt spid="3789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7891">
                                            <p:txEl>
                                              <p:pRg st="5" end="5"/>
                                            </p:txEl>
                                          </p:spTgt>
                                        </p:tgtEl>
                                        <p:attrNameLst>
                                          <p:attrName>style.visibility</p:attrName>
                                        </p:attrNameLst>
                                      </p:cBhvr>
                                      <p:to>
                                        <p:strVal val="visible"/>
                                      </p:to>
                                    </p:set>
                                    <p:animEffect transition="in" filter="dissolve">
                                      <p:cBhvr>
                                        <p:cTn id="36" dur="500"/>
                                        <p:tgtEl>
                                          <p:spTgt spid="3789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7891">
                                            <p:txEl>
                                              <p:pRg st="7" end="7"/>
                                            </p:txEl>
                                          </p:spTgt>
                                        </p:tgtEl>
                                        <p:attrNameLst>
                                          <p:attrName>style.visibility</p:attrName>
                                        </p:attrNameLst>
                                      </p:cBhvr>
                                      <p:to>
                                        <p:strVal val="visible"/>
                                      </p:to>
                                    </p:set>
                                    <p:animEffect transition="in" filter="dissolve">
                                      <p:cBhvr>
                                        <p:cTn id="41"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378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304800"/>
            <a:ext cx="10363200" cy="1143000"/>
          </a:xfrm>
        </p:spPr>
        <p:txBody>
          <a:bodyPr/>
          <a:lstStyle/>
          <a:p>
            <a:pPr algn="ctr"/>
            <a:r>
              <a:rPr lang="el-GR" b="1"/>
              <a:t>ΚΙΝΗΤΡΑ</a:t>
            </a:r>
          </a:p>
        </p:txBody>
      </p:sp>
      <p:sp>
        <p:nvSpPr>
          <p:cNvPr id="38915" name="Rectangle 3"/>
          <p:cNvSpPr>
            <a:spLocks noGrp="1" noChangeArrowheads="1"/>
          </p:cNvSpPr>
          <p:nvPr>
            <p:ph type="body" idx="1"/>
          </p:nvPr>
        </p:nvSpPr>
        <p:spPr>
          <a:xfrm>
            <a:off x="1559984" y="1295400"/>
            <a:ext cx="10363200" cy="5257800"/>
          </a:xfrm>
        </p:spPr>
        <p:txBody>
          <a:bodyPr>
            <a:normAutofit/>
          </a:bodyPr>
          <a:lstStyle/>
          <a:p>
            <a:pPr marL="581025" indent="-581025">
              <a:lnSpc>
                <a:spcPct val="90000"/>
              </a:lnSpc>
              <a:buSzTx/>
              <a:buFont typeface="Wingdings" pitchFamily="2" charset="2"/>
              <a:buChar char="§"/>
            </a:pPr>
            <a:r>
              <a:rPr lang="el-GR" sz="2800" dirty="0">
                <a:solidFill>
                  <a:srgbClr val="FFFF00"/>
                </a:solidFill>
              </a:rPr>
              <a:t>Παρουσία ενίσχυσης </a:t>
            </a:r>
          </a:p>
          <a:p>
            <a:pPr marL="581025" indent="-581025">
              <a:lnSpc>
                <a:spcPct val="90000"/>
              </a:lnSpc>
              <a:buSzTx/>
              <a:buFont typeface="Wingdings" pitchFamily="2" charset="2"/>
              <a:buChar char="§"/>
            </a:pPr>
            <a:r>
              <a:rPr lang="el-GR" sz="2800" dirty="0" smtClean="0">
                <a:solidFill>
                  <a:srgbClr val="FFFF00"/>
                </a:solidFill>
              </a:rPr>
              <a:t>Προσωπικό </a:t>
            </a:r>
            <a:r>
              <a:rPr lang="el-GR" sz="2800" dirty="0">
                <a:solidFill>
                  <a:srgbClr val="FFFF00"/>
                </a:solidFill>
              </a:rPr>
              <a:t>ενδιαφέρον </a:t>
            </a:r>
          </a:p>
          <a:p>
            <a:pPr marL="581025" indent="-581025">
              <a:lnSpc>
                <a:spcPct val="90000"/>
              </a:lnSpc>
              <a:buSzTx/>
              <a:buFont typeface="Wingdings" pitchFamily="2" charset="2"/>
              <a:buChar char="§"/>
            </a:pPr>
            <a:r>
              <a:rPr lang="el-GR" sz="2800" dirty="0" smtClean="0">
                <a:solidFill>
                  <a:srgbClr val="FFFF00"/>
                </a:solidFill>
              </a:rPr>
              <a:t>Αντίληψη </a:t>
            </a:r>
            <a:r>
              <a:rPr lang="el-GR" sz="2800" dirty="0">
                <a:solidFill>
                  <a:srgbClr val="FFFF00"/>
                </a:solidFill>
              </a:rPr>
              <a:t>της ικανότητας του εαυτού </a:t>
            </a:r>
          </a:p>
          <a:p>
            <a:pPr marL="581025" indent="-581025">
              <a:lnSpc>
                <a:spcPct val="90000"/>
              </a:lnSpc>
              <a:buSzTx/>
              <a:buFont typeface="Wingdings" pitchFamily="2" charset="2"/>
              <a:buChar char="§"/>
            </a:pPr>
            <a:r>
              <a:rPr lang="el-GR" sz="2800" dirty="0" smtClean="0">
                <a:solidFill>
                  <a:srgbClr val="FFFF00"/>
                </a:solidFill>
              </a:rPr>
              <a:t>Αξία </a:t>
            </a:r>
            <a:r>
              <a:rPr lang="el-GR" sz="2800" dirty="0">
                <a:solidFill>
                  <a:srgbClr val="FFFF00"/>
                </a:solidFill>
              </a:rPr>
              <a:t>και νόημα της δραστηριότητας </a:t>
            </a:r>
          </a:p>
          <a:p>
            <a:pPr marL="581025" indent="-581025">
              <a:lnSpc>
                <a:spcPct val="90000"/>
              </a:lnSpc>
              <a:buSzTx/>
              <a:buFont typeface="Wingdings" pitchFamily="2" charset="2"/>
              <a:buChar char="§"/>
            </a:pPr>
            <a:r>
              <a:rPr lang="el-GR" sz="2800" dirty="0" smtClean="0">
                <a:solidFill>
                  <a:srgbClr val="FFFF00"/>
                </a:solidFill>
              </a:rPr>
              <a:t>Προσδοκία </a:t>
            </a:r>
            <a:r>
              <a:rPr lang="el-GR" sz="2800" dirty="0">
                <a:solidFill>
                  <a:srgbClr val="FFFF00"/>
                </a:solidFill>
              </a:rPr>
              <a:t>επιτυχίας </a:t>
            </a:r>
          </a:p>
          <a:p>
            <a:pPr marL="581025" indent="-581025">
              <a:lnSpc>
                <a:spcPct val="90000"/>
              </a:lnSpc>
              <a:buSzTx/>
              <a:buFont typeface="Wingdings" pitchFamily="2" charset="2"/>
              <a:buChar char="§"/>
            </a:pPr>
            <a:r>
              <a:rPr lang="el-GR" sz="2800" dirty="0" smtClean="0">
                <a:solidFill>
                  <a:srgbClr val="FFFF00"/>
                </a:solidFill>
              </a:rPr>
              <a:t>Σχέση </a:t>
            </a:r>
            <a:r>
              <a:rPr lang="el-GR" sz="2800" dirty="0">
                <a:solidFill>
                  <a:srgbClr val="FFFF00"/>
                </a:solidFill>
              </a:rPr>
              <a:t>με εκπαιδευτικό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dissolve">
                                      <p:cBhvr>
                                        <p:cTn id="11" dur="500"/>
                                        <p:tgtEl>
                                          <p:spTgt spid="389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Effect transition="in" filter="dissolve">
                                      <p:cBhvr>
                                        <p:cTn id="16" dur="5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dissolve">
                                      <p:cBhvr>
                                        <p:cTn id="21" dur="500"/>
                                        <p:tgtEl>
                                          <p:spTgt spid="389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Effect transition="in" filter="dissolve">
                                      <p:cBhvr>
                                        <p:cTn id="26" dur="500"/>
                                        <p:tgtEl>
                                          <p:spTgt spid="389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Effect transition="in" filter="dissolve">
                                      <p:cBhvr>
                                        <p:cTn id="31" dur="500"/>
                                        <p:tgtEl>
                                          <p:spTgt spid="389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Effect transition="in" filter="dissolve">
                                      <p:cBhvr>
                                        <p:cTn id="36"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Μια πρώτη προσέγγιση…</a:t>
            </a:r>
            <a:endParaRPr lang="el-GR" dirty="0"/>
          </a:p>
        </p:txBody>
      </p:sp>
      <p:sp>
        <p:nvSpPr>
          <p:cNvPr id="3" name="2 - Θέση περιεχομένου"/>
          <p:cNvSpPr>
            <a:spLocks noGrp="1"/>
          </p:cNvSpPr>
          <p:nvPr>
            <p:ph idx="1"/>
          </p:nvPr>
        </p:nvSpPr>
        <p:spPr>
          <a:xfrm>
            <a:off x="400049" y="1905000"/>
            <a:ext cx="11344275" cy="4267200"/>
          </a:xfrm>
        </p:spPr>
        <p:txBody>
          <a:bodyPr>
            <a:normAutofit lnSpcReduction="10000"/>
          </a:bodyPr>
          <a:lstStyle/>
          <a:p>
            <a:r>
              <a:rPr lang="el-GR" sz="2400" b="1" dirty="0" smtClean="0"/>
              <a:t>Μακρόχρονη Ιστορία…</a:t>
            </a:r>
            <a:endParaRPr lang="en-US" sz="2400" b="1" dirty="0" smtClean="0"/>
          </a:p>
          <a:p>
            <a:r>
              <a:rPr lang="el-GR" sz="2400" dirty="0" smtClean="0">
                <a:latin typeface="Times New Roman" pitchFamily="18" charset="0"/>
              </a:rPr>
              <a:t>Ο όρος αυτισμός ετυμολογικά προέρχεται από την ελληνική λέξη </a:t>
            </a:r>
            <a:r>
              <a:rPr lang="el-GR" sz="2400" b="1" dirty="0" smtClean="0">
                <a:latin typeface="Times New Roman" pitchFamily="18" charset="0"/>
              </a:rPr>
              <a:t>«εαυτός» </a:t>
            </a:r>
            <a:r>
              <a:rPr lang="el-GR" sz="2400" dirty="0" smtClean="0">
                <a:latin typeface="Times New Roman" pitchFamily="18" charset="0"/>
              </a:rPr>
              <a:t>και σημαίνει την απομόνωση ενός ατόμου στον εαυτό του. </a:t>
            </a:r>
            <a:endParaRPr lang="en-US" sz="2400" dirty="0" smtClean="0">
              <a:latin typeface="Times New Roman" pitchFamily="18" charset="0"/>
            </a:endParaRPr>
          </a:p>
          <a:p>
            <a:r>
              <a:rPr lang="el-GR" sz="2400" dirty="0" smtClean="0">
                <a:latin typeface="Times New Roman" pitchFamily="18" charset="0"/>
              </a:rPr>
              <a:t>Ο αυτισμός περιγράφηκε για πρώτη φορά από τον Αμερικανό παιδοψυχίατρο L. </a:t>
            </a:r>
            <a:r>
              <a:rPr lang="el-GR" sz="2400" b="1" dirty="0" err="1" smtClean="0">
                <a:latin typeface="Times New Roman" pitchFamily="18" charset="0"/>
              </a:rPr>
              <a:t>Kanner</a:t>
            </a:r>
            <a:r>
              <a:rPr lang="el-GR" sz="2400" b="1" dirty="0" smtClean="0">
                <a:latin typeface="Times New Roman" pitchFamily="18" charset="0"/>
              </a:rPr>
              <a:t> το 1943 </a:t>
            </a:r>
            <a:r>
              <a:rPr lang="el-GR" sz="2400" dirty="0" smtClean="0">
                <a:latin typeface="Times New Roman" pitchFamily="18" charset="0"/>
              </a:rPr>
              <a:t>ο οποίος περιέγραψε κάποια παιδιά με ελλείμματα στην κοινωνική και γλωσσική τους ανάπτυξη, με περιορισμένα στερεότυπα ενδιαφέροντα που παρόλο που είχαν χάσει την επαφή με την πραγματικότητα δεν είχαν σχιζοφρένεια</a:t>
            </a:r>
            <a:r>
              <a:rPr lang="en-US" sz="2400" dirty="0" smtClean="0">
                <a:latin typeface="Times New Roman" pitchFamily="18" charset="0"/>
              </a:rPr>
              <a:t>.</a:t>
            </a:r>
          </a:p>
          <a:p>
            <a:r>
              <a:rPr lang="el-GR" sz="2400" dirty="0" smtClean="0">
                <a:latin typeface="Times New Roman" pitchFamily="18" charset="0"/>
              </a:rPr>
              <a:t>Οι έρευνες των </a:t>
            </a:r>
            <a:r>
              <a:rPr lang="el-GR" sz="2400" dirty="0" err="1" smtClean="0">
                <a:latin typeface="Times New Roman" pitchFamily="18" charset="0"/>
              </a:rPr>
              <a:t>Rutter</a:t>
            </a:r>
            <a:r>
              <a:rPr lang="el-GR" sz="2400" dirty="0" smtClean="0">
                <a:latin typeface="Times New Roman" pitchFamily="18" charset="0"/>
              </a:rPr>
              <a:t> (1978, 1990), </a:t>
            </a:r>
            <a:r>
              <a:rPr lang="el-GR" sz="2400" dirty="0" err="1" smtClean="0">
                <a:latin typeface="Times New Roman" pitchFamily="18" charset="0"/>
              </a:rPr>
              <a:t>Newson</a:t>
            </a:r>
            <a:r>
              <a:rPr lang="el-GR" sz="2400" dirty="0" smtClean="0">
                <a:latin typeface="Times New Roman" pitchFamily="18" charset="0"/>
              </a:rPr>
              <a:t> (1977), </a:t>
            </a:r>
            <a:r>
              <a:rPr lang="el-GR" sz="2400" dirty="0" err="1" smtClean="0">
                <a:latin typeface="Times New Roman" pitchFamily="18" charset="0"/>
              </a:rPr>
              <a:t>Wing</a:t>
            </a:r>
            <a:r>
              <a:rPr lang="el-GR" sz="2400" dirty="0" smtClean="0">
                <a:latin typeface="Times New Roman" pitchFamily="18" charset="0"/>
              </a:rPr>
              <a:t> (1988, 1996) βοήθησαν στην διαμόρφωση των διαγνωστικών κριτηρίων και καθόρισαν τον αυτισμό σαν «εκτεταμένη διαταραχή της ανάπτυξης» που εμφανίζεται πριν από τον τρίτο χρόνο της ζωής του παιδιού. </a:t>
            </a:r>
          </a:p>
          <a:p>
            <a:endParaRPr lang="el-GR" sz="2400" dirty="0" smtClean="0">
              <a:latin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να αναγνωρίσετε τα πρόωρα σημάδια</a:t>
            </a:r>
            <a:br>
              <a:rPr lang="el-GR" dirty="0" smtClean="0"/>
            </a:br>
            <a:endParaRPr lang="el-GR" dirty="0"/>
          </a:p>
        </p:txBody>
      </p:sp>
      <p:sp>
        <p:nvSpPr>
          <p:cNvPr id="3" name="2 - Θέση περιεχομένου"/>
          <p:cNvSpPr>
            <a:spLocks noGrp="1"/>
          </p:cNvSpPr>
          <p:nvPr>
            <p:ph sz="half" idx="1"/>
          </p:nvPr>
        </p:nvSpPr>
        <p:spPr/>
        <p:txBody>
          <a:bodyPr/>
          <a:lstStyle/>
          <a:p>
            <a:r>
              <a:rPr lang="en-US" dirty="0" smtClean="0">
                <a:hlinkClick r:id="rId2"/>
              </a:rPr>
              <a:t>https://babyradio.gr/aftismos-pos-na-anagnorisete-ta-proora-simadia/</a:t>
            </a:r>
            <a:r>
              <a:rPr lang="el-GR" dirty="0" smtClean="0"/>
              <a:t> </a:t>
            </a:r>
            <a:endParaRPr lang="el-GR" dirty="0"/>
          </a:p>
        </p:txBody>
      </p:sp>
      <p:pic>
        <p:nvPicPr>
          <p:cNvPr id="5" name="4 - Θέση περιεχομένου" descr="aytismos.jpg"/>
          <p:cNvPicPr>
            <a:picLocks noGrp="1" noChangeAspect="1"/>
          </p:cNvPicPr>
          <p:nvPr>
            <p:ph sz="half" idx="2"/>
          </p:nvPr>
        </p:nvPicPr>
        <p:blipFill>
          <a:blip r:embed="rId3"/>
          <a:stretch>
            <a:fillRect/>
          </a:stretch>
        </p:blipFill>
        <p:spPr>
          <a:xfrm>
            <a:off x="6324600" y="2569028"/>
            <a:ext cx="4572000" cy="2939143"/>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Κρίσεις στον αυτισμό…</a:t>
            </a:r>
            <a:endParaRPr lang="el-GR" dirty="0">
              <a:solidFill>
                <a:srgbClr val="FFFF00"/>
              </a:solidFill>
            </a:endParaRPr>
          </a:p>
        </p:txBody>
      </p:sp>
      <p:sp>
        <p:nvSpPr>
          <p:cNvPr id="3" name="2 - Θέση περιεχομένου"/>
          <p:cNvSpPr>
            <a:spLocks noGrp="1"/>
          </p:cNvSpPr>
          <p:nvPr>
            <p:ph sz="half" idx="1"/>
          </p:nvPr>
        </p:nvSpPr>
        <p:spPr/>
        <p:txBody>
          <a:bodyPr>
            <a:normAutofit/>
          </a:bodyPr>
          <a:lstStyle/>
          <a:p>
            <a:pPr algn="just"/>
            <a:r>
              <a:rPr lang="el-GR" dirty="0" smtClean="0"/>
              <a:t>Είναι προβληματικές συμπεριφορές που εμποδίζουν τη σχολική κ κοινωνική ένταξη των μαθητών με αυτισμό και τρομάζουν τους γονείς, τους εκπαιδευτικούς τους συμμαθητές.</a:t>
            </a:r>
          </a:p>
          <a:p>
            <a:pPr algn="just"/>
            <a:endParaRPr lang="el-GR" dirty="0" smtClean="0"/>
          </a:p>
          <a:p>
            <a:pPr algn="just"/>
            <a:r>
              <a:rPr lang="el-GR" dirty="0" smtClean="0"/>
              <a:t>Είναι</a:t>
            </a:r>
            <a:r>
              <a:rPr lang="el-GR" dirty="0" smtClean="0">
                <a:solidFill>
                  <a:srgbClr val="FF0000"/>
                </a:solidFill>
              </a:rPr>
              <a:t> μαθημένες </a:t>
            </a:r>
            <a:r>
              <a:rPr lang="el-GR" dirty="0" smtClean="0"/>
              <a:t>και </a:t>
            </a:r>
            <a:r>
              <a:rPr lang="el-GR" dirty="0" smtClean="0">
                <a:solidFill>
                  <a:srgbClr val="FF0000"/>
                </a:solidFill>
              </a:rPr>
              <a:t>προκλητικές συμπεριφορές </a:t>
            </a:r>
            <a:r>
              <a:rPr lang="el-GR" dirty="0" smtClean="0"/>
              <a:t>που εξυπηρετούν επικοινωνιακές ανάγκες και επικοινωνιακά ελλείμματα, δίνοντας για τον κάθε μαθητή νόημα-λειτουργία. </a:t>
            </a:r>
          </a:p>
          <a:p>
            <a:endParaRPr lang="el-GR" dirty="0"/>
          </a:p>
        </p:txBody>
      </p:sp>
      <p:sp>
        <p:nvSpPr>
          <p:cNvPr id="4" name="3 - Θέση περιεχομένου"/>
          <p:cNvSpPr>
            <a:spLocks noGrp="1"/>
          </p:cNvSpPr>
          <p:nvPr>
            <p:ph sz="half" idx="2"/>
          </p:nvPr>
        </p:nvSpPr>
        <p:spPr/>
        <p:txBody>
          <a:bodyPr>
            <a:normAutofit/>
          </a:bodyPr>
          <a:lstStyle/>
          <a:p>
            <a:r>
              <a:rPr lang="en-US" dirty="0" smtClean="0">
                <a:hlinkClick r:id="rId2"/>
              </a:rPr>
              <a:t>https://www.imommy.gr/2016/04/05/ayto-to-binteo-sas-bazei-sto-swma-enos-paidioy-me-aytismo-kai-tha-sas-allaksei-to-tropo-me-ton-opoio-blepete-ton-kosmo/</a:t>
            </a:r>
            <a:r>
              <a:rPr lang="el-GR" dirty="0" smtClean="0"/>
              <a:t> </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Τι εκφράζουν οι κρίσεις;</a:t>
            </a:r>
            <a:endParaRPr lang="el-GR" dirty="0">
              <a:solidFill>
                <a:srgbClr val="FFFF00"/>
              </a:solidFill>
            </a:endParaRPr>
          </a:p>
        </p:txBody>
      </p:sp>
      <p:sp>
        <p:nvSpPr>
          <p:cNvPr id="3" name="2 - Θέση περιεχομένου"/>
          <p:cNvSpPr>
            <a:spLocks noGrp="1"/>
          </p:cNvSpPr>
          <p:nvPr>
            <p:ph idx="1"/>
          </p:nvPr>
        </p:nvSpPr>
        <p:spPr/>
        <p:txBody>
          <a:bodyPr/>
          <a:lstStyle/>
          <a:p>
            <a:r>
              <a:rPr lang="el-GR" dirty="0" smtClean="0"/>
              <a:t>Άγ</a:t>
            </a:r>
            <a:r>
              <a:rPr lang="el-GR" sz="2400" dirty="0" smtClean="0"/>
              <a:t>χος</a:t>
            </a:r>
          </a:p>
          <a:p>
            <a:r>
              <a:rPr lang="el-GR" sz="2400" dirty="0" smtClean="0"/>
              <a:t>Σύγχυση</a:t>
            </a:r>
          </a:p>
          <a:p>
            <a:r>
              <a:rPr lang="el-GR" sz="2400" dirty="0" smtClean="0"/>
              <a:t>Φόβο</a:t>
            </a:r>
          </a:p>
          <a:p>
            <a:r>
              <a:rPr lang="el-GR" sz="2400" dirty="0" smtClean="0"/>
              <a:t>Δυσαρέσκεια</a:t>
            </a:r>
          </a:p>
          <a:p>
            <a:r>
              <a:rPr lang="el-GR" sz="2400" dirty="0" smtClean="0"/>
              <a:t>Προσέλκυση προσοχής</a:t>
            </a:r>
          </a:p>
          <a:p>
            <a:r>
              <a:rPr lang="el-GR" sz="2400" dirty="0" smtClean="0"/>
              <a:t>Άρνηση</a:t>
            </a:r>
          </a:p>
          <a:p>
            <a:r>
              <a:rPr lang="el-GR" sz="2400" dirty="0" smtClean="0"/>
              <a:t>Αισθητηριακή ευχαρίστηση</a:t>
            </a:r>
            <a:endParaRPr lang="el-G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Ταινία μικρού μήκους</a:t>
            </a:r>
            <a:endParaRPr lang="el-GR" dirty="0"/>
          </a:p>
        </p:txBody>
      </p:sp>
      <p:sp>
        <p:nvSpPr>
          <p:cNvPr id="3" name="2 - Θέση περιεχομένου"/>
          <p:cNvSpPr>
            <a:spLocks noGrp="1"/>
          </p:cNvSpPr>
          <p:nvPr>
            <p:ph sz="half" idx="1"/>
          </p:nvPr>
        </p:nvSpPr>
        <p:spPr/>
        <p:txBody>
          <a:bodyPr/>
          <a:lstStyle/>
          <a:p>
            <a:r>
              <a:rPr lang="en-US" dirty="0" smtClean="0">
                <a:hlinkClick r:id="rId2"/>
              </a:rPr>
              <a:t>https://www.pentapostagma.gr/2015/04/%CF%84%CE%BF-%CE%B2%CE%AF%CE%BD%CF%84%CE%B5%CE%BF-%CE%B3%CE%B9%CE%B1-%CF%84%CE%B1-%CE%B1%CF%85%CF%84%CE%B9%CF%83%CF%84%CE%B9%CE%BA%CE%AC-%CF%80%CE%B1%CE%B9%CE%B4%CE%B9%CE%AC-%CF%80%CE%BF%CF%85-%CF%80.html</a:t>
            </a:r>
            <a:r>
              <a:rPr lang="el-GR" dirty="0" smtClean="0"/>
              <a:t>  </a:t>
            </a:r>
            <a:endParaRPr lang="el-GR" dirty="0"/>
          </a:p>
        </p:txBody>
      </p:sp>
      <p:pic>
        <p:nvPicPr>
          <p:cNvPr id="5" name="4 - Θέση περιεχομένου" descr="autism.jpg"/>
          <p:cNvPicPr>
            <a:picLocks noGrp="1" noChangeAspect="1"/>
          </p:cNvPicPr>
          <p:nvPr>
            <p:ph sz="half" idx="2"/>
          </p:nvPr>
        </p:nvPicPr>
        <p:blipFill>
          <a:blip r:embed="rId3"/>
          <a:stretch>
            <a:fillRect/>
          </a:stretch>
        </p:blipFill>
        <p:spPr>
          <a:xfrm>
            <a:off x="6324600" y="2795279"/>
            <a:ext cx="4572000" cy="2486642"/>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και κατηγοριοποίηση</a:t>
            </a:r>
            <a:endParaRPr lang="el-GR" dirty="0"/>
          </a:p>
        </p:txBody>
      </p:sp>
      <p:sp>
        <p:nvSpPr>
          <p:cNvPr id="3" name="2 - Θέση περιεχομένου"/>
          <p:cNvSpPr>
            <a:spLocks noGrp="1"/>
          </p:cNvSpPr>
          <p:nvPr>
            <p:ph idx="1"/>
          </p:nvPr>
        </p:nvSpPr>
        <p:spPr/>
        <p:txBody>
          <a:bodyPr/>
          <a:lstStyle/>
          <a:p>
            <a:r>
              <a:rPr lang="el-GR" dirty="0" smtClean="0"/>
              <a:t>Αυτιστική διαταραχή (αυτισμός) </a:t>
            </a:r>
          </a:p>
          <a:p>
            <a:r>
              <a:rPr lang="el-GR" dirty="0" smtClean="0"/>
              <a:t>Διαταραχή </a:t>
            </a:r>
            <a:r>
              <a:rPr lang="en-US" dirty="0" err="1" smtClean="0"/>
              <a:t>Asperger</a:t>
            </a:r>
            <a:r>
              <a:rPr lang="en-US" dirty="0" smtClean="0"/>
              <a:t> </a:t>
            </a:r>
            <a:endParaRPr lang="el-GR" dirty="0" smtClean="0"/>
          </a:p>
          <a:p>
            <a:r>
              <a:rPr lang="el-GR" dirty="0" smtClean="0"/>
              <a:t>Διαταραχή </a:t>
            </a:r>
            <a:r>
              <a:rPr lang="en-US" dirty="0" err="1" smtClean="0"/>
              <a:t>Rett</a:t>
            </a:r>
            <a:r>
              <a:rPr lang="en-US" dirty="0" smtClean="0"/>
              <a:t> </a:t>
            </a:r>
            <a:endParaRPr lang="el-GR" dirty="0" smtClean="0"/>
          </a:p>
          <a:p>
            <a:r>
              <a:rPr lang="el-GR" dirty="0" smtClean="0"/>
              <a:t>Παιδική αποδιοργανωτική διαταραχή </a:t>
            </a:r>
          </a:p>
          <a:p>
            <a:r>
              <a:rPr lang="el-GR" dirty="0" smtClean="0"/>
              <a:t>Διάχυτη διαταραχή της ανάπτυξης μη προσδιοριζόμενη αλλιώς 6 (</a:t>
            </a:r>
            <a:r>
              <a:rPr lang="en-US" dirty="0" smtClean="0"/>
              <a:t>American Psychiatric Association, 2000; Johnson, Myers &amp; Council of children with disabilities, 2007; World Health Organization, 2007)</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και κατηγοριοποίηση</a:t>
            </a:r>
            <a:endParaRPr lang="el-GR" dirty="0"/>
          </a:p>
        </p:txBody>
      </p:sp>
      <p:sp>
        <p:nvSpPr>
          <p:cNvPr id="3" name="2 - Θέση περιεχομένου"/>
          <p:cNvSpPr>
            <a:spLocks noGrp="1"/>
          </p:cNvSpPr>
          <p:nvPr>
            <p:ph idx="1"/>
          </p:nvPr>
        </p:nvSpPr>
        <p:spPr/>
        <p:txBody>
          <a:bodyPr>
            <a:normAutofit/>
          </a:bodyPr>
          <a:lstStyle/>
          <a:p>
            <a:r>
              <a:rPr lang="el-GR" dirty="0" smtClean="0"/>
              <a:t> Αυτισμός: Ποιοτική έκπτωση στην κοινωνική αλληλεπίδραση, στην επικοινωνία και στη φαντασία Ελλείψεις στις γνωστικές λειτουργίες. Οι ενδείξεις ξεκινούν πριν την ηλικία των 3 ετών Χαρακτηρίζεται από στερεότυπες συμπεριφορές, περιορισμένα ενδιαφέροντα και δραστηριότητες Δεν παρουσιάζονται αποκλίσεις στην σωματική ανάπτυξη. Προβλήματα κινητικού συντονισμού και καθυστέρηση κινητικών δεξιοτήτων .</a:t>
            </a:r>
            <a:br>
              <a:rPr lang="el-GR" dirty="0" smtClean="0"/>
            </a:br>
            <a:endParaRPr lang="el-GR" dirty="0" smtClean="0"/>
          </a:p>
          <a:p>
            <a:r>
              <a:rPr lang="el-GR" dirty="0" smtClean="0"/>
              <a:t>Διαταραχή </a:t>
            </a:r>
            <a:r>
              <a:rPr lang="el-GR" dirty="0" err="1" smtClean="0"/>
              <a:t>Asperger</a:t>
            </a:r>
            <a:r>
              <a:rPr lang="el-GR" dirty="0" smtClean="0"/>
              <a:t> : Δυσκολίες στην κοινωνική αλληλεπίδραση, παρουσία ιδιόμορφων συνηθειών και ενδιαφερόντων .Καλύτερες δεξιότητες επικοινωνίας και κοινωνικής προσαρμογής από τα άτομα με αυτισμό. Συνήθως φυσιολογική νοημοσύνη και γλωσσική ανάπτυξη. Συχνά παρουσιάζεται κινητική αδεξιότητα και καθυστέρηση στην κινητική ανάπτυξη.</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και κατηγοριοποίηση</a:t>
            </a:r>
            <a:endParaRPr lang="el-GR" dirty="0"/>
          </a:p>
        </p:txBody>
      </p:sp>
      <p:sp>
        <p:nvSpPr>
          <p:cNvPr id="3" name="2 - Θέση περιεχομένου"/>
          <p:cNvSpPr>
            <a:spLocks noGrp="1"/>
          </p:cNvSpPr>
          <p:nvPr>
            <p:ph idx="1"/>
          </p:nvPr>
        </p:nvSpPr>
        <p:spPr/>
        <p:txBody>
          <a:bodyPr>
            <a:normAutofit/>
          </a:bodyPr>
          <a:lstStyle/>
          <a:p>
            <a:r>
              <a:rPr lang="el-GR" dirty="0" smtClean="0"/>
              <a:t>Διαταραχή </a:t>
            </a:r>
            <a:r>
              <a:rPr lang="el-GR" dirty="0" err="1" smtClean="0"/>
              <a:t>Rett</a:t>
            </a:r>
            <a:r>
              <a:rPr lang="el-GR" dirty="0" smtClean="0"/>
              <a:t> : Προοδευτική διαταραχή, με βαθμιαία απώλεια δεξιοτήτων. Εμφανίζεται στην ηλικία 1-4 ετών, μετά από περίοδο φυσιολογικής ανάπτυξης. Απώλεια σκόπιμων κινήσεων των χεριών και αντικατάσταση από </a:t>
            </a:r>
            <a:r>
              <a:rPr lang="el-GR" dirty="0" err="1" smtClean="0"/>
              <a:t>επαναλαβανόμενες</a:t>
            </a:r>
            <a:r>
              <a:rPr lang="el-GR" dirty="0" smtClean="0"/>
              <a:t> και στερεότυπες κινήσεις. Έλλειψη κινητικού συντονισμού και καθυστέρηση στην κινητική συμπεριφορά Διαταραχή στην γλωσσική ανάπτυξη και στις δεξιότητες επικοινωνίας. Παρατηρείται </a:t>
            </a:r>
            <a:r>
              <a:rPr lang="el-GR" dirty="0" err="1" smtClean="0"/>
              <a:t>εως</a:t>
            </a:r>
            <a:r>
              <a:rPr lang="el-GR" dirty="0" smtClean="0"/>
              <a:t> σήμερα, μόνο σε κορίτσια. </a:t>
            </a:r>
          </a:p>
          <a:p>
            <a:r>
              <a:rPr lang="el-GR" dirty="0" smtClean="0"/>
              <a:t>Παιδική αποδιοργανωτική διαταραχή: Φαινομενικά φυσιολογική ανάπτυξη για τα 2 τουλάχιστον πρώτα χρόνια ζωής. Το παιδί κατακτά φυσιολογικά τις δεξιότητες κοινωνικής συναλλαγής, επικοινωνίας, παιχνιδιού και προσαρμοστικότητας Στην ηλικία 3 -4 ετών παρατηρείται παλινδρόμηση, βαθμιαία απώλεια δεξιοτήτων, εμφάνιση στερεότυπων συμπεριφορών και αυξημένου άγχους.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και κατηγοριοποίηση</a:t>
            </a:r>
            <a:endParaRPr lang="el-GR" dirty="0"/>
          </a:p>
        </p:txBody>
      </p:sp>
      <p:sp>
        <p:nvSpPr>
          <p:cNvPr id="3" name="2 - Θέση περιεχομένου"/>
          <p:cNvSpPr>
            <a:spLocks noGrp="1"/>
          </p:cNvSpPr>
          <p:nvPr>
            <p:ph idx="1"/>
          </p:nvPr>
        </p:nvSpPr>
        <p:spPr/>
        <p:txBody>
          <a:bodyPr/>
          <a:lstStyle/>
          <a:p>
            <a:r>
              <a:rPr lang="el-GR" dirty="0" smtClean="0"/>
              <a:t>Διάχυτη διαταραχή της ανάπτυξης μη προσδιοριζόμενη αλλιώς/άτυπος αυτισμός:  Ο όρος χρησιμοποιείται όταν στη διάγνωση δεν πληρούνται τα κριτήρια μιας ειδικής διάχυτης αναπτυξιακής διαταραχής, αλλά υπάρχει μια βαριά έκπτωση στην ανάπτυξη των διαπροσωπικών σχέσεων, στις δεξιότητες επικοινωνίας και παρουσιάζονται στερεότυπες συμπεριφορές και ενδιαφέροντα (</a:t>
            </a:r>
            <a:r>
              <a:rPr lang="el-GR" dirty="0" err="1" smtClean="0"/>
              <a:t>American</a:t>
            </a:r>
            <a:r>
              <a:rPr lang="el-GR" dirty="0" smtClean="0"/>
              <a:t> </a:t>
            </a:r>
            <a:r>
              <a:rPr lang="el-GR" dirty="0" err="1" smtClean="0"/>
              <a:t>Psychiatric</a:t>
            </a:r>
            <a:r>
              <a:rPr lang="el-GR" dirty="0" smtClean="0"/>
              <a:t> </a:t>
            </a:r>
            <a:r>
              <a:rPr lang="el-GR" dirty="0" err="1" smtClean="0"/>
              <a:t>Association</a:t>
            </a:r>
            <a:r>
              <a:rPr lang="el-GR" dirty="0" smtClean="0"/>
              <a:t>, 2000; </a:t>
            </a:r>
            <a:r>
              <a:rPr lang="el-GR" dirty="0" err="1" smtClean="0"/>
              <a:t>Johnson</a:t>
            </a:r>
            <a:r>
              <a:rPr lang="el-GR" dirty="0" smtClean="0"/>
              <a:t>, </a:t>
            </a:r>
            <a:r>
              <a:rPr lang="el-GR" dirty="0" err="1" smtClean="0"/>
              <a:t>Myers</a:t>
            </a:r>
            <a:r>
              <a:rPr lang="el-GR" dirty="0" smtClean="0"/>
              <a:t> &amp; </a:t>
            </a:r>
            <a:r>
              <a:rPr lang="el-GR" dirty="0" err="1" smtClean="0"/>
              <a:t>Council</a:t>
            </a:r>
            <a:r>
              <a:rPr lang="el-GR" dirty="0" smtClean="0"/>
              <a:t> </a:t>
            </a:r>
            <a:r>
              <a:rPr lang="el-GR" dirty="0" err="1" smtClean="0"/>
              <a:t>of</a:t>
            </a:r>
            <a:r>
              <a:rPr lang="el-GR" dirty="0" smtClean="0"/>
              <a:t> </a:t>
            </a:r>
            <a:r>
              <a:rPr lang="el-GR" dirty="0" err="1" smtClean="0"/>
              <a:t>children</a:t>
            </a:r>
            <a:r>
              <a:rPr lang="el-GR" dirty="0" smtClean="0"/>
              <a:t> </a:t>
            </a:r>
            <a:r>
              <a:rPr lang="el-GR" dirty="0" err="1" smtClean="0"/>
              <a:t>with</a:t>
            </a:r>
            <a:r>
              <a:rPr lang="el-GR" dirty="0" smtClean="0"/>
              <a:t> </a:t>
            </a:r>
            <a:r>
              <a:rPr lang="el-GR" dirty="0" err="1" smtClean="0"/>
              <a:t>disabilities</a:t>
            </a:r>
            <a:r>
              <a:rPr lang="el-GR" dirty="0" smtClean="0"/>
              <a:t>, 2007; </a:t>
            </a:r>
            <a:r>
              <a:rPr lang="el-GR" dirty="0" err="1" smtClean="0"/>
              <a:t>World</a:t>
            </a:r>
            <a:r>
              <a:rPr lang="el-GR" dirty="0" smtClean="0"/>
              <a:t> </a:t>
            </a:r>
            <a:r>
              <a:rPr lang="el-GR" dirty="0" err="1" smtClean="0"/>
              <a:t>Health</a:t>
            </a:r>
            <a:r>
              <a:rPr lang="el-GR" dirty="0" smtClean="0"/>
              <a:t> </a:t>
            </a:r>
            <a:r>
              <a:rPr lang="el-GR" dirty="0" err="1" smtClean="0"/>
              <a:t>Organization</a:t>
            </a:r>
            <a:r>
              <a:rPr lang="el-GR" dirty="0" smtClean="0"/>
              <a:t>, 2007)</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Που οφείλεται ο αυτισμός;</a:t>
            </a:r>
            <a:endParaRPr lang="el-GR" dirty="0"/>
          </a:p>
        </p:txBody>
      </p:sp>
      <p:sp>
        <p:nvSpPr>
          <p:cNvPr id="3" name="2 - Θέση περιεχομένου"/>
          <p:cNvSpPr>
            <a:spLocks noGrp="1"/>
          </p:cNvSpPr>
          <p:nvPr>
            <p:ph sz="half" idx="1"/>
          </p:nvPr>
        </p:nvSpPr>
        <p:spPr/>
        <p:txBody>
          <a:bodyPr>
            <a:normAutofit/>
          </a:bodyPr>
          <a:lstStyle/>
          <a:p>
            <a:r>
              <a:rPr lang="el-GR" dirty="0" err="1" smtClean="0"/>
              <a:t>Πολυπαραγοντικές</a:t>
            </a:r>
            <a:r>
              <a:rPr lang="el-GR" dirty="0" smtClean="0"/>
              <a:t> αιτίες που σχετίζονται με διαταραχές στη ανάπτυξη του εγκεφάλου και γενετικούς παράγοντες: με συνέπεια την ανικανότητα του παιδιού να αντιληφθεί τον κόσμο και να τον κωδικοποιήσει .</a:t>
            </a:r>
          </a:p>
          <a:p>
            <a:r>
              <a:rPr lang="el-GR" dirty="0" smtClean="0"/>
              <a:t>Λιγότεροι νευρώνες στην αμυγδαλή του εγκεφάλου Η αμυγδαλή είναι η περιοχή του εγκεφάλου που ελέγχει – τη συναισθηματική ζωή – τη μνήμη και – την κοινωνικότητα.</a:t>
            </a:r>
          </a:p>
          <a:p>
            <a:endParaRPr lang="el-GR" dirty="0"/>
          </a:p>
        </p:txBody>
      </p:sp>
      <p:pic>
        <p:nvPicPr>
          <p:cNvPr id="5" name="4 - Θέση περιεχομένου" descr="dyslexia.png"/>
          <p:cNvPicPr>
            <a:picLocks noGrp="1" noChangeAspect="1"/>
          </p:cNvPicPr>
          <p:nvPr>
            <p:ph sz="half" idx="2"/>
          </p:nvPr>
        </p:nvPicPr>
        <p:blipFill>
          <a:blip r:embed="rId2"/>
          <a:stretch>
            <a:fillRect/>
          </a:stretch>
        </p:blipFill>
        <p:spPr>
          <a:xfrm>
            <a:off x="6810233" y="1905000"/>
            <a:ext cx="3616658" cy="3676934"/>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Διάγνωση </a:t>
            </a:r>
            <a:endParaRPr lang="el-GR" dirty="0"/>
          </a:p>
        </p:txBody>
      </p:sp>
      <p:sp>
        <p:nvSpPr>
          <p:cNvPr id="3" name="2 - Θέση περιεχομένου"/>
          <p:cNvSpPr>
            <a:spLocks noGrp="1"/>
          </p:cNvSpPr>
          <p:nvPr>
            <p:ph idx="1"/>
          </p:nvPr>
        </p:nvSpPr>
        <p:spPr/>
        <p:txBody>
          <a:bodyPr/>
          <a:lstStyle/>
          <a:p>
            <a:r>
              <a:rPr lang="el-GR" dirty="0" smtClean="0"/>
              <a:t>Η διάγνωση πραγματοποιείται από ομάδα ειδικών επιστημόνων: </a:t>
            </a:r>
          </a:p>
          <a:p>
            <a:r>
              <a:rPr lang="el-GR" dirty="0" err="1" smtClean="0"/>
              <a:t>Αναπτυξιολόγο</a:t>
            </a:r>
            <a:r>
              <a:rPr lang="el-GR" dirty="0" smtClean="0"/>
              <a:t> </a:t>
            </a:r>
          </a:p>
          <a:p>
            <a:r>
              <a:rPr lang="el-GR" dirty="0" smtClean="0"/>
              <a:t>Νευρολόγο, </a:t>
            </a:r>
          </a:p>
          <a:p>
            <a:r>
              <a:rPr lang="el-GR" dirty="0" smtClean="0"/>
              <a:t>Ψυχολόγο</a:t>
            </a:r>
          </a:p>
          <a:p>
            <a:r>
              <a:rPr lang="el-GR" dirty="0" smtClean="0"/>
              <a:t> Λογοθεραπευτή </a:t>
            </a:r>
          </a:p>
          <a:p>
            <a:r>
              <a:rPr lang="el-GR" dirty="0" err="1" smtClean="0"/>
              <a:t>Εργοθεραπευτή</a:t>
            </a:r>
            <a:r>
              <a:rPr lang="el-GR" dirty="0" smtClean="0"/>
              <a:t> </a:t>
            </a:r>
          </a:p>
          <a:p>
            <a:pPr>
              <a:buNone/>
            </a:pPr>
            <a:r>
              <a:rPr lang="el-GR" dirty="0" smtClean="0"/>
              <a:t>με συνεντεύξεις, παρατήρηση συμπεριφοράς σταθμισμένα τεστ που ελέγχουν την επικοινωνία, την κοινωνική αλληλεπίδραση, τη συμπεριφορά, αισθητηριακές και κινητικές διαταραχές, την προσαρμοστικότητα και το νοητικό επίπεδο </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προέλευση του αυτισμού…</a:t>
            </a:r>
            <a:endParaRPr lang="el-GR" dirty="0"/>
          </a:p>
        </p:txBody>
      </p:sp>
      <p:sp>
        <p:nvSpPr>
          <p:cNvPr id="3" name="2 - Θέση περιεχομένου"/>
          <p:cNvSpPr>
            <a:spLocks noGrp="1"/>
          </p:cNvSpPr>
          <p:nvPr>
            <p:ph idx="1"/>
          </p:nvPr>
        </p:nvSpPr>
        <p:spPr/>
        <p:txBody>
          <a:bodyPr>
            <a:normAutofit/>
          </a:bodyPr>
          <a:lstStyle/>
          <a:p>
            <a:r>
              <a:rPr lang="el-GR" sz="2400" dirty="0" smtClean="0"/>
              <a:t>Για πολλά χρόνια ήταν ευρέως αποδεκτό ότι οι γονείς που αδιαφορούσαν για τις </a:t>
            </a:r>
            <a:r>
              <a:rPr lang="el-GR" sz="2400" dirty="0" smtClean="0">
                <a:solidFill>
                  <a:srgbClr val="FF0000"/>
                </a:solidFill>
              </a:rPr>
              <a:t>συναισθηματικές ανάγκες </a:t>
            </a:r>
            <a:r>
              <a:rPr lang="el-GR" sz="2400" dirty="0" smtClean="0"/>
              <a:t>των παιδιών τους ευθύνονταν για τον αυτισμό. Ωστόσο, ποτέ δεν ανακαλύφθηκε μια </a:t>
            </a:r>
            <a:r>
              <a:rPr lang="el-GR" sz="2400" dirty="0" smtClean="0">
                <a:solidFill>
                  <a:srgbClr val="FF0000"/>
                </a:solidFill>
              </a:rPr>
              <a:t>αιτιώδης σύνδεση.</a:t>
            </a:r>
            <a:r>
              <a:rPr lang="el-GR" sz="2400" dirty="0" smtClean="0"/>
              <a:t> μεταξύ της προσωπικότητας του γονέα και του αυτισμού. </a:t>
            </a:r>
          </a:p>
          <a:p>
            <a:r>
              <a:rPr lang="el-GR" sz="2400" dirty="0" smtClean="0"/>
              <a:t>Ορισμένοι ειδικοί πιστεύουν ότι συγκεκριμένα </a:t>
            </a:r>
            <a:r>
              <a:rPr lang="el-GR" sz="2400" dirty="0" smtClean="0">
                <a:solidFill>
                  <a:srgbClr val="FF0000"/>
                </a:solidFill>
              </a:rPr>
              <a:t>γονίδια</a:t>
            </a:r>
            <a:r>
              <a:rPr lang="el-GR" sz="2400" dirty="0" smtClean="0"/>
              <a:t> μπορεί να καθιστούν ένα παιδί πιο επιρρεπές στον αυτισμό και ότι η έκθεση σε συγκεκριμένους </a:t>
            </a:r>
            <a:r>
              <a:rPr lang="el-GR" sz="2400" dirty="0" smtClean="0">
                <a:solidFill>
                  <a:srgbClr val="FF0000"/>
                </a:solidFill>
              </a:rPr>
              <a:t>περιβαλλοντικούς παράγοντες</a:t>
            </a:r>
            <a:r>
              <a:rPr lang="el-GR" sz="2400" dirty="0" smtClean="0"/>
              <a:t> μπορεί να οδηγήσει στην ανάπτυξη της διαταραχής σε ορισμένα άτομα.</a:t>
            </a:r>
          </a:p>
          <a:p>
            <a:r>
              <a:rPr lang="el-GR" sz="2400" dirty="0" smtClean="0"/>
              <a:t>Πρόσφατες έρευνες καταδεικνύουν μία σαφή </a:t>
            </a:r>
            <a:r>
              <a:rPr lang="el-GR" sz="2400" dirty="0" smtClean="0">
                <a:solidFill>
                  <a:srgbClr val="FF0000"/>
                </a:solidFill>
              </a:rPr>
              <a:t>βιολογική</a:t>
            </a:r>
            <a:r>
              <a:rPr lang="el-GR" sz="2400" dirty="0" smtClean="0"/>
              <a:t> προέλευση του αυτισμού.</a:t>
            </a:r>
          </a:p>
          <a:p>
            <a:pPr>
              <a:buNone/>
            </a:pPr>
            <a:endParaRPr lang="el-GR"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u="sng" dirty="0" smtClean="0">
                <a:hlinkClick r:id="rId2"/>
              </a:rPr>
              <a:t>https</a:t>
            </a:r>
            <a:r>
              <a:rPr lang="el-GR" u="sng" dirty="0" smtClean="0">
                <a:hlinkClick r:id="rId2"/>
              </a:rPr>
              <a:t>://</a:t>
            </a:r>
            <a:r>
              <a:rPr lang="en-US" u="sng" dirty="0" smtClean="0">
                <a:hlinkClick r:id="rId2"/>
              </a:rPr>
              <a:t>www</a:t>
            </a:r>
            <a:r>
              <a:rPr lang="el-GR" u="sng" dirty="0" smtClean="0">
                <a:hlinkClick r:id="rId2"/>
              </a:rPr>
              <a:t>.</a:t>
            </a:r>
            <a:r>
              <a:rPr lang="en-US" u="sng" dirty="0" err="1" smtClean="0">
                <a:hlinkClick r:id="rId2"/>
              </a:rPr>
              <a:t>youtube</a:t>
            </a:r>
            <a:r>
              <a:rPr lang="el-GR" u="sng" dirty="0" smtClean="0">
                <a:hlinkClick r:id="rId2"/>
              </a:rPr>
              <a:t>.</a:t>
            </a:r>
            <a:r>
              <a:rPr lang="en-US" u="sng" dirty="0" smtClean="0">
                <a:hlinkClick r:id="rId2"/>
              </a:rPr>
              <a:t>com</a:t>
            </a:r>
            <a:r>
              <a:rPr lang="el-GR" u="sng" dirty="0" smtClean="0">
                <a:hlinkClick r:id="rId2"/>
              </a:rPr>
              <a:t>/</a:t>
            </a:r>
            <a:r>
              <a:rPr lang="en-US" u="sng" dirty="0" smtClean="0">
                <a:hlinkClick r:id="rId2"/>
              </a:rPr>
              <a:t>watch</a:t>
            </a:r>
            <a:r>
              <a:rPr lang="el-GR" u="sng" dirty="0" smtClean="0">
                <a:hlinkClick r:id="rId2"/>
              </a:rPr>
              <a:t>?</a:t>
            </a:r>
            <a:r>
              <a:rPr lang="en-US" u="sng" dirty="0" smtClean="0">
                <a:hlinkClick r:id="rId2"/>
              </a:rPr>
              <a:t>v</a:t>
            </a:r>
            <a:r>
              <a:rPr lang="el-GR" u="sng" dirty="0" smtClean="0">
                <a:hlinkClick r:id="rId2"/>
              </a:rPr>
              <a:t>=7</a:t>
            </a:r>
            <a:r>
              <a:rPr lang="en-US" u="sng" dirty="0" smtClean="0">
                <a:hlinkClick r:id="rId2"/>
              </a:rPr>
              <a:t>M</a:t>
            </a:r>
            <a:r>
              <a:rPr lang="el-GR" u="sng" dirty="0" smtClean="0">
                <a:hlinkClick r:id="rId2"/>
              </a:rPr>
              <a:t>7</a:t>
            </a:r>
            <a:r>
              <a:rPr lang="en-US" u="sng" dirty="0" err="1" smtClean="0">
                <a:hlinkClick r:id="rId2"/>
              </a:rPr>
              <a:t>dPfjfLq</a:t>
            </a:r>
            <a:r>
              <a:rPr lang="el-GR" u="sng" dirty="0" smtClean="0">
                <a:hlinkClick r:id="rId2"/>
              </a:rPr>
              <a:t>4</a:t>
            </a:r>
            <a:r>
              <a:rPr lang="el-GR" u="sng" dirty="0" smtClean="0"/>
              <a:t> </a:t>
            </a:r>
            <a:endParaRPr lang="el-GR" dirty="0" smtClean="0"/>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p:txBody>
          <a:bodyPr/>
          <a:lstStyle/>
          <a:p>
            <a:pPr>
              <a:buFont typeface="Wingdings" pitchFamily="2" charset="2"/>
              <a:buNone/>
            </a:pPr>
            <a:r>
              <a:rPr lang="el-GR" b="1" i="1">
                <a:solidFill>
                  <a:srgbClr val="FFFF00"/>
                </a:solidFill>
                <a:cs typeface="Times New Roman" charset="0"/>
              </a:rPr>
              <a:t>Αύξηση</a:t>
            </a:r>
            <a:r>
              <a:rPr lang="el-GR" b="1">
                <a:solidFill>
                  <a:srgbClr val="FFFF00"/>
                </a:solidFill>
                <a:cs typeface="Times New Roman" charset="0"/>
              </a:rPr>
              <a:t> …. </a:t>
            </a:r>
          </a:p>
          <a:p>
            <a:pPr>
              <a:buFont typeface="Wingdings" pitchFamily="2" charset="2"/>
              <a:buNone/>
            </a:pPr>
            <a:r>
              <a:rPr lang="el-GR" b="1">
                <a:solidFill>
                  <a:srgbClr val="FFFF00"/>
                </a:solidFill>
                <a:cs typeface="Times New Roman" charset="0"/>
              </a:rPr>
              <a:t> </a:t>
            </a:r>
          </a:p>
          <a:p>
            <a:pPr>
              <a:buFont typeface="Wingdings" pitchFamily="2" charset="2"/>
              <a:buNone/>
            </a:pPr>
            <a:r>
              <a:rPr lang="el-GR" b="1">
                <a:solidFill>
                  <a:srgbClr val="FFFF00"/>
                </a:solidFill>
                <a:latin typeface="Wingdings" pitchFamily="2" charset="2"/>
                <a:cs typeface="Times New Roman" charset="0"/>
              </a:rPr>
              <a:t>ñ</a:t>
            </a:r>
            <a:r>
              <a:rPr lang="el-GR" b="1">
                <a:solidFill>
                  <a:srgbClr val="FFFF00"/>
                </a:solidFill>
                <a:cs typeface="Times New Roman" charset="0"/>
              </a:rPr>
              <a:t>         </a:t>
            </a:r>
            <a:r>
              <a:rPr lang="el-GR" b="1">
                <a:solidFill>
                  <a:srgbClr val="FFFF00"/>
                </a:solidFill>
              </a:rPr>
              <a:t>   </a:t>
            </a:r>
            <a:r>
              <a:rPr lang="el-GR" b="1">
                <a:solidFill>
                  <a:srgbClr val="FFFF00"/>
                </a:solidFill>
                <a:cs typeface="Times New Roman" charset="0"/>
              </a:rPr>
              <a:t>της  κατανόησης </a:t>
            </a:r>
          </a:p>
          <a:p>
            <a:pPr>
              <a:buFont typeface="Wingdings" pitchFamily="2" charset="2"/>
              <a:buNone/>
            </a:pPr>
            <a:r>
              <a:rPr lang="el-GR" b="1">
                <a:solidFill>
                  <a:srgbClr val="FFFF00"/>
                </a:solidFill>
                <a:cs typeface="Times New Roman" charset="0"/>
              </a:rPr>
              <a:t> </a:t>
            </a:r>
          </a:p>
          <a:p>
            <a:pPr>
              <a:buFont typeface="Wingdings" pitchFamily="2" charset="2"/>
              <a:buNone/>
            </a:pPr>
            <a:r>
              <a:rPr lang="el-GR" b="1">
                <a:solidFill>
                  <a:srgbClr val="FFFF00"/>
                </a:solidFill>
                <a:latin typeface="Wingdings" pitchFamily="2" charset="2"/>
                <a:cs typeface="Times New Roman" charset="0"/>
              </a:rPr>
              <a:t>ñ</a:t>
            </a:r>
            <a:r>
              <a:rPr lang="el-GR" b="1">
                <a:solidFill>
                  <a:srgbClr val="FFFF00"/>
                </a:solidFill>
                <a:cs typeface="Times New Roman" charset="0"/>
              </a:rPr>
              <a:t>            του ελέγχου </a:t>
            </a:r>
          </a:p>
          <a:p>
            <a:pPr>
              <a:buFont typeface="Wingdings" pitchFamily="2" charset="2"/>
              <a:buNone/>
            </a:pPr>
            <a:r>
              <a:rPr lang="el-GR" b="1">
                <a:solidFill>
                  <a:srgbClr val="FFFF00"/>
                </a:solidFill>
                <a:cs typeface="Times New Roman" charset="0"/>
              </a:rPr>
              <a:t> </a:t>
            </a:r>
          </a:p>
          <a:p>
            <a:pPr>
              <a:buFont typeface="Wingdings" pitchFamily="2" charset="2"/>
              <a:buNone/>
            </a:pPr>
            <a:r>
              <a:rPr lang="el-GR" b="1">
                <a:solidFill>
                  <a:srgbClr val="FFFF00"/>
                </a:solidFill>
                <a:latin typeface="Wingdings" pitchFamily="2" charset="2"/>
                <a:cs typeface="Times New Roman" charset="0"/>
              </a:rPr>
              <a:t>ñ</a:t>
            </a:r>
            <a:r>
              <a:rPr lang="el-GR" b="1">
                <a:solidFill>
                  <a:srgbClr val="FFFF00"/>
                </a:solidFill>
                <a:cs typeface="Times New Roman" charset="0"/>
              </a:rPr>
              <a:t>            της ανεξαρτησίας </a:t>
            </a:r>
          </a:p>
          <a:p>
            <a:pPr>
              <a:buFont typeface="Wingdings" pitchFamily="2" charset="2"/>
              <a:buNone/>
            </a:pPr>
            <a:endParaRPr lang="el-GR" b="1">
              <a:solidFill>
                <a:srgbClr val="FFFF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dissolve">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dissolve">
                                      <p:cBhvr>
                                        <p:cTn id="27" dur="5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dissolve">
                                      <p:cBhvr>
                                        <p:cTn id="32" dur="500"/>
                                        <p:tgtEl>
                                          <p:spTgt spid="32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dissolve">
                                      <p:cBhvr>
                                        <p:cTn id="3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l-GR" sz="3600" b="1">
                <a:cs typeface="Times New Roman" charset="0"/>
              </a:rPr>
              <a:t>ΕΚΠΑΙΔΕΥΤΙΚΕΣ ΑΝΑΓΚΕΣ</a:t>
            </a:r>
            <a:r>
              <a:rPr lang="el-GR" sz="3600">
                <a:cs typeface="Times New Roman" charset="0"/>
              </a:rPr>
              <a:t/>
            </a:r>
            <a:br>
              <a:rPr lang="el-GR" sz="3600">
                <a:cs typeface="Times New Roman" charset="0"/>
              </a:rPr>
            </a:br>
            <a:r>
              <a:rPr lang="el-GR" sz="3600" b="1">
                <a:cs typeface="Times New Roman" charset="0"/>
              </a:rPr>
              <a:t>ΑΤΟΜΩΝ ΜΕ ΑΥΤΙΣΜΟ</a:t>
            </a:r>
            <a:r>
              <a:rPr lang="el-GR" sz="3600">
                <a:cs typeface="Times New Roman" charset="0"/>
              </a:rPr>
              <a:t/>
            </a:r>
            <a:br>
              <a:rPr lang="el-GR" sz="3600">
                <a:cs typeface="Times New Roman" charset="0"/>
              </a:rPr>
            </a:br>
            <a:endParaRPr lang="el-GR" sz="3600">
              <a:cs typeface="Times New Roman" charset="0"/>
            </a:endParaRPr>
          </a:p>
        </p:txBody>
      </p:sp>
      <p:sp>
        <p:nvSpPr>
          <p:cNvPr id="33795" name="Rectangle 3"/>
          <p:cNvSpPr>
            <a:spLocks noGrp="1" noChangeArrowheads="1"/>
          </p:cNvSpPr>
          <p:nvPr>
            <p:ph type="body" idx="1"/>
          </p:nvPr>
        </p:nvSpPr>
        <p:spPr>
          <a:xfrm>
            <a:off x="1828800" y="1600201"/>
            <a:ext cx="10363200" cy="4765675"/>
          </a:xfrm>
        </p:spPr>
        <p:txBody>
          <a:bodyPr>
            <a:normAutofit fontScale="92500" lnSpcReduction="20000"/>
          </a:bodyPr>
          <a:lstStyle/>
          <a:p>
            <a:pPr marL="576263" indent="-576263">
              <a:lnSpc>
                <a:spcPct val="90000"/>
              </a:lnSpc>
              <a:buSzTx/>
              <a:buFont typeface="Wingdings" pitchFamily="2" charset="2"/>
              <a:buChar char="ü"/>
            </a:pPr>
            <a:r>
              <a:rPr lang="el-GR" sz="2800" b="1">
                <a:solidFill>
                  <a:srgbClr val="FFFF00"/>
                </a:solidFill>
              </a:rPr>
              <a:t>Εξατομικευμένη διδασκαλία </a:t>
            </a:r>
          </a:p>
          <a:p>
            <a:pPr marL="576263" indent="-576263">
              <a:lnSpc>
                <a:spcPct val="90000"/>
              </a:lnSpc>
              <a:buSzTx/>
              <a:buFont typeface="Wingdings" pitchFamily="2" charset="2"/>
              <a:buChar char="ü"/>
            </a:pPr>
            <a:endParaRPr lang="el-GR" sz="2800" b="1">
              <a:solidFill>
                <a:srgbClr val="FFFF00"/>
              </a:solidFill>
            </a:endParaRPr>
          </a:p>
          <a:p>
            <a:pPr marL="576263" indent="-576263">
              <a:lnSpc>
                <a:spcPct val="90000"/>
              </a:lnSpc>
              <a:buSzTx/>
              <a:buFont typeface="Wingdings" pitchFamily="2" charset="2"/>
              <a:buChar char="ü"/>
            </a:pPr>
            <a:r>
              <a:rPr lang="el-GR" sz="2800" b="1">
                <a:solidFill>
                  <a:srgbClr val="FFFF00"/>
                </a:solidFill>
              </a:rPr>
              <a:t>Σταθερό πρόγραμμα – ρουτίνες- προβλεψιμότητα </a:t>
            </a:r>
          </a:p>
          <a:p>
            <a:pPr marL="576263" indent="-576263">
              <a:lnSpc>
                <a:spcPct val="90000"/>
              </a:lnSpc>
              <a:buSzTx/>
              <a:buFont typeface="Wingdings" pitchFamily="2" charset="2"/>
              <a:buChar char="ü"/>
            </a:pPr>
            <a:endParaRPr lang="el-GR" sz="2800" b="1">
              <a:solidFill>
                <a:srgbClr val="FFFF00"/>
              </a:solidFill>
            </a:endParaRPr>
          </a:p>
          <a:p>
            <a:pPr marL="576263" indent="-576263">
              <a:lnSpc>
                <a:spcPct val="90000"/>
              </a:lnSpc>
              <a:buSzTx/>
              <a:buFont typeface="Wingdings" pitchFamily="2" charset="2"/>
              <a:buChar char="ü"/>
            </a:pPr>
            <a:r>
              <a:rPr lang="el-GR" sz="2800" b="1">
                <a:solidFill>
                  <a:srgbClr val="FFFF00"/>
                </a:solidFill>
              </a:rPr>
              <a:t>Οπτική παρουσίαση του υλικού </a:t>
            </a:r>
          </a:p>
          <a:p>
            <a:pPr marL="576263" indent="-576263">
              <a:lnSpc>
                <a:spcPct val="90000"/>
              </a:lnSpc>
              <a:buSzTx/>
              <a:buFont typeface="Wingdings" pitchFamily="2" charset="2"/>
              <a:buNone/>
            </a:pPr>
            <a:endParaRPr lang="el-GR" sz="2800" b="1">
              <a:solidFill>
                <a:srgbClr val="FFFF00"/>
              </a:solidFill>
            </a:endParaRPr>
          </a:p>
          <a:p>
            <a:pPr marL="576263" indent="-576263">
              <a:lnSpc>
                <a:spcPct val="90000"/>
              </a:lnSpc>
              <a:buSzTx/>
              <a:buFont typeface="Wingdings" pitchFamily="2" charset="2"/>
              <a:buChar char="ü"/>
            </a:pPr>
            <a:r>
              <a:rPr lang="el-GR" sz="2800" b="1">
                <a:solidFill>
                  <a:srgbClr val="FFFF00"/>
                </a:solidFill>
              </a:rPr>
              <a:t>Οπτική οριοθέτηση δραστηριοτήτων </a:t>
            </a:r>
          </a:p>
          <a:p>
            <a:pPr marL="576263" indent="-576263">
              <a:lnSpc>
                <a:spcPct val="90000"/>
              </a:lnSpc>
              <a:buSzTx/>
              <a:buFont typeface="Wingdings" pitchFamily="2" charset="2"/>
              <a:buChar char="ü"/>
            </a:pPr>
            <a:endParaRPr lang="el-GR" sz="2800" b="1">
              <a:solidFill>
                <a:srgbClr val="FFFF00"/>
              </a:solidFill>
            </a:endParaRPr>
          </a:p>
          <a:p>
            <a:pPr marL="576263" indent="-576263">
              <a:lnSpc>
                <a:spcPct val="90000"/>
              </a:lnSpc>
              <a:buSzTx/>
              <a:buFont typeface="Wingdings" pitchFamily="2" charset="2"/>
              <a:buChar char="ü"/>
            </a:pPr>
            <a:r>
              <a:rPr lang="el-GR" sz="2800" b="1">
                <a:solidFill>
                  <a:srgbClr val="FFFF00"/>
                </a:solidFill>
              </a:rPr>
              <a:t>Δραστηριότητες: εμμονές και προτιμήσεις (εμπλουτισμός και διεύρυνση)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dissolve">
                                      <p:cBhvr>
                                        <p:cTn id="11" dur="500"/>
                                        <p:tgtEl>
                                          <p:spTgt spid="337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3795">
                                            <p:txEl>
                                              <p:pRg st="2" end="2"/>
                                            </p:txEl>
                                          </p:spTgt>
                                        </p:tgtEl>
                                        <p:attrNameLst>
                                          <p:attrName>style.visibility</p:attrName>
                                        </p:attrNameLst>
                                      </p:cBhvr>
                                      <p:to>
                                        <p:strVal val="visible"/>
                                      </p:to>
                                    </p:set>
                                    <p:animEffect transition="in" filter="dissolve">
                                      <p:cBhvr>
                                        <p:cTn id="16" dur="500"/>
                                        <p:tgtEl>
                                          <p:spTgt spid="3379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dissolve">
                                      <p:cBhvr>
                                        <p:cTn id="21" dur="500"/>
                                        <p:tgtEl>
                                          <p:spTgt spid="337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795">
                                            <p:txEl>
                                              <p:pRg st="6" end="6"/>
                                            </p:txEl>
                                          </p:spTgt>
                                        </p:tgtEl>
                                        <p:attrNameLst>
                                          <p:attrName>style.visibility</p:attrName>
                                        </p:attrNameLst>
                                      </p:cBhvr>
                                      <p:to>
                                        <p:strVal val="visible"/>
                                      </p:to>
                                    </p:set>
                                    <p:animEffect transition="in" filter="dissolve">
                                      <p:cBhvr>
                                        <p:cTn id="26" dur="500"/>
                                        <p:tgtEl>
                                          <p:spTgt spid="3379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3795">
                                            <p:txEl>
                                              <p:pRg st="8" end="8"/>
                                            </p:txEl>
                                          </p:spTgt>
                                        </p:tgtEl>
                                        <p:attrNameLst>
                                          <p:attrName>style.visibility</p:attrName>
                                        </p:attrNameLst>
                                      </p:cBhvr>
                                      <p:to>
                                        <p:strVal val="visible"/>
                                      </p:to>
                                    </p:set>
                                    <p:animEffect transition="in" filter="dissolve">
                                      <p:cBhvr>
                                        <p:cTn id="31"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Οργάνωση χώρου και μαθησιακού περιβάλλοντος </a:t>
            </a:r>
            <a:endParaRPr lang="el-GR" dirty="0"/>
          </a:p>
        </p:txBody>
      </p:sp>
      <p:sp>
        <p:nvSpPr>
          <p:cNvPr id="5" name="4 - Θέση περιεχομένου"/>
          <p:cNvSpPr>
            <a:spLocks noGrp="1"/>
          </p:cNvSpPr>
          <p:nvPr>
            <p:ph sz="half" idx="1"/>
          </p:nvPr>
        </p:nvSpPr>
        <p:spPr>
          <a:xfrm>
            <a:off x="859809" y="1905000"/>
            <a:ext cx="5349921" cy="4267200"/>
          </a:xfrm>
        </p:spPr>
        <p:txBody>
          <a:bodyPr>
            <a:normAutofit fontScale="92500" lnSpcReduction="20000"/>
          </a:bodyPr>
          <a:lstStyle/>
          <a:p>
            <a:r>
              <a:rPr lang="el-GR" sz="2400" dirty="0" smtClean="0"/>
              <a:t>Παιδοκεντρική οργάνωση</a:t>
            </a:r>
          </a:p>
          <a:p>
            <a:r>
              <a:rPr lang="el-GR" sz="2400" dirty="0" smtClean="0"/>
              <a:t>Μαθησιακό περιβάλλον είναι οι κτιριακές δομές, δηλαδή οι αίθουσες διδασκαλίας και οι εξωτερικοί προ-</a:t>
            </a:r>
            <a:r>
              <a:rPr lang="el-GR" sz="2400" dirty="0" err="1" smtClean="0"/>
              <a:t>αύλιοι</a:t>
            </a:r>
            <a:r>
              <a:rPr lang="el-GR" sz="2400" dirty="0" smtClean="0"/>
              <a:t> χώροι.</a:t>
            </a:r>
          </a:p>
          <a:p>
            <a:r>
              <a:rPr lang="el-GR" sz="2400" dirty="0" smtClean="0"/>
              <a:t>Ζώνες: Χώροι για ατομική εργασία (περιοχή αυτόνομης εργασίας), για έναν προς έναν διδασκαλία (αναδυόμενες  δεξιότητες) και χώροι για ομαδική εργασία.</a:t>
            </a:r>
          </a:p>
          <a:p>
            <a:r>
              <a:rPr lang="el-GR" sz="2400" dirty="0" smtClean="0"/>
              <a:t>Περιορισμός των εξωτερικών ερεθισμάτων, οπτικών και ηχητικών (π.χ. κάλυψη παραθύρων, κλείσιμο πόρτας, αποθήκευση αχρησιμοποίητου εξοπλισμού, )</a:t>
            </a:r>
            <a:endParaRPr lang="el-GR" sz="2400" dirty="0"/>
          </a:p>
        </p:txBody>
      </p:sp>
      <p:pic>
        <p:nvPicPr>
          <p:cNvPr id="7" name="6 - Θέση περιεχομένου" descr="autism-660.jpg"/>
          <p:cNvPicPr>
            <a:picLocks noGrp="1" noChangeAspect="1"/>
          </p:cNvPicPr>
          <p:nvPr>
            <p:ph sz="half" idx="2"/>
          </p:nvPr>
        </p:nvPicPr>
        <p:blipFill>
          <a:blip r:embed="rId2"/>
          <a:stretch>
            <a:fillRect/>
          </a:stretch>
        </p:blipFill>
        <p:spPr>
          <a:xfrm>
            <a:off x="7069540" y="2306473"/>
            <a:ext cx="3827060" cy="2388358"/>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Εκπαιδευτικό υλικό και εκπαιδευτικά εργαλεία</a:t>
            </a:r>
            <a:endParaRPr lang="el-GR" dirty="0"/>
          </a:p>
        </p:txBody>
      </p:sp>
      <p:sp>
        <p:nvSpPr>
          <p:cNvPr id="3" name="2 - Θέση περιεχομένου"/>
          <p:cNvSpPr>
            <a:spLocks noGrp="1"/>
          </p:cNvSpPr>
          <p:nvPr>
            <p:ph idx="1"/>
          </p:nvPr>
        </p:nvSpPr>
        <p:spPr/>
        <p:txBody>
          <a:bodyPr>
            <a:normAutofit lnSpcReduction="10000"/>
          </a:bodyPr>
          <a:lstStyle/>
          <a:p>
            <a:r>
              <a:rPr lang="el-GR" sz="2400" dirty="0" smtClean="0"/>
              <a:t>Προσαρμογή υλικού (προϋποθέτει την ολοκληρωμένη αξιολόγηση των ικανοτήτων, των αναδυόμενων δεξιοτήτων και των ιδιαίτερων προτιμήσεών του από τους εκπαιδευτικούς.</a:t>
            </a:r>
          </a:p>
          <a:p>
            <a:r>
              <a:rPr lang="el-GR" sz="2400" dirty="0" smtClean="0"/>
              <a:t>Θεματική οργάνωση υλικού</a:t>
            </a:r>
          </a:p>
          <a:p>
            <a:r>
              <a:rPr lang="el-GR" sz="2400" dirty="0" err="1" smtClean="0"/>
              <a:t>Οπτικοποίηση</a:t>
            </a:r>
            <a:r>
              <a:rPr lang="el-GR" sz="2400" dirty="0" smtClean="0"/>
              <a:t> (από το συγκεκριμένο στο συμβολικό)</a:t>
            </a:r>
          </a:p>
          <a:p>
            <a:r>
              <a:rPr lang="el-GR" sz="2400" dirty="0" smtClean="0"/>
              <a:t>Οπτικές οδηγίες</a:t>
            </a:r>
          </a:p>
          <a:p>
            <a:r>
              <a:rPr lang="el-GR" sz="2400" dirty="0" smtClean="0"/>
              <a:t>Κατασκευαστικό υλικό (</a:t>
            </a:r>
            <a:r>
              <a:rPr lang="en-US" sz="2400" dirty="0" smtClean="0"/>
              <a:t>Lego</a:t>
            </a:r>
            <a:r>
              <a:rPr lang="el-GR" sz="2400" dirty="0" smtClean="0"/>
              <a:t>)-συνεργατικές δραστηριότητες</a:t>
            </a:r>
          </a:p>
          <a:p>
            <a:r>
              <a:rPr lang="el-GR" sz="2400" dirty="0" err="1" smtClean="0"/>
              <a:t>Πολυμεσικές</a:t>
            </a:r>
            <a:r>
              <a:rPr lang="el-GR" sz="2400" dirty="0" smtClean="0"/>
              <a:t> εφαρμογές</a:t>
            </a:r>
          </a:p>
          <a:p>
            <a:r>
              <a:rPr lang="el-GR" sz="2400" dirty="0" smtClean="0"/>
              <a:t>Στρατηγικές Εναλλακτικής Επικοινωνίας</a:t>
            </a:r>
          </a:p>
          <a:p>
            <a:endParaRPr lang="en-US" sz="2400" dirty="0" smtClean="0"/>
          </a:p>
          <a:p>
            <a:endParaRPr lang="el-GR" sz="2400" dirty="0" smtClean="0"/>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Διδακτικές προσεγγίσεις</a:t>
            </a:r>
            <a:endParaRPr lang="el-GR" dirty="0"/>
          </a:p>
        </p:txBody>
      </p:sp>
      <p:sp>
        <p:nvSpPr>
          <p:cNvPr id="3" name="2 - Θέση περιεχομένου"/>
          <p:cNvSpPr>
            <a:spLocks noGrp="1"/>
          </p:cNvSpPr>
          <p:nvPr>
            <p:ph idx="1"/>
          </p:nvPr>
        </p:nvSpPr>
        <p:spPr/>
        <p:txBody>
          <a:bodyPr>
            <a:normAutofit/>
          </a:bodyPr>
          <a:lstStyle/>
          <a:p>
            <a:r>
              <a:rPr lang="el-GR" dirty="0" smtClean="0"/>
              <a:t>Εξειδικευμένο Αναλυτικό Πρόγραμμα</a:t>
            </a:r>
          </a:p>
          <a:p>
            <a:r>
              <a:rPr lang="el-GR" dirty="0" smtClean="0"/>
              <a:t>Εξατομικευμένη Αξιολόγηση και Διδασκαλία</a:t>
            </a:r>
          </a:p>
          <a:p>
            <a:r>
              <a:rPr lang="el-GR" dirty="0" smtClean="0"/>
              <a:t>Λειτουργική Ανάλυση Συμπεριφοράς</a:t>
            </a:r>
          </a:p>
          <a:p>
            <a:r>
              <a:rPr lang="el-GR" dirty="0" smtClean="0"/>
              <a:t>Δόμηση εκπαιδευτικών δραστηριοτήτων : Εξηγεί στον μαθητή το ΤΙ θα κάνει, ΠΩΣ θα το κάνει, ΠΟΣΕΣ φορές θα το επαναλάβει, ΠΟΤΕ θα τελειώσει, ΤΙ ακολουθεί ΜΕΤΑ.</a:t>
            </a:r>
          </a:p>
          <a:p>
            <a:r>
              <a:rPr lang="el-GR" dirty="0" smtClean="0"/>
              <a:t>Συστηματική διδασκαλία</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Διδακτικές προσεγγίσεις</a:t>
            </a:r>
            <a:endParaRPr lang="el-GR" dirty="0"/>
          </a:p>
        </p:txBody>
      </p:sp>
      <p:sp>
        <p:nvSpPr>
          <p:cNvPr id="3" name="2 - Θέση περιεχομένου"/>
          <p:cNvSpPr>
            <a:spLocks noGrp="1"/>
          </p:cNvSpPr>
          <p:nvPr>
            <p:ph idx="1"/>
          </p:nvPr>
        </p:nvSpPr>
        <p:spPr/>
        <p:txBody>
          <a:bodyPr/>
          <a:lstStyle/>
          <a:p>
            <a:r>
              <a:rPr lang="el-GR" dirty="0" smtClean="0"/>
              <a:t>Διδασκαλία κατά περίσταση</a:t>
            </a:r>
          </a:p>
          <a:p>
            <a:r>
              <a:rPr lang="el-GR" dirty="0" smtClean="0"/>
              <a:t>Παρεμβάσεις με τη μεσολάβηση συνομήλικων</a:t>
            </a:r>
          </a:p>
          <a:p>
            <a:r>
              <a:rPr lang="el-GR" dirty="0" smtClean="0"/>
              <a:t>Εντατική και πρώιμη παρέμβαση</a:t>
            </a:r>
          </a:p>
          <a:p>
            <a:r>
              <a:rPr lang="el-GR" dirty="0" smtClean="0"/>
              <a:t>Γνωστικές στρατηγικές</a:t>
            </a:r>
          </a:p>
          <a:p>
            <a:r>
              <a:rPr lang="el-GR" dirty="0" smtClean="0"/>
              <a:t>Ενεργητική συμμετοχή γονέων</a:t>
            </a:r>
          </a:p>
          <a:p>
            <a:r>
              <a:rPr lang="el-GR" dirty="0" smtClean="0"/>
              <a:t>Κοινωνικές Ιστορίες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95400" y="0"/>
            <a:ext cx="9601200" cy="1676400"/>
          </a:xfrm>
        </p:spPr>
        <p:txBody>
          <a:bodyPr/>
          <a:lstStyle/>
          <a:p>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sz="3200" b="1" dirty="0" smtClean="0"/>
              <a:t>Κοινωνική ιστορία για την διαχείριση του θυμού</a:t>
            </a:r>
            <a:r>
              <a:rPr lang="el-GR" dirty="0" smtClean="0"/>
              <a:t/>
            </a:r>
            <a:br>
              <a:rPr lang="el-GR" dirty="0" smtClean="0"/>
            </a:br>
            <a:endParaRPr lang="el-GR" dirty="0"/>
          </a:p>
        </p:txBody>
      </p:sp>
      <p:sp>
        <p:nvSpPr>
          <p:cNvPr id="3" name="2 - Θέση περιεχομένου"/>
          <p:cNvSpPr>
            <a:spLocks noGrp="1"/>
          </p:cNvSpPr>
          <p:nvPr>
            <p:ph idx="1"/>
          </p:nvPr>
        </p:nvSpPr>
        <p:spPr>
          <a:xfrm>
            <a:off x="1295400" y="1257300"/>
            <a:ext cx="9601200" cy="4914900"/>
          </a:xfrm>
        </p:spPr>
        <p:txBody>
          <a:bodyPr>
            <a:normAutofit fontScale="85000" lnSpcReduction="20000"/>
          </a:bodyPr>
          <a:lstStyle/>
          <a:p>
            <a:pPr lvl="0"/>
            <a:r>
              <a:rPr lang="el-GR" sz="2400" dirty="0" smtClean="0"/>
              <a:t>Κάποιες φορές μού αρέσει να  παίζω στο </a:t>
            </a:r>
            <a:r>
              <a:rPr lang="el-GR" sz="2400" dirty="0" err="1" smtClean="0"/>
              <a:t>τραμπολίνο</a:t>
            </a:r>
            <a:r>
              <a:rPr lang="el-GR" sz="2400" dirty="0" smtClean="0"/>
              <a:t>. (περιγραφική)</a:t>
            </a:r>
          </a:p>
          <a:p>
            <a:pPr lvl="0"/>
            <a:r>
              <a:rPr lang="el-GR" sz="2400" dirty="0" smtClean="0"/>
              <a:t>Αυτό με κάνει πολύ ευτυχισμένο. (περιγραφική)</a:t>
            </a:r>
          </a:p>
          <a:p>
            <a:pPr lvl="0"/>
            <a:r>
              <a:rPr lang="el-GR" sz="2400" dirty="0" smtClean="0"/>
              <a:t>Υπάρχουν κι άλλα παιδιά που τους αρέσει να κάνουν </a:t>
            </a:r>
            <a:r>
              <a:rPr lang="el-GR" sz="2400" dirty="0" err="1" smtClean="0"/>
              <a:t>τραμπολίνο</a:t>
            </a:r>
            <a:r>
              <a:rPr lang="el-GR" sz="2400" dirty="0" smtClean="0"/>
              <a:t>. (προοπτικής)</a:t>
            </a:r>
          </a:p>
          <a:p>
            <a:pPr lvl="0"/>
            <a:r>
              <a:rPr lang="el-GR" sz="2400" dirty="0" smtClean="0"/>
              <a:t>Αυτό είναι καλό. (καταφατική)</a:t>
            </a:r>
          </a:p>
          <a:p>
            <a:pPr lvl="0"/>
            <a:r>
              <a:rPr lang="el-GR" sz="2400" dirty="0" smtClean="0"/>
              <a:t>Θα προσπαθήσω να δίνω τη θέση μου και σε όποιον άλλο θέλει να κάνει </a:t>
            </a:r>
            <a:r>
              <a:rPr lang="el-GR" sz="2400" dirty="0" err="1" smtClean="0"/>
              <a:t>τραμπολίνο</a:t>
            </a:r>
            <a:r>
              <a:rPr lang="el-GR" sz="2400" dirty="0" smtClean="0"/>
              <a:t>. (καθοδηγητική)</a:t>
            </a:r>
          </a:p>
          <a:p>
            <a:pPr lvl="0"/>
            <a:r>
              <a:rPr lang="el-GR" sz="2400" dirty="0" smtClean="0"/>
              <a:t>Θα περιμένω υπομονετικά μέχρι να τελειώσει για να ξανανέβω. (καθοδηγητική)</a:t>
            </a:r>
          </a:p>
          <a:p>
            <a:pPr lvl="0"/>
            <a:r>
              <a:rPr lang="el-GR" sz="2400" dirty="0" smtClean="0"/>
              <a:t>Θα είμαι καλό παιδί. (προοπτικής)</a:t>
            </a:r>
          </a:p>
          <a:p>
            <a:pPr lvl="0"/>
            <a:r>
              <a:rPr lang="el-GR" sz="2400" dirty="0" smtClean="0"/>
              <a:t>Ένα καλό παιδί ποτέ δεν χτυπάει κάποιον όταν παίζει μαζί του, γιατί θα τον πονέσει. (περιγραφική)</a:t>
            </a:r>
          </a:p>
          <a:p>
            <a:pPr lvl="0"/>
            <a:r>
              <a:rPr lang="el-GR" sz="2400" dirty="0" smtClean="0"/>
              <a:t>Θα προσπαθήσω να παίζω ήρεμα με τους άλλους. (καθοδηγητική)</a:t>
            </a:r>
          </a:p>
          <a:p>
            <a:pPr lvl="0"/>
            <a:r>
              <a:rPr lang="el-GR" sz="2400" dirty="0" smtClean="0"/>
              <a:t>Αυτό θα τους κάνει να με συμπαθήσουν. (προοπτικής)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t>ΚΟΙΝΩΝΙΚΗ ΙΣΤΟΡΙΑ ΓΙΑ ΤΟ ΠΩΣ  ΑΝΤΙΜΕΤΩΠΙΖΩ ΤΗΝ ΚΑΤΑΙΓΙΔΑ ΤΗΝ ΩΡΑ ΤΟΥ ΜΑΘΗΜΑΤΟΣ</a:t>
            </a:r>
            <a:r>
              <a:rPr lang="el-GR" dirty="0" smtClean="0"/>
              <a:t/>
            </a:r>
            <a:br>
              <a:rPr lang="el-GR" dirty="0" smtClean="0"/>
            </a:br>
            <a:endParaRPr lang="el-GR" dirty="0"/>
          </a:p>
        </p:txBody>
      </p:sp>
      <p:sp>
        <p:nvSpPr>
          <p:cNvPr id="3" name="2 - Θέση περιεχομένου"/>
          <p:cNvSpPr>
            <a:spLocks noGrp="1"/>
          </p:cNvSpPr>
          <p:nvPr>
            <p:ph idx="1"/>
          </p:nvPr>
        </p:nvSpPr>
        <p:spPr>
          <a:xfrm>
            <a:off x="1295400" y="1157289"/>
            <a:ext cx="9601200" cy="5014912"/>
          </a:xfrm>
        </p:spPr>
        <p:txBody>
          <a:bodyPr>
            <a:normAutofit fontScale="92500" lnSpcReduction="20000"/>
          </a:bodyPr>
          <a:lstStyle/>
          <a:p>
            <a:r>
              <a:rPr lang="el-GR" dirty="0" smtClean="0"/>
              <a:t>-Κάποιες φορές, όταν κάνουμε μάθημα στην τάξη ξεκινά καταιγίδα (περιγραφική)</a:t>
            </a:r>
          </a:p>
          <a:p>
            <a:r>
              <a:rPr lang="el-GR" dirty="0" smtClean="0"/>
              <a:t>-Η δασκάλα και οι συμμαθητές μου είναι μαζί μου (περιγραφική)</a:t>
            </a:r>
          </a:p>
          <a:p>
            <a:r>
              <a:rPr lang="el-GR" dirty="0" smtClean="0"/>
              <a:t>-Βρέχει δυνατά και ακούγονται κεραυνοί (περιγραφική)</a:t>
            </a:r>
          </a:p>
          <a:p>
            <a:r>
              <a:rPr lang="el-GR" dirty="0" smtClean="0"/>
              <a:t>-Αυτό είναι εντάξει (καταφατική)</a:t>
            </a:r>
          </a:p>
          <a:p>
            <a:r>
              <a:rPr lang="el-GR" dirty="0" smtClean="0"/>
              <a:t>-Οι συμμαθητές μου χαίρονται με τη βροχή, γιατί ποτίζονται τα φυτά (προοπτικής)</a:t>
            </a:r>
          </a:p>
          <a:p>
            <a:r>
              <a:rPr lang="el-GR" dirty="0" smtClean="0"/>
              <a:t>-Η δασκάλα ξέρει ότι η βροχή και οι κεραυνοί θα σταματήσουν (προοπτικής)</a:t>
            </a:r>
          </a:p>
          <a:p>
            <a:r>
              <a:rPr lang="el-GR" dirty="0" smtClean="0"/>
              <a:t>-Η δασκάλα δεν ανησυχεί (προοπτικής)</a:t>
            </a:r>
          </a:p>
          <a:p>
            <a:r>
              <a:rPr lang="el-GR" dirty="0" smtClean="0"/>
              <a:t>-Η καταιγίδα και οι κεραυνοί πάντα σταματούν (καταφατική)</a:t>
            </a:r>
          </a:p>
          <a:p>
            <a:r>
              <a:rPr lang="el-GR" dirty="0" smtClean="0"/>
              <a:t>-Θα προσπαθήσω να είμαι ήρεμος όταν ξεσπά καταιγίδα (καθοδηγητική)</a:t>
            </a:r>
          </a:p>
          <a:p>
            <a:r>
              <a:rPr lang="el-GR" dirty="0" smtClean="0"/>
              <a:t>-Η δασκάλα θα με βοηθήσει να είμαι ήρεμος όσο βρέχει και ακούγονται κεραυνοί (συνεργασίας)</a:t>
            </a:r>
          </a:p>
          <a:p>
            <a:r>
              <a:rPr lang="el-GR" dirty="0" smtClean="0"/>
              <a:t>-Αν μείνω ήρεμος κατά τη διάρκεια της καταιγίδας, η δασκάλα και οι συμμαθητές μου θα χαρούν πολύ (προοπτικής)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b="1" u="sng" dirty="0" smtClean="0"/>
              <a:t>Μένω ήρεμος όταν η μαμά δεν μπορεί να ακολουθήσει την καθημερινή μας ρουτίνα</a:t>
            </a:r>
            <a:r>
              <a:rPr lang="el-GR" dirty="0" smtClean="0"/>
              <a:t/>
            </a:r>
            <a:br>
              <a:rPr lang="el-GR" dirty="0" smtClean="0"/>
            </a:br>
            <a:endParaRPr lang="el-GR" dirty="0"/>
          </a:p>
        </p:txBody>
      </p:sp>
      <p:pic>
        <p:nvPicPr>
          <p:cNvPr id="3" name="2 - Εικόνα"/>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4529" t="6235" r="10345" b="4556"/>
          <a:stretch/>
        </p:blipFill>
        <p:spPr bwMode="auto">
          <a:xfrm>
            <a:off x="709685" y="1651379"/>
            <a:ext cx="2552130" cy="2770495"/>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4" name="3 - Εικόνα"/>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4159" t="1664" r="2893" b="9563"/>
          <a:stretch/>
        </p:blipFill>
        <p:spPr bwMode="auto">
          <a:xfrm>
            <a:off x="3589361" y="1637732"/>
            <a:ext cx="2606723" cy="279779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5" name="4 - Εικόνα"/>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6550925" y="1624084"/>
            <a:ext cx="2333768" cy="2756847"/>
          </a:xfrm>
          <a:prstGeom prst="rect">
            <a:avLst/>
          </a:prstGeom>
        </p:spPr>
      </p:pic>
      <p:pic>
        <p:nvPicPr>
          <p:cNvPr id="6" name="5 - Εικόνα"/>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9130352" y="1656739"/>
            <a:ext cx="2538484" cy="265595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8675" y="419100"/>
            <a:ext cx="10915649" cy="752475"/>
          </a:xfrm>
        </p:spPr>
        <p:txBody>
          <a:bodyPr/>
          <a:lstStyle/>
          <a:p>
            <a:r>
              <a:rPr lang="el-GR" sz="3200" dirty="0" smtClean="0"/>
              <a:t>Ποιες πτυχές της ανθρώπινης συμπεριφοράς επηρεάζει;</a:t>
            </a:r>
            <a:endParaRPr lang="el-GR" sz="3200" dirty="0"/>
          </a:p>
        </p:txBody>
      </p:sp>
      <p:sp>
        <p:nvSpPr>
          <p:cNvPr id="3" name="2 - Θέση περιεχομένου"/>
          <p:cNvSpPr>
            <a:spLocks noGrp="1"/>
          </p:cNvSpPr>
          <p:nvPr>
            <p:ph idx="1"/>
          </p:nvPr>
        </p:nvSpPr>
        <p:spPr>
          <a:xfrm>
            <a:off x="1295400" y="1614488"/>
            <a:ext cx="9601200" cy="4557712"/>
          </a:xfrm>
        </p:spPr>
        <p:txBody>
          <a:bodyPr/>
          <a:lstStyle/>
          <a:p>
            <a:r>
              <a:rPr lang="el-GR" sz="2400" dirty="0" smtClean="0"/>
              <a:t>Παραμένει σύνθετη διαταραχή που επηρεάζει τρεις πτυχές της ανθρώπινης συμπεριφοράς:</a:t>
            </a:r>
          </a:p>
          <a:p>
            <a:pPr marL="457200" indent="-457200">
              <a:buFont typeface="+mj-lt"/>
              <a:buAutoNum type="arabicPeriod"/>
            </a:pPr>
            <a:r>
              <a:rPr lang="el-GR" sz="2400" u="sng" dirty="0" smtClean="0">
                <a:solidFill>
                  <a:srgbClr val="FFFF00"/>
                </a:solidFill>
              </a:rPr>
              <a:t>την κοινωνική συμπεριφορά</a:t>
            </a:r>
          </a:p>
          <a:p>
            <a:pPr marL="457200" indent="-457200">
              <a:buFont typeface="+mj-lt"/>
              <a:buAutoNum type="arabicPeriod"/>
            </a:pPr>
            <a:r>
              <a:rPr lang="el-GR" sz="2400" u="sng" dirty="0" smtClean="0">
                <a:solidFill>
                  <a:srgbClr val="FFFF00"/>
                </a:solidFill>
              </a:rPr>
              <a:t> την επικοινωνία και </a:t>
            </a:r>
          </a:p>
          <a:p>
            <a:pPr marL="457200" indent="-457200">
              <a:buFont typeface="+mj-lt"/>
              <a:buAutoNum type="arabicPeriod"/>
            </a:pPr>
            <a:r>
              <a:rPr lang="el-GR" sz="2400" u="sng" dirty="0" smtClean="0">
                <a:solidFill>
                  <a:srgbClr val="FFFF00"/>
                </a:solidFill>
              </a:rPr>
              <a:t>τη φαντασία</a:t>
            </a:r>
          </a:p>
          <a:p>
            <a:r>
              <a:rPr lang="el-GR" sz="2400" dirty="0" smtClean="0"/>
              <a:t>Έχει σύνθετη και ετερογενή φύση που εκφράζεται ως «</a:t>
            </a:r>
            <a:r>
              <a:rPr lang="el-GR" sz="2400" dirty="0" smtClean="0">
                <a:solidFill>
                  <a:srgbClr val="FFFF00"/>
                </a:solidFill>
              </a:rPr>
              <a:t>αυτιστικό φάσμα» ή «φάσμα αυτιστικών διαταραχών»</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b="1" u="sng" dirty="0" smtClean="0">
                <a:solidFill>
                  <a:srgbClr val="A5644E"/>
                </a:solidFill>
              </a:rPr>
              <a:t>Μένω ήρεμος όταν η μαμά δεν μπορεί να ακολουθήσει την καθημερινή μας ρουτίνα</a:t>
            </a:r>
            <a:endParaRPr lang="el-GR" dirty="0"/>
          </a:p>
        </p:txBody>
      </p:sp>
      <p:pic>
        <p:nvPicPr>
          <p:cNvPr id="3" name="2 - Εικόνα"/>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1115916" y="2156346"/>
            <a:ext cx="1763761" cy="2653841"/>
          </a:xfrm>
          <a:prstGeom prst="rect">
            <a:avLst/>
          </a:prstGeom>
        </p:spPr>
      </p:pic>
      <p:pic>
        <p:nvPicPr>
          <p:cNvPr id="4" name="3 - Εικόνα"/>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7763" t="10788" r="21469" b="3596"/>
          <a:stretch/>
        </p:blipFill>
        <p:spPr bwMode="auto">
          <a:xfrm>
            <a:off x="3889612" y="2456597"/>
            <a:ext cx="1935878" cy="2320119"/>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5" name="4 - Εικόνα"/>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6482688" y="2497541"/>
            <a:ext cx="1819686" cy="2140300"/>
          </a:xfrm>
          <a:prstGeom prst="rect">
            <a:avLst/>
          </a:prstGeom>
        </p:spPr>
      </p:pic>
      <p:pic>
        <p:nvPicPr>
          <p:cNvPr id="6" name="5 - Εικόνα"/>
          <p:cNvPicPr/>
          <p:nvPr/>
        </p:nvPicPr>
        <p:blipFill rotWithShape="1">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2019" t="6010" r="13221" b="10577"/>
          <a:stretch/>
        </p:blipFill>
        <p:spPr bwMode="auto">
          <a:xfrm>
            <a:off x="8990889" y="2529527"/>
            <a:ext cx="1962150" cy="2165303"/>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23080" y="1160061"/>
          <a:ext cx="11341290" cy="5089214"/>
        </p:xfrm>
        <a:graphic>
          <a:graphicData uri="http://schemas.openxmlformats.org/drawingml/2006/table">
            <a:tbl>
              <a:tblPr/>
              <a:tblGrid>
                <a:gridCol w="9256262"/>
                <a:gridCol w="2085028"/>
              </a:tblGrid>
              <a:tr h="434048">
                <a:tc>
                  <a:txBody>
                    <a:bodyPr/>
                    <a:lstStyle/>
                    <a:p>
                      <a:pPr>
                        <a:lnSpc>
                          <a:spcPct val="115000"/>
                        </a:lnSpc>
                        <a:spcAft>
                          <a:spcPts val="0"/>
                        </a:spcAft>
                      </a:pPr>
                      <a:r>
                        <a:rPr lang="el-GR" sz="2000" i="1">
                          <a:solidFill>
                            <a:schemeClr val="bg1"/>
                          </a:solidFill>
                          <a:latin typeface="Calibri"/>
                          <a:ea typeface="Calibri"/>
                          <a:cs typeface="Times New Roman"/>
                        </a:rPr>
                        <a:t>Το βράδυ πριν κοιμηθώ μου αρέσει κάποιος να μου διαβάζει ένα παραμύθι.</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Περιγραφική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048">
                <a:tc>
                  <a:txBody>
                    <a:bodyPr/>
                    <a:lstStyle/>
                    <a:p>
                      <a:pPr>
                        <a:lnSpc>
                          <a:spcPct val="115000"/>
                        </a:lnSpc>
                        <a:spcAft>
                          <a:spcPts val="0"/>
                        </a:spcAft>
                        <a:tabLst>
                          <a:tab pos="609600" algn="l"/>
                        </a:tabLst>
                      </a:pPr>
                      <a:r>
                        <a:rPr lang="el-GR" sz="2000" i="1">
                          <a:solidFill>
                            <a:schemeClr val="bg1"/>
                          </a:solidFill>
                          <a:latin typeface="Calibri"/>
                          <a:ea typeface="Calibri"/>
                          <a:cs typeface="Times New Roman"/>
                        </a:rPr>
                        <a:t>Όταν το διαβάζει η μαμά, μου αρέσει πολύ.</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Περιγραφική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68096">
                <a:tc>
                  <a:txBody>
                    <a:bodyPr/>
                    <a:lstStyle/>
                    <a:p>
                      <a:pPr>
                        <a:lnSpc>
                          <a:spcPct val="115000"/>
                        </a:lnSpc>
                        <a:spcAft>
                          <a:spcPts val="0"/>
                        </a:spcAft>
                      </a:pPr>
                      <a:r>
                        <a:rPr lang="el-GR" sz="2000" i="1">
                          <a:solidFill>
                            <a:schemeClr val="bg1"/>
                          </a:solidFill>
                          <a:latin typeface="Calibri"/>
                          <a:ea typeface="Calibri"/>
                          <a:cs typeface="Times New Roman"/>
                        </a:rPr>
                        <a:t>Κάποιες φορές η μαμά λείπει στη δουλεία της και δεν μπορούμε να διαβάσουμε μαζί το παραμύθι.</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Περιγραφική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048">
                <a:tc>
                  <a:txBody>
                    <a:bodyPr/>
                    <a:lstStyle/>
                    <a:p>
                      <a:pPr>
                        <a:lnSpc>
                          <a:spcPct val="115000"/>
                        </a:lnSpc>
                        <a:spcAft>
                          <a:spcPts val="0"/>
                        </a:spcAft>
                      </a:pPr>
                      <a:r>
                        <a:rPr lang="el-GR" sz="2000" i="1" dirty="0">
                          <a:solidFill>
                            <a:schemeClr val="bg1"/>
                          </a:solidFill>
                          <a:latin typeface="Calibri"/>
                          <a:ea typeface="Calibri"/>
                          <a:cs typeface="Times New Roman"/>
                        </a:rPr>
                        <a:t>Θα προσπαθήσω να μείνω ήρεμος χαζεύοντας τις εικόνες του βιβλίου.</a:t>
                      </a:r>
                      <a:endParaRPr lang="el-GR"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Καθοδηγητική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68096">
                <a:tc>
                  <a:txBody>
                    <a:bodyPr/>
                    <a:lstStyle/>
                    <a:p>
                      <a:pPr>
                        <a:lnSpc>
                          <a:spcPct val="115000"/>
                        </a:lnSpc>
                        <a:spcAft>
                          <a:spcPts val="0"/>
                        </a:spcAft>
                      </a:pPr>
                      <a:r>
                        <a:rPr lang="el-GR" sz="2000" i="1">
                          <a:solidFill>
                            <a:schemeClr val="bg1"/>
                          </a:solidFill>
                          <a:latin typeface="Calibri"/>
                          <a:ea typeface="Calibri"/>
                          <a:cs typeface="Times New Roman"/>
                        </a:rPr>
                        <a:t>Αυτό είναι πολύ καλή ιδέα γιατί μπορώ εύκολα να ζωγραφίσω μια εικόνα που μου άρεσε.</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Καταφατική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734">
                <a:tc>
                  <a:txBody>
                    <a:bodyPr/>
                    <a:lstStyle/>
                    <a:p>
                      <a:pPr>
                        <a:lnSpc>
                          <a:spcPct val="115000"/>
                        </a:lnSpc>
                        <a:spcAft>
                          <a:spcPts val="0"/>
                        </a:spcAft>
                        <a:tabLst>
                          <a:tab pos="571500" algn="l"/>
                        </a:tabLst>
                      </a:pPr>
                      <a:r>
                        <a:rPr lang="el-GR" sz="2000" i="1">
                          <a:solidFill>
                            <a:schemeClr val="bg1"/>
                          </a:solidFill>
                          <a:latin typeface="Calibri"/>
                          <a:ea typeface="Calibri"/>
                          <a:cs typeface="Times New Roman"/>
                        </a:rPr>
                        <a:t>Επίσης θα επιτρέψω στον μπαμπά μου να μου διαβάσει και αυτός ένα παραμύθι.</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Καθοδηγητική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4048">
                <a:tc>
                  <a:txBody>
                    <a:bodyPr/>
                    <a:lstStyle/>
                    <a:p>
                      <a:pPr>
                        <a:lnSpc>
                          <a:spcPct val="115000"/>
                        </a:lnSpc>
                        <a:spcAft>
                          <a:spcPts val="0"/>
                        </a:spcAft>
                        <a:tabLst>
                          <a:tab pos="1390650" algn="l"/>
                        </a:tabLst>
                      </a:pPr>
                      <a:r>
                        <a:rPr lang="el-GR" sz="2000" i="1">
                          <a:solidFill>
                            <a:schemeClr val="bg1"/>
                          </a:solidFill>
                          <a:latin typeface="Calibri"/>
                          <a:ea typeface="Calibri"/>
                          <a:cs typeface="Times New Roman"/>
                        </a:rPr>
                        <a:t>Είναι πολύ σημαντικό να μου διαβάσει και ο μπαμπάς ένα παραμύθι.</a:t>
                      </a:r>
                      <a:endParaRPr lang="el-GR" sz="20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733425" algn="l"/>
                        </a:tabLst>
                      </a:pPr>
                      <a:r>
                        <a:rPr lang="el-GR" sz="2000">
                          <a:solidFill>
                            <a:schemeClr val="bg1"/>
                          </a:solidFill>
                          <a:latin typeface="Calibri"/>
                          <a:ea typeface="Calibri"/>
                          <a:cs typeface="Times New Roman"/>
                        </a:rPr>
                        <a:t>Καταφατική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096">
                <a:tc>
                  <a:txBody>
                    <a:bodyPr/>
                    <a:lstStyle/>
                    <a:p>
                      <a:pPr>
                        <a:lnSpc>
                          <a:spcPct val="115000"/>
                        </a:lnSpc>
                        <a:spcAft>
                          <a:spcPts val="0"/>
                        </a:spcAft>
                        <a:tabLst>
                          <a:tab pos="733425" algn="l"/>
                        </a:tabLst>
                      </a:pPr>
                      <a:r>
                        <a:rPr lang="el-GR" sz="2000" i="1" dirty="0">
                          <a:solidFill>
                            <a:schemeClr val="bg1"/>
                          </a:solidFill>
                          <a:latin typeface="Calibri"/>
                          <a:ea typeface="Calibri"/>
                          <a:cs typeface="Times New Roman"/>
                        </a:rPr>
                        <a:t>Οι γονείς θα χαρούν όταν με δουν ήρεμο ακόμα κι ας μην έχω διαβάσει μαζί με τη μαμά το βιβλίο που ήθελα.</a:t>
                      </a:r>
                      <a:endParaRPr lang="el-GR"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733425" algn="l"/>
                        </a:tabLst>
                      </a:pPr>
                      <a:r>
                        <a:rPr lang="el-GR" sz="2000" dirty="0">
                          <a:solidFill>
                            <a:schemeClr val="bg1"/>
                          </a:solidFill>
                          <a:latin typeface="Calibri"/>
                          <a:ea typeface="Calibri"/>
                          <a:cs typeface="Times New Roman"/>
                        </a:rPr>
                        <a:t>Προοπτική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sz="2400" dirty="0" smtClean="0"/>
              <a:t>Δημιουργήστε σε περίπου 1000 λέξεις το προφίλ ενός παιδιού με αυτισμό με μια υποτιθέμενη συγκεκριμένη δυσκολία. Κατασκευάστε σε ένα αρχείο κειμένου μια κοινωνική ιστορία για την άμβλυνση / αντιμετώπιση της δυσκολίας αυτής. Στη συνέχεια υποβάλετε το αρχείο.</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Προτεινόμενη Βιβλιογραφία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Αναλυτικά Προγράμματα Ειδικής Αγωγής – Α.Π.Σ – ΔΕΠΠΣ για παιδιά με αυτισμό.</a:t>
            </a:r>
          </a:p>
          <a:p>
            <a:r>
              <a:rPr lang="el-GR" dirty="0" err="1" smtClean="0"/>
              <a:t>Γένα</a:t>
            </a:r>
            <a:r>
              <a:rPr lang="el-GR" dirty="0" smtClean="0"/>
              <a:t>, Α. (2013). </a:t>
            </a:r>
            <a:r>
              <a:rPr lang="el-GR" i="1" dirty="0" smtClean="0"/>
              <a:t>Η οικογένεια του παιδιού με αυτισμό: οι γονείς, </a:t>
            </a:r>
            <a:r>
              <a:rPr lang="el-GR" i="1" dirty="0" err="1" smtClean="0"/>
              <a:t>Gutenberg</a:t>
            </a:r>
            <a:r>
              <a:rPr lang="el-GR" i="1" dirty="0" smtClean="0"/>
              <a:t>, </a:t>
            </a:r>
            <a:r>
              <a:rPr lang="el-GR" i="1" dirty="0" err="1" smtClean="0"/>
              <a:t>Aθήνα</a:t>
            </a:r>
            <a:r>
              <a:rPr lang="el-GR" i="1" dirty="0" smtClean="0"/>
              <a:t>.</a:t>
            </a:r>
          </a:p>
          <a:p>
            <a:r>
              <a:rPr lang="el-GR" dirty="0" smtClean="0"/>
              <a:t>Συριοπούλου – Δελλή, Χ. (2013</a:t>
            </a:r>
            <a:r>
              <a:rPr lang="el-GR" i="1" dirty="0" smtClean="0"/>
              <a:t>). Επικοινωνία και εκπαίδευση παιδιών με διάχυτες</a:t>
            </a:r>
          </a:p>
          <a:p>
            <a:r>
              <a:rPr lang="el-GR" i="1" dirty="0" smtClean="0"/>
              <a:t>αναπτυξιακές διαταραχές/αυτισμό, εκδόσεις Πανεπιστημίου Μακεδονίας,</a:t>
            </a:r>
          </a:p>
          <a:p>
            <a:r>
              <a:rPr lang="el-GR" dirty="0" smtClean="0"/>
              <a:t>Θεσσαλονίκη.</a:t>
            </a:r>
          </a:p>
          <a:p>
            <a:r>
              <a:rPr lang="el-GR" dirty="0" smtClean="0"/>
              <a:t>Συριοπούλου – Δελλή, Χ. (2011). </a:t>
            </a:r>
            <a:r>
              <a:rPr lang="el-GR" i="1" dirty="0" smtClean="0"/>
              <a:t>Διάχυτες αναπτυξιακές διαταραχές, Γρηγόρη,</a:t>
            </a:r>
          </a:p>
          <a:p>
            <a:r>
              <a:rPr lang="el-GR" dirty="0" smtClean="0"/>
              <a:t>Αθήνα.</a:t>
            </a:r>
          </a:p>
          <a:p>
            <a:r>
              <a:rPr lang="el-GR" dirty="0" err="1" smtClean="0"/>
              <a:t>Gillberg</a:t>
            </a:r>
            <a:r>
              <a:rPr lang="el-GR" dirty="0" smtClean="0"/>
              <a:t>, </a:t>
            </a:r>
            <a:r>
              <a:rPr lang="el-GR" dirty="0" err="1" smtClean="0"/>
              <a:t>Christofer</a:t>
            </a:r>
            <a:r>
              <a:rPr lang="el-GR" dirty="0" smtClean="0"/>
              <a:t> (2011). </a:t>
            </a:r>
            <a:r>
              <a:rPr lang="el-GR" i="1" dirty="0" smtClean="0"/>
              <a:t>Οδηγός γ ια τ </a:t>
            </a:r>
            <a:r>
              <a:rPr lang="el-GR" i="1" smtClean="0"/>
              <a:t>ο σύνδρομο </a:t>
            </a:r>
            <a:r>
              <a:rPr lang="el-GR" i="1" dirty="0" err="1" smtClean="0"/>
              <a:t>Asperger</a:t>
            </a:r>
            <a:r>
              <a:rPr lang="el-GR" i="1" dirty="0" smtClean="0"/>
              <a:t>, Εκδόσεις Συμμετρία</a:t>
            </a:r>
          </a:p>
          <a:p>
            <a:r>
              <a:rPr lang="el-GR" dirty="0" smtClean="0"/>
              <a:t>και Σύλλογος Ελλήνων Ενηλίκων</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πληθυσμού</a:t>
            </a:r>
            <a:endParaRPr lang="el-GR" dirty="0"/>
          </a:p>
        </p:txBody>
      </p:sp>
      <p:sp>
        <p:nvSpPr>
          <p:cNvPr id="3" name="2 - Θέση περιεχομένου"/>
          <p:cNvSpPr>
            <a:spLocks noGrp="1"/>
          </p:cNvSpPr>
          <p:nvPr>
            <p:ph idx="1"/>
          </p:nvPr>
        </p:nvSpPr>
        <p:spPr>
          <a:xfrm>
            <a:off x="655093" y="1905000"/>
            <a:ext cx="11191164" cy="4267200"/>
          </a:xfrm>
        </p:spPr>
        <p:txBody>
          <a:bodyPr>
            <a:noAutofit/>
          </a:bodyPr>
          <a:lstStyle/>
          <a:p>
            <a:r>
              <a:rPr lang="el-GR" sz="2400" dirty="0" smtClean="0"/>
              <a:t>Παρατηρείται σημαντική αύξηση της συχνότητας εμφάνισής του ως επακόλουθο:</a:t>
            </a:r>
          </a:p>
          <a:p>
            <a:pPr marL="457200" indent="-457200">
              <a:buFont typeface="+mj-lt"/>
              <a:buAutoNum type="arabicPeriod"/>
            </a:pPr>
            <a:r>
              <a:rPr lang="el-GR" sz="2400" dirty="0" smtClean="0"/>
              <a:t>της βελτίωσης των διαγνωστικών κριτηρίων, </a:t>
            </a:r>
          </a:p>
          <a:p>
            <a:pPr marL="457200" indent="-457200">
              <a:buFont typeface="+mj-lt"/>
              <a:buAutoNum type="arabicPeriod"/>
            </a:pPr>
            <a:r>
              <a:rPr lang="el-GR" sz="2400" dirty="0" smtClean="0"/>
              <a:t>της έγκαιρης και πρώιμης ανίχνευσης και </a:t>
            </a:r>
          </a:p>
          <a:p>
            <a:pPr marL="457200" indent="-457200">
              <a:buFont typeface="+mj-lt"/>
              <a:buAutoNum type="arabicPeriod"/>
            </a:pPr>
            <a:r>
              <a:rPr lang="el-GR" sz="2400" dirty="0" smtClean="0"/>
              <a:t>της αποδοχής του όρου «αυτιστικό φάσμα»</a:t>
            </a:r>
          </a:p>
          <a:p>
            <a:r>
              <a:rPr lang="el-GR" sz="2400" dirty="0" smtClean="0"/>
              <a:t>Περίπου το 1% του γενικού πληθυσμού εμπίπτει στο φάσμα.</a:t>
            </a:r>
          </a:p>
          <a:p>
            <a:r>
              <a:rPr lang="el-GR" sz="2400" dirty="0" smtClean="0"/>
              <a:t>ΑΓΟΡΙΑ/ΚΟΡΙΤΣΙΑ (4:1)</a:t>
            </a:r>
          </a:p>
          <a:p>
            <a:r>
              <a:rPr lang="el-GR" sz="2400" dirty="0" smtClean="0"/>
              <a:t>Υψηλή λειτουργικότητα ΑΓΟΡΙΑ/ΚΟΡΙΤΣΙΑ (6:1)</a:t>
            </a:r>
          </a:p>
          <a:p>
            <a:r>
              <a:rPr lang="el-GR" sz="2400" dirty="0" smtClean="0"/>
              <a:t>Εκτελεστική νοημοσύνη συνήθως ανώτερη από τη λεκτική</a:t>
            </a:r>
            <a:endParaRPr lang="el-G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παιδιών με αυτισμό (1/5)</a:t>
            </a:r>
            <a:endParaRPr lang="el-GR" dirty="0"/>
          </a:p>
        </p:txBody>
      </p:sp>
      <p:sp>
        <p:nvSpPr>
          <p:cNvPr id="3" name="2 - Θέση περιεχομένου"/>
          <p:cNvSpPr>
            <a:spLocks noGrp="1"/>
          </p:cNvSpPr>
          <p:nvPr>
            <p:ph idx="1"/>
          </p:nvPr>
        </p:nvSpPr>
        <p:spPr/>
        <p:txBody>
          <a:bodyPr>
            <a:normAutofit/>
          </a:bodyPr>
          <a:lstStyle/>
          <a:p>
            <a:pPr>
              <a:buNone/>
            </a:pPr>
            <a:r>
              <a:rPr lang="el-GR" sz="2400" i="1" u="sng" dirty="0" smtClean="0"/>
              <a:t>Αφορούν κυρίως την </a:t>
            </a:r>
            <a:r>
              <a:rPr lang="el-GR" sz="2400" b="1" i="1" u="sng" dirty="0" smtClean="0"/>
              <a:t>κοινωνικό-συναισθηματικής τους ανάπτυξη</a:t>
            </a:r>
          </a:p>
          <a:p>
            <a:r>
              <a:rPr lang="el-GR" sz="2400" dirty="0" smtClean="0"/>
              <a:t>Έλλειψη κοινωνικής και συναισθηματικής αμοιβαιότητας (απουσία </a:t>
            </a:r>
            <a:r>
              <a:rPr lang="el-GR" sz="2400" dirty="0" err="1" smtClean="0"/>
              <a:t>βλεμματικής</a:t>
            </a:r>
            <a:r>
              <a:rPr lang="el-GR" sz="2400" dirty="0" smtClean="0"/>
              <a:t> επαφής, απουσία ενδιαφέροντος για το πρόσωπο των άλλων, αδυναμία κατανόησης εκφράσεων προσώπου και συναισθημάτων των άλλων)</a:t>
            </a:r>
          </a:p>
          <a:p>
            <a:r>
              <a:rPr lang="el-GR" sz="2400" dirty="0" smtClean="0"/>
              <a:t>Περιορισμένο ενδιαφέρον για φυσική επαφή με τους γονείς, φτωχή μίμηση, κατανόηση και χρήση εκφραστικών χειρονομιών</a:t>
            </a:r>
          </a:p>
          <a:p>
            <a:r>
              <a:rPr lang="el-GR" sz="2400" dirty="0" smtClean="0"/>
              <a:t>Μοναχικότητα που εκδηλώνεται με απουσία κινήτρων ή μειωμένη επιθυμία για κοινωνική επαφή</a:t>
            </a:r>
            <a:endParaRPr lang="el-G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παιδιών με αυτισμό (2/5)</a:t>
            </a:r>
            <a:endParaRPr lang="el-GR" dirty="0"/>
          </a:p>
        </p:txBody>
      </p:sp>
      <p:sp>
        <p:nvSpPr>
          <p:cNvPr id="3" name="2 - Θέση περιεχομένου"/>
          <p:cNvSpPr>
            <a:spLocks noGrp="1"/>
          </p:cNvSpPr>
          <p:nvPr>
            <p:ph idx="1"/>
          </p:nvPr>
        </p:nvSpPr>
        <p:spPr/>
        <p:txBody>
          <a:bodyPr/>
          <a:lstStyle/>
          <a:p>
            <a:pPr>
              <a:buNone/>
            </a:pPr>
            <a:r>
              <a:rPr lang="el-GR" sz="2400" i="1" u="sng" dirty="0" smtClean="0"/>
              <a:t>Αφορούν την ανάπτυξη του </a:t>
            </a:r>
            <a:r>
              <a:rPr lang="el-GR" sz="2400" b="1" i="1" u="sng" dirty="0" smtClean="0"/>
              <a:t>λόγου και την επικοινωνία.  </a:t>
            </a:r>
            <a:r>
              <a:rPr lang="el-GR" sz="2400" i="1" u="sng" dirty="0" smtClean="0"/>
              <a:t>Η συγκεκριμένη περιοχή ανάπτυξης μαζί με το </a:t>
            </a:r>
            <a:r>
              <a:rPr lang="el-GR" sz="2400" b="1" i="1" u="sng" dirty="0" smtClean="0"/>
              <a:t>νοητικό επίπεδο </a:t>
            </a:r>
            <a:r>
              <a:rPr lang="el-GR" sz="2400" i="1" u="sng" dirty="0" smtClean="0"/>
              <a:t>αποτελούν ασφαλείς δείκτες πρόβλεψης της εξέλιξης για αυτή την ομάδα παιδιών.</a:t>
            </a:r>
          </a:p>
          <a:p>
            <a:pPr>
              <a:buNone/>
            </a:pPr>
            <a:r>
              <a:rPr lang="el-GR" sz="2400" dirty="0" smtClean="0"/>
              <a:t>Ίδια  ανάπτυξη ομιλίας, αλλά πιο αργή στην κατάκτηση συντακτικών και μορφολογικών στοιχείων της γλώσσας. Καθυστέρηση της πραγματολογικής λειτουργίας της γλώσσας.</a:t>
            </a:r>
          </a:p>
          <a:p>
            <a:pPr>
              <a:buNone/>
            </a:pPr>
            <a:r>
              <a:rPr lang="el-GR" sz="2400" dirty="0" smtClean="0"/>
              <a:t>Ηχολαλία</a:t>
            </a:r>
          </a:p>
          <a:p>
            <a:pPr>
              <a:buNone/>
            </a:pPr>
            <a:r>
              <a:rPr lang="el-GR" sz="2400" dirty="0" smtClean="0"/>
              <a:t>Επαναληπτικός λόγος</a:t>
            </a:r>
          </a:p>
          <a:p>
            <a:pPr>
              <a:buNone/>
            </a:pPr>
            <a:r>
              <a:rPr lang="el-GR" sz="2400" dirty="0" smtClean="0"/>
              <a:t>Υπερβολική χρήση ερωτήσεων</a:t>
            </a:r>
          </a:p>
          <a:p>
            <a:pPr>
              <a:buNone/>
            </a:pP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παιδιών με αυτισμό (3/5)</a:t>
            </a:r>
            <a:endParaRPr lang="el-GR" dirty="0"/>
          </a:p>
        </p:txBody>
      </p:sp>
      <p:sp>
        <p:nvSpPr>
          <p:cNvPr id="3" name="2 - Θέση περιεχομένου"/>
          <p:cNvSpPr>
            <a:spLocks noGrp="1"/>
          </p:cNvSpPr>
          <p:nvPr>
            <p:ph idx="1"/>
          </p:nvPr>
        </p:nvSpPr>
        <p:spPr/>
        <p:txBody>
          <a:bodyPr>
            <a:normAutofit/>
          </a:bodyPr>
          <a:lstStyle/>
          <a:p>
            <a:pPr>
              <a:buNone/>
            </a:pPr>
            <a:r>
              <a:rPr lang="el-GR" sz="2400" i="1" u="sng" dirty="0" smtClean="0"/>
              <a:t>Διαταραχή στη </a:t>
            </a:r>
            <a:r>
              <a:rPr lang="el-GR" sz="2400" b="1" i="1" u="sng" dirty="0" smtClean="0"/>
              <a:t>φαντασία</a:t>
            </a:r>
            <a:r>
              <a:rPr lang="el-GR" sz="2400" i="1" u="sng" dirty="0" smtClean="0"/>
              <a:t>. </a:t>
            </a:r>
          </a:p>
          <a:p>
            <a:r>
              <a:rPr lang="el-GR" sz="2400" dirty="0" smtClean="0"/>
              <a:t>Εκδηλώνεται με στερεοτυπικές κινήσεις, τελετουργίες, προσκόλληση σε αντικείμενα ή σε μη λειτουργικά στοιχεία των παιχνιδιών, μεγάλη αναστάτωση με μικρές αλλαγές του περιβάλλοντος και των δραστηριοτήτων. Επίμονη ενασχόληση με ασυνήθιστα αντικείμενα.</a:t>
            </a:r>
          </a:p>
          <a:p>
            <a:r>
              <a:rPr lang="el-GR" sz="2400" dirty="0" smtClean="0"/>
              <a:t>Οι στερεοτυπίες και οι επαναλαμβανόμενες συμπεριφορές θέτουν εμπόδια στην εστίαση της προσοχής.</a:t>
            </a:r>
          </a:p>
          <a:p>
            <a:r>
              <a:rPr lang="el-GR" sz="2400" dirty="0" smtClean="0"/>
              <a:t>Έλλειψη ευελιξίας και φαντασίας που παρεμποδίζει την ανάπτυξη της δημιουργικότητάς και του συμβολικού παιχνιδιού.</a:t>
            </a:r>
            <a:endParaRPr lang="el-G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παιδιών με αυτισμό (4/5)</a:t>
            </a:r>
            <a:endParaRPr lang="el-GR" dirty="0"/>
          </a:p>
        </p:txBody>
      </p:sp>
      <p:sp>
        <p:nvSpPr>
          <p:cNvPr id="3" name="2 - Θέση περιεχομένου"/>
          <p:cNvSpPr>
            <a:spLocks noGrp="1"/>
          </p:cNvSpPr>
          <p:nvPr>
            <p:ph sz="half" idx="1"/>
          </p:nvPr>
        </p:nvSpPr>
        <p:spPr/>
        <p:txBody>
          <a:bodyPr/>
          <a:lstStyle/>
          <a:p>
            <a:pPr>
              <a:buNone/>
            </a:pPr>
            <a:r>
              <a:rPr lang="el-GR" b="1" i="1" u="sng" dirty="0" smtClean="0"/>
              <a:t>Ασυνήθιστες αντιδράσεις σε αισθητηριακά ερεθίσματα</a:t>
            </a:r>
            <a:r>
              <a:rPr lang="el-GR" dirty="0" smtClean="0"/>
              <a:t>:</a:t>
            </a:r>
          </a:p>
          <a:p>
            <a:pPr>
              <a:buNone/>
            </a:pPr>
            <a:r>
              <a:rPr lang="el-GR" dirty="0" smtClean="0"/>
              <a:t>Υπερβολική ή πολύ μικρή ευαισθησία σε αισθητηριακά ερεθίσματα</a:t>
            </a:r>
          </a:p>
          <a:p>
            <a:pPr>
              <a:buNone/>
            </a:pPr>
            <a:r>
              <a:rPr lang="en-US" dirty="0" smtClean="0">
                <a:hlinkClick r:id="rId2"/>
              </a:rPr>
              <a:t>https://www.imommy.gr/2016/04/05/ayto-to-binteo-sas-bazei-sto-swma-enos-paidioy-me-aytismo-kai-tha-sas-allaksei-to-tropo-me-ton-opoio-blepete-ton-kosmo/</a:t>
            </a:r>
            <a:r>
              <a:rPr lang="el-GR" dirty="0" smtClean="0"/>
              <a:t> </a:t>
            </a:r>
          </a:p>
          <a:p>
            <a:pPr>
              <a:buNone/>
            </a:pPr>
            <a:r>
              <a:rPr lang="en-US" dirty="0" smtClean="0">
                <a:hlinkClick r:id="rId3"/>
              </a:rPr>
              <a:t>https://www.youtube.com/watch?v=CzZ6nTuI5Mw</a:t>
            </a:r>
            <a:endParaRPr lang="el-GR" dirty="0" smtClean="0"/>
          </a:p>
          <a:p>
            <a:endParaRPr lang="el-GR" dirty="0"/>
          </a:p>
        </p:txBody>
      </p:sp>
      <p:pic>
        <p:nvPicPr>
          <p:cNvPr id="5" name="4 - Θέση περιεχομένου" descr="Autism.png"/>
          <p:cNvPicPr>
            <a:picLocks noGrp="1" noChangeAspect="1"/>
          </p:cNvPicPr>
          <p:nvPr>
            <p:ph sz="half" idx="2"/>
          </p:nvPr>
        </p:nvPicPr>
        <p:blipFill>
          <a:blip r:embed="rId4"/>
          <a:stretch>
            <a:fillRect/>
          </a:stretch>
        </p:blipFill>
        <p:spPr>
          <a:xfrm>
            <a:off x="6324600" y="2513856"/>
            <a:ext cx="4572000" cy="3049488"/>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an Gradient 16x9">
  <a:themeElements>
    <a:clrScheme name="Προσαρμοσμένος 1">
      <a:dk1>
        <a:sysClr val="windowText" lastClr="000000"/>
      </a:dk1>
      <a:lt1>
        <a:srgbClr val="F3CC5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F6DD4E-F165-443C-8898-093FBA8683FD}">
  <ds:schemaRefs>
    <ds:schemaRef ds:uri="http://schemas.microsoft.com/sharepoint/v3/contenttype/forms"/>
  </ds:schemaRefs>
</ds:datastoreItem>
</file>

<file path=customXml/itemProps2.xml><?xml version="1.0" encoding="utf-8"?>
<ds:datastoreItem xmlns:ds="http://schemas.openxmlformats.org/officeDocument/2006/customXml" ds:itemID="{1233D691-FDF6-4E76-A3AA-20C0C005F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396781F-593D-4379-BD8C-42BC9BA5DA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2235</Words>
  <Application>Microsoft Office PowerPoint</Application>
  <PresentationFormat>Προσαρμογή</PresentationFormat>
  <Paragraphs>279</Paragraphs>
  <Slides>43</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Blue Tan Gradient 16x9</vt:lpstr>
      <vt:lpstr>ΔΙΑΤΑΡΑΧΕΣ ΑΥΤΙΣΤΙΚΟΥ ΦΑΣΜΑΤΟΣ</vt:lpstr>
      <vt:lpstr>Μια πρώτη προσέγγιση…</vt:lpstr>
      <vt:lpstr>Η προέλευση του αυτισμού…</vt:lpstr>
      <vt:lpstr>Ποιες πτυχές της ανθρώπινης συμπεριφοράς επηρεάζει;</vt:lpstr>
      <vt:lpstr>Χαρακτηριστικά πληθυσμού</vt:lpstr>
      <vt:lpstr>Χαρακτηριστικά παιδιών με αυτισμό (1/5)</vt:lpstr>
      <vt:lpstr>Χαρακτηριστικά παιδιών με αυτισμό (2/5)</vt:lpstr>
      <vt:lpstr>Χαρακτηριστικά παιδιών με αυτισμό (3/5)</vt:lpstr>
      <vt:lpstr>Χαρακτηριστικά παιδιών με αυτισμό (4/5)</vt:lpstr>
      <vt:lpstr>Χαρακτηριστικά παιδιών με αυτισμό (5/5)</vt:lpstr>
      <vt:lpstr>ΑΝΟΜΟΙΟΓΕΝΕΙΑ</vt:lpstr>
      <vt:lpstr>ΑΝΤΙΛΗΨΗ</vt:lpstr>
      <vt:lpstr>ΠΡΟΣΟΧΗ</vt:lpstr>
      <vt:lpstr>ΜΝΗΜΗ</vt:lpstr>
      <vt:lpstr>ΣΚΕΨΗ</vt:lpstr>
      <vt:lpstr>                              ΣΚΕΨΗ</vt:lpstr>
      <vt:lpstr>                             ΣΚΕΨΗ</vt:lpstr>
      <vt:lpstr>ΑΥΤΌ-ΑΝΤΙΛΗΨΗ</vt:lpstr>
      <vt:lpstr>ΚΙΝΗΤΡΑ</vt:lpstr>
      <vt:lpstr>Πώς να αναγνωρίσετε τα πρόωρα σημάδια </vt:lpstr>
      <vt:lpstr>Κρίσεις στον αυτισμό…</vt:lpstr>
      <vt:lpstr>Τι εκφράζουν οι κρίσεις;</vt:lpstr>
      <vt:lpstr>Ταινία μικρού μήκους</vt:lpstr>
      <vt:lpstr>Μορφές και κατηγοριοποίηση</vt:lpstr>
      <vt:lpstr>Μορφές και κατηγοριοποίηση</vt:lpstr>
      <vt:lpstr>Μορφές και κατηγοριοποίηση</vt:lpstr>
      <vt:lpstr>Μορφές και κατηγοριοποίηση</vt:lpstr>
      <vt:lpstr>Που οφείλεται ο αυτισμός;</vt:lpstr>
      <vt:lpstr>Διάγνωση </vt:lpstr>
      <vt:lpstr>Διαφάνεια 30</vt:lpstr>
      <vt:lpstr>Διαφάνεια 31</vt:lpstr>
      <vt:lpstr>ΕΚΠΑΙΔΕΥΤΙΚΕΣ ΑΝΑΓΚΕΣ ΑΤΟΜΩΝ ΜΕ ΑΥΤΙΣΜΟ </vt:lpstr>
      <vt:lpstr>Οργάνωση χώρου και μαθησιακού περιβάλλοντος </vt:lpstr>
      <vt:lpstr>Εκπαιδευτικό υλικό και εκπαιδευτικά εργαλεία</vt:lpstr>
      <vt:lpstr>Διδακτικές προσεγγίσεις</vt:lpstr>
      <vt:lpstr>Διδακτικές προσεγγίσεις</vt:lpstr>
      <vt:lpstr>     Κοινωνική ιστορία για την διαχείριση του θυμού </vt:lpstr>
      <vt:lpstr>ΚΟΙΝΩΝΙΚΗ ΙΣΤΟΡΙΑ ΓΙΑ ΤΟ ΠΩΣ  ΑΝΤΙΜΕΤΩΠΙΖΩ ΤΗΝ ΚΑΤΑΙΓΙΔΑ ΤΗΝ ΩΡΑ ΤΟΥ ΜΑΘΗΜΑΤΟΣ </vt:lpstr>
      <vt:lpstr>Μένω ήρεμος όταν η μαμά δεν μπορεί να ακολουθήσει την καθημερινή μας ρουτίνα </vt:lpstr>
      <vt:lpstr>Μένω ήρεμος όταν η μαμά δεν μπορεί να ακολουθήσει την καθημερινή μας ρουτίνα</vt:lpstr>
      <vt:lpstr>Διαφάνεια 41</vt:lpstr>
      <vt:lpstr>Διαφάνεια 42</vt:lpstr>
      <vt:lpstr> Προτεινόμενη 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2013-07-31T17:36:06Z</dcterms:created>
  <dcterms:modified xsi:type="dcterms:W3CDTF">2019-11-10T16:16:00Z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