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422" r:id="rId2"/>
    <p:sldId id="460" r:id="rId3"/>
    <p:sldId id="417" r:id="rId4"/>
    <p:sldId id="457" r:id="rId5"/>
    <p:sldId id="421" r:id="rId6"/>
    <p:sldId id="456" r:id="rId7"/>
    <p:sldId id="458" r:id="rId8"/>
    <p:sldId id="459" r:id="rId9"/>
    <p:sldId id="416" r:id="rId10"/>
    <p:sldId id="455" r:id="rId11"/>
    <p:sldId id="465" r:id="rId12"/>
    <p:sldId id="418" r:id="rId13"/>
    <p:sldId id="461" r:id="rId14"/>
    <p:sldId id="463" r:id="rId15"/>
    <p:sldId id="464" r:id="rId16"/>
    <p:sldId id="423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1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05CBB-40E9-4C63-97C1-1DBE36D4A268}" type="datetimeFigureOut">
              <a:rPr lang="el-GR" smtClean="0"/>
              <a:t>21/3/2024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C47B4-4905-40DC-AFC8-8FF318A526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948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t>21/3/2024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848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t>21/3/2024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345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t>21/3/2024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8405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t>21/3/2024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0471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t>21/3/2024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6557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t>21/3/2024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5160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t>21/3/2024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4379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t>21/3/2024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6767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t>21/3/2024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813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t>21/3/2024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8149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t>21/3/2024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29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t>21/3/2024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587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t>21/3/2024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204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t>21/3/2024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1492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t>21/3/2024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9689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t>21/3/2024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84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E488-A204-457B-8F47-8DBBB4C766E4}" type="datetimeFigureOut">
              <a:rPr lang="el-GR" smtClean="0"/>
              <a:t>21/3/2024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EEF5-53A7-4A4B-A19E-576B1E19BA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199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78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360E488-A204-457B-8F47-8DBBB4C766E4}" type="datetimeFigureOut">
              <a:rPr lang="el-GR" smtClean="0"/>
              <a:t>21/3/2024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CEEF5-53A7-4A4B-A19E-576B1E19BA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002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v.uwg.g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env.uwg.gr/sites/all/themes/env/logo.png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FEC803B-E014-47DF-A0FC-3976C2607E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2"/>
          <a:stretch/>
        </p:blipFill>
        <p:spPr bwMode="auto">
          <a:xfrm>
            <a:off x="3194123" y="2413706"/>
            <a:ext cx="5803755" cy="363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- Ορθογώνιο"/>
          <p:cNvSpPr/>
          <p:nvPr/>
        </p:nvSpPr>
        <p:spPr>
          <a:xfrm>
            <a:off x="2423592" y="1871236"/>
            <a:ext cx="73448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lang="el-GR" sz="2800" b="1" dirty="0">
                <a:solidFill>
                  <a:prstClr val="white"/>
                </a:solidFill>
                <a:latin typeface="Century Gothic" panose="020B0502020202020204"/>
              </a:rPr>
              <a:t>ΕΡΓΑΣΤΗΡΙΟ ΒΙΟΤΕΧΝΟΛΟΓΙΑΣ</a:t>
            </a:r>
            <a:endParaRPr lang="el-GR" sz="2800" b="1" dirty="0">
              <a:ln w="10541" cmpd="sng">
                <a:solidFill>
                  <a:srgbClr val="B01513">
                    <a:shade val="88000"/>
                    <a:satMod val="110000"/>
                  </a:srgbClr>
                </a:solidFill>
                <a:prstDash val="solid"/>
              </a:ln>
              <a:solidFill>
                <a:srgbClr val="EBEBEB"/>
              </a:solidFill>
              <a:latin typeface="Century Gothic" panose="020B050202020202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69AE09E-1AA9-4A5A-B742-85DE557F48A9}"/>
              </a:ext>
            </a:extLst>
          </p:cNvPr>
          <p:cNvSpPr/>
          <p:nvPr/>
        </p:nvSpPr>
        <p:spPr>
          <a:xfrm>
            <a:off x="1999138" y="548681"/>
            <a:ext cx="76972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l-GR" sz="2400" b="1" dirty="0">
                <a:solidFill>
                  <a:prstClr val="white"/>
                </a:solidFill>
                <a:latin typeface="Century Gothic" panose="020B0502020202020204"/>
              </a:rPr>
              <a:t>ΤΜΗΜΑ ΜΗΧΑΝΙΚΩΝ ΠΕΡΙΒΑΛΛΟΝΤΟΣ</a:t>
            </a:r>
          </a:p>
          <a:p>
            <a:pPr algn="ctr" defTabSz="457200">
              <a:defRPr/>
            </a:pPr>
            <a:r>
              <a:rPr lang="el-GR" sz="2400" b="1" dirty="0">
                <a:solidFill>
                  <a:prstClr val="white"/>
                </a:solidFill>
                <a:latin typeface="Century Gothic" panose="020B0502020202020204"/>
              </a:rPr>
              <a:t>ΠΟΛΥΤΕΧΝΙΚΗ ΣΧΟΛΗ</a:t>
            </a:r>
            <a:endParaRPr lang="el-GR" sz="2000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pic>
        <p:nvPicPr>
          <p:cNvPr id="8" name="logo-image" descr="Αρχική">
            <a:hlinkClick r:id="rId3" tooltip="Αρχική"/>
            <a:extLst>
              <a:ext uri="{FF2B5EF4-FFF2-40B4-BE49-F238E27FC236}">
                <a16:creationId xmlns="" xmlns:a16="http://schemas.microsoft.com/office/drawing/2014/main" id="{1B9396B6-1719-40CF-BDDD-4489480ADA73}"/>
              </a:ext>
            </a:extLst>
          </p:cNvPr>
          <p:cNvPicPr/>
          <p:nvPr/>
        </p:nvPicPr>
        <p:blipFill>
          <a:blip r:embed="rId4" r:link="rId5"/>
          <a:srcRect b="1575"/>
          <a:stretch>
            <a:fillRect/>
          </a:stretch>
        </p:blipFill>
        <p:spPr bwMode="auto">
          <a:xfrm>
            <a:off x="10192862" y="548681"/>
            <a:ext cx="1274585" cy="1232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alpha val="0"/>
              </a:schemeClr>
            </a:outerShdw>
          </a:effectLst>
        </p:spPr>
      </p:pic>
      <p:sp>
        <p:nvSpPr>
          <p:cNvPr id="6" name="10 - Ορθογώνιο">
            <a:extLst>
              <a:ext uri="{FF2B5EF4-FFF2-40B4-BE49-F238E27FC236}">
                <a16:creationId xmlns="" xmlns:a16="http://schemas.microsoft.com/office/drawing/2014/main" id="{C454B61E-32CE-4B27-922F-67AF2C796562}"/>
              </a:ext>
            </a:extLst>
          </p:cNvPr>
          <p:cNvSpPr/>
          <p:nvPr/>
        </p:nvSpPr>
        <p:spPr>
          <a:xfrm>
            <a:off x="2247368" y="4854538"/>
            <a:ext cx="7697262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b="1" dirty="0"/>
              <a:t>ΠΟΣΟΤΙΚΟΠΟΙΗΣΗ</a:t>
            </a:r>
          </a:p>
          <a:p>
            <a:pPr algn="ctr"/>
            <a:r>
              <a:rPr lang="el-GR" sz="4000" b="1" dirty="0"/>
              <a:t>ΝΟΥΚΛΕΪΚΩΝ ΟΞΕΩΝ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BC79217-8DF8-4F1C-986E-ADD16C244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9"/>
            <a:ext cx="10515600" cy="423306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l-GR" sz="2400" dirty="0"/>
              <a:t>Διάλυμα καθαρού δίκλωνου </a:t>
            </a:r>
            <a:r>
              <a:rPr lang="en-US" sz="2400" dirty="0"/>
              <a:t>DNA (Double stranded DNA, dsDNA) </a:t>
            </a:r>
            <a:r>
              <a:rPr lang="el-GR" sz="2400" dirty="0"/>
              <a:t>που έχει στα 260 </a:t>
            </a:r>
            <a:r>
              <a:rPr lang="en-US" sz="2400" dirty="0"/>
              <a:t>nm </a:t>
            </a:r>
            <a:r>
              <a:rPr lang="el-GR" sz="2400" dirty="0"/>
              <a:t>απορρόφηση </a:t>
            </a:r>
            <a:r>
              <a:rPr lang="el-GR" sz="2400" i="1" dirty="0"/>
              <a:t>A</a:t>
            </a:r>
            <a:r>
              <a:rPr lang="el-GR" sz="2400" dirty="0"/>
              <a:t>260</a:t>
            </a:r>
            <a:r>
              <a:rPr lang="el-GR" sz="2400" i="1" dirty="0"/>
              <a:t>nm </a:t>
            </a:r>
            <a:r>
              <a:rPr lang="el-GR" sz="2400" dirty="0"/>
              <a:t>= 1 έχει συγκέντρωση 50 </a:t>
            </a:r>
            <a:r>
              <a:rPr lang="el-GR" sz="2400" dirty="0" err="1"/>
              <a:t>ng</a:t>
            </a:r>
            <a:r>
              <a:rPr lang="el-GR" sz="2400" dirty="0"/>
              <a:t>/</a:t>
            </a:r>
            <a:r>
              <a:rPr lang="el-GR" sz="2400" dirty="0" err="1"/>
              <a:t>μl</a:t>
            </a:r>
            <a:r>
              <a:rPr lang="el-GR" sz="2400" dirty="0"/>
              <a:t>.</a:t>
            </a:r>
          </a:p>
          <a:p>
            <a:pPr eaLnBrk="1" hangingPunct="1">
              <a:defRPr/>
            </a:pPr>
            <a:endParaRPr lang="el-GR" sz="2400" dirty="0"/>
          </a:p>
          <a:p>
            <a:pPr eaLnBrk="1" hangingPunct="1">
              <a:defRPr/>
            </a:pPr>
            <a:r>
              <a:rPr lang="el-GR" sz="2400" dirty="0"/>
              <a:t>Διάλυμα καθαρού RNA που έχει στα 260 </a:t>
            </a:r>
            <a:r>
              <a:rPr lang="el-GR" sz="2400" dirty="0" err="1"/>
              <a:t>nm</a:t>
            </a:r>
            <a:r>
              <a:rPr lang="el-GR" sz="2400" dirty="0"/>
              <a:t> απορρόφηση </a:t>
            </a:r>
            <a:r>
              <a:rPr lang="el-GR" sz="2400" i="1" dirty="0"/>
              <a:t>A</a:t>
            </a:r>
            <a:r>
              <a:rPr lang="el-GR" sz="2400" dirty="0"/>
              <a:t>260</a:t>
            </a:r>
            <a:r>
              <a:rPr lang="el-GR" sz="2400" i="1" dirty="0"/>
              <a:t>nm </a:t>
            </a:r>
            <a:r>
              <a:rPr lang="el-GR" sz="2400" dirty="0"/>
              <a:t>= 1 έχει συγκέντρωση 40 </a:t>
            </a:r>
            <a:r>
              <a:rPr lang="en-US" sz="2400" dirty="0"/>
              <a:t>ng/</a:t>
            </a:r>
            <a:r>
              <a:rPr lang="el-GR" sz="2400" dirty="0"/>
              <a:t>μ</a:t>
            </a:r>
            <a:r>
              <a:rPr lang="en-US" sz="2400" dirty="0"/>
              <a:t>l.</a:t>
            </a:r>
            <a:endParaRPr lang="el-GR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l-GR" sz="2400" dirty="0"/>
              <a:t>Με βάση τα παραπάνω, η συγκέντρωση ενός διαλύματος δίκλωνου DNA μπορεί να υπολογιστεί χρησιμοποιώντας τον τύπο:</a:t>
            </a:r>
            <a:endParaRPr lang="en-US" sz="2400" dirty="0"/>
          </a:p>
          <a:p>
            <a:pPr eaLnBrk="1" hangingPunct="1">
              <a:defRPr/>
            </a:pPr>
            <a:endParaRPr lang="el-GR" sz="2400" dirty="0"/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US" sz="3200" b="1" i="1" dirty="0"/>
              <a:t>C </a:t>
            </a:r>
            <a:r>
              <a:rPr lang="en-US" sz="3200" b="1" dirty="0"/>
              <a:t>(</a:t>
            </a:r>
            <a:r>
              <a:rPr lang="en-US" sz="3200" b="1" i="1" dirty="0"/>
              <a:t>ng</a:t>
            </a:r>
            <a:r>
              <a:rPr lang="en-US" sz="3200" b="1" dirty="0"/>
              <a:t>/</a:t>
            </a:r>
            <a:r>
              <a:rPr lang="el-GR" sz="3200" b="1" dirty="0"/>
              <a:t>μ</a:t>
            </a:r>
            <a:r>
              <a:rPr lang="en-US" sz="3200" b="1" i="1" dirty="0"/>
              <a:t>l</a:t>
            </a:r>
            <a:r>
              <a:rPr lang="en-US" sz="3200" b="1" dirty="0"/>
              <a:t>) = </a:t>
            </a:r>
            <a:r>
              <a:rPr lang="en-US" sz="3200" b="1" i="1" dirty="0"/>
              <a:t>A</a:t>
            </a:r>
            <a:r>
              <a:rPr lang="en-US" sz="3200" b="1" dirty="0"/>
              <a:t>260</a:t>
            </a:r>
            <a:r>
              <a:rPr lang="en-US" sz="3200" b="1" i="1" dirty="0"/>
              <a:t>nm x </a:t>
            </a:r>
            <a:r>
              <a:rPr lang="en-US" sz="3200" b="1" dirty="0"/>
              <a:t>50 x </a:t>
            </a:r>
            <a:r>
              <a:rPr lang="el-GR" sz="3200" b="1" dirty="0" smtClean="0"/>
              <a:t>συντελεστή αραίωσης</a:t>
            </a:r>
            <a:endParaRPr lang="el-GR" sz="3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629727" y="1582341"/>
            <a:ext cx="110418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Η μέτρηση της τιμής της απορρόφησης ενός διαλύματος DNA </a:t>
            </a:r>
            <a:r>
              <a:rPr lang="el-GR" dirty="0" smtClean="0"/>
              <a:t>πραγματοποιείται </a:t>
            </a:r>
            <a:r>
              <a:rPr lang="el-GR" dirty="0"/>
              <a:t>σε μήκος κύματος 260nm και 280nm και χρησιμοποιείται </a:t>
            </a:r>
            <a:r>
              <a:rPr lang="el-GR" dirty="0" smtClean="0"/>
              <a:t>σαν </a:t>
            </a:r>
            <a:r>
              <a:rPr lang="el-GR" dirty="0"/>
              <a:t>μέτρο καθαρότητας του </a:t>
            </a:r>
            <a:r>
              <a:rPr lang="el-GR" dirty="0" smtClean="0"/>
              <a:t>DNA</a:t>
            </a:r>
            <a:endParaRPr lang="en-US" dirty="0" smtClean="0"/>
          </a:p>
          <a:p>
            <a:endParaRPr lang="en-US" dirty="0"/>
          </a:p>
          <a:p>
            <a:endParaRPr lang="el-GR" dirty="0"/>
          </a:p>
          <a:p>
            <a:pPr>
              <a:lnSpc>
                <a:spcPct val="200000"/>
              </a:lnSpc>
            </a:pPr>
            <a:r>
              <a:rPr lang="el-GR" dirty="0"/>
              <a:t>• </a:t>
            </a:r>
            <a:r>
              <a:rPr lang="el-GR" b="1" dirty="0"/>
              <a:t>Καθαρότητα DNA </a:t>
            </a:r>
            <a:r>
              <a:rPr lang="el-GR" dirty="0"/>
              <a:t>(πρωτεϊνικές προσμίξεις): A260/A280 λόγος: 1,8 – 2</a:t>
            </a:r>
          </a:p>
          <a:p>
            <a:pPr>
              <a:lnSpc>
                <a:spcPct val="200000"/>
              </a:lnSpc>
            </a:pPr>
            <a:r>
              <a:rPr lang="el-GR" dirty="0"/>
              <a:t>• </a:t>
            </a:r>
            <a:r>
              <a:rPr lang="el-GR" b="1" dirty="0"/>
              <a:t>Καθαρότητα DNA</a:t>
            </a:r>
            <a:r>
              <a:rPr lang="el-GR" dirty="0"/>
              <a:t> (προσμίξεις αλάτων): λόγος Α260/Α230: ~2</a:t>
            </a:r>
          </a:p>
          <a:p>
            <a:pPr>
              <a:lnSpc>
                <a:spcPct val="200000"/>
              </a:lnSpc>
            </a:pPr>
            <a:r>
              <a:rPr lang="el-GR" dirty="0"/>
              <a:t>• </a:t>
            </a:r>
            <a:r>
              <a:rPr lang="el-GR" b="1" dirty="0"/>
              <a:t>Συγκέντρωση DNA (</a:t>
            </a:r>
            <a:r>
              <a:rPr lang="el-GR" b="1" dirty="0" err="1"/>
              <a:t>μg</a:t>
            </a:r>
            <a:r>
              <a:rPr lang="el-GR" b="1" dirty="0"/>
              <a:t>/ml): </a:t>
            </a:r>
            <a:r>
              <a:rPr lang="el-GR" dirty="0"/>
              <a:t>A260 X 50 Χ αραίωση δ/</a:t>
            </a:r>
            <a:r>
              <a:rPr lang="el-GR" dirty="0" err="1"/>
              <a:t>τος</a:t>
            </a:r>
            <a:endParaRPr lang="el-GR" dirty="0"/>
          </a:p>
          <a:p>
            <a:pPr>
              <a:lnSpc>
                <a:spcPct val="200000"/>
              </a:lnSpc>
            </a:pPr>
            <a:r>
              <a:rPr lang="el-GR" dirty="0"/>
              <a:t>• </a:t>
            </a:r>
            <a:r>
              <a:rPr lang="el-GR" b="1" dirty="0"/>
              <a:t>Ποσότητα DNA:</a:t>
            </a:r>
            <a:r>
              <a:rPr lang="el-GR" dirty="0"/>
              <a:t> συγκέντρωση DNA X συνολικό όγκο διαλύματος DNA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629727" y="604651"/>
            <a:ext cx="8108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/>
              <a:t>Απομόνωση DNA: Εκτίμηση ποιότητας και ποσότητας</a:t>
            </a:r>
          </a:p>
        </p:txBody>
      </p:sp>
    </p:spTree>
    <p:extLst>
      <p:ext uri="{BB962C8B-B14F-4D97-AF65-F5344CB8AC3E}">
        <p14:creationId xmlns:p14="http://schemas.microsoft.com/office/powerpoint/2010/main" val="3468612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72">
            <a:extLst>
              <a:ext uri="{FF2B5EF4-FFF2-40B4-BE49-F238E27FC236}">
                <a16:creationId xmlns="" xmlns:a16="http://schemas.microsoft.com/office/drawing/2014/main" id="{41B68C77-138E-4BF7-A276-BD0C78A42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3559" name="Picture 74">
            <a:extLst>
              <a:ext uri="{FF2B5EF4-FFF2-40B4-BE49-F238E27FC236}">
                <a16:creationId xmlns="" xmlns:a16="http://schemas.microsoft.com/office/drawing/2014/main" id="{7C268552-D473-46ED-B1B8-422042C4DE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3560" name="Oval 76">
            <a:extLst>
              <a:ext uri="{FF2B5EF4-FFF2-40B4-BE49-F238E27FC236}">
                <a16:creationId xmlns="" xmlns:a16="http://schemas.microsoft.com/office/drawing/2014/main" id="{4AC0CD9D-7610-4620-93B4-798CCD9AB5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3561" name="Picture 78">
            <a:extLst>
              <a:ext uri="{FF2B5EF4-FFF2-40B4-BE49-F238E27FC236}">
                <a16:creationId xmlns="" xmlns:a16="http://schemas.microsoft.com/office/drawing/2014/main" id="{B9238B3E-24AA-439A-B527-6C5DF6D72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3562" name="Picture 80">
            <a:extLst>
              <a:ext uri="{FF2B5EF4-FFF2-40B4-BE49-F238E27FC236}">
                <a16:creationId xmlns="" xmlns:a16="http://schemas.microsoft.com/office/drawing/2014/main" id="{69F01145-BEA3-4CBF-AA21-10077B948C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3563" name="Rectangle 82">
            <a:extLst>
              <a:ext uri="{FF2B5EF4-FFF2-40B4-BE49-F238E27FC236}">
                <a16:creationId xmlns="" xmlns:a16="http://schemas.microsoft.com/office/drawing/2014/main" id="{DE4D62F9-188E-4530-84C2-24BDEE4BEB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564" name="Rectangle 84">
            <a:extLst>
              <a:ext uri="{FF2B5EF4-FFF2-40B4-BE49-F238E27FC236}">
                <a16:creationId xmlns="" xmlns:a16="http://schemas.microsoft.com/office/drawing/2014/main" id="{61515115-95FB-41E0-86F3-8744438C09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6">
              <a:alphaModFix amt="63000"/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Title 1">
            <a:extLst>
              <a:ext uri="{FF2B5EF4-FFF2-40B4-BE49-F238E27FC236}">
                <a16:creationId xmlns="" xmlns:a16="http://schemas.microsoft.com/office/drawing/2014/main" id="{992AA1F2-8009-41F2-A052-4472CE788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Εκτίμηση</a:t>
            </a:r>
            <a:r>
              <a:rPr lang="en-US" altLang="en-US" sz="28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της</a:t>
            </a:r>
            <a:r>
              <a:rPr lang="en-US" altLang="en-US" sz="28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καθα</a:t>
            </a:r>
            <a:r>
              <a:rPr lang="en-US" altLang="en-US" sz="28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ρότητ</a:t>
            </a:r>
            <a:r>
              <a:rPr lang="en-US" altLang="en-US" sz="28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ας διαλυμάτων νουκλεϊκών οξέων</a:t>
            </a:r>
            <a:endParaRPr lang="en-US" altLang="el-GR" sz="2800" b="1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565" name="Freeform 31">
            <a:extLst>
              <a:ext uri="{FF2B5EF4-FFF2-40B4-BE49-F238E27FC236}">
                <a16:creationId xmlns="" xmlns:a16="http://schemas.microsoft.com/office/drawing/2014/main" id="{8222A33F-BE2D-4D69-92A0-5DF8B17BAA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23566" name="Freeform: Shape 88">
            <a:extLst>
              <a:ext uri="{FF2B5EF4-FFF2-40B4-BE49-F238E27FC236}">
                <a16:creationId xmlns="" xmlns:a16="http://schemas.microsoft.com/office/drawing/2014/main" id="{CE1C74D0-9609-468A-9597-5D87C8A42B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23567" name="Rectangle 90">
            <a:extLst>
              <a:ext uri="{FF2B5EF4-FFF2-40B4-BE49-F238E27FC236}">
                <a16:creationId xmlns="" xmlns:a16="http://schemas.microsoft.com/office/drawing/2014/main" id="{C137128D-E594-4905-9F76-E385F0831D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C0FAB74-BBD2-4E4E-9A65-88EFE04DF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827" y="1837322"/>
            <a:ext cx="5331536" cy="1169658"/>
          </a:xfrm>
        </p:spPr>
        <p:txBody>
          <a:bodyPr vert="horz" lIns="91440" tIns="45720" rIns="91440" bIns="45720" rtlCol="0">
            <a:noAutofit/>
          </a:bodyPr>
          <a:lstStyle/>
          <a:p>
            <a:pPr marL="65087" indent="0" fontAlgn="auto">
              <a:buNone/>
              <a:defRPr/>
            </a:pPr>
            <a:r>
              <a:rPr lang="en-US" b="1" dirty="0" err="1">
                <a:solidFill>
                  <a:srgbClr val="FFFFFF"/>
                </a:solidFill>
              </a:rPr>
              <a:t>Έλεγχος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γι</a:t>
            </a:r>
            <a:r>
              <a:rPr lang="en-US" b="1" dirty="0">
                <a:solidFill>
                  <a:srgbClr val="FFFFFF"/>
                </a:solidFill>
              </a:rPr>
              <a:t>α αποδιαταγμένο DNA</a:t>
            </a:r>
          </a:p>
          <a:p>
            <a:pPr marL="65087" indent="0" fontAlgn="auto">
              <a:buNone/>
              <a:defRPr/>
            </a:pPr>
            <a:r>
              <a:rPr lang="en-US" b="1" dirty="0">
                <a:solidFill>
                  <a:srgbClr val="FFFFFF"/>
                </a:solidFill>
              </a:rPr>
              <a:t> (Degradation DNA</a:t>
            </a:r>
            <a:r>
              <a:rPr lang="en-US" b="1" dirty="0" smtClean="0">
                <a:solidFill>
                  <a:srgbClr val="FFFFFF"/>
                </a:solidFill>
              </a:rPr>
              <a:t>)</a:t>
            </a:r>
          </a:p>
          <a:p>
            <a:pPr marL="65087" indent="0" fontAlgn="auto">
              <a:buNone/>
              <a:defRPr/>
            </a:pPr>
            <a:r>
              <a:rPr lang="el-GR" b="1" dirty="0">
                <a:solidFill>
                  <a:srgbClr val="FFFFFF"/>
                </a:solidFill>
              </a:rPr>
              <a:t>Έλεγχος του DNA για θραύσματα</a:t>
            </a:r>
          </a:p>
          <a:p>
            <a:pPr marL="65087" indent="0" fontAlgn="auto">
              <a:buNone/>
              <a:defRPr/>
            </a:pPr>
            <a:r>
              <a:rPr lang="el-GR" dirty="0">
                <a:solidFill>
                  <a:srgbClr val="FFFFFF"/>
                </a:solidFill>
              </a:rPr>
              <a:t>Το τρέξιμο του δείγματος DNA σε πήκτωμα </a:t>
            </a:r>
            <a:r>
              <a:rPr lang="el-GR" dirty="0" err="1" smtClean="0">
                <a:solidFill>
                  <a:srgbClr val="FFFFFF"/>
                </a:solidFill>
              </a:rPr>
              <a:t>αγαρόζης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l-GR" dirty="0" smtClean="0">
                <a:solidFill>
                  <a:srgbClr val="FFFFFF"/>
                </a:solidFill>
              </a:rPr>
              <a:t>αποτελεί </a:t>
            </a:r>
            <a:r>
              <a:rPr lang="el-GR" dirty="0">
                <a:solidFill>
                  <a:srgbClr val="FFFFFF"/>
                </a:solidFill>
              </a:rPr>
              <a:t>κοινή μέθοδο για να εξεταστεί ο βαθμός </a:t>
            </a:r>
            <a:r>
              <a:rPr lang="el-GR" dirty="0" smtClean="0">
                <a:solidFill>
                  <a:srgbClr val="FFFFFF"/>
                </a:solidFill>
              </a:rPr>
              <a:t>αποδόμησης </a:t>
            </a:r>
            <a:r>
              <a:rPr lang="el-GR" dirty="0">
                <a:solidFill>
                  <a:srgbClr val="FFFFFF"/>
                </a:solidFill>
              </a:rPr>
              <a:t>του DNA.</a:t>
            </a:r>
          </a:p>
          <a:p>
            <a:pPr marL="65087" indent="0" fontAlgn="auto">
              <a:buNone/>
              <a:defRPr/>
            </a:pPr>
            <a:r>
              <a:rPr lang="el-GR" dirty="0">
                <a:solidFill>
                  <a:srgbClr val="FFFFFF"/>
                </a:solidFill>
              </a:rPr>
              <a:t>DNA καλής ποιότητας πρέπει να </a:t>
            </a:r>
            <a:r>
              <a:rPr lang="el-GR" dirty="0" smtClean="0">
                <a:solidFill>
                  <a:srgbClr val="FFFFFF"/>
                </a:solidFill>
              </a:rPr>
              <a:t>εμφανίζεται </a:t>
            </a:r>
            <a:r>
              <a:rPr lang="el-GR" dirty="0">
                <a:solidFill>
                  <a:srgbClr val="FFFFFF"/>
                </a:solidFill>
              </a:rPr>
              <a:t>σαν μια </a:t>
            </a:r>
            <a:r>
              <a:rPr lang="el-GR" dirty="0" smtClean="0">
                <a:solidFill>
                  <a:srgbClr val="FFFFFF"/>
                </a:solidFill>
              </a:rPr>
              <a:t>ζώνη </a:t>
            </a:r>
            <a:r>
              <a:rPr lang="el-GR" dirty="0">
                <a:solidFill>
                  <a:srgbClr val="FFFFFF"/>
                </a:solidFill>
              </a:rPr>
              <a:t>μεγάλου μοριακού βάρους, με λίγο ή καθόλου </a:t>
            </a:r>
            <a:r>
              <a:rPr lang="el-GR" dirty="0" smtClean="0">
                <a:solidFill>
                  <a:srgbClr val="FFFFFF"/>
                </a:solidFill>
              </a:rPr>
              <a:t>θόρυβο </a:t>
            </a:r>
            <a:r>
              <a:rPr lang="el-GR" dirty="0">
                <a:solidFill>
                  <a:srgbClr val="FFFFFF"/>
                </a:solidFill>
              </a:rPr>
              <a:t>(</a:t>
            </a:r>
            <a:r>
              <a:rPr lang="el-GR" dirty="0" err="1">
                <a:solidFill>
                  <a:srgbClr val="FFFFFF"/>
                </a:solidFill>
              </a:rPr>
              <a:t>smear</a:t>
            </a:r>
            <a:r>
              <a:rPr lang="el-GR" dirty="0">
                <a:solidFill>
                  <a:srgbClr val="FFFFFF"/>
                </a:solidFill>
              </a:rPr>
              <a:t>)</a:t>
            </a:r>
            <a:endParaRPr lang="en-US" dirty="0">
              <a:solidFill>
                <a:srgbClr val="FFFFFF"/>
              </a:solidFill>
            </a:endParaRPr>
          </a:p>
          <a:p>
            <a:pPr marL="447675" indent="-382588" fontAlgn="auto">
              <a:defRPr/>
            </a:pPr>
            <a:endParaRPr lang="en-US" dirty="0">
              <a:solidFill>
                <a:srgbClr val="FFFFFF"/>
              </a:solidFill>
            </a:endParaRPr>
          </a:p>
          <a:p>
            <a:pPr marL="0" indent="0" fontAlgn="auto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Left Arrow 18">
            <a:extLst>
              <a:ext uri="{FF2B5EF4-FFF2-40B4-BE49-F238E27FC236}">
                <a16:creationId xmlns="" xmlns:a16="http://schemas.microsoft.com/office/drawing/2014/main" id="{0E578DF3-F3D9-4F95-9FDE-81E835F61E31}"/>
              </a:ext>
            </a:extLst>
          </p:cNvPr>
          <p:cNvSpPr/>
          <p:nvPr/>
        </p:nvSpPr>
        <p:spPr>
          <a:xfrm rot="10800000">
            <a:off x="5797363" y="2580044"/>
            <a:ext cx="1336682" cy="2134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3556" name="Picture 3" descr="Fig_1_Master_pure_plant_6-1">
            <a:extLst>
              <a:ext uri="{FF2B5EF4-FFF2-40B4-BE49-F238E27FC236}">
                <a16:creationId xmlns="" xmlns:a16="http://schemas.microsoft.com/office/drawing/2014/main" id="{BB63A83F-5AF0-4EE2-B303-AD1B13BDA77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30"/>
          <a:stretch/>
        </p:blipFill>
        <p:spPr>
          <a:xfrm>
            <a:off x="8605878" y="2669685"/>
            <a:ext cx="3409021" cy="4095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285" y="611757"/>
            <a:ext cx="1886031" cy="184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919388-BF05-4634-BFEE-A88F8E604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007" y="993228"/>
            <a:ext cx="10520993" cy="5600121"/>
          </a:xfrm>
        </p:spPr>
        <p:txBody>
          <a:bodyPr>
            <a:normAutofit/>
          </a:bodyPr>
          <a:lstStyle/>
          <a:p>
            <a:r>
              <a:rPr lang="el-GR" dirty="0">
                <a:latin typeface="+mn-lt"/>
                <a:ea typeface="Calibri" panose="020F0502020204030204" pitchFamily="34" charset="0"/>
              </a:rPr>
              <a:t>Η μέτρηση αρχίζει πάντοτε με τη </a:t>
            </a:r>
            <a:r>
              <a:rPr lang="el-GR" dirty="0" err="1">
                <a:latin typeface="+mn-lt"/>
                <a:ea typeface="Calibri" panose="020F0502020204030204" pitchFamily="34" charset="0"/>
              </a:rPr>
              <a:t>φωτομέτρηση</a:t>
            </a:r>
            <a:r>
              <a:rPr lang="el-GR" dirty="0">
                <a:latin typeface="+mn-lt"/>
                <a:ea typeface="Calibri" panose="020F0502020204030204" pitchFamily="34" charset="0"/>
              </a:rPr>
              <a:t> του </a:t>
            </a:r>
            <a:r>
              <a:rPr lang="el-GR" b="1" dirty="0">
                <a:latin typeface="+mn-lt"/>
                <a:ea typeface="Calibri" panose="020F0502020204030204" pitchFamily="34" charset="0"/>
              </a:rPr>
              <a:t>«τυφλού»</a:t>
            </a:r>
            <a:r>
              <a:rPr lang="el-GR" dirty="0">
                <a:latin typeface="+mn-lt"/>
                <a:ea typeface="Calibri" panose="020F0502020204030204" pitchFamily="34" charset="0"/>
              </a:rPr>
              <a:t>, όπως ονομάζεται το διάλυμα που περιέχει όλα τα αντιδραστήρια εκτός της ουσίας. Το «τυφλό» επομένως έχει συγκέντρωση ουσίας (0) μηδέν. </a:t>
            </a:r>
          </a:p>
          <a:p>
            <a:r>
              <a:rPr lang="el-GR" dirty="0"/>
              <a:t>Γεμίστε μία </a:t>
            </a:r>
            <a:r>
              <a:rPr lang="en-GB" dirty="0"/>
              <a:t>UV </a:t>
            </a:r>
            <a:r>
              <a:rPr lang="el-GR" dirty="0"/>
              <a:t>κυψελίδα με 1</a:t>
            </a:r>
            <a:r>
              <a:rPr lang="en-GB" dirty="0"/>
              <a:t>ml</a:t>
            </a:r>
            <a:r>
              <a:rPr lang="el-GR" dirty="0"/>
              <a:t> νερό και μηδενίστε το </a:t>
            </a:r>
            <a:r>
              <a:rPr lang="el-GR" dirty="0" err="1"/>
              <a:t>φασματοφωτόμετρο</a:t>
            </a:r>
            <a:r>
              <a:rPr lang="el-GR" dirty="0"/>
              <a:t> στα 260</a:t>
            </a:r>
            <a:r>
              <a:rPr lang="en-GB" dirty="0"/>
              <a:t>nm</a:t>
            </a:r>
            <a:r>
              <a:rPr lang="el-GR" dirty="0"/>
              <a:t>.</a:t>
            </a:r>
            <a:endParaRPr lang="en-US" dirty="0">
              <a:latin typeface="+mn-lt"/>
              <a:ea typeface="Calibri" panose="020F0502020204030204" pitchFamily="34" charset="0"/>
            </a:endParaRPr>
          </a:p>
          <a:p>
            <a:pPr lvl="0"/>
            <a:r>
              <a:rPr lang="el-GR" dirty="0">
                <a:latin typeface="+mn-lt"/>
              </a:rPr>
              <a:t>Τοποθετήστε σε ένα </a:t>
            </a:r>
            <a:r>
              <a:rPr lang="en-GB" dirty="0" err="1">
                <a:latin typeface="+mn-lt"/>
              </a:rPr>
              <a:t>eppendorf</a:t>
            </a:r>
            <a:r>
              <a:rPr lang="en-GB" dirty="0">
                <a:latin typeface="+mn-lt"/>
              </a:rPr>
              <a:t> </a:t>
            </a:r>
            <a:r>
              <a:rPr lang="el-GR" dirty="0">
                <a:latin typeface="+mn-lt"/>
              </a:rPr>
              <a:t>σωλήνα 10μ</a:t>
            </a:r>
            <a:r>
              <a:rPr lang="en-GB" dirty="0">
                <a:latin typeface="+mn-lt"/>
              </a:rPr>
              <a:t>l </a:t>
            </a:r>
            <a:r>
              <a:rPr lang="el-GR" dirty="0">
                <a:latin typeface="+mn-lt"/>
              </a:rPr>
              <a:t>από το </a:t>
            </a:r>
            <a:r>
              <a:rPr lang="en-GB" dirty="0">
                <a:latin typeface="+mn-lt"/>
              </a:rPr>
              <a:t>DNA </a:t>
            </a:r>
            <a:r>
              <a:rPr lang="el-GR" dirty="0">
                <a:latin typeface="+mn-lt"/>
              </a:rPr>
              <a:t>σας και αμέσως μετά προσθέστε 990μ</a:t>
            </a:r>
            <a:r>
              <a:rPr lang="en-GB" dirty="0">
                <a:latin typeface="+mn-lt"/>
              </a:rPr>
              <a:t>l </a:t>
            </a:r>
            <a:r>
              <a:rPr lang="el-GR" dirty="0" err="1">
                <a:latin typeface="+mn-lt"/>
              </a:rPr>
              <a:t>απεσταγμένου</a:t>
            </a:r>
            <a:r>
              <a:rPr lang="el-GR" dirty="0">
                <a:latin typeface="+mn-lt"/>
              </a:rPr>
              <a:t> νερού (επομένως έχετε μια αραίωση 1/100). Ανακινήστε καλά.</a:t>
            </a:r>
          </a:p>
          <a:p>
            <a:pPr lvl="0"/>
            <a:r>
              <a:rPr lang="el-GR" dirty="0">
                <a:latin typeface="+mn-lt"/>
              </a:rPr>
              <a:t>Γεμίστε μία </a:t>
            </a:r>
            <a:r>
              <a:rPr lang="en-GB" dirty="0">
                <a:latin typeface="+mn-lt"/>
              </a:rPr>
              <a:t>UV </a:t>
            </a:r>
            <a:r>
              <a:rPr lang="el-GR" dirty="0"/>
              <a:t>κυψελίδα το δείγμα σας με την αραίωση 1/100 </a:t>
            </a:r>
            <a:r>
              <a:rPr lang="el-GR" dirty="0">
                <a:latin typeface="+mn-lt"/>
              </a:rPr>
              <a:t>και </a:t>
            </a:r>
            <a:r>
              <a:rPr lang="el-GR" dirty="0"/>
              <a:t>μετρήστε την απορρόφηση στα 260</a:t>
            </a:r>
            <a:r>
              <a:rPr lang="en-GB" dirty="0"/>
              <a:t>nm. </a:t>
            </a:r>
            <a:endParaRPr lang="el-GR" dirty="0"/>
          </a:p>
          <a:p>
            <a:pPr lvl="0"/>
            <a:r>
              <a:rPr lang="el-GR" dirty="0">
                <a:latin typeface="+mn-lt"/>
              </a:rPr>
              <a:t>Επαναλάβετε την ίδια διαδικασία στα 280</a:t>
            </a:r>
            <a:r>
              <a:rPr lang="en-GB" dirty="0">
                <a:latin typeface="+mn-lt"/>
              </a:rPr>
              <a:t>nm</a:t>
            </a:r>
            <a:r>
              <a:rPr lang="el-GR" dirty="0">
                <a:latin typeface="+mn-lt"/>
              </a:rPr>
              <a:t>. </a:t>
            </a:r>
          </a:p>
          <a:p>
            <a:pPr lvl="0"/>
            <a:r>
              <a:rPr lang="el-GR" dirty="0">
                <a:latin typeface="+mn-lt"/>
              </a:rPr>
              <a:t>Υπολογίστε την ποσότητα </a:t>
            </a:r>
            <a:r>
              <a:rPr lang="en-GB" dirty="0">
                <a:latin typeface="+mn-lt"/>
              </a:rPr>
              <a:t>DNA </a:t>
            </a:r>
            <a:r>
              <a:rPr lang="el-GR" dirty="0">
                <a:latin typeface="+mn-lt"/>
              </a:rPr>
              <a:t>που έχετε χρησιμοποιώντας την εξίσωση:</a:t>
            </a:r>
          </a:p>
          <a:p>
            <a:endParaRPr lang="el-GR" dirty="0">
              <a:latin typeface="+mn-lt"/>
            </a:endParaRPr>
          </a:p>
          <a:p>
            <a:pPr marL="0" indent="0" algn="ctr">
              <a:buNone/>
            </a:pPr>
            <a:r>
              <a:rPr lang="el-GR" b="1" dirty="0">
                <a:latin typeface="+mn-lt"/>
              </a:rPr>
              <a:t>μ</a:t>
            </a:r>
            <a:r>
              <a:rPr lang="en-GB" b="1" dirty="0">
                <a:latin typeface="+mn-lt"/>
              </a:rPr>
              <a:t>g</a:t>
            </a:r>
            <a:r>
              <a:rPr lang="el-GR" b="1" dirty="0">
                <a:latin typeface="+mn-lt"/>
              </a:rPr>
              <a:t>/</a:t>
            </a:r>
            <a:r>
              <a:rPr lang="en-GB" b="1" dirty="0">
                <a:latin typeface="+mn-lt"/>
              </a:rPr>
              <a:t>ml</a:t>
            </a:r>
            <a:r>
              <a:rPr lang="el-GR" b="1" dirty="0">
                <a:latin typeface="+mn-lt"/>
              </a:rPr>
              <a:t>=Α</a:t>
            </a:r>
            <a:r>
              <a:rPr lang="el-GR" b="1" baseline="-25000" dirty="0">
                <a:latin typeface="+mn-lt"/>
              </a:rPr>
              <a:t>260 </a:t>
            </a:r>
            <a:r>
              <a:rPr lang="en-GB" b="1" dirty="0">
                <a:latin typeface="+mn-lt"/>
              </a:rPr>
              <a:t>X</a:t>
            </a:r>
            <a:r>
              <a:rPr lang="el-GR" b="1" dirty="0">
                <a:latin typeface="+mn-lt"/>
              </a:rPr>
              <a:t> συντελεστή αραίωσης </a:t>
            </a:r>
            <a:r>
              <a:rPr lang="en-GB" b="1" dirty="0">
                <a:latin typeface="+mn-lt"/>
              </a:rPr>
              <a:t>X </a:t>
            </a:r>
            <a:r>
              <a:rPr lang="el-GR" b="1" dirty="0">
                <a:latin typeface="+mn-lt"/>
              </a:rPr>
              <a:t>50</a:t>
            </a:r>
            <a:endParaRPr lang="el-GR" dirty="0">
              <a:latin typeface="+mn-lt"/>
            </a:endParaRPr>
          </a:p>
          <a:p>
            <a:endParaRPr lang="el-GR" dirty="0">
              <a:latin typeface="+mn-lt"/>
            </a:endParaRPr>
          </a:p>
          <a:p>
            <a:endParaRPr lang="el-GR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0281823-BDB8-4C0D-A88D-1C7591C5D7E4}"/>
              </a:ext>
            </a:extLst>
          </p:cNvPr>
          <p:cNvSpPr/>
          <p:nvPr/>
        </p:nvSpPr>
        <p:spPr>
          <a:xfrm>
            <a:off x="1377644" y="264651"/>
            <a:ext cx="4857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u="sng" dirty="0"/>
              <a:t>Πειραματική Διαδικασία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190202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1C725168-CA2B-44DD-9C9C-67254E0EA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3" y="273050"/>
            <a:ext cx="10099289" cy="869950"/>
          </a:xfrm>
        </p:spPr>
        <p:txBody>
          <a:bodyPr anchor="ctr">
            <a:normAutofit/>
          </a:bodyPr>
          <a:lstStyle/>
          <a:p>
            <a:pPr algn="ctr"/>
            <a:r>
              <a:rPr lang="el-GR" b="1" dirty="0" smtClean="0"/>
              <a:t>Υπολογισμός </a:t>
            </a:r>
            <a:r>
              <a:rPr lang="el-GR" b="1" dirty="0"/>
              <a:t>συγκέντρωσης, καθαρότητας και συνολικής ποσότητας </a:t>
            </a:r>
            <a:r>
              <a:rPr lang="en-US" b="1" dirty="0"/>
              <a:t>DNA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="" xmlns:a16="http://schemas.microsoft.com/office/drawing/2014/main" id="{30C5235C-B9DB-4F4E-8084-1427A2C38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6416" y="1343995"/>
            <a:ext cx="6095539" cy="2028933"/>
          </a:xfrm>
          <a:ln>
            <a:noFill/>
          </a:ln>
        </p:spPr>
        <p:txBody>
          <a:bodyPr>
            <a:noAutofit/>
          </a:bodyPr>
          <a:lstStyle/>
          <a:p>
            <a:r>
              <a:rPr lang="el-GR" sz="1200" b="1" u="none" strike="noStrike" dirty="0">
                <a:effectLst/>
              </a:rPr>
              <a:t>Αυτές είναι οι πραγματικές τιμές απορρόφησης στα 260 </a:t>
            </a:r>
            <a:r>
              <a:rPr lang="el-GR" sz="1200" b="1" u="none" strike="noStrike" dirty="0" err="1">
                <a:effectLst/>
              </a:rPr>
              <a:t>nm</a:t>
            </a:r>
            <a:r>
              <a:rPr lang="el-GR" sz="1200" b="1" u="none" strike="noStrike" dirty="0">
                <a:effectLst/>
              </a:rPr>
              <a:t> και 280 </a:t>
            </a:r>
            <a:r>
              <a:rPr lang="el-GR" sz="1200" b="1" u="none" strike="noStrike" dirty="0" err="1">
                <a:effectLst/>
              </a:rPr>
              <a:t>nm</a:t>
            </a:r>
            <a:r>
              <a:rPr lang="el-GR" sz="1200" b="1" u="none" strike="noStrike" dirty="0">
                <a:effectLst/>
              </a:rPr>
              <a:t> για τα δείγματα DNA που απομόνωσε κάθε ομάδα όπως μετρήθηκαν σε </a:t>
            </a:r>
            <a:r>
              <a:rPr lang="el-GR" sz="1200" b="1" u="none" strike="noStrike" dirty="0" err="1">
                <a:effectLst/>
              </a:rPr>
              <a:t>φασματοφωτόμετρο</a:t>
            </a:r>
            <a:r>
              <a:rPr lang="el-GR" sz="1200" b="1" u="none" strike="noStrike" dirty="0">
                <a:effectLst/>
              </a:rPr>
              <a:t> </a:t>
            </a:r>
            <a:r>
              <a:rPr lang="en-US" sz="1200" b="1" u="none" strike="noStrike" dirty="0">
                <a:effectLst/>
              </a:rPr>
              <a:t>UV.</a:t>
            </a:r>
            <a:endParaRPr lang="el-GR" sz="1200" b="1" u="none" strike="noStrike" dirty="0">
              <a:effectLst/>
            </a:endParaRPr>
          </a:p>
          <a:p>
            <a:endParaRPr lang="el-GR" sz="1200" b="1" i="0" dirty="0">
              <a:solidFill>
                <a:srgbClr val="000000"/>
              </a:solidFill>
            </a:endParaRPr>
          </a:p>
          <a:p>
            <a:r>
              <a:rPr lang="el-GR" sz="1200" b="1" u="none" strike="noStrike" dirty="0">
                <a:effectLst/>
              </a:rPr>
              <a:t>Μπορείτε με βάση αυτές τις τιμές να υπολογίσετε την</a:t>
            </a:r>
            <a:r>
              <a:rPr lang="el-GR" sz="1200" b="1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l-GR" sz="1200" b="1" u="none" strike="noStrike" dirty="0">
                <a:solidFill>
                  <a:schemeClr val="bg1"/>
                </a:solidFill>
                <a:effectLst/>
                <a:highlight>
                  <a:srgbClr val="D0D8E8"/>
                </a:highlight>
              </a:rPr>
              <a:t>συγ</a:t>
            </a:r>
            <a:r>
              <a:rPr lang="el-GR" sz="1200" b="1" dirty="0">
                <a:solidFill>
                  <a:schemeClr val="bg1"/>
                </a:solidFill>
                <a:highlight>
                  <a:srgbClr val="D0D8E8"/>
                </a:highlight>
              </a:rPr>
              <a:t>κ</a:t>
            </a:r>
            <a:r>
              <a:rPr lang="el-GR" sz="1200" b="1" u="none" strike="noStrike" dirty="0">
                <a:solidFill>
                  <a:schemeClr val="bg1"/>
                </a:solidFill>
                <a:effectLst/>
                <a:highlight>
                  <a:srgbClr val="D0D8E8"/>
                </a:highlight>
              </a:rPr>
              <a:t>έντρωση του DNA</a:t>
            </a:r>
            <a:r>
              <a:rPr lang="el-GR" sz="1200" b="1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l-GR" sz="1200" b="1" u="none" strike="noStrike" dirty="0">
                <a:effectLst/>
              </a:rPr>
              <a:t>και </a:t>
            </a:r>
            <a:r>
              <a:rPr lang="el-GR" sz="1200" b="1" u="none" strike="noStrike" dirty="0">
                <a:solidFill>
                  <a:schemeClr val="bg1"/>
                </a:solidFill>
                <a:effectLst/>
                <a:highlight>
                  <a:srgbClr val="D0D8E8"/>
                </a:highlight>
              </a:rPr>
              <a:t>την καθαρότητά του </a:t>
            </a:r>
            <a:r>
              <a:rPr lang="el-GR" sz="1200" b="1" u="none" strike="noStrike" dirty="0">
                <a:effectLst/>
              </a:rPr>
              <a:t>στα δείγματα που απομονώσατε. </a:t>
            </a:r>
            <a:r>
              <a:rPr lang="el-GR" sz="1200" b="1" dirty="0"/>
              <a:t>Σαν συντελεστή αραίωσης στους υπολογισμούς σας θα χρησιμοποιήσετε το 1. </a:t>
            </a:r>
            <a:r>
              <a:rPr lang="el-GR" sz="1200" b="1" u="none" strike="noStrike" dirty="0">
                <a:effectLst/>
              </a:rPr>
              <a:t>Επίσης με βάση την τιμή της συγκέντρωσης να υπολογίσετε την </a:t>
            </a:r>
            <a:r>
              <a:rPr lang="el-GR" sz="1200" b="1" u="none" strike="noStrike" dirty="0">
                <a:solidFill>
                  <a:schemeClr val="bg1"/>
                </a:solidFill>
                <a:effectLst/>
                <a:highlight>
                  <a:srgbClr val="D0D8E8"/>
                </a:highlight>
              </a:rPr>
              <a:t>συνολική ποσότητα </a:t>
            </a:r>
            <a:r>
              <a:rPr lang="el-GR" sz="1200" b="1" u="none" strike="noStrike" dirty="0">
                <a:effectLst/>
              </a:rPr>
              <a:t>του </a:t>
            </a:r>
            <a:r>
              <a:rPr lang="en-US" sz="1200" b="1" u="none" strike="noStrike" dirty="0">
                <a:effectLst/>
              </a:rPr>
              <a:t>DNA </a:t>
            </a:r>
            <a:r>
              <a:rPr lang="el-GR" sz="1200" b="1" u="none" strike="noStrike" dirty="0">
                <a:effectLst/>
              </a:rPr>
              <a:t>που καταφέρατε να απομονώσετε.</a:t>
            </a:r>
            <a:endParaRPr lang="el-GR" sz="1200" b="1" i="0" u="none" strike="noStrike" dirty="0">
              <a:solidFill>
                <a:srgbClr val="000000"/>
              </a:solidFill>
              <a:effectLst/>
            </a:endParaRPr>
          </a:p>
          <a:p>
            <a:endParaRPr lang="en-US" sz="1200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313DD425-4FF1-46C9-95AF-60DBFF1B3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736513"/>
              </p:ext>
            </p:extLst>
          </p:nvPr>
        </p:nvGraphicFramePr>
        <p:xfrm>
          <a:off x="6984373" y="1662024"/>
          <a:ext cx="4736238" cy="3129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376">
                  <a:extLst>
                    <a:ext uri="{9D8B030D-6E8A-4147-A177-3AD203B41FA5}">
                      <a16:colId xmlns="" xmlns:a16="http://schemas.microsoft.com/office/drawing/2014/main" val="234062088"/>
                    </a:ext>
                  </a:extLst>
                </a:gridCol>
                <a:gridCol w="1641431">
                  <a:extLst>
                    <a:ext uri="{9D8B030D-6E8A-4147-A177-3AD203B41FA5}">
                      <a16:colId xmlns="" xmlns:a16="http://schemas.microsoft.com/office/drawing/2014/main" val="139822415"/>
                    </a:ext>
                  </a:extLst>
                </a:gridCol>
                <a:gridCol w="1641431">
                  <a:extLst>
                    <a:ext uri="{9D8B030D-6E8A-4147-A177-3AD203B41FA5}">
                      <a16:colId xmlns="" xmlns:a16="http://schemas.microsoft.com/office/drawing/2014/main" val="2306916966"/>
                    </a:ext>
                  </a:extLst>
                </a:gridCol>
              </a:tblGrid>
              <a:tr h="21918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 dirty="0">
                          <a:effectLst/>
                        </a:rPr>
                        <a:t>Ομάδα</a:t>
                      </a:r>
                      <a:endParaRPr lang="el-G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A260 nm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A280 nm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6213" marB="0" anchor="ctr"/>
                </a:tc>
                <a:extLst>
                  <a:ext uri="{0D108BD9-81ED-4DB2-BD59-A6C34878D82A}">
                    <a16:rowId xmlns="" xmlns:a16="http://schemas.microsoft.com/office/drawing/2014/main" val="214153892"/>
                  </a:ext>
                </a:extLst>
              </a:tr>
              <a:tr h="2191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A1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0.911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0.463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6213" marB="0" anchor="ctr"/>
                </a:tc>
                <a:extLst>
                  <a:ext uri="{0D108BD9-81ED-4DB2-BD59-A6C34878D82A}">
                    <a16:rowId xmlns="" xmlns:a16="http://schemas.microsoft.com/office/drawing/2014/main" val="2519874916"/>
                  </a:ext>
                </a:extLst>
              </a:tr>
              <a:tr h="2191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A2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2.548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1.288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6213" marB="0" anchor="ctr"/>
                </a:tc>
                <a:extLst>
                  <a:ext uri="{0D108BD9-81ED-4DB2-BD59-A6C34878D82A}">
                    <a16:rowId xmlns="" xmlns:a16="http://schemas.microsoft.com/office/drawing/2014/main" val="1936290940"/>
                  </a:ext>
                </a:extLst>
              </a:tr>
              <a:tr h="2191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1.968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1.037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6213" marB="0" anchor="ctr"/>
                </a:tc>
                <a:extLst>
                  <a:ext uri="{0D108BD9-81ED-4DB2-BD59-A6C34878D82A}">
                    <a16:rowId xmlns="" xmlns:a16="http://schemas.microsoft.com/office/drawing/2014/main" val="2156104225"/>
                  </a:ext>
                </a:extLst>
              </a:tr>
              <a:tr h="2191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2.032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1.045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6213" marB="0" anchor="ctr"/>
                </a:tc>
                <a:extLst>
                  <a:ext uri="{0D108BD9-81ED-4DB2-BD59-A6C34878D82A}">
                    <a16:rowId xmlns="" xmlns:a16="http://schemas.microsoft.com/office/drawing/2014/main" val="1282296277"/>
                  </a:ext>
                </a:extLst>
              </a:tr>
              <a:tr h="2191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2.696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1.511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6213" marB="0" anchor="ctr"/>
                </a:tc>
                <a:extLst>
                  <a:ext uri="{0D108BD9-81ED-4DB2-BD59-A6C34878D82A}">
                    <a16:rowId xmlns="" xmlns:a16="http://schemas.microsoft.com/office/drawing/2014/main" val="2690957893"/>
                  </a:ext>
                </a:extLst>
              </a:tr>
              <a:tr h="219184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6213" marB="0" anchor="ctr"/>
                </a:tc>
                <a:extLst>
                  <a:ext uri="{0D108BD9-81ED-4DB2-BD59-A6C34878D82A}">
                    <a16:rowId xmlns="" xmlns:a16="http://schemas.microsoft.com/office/drawing/2014/main" val="209640517"/>
                  </a:ext>
                </a:extLst>
              </a:tr>
              <a:tr h="2191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B1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1.336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0.754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6213" marB="0" anchor="ctr"/>
                </a:tc>
                <a:extLst>
                  <a:ext uri="{0D108BD9-81ED-4DB2-BD59-A6C34878D82A}">
                    <a16:rowId xmlns="" xmlns:a16="http://schemas.microsoft.com/office/drawing/2014/main" val="1986390545"/>
                  </a:ext>
                </a:extLst>
              </a:tr>
              <a:tr h="2191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B2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2.572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1.479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6213" marB="0" anchor="ctr"/>
                </a:tc>
                <a:extLst>
                  <a:ext uri="{0D108BD9-81ED-4DB2-BD59-A6C34878D82A}">
                    <a16:rowId xmlns="" xmlns:a16="http://schemas.microsoft.com/office/drawing/2014/main" val="2182786443"/>
                  </a:ext>
                </a:extLst>
              </a:tr>
              <a:tr h="2191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B3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3.039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1.537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6213" marB="0" anchor="ctr"/>
                </a:tc>
                <a:extLst>
                  <a:ext uri="{0D108BD9-81ED-4DB2-BD59-A6C34878D82A}">
                    <a16:rowId xmlns="" xmlns:a16="http://schemas.microsoft.com/office/drawing/2014/main" val="4278045343"/>
                  </a:ext>
                </a:extLst>
              </a:tr>
              <a:tr h="2191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B4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3.755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1.912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6213" marB="0" anchor="ctr"/>
                </a:tc>
                <a:extLst>
                  <a:ext uri="{0D108BD9-81ED-4DB2-BD59-A6C34878D82A}">
                    <a16:rowId xmlns="" xmlns:a16="http://schemas.microsoft.com/office/drawing/2014/main" val="3970687271"/>
                  </a:ext>
                </a:extLst>
              </a:tr>
              <a:tr h="2191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B5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4.369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2.263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6213" marB="0" anchor="ctr"/>
                </a:tc>
                <a:extLst>
                  <a:ext uri="{0D108BD9-81ED-4DB2-BD59-A6C34878D82A}">
                    <a16:rowId xmlns="" xmlns:a16="http://schemas.microsoft.com/office/drawing/2014/main" val="4128737897"/>
                  </a:ext>
                </a:extLst>
              </a:tr>
              <a:tr h="2191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B6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5.514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2.935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6213" marB="0" anchor="ctr"/>
                </a:tc>
                <a:extLst>
                  <a:ext uri="{0D108BD9-81ED-4DB2-BD59-A6C34878D82A}">
                    <a16:rowId xmlns="" xmlns:a16="http://schemas.microsoft.com/office/drawing/2014/main" val="3094256462"/>
                  </a:ext>
                </a:extLst>
              </a:tr>
              <a:tr h="219184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8284" marR="8284" marT="6213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8284" marR="8284" marT="6213" marB="0" anchor="ctr"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8284" marR="8284" marT="6213" marB="0" anchor="ctr"/>
                </a:tc>
                <a:extLst>
                  <a:ext uri="{0D108BD9-81ED-4DB2-BD59-A6C34878D82A}">
                    <a16:rowId xmlns="" xmlns:a16="http://schemas.microsoft.com/office/drawing/2014/main" val="2901451198"/>
                  </a:ext>
                </a:extLst>
              </a:tr>
            </a:tbl>
          </a:graphicData>
        </a:graphic>
      </p:graphicFrame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="" xmlns:a16="http://schemas.microsoft.com/office/drawing/2014/main" id="{5BBE86AE-C73A-4CC9-8801-9127A480F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78" y="3390181"/>
            <a:ext cx="4715958" cy="2586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0BE145F-3B0F-42A4-ADF2-37407143ACF0}"/>
              </a:ext>
            </a:extLst>
          </p:cNvPr>
          <p:cNvSpPr txBox="1"/>
          <p:nvPr/>
        </p:nvSpPr>
        <p:spPr>
          <a:xfrm>
            <a:off x="586595" y="5926051"/>
            <a:ext cx="521035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1"/>
                </a:solidFill>
              </a:rPr>
              <a:t>Το </a:t>
            </a:r>
            <a:r>
              <a:rPr lang="el-GR" sz="1200" dirty="0" err="1">
                <a:solidFill>
                  <a:schemeClr val="bg1"/>
                </a:solidFill>
              </a:rPr>
              <a:t>φασματοφωτόμετρο</a:t>
            </a:r>
            <a:r>
              <a:rPr lang="el-GR" sz="1200" dirty="0">
                <a:solidFill>
                  <a:schemeClr val="bg1"/>
                </a:solidFill>
              </a:rPr>
              <a:t> ορατού-υπεριώδους που χρησιμοποιήθηκε για τις μετρήσεις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660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4DFE2B5-2D03-4EFE-B186-EB1B3370B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235"/>
          <a:stretch>
            <a:fillRect/>
          </a:stretch>
        </p:blipFill>
        <p:spPr bwMode="auto">
          <a:xfrm>
            <a:off x="2174635" y="1447801"/>
            <a:ext cx="81280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E42A59B-EEF9-4FD1-A5A3-2B5E932CB7F4}"/>
              </a:ext>
            </a:extLst>
          </p:cNvPr>
          <p:cNvSpPr txBox="1"/>
          <p:nvPr/>
        </p:nvSpPr>
        <p:spPr>
          <a:xfrm>
            <a:off x="914399" y="457201"/>
            <a:ext cx="10648471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Ενδεικτικά φάσματα απορρόφησης των δειγμάτων </a:t>
            </a:r>
            <a:r>
              <a:rPr lang="en-US" dirty="0">
                <a:solidFill>
                  <a:schemeClr val="bg1"/>
                </a:solidFill>
              </a:rPr>
              <a:t>DNA </a:t>
            </a:r>
            <a:r>
              <a:rPr lang="el-GR" dirty="0">
                <a:solidFill>
                  <a:schemeClr val="bg1"/>
                </a:solidFill>
              </a:rPr>
              <a:t>διαφόρων ομάδων με τις κορυφές να βρίσκονται κοντά στα 260 </a:t>
            </a:r>
            <a:r>
              <a:rPr lang="en-US" dirty="0">
                <a:solidFill>
                  <a:schemeClr val="bg1"/>
                </a:solidFill>
              </a:rPr>
              <a:t>nm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71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0AF8F29-3BAF-4596-A51A-041BB4B905B7}"/>
              </a:ext>
            </a:extLst>
          </p:cNvPr>
          <p:cNvSpPr/>
          <p:nvPr/>
        </p:nvSpPr>
        <p:spPr>
          <a:xfrm>
            <a:off x="822296" y="619752"/>
            <a:ext cx="10232095" cy="4428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spcAft>
                <a:spcPts val="0"/>
              </a:spcAft>
            </a:pPr>
            <a:r>
              <a:rPr lang="el-GR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Βιβλιογραφία</a:t>
            </a: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 algn="ju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l-G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 algn="ju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</a:rPr>
              <a:t>Sambrook, J., Fritsch, E.F. and </a:t>
            </a:r>
            <a:r>
              <a:rPr lang="en-US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Maniatis</a:t>
            </a: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</a:rPr>
              <a:t>, T. (1989). Molecular Cloning</a:t>
            </a:r>
            <a:r>
              <a:rPr lang="en-GB" dirty="0"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</a:rPr>
              <a:t>A Laboratory Manual</a:t>
            </a:r>
            <a:r>
              <a:rPr lang="en-GB" dirty="0"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</a:rPr>
              <a:t>Cold Spring Harbor Laboratory Press, Cold Spring Harbor New York, USA.</a:t>
            </a:r>
            <a:endParaRPr lang="el-G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 algn="ju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	</a:t>
            </a: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</a:rPr>
              <a:t>Ashburner, M. (1989). </a:t>
            </a:r>
            <a:r>
              <a:rPr lang="en-US" i="1" dirty="0">
                <a:latin typeface="Times New Roman" panose="02020603050405020304" pitchFamily="18" charset="0"/>
                <a:ea typeface="MS Mincho" panose="02020609040205080304" pitchFamily="49" charset="-128"/>
              </a:rPr>
              <a:t>Drosophila</a:t>
            </a: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</a:rPr>
              <a:t>: A Laboratory Handbook (Protocol 47: Isolation of DNA from adult flies). Cold Spring Harbor Laboratory Press, Cold Spring Harbor, New York, USA.</a:t>
            </a:r>
            <a:endParaRPr lang="el-G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 algn="just">
              <a:lnSpc>
                <a:spcPct val="150000"/>
              </a:lnSpc>
              <a:spcAft>
                <a:spcPts val="0"/>
              </a:spcAft>
            </a:pP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Σκούρας, Ζ. (1993). Μόρια και γονίδια. Μια πρακτική προσέγγιση. Εκδόσεις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Art of Text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Θεσσαλονίκη.</a:t>
            </a:r>
          </a:p>
          <a:p>
            <a:pPr marL="228600" indent="-228600" algn="just">
              <a:lnSpc>
                <a:spcPct val="150000"/>
              </a:lnSpc>
              <a:spcAft>
                <a:spcPts val="0"/>
              </a:spcAft>
            </a:pP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Τμήμα Βιολογίας, Πανεπιστήμιο Πατρών (1998). Εργαστηριακές Ασκήσεις Βιολογίας Κυττάρου.  Πάτρα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l-G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>
              <a:lnSpc>
                <a:spcPct val="150000"/>
              </a:lnSpc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	</a:t>
            </a:r>
            <a:r>
              <a:rPr lang="en-GB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Dellaporta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SL, Wood J and Hicks JB (1983) A plant DNA minipreparation: Version II. Plant Mol </a:t>
            </a:r>
            <a:r>
              <a:rPr lang="en-GB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Biol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Reptr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19–21.</a:t>
            </a:r>
          </a:p>
        </p:txBody>
      </p:sp>
    </p:spTree>
    <p:extLst>
      <p:ext uri="{BB962C8B-B14F-4D97-AF65-F5344CB8AC3E}">
        <p14:creationId xmlns:p14="http://schemas.microsoft.com/office/powerpoint/2010/main" val="1627185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99A0A0-F649-4146-91DC-942551ECF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704967"/>
            <a:ext cx="9404723" cy="1400530"/>
          </a:xfrm>
        </p:spPr>
        <p:txBody>
          <a:bodyPr/>
          <a:lstStyle/>
          <a:p>
            <a:pPr algn="ctr"/>
            <a:r>
              <a:rPr lang="el-GR" b="1" dirty="0"/>
              <a:t>ΦΑΣΜΑΤΟΦΩΤΟΜΕΤΡΙΑ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D11C7A4-2BA4-4F18-A1E7-DF8D61CC7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733" y="1992496"/>
            <a:ext cx="9162531" cy="3535159"/>
          </a:xfrm>
        </p:spPr>
        <p:txBody>
          <a:bodyPr/>
          <a:lstStyle/>
          <a:p>
            <a:r>
              <a:rPr lang="el-GR" dirty="0"/>
              <a:t>Η </a:t>
            </a:r>
            <a:r>
              <a:rPr lang="el-GR" dirty="0" err="1"/>
              <a:t>φασματοφωτομετρία</a:t>
            </a:r>
            <a:r>
              <a:rPr lang="el-GR" dirty="0"/>
              <a:t> είναι γενικά η τεχνική που έχει αντικείμενο την ποιοτική και ποσοτική μελέτη των φασμάτων απορρόφησης διαφόρων ουσιών στην περιοχή 200-900 </a:t>
            </a:r>
            <a:r>
              <a:rPr lang="el-GR" dirty="0" err="1"/>
              <a:t>nm</a:t>
            </a:r>
            <a:r>
              <a:rPr lang="el-GR" dirty="0"/>
              <a:t>. Οι φασματοσκοπικές μέθοδοι γίνονται με τη βοήθεια ειδικών οργάνων που ονομάζονται </a:t>
            </a:r>
            <a:r>
              <a:rPr lang="el-GR" dirty="0" err="1"/>
              <a:t>φασματοφωτόμετρα</a:t>
            </a:r>
            <a:r>
              <a:rPr lang="el-GR" dirty="0"/>
              <a:t> και χρησιμοποιούν ορισμένες ηλεκτρομαγνητικές ακτινοβολίες.</a:t>
            </a:r>
          </a:p>
          <a:p>
            <a:endParaRPr lang="en-US" dirty="0"/>
          </a:p>
          <a:p>
            <a:r>
              <a:rPr lang="el-GR" dirty="0"/>
              <a:t> Έτσι έχουμε </a:t>
            </a:r>
            <a:r>
              <a:rPr lang="el-GR" dirty="0" err="1"/>
              <a:t>φασματοφωτόμετρα</a:t>
            </a:r>
            <a:r>
              <a:rPr lang="el-GR" dirty="0"/>
              <a:t> ορατού-υπεριώδους φάσματος, </a:t>
            </a:r>
            <a:r>
              <a:rPr lang="el-GR" dirty="0" err="1"/>
              <a:t>υπερύθρου</a:t>
            </a:r>
            <a:r>
              <a:rPr lang="el-GR" dirty="0"/>
              <a:t> κλπ.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7749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="" xmlns:a16="http://schemas.microsoft.com/office/drawing/2014/main" id="{E9A9FEB6-3C0E-4166-8A62-7DDEA1C4E8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70163" y="578642"/>
            <a:ext cx="4851673" cy="842963"/>
          </a:xfrm>
        </p:spPr>
        <p:txBody>
          <a:bodyPr/>
          <a:lstStyle/>
          <a:p>
            <a:pPr algn="ctr" eaLnBrk="1" hangingPunct="1"/>
            <a:r>
              <a:rPr lang="el-GR" altLang="el-G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Φασματοφωτόμετρα</a:t>
            </a:r>
            <a:endParaRPr lang="en-US" altLang="el-GR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22531" name="Content Placeholder 5" descr="Ultraviolet-Visible-Spectrophotometer-UV-7800-.jpg">
            <a:extLst>
              <a:ext uri="{FF2B5EF4-FFF2-40B4-BE49-F238E27FC236}">
                <a16:creationId xmlns="" xmlns:a16="http://schemas.microsoft.com/office/drawing/2014/main" id="{714DB569-7B95-4C10-91DD-09524612F84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5625" y="1643064"/>
            <a:ext cx="4270375" cy="4214812"/>
          </a:xfrm>
        </p:spPr>
      </p:pic>
      <p:pic>
        <p:nvPicPr>
          <p:cNvPr id="22532" name="Content Placeholder 4" descr="Spectrophotometer960.jpg">
            <a:extLst>
              <a:ext uri="{FF2B5EF4-FFF2-40B4-BE49-F238E27FC236}">
                <a16:creationId xmlns="" xmlns:a16="http://schemas.microsoft.com/office/drawing/2014/main" id="{C97227DB-19AD-4A9C-9CBB-F7D4358752C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0313" y="1643063"/>
            <a:ext cx="4270375" cy="4214812"/>
          </a:xfrm>
        </p:spPr>
      </p:pic>
    </p:spTree>
    <p:extLst>
      <p:ext uri="{BB962C8B-B14F-4D97-AF65-F5344CB8AC3E}">
        <p14:creationId xmlns:p14="http://schemas.microsoft.com/office/powerpoint/2010/main" val="1914614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69719747-6F8C-4223-9915-4924B6741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8158" y="287893"/>
            <a:ext cx="512642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Νόμος των </a:t>
            </a:r>
            <a:r>
              <a:rPr kumimoji="0" lang="en-US" altLang="el-GR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Lambert</a:t>
            </a:r>
            <a:r>
              <a:rPr kumimoji="0" lang="el-GR" altLang="el-GR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-</a:t>
            </a:r>
            <a:r>
              <a:rPr kumimoji="0" lang="en-US" altLang="el-GR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Beer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4DD13ED4-97CE-40A0-9E2B-472381BBE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28" y="968731"/>
            <a:ext cx="9459309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Η ποσοτική </a:t>
            </a:r>
            <a:r>
              <a:rPr kumimoji="0" lang="el-GR" altLang="el-G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φασματοφωτομετρική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ανάλυση στηρίζεται στο νόμο των </a:t>
            </a:r>
            <a:r>
              <a:rPr kumimoji="0" lang="en-US" altLang="el-G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Lambert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-</a:t>
            </a:r>
            <a:r>
              <a:rPr kumimoji="0" lang="en-US" altLang="el-G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Beer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ο οποίος συνδέει το ποσό του φωτός που </a:t>
            </a:r>
            <a:r>
              <a:rPr kumimoji="0" lang="el-GR" altLang="el-G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απορροφάται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από ένα διάλυμα με τη συγκέντρωση της ουσίας και του μήκους της διαδρομής μέσα από το διάλυμα. </a:t>
            </a:r>
            <a:endParaRPr kumimoji="0" lang="en-US" altLang="el-G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l-G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Η μαθηματική μορφή του νόμου των </a:t>
            </a:r>
            <a:r>
              <a:rPr kumimoji="0" lang="en-US" altLang="el-G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Lambert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-</a:t>
            </a:r>
            <a:r>
              <a:rPr kumimoji="0" lang="en-US" altLang="el-G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Beer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είναι:</a:t>
            </a:r>
            <a:endParaRPr kumimoji="0" lang="en-US" altLang="el-G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endParaRPr kumimoji="0" lang="el-GR" altLang="el-G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log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(</a:t>
            </a:r>
            <a:r>
              <a:rPr kumimoji="0" lang="en-US" altLang="el-G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Io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/</a:t>
            </a:r>
            <a:r>
              <a:rPr kumimoji="0" lang="en-US" altLang="el-G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I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) = </a:t>
            </a:r>
            <a:r>
              <a:rPr kumimoji="0" lang="en-US" altLang="el-G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e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r>
              <a:rPr kumimoji="0" lang="en-US" altLang="el-GR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l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r>
              <a:rPr kumimoji="0" lang="en-US" altLang="el-G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c</a:t>
            </a:r>
            <a:endParaRPr kumimoji="0" lang="el-GR" altLang="el-G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A3F4D120-AACC-4B2A-8A93-8B2C0DBA9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715" y="3400166"/>
            <a:ext cx="6461426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en-US" altLang="el-G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Io</a:t>
            </a:r>
            <a:r>
              <a:rPr kumimoji="0" lang="el-GR" alt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	ένταση του φωτός που περνά μέσα από διαλύτη ο οποίος δεν περιέχει τη χρωματισμένη (</a:t>
            </a:r>
            <a:r>
              <a:rPr kumimoji="0" lang="el-GR" altLang="el-G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φωτοαπορροφούσα</a:t>
            </a:r>
            <a:r>
              <a:rPr kumimoji="0" lang="el-GR" alt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ουσία.</a:t>
            </a: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el-GR" altLang="el-G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Ι</a:t>
            </a:r>
            <a:r>
              <a:rPr kumimoji="0" lang="el-GR" alt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	ένταση του φωτός που περνά μέσα από το διαλύτη ο οποίος περιέχει τη χρωματισμένη (</a:t>
            </a:r>
            <a:r>
              <a:rPr kumimoji="0" lang="el-GR" altLang="el-G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φωτοαπορροφούσα</a:t>
            </a:r>
            <a:r>
              <a:rPr kumimoji="0" lang="el-GR" alt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ουσία.</a:t>
            </a: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en-US" altLang="el-G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kumimoji="0" lang="el-GR" alt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	συγκέντρωση της χρωματισμένης (</a:t>
            </a:r>
            <a:r>
              <a:rPr kumimoji="0" lang="el-GR" altLang="el-G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φωτοαπορροφούσης</a:t>
            </a:r>
            <a:r>
              <a:rPr kumimoji="0" lang="el-GR" alt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ουσίας εκφραζόμενη ως </a:t>
            </a:r>
            <a:r>
              <a:rPr kumimoji="0" lang="el-GR" altLang="el-G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μοριακότητα</a:t>
            </a:r>
            <a:r>
              <a:rPr kumimoji="0" lang="el-GR" alt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σε </a:t>
            </a:r>
            <a:r>
              <a:rPr kumimoji="0" lang="en-US" alt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mole</a:t>
            </a:r>
            <a:r>
              <a:rPr kumimoji="0" lang="el-GR" alt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kumimoji="0" lang="en-US" alt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</a:t>
            </a:r>
            <a:r>
              <a:rPr kumimoji="0" lang="el-GR" alt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en-US" altLang="el-G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</a:t>
            </a:r>
            <a:r>
              <a:rPr kumimoji="0" lang="el-GR" alt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	μήκος της διαδρομής του φωτός μέσα στο διάλυμα σε </a:t>
            </a:r>
            <a:r>
              <a:rPr kumimoji="0" lang="en-US" alt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cm</a:t>
            </a:r>
            <a:r>
              <a:rPr kumimoji="0" lang="el-GR" alt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(πάχος κυψελίδας).</a:t>
            </a: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en-US" altLang="el-G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kumimoji="0" lang="el-GR" alt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	μοριακός συντελεστής </a:t>
            </a:r>
            <a:r>
              <a:rPr kumimoji="0" lang="el-GR" alt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απορρόφησης</a:t>
            </a:r>
            <a:r>
              <a:rPr kumimoji="0" lang="el-GR" alt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ή απόσβεσης (</a:t>
            </a:r>
            <a:r>
              <a:rPr kumimoji="0" lang="en-US" alt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extinction coefficient</a:t>
            </a:r>
            <a:r>
              <a:rPr kumimoji="0" lang="el-GR" alt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ο οποίος είναι μια σταθερά χαρακτηριστική για μία δεδομένη χημική ουσία και για δεδομένο μήκος κύματος. 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F9D28B10-72E2-46B3-B174-1877D532FC70}"/>
              </a:ext>
            </a:extLst>
          </p:cNvPr>
          <p:cNvGrpSpPr/>
          <p:nvPr/>
        </p:nvGrpSpPr>
        <p:grpSpPr>
          <a:xfrm>
            <a:off x="8014139" y="2884764"/>
            <a:ext cx="3568266" cy="2977615"/>
            <a:chOff x="8014139" y="2884764"/>
            <a:chExt cx="3568266" cy="2977615"/>
          </a:xfrm>
        </p:grpSpPr>
        <p:pic>
          <p:nvPicPr>
            <p:cNvPr id="3074" name="Εικόνα 2">
              <a:extLst>
                <a:ext uri="{FF2B5EF4-FFF2-40B4-BE49-F238E27FC236}">
                  <a16:creationId xmlns="" xmlns:a16="http://schemas.microsoft.com/office/drawing/2014/main" id="{D9BCDC7A-1813-4FBB-9FB2-A43E38BE0E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4139" y="2884764"/>
              <a:ext cx="3568266" cy="2977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 Box 1">
              <a:extLst>
                <a:ext uri="{FF2B5EF4-FFF2-40B4-BE49-F238E27FC236}">
                  <a16:creationId xmlns="" xmlns:a16="http://schemas.microsoft.com/office/drawing/2014/main" id="{999A4B7A-9D26-44A9-B450-585B0DE21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9634" y="5549461"/>
              <a:ext cx="287235" cy="2813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l-GR" b="1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</a:t>
              </a:r>
              <a:endParaRPr kumimoji="0" lang="en-US" altLang="el-GR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9" name="Εικόνα 2">
            <a:extLst>
              <a:ext uri="{FF2B5EF4-FFF2-40B4-BE49-F238E27FC236}">
                <a16:creationId xmlns="" xmlns:a16="http://schemas.microsoft.com/office/drawing/2014/main" id="{D9BCDC7A-1813-4FBB-9FB2-A43E38BE0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7" t="25075" r="45852" b="65364"/>
          <a:stretch/>
        </p:blipFill>
        <p:spPr bwMode="auto">
          <a:xfrm>
            <a:off x="9540815" y="4733185"/>
            <a:ext cx="499023" cy="28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500661" y="4621047"/>
            <a:ext cx="59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chemeClr val="bg1"/>
                </a:solidFill>
              </a:rPr>
              <a:t>c,e</a:t>
            </a:r>
            <a:endParaRPr lang="el-GR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49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0935D2C-B799-4E6A-A636-51FBA0E37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992" y="1639614"/>
            <a:ext cx="10463842" cy="42882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>
                <a:latin typeface="+mn-lt"/>
              </a:rPr>
              <a:t>Ο λόγος </a:t>
            </a:r>
            <a:r>
              <a:rPr lang="en-US" b="1" dirty="0">
                <a:latin typeface="+mn-lt"/>
              </a:rPr>
              <a:t>log</a:t>
            </a:r>
            <a:r>
              <a:rPr lang="el-GR" b="1" dirty="0">
                <a:latin typeface="+mn-lt"/>
              </a:rPr>
              <a:t>(</a:t>
            </a:r>
            <a:r>
              <a:rPr lang="en-US" b="1" dirty="0">
                <a:latin typeface="+mn-lt"/>
              </a:rPr>
              <a:t>Io</a:t>
            </a:r>
            <a:r>
              <a:rPr lang="el-GR" b="1" dirty="0">
                <a:latin typeface="+mn-lt"/>
              </a:rPr>
              <a:t>/</a:t>
            </a:r>
            <a:r>
              <a:rPr lang="en-US" b="1" dirty="0">
                <a:latin typeface="+mn-lt"/>
              </a:rPr>
              <a:t>I</a:t>
            </a:r>
            <a:r>
              <a:rPr lang="el-GR" b="1" dirty="0">
                <a:latin typeface="+mn-lt"/>
              </a:rPr>
              <a:t>)</a:t>
            </a:r>
            <a:r>
              <a:rPr lang="el-GR" dirty="0">
                <a:latin typeface="+mn-lt"/>
              </a:rPr>
              <a:t> ονομάζεται απορρόφηση (</a:t>
            </a:r>
            <a:r>
              <a:rPr lang="en-US" dirty="0">
                <a:latin typeface="+mn-lt"/>
              </a:rPr>
              <a:t>absorbance</a:t>
            </a:r>
            <a:r>
              <a:rPr lang="el-GR" dirty="0">
                <a:latin typeface="+mn-lt"/>
              </a:rPr>
              <a:t>) ή απόσβεση (</a:t>
            </a:r>
            <a:r>
              <a:rPr lang="en-US" dirty="0">
                <a:latin typeface="+mn-lt"/>
              </a:rPr>
              <a:t>extinction</a:t>
            </a:r>
            <a:r>
              <a:rPr lang="el-GR" dirty="0">
                <a:latin typeface="+mn-lt"/>
              </a:rPr>
              <a:t>) ή οπτική πυκνότητα (</a:t>
            </a:r>
            <a:r>
              <a:rPr lang="en-US" dirty="0">
                <a:latin typeface="+mn-lt"/>
              </a:rPr>
              <a:t>optical density</a:t>
            </a:r>
            <a:r>
              <a:rPr lang="el-GR" dirty="0">
                <a:latin typeface="+mn-lt"/>
              </a:rPr>
              <a:t>) και συμβολίζεται σαν </a:t>
            </a:r>
            <a:r>
              <a:rPr lang="el-GR" b="1" dirty="0">
                <a:latin typeface="+mn-lt"/>
              </a:rPr>
              <a:t>Α</a:t>
            </a:r>
            <a:r>
              <a:rPr lang="el-GR" dirty="0">
                <a:latin typeface="+mn-lt"/>
              </a:rPr>
              <a:t> ή </a:t>
            </a:r>
            <a:r>
              <a:rPr lang="en-US" b="1" dirty="0">
                <a:latin typeface="+mn-lt"/>
              </a:rPr>
              <a:t>O</a:t>
            </a:r>
            <a:r>
              <a:rPr lang="el-GR" b="1" dirty="0">
                <a:latin typeface="+mn-lt"/>
              </a:rPr>
              <a:t>.</a:t>
            </a:r>
            <a:r>
              <a:rPr lang="en-US" b="1" dirty="0">
                <a:latin typeface="+mn-lt"/>
              </a:rPr>
              <a:t>D</a:t>
            </a:r>
            <a:r>
              <a:rPr lang="el-GR" b="1" dirty="0">
                <a:latin typeface="+mn-lt"/>
              </a:rPr>
              <a:t>.</a:t>
            </a:r>
            <a:r>
              <a:rPr lang="el-GR" dirty="0">
                <a:latin typeface="+mn-lt"/>
              </a:rPr>
              <a:t> Οπότε,</a:t>
            </a:r>
          </a:p>
          <a:p>
            <a:endParaRPr lang="el-GR" dirty="0">
              <a:latin typeface="+mn-lt"/>
            </a:endParaRPr>
          </a:p>
          <a:p>
            <a:pPr marL="0" indent="0" algn="ctr">
              <a:buNone/>
            </a:pPr>
            <a:r>
              <a:rPr lang="it-IT" b="1" dirty="0">
                <a:latin typeface="+mn-lt"/>
              </a:rPr>
              <a:t>e.l.c = log(Io/I) = </a:t>
            </a:r>
            <a:r>
              <a:rPr lang="el-GR" b="1" dirty="0">
                <a:latin typeface="+mn-lt"/>
              </a:rPr>
              <a:t>Α</a:t>
            </a:r>
            <a:r>
              <a:rPr lang="it-IT" b="1" dirty="0">
                <a:latin typeface="+mn-lt"/>
              </a:rPr>
              <a:t> = - log</a:t>
            </a:r>
            <a:r>
              <a:rPr lang="el-GR" b="1" dirty="0">
                <a:latin typeface="+mn-lt"/>
              </a:rPr>
              <a:t>Τ</a:t>
            </a:r>
            <a:endParaRPr lang="el-GR" dirty="0">
              <a:latin typeface="+mn-lt"/>
            </a:endParaRPr>
          </a:p>
          <a:p>
            <a:pPr marL="0" indent="0">
              <a:buNone/>
            </a:pPr>
            <a:r>
              <a:rPr lang="it-IT" dirty="0">
                <a:latin typeface="+mn-lt"/>
              </a:rPr>
              <a:t> </a:t>
            </a:r>
            <a:endParaRPr lang="el-GR" dirty="0"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                                 </a:t>
            </a:r>
            <a:r>
              <a:rPr lang="el-GR" dirty="0" smtClean="0">
                <a:latin typeface="+mn-lt"/>
              </a:rPr>
              <a:t>όπου </a:t>
            </a:r>
            <a:r>
              <a:rPr lang="el-GR" dirty="0">
                <a:latin typeface="+mn-lt"/>
              </a:rPr>
              <a:t>ο λόγος </a:t>
            </a:r>
            <a:r>
              <a:rPr lang="el-GR" b="1" dirty="0">
                <a:latin typeface="+mn-lt"/>
              </a:rPr>
              <a:t>Τ = Ι/</a:t>
            </a:r>
            <a:r>
              <a:rPr lang="el-GR" b="1" dirty="0" err="1">
                <a:latin typeface="+mn-lt"/>
              </a:rPr>
              <a:t>Ιο</a:t>
            </a:r>
            <a:r>
              <a:rPr lang="el-GR" dirty="0">
                <a:latin typeface="+mn-lt"/>
              </a:rPr>
              <a:t> ονομάζεται διαπερατότητα (</a:t>
            </a:r>
            <a:r>
              <a:rPr lang="en-US" dirty="0">
                <a:latin typeface="+mn-lt"/>
              </a:rPr>
              <a:t>transmittance</a:t>
            </a:r>
            <a:r>
              <a:rPr lang="el-GR" dirty="0">
                <a:latin typeface="+mn-lt"/>
              </a:rPr>
              <a:t>).</a:t>
            </a:r>
          </a:p>
          <a:p>
            <a:pPr marL="0" indent="0">
              <a:buNone/>
            </a:pPr>
            <a:r>
              <a:rPr lang="el-GR" dirty="0">
                <a:latin typeface="+mn-lt"/>
              </a:rPr>
              <a:t> </a:t>
            </a:r>
          </a:p>
          <a:p>
            <a:pPr marL="0" indent="0">
              <a:buNone/>
            </a:pPr>
            <a:r>
              <a:rPr lang="el-GR" sz="2100" dirty="0">
                <a:latin typeface="+mn-lt"/>
              </a:rPr>
              <a:t>Από τις ανωτέρω μαθηματικές σχέσεις προκύπτει ότι: </a:t>
            </a:r>
            <a:endParaRPr lang="en-US" sz="2100" dirty="0" smtClean="0">
              <a:latin typeface="+mn-lt"/>
            </a:endParaRPr>
          </a:p>
          <a:p>
            <a:pPr marL="0" indent="0">
              <a:buNone/>
            </a:pPr>
            <a:r>
              <a:rPr lang="el-GR" sz="2100" dirty="0" smtClean="0">
                <a:latin typeface="+mn-lt"/>
              </a:rPr>
              <a:t>α</a:t>
            </a:r>
            <a:r>
              <a:rPr lang="el-GR" sz="2100" dirty="0">
                <a:latin typeface="+mn-lt"/>
              </a:rPr>
              <a:t>) η απορρόφηση του διαλύματος μιας ουσίας δεδομένης συγκέντρωσης και σε δεδομένο μήκος κύματος είναι γραμμική συνάρτηση του πάχους της κυψελίδας (</a:t>
            </a:r>
            <a:r>
              <a:rPr lang="el-GR" sz="2100" b="1" dirty="0">
                <a:latin typeface="+mn-lt"/>
              </a:rPr>
              <a:t>νόμος του </a:t>
            </a:r>
            <a:r>
              <a:rPr lang="en-US" sz="2100" b="1" dirty="0">
                <a:latin typeface="+mn-lt"/>
              </a:rPr>
              <a:t>Lambert</a:t>
            </a:r>
            <a:r>
              <a:rPr lang="el-GR" sz="2100" dirty="0">
                <a:latin typeface="+mn-lt"/>
              </a:rPr>
              <a:t>) και </a:t>
            </a:r>
            <a:endParaRPr lang="en-US" sz="2100" dirty="0" smtClean="0">
              <a:latin typeface="+mn-lt"/>
            </a:endParaRPr>
          </a:p>
          <a:p>
            <a:pPr marL="0" indent="0">
              <a:buNone/>
            </a:pPr>
            <a:r>
              <a:rPr lang="el-GR" sz="2100" dirty="0" smtClean="0">
                <a:latin typeface="+mn-lt"/>
              </a:rPr>
              <a:t>β</a:t>
            </a:r>
            <a:r>
              <a:rPr lang="el-GR" sz="2100" dirty="0">
                <a:latin typeface="+mn-lt"/>
              </a:rPr>
              <a:t>) η απορρόφηση του διαλύματος μιας ουσίας για δεδομένο πάχος κυψελίδας και σε δεδομένο μήκος κύματος είναι γραμμική συνάρτηση της συγκέντρωσης της χημικής ουσίας (</a:t>
            </a:r>
            <a:r>
              <a:rPr lang="el-GR" sz="2100" b="1" dirty="0">
                <a:latin typeface="+mn-lt"/>
              </a:rPr>
              <a:t>νόμος του </a:t>
            </a:r>
            <a:r>
              <a:rPr lang="en-US" sz="2100" b="1" dirty="0">
                <a:latin typeface="+mn-lt"/>
              </a:rPr>
              <a:t>Beer</a:t>
            </a:r>
            <a:r>
              <a:rPr lang="el-GR" sz="2100" dirty="0">
                <a:latin typeface="+mn-lt"/>
              </a:rPr>
              <a:t>).</a:t>
            </a:r>
          </a:p>
          <a:p>
            <a:endParaRPr lang="el-GR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F16CCCD-835B-4408-89C8-1054244A6CD2}"/>
              </a:ext>
            </a:extLst>
          </p:cNvPr>
          <p:cNvSpPr/>
          <p:nvPr/>
        </p:nvSpPr>
        <p:spPr>
          <a:xfrm>
            <a:off x="2758966" y="343478"/>
            <a:ext cx="6844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/>
              <a:t>ΑΠΟΡΡΟΦΗΣΗ (</a:t>
            </a:r>
            <a:r>
              <a:rPr lang="en-US" sz="2400" b="1" dirty="0"/>
              <a:t>ABSORBANCE</a:t>
            </a:r>
            <a:r>
              <a:rPr lang="el-GR" sz="2400" b="1" dirty="0"/>
              <a:t>) </a:t>
            </a:r>
            <a:endParaRPr lang="en-US" sz="2400" b="1" dirty="0"/>
          </a:p>
          <a:p>
            <a:pPr algn="ctr"/>
            <a:r>
              <a:rPr lang="el-GR" sz="2400" b="1" dirty="0"/>
              <a:t>ΟΠΤΙΚΗ ΠΥΚΝΟΤΗΤΑ (</a:t>
            </a:r>
            <a:r>
              <a:rPr lang="en-US" sz="2400" b="1" dirty="0"/>
              <a:t>OPTICAL DENSITY</a:t>
            </a:r>
            <a:r>
              <a:rPr lang="el-GR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82129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9ECDD5C-152A-4CC7-8333-0F367B3A62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F5C92A3-369B-43F3-BDCE-E560B1B0EC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="" xmlns:a16="http://schemas.microsoft.com/office/drawing/2014/main" id="{AEBE9F1A-B38D-446E-83AE-14B17CE77F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15B5014-A7EC-4BA6-9C83-8840CF81DB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22C43AB-86D7-420D-8AD7-DC0A15FDD0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E3EB826-A471-488F-9E8A-D65528A3C0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FB3CEA1-88D9-42FB-88ED-1E9807FE6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9A6C928E-4252-4F33-8C34-E50A12A31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859622" y="964136"/>
            <a:ext cx="7991495" cy="4929727"/>
            <a:chOff x="995" y="405"/>
            <a:chExt cx="5690" cy="3510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995" y="405"/>
              <a:ext cx="5690" cy="3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" y="405"/>
              <a:ext cx="5699" cy="3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2407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C9ECDD5C-152A-4CC7-8333-0F367B3A62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7F5C92A3-369B-43F3-BDCE-E560B1B0EC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EBE9F1A-B38D-446E-83AE-14B17CE77F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915B5014-A7EC-4BA6-9C83-8840CF81DB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022C43AB-86D7-420D-8AD7-DC0A15FDD0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5E3EB826-A471-488F-9E8A-D65528A3C0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D85D5AA8-773B-469A-8802-9645A4DC9B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C75AF42C-C556-454E-B2D3-2C917CB812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Ορθογώνιο 7">
            <a:extLst>
              <a:ext uri="{FF2B5EF4-FFF2-40B4-BE49-F238E27FC236}">
                <a16:creationId xmlns="" xmlns:a16="http://schemas.microsoft.com/office/drawing/2014/main" id="{9315C2A7-2468-4BE7-B16D-219CAC78FB58}"/>
              </a:ext>
            </a:extLst>
          </p:cNvPr>
          <p:cNvSpPr/>
          <p:nvPr/>
        </p:nvSpPr>
        <p:spPr>
          <a:xfrm>
            <a:off x="3709196" y="5411787"/>
            <a:ext cx="8891587" cy="1368425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B13367E1-B20E-4B7E-BDE7-176FC896F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648838"/>
              </p:ext>
            </p:extLst>
          </p:nvPr>
        </p:nvGraphicFramePr>
        <p:xfrm>
          <a:off x="1649848" y="643464"/>
          <a:ext cx="7431090" cy="5795636"/>
        </p:xfrm>
        <a:graphic>
          <a:graphicData uri="http://schemas.openxmlformats.org/drawingml/2006/table">
            <a:tbl>
              <a:tblPr firstRow="1" firstCol="1" bandRow="1">
                <a:noFill/>
                <a:tableStyleId>{3B4B98B0-60AC-42C2-AFA5-B58CD77FA1E5}</a:tableStyleId>
              </a:tblPr>
              <a:tblGrid>
                <a:gridCol w="3882932">
                  <a:extLst>
                    <a:ext uri="{9D8B030D-6E8A-4147-A177-3AD203B41FA5}">
                      <a16:colId xmlns="" xmlns:a16="http://schemas.microsoft.com/office/drawing/2014/main" val="843607625"/>
                    </a:ext>
                  </a:extLst>
                </a:gridCol>
                <a:gridCol w="3548158">
                  <a:extLst>
                    <a:ext uri="{9D8B030D-6E8A-4147-A177-3AD203B41FA5}">
                      <a16:colId xmlns="" xmlns:a16="http://schemas.microsoft.com/office/drawing/2014/main" val="2730277185"/>
                    </a:ext>
                  </a:extLst>
                </a:gridCol>
              </a:tblGrid>
              <a:tr h="643963">
                <a:tc gridSpan="2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2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ΗΛΕΚΤΡΟΜΑΓΝΗΤΙΚΟ ΦΑΣΜΑ</a:t>
                      </a:r>
                      <a:endParaRPr lang="el-GR" sz="2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132" marR="144079" marT="144079" marB="14407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9473824"/>
                  </a:ext>
                </a:extLst>
              </a:tr>
              <a:tr h="534286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18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Τμήμα Ακτινοβολία</a:t>
                      </a:r>
                      <a:endParaRPr lang="el-GR" sz="18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132" marR="124869" marT="124869" marB="124869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18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Μήκος Κύματος </a:t>
                      </a:r>
                      <a:endParaRPr lang="el-GR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132" marR="124869" marT="124869" marB="124869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6844622"/>
                  </a:ext>
                </a:extLst>
              </a:tr>
              <a:tr h="534286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18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 Ακτίνες Χ </a:t>
                      </a:r>
                      <a:endParaRPr lang="el-GR" sz="18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132" marR="124869" marT="124869" marB="124869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1800" b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 0,3 – 100 Α </a:t>
                      </a:r>
                      <a:endParaRPr lang="el-GR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132" marR="124869" marT="124869" marB="124869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4034304"/>
                  </a:ext>
                </a:extLst>
              </a:tr>
              <a:tr h="534286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18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Υπεριώδες </a:t>
                      </a:r>
                      <a:endParaRPr lang="el-GR" sz="18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132" marR="124869" marT="124869" marB="124869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200 – 380 nm </a:t>
                      </a:r>
                      <a:endParaRPr lang="en-US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132" marR="124869" marT="124869" marB="124869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81285704"/>
                  </a:ext>
                </a:extLst>
              </a:tr>
              <a:tr h="534286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18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Ορατό </a:t>
                      </a:r>
                      <a:endParaRPr lang="el-GR" sz="18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132" marR="124869" marT="124869" marB="124869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380 – 750 nm </a:t>
                      </a:r>
                      <a:endParaRPr lang="en-US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132" marR="124869" marT="124869" marB="124869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30910405"/>
                  </a:ext>
                </a:extLst>
              </a:tr>
              <a:tr h="534286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18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Εγγύς Υπέρυθρο </a:t>
                      </a:r>
                      <a:endParaRPr lang="el-GR" sz="18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132" marR="124869" marT="124869" marB="124869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1800" b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0,75 – 2,5 μ</a:t>
                      </a:r>
                      <a:r>
                        <a:rPr lang="en-US" sz="1800" b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 </a:t>
                      </a:r>
                      <a:endParaRPr lang="en-US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132" marR="124869" marT="124869" marB="124869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4133125"/>
                  </a:ext>
                </a:extLst>
              </a:tr>
              <a:tr h="534286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18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Υπέρυθρο </a:t>
                      </a:r>
                      <a:endParaRPr lang="el-GR" sz="18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132" marR="124869" marT="124869" marB="124869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1800" b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2,5 – 15   μ</a:t>
                      </a:r>
                      <a:r>
                        <a:rPr lang="en-US" sz="1800" b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 </a:t>
                      </a:r>
                      <a:endParaRPr lang="en-US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132" marR="124869" marT="124869" marB="124869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8247872"/>
                  </a:ext>
                </a:extLst>
              </a:tr>
              <a:tr h="534286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18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Άπω Υπέρυθρο </a:t>
                      </a:r>
                      <a:endParaRPr lang="el-GR" sz="18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132" marR="124869" marT="124869" marB="124869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1800" b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15 – 200  μ</a:t>
                      </a:r>
                      <a:r>
                        <a:rPr lang="en-US" sz="1800" b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 </a:t>
                      </a:r>
                      <a:endParaRPr lang="en-US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132" marR="124869" marT="124869" marB="124869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2746405"/>
                  </a:ext>
                </a:extLst>
              </a:tr>
              <a:tr h="534286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18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Μικροκύματα </a:t>
                      </a:r>
                      <a:endParaRPr lang="el-GR" sz="18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132" marR="124869" marT="124869" marB="124869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0,2 – 7,0 mm </a:t>
                      </a:r>
                      <a:endParaRPr lang="en-US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132" marR="124869" marT="124869" marB="124869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94424304"/>
                  </a:ext>
                </a:extLst>
              </a:tr>
              <a:tr h="534286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18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Ραδιοσυχνότητες </a:t>
                      </a:r>
                      <a:endParaRPr lang="el-GR" sz="18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132" marR="124869" marT="124869" marB="124869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100 – 10000 m </a:t>
                      </a:r>
                      <a:endParaRPr lang="en-US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132" marR="124869" marT="124869" marB="124869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6504085"/>
                  </a:ext>
                </a:extLst>
              </a:tr>
            </a:tbl>
          </a:graphicData>
        </a:graphic>
      </p:graphicFrame>
      <p:sp>
        <p:nvSpPr>
          <p:cNvPr id="9" name="Arrow: Left 8">
            <a:extLst>
              <a:ext uri="{FF2B5EF4-FFF2-40B4-BE49-F238E27FC236}">
                <a16:creationId xmlns="" xmlns:a16="http://schemas.microsoft.com/office/drawing/2014/main" id="{B11E86CB-1E5F-46B3-A145-8494F1F69710}"/>
              </a:ext>
            </a:extLst>
          </p:cNvPr>
          <p:cNvSpPr/>
          <p:nvPr/>
        </p:nvSpPr>
        <p:spPr>
          <a:xfrm>
            <a:off x="8450044" y="2509743"/>
            <a:ext cx="1987768" cy="3826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9661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94823A-2BE3-4BA3-91A9-88584E10E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altLang="el-GR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ΦΑΣΜΑ ΑΠΟΡΡΟΦΗΣΗΣ</a:t>
            </a:r>
            <a:r>
              <a:rPr lang="en-US" altLang="el-G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el-G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altLang="el-G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απεικόνιση της απορρόφησης ή της διαπερατότητας της ακτινοβολίας σε συνάρτηση με το μήκος κύματος</a:t>
            </a:r>
            <a:r>
              <a:rPr lang="el-GR" altLang="el-GR" sz="2000" dirty="0">
                <a:solidFill>
                  <a:schemeClr val="tx1"/>
                </a:solidFill>
              </a:rPr>
              <a:t/>
            </a:r>
            <a:br>
              <a:rPr lang="el-GR" altLang="el-GR" sz="2000" dirty="0">
                <a:solidFill>
                  <a:schemeClr val="tx1"/>
                </a:solidFill>
              </a:rPr>
            </a:br>
            <a:endParaRPr lang="el-GR" sz="2800" dirty="0"/>
          </a:p>
        </p:txBody>
      </p:sp>
      <p:pic>
        <p:nvPicPr>
          <p:cNvPr id="5127" name="Εικόνα 1">
            <a:extLst>
              <a:ext uri="{FF2B5EF4-FFF2-40B4-BE49-F238E27FC236}">
                <a16:creationId xmlns="" xmlns:a16="http://schemas.microsoft.com/office/drawing/2014/main" id="{E87C51E1-FF47-4FAB-B0A3-DA3938DE8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8" t="36069" r="9895" b="18050"/>
          <a:stretch>
            <a:fillRect/>
          </a:stretch>
        </p:blipFill>
        <p:spPr bwMode="auto">
          <a:xfrm>
            <a:off x="2616413" y="2161460"/>
            <a:ext cx="5464118" cy="292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">
            <a:extLst>
              <a:ext uri="{FF2B5EF4-FFF2-40B4-BE49-F238E27FC236}">
                <a16:creationId xmlns="" xmlns:a16="http://schemas.microsoft.com/office/drawing/2014/main" id="{714C7B00-CD68-411E-955E-E562ECEC2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145" y="5398891"/>
            <a:ext cx="88286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</a:t>
            </a:r>
            <a:r>
              <a:rPr kumimoji="0" lang="en-US" altLang="el-G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Το μήκος κύματος μέγιστης απορρόφησης, χαρακτηριστικό για κάθε ένωση</a:t>
            </a: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39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وان 1">
            <a:extLst>
              <a:ext uri="{FF2B5EF4-FFF2-40B4-BE49-F238E27FC236}">
                <a16:creationId xmlns="" xmlns:a16="http://schemas.microsoft.com/office/drawing/2014/main" id="{82E6ABDE-2CFA-4FDF-97EB-816E5EB629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2513" y="234950"/>
            <a:ext cx="8786812" cy="1571625"/>
          </a:xfrm>
          <a:noFill/>
        </p:spPr>
        <p:txBody>
          <a:bodyPr/>
          <a:lstStyle/>
          <a:p>
            <a:pPr marL="484188" algn="ctr" eaLnBrk="1" hangingPunct="1"/>
            <a:r>
              <a:rPr lang="el-GR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Εκτίμηση της καθαρότητας διαλυμάτων </a:t>
            </a:r>
            <a:r>
              <a:rPr lang="el-GR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νουκλεϊκών</a:t>
            </a:r>
            <a:r>
              <a:rPr lang="el-GR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οξέων</a:t>
            </a:r>
          </a:p>
        </p:txBody>
      </p:sp>
      <p:sp>
        <p:nvSpPr>
          <p:cNvPr id="21507" name="عنصر نائب للمحتوى 2">
            <a:extLst>
              <a:ext uri="{FF2B5EF4-FFF2-40B4-BE49-F238E27FC236}">
                <a16:creationId xmlns="" xmlns:a16="http://schemas.microsoft.com/office/drawing/2014/main" id="{935A36C1-F39F-4996-B163-681324D5DD0A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13104" y="1622425"/>
            <a:ext cx="11015304" cy="50006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l-GR" altLang="en-US" sz="2400" b="1" dirty="0">
                <a:latin typeface="Times New Roman" panose="02020603050405020304" pitchFamily="18" charset="0"/>
              </a:rPr>
              <a:t>Λόγος A260nm/A280nm = 2 είναι χαρακτηριστικός διαλύματος καθαρού RNA.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l-GR" altLang="en-US" sz="2400" b="1" dirty="0">
                <a:latin typeface="Times New Roman" panose="02020603050405020304" pitchFamily="18" charset="0"/>
              </a:rPr>
              <a:t>Λόγος A260nm/A280nm = 1</a:t>
            </a:r>
            <a:r>
              <a:rPr lang="en-US" altLang="en-US" sz="2400" b="1" dirty="0">
                <a:latin typeface="Times New Roman" panose="02020603050405020304" pitchFamily="18" charset="0"/>
              </a:rPr>
              <a:t>,</a:t>
            </a:r>
            <a:r>
              <a:rPr lang="el-GR" altLang="en-US" sz="2400" b="1" dirty="0">
                <a:latin typeface="Times New Roman" panose="02020603050405020304" pitchFamily="18" charset="0"/>
              </a:rPr>
              <a:t>8 είναι χαρακτηριστικός διαλύματος καθαρού DNA.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l-GR" dirty="0"/>
          </a:p>
          <a:p>
            <a:pPr eaLnBrk="1" hangingPunct="1">
              <a:defRPr/>
            </a:pPr>
            <a:r>
              <a:rPr lang="el-GR" dirty="0"/>
              <a:t>Κατά συνέπεια, όταν απομονώνουμε </a:t>
            </a:r>
            <a:r>
              <a:rPr lang="el-GR" dirty="0" err="1"/>
              <a:t>νουκλεϊκά</a:t>
            </a:r>
            <a:r>
              <a:rPr lang="el-GR" dirty="0"/>
              <a:t> οξέα, ένας λόγος </a:t>
            </a:r>
            <a:r>
              <a:rPr lang="el-GR" i="1" dirty="0"/>
              <a:t>A</a:t>
            </a:r>
            <a:r>
              <a:rPr lang="el-GR" dirty="0"/>
              <a:t>260</a:t>
            </a:r>
            <a:r>
              <a:rPr lang="el-GR" i="1" dirty="0"/>
              <a:t>nm</a:t>
            </a:r>
            <a:r>
              <a:rPr lang="el-GR" dirty="0"/>
              <a:t>/</a:t>
            </a:r>
            <a:r>
              <a:rPr lang="el-GR" i="1" dirty="0"/>
              <a:t>A</a:t>
            </a:r>
            <a:r>
              <a:rPr lang="el-GR" dirty="0"/>
              <a:t>280</a:t>
            </a:r>
            <a:r>
              <a:rPr lang="el-GR" i="1" dirty="0"/>
              <a:t>nm </a:t>
            </a:r>
            <a:r>
              <a:rPr lang="el-GR" dirty="0"/>
              <a:t>μεταξύ 1,8 και 2</a:t>
            </a:r>
            <a:r>
              <a:rPr lang="en-US" dirty="0"/>
              <a:t> </a:t>
            </a:r>
            <a:r>
              <a:rPr lang="el-GR" dirty="0"/>
              <a:t>είναι ικανοποιητικός.</a:t>
            </a:r>
            <a:r>
              <a:rPr lang="en-US" altLang="en-US" sz="2400" dirty="0">
                <a:latin typeface="Times New Roman" panose="02020603050405020304" pitchFamily="18" charset="0"/>
              </a:rPr>
              <a:t>   </a:t>
            </a:r>
            <a:endParaRPr lang="el-GR" altLang="en-US" sz="2400" dirty="0"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/>
              <a:t>Τιμές του λόγου A260nm/A280nm &lt; 1,7 είναι ενδεικτικές της ύπαρξης προσμίξεων</a:t>
            </a:r>
          </a:p>
          <a:p>
            <a:pPr eaLnBrk="1" hangingPunct="1">
              <a:defRPr/>
            </a:pPr>
            <a:r>
              <a:rPr lang="el-GR" dirty="0"/>
              <a:t>Τιμές του λόγου A260nm/A280nm &gt; 1,8 είναι ενδεικτικές πρόσμιξης με RNA και δεν προκαλούν κάποιο πρόβλημα.</a:t>
            </a:r>
            <a:r>
              <a:rPr lang="en-US" altLang="en-US" dirty="0"/>
              <a:t>                     </a:t>
            </a:r>
            <a:endParaRPr lang="ar-SA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820</Words>
  <Application>Microsoft Office PowerPoint</Application>
  <PresentationFormat>Προσαρμογή</PresentationFormat>
  <Paragraphs>142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Ion</vt:lpstr>
      <vt:lpstr>Παρουσίαση του PowerPoint</vt:lpstr>
      <vt:lpstr>ΦΑΣΜΑΤΟΦΩΤΟΜΕΤΡΙΑ</vt:lpstr>
      <vt:lpstr>Φασματοφωτόμετρα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ΦΑΣΜΑ ΑΠΟΡΡΟΦΗΣΗΣ Η απεικόνιση της απορρόφησης ή της διαπερατότητας της ακτινοβολίας σε συνάρτηση με το μήκος κύματος </vt:lpstr>
      <vt:lpstr>Εκτίμηση της καθαρότητας διαλυμάτων νουκλεϊκών οξέων</vt:lpstr>
      <vt:lpstr>Παρουσίαση του PowerPoint</vt:lpstr>
      <vt:lpstr>Παρουσίαση του PowerPoint</vt:lpstr>
      <vt:lpstr>Εκτίμηση της καθαρότητας διαλυμάτων νουκλεϊκών οξέων</vt:lpstr>
      <vt:lpstr>Παρουσίαση του PowerPoint</vt:lpstr>
      <vt:lpstr>Υπολογισμός συγκέντρωσης, καθαρότητας και συνολικής ποσότητας DNA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Διονυσοπούλου Ευλαμπία</dc:creator>
  <cp:lastModifiedBy>User</cp:lastModifiedBy>
  <cp:revision>24</cp:revision>
  <dcterms:created xsi:type="dcterms:W3CDTF">2020-03-19T09:33:31Z</dcterms:created>
  <dcterms:modified xsi:type="dcterms:W3CDTF">2024-03-21T09:46:06Z</dcterms:modified>
</cp:coreProperties>
</file>