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9" r:id="rId4"/>
    <p:sldId id="261" r:id="rId5"/>
    <p:sldId id="260" r:id="rId6"/>
    <p:sldId id="262" r:id="rId7"/>
    <p:sldId id="265" r:id="rId8"/>
    <p:sldId id="264" r:id="rId9"/>
    <p:sldId id="267" r:id="rId10"/>
    <p:sldId id="266" r:id="rId11"/>
    <p:sldId id="268" r:id="rId12"/>
    <p:sldId id="269" r:id="rId13"/>
    <p:sldId id="270" r:id="rId14"/>
    <p:sldId id="274" r:id="rId15"/>
    <p:sldId id="275" r:id="rId16"/>
    <p:sldId id="321" r:id="rId17"/>
    <p:sldId id="276" r:id="rId18"/>
    <p:sldId id="277" r:id="rId19"/>
    <p:sldId id="278" r:id="rId20"/>
    <p:sldId id="382" r:id="rId21"/>
    <p:sldId id="323" r:id="rId22"/>
    <p:sldId id="279" r:id="rId23"/>
    <p:sldId id="325" r:id="rId24"/>
    <p:sldId id="327" r:id="rId25"/>
    <p:sldId id="328" r:id="rId26"/>
    <p:sldId id="329" r:id="rId27"/>
    <p:sldId id="330" r:id="rId28"/>
    <p:sldId id="332" r:id="rId29"/>
    <p:sldId id="335" r:id="rId30"/>
    <p:sldId id="271" r:id="rId31"/>
    <p:sldId id="337" r:id="rId32"/>
    <p:sldId id="338" r:id="rId33"/>
    <p:sldId id="339" r:id="rId34"/>
    <p:sldId id="336" r:id="rId35"/>
    <p:sldId id="343" r:id="rId36"/>
    <p:sldId id="344" r:id="rId37"/>
    <p:sldId id="347" r:id="rId38"/>
    <p:sldId id="348" r:id="rId39"/>
    <p:sldId id="349" r:id="rId40"/>
    <p:sldId id="350" r:id="rId41"/>
    <p:sldId id="351" r:id="rId42"/>
    <p:sldId id="352" r:id="rId43"/>
    <p:sldId id="284" r:id="rId44"/>
    <p:sldId id="353" r:id="rId45"/>
    <p:sldId id="355" r:id="rId46"/>
    <p:sldId id="354" r:id="rId47"/>
    <p:sldId id="365" r:id="rId48"/>
    <p:sldId id="370" r:id="rId49"/>
    <p:sldId id="372" r:id="rId50"/>
    <p:sldId id="373" r:id="rId51"/>
    <p:sldId id="374" r:id="rId52"/>
    <p:sldId id="375" r:id="rId53"/>
    <p:sldId id="376" r:id="rId54"/>
    <p:sldId id="377" r:id="rId55"/>
    <p:sldId id="379" r:id="rId56"/>
    <p:sldId id="361" r:id="rId57"/>
    <p:sldId id="362" r:id="rId58"/>
    <p:sldId id="378" r:id="rId59"/>
    <p:sldId id="357" r:id="rId60"/>
    <p:sldId id="358" r:id="rId61"/>
    <p:sldId id="380" r:id="rId62"/>
    <p:sldId id="359" r:id="rId63"/>
    <p:sldId id="369" r:id="rId64"/>
    <p:sldId id="384" r:id="rId65"/>
    <p:sldId id="383" r:id="rId66"/>
    <p:sldId id="381" r:id="rId67"/>
    <p:sldId id="363" r:id="rId68"/>
    <p:sldId id="310" r:id="rId69"/>
    <p:sldId id="311" r:id="rId70"/>
    <p:sldId id="313" r:id="rId71"/>
    <p:sldId id="371" r:id="rId72"/>
    <p:sldId id="356" r:id="rId73"/>
    <p:sldId id="340" r:id="rId74"/>
    <p:sldId id="324" r:id="rId75"/>
    <p:sldId id="366" r:id="rId76"/>
    <p:sldId id="368"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2178" y="-894"/>
      </p:cViewPr>
      <p:guideLst>
        <p:guide orient="horz" pos="2160"/>
        <p:guide pos="2880"/>
      </p:guideLst>
    </p:cSldViewPr>
  </p:slideViewPr>
  <p:notesTextViewPr>
    <p:cViewPr>
      <p:scale>
        <a:sx n="1" d="1"/>
        <a:sy n="1" d="1"/>
      </p:scale>
      <p:origin x="0" y="0"/>
    </p:cViewPr>
  </p:notesTextViewPr>
  <p:sorterViewPr>
    <p:cViewPr>
      <p:scale>
        <a:sx n="100" d="100"/>
        <a:sy n="100" d="100"/>
      </p:scale>
      <p:origin x="0" y="80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CC587A-8D49-4215-A6E4-EC998FCDF64D}" type="doc">
      <dgm:prSet loTypeId="urn:microsoft.com/office/officeart/2005/8/layout/venn1" loCatId="relationship" qsTypeId="urn:microsoft.com/office/officeart/2005/8/quickstyle/simple1" qsCatId="simple" csTypeId="urn:microsoft.com/office/officeart/2005/8/colors/colorful4" csCatId="colorful" phldr="1"/>
      <dgm:spPr/>
    </dgm:pt>
    <dgm:pt modelId="{F5E99DC0-680C-4348-9B71-279DA8C18756}">
      <dgm:prSet phldrT="[Text]"/>
      <dgm:spPr/>
      <dgm:t>
        <a:bodyPr/>
        <a:lstStyle/>
        <a:p>
          <a:r>
            <a:rPr lang="el-GR" dirty="0" smtClean="0"/>
            <a:t>απώλεια – χαμηλό ΒΣ</a:t>
          </a:r>
          <a:endParaRPr lang="en-GB" dirty="0"/>
        </a:p>
      </dgm:t>
    </dgm:pt>
    <dgm:pt modelId="{A021BD4F-9882-4DF4-B8D5-4FF25796490D}" type="parTrans" cxnId="{E913B4CE-88FC-45DB-8967-37C2776567F3}">
      <dgm:prSet/>
      <dgm:spPr/>
      <dgm:t>
        <a:bodyPr/>
        <a:lstStyle/>
        <a:p>
          <a:endParaRPr lang="en-GB"/>
        </a:p>
      </dgm:t>
    </dgm:pt>
    <dgm:pt modelId="{0550C809-7B2E-466A-BC53-84494770697C}" type="sibTrans" cxnId="{E913B4CE-88FC-45DB-8967-37C2776567F3}">
      <dgm:prSet/>
      <dgm:spPr/>
      <dgm:t>
        <a:bodyPr/>
        <a:lstStyle/>
        <a:p>
          <a:endParaRPr lang="en-GB"/>
        </a:p>
      </dgm:t>
    </dgm:pt>
    <dgm:pt modelId="{D92CF1B9-5A9D-42CC-A586-983CE3D37D19}">
      <dgm:prSet phldrT="[Text]"/>
      <dgm:spPr/>
      <dgm:t>
        <a:bodyPr/>
        <a:lstStyle/>
        <a:p>
          <a:r>
            <a:rPr lang="el-GR" dirty="0" smtClean="0"/>
            <a:t>έντονο </a:t>
          </a:r>
          <a:r>
            <a:rPr lang="en-GB" dirty="0" smtClean="0">
              <a:latin typeface="Calibri" panose="020F0502020204030204" pitchFamily="34" charset="0"/>
            </a:rPr>
            <a:t>stress</a:t>
          </a:r>
          <a:r>
            <a:rPr lang="en-GB" dirty="0" smtClean="0"/>
            <a:t> </a:t>
          </a:r>
          <a:endParaRPr lang="en-GB" dirty="0"/>
        </a:p>
      </dgm:t>
    </dgm:pt>
    <dgm:pt modelId="{F723D317-C979-45D1-AED0-4A540FB79D98}" type="parTrans" cxnId="{B286463A-CC23-4C04-A126-9BCA127586FE}">
      <dgm:prSet/>
      <dgm:spPr/>
      <dgm:t>
        <a:bodyPr/>
        <a:lstStyle/>
        <a:p>
          <a:endParaRPr lang="en-GB"/>
        </a:p>
      </dgm:t>
    </dgm:pt>
    <dgm:pt modelId="{093C808C-CC7C-42FE-BFC1-60F1008827F1}" type="sibTrans" cxnId="{B286463A-CC23-4C04-A126-9BCA127586FE}">
      <dgm:prSet/>
      <dgm:spPr/>
      <dgm:t>
        <a:bodyPr/>
        <a:lstStyle/>
        <a:p>
          <a:endParaRPr lang="en-GB"/>
        </a:p>
      </dgm:t>
    </dgm:pt>
    <dgm:pt modelId="{15EA2F3C-79AA-4E00-8E45-9B57083E8ADE}">
      <dgm:prSet phldrT="[Text]"/>
      <dgm:spPr/>
      <dgm:t>
        <a:bodyPr/>
        <a:lstStyle/>
        <a:p>
          <a:r>
            <a:rPr lang="el-GR" dirty="0" smtClean="0"/>
            <a:t>εντατική φυσική άσκηση</a:t>
          </a:r>
          <a:endParaRPr lang="en-GB" dirty="0"/>
        </a:p>
      </dgm:t>
    </dgm:pt>
    <dgm:pt modelId="{E55ED4BE-7B73-434B-B292-22864D438A87}" type="parTrans" cxnId="{E3735AA8-5BAE-4AAB-90BD-19A146D9C3E6}">
      <dgm:prSet/>
      <dgm:spPr/>
      <dgm:t>
        <a:bodyPr/>
        <a:lstStyle/>
        <a:p>
          <a:endParaRPr lang="en-GB"/>
        </a:p>
      </dgm:t>
    </dgm:pt>
    <dgm:pt modelId="{9EB2D9C6-02B4-4A7C-9782-4B1D37355CDF}" type="sibTrans" cxnId="{E3735AA8-5BAE-4AAB-90BD-19A146D9C3E6}">
      <dgm:prSet/>
      <dgm:spPr/>
      <dgm:t>
        <a:bodyPr/>
        <a:lstStyle/>
        <a:p>
          <a:endParaRPr lang="en-GB"/>
        </a:p>
      </dgm:t>
    </dgm:pt>
    <dgm:pt modelId="{BB5F8507-CDE4-4389-A9A7-4A34B1C08C1E}" type="pres">
      <dgm:prSet presAssocID="{87CC587A-8D49-4215-A6E4-EC998FCDF64D}" presName="compositeShape" presStyleCnt="0">
        <dgm:presLayoutVars>
          <dgm:chMax val="7"/>
          <dgm:dir/>
          <dgm:resizeHandles val="exact"/>
        </dgm:presLayoutVars>
      </dgm:prSet>
      <dgm:spPr/>
    </dgm:pt>
    <dgm:pt modelId="{1ABC793E-633C-4A03-953B-A22B28D6ACE3}" type="pres">
      <dgm:prSet presAssocID="{F5E99DC0-680C-4348-9B71-279DA8C18756}" presName="circ1" presStyleLbl="vennNode1" presStyleIdx="0" presStyleCnt="3"/>
      <dgm:spPr/>
      <dgm:t>
        <a:bodyPr/>
        <a:lstStyle/>
        <a:p>
          <a:endParaRPr lang="en-GB"/>
        </a:p>
      </dgm:t>
    </dgm:pt>
    <dgm:pt modelId="{AF070859-71C0-4291-A7D0-78C60FACA0A1}" type="pres">
      <dgm:prSet presAssocID="{F5E99DC0-680C-4348-9B71-279DA8C18756}" presName="circ1Tx" presStyleLbl="revTx" presStyleIdx="0" presStyleCnt="0">
        <dgm:presLayoutVars>
          <dgm:chMax val="0"/>
          <dgm:chPref val="0"/>
          <dgm:bulletEnabled val="1"/>
        </dgm:presLayoutVars>
      </dgm:prSet>
      <dgm:spPr/>
      <dgm:t>
        <a:bodyPr/>
        <a:lstStyle/>
        <a:p>
          <a:endParaRPr lang="en-GB"/>
        </a:p>
      </dgm:t>
    </dgm:pt>
    <dgm:pt modelId="{AC1FAA60-C048-4628-984C-180D7C8CE83E}" type="pres">
      <dgm:prSet presAssocID="{D92CF1B9-5A9D-42CC-A586-983CE3D37D19}" presName="circ2" presStyleLbl="vennNode1" presStyleIdx="1" presStyleCnt="3"/>
      <dgm:spPr/>
      <dgm:t>
        <a:bodyPr/>
        <a:lstStyle/>
        <a:p>
          <a:endParaRPr lang="en-GB"/>
        </a:p>
      </dgm:t>
    </dgm:pt>
    <dgm:pt modelId="{D73EE3AA-EE06-4978-AF85-54974B5119EF}" type="pres">
      <dgm:prSet presAssocID="{D92CF1B9-5A9D-42CC-A586-983CE3D37D19}" presName="circ2Tx" presStyleLbl="revTx" presStyleIdx="0" presStyleCnt="0">
        <dgm:presLayoutVars>
          <dgm:chMax val="0"/>
          <dgm:chPref val="0"/>
          <dgm:bulletEnabled val="1"/>
        </dgm:presLayoutVars>
      </dgm:prSet>
      <dgm:spPr/>
      <dgm:t>
        <a:bodyPr/>
        <a:lstStyle/>
        <a:p>
          <a:endParaRPr lang="en-GB"/>
        </a:p>
      </dgm:t>
    </dgm:pt>
    <dgm:pt modelId="{474B7FD7-6B12-4D0B-B826-4A487951D52C}" type="pres">
      <dgm:prSet presAssocID="{15EA2F3C-79AA-4E00-8E45-9B57083E8ADE}" presName="circ3" presStyleLbl="vennNode1" presStyleIdx="2" presStyleCnt="3"/>
      <dgm:spPr/>
      <dgm:t>
        <a:bodyPr/>
        <a:lstStyle/>
        <a:p>
          <a:endParaRPr lang="en-GB"/>
        </a:p>
      </dgm:t>
    </dgm:pt>
    <dgm:pt modelId="{97CF8CF3-3DE5-47B0-8C9A-C0693015C212}" type="pres">
      <dgm:prSet presAssocID="{15EA2F3C-79AA-4E00-8E45-9B57083E8ADE}" presName="circ3Tx" presStyleLbl="revTx" presStyleIdx="0" presStyleCnt="0">
        <dgm:presLayoutVars>
          <dgm:chMax val="0"/>
          <dgm:chPref val="0"/>
          <dgm:bulletEnabled val="1"/>
        </dgm:presLayoutVars>
      </dgm:prSet>
      <dgm:spPr/>
      <dgm:t>
        <a:bodyPr/>
        <a:lstStyle/>
        <a:p>
          <a:endParaRPr lang="en-GB"/>
        </a:p>
      </dgm:t>
    </dgm:pt>
  </dgm:ptLst>
  <dgm:cxnLst>
    <dgm:cxn modelId="{4D87AA18-6B79-4B19-9837-BB945FCFCCD8}" type="presOf" srcId="{D92CF1B9-5A9D-42CC-A586-983CE3D37D19}" destId="{AC1FAA60-C048-4628-984C-180D7C8CE83E}" srcOrd="0" destOrd="0" presId="urn:microsoft.com/office/officeart/2005/8/layout/venn1"/>
    <dgm:cxn modelId="{E913B4CE-88FC-45DB-8967-37C2776567F3}" srcId="{87CC587A-8D49-4215-A6E4-EC998FCDF64D}" destId="{F5E99DC0-680C-4348-9B71-279DA8C18756}" srcOrd="0" destOrd="0" parTransId="{A021BD4F-9882-4DF4-B8D5-4FF25796490D}" sibTransId="{0550C809-7B2E-466A-BC53-84494770697C}"/>
    <dgm:cxn modelId="{FFFC25F4-116D-41A0-B61C-EFDE6107F227}" type="presOf" srcId="{D92CF1B9-5A9D-42CC-A586-983CE3D37D19}" destId="{D73EE3AA-EE06-4978-AF85-54974B5119EF}" srcOrd="1" destOrd="0" presId="urn:microsoft.com/office/officeart/2005/8/layout/venn1"/>
    <dgm:cxn modelId="{CD06CBA3-25E8-4358-968E-9318139E089E}" type="presOf" srcId="{15EA2F3C-79AA-4E00-8E45-9B57083E8ADE}" destId="{97CF8CF3-3DE5-47B0-8C9A-C0693015C212}" srcOrd="1" destOrd="0" presId="urn:microsoft.com/office/officeart/2005/8/layout/venn1"/>
    <dgm:cxn modelId="{B286463A-CC23-4C04-A126-9BCA127586FE}" srcId="{87CC587A-8D49-4215-A6E4-EC998FCDF64D}" destId="{D92CF1B9-5A9D-42CC-A586-983CE3D37D19}" srcOrd="1" destOrd="0" parTransId="{F723D317-C979-45D1-AED0-4A540FB79D98}" sibTransId="{093C808C-CC7C-42FE-BFC1-60F1008827F1}"/>
    <dgm:cxn modelId="{5A9CC1E6-44B6-4141-9010-11FE18049D8A}" type="presOf" srcId="{F5E99DC0-680C-4348-9B71-279DA8C18756}" destId="{AF070859-71C0-4291-A7D0-78C60FACA0A1}" srcOrd="1" destOrd="0" presId="urn:microsoft.com/office/officeart/2005/8/layout/venn1"/>
    <dgm:cxn modelId="{202E44D2-8EDA-486C-B43C-3A071E530F1E}" type="presOf" srcId="{87CC587A-8D49-4215-A6E4-EC998FCDF64D}" destId="{BB5F8507-CDE4-4389-A9A7-4A34B1C08C1E}" srcOrd="0" destOrd="0" presId="urn:microsoft.com/office/officeart/2005/8/layout/venn1"/>
    <dgm:cxn modelId="{9B9A7ED5-ED7A-430A-879A-82CE1DAF65C4}" type="presOf" srcId="{15EA2F3C-79AA-4E00-8E45-9B57083E8ADE}" destId="{474B7FD7-6B12-4D0B-B826-4A487951D52C}" srcOrd="0" destOrd="0" presId="urn:microsoft.com/office/officeart/2005/8/layout/venn1"/>
    <dgm:cxn modelId="{94CE905B-F8A6-4498-B56E-BCEA97E605C3}" type="presOf" srcId="{F5E99DC0-680C-4348-9B71-279DA8C18756}" destId="{1ABC793E-633C-4A03-953B-A22B28D6ACE3}" srcOrd="0" destOrd="0" presId="urn:microsoft.com/office/officeart/2005/8/layout/venn1"/>
    <dgm:cxn modelId="{E3735AA8-5BAE-4AAB-90BD-19A146D9C3E6}" srcId="{87CC587A-8D49-4215-A6E4-EC998FCDF64D}" destId="{15EA2F3C-79AA-4E00-8E45-9B57083E8ADE}" srcOrd="2" destOrd="0" parTransId="{E55ED4BE-7B73-434B-B292-22864D438A87}" sibTransId="{9EB2D9C6-02B4-4A7C-9782-4B1D37355CDF}"/>
    <dgm:cxn modelId="{E1472DD0-DACF-4F30-8D94-A3AF1C7D3F3E}" type="presParOf" srcId="{BB5F8507-CDE4-4389-A9A7-4A34B1C08C1E}" destId="{1ABC793E-633C-4A03-953B-A22B28D6ACE3}" srcOrd="0" destOrd="0" presId="urn:microsoft.com/office/officeart/2005/8/layout/venn1"/>
    <dgm:cxn modelId="{61A92762-8FAF-48D5-944B-8BD9A4AD898D}" type="presParOf" srcId="{BB5F8507-CDE4-4389-A9A7-4A34B1C08C1E}" destId="{AF070859-71C0-4291-A7D0-78C60FACA0A1}" srcOrd="1" destOrd="0" presId="urn:microsoft.com/office/officeart/2005/8/layout/venn1"/>
    <dgm:cxn modelId="{53DD1660-F4AE-4749-A268-5453A18B3F22}" type="presParOf" srcId="{BB5F8507-CDE4-4389-A9A7-4A34B1C08C1E}" destId="{AC1FAA60-C048-4628-984C-180D7C8CE83E}" srcOrd="2" destOrd="0" presId="urn:microsoft.com/office/officeart/2005/8/layout/venn1"/>
    <dgm:cxn modelId="{DD0A7B19-1FCE-481A-B00C-944219A8D455}" type="presParOf" srcId="{BB5F8507-CDE4-4389-A9A7-4A34B1C08C1E}" destId="{D73EE3AA-EE06-4978-AF85-54974B5119EF}" srcOrd="3" destOrd="0" presId="urn:microsoft.com/office/officeart/2005/8/layout/venn1"/>
    <dgm:cxn modelId="{D47C57A3-BF58-4EFF-B75C-32033D4A5F19}" type="presParOf" srcId="{BB5F8507-CDE4-4389-A9A7-4A34B1C08C1E}" destId="{474B7FD7-6B12-4D0B-B826-4A487951D52C}" srcOrd="4" destOrd="0" presId="urn:microsoft.com/office/officeart/2005/8/layout/venn1"/>
    <dgm:cxn modelId="{31E7412E-D003-4F8A-BB92-06BA6D8BAA04}" type="presParOf" srcId="{BB5F8507-CDE4-4389-A9A7-4A34B1C08C1E}" destId="{97CF8CF3-3DE5-47B0-8C9A-C0693015C212}"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137A43-4BD0-4D97-81E6-AF955CF4FE86}"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9A56F077-9DF4-40B5-9300-C9C249314EBE}">
      <dgm:prSet phldrT="[Text]"/>
      <dgm:spPr>
        <a:solidFill>
          <a:srgbClr val="92D050"/>
        </a:solidFill>
      </dgm:spPr>
      <dgm:t>
        <a:bodyPr/>
        <a:lstStyle/>
        <a:p>
          <a:endParaRPr lang="en-GB" dirty="0"/>
        </a:p>
      </dgm:t>
    </dgm:pt>
    <dgm:pt modelId="{6E0E5C50-A2F7-43D2-8A27-5747B26727E3}" type="parTrans" cxnId="{F2CFB3B0-E1FD-4927-B2F3-9B3C1498FEAE}">
      <dgm:prSet/>
      <dgm:spPr/>
      <dgm:t>
        <a:bodyPr/>
        <a:lstStyle/>
        <a:p>
          <a:endParaRPr lang="en-GB"/>
        </a:p>
      </dgm:t>
    </dgm:pt>
    <dgm:pt modelId="{BFFF50A3-47C1-4B64-9C7F-DFA02C084DFA}" type="sibTrans" cxnId="{F2CFB3B0-E1FD-4927-B2F3-9B3C1498FEAE}">
      <dgm:prSet/>
      <dgm:spPr/>
      <dgm:t>
        <a:bodyPr/>
        <a:lstStyle/>
        <a:p>
          <a:endParaRPr lang="en-GB"/>
        </a:p>
      </dgm:t>
    </dgm:pt>
    <dgm:pt modelId="{3BE14F9F-0CA5-4F64-A50B-2FAE6E97DDA0}">
      <dgm:prSet phldrT="[Text]" custT="1"/>
      <dgm:spPr/>
      <dgm:t>
        <a:bodyPr/>
        <a:lstStyle/>
        <a:p>
          <a:r>
            <a:rPr lang="el-GR" sz="2400" dirty="0" smtClean="0"/>
            <a:t>Δίαιτα για λόγους αισθητικής</a:t>
          </a:r>
          <a:endParaRPr lang="en-GB" sz="2400" dirty="0"/>
        </a:p>
      </dgm:t>
    </dgm:pt>
    <dgm:pt modelId="{65FD2C24-5485-4FB7-8B6C-47CDCD0514A9}" type="parTrans" cxnId="{204657FF-EE42-4BB6-837E-0129628F11A3}">
      <dgm:prSet/>
      <dgm:spPr/>
      <dgm:t>
        <a:bodyPr/>
        <a:lstStyle/>
        <a:p>
          <a:endParaRPr lang="en-GB"/>
        </a:p>
      </dgm:t>
    </dgm:pt>
    <dgm:pt modelId="{13B0ADCD-3EEC-4BA9-9939-21AEED7F0CDF}" type="sibTrans" cxnId="{204657FF-EE42-4BB6-837E-0129628F11A3}">
      <dgm:prSet/>
      <dgm:spPr/>
      <dgm:t>
        <a:bodyPr/>
        <a:lstStyle/>
        <a:p>
          <a:endParaRPr lang="en-GB"/>
        </a:p>
      </dgm:t>
    </dgm:pt>
    <dgm:pt modelId="{7BD569AD-1D5B-4824-B478-7DC722A3BC4F}">
      <dgm:prSet phldrT="[Text]"/>
      <dgm:spPr>
        <a:solidFill>
          <a:srgbClr val="FFFF00"/>
        </a:solidFill>
      </dgm:spPr>
      <dgm:t>
        <a:bodyPr/>
        <a:lstStyle/>
        <a:p>
          <a:endParaRPr lang="en-GB" dirty="0"/>
        </a:p>
      </dgm:t>
    </dgm:pt>
    <dgm:pt modelId="{413DFE4D-EAA4-4188-8B07-10C999122174}" type="parTrans" cxnId="{A7C54FDE-8468-4B42-ABED-4098AC58D4A3}">
      <dgm:prSet/>
      <dgm:spPr/>
      <dgm:t>
        <a:bodyPr/>
        <a:lstStyle/>
        <a:p>
          <a:endParaRPr lang="en-GB"/>
        </a:p>
      </dgm:t>
    </dgm:pt>
    <dgm:pt modelId="{D5CDD10E-9417-4CAF-A3FF-CDE6FF68AB3B}" type="sibTrans" cxnId="{A7C54FDE-8468-4B42-ABED-4098AC58D4A3}">
      <dgm:prSet/>
      <dgm:spPr/>
      <dgm:t>
        <a:bodyPr/>
        <a:lstStyle/>
        <a:p>
          <a:endParaRPr lang="en-GB"/>
        </a:p>
      </dgm:t>
    </dgm:pt>
    <dgm:pt modelId="{D20DC1CE-184F-4811-A958-886BA0B875BC}">
      <dgm:prSet phldrT="[Text]" custT="1"/>
      <dgm:spPr/>
      <dgm:t>
        <a:bodyPr/>
        <a:lstStyle/>
        <a:p>
          <a:r>
            <a:rPr lang="el-GR" sz="2400" dirty="0" smtClean="0">
              <a:latin typeface="Calibri" panose="020F0502020204030204" pitchFamily="34" charset="0"/>
            </a:rPr>
            <a:t>Νευρωτικού τύπου ενασχόληση με το βάρος </a:t>
          </a:r>
          <a:endParaRPr lang="en-GB" sz="2400" dirty="0">
            <a:latin typeface="Calibri" panose="020F0502020204030204" pitchFamily="34" charset="0"/>
          </a:endParaRPr>
        </a:p>
      </dgm:t>
    </dgm:pt>
    <dgm:pt modelId="{C1115AFA-1593-43D8-B714-89A67DD9583D}" type="parTrans" cxnId="{32DF963A-1984-4D71-9DF3-FE5D1050980E}">
      <dgm:prSet/>
      <dgm:spPr/>
      <dgm:t>
        <a:bodyPr/>
        <a:lstStyle/>
        <a:p>
          <a:endParaRPr lang="en-GB"/>
        </a:p>
      </dgm:t>
    </dgm:pt>
    <dgm:pt modelId="{12527CA1-F71F-412F-8A27-7613566BC683}" type="sibTrans" cxnId="{32DF963A-1984-4D71-9DF3-FE5D1050980E}">
      <dgm:prSet/>
      <dgm:spPr/>
      <dgm:t>
        <a:bodyPr/>
        <a:lstStyle/>
        <a:p>
          <a:endParaRPr lang="en-GB"/>
        </a:p>
      </dgm:t>
    </dgm:pt>
    <dgm:pt modelId="{A879C7E3-473E-4AB8-A912-D8179E588889}">
      <dgm:prSet phldrT="[Text]"/>
      <dgm:spPr>
        <a:solidFill>
          <a:srgbClr val="FF0000"/>
        </a:solidFill>
      </dgm:spPr>
      <dgm:t>
        <a:bodyPr/>
        <a:lstStyle/>
        <a:p>
          <a:endParaRPr lang="en-GB" dirty="0"/>
        </a:p>
      </dgm:t>
    </dgm:pt>
    <dgm:pt modelId="{7227E3D1-FEE9-4E0F-9302-153AC6A5B2C1}" type="parTrans" cxnId="{A1314C51-3682-4345-B649-E77CE708A7B7}">
      <dgm:prSet/>
      <dgm:spPr/>
      <dgm:t>
        <a:bodyPr/>
        <a:lstStyle/>
        <a:p>
          <a:endParaRPr lang="en-GB"/>
        </a:p>
      </dgm:t>
    </dgm:pt>
    <dgm:pt modelId="{B1871395-D6BE-4ADA-91C3-09CCB39A8D49}" type="sibTrans" cxnId="{A1314C51-3682-4345-B649-E77CE708A7B7}">
      <dgm:prSet/>
      <dgm:spPr/>
      <dgm:t>
        <a:bodyPr/>
        <a:lstStyle/>
        <a:p>
          <a:endParaRPr lang="en-GB"/>
        </a:p>
      </dgm:t>
    </dgm:pt>
    <dgm:pt modelId="{A12D4113-1014-4FD5-AB8B-D8B36586BC6B}">
      <dgm:prSet phldrT="[Text]" custT="1"/>
      <dgm:spPr/>
      <dgm:t>
        <a:bodyPr/>
        <a:lstStyle/>
        <a:p>
          <a:r>
            <a:rPr lang="el-GR" sz="2400" dirty="0" smtClean="0">
              <a:latin typeface="Calibri" panose="020F0502020204030204" pitchFamily="34" charset="0"/>
            </a:rPr>
            <a:t>Νευρογενής ανορεξία / βουλιμία</a:t>
          </a:r>
          <a:endParaRPr lang="en-GB" sz="2400" dirty="0">
            <a:latin typeface="Calibri" panose="020F0502020204030204" pitchFamily="34" charset="0"/>
          </a:endParaRPr>
        </a:p>
      </dgm:t>
    </dgm:pt>
    <dgm:pt modelId="{81350066-F099-4343-8EA4-83B7C89460A8}" type="parTrans" cxnId="{816D6AB2-DCAD-4F2F-A95D-44A8D78D3F5F}">
      <dgm:prSet/>
      <dgm:spPr/>
      <dgm:t>
        <a:bodyPr/>
        <a:lstStyle/>
        <a:p>
          <a:endParaRPr lang="en-GB"/>
        </a:p>
      </dgm:t>
    </dgm:pt>
    <dgm:pt modelId="{673E2F61-A986-4023-8D29-A30EDD1C751F}" type="sibTrans" cxnId="{816D6AB2-DCAD-4F2F-A95D-44A8D78D3F5F}">
      <dgm:prSet/>
      <dgm:spPr/>
      <dgm:t>
        <a:bodyPr/>
        <a:lstStyle/>
        <a:p>
          <a:endParaRPr lang="en-GB"/>
        </a:p>
      </dgm:t>
    </dgm:pt>
    <dgm:pt modelId="{989E4D30-9182-4632-9BB8-C3ED7D8F8796}">
      <dgm:prSet/>
      <dgm:spPr>
        <a:solidFill>
          <a:srgbClr val="FFC000"/>
        </a:solidFill>
      </dgm:spPr>
      <dgm:t>
        <a:bodyPr/>
        <a:lstStyle/>
        <a:p>
          <a:endParaRPr lang="en-GB" dirty="0"/>
        </a:p>
      </dgm:t>
    </dgm:pt>
    <dgm:pt modelId="{987E4670-697D-493D-ABC8-0B81F4CDE2C1}" type="parTrans" cxnId="{AB9B62F6-53B5-4DCC-92B2-6C8A68136D93}">
      <dgm:prSet/>
      <dgm:spPr/>
      <dgm:t>
        <a:bodyPr/>
        <a:lstStyle/>
        <a:p>
          <a:endParaRPr lang="en-GB"/>
        </a:p>
      </dgm:t>
    </dgm:pt>
    <dgm:pt modelId="{2024CABB-115F-4E41-AE47-A8BE2229B24F}" type="sibTrans" cxnId="{AB9B62F6-53B5-4DCC-92B2-6C8A68136D93}">
      <dgm:prSet/>
      <dgm:spPr/>
      <dgm:t>
        <a:bodyPr/>
        <a:lstStyle/>
        <a:p>
          <a:endParaRPr lang="en-GB"/>
        </a:p>
      </dgm:t>
    </dgm:pt>
    <dgm:pt modelId="{52152C97-84B8-46AB-B7A4-40B3B3AEA3E1}">
      <dgm:prSet custT="1"/>
      <dgm:spPr/>
      <dgm:t>
        <a:bodyPr/>
        <a:lstStyle/>
        <a:p>
          <a:r>
            <a:rPr lang="el-GR" sz="2400" dirty="0" smtClean="0">
              <a:latin typeface="Calibri" panose="020F0502020204030204" pitchFamily="34" charset="0"/>
            </a:rPr>
            <a:t>Ανορεξική αντίδραση</a:t>
          </a:r>
          <a:endParaRPr lang="en-GB" sz="2400" dirty="0">
            <a:latin typeface="Calibri" panose="020F0502020204030204" pitchFamily="34" charset="0"/>
          </a:endParaRPr>
        </a:p>
      </dgm:t>
    </dgm:pt>
    <dgm:pt modelId="{ED2A2FD5-13DA-4249-9165-6CFD8B2EF26B}" type="parTrans" cxnId="{EC524D0F-87CA-435B-9B45-E10998C13620}">
      <dgm:prSet/>
      <dgm:spPr/>
      <dgm:t>
        <a:bodyPr/>
        <a:lstStyle/>
        <a:p>
          <a:endParaRPr lang="en-GB"/>
        </a:p>
      </dgm:t>
    </dgm:pt>
    <dgm:pt modelId="{6D20D4B9-4137-4D97-B14F-FE01FF546B9C}" type="sibTrans" cxnId="{EC524D0F-87CA-435B-9B45-E10998C13620}">
      <dgm:prSet/>
      <dgm:spPr/>
      <dgm:t>
        <a:bodyPr/>
        <a:lstStyle/>
        <a:p>
          <a:endParaRPr lang="en-GB"/>
        </a:p>
      </dgm:t>
    </dgm:pt>
    <dgm:pt modelId="{D488833B-3D30-4C1C-B7A7-BAA821BAA19E}" type="pres">
      <dgm:prSet presAssocID="{90137A43-4BD0-4D97-81E6-AF955CF4FE86}" presName="linearFlow" presStyleCnt="0">
        <dgm:presLayoutVars>
          <dgm:dir/>
          <dgm:animLvl val="lvl"/>
          <dgm:resizeHandles val="exact"/>
        </dgm:presLayoutVars>
      </dgm:prSet>
      <dgm:spPr/>
      <dgm:t>
        <a:bodyPr/>
        <a:lstStyle/>
        <a:p>
          <a:endParaRPr lang="en-GB"/>
        </a:p>
      </dgm:t>
    </dgm:pt>
    <dgm:pt modelId="{46E9C384-E6E6-4D25-B789-5A56B54F5274}" type="pres">
      <dgm:prSet presAssocID="{9A56F077-9DF4-40B5-9300-C9C249314EBE}" presName="composite" presStyleCnt="0"/>
      <dgm:spPr/>
    </dgm:pt>
    <dgm:pt modelId="{7914402B-0076-4B44-80B5-6AB86E1E8FAD}" type="pres">
      <dgm:prSet presAssocID="{9A56F077-9DF4-40B5-9300-C9C249314EBE}" presName="parentText" presStyleLbl="alignNode1" presStyleIdx="0" presStyleCnt="4">
        <dgm:presLayoutVars>
          <dgm:chMax val="1"/>
          <dgm:bulletEnabled val="1"/>
        </dgm:presLayoutVars>
      </dgm:prSet>
      <dgm:spPr/>
      <dgm:t>
        <a:bodyPr/>
        <a:lstStyle/>
        <a:p>
          <a:endParaRPr lang="en-GB"/>
        </a:p>
      </dgm:t>
    </dgm:pt>
    <dgm:pt modelId="{57425D74-550A-4A93-951E-D5CF1803EE69}" type="pres">
      <dgm:prSet presAssocID="{9A56F077-9DF4-40B5-9300-C9C249314EBE}" presName="descendantText" presStyleLbl="alignAcc1" presStyleIdx="0" presStyleCnt="4">
        <dgm:presLayoutVars>
          <dgm:bulletEnabled val="1"/>
        </dgm:presLayoutVars>
      </dgm:prSet>
      <dgm:spPr/>
      <dgm:t>
        <a:bodyPr/>
        <a:lstStyle/>
        <a:p>
          <a:endParaRPr lang="en-GB"/>
        </a:p>
      </dgm:t>
    </dgm:pt>
    <dgm:pt modelId="{7F41B683-043C-4B3A-BB26-2E32A461BD08}" type="pres">
      <dgm:prSet presAssocID="{BFFF50A3-47C1-4B64-9C7F-DFA02C084DFA}" presName="sp" presStyleCnt="0"/>
      <dgm:spPr/>
    </dgm:pt>
    <dgm:pt modelId="{0A606DAE-5BDE-4609-8D85-2D9CB8164676}" type="pres">
      <dgm:prSet presAssocID="{7BD569AD-1D5B-4824-B478-7DC722A3BC4F}" presName="composite" presStyleCnt="0"/>
      <dgm:spPr/>
    </dgm:pt>
    <dgm:pt modelId="{A3BB36A4-FA72-448C-8420-6FACC03C2A35}" type="pres">
      <dgm:prSet presAssocID="{7BD569AD-1D5B-4824-B478-7DC722A3BC4F}" presName="parentText" presStyleLbl="alignNode1" presStyleIdx="1" presStyleCnt="4">
        <dgm:presLayoutVars>
          <dgm:chMax val="1"/>
          <dgm:bulletEnabled val="1"/>
        </dgm:presLayoutVars>
      </dgm:prSet>
      <dgm:spPr/>
      <dgm:t>
        <a:bodyPr/>
        <a:lstStyle/>
        <a:p>
          <a:endParaRPr lang="en-GB"/>
        </a:p>
      </dgm:t>
    </dgm:pt>
    <dgm:pt modelId="{DC7D70DD-F1AA-43FC-9924-75991AD9B9A0}" type="pres">
      <dgm:prSet presAssocID="{7BD569AD-1D5B-4824-B478-7DC722A3BC4F}" presName="descendantText" presStyleLbl="alignAcc1" presStyleIdx="1" presStyleCnt="4">
        <dgm:presLayoutVars>
          <dgm:bulletEnabled val="1"/>
        </dgm:presLayoutVars>
      </dgm:prSet>
      <dgm:spPr/>
      <dgm:t>
        <a:bodyPr/>
        <a:lstStyle/>
        <a:p>
          <a:endParaRPr lang="en-GB"/>
        </a:p>
      </dgm:t>
    </dgm:pt>
    <dgm:pt modelId="{552BA1BF-7329-47E6-9292-F2C5B3104A3B}" type="pres">
      <dgm:prSet presAssocID="{D5CDD10E-9417-4CAF-A3FF-CDE6FF68AB3B}" presName="sp" presStyleCnt="0"/>
      <dgm:spPr/>
    </dgm:pt>
    <dgm:pt modelId="{F9871BAB-9973-4C37-BC28-B146F016C335}" type="pres">
      <dgm:prSet presAssocID="{989E4D30-9182-4632-9BB8-C3ED7D8F8796}" presName="composite" presStyleCnt="0"/>
      <dgm:spPr/>
    </dgm:pt>
    <dgm:pt modelId="{5281D015-1CFE-4BC0-B727-967C7000BDF4}" type="pres">
      <dgm:prSet presAssocID="{989E4D30-9182-4632-9BB8-C3ED7D8F8796}" presName="parentText" presStyleLbl="alignNode1" presStyleIdx="2" presStyleCnt="4">
        <dgm:presLayoutVars>
          <dgm:chMax val="1"/>
          <dgm:bulletEnabled val="1"/>
        </dgm:presLayoutVars>
      </dgm:prSet>
      <dgm:spPr/>
      <dgm:t>
        <a:bodyPr/>
        <a:lstStyle/>
        <a:p>
          <a:endParaRPr lang="en-GB"/>
        </a:p>
      </dgm:t>
    </dgm:pt>
    <dgm:pt modelId="{42139864-4BAB-4681-945D-78FE911A27D3}" type="pres">
      <dgm:prSet presAssocID="{989E4D30-9182-4632-9BB8-C3ED7D8F8796}" presName="descendantText" presStyleLbl="alignAcc1" presStyleIdx="2" presStyleCnt="4">
        <dgm:presLayoutVars>
          <dgm:bulletEnabled val="1"/>
        </dgm:presLayoutVars>
      </dgm:prSet>
      <dgm:spPr/>
      <dgm:t>
        <a:bodyPr/>
        <a:lstStyle/>
        <a:p>
          <a:endParaRPr lang="en-GB"/>
        </a:p>
      </dgm:t>
    </dgm:pt>
    <dgm:pt modelId="{4CD7FBE5-524D-4638-ABCC-368ED4BBEA78}" type="pres">
      <dgm:prSet presAssocID="{2024CABB-115F-4E41-AE47-A8BE2229B24F}" presName="sp" presStyleCnt="0"/>
      <dgm:spPr/>
    </dgm:pt>
    <dgm:pt modelId="{3BC7E8BB-EE7C-4400-A958-242CD1990B8A}" type="pres">
      <dgm:prSet presAssocID="{A879C7E3-473E-4AB8-A912-D8179E588889}" presName="composite" presStyleCnt="0"/>
      <dgm:spPr/>
    </dgm:pt>
    <dgm:pt modelId="{F14B77E1-4BE2-4B9A-AE26-466DB9F57F55}" type="pres">
      <dgm:prSet presAssocID="{A879C7E3-473E-4AB8-A912-D8179E588889}" presName="parentText" presStyleLbl="alignNode1" presStyleIdx="3" presStyleCnt="4">
        <dgm:presLayoutVars>
          <dgm:chMax val="1"/>
          <dgm:bulletEnabled val="1"/>
        </dgm:presLayoutVars>
      </dgm:prSet>
      <dgm:spPr/>
      <dgm:t>
        <a:bodyPr/>
        <a:lstStyle/>
        <a:p>
          <a:endParaRPr lang="en-GB"/>
        </a:p>
      </dgm:t>
    </dgm:pt>
    <dgm:pt modelId="{4F5254D0-2352-4E86-8B9C-21CD8B778A08}" type="pres">
      <dgm:prSet presAssocID="{A879C7E3-473E-4AB8-A912-D8179E588889}" presName="descendantText" presStyleLbl="alignAcc1" presStyleIdx="3" presStyleCnt="4">
        <dgm:presLayoutVars>
          <dgm:bulletEnabled val="1"/>
        </dgm:presLayoutVars>
      </dgm:prSet>
      <dgm:spPr/>
      <dgm:t>
        <a:bodyPr/>
        <a:lstStyle/>
        <a:p>
          <a:endParaRPr lang="en-GB"/>
        </a:p>
      </dgm:t>
    </dgm:pt>
  </dgm:ptLst>
  <dgm:cxnLst>
    <dgm:cxn modelId="{F2CFB3B0-E1FD-4927-B2F3-9B3C1498FEAE}" srcId="{90137A43-4BD0-4D97-81E6-AF955CF4FE86}" destId="{9A56F077-9DF4-40B5-9300-C9C249314EBE}" srcOrd="0" destOrd="0" parTransId="{6E0E5C50-A2F7-43D2-8A27-5747B26727E3}" sibTransId="{BFFF50A3-47C1-4B64-9C7F-DFA02C084DFA}"/>
    <dgm:cxn modelId="{7C9CCFB7-9D1F-450C-BF99-70B4055D8C4A}" type="presOf" srcId="{A12D4113-1014-4FD5-AB8B-D8B36586BC6B}" destId="{4F5254D0-2352-4E86-8B9C-21CD8B778A08}" srcOrd="0" destOrd="0" presId="urn:microsoft.com/office/officeart/2005/8/layout/chevron2"/>
    <dgm:cxn modelId="{E1BAC01E-378E-47BF-8F22-CDA23D7C58E8}" type="presOf" srcId="{52152C97-84B8-46AB-B7A4-40B3B3AEA3E1}" destId="{42139864-4BAB-4681-945D-78FE911A27D3}" srcOrd="0" destOrd="0" presId="urn:microsoft.com/office/officeart/2005/8/layout/chevron2"/>
    <dgm:cxn modelId="{7AD78B3D-58EF-4AEA-99A8-E171F7335B2C}" type="presOf" srcId="{989E4D30-9182-4632-9BB8-C3ED7D8F8796}" destId="{5281D015-1CFE-4BC0-B727-967C7000BDF4}" srcOrd="0" destOrd="0" presId="urn:microsoft.com/office/officeart/2005/8/layout/chevron2"/>
    <dgm:cxn modelId="{816D6AB2-DCAD-4F2F-A95D-44A8D78D3F5F}" srcId="{A879C7E3-473E-4AB8-A912-D8179E588889}" destId="{A12D4113-1014-4FD5-AB8B-D8B36586BC6B}" srcOrd="0" destOrd="0" parTransId="{81350066-F099-4343-8EA4-83B7C89460A8}" sibTransId="{673E2F61-A986-4023-8D29-A30EDD1C751F}"/>
    <dgm:cxn modelId="{204657FF-EE42-4BB6-837E-0129628F11A3}" srcId="{9A56F077-9DF4-40B5-9300-C9C249314EBE}" destId="{3BE14F9F-0CA5-4F64-A50B-2FAE6E97DDA0}" srcOrd="0" destOrd="0" parTransId="{65FD2C24-5485-4FB7-8B6C-47CDCD0514A9}" sibTransId="{13B0ADCD-3EEC-4BA9-9939-21AEED7F0CDF}"/>
    <dgm:cxn modelId="{EC524D0F-87CA-435B-9B45-E10998C13620}" srcId="{989E4D30-9182-4632-9BB8-C3ED7D8F8796}" destId="{52152C97-84B8-46AB-B7A4-40B3B3AEA3E1}" srcOrd="0" destOrd="0" parTransId="{ED2A2FD5-13DA-4249-9165-6CFD8B2EF26B}" sibTransId="{6D20D4B9-4137-4D97-B14F-FE01FF546B9C}"/>
    <dgm:cxn modelId="{6263EBF2-343C-4646-B7A1-EADB95AAFB3C}" type="presOf" srcId="{7BD569AD-1D5B-4824-B478-7DC722A3BC4F}" destId="{A3BB36A4-FA72-448C-8420-6FACC03C2A35}" srcOrd="0" destOrd="0" presId="urn:microsoft.com/office/officeart/2005/8/layout/chevron2"/>
    <dgm:cxn modelId="{460C78DF-AE8A-441D-B8C2-93A24A7982FC}" type="presOf" srcId="{9A56F077-9DF4-40B5-9300-C9C249314EBE}" destId="{7914402B-0076-4B44-80B5-6AB86E1E8FAD}" srcOrd="0" destOrd="0" presId="urn:microsoft.com/office/officeart/2005/8/layout/chevron2"/>
    <dgm:cxn modelId="{76973EED-6467-4AE3-A99A-7443A11132F0}" type="presOf" srcId="{A879C7E3-473E-4AB8-A912-D8179E588889}" destId="{F14B77E1-4BE2-4B9A-AE26-466DB9F57F55}" srcOrd="0" destOrd="0" presId="urn:microsoft.com/office/officeart/2005/8/layout/chevron2"/>
    <dgm:cxn modelId="{13734C85-A12B-4F90-8047-EAA077D84A8F}" type="presOf" srcId="{D20DC1CE-184F-4811-A958-886BA0B875BC}" destId="{DC7D70DD-F1AA-43FC-9924-75991AD9B9A0}" srcOrd="0" destOrd="0" presId="urn:microsoft.com/office/officeart/2005/8/layout/chevron2"/>
    <dgm:cxn modelId="{A7C54FDE-8468-4B42-ABED-4098AC58D4A3}" srcId="{90137A43-4BD0-4D97-81E6-AF955CF4FE86}" destId="{7BD569AD-1D5B-4824-B478-7DC722A3BC4F}" srcOrd="1" destOrd="0" parTransId="{413DFE4D-EAA4-4188-8B07-10C999122174}" sibTransId="{D5CDD10E-9417-4CAF-A3FF-CDE6FF68AB3B}"/>
    <dgm:cxn modelId="{AB9B62F6-53B5-4DCC-92B2-6C8A68136D93}" srcId="{90137A43-4BD0-4D97-81E6-AF955CF4FE86}" destId="{989E4D30-9182-4632-9BB8-C3ED7D8F8796}" srcOrd="2" destOrd="0" parTransId="{987E4670-697D-493D-ABC8-0B81F4CDE2C1}" sibTransId="{2024CABB-115F-4E41-AE47-A8BE2229B24F}"/>
    <dgm:cxn modelId="{32DF963A-1984-4D71-9DF3-FE5D1050980E}" srcId="{7BD569AD-1D5B-4824-B478-7DC722A3BC4F}" destId="{D20DC1CE-184F-4811-A958-886BA0B875BC}" srcOrd="0" destOrd="0" parTransId="{C1115AFA-1593-43D8-B714-89A67DD9583D}" sibTransId="{12527CA1-F71F-412F-8A27-7613566BC683}"/>
    <dgm:cxn modelId="{F73C3F34-7BCC-4E9A-A0F5-803724150DE4}" type="presOf" srcId="{3BE14F9F-0CA5-4F64-A50B-2FAE6E97DDA0}" destId="{57425D74-550A-4A93-951E-D5CF1803EE69}" srcOrd="0" destOrd="0" presId="urn:microsoft.com/office/officeart/2005/8/layout/chevron2"/>
    <dgm:cxn modelId="{A1314C51-3682-4345-B649-E77CE708A7B7}" srcId="{90137A43-4BD0-4D97-81E6-AF955CF4FE86}" destId="{A879C7E3-473E-4AB8-A912-D8179E588889}" srcOrd="3" destOrd="0" parTransId="{7227E3D1-FEE9-4E0F-9302-153AC6A5B2C1}" sibTransId="{B1871395-D6BE-4ADA-91C3-09CCB39A8D49}"/>
    <dgm:cxn modelId="{C962751D-D814-48B8-949F-1FBF9EDC718E}" type="presOf" srcId="{90137A43-4BD0-4D97-81E6-AF955CF4FE86}" destId="{D488833B-3D30-4C1C-B7A7-BAA821BAA19E}" srcOrd="0" destOrd="0" presId="urn:microsoft.com/office/officeart/2005/8/layout/chevron2"/>
    <dgm:cxn modelId="{91F38291-CA28-4FDE-9843-826BD20C2445}" type="presParOf" srcId="{D488833B-3D30-4C1C-B7A7-BAA821BAA19E}" destId="{46E9C384-E6E6-4D25-B789-5A56B54F5274}" srcOrd="0" destOrd="0" presId="urn:microsoft.com/office/officeart/2005/8/layout/chevron2"/>
    <dgm:cxn modelId="{00C974CE-F5E4-41EA-9954-FBA32DCC976E}" type="presParOf" srcId="{46E9C384-E6E6-4D25-B789-5A56B54F5274}" destId="{7914402B-0076-4B44-80B5-6AB86E1E8FAD}" srcOrd="0" destOrd="0" presId="urn:microsoft.com/office/officeart/2005/8/layout/chevron2"/>
    <dgm:cxn modelId="{35156379-BE27-474F-B81B-BEB5AA6F9CFE}" type="presParOf" srcId="{46E9C384-E6E6-4D25-B789-5A56B54F5274}" destId="{57425D74-550A-4A93-951E-D5CF1803EE69}" srcOrd="1" destOrd="0" presId="urn:microsoft.com/office/officeart/2005/8/layout/chevron2"/>
    <dgm:cxn modelId="{7B014D07-59F5-4641-8A39-6CB694BF70C3}" type="presParOf" srcId="{D488833B-3D30-4C1C-B7A7-BAA821BAA19E}" destId="{7F41B683-043C-4B3A-BB26-2E32A461BD08}" srcOrd="1" destOrd="0" presId="urn:microsoft.com/office/officeart/2005/8/layout/chevron2"/>
    <dgm:cxn modelId="{0CAE42D6-4A00-4AAF-8706-568DF2D103FE}" type="presParOf" srcId="{D488833B-3D30-4C1C-B7A7-BAA821BAA19E}" destId="{0A606DAE-5BDE-4609-8D85-2D9CB8164676}" srcOrd="2" destOrd="0" presId="urn:microsoft.com/office/officeart/2005/8/layout/chevron2"/>
    <dgm:cxn modelId="{3996F2ED-205A-4209-89B2-93244DD99C32}" type="presParOf" srcId="{0A606DAE-5BDE-4609-8D85-2D9CB8164676}" destId="{A3BB36A4-FA72-448C-8420-6FACC03C2A35}" srcOrd="0" destOrd="0" presId="urn:microsoft.com/office/officeart/2005/8/layout/chevron2"/>
    <dgm:cxn modelId="{14623297-921D-4ED9-A99E-EC1622D5B1D3}" type="presParOf" srcId="{0A606DAE-5BDE-4609-8D85-2D9CB8164676}" destId="{DC7D70DD-F1AA-43FC-9924-75991AD9B9A0}" srcOrd="1" destOrd="0" presId="urn:microsoft.com/office/officeart/2005/8/layout/chevron2"/>
    <dgm:cxn modelId="{21A30489-C8CC-482A-A0AC-E62F62DD72F9}" type="presParOf" srcId="{D488833B-3D30-4C1C-B7A7-BAA821BAA19E}" destId="{552BA1BF-7329-47E6-9292-F2C5B3104A3B}" srcOrd="3" destOrd="0" presId="urn:microsoft.com/office/officeart/2005/8/layout/chevron2"/>
    <dgm:cxn modelId="{C64F826C-89D2-4A23-A7FE-D4D087A4F8E5}" type="presParOf" srcId="{D488833B-3D30-4C1C-B7A7-BAA821BAA19E}" destId="{F9871BAB-9973-4C37-BC28-B146F016C335}" srcOrd="4" destOrd="0" presId="urn:microsoft.com/office/officeart/2005/8/layout/chevron2"/>
    <dgm:cxn modelId="{323940B5-DD31-4609-A748-49D29F316BBD}" type="presParOf" srcId="{F9871BAB-9973-4C37-BC28-B146F016C335}" destId="{5281D015-1CFE-4BC0-B727-967C7000BDF4}" srcOrd="0" destOrd="0" presId="urn:microsoft.com/office/officeart/2005/8/layout/chevron2"/>
    <dgm:cxn modelId="{EB31047A-165A-4601-87EC-7B631AFCA5E1}" type="presParOf" srcId="{F9871BAB-9973-4C37-BC28-B146F016C335}" destId="{42139864-4BAB-4681-945D-78FE911A27D3}" srcOrd="1" destOrd="0" presId="urn:microsoft.com/office/officeart/2005/8/layout/chevron2"/>
    <dgm:cxn modelId="{B9E0C9D5-738D-4F1C-8626-340D87F9460D}" type="presParOf" srcId="{D488833B-3D30-4C1C-B7A7-BAA821BAA19E}" destId="{4CD7FBE5-524D-4638-ABCC-368ED4BBEA78}" srcOrd="5" destOrd="0" presId="urn:microsoft.com/office/officeart/2005/8/layout/chevron2"/>
    <dgm:cxn modelId="{40F8743C-F0E4-4BA9-8E66-4DF1AE0A49CF}" type="presParOf" srcId="{D488833B-3D30-4C1C-B7A7-BAA821BAA19E}" destId="{3BC7E8BB-EE7C-4400-A958-242CD1990B8A}" srcOrd="6" destOrd="0" presId="urn:microsoft.com/office/officeart/2005/8/layout/chevron2"/>
    <dgm:cxn modelId="{2D9BE723-D97A-483D-A0F2-2318FDBD1508}" type="presParOf" srcId="{3BC7E8BB-EE7C-4400-A958-242CD1990B8A}" destId="{F14B77E1-4BE2-4B9A-AE26-466DB9F57F55}" srcOrd="0" destOrd="0" presId="urn:microsoft.com/office/officeart/2005/8/layout/chevron2"/>
    <dgm:cxn modelId="{2ABAF272-93B6-4DE7-9211-447EC639E3D7}" type="presParOf" srcId="{3BC7E8BB-EE7C-4400-A958-242CD1990B8A}" destId="{4F5254D0-2352-4E86-8B9C-21CD8B778A0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4E20E5-D502-4DC7-A4D7-03FF8D2AFF7D}" type="doc">
      <dgm:prSet loTypeId="urn:microsoft.com/office/officeart/2005/8/layout/radial1" loCatId="relationship" qsTypeId="urn:microsoft.com/office/officeart/2005/8/quickstyle/simple1" qsCatId="simple" csTypeId="urn:microsoft.com/office/officeart/2005/8/colors/colorful5" csCatId="colorful" phldr="1"/>
      <dgm:spPr/>
      <dgm:t>
        <a:bodyPr/>
        <a:lstStyle/>
        <a:p>
          <a:endParaRPr lang="en-GB"/>
        </a:p>
      </dgm:t>
    </dgm:pt>
    <dgm:pt modelId="{62D4DD0B-902C-4205-AFA3-7A87E17AD64D}">
      <dgm:prSet phldrT="[Text]"/>
      <dgm:spPr/>
      <dgm:t>
        <a:bodyPr/>
        <a:lstStyle/>
        <a:p>
          <a:r>
            <a:rPr lang="el-GR" b="1" dirty="0" smtClean="0">
              <a:latin typeface="Calibri" panose="020F0502020204030204" pitchFamily="34" charset="0"/>
            </a:rPr>
            <a:t>Ασθενής</a:t>
          </a:r>
          <a:endParaRPr lang="en-GB" b="1" dirty="0">
            <a:latin typeface="Calibri" panose="020F0502020204030204" pitchFamily="34" charset="0"/>
          </a:endParaRPr>
        </a:p>
      </dgm:t>
    </dgm:pt>
    <dgm:pt modelId="{7555959B-7533-482A-9385-CC89CC55E0CD}" type="parTrans" cxnId="{9BE1588F-DBA1-42DA-B0C5-E0D66BAB9AD2}">
      <dgm:prSet/>
      <dgm:spPr/>
      <dgm:t>
        <a:bodyPr/>
        <a:lstStyle/>
        <a:p>
          <a:endParaRPr lang="en-GB"/>
        </a:p>
      </dgm:t>
    </dgm:pt>
    <dgm:pt modelId="{5FE2B85D-23EE-466D-9599-AFA939E3F320}" type="sibTrans" cxnId="{9BE1588F-DBA1-42DA-B0C5-E0D66BAB9AD2}">
      <dgm:prSet/>
      <dgm:spPr/>
      <dgm:t>
        <a:bodyPr/>
        <a:lstStyle/>
        <a:p>
          <a:endParaRPr lang="en-GB"/>
        </a:p>
      </dgm:t>
    </dgm:pt>
    <dgm:pt modelId="{41C6B130-84AE-4450-B1DA-7105B0BFDFFE}">
      <dgm:prSet phldrT="[Text]" custT="1"/>
      <dgm:spPr/>
      <dgm:t>
        <a:bodyPr/>
        <a:lstStyle/>
        <a:p>
          <a:r>
            <a:rPr lang="el-GR" sz="1800" dirty="0" smtClean="0">
              <a:latin typeface="Calibri" panose="020F0502020204030204" pitchFamily="34" charset="0"/>
            </a:rPr>
            <a:t>Ψυχίατρος</a:t>
          </a:r>
          <a:endParaRPr lang="en-GB" sz="1800" dirty="0">
            <a:latin typeface="Calibri" panose="020F0502020204030204" pitchFamily="34" charset="0"/>
          </a:endParaRPr>
        </a:p>
      </dgm:t>
    </dgm:pt>
    <dgm:pt modelId="{91E94974-6115-4C2F-85B0-E4B3939ECB84}" type="parTrans" cxnId="{B9D23800-882F-452B-BA8A-7AA2D2952D53}">
      <dgm:prSet/>
      <dgm:spPr/>
      <dgm:t>
        <a:bodyPr/>
        <a:lstStyle/>
        <a:p>
          <a:endParaRPr lang="en-GB"/>
        </a:p>
      </dgm:t>
    </dgm:pt>
    <dgm:pt modelId="{DB3CC893-0FDA-4697-AC40-07D4A3F4BB5E}" type="sibTrans" cxnId="{B9D23800-882F-452B-BA8A-7AA2D2952D53}">
      <dgm:prSet/>
      <dgm:spPr/>
      <dgm:t>
        <a:bodyPr/>
        <a:lstStyle/>
        <a:p>
          <a:endParaRPr lang="en-GB"/>
        </a:p>
      </dgm:t>
    </dgm:pt>
    <dgm:pt modelId="{464297D2-3EF1-4A11-807F-DF67F359BA24}">
      <dgm:prSet phldrT="[Text]" custT="1"/>
      <dgm:spPr/>
      <dgm:t>
        <a:bodyPr/>
        <a:lstStyle/>
        <a:p>
          <a:r>
            <a:rPr lang="el-GR" sz="1600" dirty="0" smtClean="0">
              <a:latin typeface="Calibri" panose="020F0502020204030204" pitchFamily="34" charset="0"/>
            </a:rPr>
            <a:t>Διαιτολόγος</a:t>
          </a:r>
          <a:endParaRPr lang="en-GB" sz="1600" dirty="0">
            <a:latin typeface="Calibri" panose="020F0502020204030204" pitchFamily="34" charset="0"/>
          </a:endParaRPr>
        </a:p>
      </dgm:t>
    </dgm:pt>
    <dgm:pt modelId="{B8F75D4E-763E-403B-AD2C-FC8880860F78}" type="parTrans" cxnId="{68FF748D-38EA-48B1-826A-3E2D23031B08}">
      <dgm:prSet/>
      <dgm:spPr/>
      <dgm:t>
        <a:bodyPr/>
        <a:lstStyle/>
        <a:p>
          <a:endParaRPr lang="en-GB"/>
        </a:p>
      </dgm:t>
    </dgm:pt>
    <dgm:pt modelId="{9369F13C-1F7A-4BE0-8369-41F67D983310}" type="sibTrans" cxnId="{68FF748D-38EA-48B1-826A-3E2D23031B08}">
      <dgm:prSet/>
      <dgm:spPr/>
      <dgm:t>
        <a:bodyPr/>
        <a:lstStyle/>
        <a:p>
          <a:endParaRPr lang="en-GB"/>
        </a:p>
      </dgm:t>
    </dgm:pt>
    <dgm:pt modelId="{F2639389-A01D-4497-AC9D-DD1D79B0BA1A}">
      <dgm:prSet phldrT="[Text]" custT="1"/>
      <dgm:spPr/>
      <dgm:t>
        <a:bodyPr/>
        <a:lstStyle/>
        <a:p>
          <a:r>
            <a:rPr lang="el-GR" sz="1600" b="0" dirty="0" smtClean="0">
              <a:latin typeface="Calibri" panose="020F0502020204030204" pitchFamily="34" charset="0"/>
            </a:rPr>
            <a:t>Οικογένεια</a:t>
          </a:r>
          <a:endParaRPr lang="en-GB" sz="1600" b="0" dirty="0">
            <a:latin typeface="Calibri" panose="020F0502020204030204" pitchFamily="34" charset="0"/>
          </a:endParaRPr>
        </a:p>
      </dgm:t>
    </dgm:pt>
    <dgm:pt modelId="{86D6F42F-E3E5-4E34-B41E-68BB74DAB264}" type="parTrans" cxnId="{97CD1396-DAB8-45BF-9663-78DD53C3D864}">
      <dgm:prSet/>
      <dgm:spPr/>
      <dgm:t>
        <a:bodyPr/>
        <a:lstStyle/>
        <a:p>
          <a:endParaRPr lang="en-GB"/>
        </a:p>
      </dgm:t>
    </dgm:pt>
    <dgm:pt modelId="{76E1E46D-260F-4B7D-8AB5-71364D0F70D7}" type="sibTrans" cxnId="{97CD1396-DAB8-45BF-9663-78DD53C3D864}">
      <dgm:prSet/>
      <dgm:spPr/>
      <dgm:t>
        <a:bodyPr/>
        <a:lstStyle/>
        <a:p>
          <a:endParaRPr lang="en-GB"/>
        </a:p>
      </dgm:t>
    </dgm:pt>
    <dgm:pt modelId="{4B6D78CD-330F-4122-B679-F9157B1F954A}">
      <dgm:prSet phldrT="[Text]" custT="1"/>
      <dgm:spPr/>
      <dgm:t>
        <a:bodyPr/>
        <a:lstStyle/>
        <a:p>
          <a:r>
            <a:rPr lang="el-GR" sz="1600" dirty="0" smtClean="0">
              <a:latin typeface="Calibri" panose="020F0502020204030204" pitchFamily="34" charset="0"/>
            </a:rPr>
            <a:t>Ενδοκρινολόγος</a:t>
          </a:r>
          <a:endParaRPr lang="en-GB" sz="1600" dirty="0">
            <a:latin typeface="Calibri" panose="020F0502020204030204" pitchFamily="34" charset="0"/>
          </a:endParaRPr>
        </a:p>
      </dgm:t>
    </dgm:pt>
    <dgm:pt modelId="{A78405A6-8D4D-41CD-8EAC-FA6FB508AF9A}" type="parTrans" cxnId="{286D2AEB-9F2D-48CE-BFA8-DD9D4CB02F24}">
      <dgm:prSet/>
      <dgm:spPr/>
      <dgm:t>
        <a:bodyPr/>
        <a:lstStyle/>
        <a:p>
          <a:endParaRPr lang="en-GB"/>
        </a:p>
      </dgm:t>
    </dgm:pt>
    <dgm:pt modelId="{FF0B0830-25CA-485B-8D80-EF5D49A8060E}" type="sibTrans" cxnId="{286D2AEB-9F2D-48CE-BFA8-DD9D4CB02F24}">
      <dgm:prSet/>
      <dgm:spPr/>
      <dgm:t>
        <a:bodyPr/>
        <a:lstStyle/>
        <a:p>
          <a:endParaRPr lang="en-GB"/>
        </a:p>
      </dgm:t>
    </dgm:pt>
    <dgm:pt modelId="{F8F8D59A-1D9B-4B01-B198-614875617509}" type="pres">
      <dgm:prSet presAssocID="{8A4E20E5-D502-4DC7-A4D7-03FF8D2AFF7D}" presName="cycle" presStyleCnt="0">
        <dgm:presLayoutVars>
          <dgm:chMax val="1"/>
          <dgm:dir/>
          <dgm:animLvl val="ctr"/>
          <dgm:resizeHandles val="exact"/>
        </dgm:presLayoutVars>
      </dgm:prSet>
      <dgm:spPr/>
      <dgm:t>
        <a:bodyPr/>
        <a:lstStyle/>
        <a:p>
          <a:endParaRPr lang="el-GR"/>
        </a:p>
      </dgm:t>
    </dgm:pt>
    <dgm:pt modelId="{E38A6A6B-BC52-44D6-A6D8-683A2E80AFF2}" type="pres">
      <dgm:prSet presAssocID="{62D4DD0B-902C-4205-AFA3-7A87E17AD64D}" presName="centerShape" presStyleLbl="node0" presStyleIdx="0" presStyleCnt="1"/>
      <dgm:spPr/>
      <dgm:t>
        <a:bodyPr/>
        <a:lstStyle/>
        <a:p>
          <a:endParaRPr lang="el-GR"/>
        </a:p>
      </dgm:t>
    </dgm:pt>
    <dgm:pt modelId="{E67540D6-D286-421E-AA49-C15DCB5B573A}" type="pres">
      <dgm:prSet presAssocID="{91E94974-6115-4C2F-85B0-E4B3939ECB84}" presName="Name9" presStyleLbl="parChTrans1D2" presStyleIdx="0" presStyleCnt="4"/>
      <dgm:spPr/>
      <dgm:t>
        <a:bodyPr/>
        <a:lstStyle/>
        <a:p>
          <a:endParaRPr lang="el-GR"/>
        </a:p>
      </dgm:t>
    </dgm:pt>
    <dgm:pt modelId="{0363ABA3-9377-400B-B97F-AEAAB1E985B1}" type="pres">
      <dgm:prSet presAssocID="{91E94974-6115-4C2F-85B0-E4B3939ECB84}" presName="connTx" presStyleLbl="parChTrans1D2" presStyleIdx="0" presStyleCnt="4"/>
      <dgm:spPr/>
      <dgm:t>
        <a:bodyPr/>
        <a:lstStyle/>
        <a:p>
          <a:endParaRPr lang="el-GR"/>
        </a:p>
      </dgm:t>
    </dgm:pt>
    <dgm:pt modelId="{DAC5E669-234D-43FA-9B1A-1FE078F0DAB7}" type="pres">
      <dgm:prSet presAssocID="{41C6B130-84AE-4450-B1DA-7105B0BFDFFE}" presName="node" presStyleLbl="node1" presStyleIdx="0" presStyleCnt="4" custScaleX="123897" custScaleY="128928">
        <dgm:presLayoutVars>
          <dgm:bulletEnabled val="1"/>
        </dgm:presLayoutVars>
      </dgm:prSet>
      <dgm:spPr/>
      <dgm:t>
        <a:bodyPr/>
        <a:lstStyle/>
        <a:p>
          <a:endParaRPr lang="el-GR"/>
        </a:p>
      </dgm:t>
    </dgm:pt>
    <dgm:pt modelId="{90621912-C3C6-414D-AAE6-3D2DBBCABD18}" type="pres">
      <dgm:prSet presAssocID="{B8F75D4E-763E-403B-AD2C-FC8880860F78}" presName="Name9" presStyleLbl="parChTrans1D2" presStyleIdx="1" presStyleCnt="4"/>
      <dgm:spPr/>
      <dgm:t>
        <a:bodyPr/>
        <a:lstStyle/>
        <a:p>
          <a:endParaRPr lang="el-GR"/>
        </a:p>
      </dgm:t>
    </dgm:pt>
    <dgm:pt modelId="{ECEC78ED-A9C1-4490-A6E7-A80E86795139}" type="pres">
      <dgm:prSet presAssocID="{B8F75D4E-763E-403B-AD2C-FC8880860F78}" presName="connTx" presStyleLbl="parChTrans1D2" presStyleIdx="1" presStyleCnt="4"/>
      <dgm:spPr/>
      <dgm:t>
        <a:bodyPr/>
        <a:lstStyle/>
        <a:p>
          <a:endParaRPr lang="el-GR"/>
        </a:p>
      </dgm:t>
    </dgm:pt>
    <dgm:pt modelId="{7E89EC24-E7D4-4E2E-87CD-A90B663B701A}" type="pres">
      <dgm:prSet presAssocID="{464297D2-3EF1-4A11-807F-DF67F359BA24}" presName="node" presStyleLbl="node1" presStyleIdx="1" presStyleCnt="4" custScaleX="143444" custScaleY="143225" custRadScaleRad="103068" custRadScaleInc="460">
        <dgm:presLayoutVars>
          <dgm:bulletEnabled val="1"/>
        </dgm:presLayoutVars>
      </dgm:prSet>
      <dgm:spPr/>
      <dgm:t>
        <a:bodyPr/>
        <a:lstStyle/>
        <a:p>
          <a:endParaRPr lang="el-GR"/>
        </a:p>
      </dgm:t>
    </dgm:pt>
    <dgm:pt modelId="{C4BA1ED8-6B8D-4B8F-BC88-F1248853ACDE}" type="pres">
      <dgm:prSet presAssocID="{86D6F42F-E3E5-4E34-B41E-68BB74DAB264}" presName="Name9" presStyleLbl="parChTrans1D2" presStyleIdx="2" presStyleCnt="4"/>
      <dgm:spPr/>
      <dgm:t>
        <a:bodyPr/>
        <a:lstStyle/>
        <a:p>
          <a:endParaRPr lang="el-GR"/>
        </a:p>
      </dgm:t>
    </dgm:pt>
    <dgm:pt modelId="{1D8D0419-D35D-4A2B-974B-6103480108DA}" type="pres">
      <dgm:prSet presAssocID="{86D6F42F-E3E5-4E34-B41E-68BB74DAB264}" presName="connTx" presStyleLbl="parChTrans1D2" presStyleIdx="2" presStyleCnt="4"/>
      <dgm:spPr/>
      <dgm:t>
        <a:bodyPr/>
        <a:lstStyle/>
        <a:p>
          <a:endParaRPr lang="el-GR"/>
        </a:p>
      </dgm:t>
    </dgm:pt>
    <dgm:pt modelId="{AEA81DDB-D7E9-45E8-8612-432AE226EB4A}" type="pres">
      <dgm:prSet presAssocID="{F2639389-A01D-4497-AC9D-DD1D79B0BA1A}" presName="node" presStyleLbl="node1" presStyleIdx="2" presStyleCnt="4" custScaleX="115752" custScaleY="111611">
        <dgm:presLayoutVars>
          <dgm:bulletEnabled val="1"/>
        </dgm:presLayoutVars>
      </dgm:prSet>
      <dgm:spPr/>
      <dgm:t>
        <a:bodyPr/>
        <a:lstStyle/>
        <a:p>
          <a:endParaRPr lang="el-GR"/>
        </a:p>
      </dgm:t>
    </dgm:pt>
    <dgm:pt modelId="{7716F48E-56E7-4578-882A-13F6227ABF5A}" type="pres">
      <dgm:prSet presAssocID="{A78405A6-8D4D-41CD-8EAC-FA6FB508AF9A}" presName="Name9" presStyleLbl="parChTrans1D2" presStyleIdx="3" presStyleCnt="4"/>
      <dgm:spPr/>
      <dgm:t>
        <a:bodyPr/>
        <a:lstStyle/>
        <a:p>
          <a:endParaRPr lang="el-GR"/>
        </a:p>
      </dgm:t>
    </dgm:pt>
    <dgm:pt modelId="{2F7B2AE5-A275-4118-B3D8-59AFFA298EB1}" type="pres">
      <dgm:prSet presAssocID="{A78405A6-8D4D-41CD-8EAC-FA6FB508AF9A}" presName="connTx" presStyleLbl="parChTrans1D2" presStyleIdx="3" presStyleCnt="4"/>
      <dgm:spPr/>
      <dgm:t>
        <a:bodyPr/>
        <a:lstStyle/>
        <a:p>
          <a:endParaRPr lang="el-GR"/>
        </a:p>
      </dgm:t>
    </dgm:pt>
    <dgm:pt modelId="{588F365C-2E13-4F4A-BD7D-EAC1C87D28EB}" type="pres">
      <dgm:prSet presAssocID="{4B6D78CD-330F-4122-B679-F9157B1F954A}" presName="node" presStyleLbl="node1" presStyleIdx="3" presStyleCnt="4" custScaleX="150642" custScaleY="154394" custRadScaleRad="113105" custRadScaleInc="-444">
        <dgm:presLayoutVars>
          <dgm:bulletEnabled val="1"/>
        </dgm:presLayoutVars>
      </dgm:prSet>
      <dgm:spPr/>
      <dgm:t>
        <a:bodyPr/>
        <a:lstStyle/>
        <a:p>
          <a:endParaRPr lang="el-GR"/>
        </a:p>
      </dgm:t>
    </dgm:pt>
  </dgm:ptLst>
  <dgm:cxnLst>
    <dgm:cxn modelId="{3187E0C4-43EC-46E3-9DEB-1119B574C4C8}" type="presOf" srcId="{41C6B130-84AE-4450-B1DA-7105B0BFDFFE}" destId="{DAC5E669-234D-43FA-9B1A-1FE078F0DAB7}" srcOrd="0" destOrd="0" presId="urn:microsoft.com/office/officeart/2005/8/layout/radial1"/>
    <dgm:cxn modelId="{6322B9AA-16BB-4BB0-913D-E9B94D92673A}" type="presOf" srcId="{4B6D78CD-330F-4122-B679-F9157B1F954A}" destId="{588F365C-2E13-4F4A-BD7D-EAC1C87D28EB}" srcOrd="0" destOrd="0" presId="urn:microsoft.com/office/officeart/2005/8/layout/radial1"/>
    <dgm:cxn modelId="{EC3B5BB8-1560-4DA4-91DB-4B3D79EBB640}" type="presOf" srcId="{86D6F42F-E3E5-4E34-B41E-68BB74DAB264}" destId="{1D8D0419-D35D-4A2B-974B-6103480108DA}" srcOrd="1" destOrd="0" presId="urn:microsoft.com/office/officeart/2005/8/layout/radial1"/>
    <dgm:cxn modelId="{79FC113D-C749-4C42-BCEF-AD02A6124931}" type="presOf" srcId="{62D4DD0B-902C-4205-AFA3-7A87E17AD64D}" destId="{E38A6A6B-BC52-44D6-A6D8-683A2E80AFF2}" srcOrd="0" destOrd="0" presId="urn:microsoft.com/office/officeart/2005/8/layout/radial1"/>
    <dgm:cxn modelId="{E043F9A6-F295-48FB-B602-FF478420A7E7}" type="presOf" srcId="{A78405A6-8D4D-41CD-8EAC-FA6FB508AF9A}" destId="{7716F48E-56E7-4578-882A-13F6227ABF5A}" srcOrd="0" destOrd="0" presId="urn:microsoft.com/office/officeart/2005/8/layout/radial1"/>
    <dgm:cxn modelId="{68FF748D-38EA-48B1-826A-3E2D23031B08}" srcId="{62D4DD0B-902C-4205-AFA3-7A87E17AD64D}" destId="{464297D2-3EF1-4A11-807F-DF67F359BA24}" srcOrd="1" destOrd="0" parTransId="{B8F75D4E-763E-403B-AD2C-FC8880860F78}" sibTransId="{9369F13C-1F7A-4BE0-8369-41F67D983310}"/>
    <dgm:cxn modelId="{C7D71F75-6986-4D5B-A7A0-A127BA8AFFF2}" type="presOf" srcId="{464297D2-3EF1-4A11-807F-DF67F359BA24}" destId="{7E89EC24-E7D4-4E2E-87CD-A90B663B701A}" srcOrd="0" destOrd="0" presId="urn:microsoft.com/office/officeart/2005/8/layout/radial1"/>
    <dgm:cxn modelId="{47B9F34E-8D4B-44AC-9571-25009AEF8F7E}" type="presOf" srcId="{A78405A6-8D4D-41CD-8EAC-FA6FB508AF9A}" destId="{2F7B2AE5-A275-4118-B3D8-59AFFA298EB1}" srcOrd="1" destOrd="0" presId="urn:microsoft.com/office/officeart/2005/8/layout/radial1"/>
    <dgm:cxn modelId="{29E21AB2-6261-465F-B26C-E7BC55467834}" type="presOf" srcId="{86D6F42F-E3E5-4E34-B41E-68BB74DAB264}" destId="{C4BA1ED8-6B8D-4B8F-BC88-F1248853ACDE}" srcOrd="0" destOrd="0" presId="urn:microsoft.com/office/officeart/2005/8/layout/radial1"/>
    <dgm:cxn modelId="{1CA1C8BC-5E72-4D76-BF5E-8A8E6BBD74CA}" type="presOf" srcId="{8A4E20E5-D502-4DC7-A4D7-03FF8D2AFF7D}" destId="{F8F8D59A-1D9B-4B01-B198-614875617509}" srcOrd="0" destOrd="0" presId="urn:microsoft.com/office/officeart/2005/8/layout/radial1"/>
    <dgm:cxn modelId="{459F4FD4-1AC2-4A97-8893-800496325EB4}" type="presOf" srcId="{B8F75D4E-763E-403B-AD2C-FC8880860F78}" destId="{90621912-C3C6-414D-AAE6-3D2DBBCABD18}" srcOrd="0" destOrd="0" presId="urn:microsoft.com/office/officeart/2005/8/layout/radial1"/>
    <dgm:cxn modelId="{C8739FFC-481C-494A-8908-37223D32A25F}" type="presOf" srcId="{F2639389-A01D-4497-AC9D-DD1D79B0BA1A}" destId="{AEA81DDB-D7E9-45E8-8612-432AE226EB4A}" srcOrd="0" destOrd="0" presId="urn:microsoft.com/office/officeart/2005/8/layout/radial1"/>
    <dgm:cxn modelId="{9BE1588F-DBA1-42DA-B0C5-E0D66BAB9AD2}" srcId="{8A4E20E5-D502-4DC7-A4D7-03FF8D2AFF7D}" destId="{62D4DD0B-902C-4205-AFA3-7A87E17AD64D}" srcOrd="0" destOrd="0" parTransId="{7555959B-7533-482A-9385-CC89CC55E0CD}" sibTransId="{5FE2B85D-23EE-466D-9599-AFA939E3F320}"/>
    <dgm:cxn modelId="{286D2AEB-9F2D-48CE-BFA8-DD9D4CB02F24}" srcId="{62D4DD0B-902C-4205-AFA3-7A87E17AD64D}" destId="{4B6D78CD-330F-4122-B679-F9157B1F954A}" srcOrd="3" destOrd="0" parTransId="{A78405A6-8D4D-41CD-8EAC-FA6FB508AF9A}" sibTransId="{FF0B0830-25CA-485B-8D80-EF5D49A8060E}"/>
    <dgm:cxn modelId="{A75367B7-5C29-42E7-9E7E-B8FCCDEA310E}" type="presOf" srcId="{91E94974-6115-4C2F-85B0-E4B3939ECB84}" destId="{E67540D6-D286-421E-AA49-C15DCB5B573A}" srcOrd="0" destOrd="0" presId="urn:microsoft.com/office/officeart/2005/8/layout/radial1"/>
    <dgm:cxn modelId="{B9D23800-882F-452B-BA8A-7AA2D2952D53}" srcId="{62D4DD0B-902C-4205-AFA3-7A87E17AD64D}" destId="{41C6B130-84AE-4450-B1DA-7105B0BFDFFE}" srcOrd="0" destOrd="0" parTransId="{91E94974-6115-4C2F-85B0-E4B3939ECB84}" sibTransId="{DB3CC893-0FDA-4697-AC40-07D4A3F4BB5E}"/>
    <dgm:cxn modelId="{4BD8A7C6-1BA3-4D2C-8A15-43A4498250AE}" type="presOf" srcId="{91E94974-6115-4C2F-85B0-E4B3939ECB84}" destId="{0363ABA3-9377-400B-B97F-AEAAB1E985B1}" srcOrd="1" destOrd="0" presId="urn:microsoft.com/office/officeart/2005/8/layout/radial1"/>
    <dgm:cxn modelId="{97CD1396-DAB8-45BF-9663-78DD53C3D864}" srcId="{62D4DD0B-902C-4205-AFA3-7A87E17AD64D}" destId="{F2639389-A01D-4497-AC9D-DD1D79B0BA1A}" srcOrd="2" destOrd="0" parTransId="{86D6F42F-E3E5-4E34-B41E-68BB74DAB264}" sibTransId="{76E1E46D-260F-4B7D-8AB5-71364D0F70D7}"/>
    <dgm:cxn modelId="{6EFAA492-3D8A-4AD6-80FA-D090291BA902}" type="presOf" srcId="{B8F75D4E-763E-403B-AD2C-FC8880860F78}" destId="{ECEC78ED-A9C1-4490-A6E7-A80E86795139}" srcOrd="1" destOrd="0" presId="urn:microsoft.com/office/officeart/2005/8/layout/radial1"/>
    <dgm:cxn modelId="{E98D9ABF-DC4B-4277-ABB8-61916E1CADA9}" type="presParOf" srcId="{F8F8D59A-1D9B-4B01-B198-614875617509}" destId="{E38A6A6B-BC52-44D6-A6D8-683A2E80AFF2}" srcOrd="0" destOrd="0" presId="urn:microsoft.com/office/officeart/2005/8/layout/radial1"/>
    <dgm:cxn modelId="{24894CA4-1BAC-4728-A665-55377187F8A6}" type="presParOf" srcId="{F8F8D59A-1D9B-4B01-B198-614875617509}" destId="{E67540D6-D286-421E-AA49-C15DCB5B573A}" srcOrd="1" destOrd="0" presId="urn:microsoft.com/office/officeart/2005/8/layout/radial1"/>
    <dgm:cxn modelId="{D9C4B5A5-43E2-470F-A22B-C23A10B7B304}" type="presParOf" srcId="{E67540D6-D286-421E-AA49-C15DCB5B573A}" destId="{0363ABA3-9377-400B-B97F-AEAAB1E985B1}" srcOrd="0" destOrd="0" presId="urn:microsoft.com/office/officeart/2005/8/layout/radial1"/>
    <dgm:cxn modelId="{D91AA18B-6B29-4A63-9D28-6D6C694CD04D}" type="presParOf" srcId="{F8F8D59A-1D9B-4B01-B198-614875617509}" destId="{DAC5E669-234D-43FA-9B1A-1FE078F0DAB7}" srcOrd="2" destOrd="0" presId="urn:microsoft.com/office/officeart/2005/8/layout/radial1"/>
    <dgm:cxn modelId="{F8D5AFEF-3C38-4822-B484-53662512F116}" type="presParOf" srcId="{F8F8D59A-1D9B-4B01-B198-614875617509}" destId="{90621912-C3C6-414D-AAE6-3D2DBBCABD18}" srcOrd="3" destOrd="0" presId="urn:microsoft.com/office/officeart/2005/8/layout/radial1"/>
    <dgm:cxn modelId="{2A0DD992-5F26-4E97-A65E-7AB10B36853B}" type="presParOf" srcId="{90621912-C3C6-414D-AAE6-3D2DBBCABD18}" destId="{ECEC78ED-A9C1-4490-A6E7-A80E86795139}" srcOrd="0" destOrd="0" presId="urn:microsoft.com/office/officeart/2005/8/layout/radial1"/>
    <dgm:cxn modelId="{EB49F4D3-35E3-440D-B2B5-D92D1CE0AC7D}" type="presParOf" srcId="{F8F8D59A-1D9B-4B01-B198-614875617509}" destId="{7E89EC24-E7D4-4E2E-87CD-A90B663B701A}" srcOrd="4" destOrd="0" presId="urn:microsoft.com/office/officeart/2005/8/layout/radial1"/>
    <dgm:cxn modelId="{B4172550-5142-4F16-9FB2-75047BB9D403}" type="presParOf" srcId="{F8F8D59A-1D9B-4B01-B198-614875617509}" destId="{C4BA1ED8-6B8D-4B8F-BC88-F1248853ACDE}" srcOrd="5" destOrd="0" presId="urn:microsoft.com/office/officeart/2005/8/layout/radial1"/>
    <dgm:cxn modelId="{3DF1D8AD-F06D-447B-8A64-4BE9C8AD9E52}" type="presParOf" srcId="{C4BA1ED8-6B8D-4B8F-BC88-F1248853ACDE}" destId="{1D8D0419-D35D-4A2B-974B-6103480108DA}" srcOrd="0" destOrd="0" presId="urn:microsoft.com/office/officeart/2005/8/layout/radial1"/>
    <dgm:cxn modelId="{A56EB9A3-ED27-4967-B892-BC36448D1DAE}" type="presParOf" srcId="{F8F8D59A-1D9B-4B01-B198-614875617509}" destId="{AEA81DDB-D7E9-45E8-8612-432AE226EB4A}" srcOrd="6" destOrd="0" presId="urn:microsoft.com/office/officeart/2005/8/layout/radial1"/>
    <dgm:cxn modelId="{B0049896-20BA-414A-835A-D146AA779F01}" type="presParOf" srcId="{F8F8D59A-1D9B-4B01-B198-614875617509}" destId="{7716F48E-56E7-4578-882A-13F6227ABF5A}" srcOrd="7" destOrd="0" presId="urn:microsoft.com/office/officeart/2005/8/layout/radial1"/>
    <dgm:cxn modelId="{185A9CF4-E23B-4BA1-8E9D-8B70FA39B88E}" type="presParOf" srcId="{7716F48E-56E7-4578-882A-13F6227ABF5A}" destId="{2F7B2AE5-A275-4118-B3D8-59AFFA298EB1}" srcOrd="0" destOrd="0" presId="urn:microsoft.com/office/officeart/2005/8/layout/radial1"/>
    <dgm:cxn modelId="{36D5B084-2691-482B-97BA-6C0CF10149EC}" type="presParOf" srcId="{F8F8D59A-1D9B-4B01-B198-614875617509}" destId="{588F365C-2E13-4F4A-BD7D-EAC1C87D28EB}"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C793E-633C-4A03-953B-A22B28D6ACE3}">
      <dsp:nvSpPr>
        <dsp:cNvPr id="0" name=""/>
        <dsp:cNvSpPr/>
      </dsp:nvSpPr>
      <dsp:spPr>
        <a:xfrm>
          <a:off x="2881629" y="55086"/>
          <a:ext cx="2644140" cy="2644140"/>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r>
            <a:rPr lang="el-GR" sz="3300" kern="1200" dirty="0" smtClean="0"/>
            <a:t>απώλεια – χαμηλό ΒΣ</a:t>
          </a:r>
          <a:endParaRPr lang="en-GB" sz="3300" kern="1200" dirty="0"/>
        </a:p>
      </dsp:txBody>
      <dsp:txXfrm>
        <a:off x="3234182" y="517810"/>
        <a:ext cx="1939036" cy="1189863"/>
      </dsp:txXfrm>
    </dsp:sp>
    <dsp:sp modelId="{AC1FAA60-C048-4628-984C-180D7C8CE83E}">
      <dsp:nvSpPr>
        <dsp:cNvPr id="0" name=""/>
        <dsp:cNvSpPr/>
      </dsp:nvSpPr>
      <dsp:spPr>
        <a:xfrm>
          <a:off x="3835723" y="1707673"/>
          <a:ext cx="2644140" cy="2644140"/>
        </a:xfrm>
        <a:prstGeom prst="ellipse">
          <a:avLst/>
        </a:prstGeom>
        <a:solidFill>
          <a:schemeClr val="accent4">
            <a:alpha val="50000"/>
            <a:hueOff val="629991"/>
            <a:satOff val="9701"/>
            <a:lumOff val="-15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r>
            <a:rPr lang="el-GR" sz="3300" kern="1200" dirty="0" smtClean="0"/>
            <a:t>έντονο </a:t>
          </a:r>
          <a:r>
            <a:rPr lang="en-GB" sz="3300" kern="1200" dirty="0" smtClean="0">
              <a:latin typeface="Calibri" panose="020F0502020204030204" pitchFamily="34" charset="0"/>
            </a:rPr>
            <a:t>stress</a:t>
          </a:r>
          <a:r>
            <a:rPr lang="en-GB" sz="3300" kern="1200" dirty="0" smtClean="0"/>
            <a:t> </a:t>
          </a:r>
          <a:endParaRPr lang="en-GB" sz="3300" kern="1200" dirty="0"/>
        </a:p>
      </dsp:txBody>
      <dsp:txXfrm>
        <a:off x="4644390" y="2390743"/>
        <a:ext cx="1586484" cy="1454277"/>
      </dsp:txXfrm>
    </dsp:sp>
    <dsp:sp modelId="{474B7FD7-6B12-4D0B-B826-4A487951D52C}">
      <dsp:nvSpPr>
        <dsp:cNvPr id="0" name=""/>
        <dsp:cNvSpPr/>
      </dsp:nvSpPr>
      <dsp:spPr>
        <a:xfrm>
          <a:off x="1927536" y="1707673"/>
          <a:ext cx="2644140" cy="2644140"/>
        </a:xfrm>
        <a:prstGeom prst="ellipse">
          <a:avLst/>
        </a:prstGeom>
        <a:solidFill>
          <a:schemeClr val="accent4">
            <a:alpha val="50000"/>
            <a:hueOff val="1259982"/>
            <a:satOff val="19402"/>
            <a:lumOff val="-313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r>
            <a:rPr lang="el-GR" sz="3300" kern="1200" dirty="0" smtClean="0"/>
            <a:t>εντατική φυσική άσκηση</a:t>
          </a:r>
          <a:endParaRPr lang="en-GB" sz="3300" kern="1200" dirty="0"/>
        </a:p>
      </dsp:txBody>
      <dsp:txXfrm>
        <a:off x="2176526" y="2390743"/>
        <a:ext cx="1586484" cy="14542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4402B-0076-4B44-80B5-6AB86E1E8FAD}">
      <dsp:nvSpPr>
        <dsp:cNvPr id="0" name=""/>
        <dsp:cNvSpPr/>
      </dsp:nvSpPr>
      <dsp:spPr>
        <a:xfrm rot="5400000">
          <a:off x="-181720" y="183125"/>
          <a:ext cx="1211467" cy="848026"/>
        </a:xfrm>
        <a:prstGeom prst="chevron">
          <a:avLst/>
        </a:prstGeom>
        <a:solidFill>
          <a:srgbClr val="92D050"/>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endParaRPr lang="en-GB" sz="2500" kern="1200" dirty="0"/>
        </a:p>
      </dsp:txBody>
      <dsp:txXfrm rot="-5400000">
        <a:off x="1" y="425417"/>
        <a:ext cx="848026" cy="363441"/>
      </dsp:txXfrm>
    </dsp:sp>
    <dsp:sp modelId="{57425D74-550A-4A93-951E-D5CF1803EE69}">
      <dsp:nvSpPr>
        <dsp:cNvPr id="0" name=""/>
        <dsp:cNvSpPr/>
      </dsp:nvSpPr>
      <dsp:spPr>
        <a:xfrm rot="5400000">
          <a:off x="4233986" y="-3384554"/>
          <a:ext cx="787453" cy="7559373"/>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smtClean="0"/>
            <a:t>Δίαιτα για λόγους αισθητικής</a:t>
          </a:r>
          <a:endParaRPr lang="en-GB" sz="2400" kern="1200" dirty="0"/>
        </a:p>
      </dsp:txBody>
      <dsp:txXfrm rot="-5400000">
        <a:off x="848026" y="39846"/>
        <a:ext cx="7520933" cy="710573"/>
      </dsp:txXfrm>
    </dsp:sp>
    <dsp:sp modelId="{A3BB36A4-FA72-448C-8420-6FACC03C2A35}">
      <dsp:nvSpPr>
        <dsp:cNvPr id="0" name=""/>
        <dsp:cNvSpPr/>
      </dsp:nvSpPr>
      <dsp:spPr>
        <a:xfrm rot="5400000">
          <a:off x="-181720" y="1247332"/>
          <a:ext cx="1211467" cy="848026"/>
        </a:xfrm>
        <a:prstGeom prst="chevron">
          <a:avLst/>
        </a:prstGeom>
        <a:solidFill>
          <a:srgbClr val="FFFF00"/>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endParaRPr lang="en-GB" sz="2500" kern="1200" dirty="0"/>
        </a:p>
      </dsp:txBody>
      <dsp:txXfrm rot="-5400000">
        <a:off x="1" y="1489624"/>
        <a:ext cx="848026" cy="363441"/>
      </dsp:txXfrm>
    </dsp:sp>
    <dsp:sp modelId="{DC7D70DD-F1AA-43FC-9924-75991AD9B9A0}">
      <dsp:nvSpPr>
        <dsp:cNvPr id="0" name=""/>
        <dsp:cNvSpPr/>
      </dsp:nvSpPr>
      <dsp:spPr>
        <a:xfrm rot="5400000">
          <a:off x="4233986" y="-2320346"/>
          <a:ext cx="787453" cy="7559373"/>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smtClean="0">
              <a:latin typeface="Calibri" panose="020F0502020204030204" pitchFamily="34" charset="0"/>
            </a:rPr>
            <a:t>Νευρωτικού τύπου ενασχόληση με το βάρος </a:t>
          </a:r>
          <a:endParaRPr lang="en-GB" sz="2400" kern="1200" dirty="0">
            <a:latin typeface="Calibri" panose="020F0502020204030204" pitchFamily="34" charset="0"/>
          </a:endParaRPr>
        </a:p>
      </dsp:txBody>
      <dsp:txXfrm rot="-5400000">
        <a:off x="848026" y="1104054"/>
        <a:ext cx="7520933" cy="710573"/>
      </dsp:txXfrm>
    </dsp:sp>
    <dsp:sp modelId="{5281D015-1CFE-4BC0-B727-967C7000BDF4}">
      <dsp:nvSpPr>
        <dsp:cNvPr id="0" name=""/>
        <dsp:cNvSpPr/>
      </dsp:nvSpPr>
      <dsp:spPr>
        <a:xfrm rot="5400000">
          <a:off x="-181720" y="2311540"/>
          <a:ext cx="1211467" cy="848026"/>
        </a:xfrm>
        <a:prstGeom prst="chevron">
          <a:avLst/>
        </a:prstGeom>
        <a:solidFill>
          <a:srgbClr val="FFC000"/>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endParaRPr lang="en-GB" sz="2500" kern="1200" dirty="0"/>
        </a:p>
      </dsp:txBody>
      <dsp:txXfrm rot="-5400000">
        <a:off x="1" y="2553832"/>
        <a:ext cx="848026" cy="363441"/>
      </dsp:txXfrm>
    </dsp:sp>
    <dsp:sp modelId="{42139864-4BAB-4681-945D-78FE911A27D3}">
      <dsp:nvSpPr>
        <dsp:cNvPr id="0" name=""/>
        <dsp:cNvSpPr/>
      </dsp:nvSpPr>
      <dsp:spPr>
        <a:xfrm rot="5400000">
          <a:off x="4233986" y="-1256139"/>
          <a:ext cx="787453" cy="7559373"/>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smtClean="0">
              <a:latin typeface="Calibri" panose="020F0502020204030204" pitchFamily="34" charset="0"/>
            </a:rPr>
            <a:t>Ανορεξική αντίδραση</a:t>
          </a:r>
          <a:endParaRPr lang="en-GB" sz="2400" kern="1200" dirty="0">
            <a:latin typeface="Calibri" panose="020F0502020204030204" pitchFamily="34" charset="0"/>
          </a:endParaRPr>
        </a:p>
      </dsp:txBody>
      <dsp:txXfrm rot="-5400000">
        <a:off x="848026" y="2168261"/>
        <a:ext cx="7520933" cy="710573"/>
      </dsp:txXfrm>
    </dsp:sp>
    <dsp:sp modelId="{F14B77E1-4BE2-4B9A-AE26-466DB9F57F55}">
      <dsp:nvSpPr>
        <dsp:cNvPr id="0" name=""/>
        <dsp:cNvSpPr/>
      </dsp:nvSpPr>
      <dsp:spPr>
        <a:xfrm rot="5400000">
          <a:off x="-181720" y="3375747"/>
          <a:ext cx="1211467" cy="848026"/>
        </a:xfrm>
        <a:prstGeom prst="chevron">
          <a:avLst/>
        </a:prstGeom>
        <a:solidFill>
          <a:srgbClr val="FF0000"/>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endParaRPr lang="en-GB" sz="2500" kern="1200" dirty="0"/>
        </a:p>
      </dsp:txBody>
      <dsp:txXfrm rot="-5400000">
        <a:off x="1" y="3618039"/>
        <a:ext cx="848026" cy="363441"/>
      </dsp:txXfrm>
    </dsp:sp>
    <dsp:sp modelId="{4F5254D0-2352-4E86-8B9C-21CD8B778A08}">
      <dsp:nvSpPr>
        <dsp:cNvPr id="0" name=""/>
        <dsp:cNvSpPr/>
      </dsp:nvSpPr>
      <dsp:spPr>
        <a:xfrm rot="5400000">
          <a:off x="4233986" y="-191932"/>
          <a:ext cx="787453" cy="7559373"/>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smtClean="0">
              <a:latin typeface="Calibri" panose="020F0502020204030204" pitchFamily="34" charset="0"/>
            </a:rPr>
            <a:t>Νευρογενής ανορεξία / βουλιμία</a:t>
          </a:r>
          <a:endParaRPr lang="en-GB" sz="2400" kern="1200" dirty="0">
            <a:latin typeface="Calibri" panose="020F0502020204030204" pitchFamily="34" charset="0"/>
          </a:endParaRPr>
        </a:p>
      </dsp:txBody>
      <dsp:txXfrm rot="-5400000">
        <a:off x="848026" y="3232468"/>
        <a:ext cx="7520933" cy="7105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A6A6B-BC52-44D6-A6D8-683A2E80AFF2}">
      <dsp:nvSpPr>
        <dsp:cNvPr id="0" name=""/>
        <dsp:cNvSpPr/>
      </dsp:nvSpPr>
      <dsp:spPr>
        <a:xfrm>
          <a:off x="2079225" y="1751461"/>
          <a:ext cx="1288599" cy="1288599"/>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l-GR" sz="1900" b="1" kern="1200" dirty="0" smtClean="0">
              <a:latin typeface="Calibri" panose="020F0502020204030204" pitchFamily="34" charset="0"/>
            </a:rPr>
            <a:t>Ασθενής</a:t>
          </a:r>
          <a:endParaRPr lang="en-GB" sz="1900" b="1" kern="1200" dirty="0">
            <a:latin typeface="Calibri" panose="020F0502020204030204" pitchFamily="34" charset="0"/>
          </a:endParaRPr>
        </a:p>
      </dsp:txBody>
      <dsp:txXfrm>
        <a:off x="2267936" y="1940172"/>
        <a:ext cx="911177" cy="911177"/>
      </dsp:txXfrm>
    </dsp:sp>
    <dsp:sp modelId="{E67540D6-D286-421E-AA49-C15DCB5B573A}">
      <dsp:nvSpPr>
        <dsp:cNvPr id="0" name=""/>
        <dsp:cNvSpPr/>
      </dsp:nvSpPr>
      <dsp:spPr>
        <a:xfrm rot="16200000">
          <a:off x="2622541" y="1629003"/>
          <a:ext cx="201967" cy="42947"/>
        </a:xfrm>
        <a:custGeom>
          <a:avLst/>
          <a:gdLst/>
          <a:ahLst/>
          <a:cxnLst/>
          <a:rect l="0" t="0" r="0" b="0"/>
          <a:pathLst>
            <a:path>
              <a:moveTo>
                <a:pt x="0" y="21473"/>
              </a:moveTo>
              <a:lnTo>
                <a:pt x="201967" y="21473"/>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718476" y="1645428"/>
        <a:ext cx="10098" cy="10098"/>
      </dsp:txXfrm>
    </dsp:sp>
    <dsp:sp modelId="{DAC5E669-234D-43FA-9B1A-1FE078F0DAB7}">
      <dsp:nvSpPr>
        <dsp:cNvPr id="0" name=""/>
        <dsp:cNvSpPr/>
      </dsp:nvSpPr>
      <dsp:spPr>
        <a:xfrm>
          <a:off x="1925257" y="-111872"/>
          <a:ext cx="1596536" cy="1661366"/>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l-GR" sz="1800" kern="1200" dirty="0" smtClean="0">
              <a:latin typeface="Calibri" panose="020F0502020204030204" pitchFamily="34" charset="0"/>
            </a:rPr>
            <a:t>Ψυχίατρος</a:t>
          </a:r>
          <a:endParaRPr lang="en-GB" sz="1800" kern="1200" dirty="0">
            <a:latin typeface="Calibri" panose="020F0502020204030204" pitchFamily="34" charset="0"/>
          </a:endParaRPr>
        </a:p>
      </dsp:txBody>
      <dsp:txXfrm>
        <a:off x="2159064" y="131429"/>
        <a:ext cx="1128922" cy="1174764"/>
      </dsp:txXfrm>
    </dsp:sp>
    <dsp:sp modelId="{90621912-C3C6-414D-AAE6-3D2DBBCABD18}">
      <dsp:nvSpPr>
        <dsp:cNvPr id="0" name=""/>
        <dsp:cNvSpPr/>
      </dsp:nvSpPr>
      <dsp:spPr>
        <a:xfrm rot="12420">
          <a:off x="3367821" y="2376904"/>
          <a:ext cx="159890" cy="42947"/>
        </a:xfrm>
        <a:custGeom>
          <a:avLst/>
          <a:gdLst/>
          <a:ahLst/>
          <a:cxnLst/>
          <a:rect l="0" t="0" r="0" b="0"/>
          <a:pathLst>
            <a:path>
              <a:moveTo>
                <a:pt x="0" y="21473"/>
              </a:moveTo>
              <a:lnTo>
                <a:pt x="159890" y="21473"/>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443768" y="2394381"/>
        <a:ext cx="7994" cy="7994"/>
      </dsp:txXfrm>
    </dsp:sp>
    <dsp:sp modelId="{7E89EC24-E7D4-4E2E-87CD-A90B663B701A}">
      <dsp:nvSpPr>
        <dsp:cNvPr id="0" name=""/>
        <dsp:cNvSpPr/>
      </dsp:nvSpPr>
      <dsp:spPr>
        <a:xfrm>
          <a:off x="3527704" y="1479207"/>
          <a:ext cx="1848419" cy="1845597"/>
        </a:xfrm>
        <a:prstGeom prst="ellipse">
          <a:avLst/>
        </a:prstGeom>
        <a:solidFill>
          <a:schemeClr val="accent5">
            <a:hueOff val="3479907"/>
            <a:satOff val="-8347"/>
            <a:lumOff val="65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dirty="0" smtClean="0">
              <a:latin typeface="Calibri" panose="020F0502020204030204" pitchFamily="34" charset="0"/>
            </a:rPr>
            <a:t>Διαιτολόγος</a:t>
          </a:r>
          <a:endParaRPr lang="en-GB" sz="1600" kern="1200" dirty="0">
            <a:latin typeface="Calibri" panose="020F0502020204030204" pitchFamily="34" charset="0"/>
          </a:endParaRPr>
        </a:p>
      </dsp:txBody>
      <dsp:txXfrm>
        <a:off x="3798399" y="1749488"/>
        <a:ext cx="1307029" cy="1305035"/>
      </dsp:txXfrm>
    </dsp:sp>
    <dsp:sp modelId="{C4BA1ED8-6B8D-4B8F-BC88-F1248853ACDE}">
      <dsp:nvSpPr>
        <dsp:cNvPr id="0" name=""/>
        <dsp:cNvSpPr/>
      </dsp:nvSpPr>
      <dsp:spPr>
        <a:xfrm rot="5400000">
          <a:off x="2566755" y="3175358"/>
          <a:ext cx="313541" cy="42947"/>
        </a:xfrm>
        <a:custGeom>
          <a:avLst/>
          <a:gdLst/>
          <a:ahLst/>
          <a:cxnLst/>
          <a:rect l="0" t="0" r="0" b="0"/>
          <a:pathLst>
            <a:path>
              <a:moveTo>
                <a:pt x="0" y="21473"/>
              </a:moveTo>
              <a:lnTo>
                <a:pt x="313541" y="21473"/>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715687" y="3188993"/>
        <a:ext cx="15677" cy="15677"/>
      </dsp:txXfrm>
    </dsp:sp>
    <dsp:sp modelId="{AEA81DDB-D7E9-45E8-8612-432AE226EB4A}">
      <dsp:nvSpPr>
        <dsp:cNvPr id="0" name=""/>
        <dsp:cNvSpPr/>
      </dsp:nvSpPr>
      <dsp:spPr>
        <a:xfrm>
          <a:off x="1977735" y="3353603"/>
          <a:ext cx="1491580" cy="1438219"/>
        </a:xfrm>
        <a:prstGeom prst="ellipse">
          <a:avLst/>
        </a:prstGeom>
        <a:solidFill>
          <a:schemeClr val="accent5">
            <a:hueOff val="6959815"/>
            <a:satOff val="-16693"/>
            <a:lumOff val="130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0" kern="1200" dirty="0" smtClean="0">
              <a:latin typeface="Calibri" panose="020F0502020204030204" pitchFamily="34" charset="0"/>
            </a:rPr>
            <a:t>Οικογένεια</a:t>
          </a:r>
          <a:endParaRPr lang="en-GB" sz="1600" b="0" kern="1200" dirty="0">
            <a:latin typeface="Calibri" panose="020F0502020204030204" pitchFamily="34" charset="0"/>
          </a:endParaRPr>
        </a:p>
      </dsp:txBody>
      <dsp:txXfrm>
        <a:off x="2196172" y="3564225"/>
        <a:ext cx="1054706" cy="1016975"/>
      </dsp:txXfrm>
    </dsp:sp>
    <dsp:sp modelId="{7716F48E-56E7-4578-882A-13F6227ABF5A}">
      <dsp:nvSpPr>
        <dsp:cNvPr id="0" name=""/>
        <dsp:cNvSpPr/>
      </dsp:nvSpPr>
      <dsp:spPr>
        <a:xfrm rot="10787029">
          <a:off x="1941165" y="2376979"/>
          <a:ext cx="138065" cy="42947"/>
        </a:xfrm>
        <a:custGeom>
          <a:avLst/>
          <a:gdLst/>
          <a:ahLst/>
          <a:cxnLst/>
          <a:rect l="0" t="0" r="0" b="0"/>
          <a:pathLst>
            <a:path>
              <a:moveTo>
                <a:pt x="0" y="21473"/>
              </a:moveTo>
              <a:lnTo>
                <a:pt x="138065" y="21473"/>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2006746" y="2395001"/>
        <a:ext cx="6903" cy="6903"/>
      </dsp:txXfrm>
    </dsp:sp>
    <dsp:sp modelId="{588F365C-2E13-4F4A-BD7D-EAC1C87D28EB}">
      <dsp:nvSpPr>
        <dsp:cNvPr id="0" name=""/>
        <dsp:cNvSpPr/>
      </dsp:nvSpPr>
      <dsp:spPr>
        <a:xfrm>
          <a:off x="0" y="1407615"/>
          <a:ext cx="1941172" cy="1989520"/>
        </a:xfrm>
        <a:prstGeom prst="ellipse">
          <a:avLst/>
        </a:prstGeom>
        <a:solidFill>
          <a:schemeClr val="accent5">
            <a:hueOff val="10439722"/>
            <a:satOff val="-25040"/>
            <a:lumOff val="196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dirty="0" smtClean="0">
              <a:latin typeface="Calibri" panose="020F0502020204030204" pitchFamily="34" charset="0"/>
            </a:rPr>
            <a:t>Ενδοκρινολόγος</a:t>
          </a:r>
          <a:endParaRPr lang="en-GB" sz="1600" kern="1200" dirty="0">
            <a:latin typeface="Calibri" panose="020F0502020204030204" pitchFamily="34" charset="0"/>
          </a:endParaRPr>
        </a:p>
      </dsp:txBody>
      <dsp:txXfrm>
        <a:off x="284278" y="1698973"/>
        <a:ext cx="1372616" cy="140680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8DBCC71E-4924-4C97-AECA-EA00D0703287}" type="datetimeFigureOut">
              <a:rPr lang="en-GB" smtClean="0"/>
              <a:pPr/>
              <a:t>25/11/2016</a:t>
            </a:fld>
            <a:endParaRPr lang="en-GB"/>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CCF26871-EDE1-4936-B49E-DA9E53A95157}" type="slidenum">
              <a:rPr lang="en-GB" smtClean="0"/>
              <a:pPr/>
              <a:t>‹#›</a:t>
            </a:fld>
            <a:endParaRPr lang="en-GB"/>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GB"/>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BCC71E-4924-4C97-AECA-EA00D0703287}" type="datetimeFigureOut">
              <a:rPr lang="en-GB" smtClean="0"/>
              <a:pPr/>
              <a:t>25/11/2016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F26871-EDE1-4936-B49E-DA9E53A9515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BCC71E-4924-4C97-AECA-EA00D0703287}" type="datetimeFigureOut">
              <a:rPr lang="en-GB" smtClean="0"/>
              <a:pPr/>
              <a:t>25/11/2016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CCF26871-EDE1-4936-B49E-DA9E53A95157}"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BCC71E-4924-4C97-AECA-EA00D0703287}" type="datetimeFigureOut">
              <a:rPr lang="en-GB" smtClean="0"/>
              <a:pPr/>
              <a:t>25/11/2016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F26871-EDE1-4936-B49E-DA9E53A95157}" type="slidenum">
              <a:rPr lang="en-GB" smtClean="0"/>
              <a:pPr/>
              <a:t>‹#›</a:t>
            </a:fld>
            <a:endParaRPr lang="en-GB"/>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8DBCC71E-4924-4C97-AECA-EA00D0703287}" type="datetimeFigureOut">
              <a:rPr lang="en-GB" smtClean="0"/>
              <a:pPr/>
              <a:t>25/11/2016</a:t>
            </a:fld>
            <a:endParaRPr lang="en-GB"/>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CCF26871-EDE1-4936-B49E-DA9E53A95157}" type="slidenum">
              <a:rPr lang="en-GB" smtClean="0"/>
              <a:pPr/>
              <a:t>‹#›</a:t>
            </a:fld>
            <a:endParaRPr lang="en-GB"/>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GB"/>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DBCC71E-4924-4C97-AECA-EA00D0703287}" type="datetimeFigureOut">
              <a:rPr lang="en-GB" smtClean="0"/>
              <a:pPr/>
              <a:t>25/11/2016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F26871-EDE1-4936-B49E-DA9E53A95157}" type="slidenum">
              <a:rPr lang="en-GB" smtClean="0"/>
              <a:pPr/>
              <a:t>‹#›</a:t>
            </a:fld>
            <a:endParaRPr lang="en-GB"/>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DBCC71E-4924-4C97-AECA-EA00D0703287}" type="datetimeFigureOut">
              <a:rPr lang="en-GB" smtClean="0"/>
              <a:pPr/>
              <a:t>25/11/2016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CF26871-EDE1-4936-B49E-DA9E53A95157}" type="slidenum">
              <a:rPr lang="en-GB" smtClean="0"/>
              <a:pPr/>
              <a:t>‹#›</a:t>
            </a:fld>
            <a:endParaRPr lang="en-GB"/>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DBCC71E-4924-4C97-AECA-EA00D0703287}" type="datetimeFigureOut">
              <a:rPr lang="en-GB" smtClean="0"/>
              <a:pPr/>
              <a:t>25/11/2016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CF26871-EDE1-4936-B49E-DA9E53A95157}" type="slidenum">
              <a:rPr lang="en-GB" smtClean="0"/>
              <a:pPr/>
              <a:t>‹#›</a:t>
            </a:fld>
            <a:endParaRPr lang="en-GB"/>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8DBCC71E-4924-4C97-AECA-EA00D0703287}" type="datetimeFigureOut">
              <a:rPr lang="en-GB" smtClean="0"/>
              <a:pPr/>
              <a:t>25/11/2016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CF26871-EDE1-4936-B49E-DA9E53A95157}"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BCC71E-4924-4C97-AECA-EA00D0703287}" type="datetimeFigureOut">
              <a:rPr lang="en-GB" smtClean="0"/>
              <a:pPr/>
              <a:t>25/11/2016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CCF26871-EDE1-4936-B49E-DA9E53A95157}" type="slidenum">
              <a:rPr lang="en-GB" smtClean="0"/>
              <a:pPr/>
              <a:t>‹#›</a:t>
            </a:fld>
            <a:endParaRPr lang="en-GB"/>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BCC71E-4924-4C97-AECA-EA00D0703287}" type="datetimeFigureOut">
              <a:rPr lang="en-GB" smtClean="0"/>
              <a:pPr/>
              <a:t>25/11/2016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F26871-EDE1-4936-B49E-DA9E53A95157}" type="slidenum">
              <a:rPr lang="en-GB" smtClean="0"/>
              <a:pPr/>
              <a:t>‹#›</a:t>
            </a:fld>
            <a:endParaRPr lang="en-GB"/>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8DBCC71E-4924-4C97-AECA-EA00D0703287}" type="datetimeFigureOut">
              <a:rPr lang="en-GB" smtClean="0"/>
              <a:pPr/>
              <a:t>25/11/2016</a:t>
            </a:fld>
            <a:endParaRPr lang="en-GB"/>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GB"/>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CCF26871-EDE1-4936-B49E-DA9E53A9515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1.jpe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upload.wikimedia.org/wikipedia/commons/c/c6/PET-image.jpg" TargetMode="Externa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hyperlink" Target="http://upload.wikimedia.org/wikipedia/en/d/d4/Brain_090407.jpg"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4797152"/>
            <a:ext cx="6507832" cy="1628800"/>
          </a:xfrm>
        </p:spPr>
        <p:txBody>
          <a:bodyPr>
            <a:normAutofit/>
          </a:bodyPr>
          <a:lstStyle/>
          <a:p>
            <a:pPr algn="ctr"/>
            <a:r>
              <a:rPr lang="el-GR" dirty="0" smtClean="0"/>
              <a:t>Νεοκλής Α. Γεωργόπουλος  </a:t>
            </a:r>
          </a:p>
          <a:p>
            <a:pPr algn="ctr"/>
            <a:r>
              <a:rPr lang="el-GR" dirty="0" smtClean="0"/>
              <a:t>Ενδοκρινολόγος</a:t>
            </a:r>
            <a:endParaRPr lang="en-US" dirty="0"/>
          </a:p>
          <a:p>
            <a:pPr algn="ctr"/>
            <a:r>
              <a:rPr lang="el-GR" dirty="0" smtClean="0"/>
              <a:t>Γεώργιος Μαρκαντές</a:t>
            </a:r>
          </a:p>
          <a:p>
            <a:pPr algn="ctr"/>
            <a:r>
              <a:rPr lang="el-GR" dirty="0" smtClean="0"/>
              <a:t>Ιατρός</a:t>
            </a:r>
          </a:p>
        </p:txBody>
      </p:sp>
      <p:sp>
        <p:nvSpPr>
          <p:cNvPr id="2" name="Title 1"/>
          <p:cNvSpPr>
            <a:spLocks noGrp="1"/>
          </p:cNvSpPr>
          <p:nvPr>
            <p:ph type="title"/>
          </p:nvPr>
        </p:nvSpPr>
        <p:spPr>
          <a:xfrm>
            <a:off x="755576" y="836712"/>
            <a:ext cx="5472608" cy="2448272"/>
          </a:xfrm>
        </p:spPr>
        <p:txBody>
          <a:bodyPr>
            <a:noAutofit/>
          </a:bodyPr>
          <a:lstStyle/>
          <a:p>
            <a:pPr algn="ctr"/>
            <a:r>
              <a:rPr lang="el-GR" sz="6600" dirty="0" smtClean="0"/>
              <a:t>ΝΕΥΡΟΓΕΝΗΣ ΑΝΟΡΕΞΙΑ</a:t>
            </a:r>
            <a:endParaRPr lang="en-GB" sz="6600" dirty="0"/>
          </a:p>
        </p:txBody>
      </p:sp>
    </p:spTree>
    <p:extLst>
      <p:ext uri="{BB962C8B-B14F-4D97-AF65-F5344CB8AC3E}">
        <p14:creationId xmlns:p14="http://schemas.microsoft.com/office/powerpoint/2010/main" val="1260222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132856"/>
            <a:ext cx="8407893" cy="4104456"/>
          </a:xfrm>
        </p:spPr>
        <p:txBody>
          <a:bodyPr/>
          <a:lstStyle/>
          <a:p>
            <a:r>
              <a:rPr lang="el-GR" dirty="0"/>
              <a:t>Ε</a:t>
            </a:r>
            <a:r>
              <a:rPr lang="el-GR" dirty="0" smtClean="0"/>
              <a:t>δαφική </a:t>
            </a:r>
            <a:r>
              <a:rPr lang="el-GR" dirty="0"/>
              <a:t>κυριαρχία, </a:t>
            </a:r>
            <a:r>
              <a:rPr lang="el-GR" dirty="0" smtClean="0"/>
              <a:t>ερωτοτροπία, ερωτική </a:t>
            </a:r>
            <a:r>
              <a:rPr lang="el-GR" dirty="0"/>
              <a:t>συνεύρεση, μητρική </a:t>
            </a:r>
            <a:r>
              <a:rPr lang="el-GR" dirty="0" smtClean="0"/>
              <a:t>φροντίδα</a:t>
            </a:r>
          </a:p>
          <a:p>
            <a:endParaRPr lang="el-GR" dirty="0"/>
          </a:p>
          <a:p>
            <a:r>
              <a:rPr lang="el-GR" dirty="0"/>
              <a:t>H διατήρηση σταθερού ισοζυγίου </a:t>
            </a:r>
            <a:r>
              <a:rPr lang="el-GR" dirty="0" smtClean="0"/>
              <a:t>ενέργειας αποτελεί </a:t>
            </a:r>
            <a:r>
              <a:rPr lang="el-GR" dirty="0"/>
              <a:t>απαραίτητη προϋπόθεση για την ευόδωση της ικανότητας </a:t>
            </a:r>
            <a:r>
              <a:rPr lang="el-GR" dirty="0" smtClean="0"/>
              <a:t>αναπαραγωγής</a:t>
            </a:r>
          </a:p>
          <a:p>
            <a:endParaRPr lang="el-GR" dirty="0"/>
          </a:p>
          <a:p>
            <a:r>
              <a:rPr lang="el-GR" dirty="0"/>
              <a:t>Η σταδιακή ανάπτυξη της ικανότητας </a:t>
            </a:r>
            <a:r>
              <a:rPr lang="el-GR" b="1" dirty="0"/>
              <a:t>αποθήκευσης</a:t>
            </a:r>
            <a:r>
              <a:rPr lang="el-GR" dirty="0"/>
              <a:t> σημαντικών ποσοτήτων ενέργειας στον </a:t>
            </a:r>
            <a:r>
              <a:rPr lang="el-GR" b="1" dirty="0"/>
              <a:t>λιπώδη ιστό </a:t>
            </a:r>
            <a:r>
              <a:rPr lang="el-GR" dirty="0"/>
              <a:t>επέτρεψε τη «σπατάλη» ενέργειας για την ολοκλήρωση της διαδικασίας </a:t>
            </a:r>
            <a:r>
              <a:rPr lang="el-GR" dirty="0" smtClean="0"/>
              <a:t>αναπαραγωγής </a:t>
            </a:r>
            <a:endParaRPr lang="en-GB" dirty="0"/>
          </a:p>
        </p:txBody>
      </p:sp>
      <p:sp>
        <p:nvSpPr>
          <p:cNvPr id="2" name="Title 1"/>
          <p:cNvSpPr>
            <a:spLocks noGrp="1"/>
          </p:cNvSpPr>
          <p:nvPr>
            <p:ph type="title"/>
          </p:nvPr>
        </p:nvSpPr>
        <p:spPr>
          <a:xfrm>
            <a:off x="2123728" y="274638"/>
            <a:ext cx="6563072" cy="778098"/>
          </a:xfrm>
        </p:spPr>
        <p:txBody>
          <a:bodyPr>
            <a:normAutofit/>
          </a:bodyPr>
          <a:lstStyle/>
          <a:p>
            <a:pPr algn="ctr"/>
            <a:r>
              <a:rPr lang="el-GR" dirty="0" smtClean="0"/>
              <a:t>ΑΝΑΠΑΡΑΓΩΓΗ = ΕΝΕΡΓΟΒΟΡΟΣ</a:t>
            </a:r>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175577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8526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988840"/>
            <a:ext cx="5112568" cy="4320480"/>
          </a:xfrm>
        </p:spPr>
        <p:txBody>
          <a:bodyPr>
            <a:normAutofit/>
          </a:bodyPr>
          <a:lstStyle/>
          <a:p>
            <a:r>
              <a:rPr lang="el-GR" dirty="0"/>
              <a:t>Σ</a:t>
            </a:r>
            <a:r>
              <a:rPr lang="el-GR" dirty="0" smtClean="0"/>
              <a:t>ημαντική </a:t>
            </a:r>
            <a:r>
              <a:rPr lang="el-GR" dirty="0"/>
              <a:t>αλλοίωση των δημογραφικών δεδομένων </a:t>
            </a:r>
            <a:r>
              <a:rPr lang="el-GR" dirty="0" smtClean="0"/>
              <a:t>πληθυσμών υπό </a:t>
            </a:r>
            <a:r>
              <a:rPr lang="el-GR" dirty="0"/>
              <a:t>συνθήκες βαθιάς οικονομικής κρίσης, </a:t>
            </a:r>
            <a:r>
              <a:rPr lang="el-GR" dirty="0" smtClean="0"/>
              <a:t>πείνας </a:t>
            </a:r>
            <a:r>
              <a:rPr lang="el-GR" dirty="0"/>
              <a:t>ή λιμοκτονίας </a:t>
            </a:r>
          </a:p>
          <a:p>
            <a:pPr marL="0" indent="0">
              <a:buNone/>
            </a:pPr>
            <a:r>
              <a:rPr lang="el-GR" dirty="0" smtClean="0"/>
              <a:t>(βλ. Στρατόπεδα συγκέντρωσης ΒΠΠ, σύγχρονη Αφρική-Ασία)</a:t>
            </a:r>
          </a:p>
          <a:p>
            <a:endParaRPr lang="el-GR" dirty="0" smtClean="0"/>
          </a:p>
          <a:p>
            <a:endParaRPr lang="el-GR" dirty="0" smtClean="0"/>
          </a:p>
          <a:p>
            <a:r>
              <a:rPr lang="el-GR" dirty="0" smtClean="0"/>
              <a:t>Πληθυσμιακά </a:t>
            </a:r>
            <a:r>
              <a:rPr lang="el-GR" dirty="0"/>
              <a:t>στοιχεία δείχνουν ότι </a:t>
            </a:r>
            <a:r>
              <a:rPr lang="el-GR" dirty="0" smtClean="0"/>
              <a:t>η </a:t>
            </a:r>
            <a:r>
              <a:rPr lang="el-GR" dirty="0"/>
              <a:t>ηλικία εμμηναρχής μειώνεται </a:t>
            </a:r>
            <a:r>
              <a:rPr lang="el-GR" dirty="0" smtClean="0"/>
              <a:t>όσο </a:t>
            </a:r>
            <a:r>
              <a:rPr lang="el-GR" dirty="0"/>
              <a:t>βελτιώνονται οι οικονομικές συνθήκες </a:t>
            </a:r>
          </a:p>
          <a:p>
            <a:pPr marL="0" indent="0">
              <a:buNone/>
            </a:pPr>
            <a:endParaRPr lang="en-GB" dirty="0"/>
          </a:p>
        </p:txBody>
      </p:sp>
      <p:sp>
        <p:nvSpPr>
          <p:cNvPr id="2" name="Title 1"/>
          <p:cNvSpPr>
            <a:spLocks noGrp="1"/>
          </p:cNvSpPr>
          <p:nvPr>
            <p:ph type="title"/>
          </p:nvPr>
        </p:nvSpPr>
        <p:spPr>
          <a:xfrm>
            <a:off x="457200" y="274638"/>
            <a:ext cx="8229600" cy="850106"/>
          </a:xfrm>
        </p:spPr>
        <p:txBody>
          <a:bodyPr>
            <a:normAutofit fontScale="90000"/>
          </a:bodyPr>
          <a:lstStyle/>
          <a:p>
            <a:pPr algn="ctr"/>
            <a:r>
              <a:rPr lang="el-GR" sz="2800" dirty="0" smtClean="0"/>
              <a:t>ΑΡΝΗΤΙΚΟ ΙΣΟΖΥΓΙΟ ΕΝΕΡΓΕΙΑΣ ΚΑΙ ΑΜΗΝΟΡΡΟΙΑ</a:t>
            </a:r>
            <a:endParaRPr lang="en-GB"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0717" y="1772816"/>
            <a:ext cx="1941004" cy="2431106"/>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9474" y="4437112"/>
            <a:ext cx="3503725" cy="2219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79512" y="6349086"/>
            <a:ext cx="5513323" cy="307777"/>
          </a:xfrm>
          <a:prstGeom prst="rect">
            <a:avLst/>
          </a:prstGeom>
          <a:noFill/>
        </p:spPr>
        <p:txBody>
          <a:bodyPr wrap="square" rtlCol="0">
            <a:spAutoFit/>
          </a:bodyPr>
          <a:lstStyle/>
          <a:p>
            <a:r>
              <a:rPr lang="en-GB" sz="1400" dirty="0">
                <a:solidFill>
                  <a:schemeClr val="bg1"/>
                </a:solidFill>
                <a:latin typeface="Calibri" panose="020F0502020204030204" pitchFamily="34" charset="0"/>
              </a:rPr>
              <a:t>Rose E Frisch, </a:t>
            </a:r>
            <a:r>
              <a:rPr lang="en-GB" sz="1400" dirty="0" smtClean="0">
                <a:solidFill>
                  <a:schemeClr val="bg1"/>
                </a:solidFill>
                <a:latin typeface="Calibri" panose="020F0502020204030204" pitchFamily="34" charset="0"/>
              </a:rPr>
              <a:t>Trends </a:t>
            </a:r>
            <a:r>
              <a:rPr lang="en-GB" sz="1400" dirty="0">
                <a:solidFill>
                  <a:schemeClr val="bg1"/>
                </a:solidFill>
                <a:latin typeface="Calibri" panose="020F0502020204030204" pitchFamily="34" charset="0"/>
              </a:rPr>
              <a:t>in Endocrinology and Metabolism 1991, vol2 No5</a:t>
            </a:r>
          </a:p>
        </p:txBody>
      </p:sp>
    </p:spTree>
    <p:extLst>
      <p:ext uri="{BB962C8B-B14F-4D97-AF65-F5344CB8AC3E}">
        <p14:creationId xmlns:p14="http://schemas.microsoft.com/office/powerpoint/2010/main" val="303790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63086"/>
            <a:ext cx="8407893" cy="4230209"/>
          </a:xfrm>
        </p:spPr>
        <p:txBody>
          <a:bodyPr>
            <a:normAutofit lnSpcReduction="10000"/>
          </a:bodyPr>
          <a:lstStyle/>
          <a:p>
            <a:r>
              <a:rPr lang="en-GB" dirty="0" smtClean="0">
                <a:solidFill>
                  <a:srgbClr val="FF0000"/>
                </a:solidFill>
              </a:rPr>
              <a:t>26-28</a:t>
            </a:r>
            <a:r>
              <a:rPr lang="el-GR" dirty="0" smtClean="0">
                <a:solidFill>
                  <a:srgbClr val="FF0000"/>
                </a:solidFill>
              </a:rPr>
              <a:t>% </a:t>
            </a:r>
            <a:r>
              <a:rPr lang="el-GR" dirty="0">
                <a:solidFill>
                  <a:srgbClr val="FF0000"/>
                </a:solidFill>
              </a:rPr>
              <a:t>λίπους είναι απαραίτητο για </a:t>
            </a:r>
            <a:r>
              <a:rPr lang="el-GR" dirty="0" smtClean="0">
                <a:solidFill>
                  <a:srgbClr val="FF0000"/>
                </a:solidFill>
              </a:rPr>
              <a:t>ωορρηξία (</a:t>
            </a:r>
            <a:r>
              <a:rPr lang="en-GB" dirty="0" smtClean="0">
                <a:solidFill>
                  <a:srgbClr val="FF0000"/>
                </a:solidFill>
              </a:rPr>
              <a:t>“critical mass”)</a:t>
            </a:r>
            <a:endParaRPr lang="el-GR" dirty="0">
              <a:solidFill>
                <a:srgbClr val="FF0000"/>
              </a:solidFill>
            </a:endParaRPr>
          </a:p>
          <a:p>
            <a:r>
              <a:rPr lang="el-GR" dirty="0" smtClean="0">
                <a:solidFill>
                  <a:srgbClr val="00B050"/>
                </a:solidFill>
              </a:rPr>
              <a:t>ΣΒ &lt; 85% του ιδανικού (</a:t>
            </a:r>
            <a:r>
              <a:rPr lang="en-GB" dirty="0" smtClean="0">
                <a:solidFill>
                  <a:srgbClr val="00B050"/>
                </a:solidFill>
              </a:rPr>
              <a:t>IBW) </a:t>
            </a:r>
            <a:r>
              <a:rPr lang="el-GR" dirty="0" smtClean="0">
                <a:solidFill>
                  <a:srgbClr val="00B050"/>
                </a:solidFill>
              </a:rPr>
              <a:t>συνεπάγεται α’/β’ παθή αμηνόρροια</a:t>
            </a:r>
          </a:p>
          <a:p>
            <a:r>
              <a:rPr lang="el-GR" dirty="0" smtClean="0"/>
              <a:t>Υπάρχει «κρίσιμο βάρος» για εμμηναρχή</a:t>
            </a:r>
          </a:p>
          <a:p>
            <a:r>
              <a:rPr lang="el-GR" dirty="0" smtClean="0"/>
              <a:t>Αμηνόρροια και σε γυναίκες κφ ΣΒ, με χαμηλό % λίπους (π.χ. μυώδεις αθλήτριες)</a:t>
            </a:r>
          </a:p>
          <a:p>
            <a:endParaRPr lang="el-GR" dirty="0" smtClean="0"/>
          </a:p>
          <a:p>
            <a:r>
              <a:rPr lang="el-GR" dirty="0" smtClean="0"/>
              <a:t>16 </a:t>
            </a:r>
            <a:r>
              <a:rPr lang="el-GR" dirty="0"/>
              <a:t>Κg αποθήκες = </a:t>
            </a:r>
            <a:r>
              <a:rPr lang="el-GR" dirty="0" smtClean="0"/>
              <a:t>144.000</a:t>
            </a:r>
            <a:r>
              <a:rPr lang="en-GB" dirty="0" smtClean="0"/>
              <a:t>k</a:t>
            </a:r>
            <a:r>
              <a:rPr lang="el-GR" dirty="0" smtClean="0"/>
              <a:t>cal</a:t>
            </a:r>
            <a:endParaRPr lang="el-GR" dirty="0"/>
          </a:p>
          <a:p>
            <a:r>
              <a:rPr lang="el-GR" dirty="0" smtClean="0"/>
              <a:t>Κάλυψη </a:t>
            </a:r>
            <a:r>
              <a:rPr lang="el-GR" dirty="0"/>
              <a:t>εγκυμοσύνης: </a:t>
            </a:r>
            <a:r>
              <a:rPr lang="el-GR" dirty="0" smtClean="0"/>
              <a:t>50</a:t>
            </a:r>
            <a:r>
              <a:rPr lang="en-GB" dirty="0" smtClean="0"/>
              <a:t>.</a:t>
            </a:r>
            <a:r>
              <a:rPr lang="el-GR" dirty="0" smtClean="0"/>
              <a:t>000</a:t>
            </a:r>
            <a:r>
              <a:rPr lang="en-GB" dirty="0" smtClean="0"/>
              <a:t>k</a:t>
            </a:r>
            <a:r>
              <a:rPr lang="el-GR" dirty="0" smtClean="0"/>
              <a:t>cal </a:t>
            </a:r>
            <a:r>
              <a:rPr lang="el-GR" dirty="0"/>
              <a:t>και 3μηνη γαλουχία </a:t>
            </a:r>
            <a:r>
              <a:rPr lang="el-GR" dirty="0" smtClean="0"/>
              <a:t>1000</a:t>
            </a:r>
            <a:r>
              <a:rPr lang="en-GB" dirty="0" smtClean="0"/>
              <a:t>k</a:t>
            </a:r>
            <a:r>
              <a:rPr lang="el-GR" dirty="0" smtClean="0"/>
              <a:t>cal/d</a:t>
            </a:r>
            <a:endParaRPr lang="el-GR" dirty="0"/>
          </a:p>
          <a:p>
            <a:r>
              <a:rPr lang="el-GR" dirty="0"/>
              <a:t>20 ετών γυναίκα 165εκ, χρειάζεται να είναι min 49 κιλά  για να έχει κύκλο</a:t>
            </a:r>
          </a:p>
          <a:p>
            <a:pPr marL="0" indent="0" algn="ctr">
              <a:buNone/>
            </a:pPr>
            <a:endParaRPr lang="el-GR" dirty="0" smtClean="0"/>
          </a:p>
          <a:p>
            <a:endParaRPr lang="en-GB" dirty="0"/>
          </a:p>
        </p:txBody>
      </p:sp>
      <p:sp>
        <p:nvSpPr>
          <p:cNvPr id="2" name="Title 1"/>
          <p:cNvSpPr>
            <a:spLocks noGrp="1"/>
          </p:cNvSpPr>
          <p:nvPr>
            <p:ph type="title"/>
          </p:nvPr>
        </p:nvSpPr>
        <p:spPr/>
        <p:txBody>
          <a:bodyPr>
            <a:normAutofit fontScale="90000"/>
          </a:bodyPr>
          <a:lstStyle/>
          <a:p>
            <a:pPr algn="ctr"/>
            <a:r>
              <a:rPr lang="el-GR" dirty="0" smtClean="0"/>
              <a:t>Ο ΛΙΠΩΔΗΣ ΙΣΤΟΣ ΩΣ ΡΥΘΜΙΣΤΗΣ ΤΗΣ ΓΥΝΑΙΚΕΙΑΣ ΑΝΑΠΑΡΑΓΩΓΙΚΗΣ ΛΕΙΤΟΥΡΓΙΑΣ</a:t>
            </a:r>
            <a:endParaRPr lang="en-GB" dirty="0"/>
          </a:p>
        </p:txBody>
      </p:sp>
      <p:sp>
        <p:nvSpPr>
          <p:cNvPr id="4" name="TextBox 3"/>
          <p:cNvSpPr txBox="1"/>
          <p:nvPr/>
        </p:nvSpPr>
        <p:spPr>
          <a:xfrm>
            <a:off x="3923928" y="6093295"/>
            <a:ext cx="5513323" cy="584775"/>
          </a:xfrm>
          <a:prstGeom prst="rect">
            <a:avLst/>
          </a:prstGeom>
          <a:noFill/>
        </p:spPr>
        <p:txBody>
          <a:bodyPr wrap="square" rtlCol="0">
            <a:spAutoFit/>
          </a:bodyPr>
          <a:lstStyle/>
          <a:p>
            <a:r>
              <a:rPr lang="en-GB" sz="1600" dirty="0">
                <a:latin typeface="Calibri" panose="020F0502020204030204" pitchFamily="34" charset="0"/>
              </a:rPr>
              <a:t>Rose E Frisch, Harvard </a:t>
            </a:r>
            <a:r>
              <a:rPr lang="en-GB" sz="1600" dirty="0" smtClean="0">
                <a:latin typeface="Calibri" panose="020F0502020204030204" pitchFamily="34" charset="0"/>
              </a:rPr>
              <a:t>Centre </a:t>
            </a:r>
            <a:r>
              <a:rPr lang="en-GB" sz="1600" dirty="0">
                <a:latin typeface="Calibri" panose="020F0502020204030204" pitchFamily="34" charset="0"/>
              </a:rPr>
              <a:t>for population studies</a:t>
            </a:r>
          </a:p>
          <a:p>
            <a:r>
              <a:rPr lang="en-GB" sz="1600" dirty="0">
                <a:latin typeface="Calibri" panose="020F0502020204030204" pitchFamily="34" charset="0"/>
              </a:rPr>
              <a:t> Trends in Endocrinology and Metabolism 1991, vol2 No5</a:t>
            </a:r>
          </a:p>
        </p:txBody>
      </p:sp>
    </p:spTree>
    <p:extLst>
      <p:ext uri="{BB962C8B-B14F-4D97-AF65-F5344CB8AC3E}">
        <p14:creationId xmlns:p14="http://schemas.microsoft.com/office/powerpoint/2010/main" val="173920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20452" y="1777525"/>
            <a:ext cx="3603476" cy="3196951"/>
          </a:xfrm>
        </p:spPr>
        <p:txBody>
          <a:bodyPr>
            <a:normAutofit fontScale="92500" lnSpcReduction="20000"/>
          </a:bodyPr>
          <a:lstStyle/>
          <a:p>
            <a:pPr marL="0" indent="0" algn="ctr">
              <a:buNone/>
            </a:pPr>
            <a:r>
              <a:rPr lang="el-GR" dirty="0" smtClean="0"/>
              <a:t>ΕΠΑΡΚΕΙΑ ΕΝΕΡΓΕΙΑΣ</a:t>
            </a:r>
          </a:p>
          <a:p>
            <a:pPr marL="0" indent="0" algn="ctr">
              <a:buNone/>
            </a:pPr>
            <a:endParaRPr lang="el-GR" dirty="0" smtClean="0"/>
          </a:p>
          <a:p>
            <a:pPr marL="0" indent="0" algn="ctr">
              <a:buNone/>
            </a:pPr>
            <a:endParaRPr lang="el-GR" dirty="0"/>
          </a:p>
          <a:p>
            <a:pPr marL="0" indent="0" algn="ctr">
              <a:buNone/>
            </a:pPr>
            <a:endParaRPr lang="el-GR" dirty="0" smtClean="0"/>
          </a:p>
          <a:p>
            <a:pPr marL="0" indent="0" algn="ctr">
              <a:buNone/>
            </a:pPr>
            <a:r>
              <a:rPr lang="el-GR" sz="2000" dirty="0" smtClean="0"/>
              <a:t>Περίσσευμα αποθεμάτων για αναπαραγωγική διαδικασία (εγκυμοσύνη, γαλουχία κλπ) </a:t>
            </a:r>
          </a:p>
          <a:p>
            <a:pPr marL="0" indent="0" algn="ctr">
              <a:buNone/>
            </a:pPr>
            <a:endParaRPr lang="en-GB" dirty="0"/>
          </a:p>
        </p:txBody>
      </p:sp>
      <p:sp>
        <p:nvSpPr>
          <p:cNvPr id="6" name="Content Placeholder 5"/>
          <p:cNvSpPr>
            <a:spLocks noGrp="1"/>
          </p:cNvSpPr>
          <p:nvPr>
            <p:ph sz="half" idx="2"/>
          </p:nvPr>
        </p:nvSpPr>
        <p:spPr>
          <a:xfrm>
            <a:off x="5364088" y="1785269"/>
            <a:ext cx="3447566" cy="3049570"/>
          </a:xfrm>
        </p:spPr>
        <p:txBody>
          <a:bodyPr>
            <a:normAutofit fontScale="92500" lnSpcReduction="20000"/>
          </a:bodyPr>
          <a:lstStyle/>
          <a:p>
            <a:pPr marL="0" indent="0" algn="ctr">
              <a:buNone/>
            </a:pPr>
            <a:r>
              <a:rPr lang="el-GR" dirty="0" smtClean="0"/>
              <a:t>ΑΝΕΠΑΡΚΕΙΑ ΕΝΕΡΓΕΙΑΣ</a:t>
            </a:r>
          </a:p>
          <a:p>
            <a:pPr marL="0" indent="0" algn="ctr">
              <a:buNone/>
            </a:pPr>
            <a:endParaRPr lang="el-GR" dirty="0" smtClean="0"/>
          </a:p>
          <a:p>
            <a:pPr marL="0" indent="0" algn="ctr">
              <a:buNone/>
            </a:pPr>
            <a:endParaRPr lang="el-GR" dirty="0"/>
          </a:p>
          <a:p>
            <a:pPr marL="0" indent="0" algn="ctr">
              <a:buNone/>
            </a:pPr>
            <a:endParaRPr lang="el-GR" dirty="0" smtClean="0"/>
          </a:p>
          <a:p>
            <a:pPr marL="0" indent="0" algn="ctr">
              <a:buNone/>
            </a:pPr>
            <a:r>
              <a:rPr lang="el-GR" sz="2000" dirty="0" smtClean="0"/>
              <a:t>Προφύλαξη αποθεμάτων με πρωταρχικό σκοπό την επιβίωση – αναστολή αναπαραγωγής</a:t>
            </a:r>
            <a:endParaRPr lang="en-GB" sz="2000" dirty="0"/>
          </a:p>
        </p:txBody>
      </p:sp>
      <p:sp>
        <p:nvSpPr>
          <p:cNvPr id="4" name="Title 3"/>
          <p:cNvSpPr>
            <a:spLocks noGrp="1"/>
          </p:cNvSpPr>
          <p:nvPr>
            <p:ph type="title"/>
          </p:nvPr>
        </p:nvSpPr>
        <p:spPr/>
        <p:txBody>
          <a:bodyPr>
            <a:normAutofit fontScale="90000"/>
          </a:bodyPr>
          <a:lstStyle/>
          <a:p>
            <a:pPr algn="ctr"/>
            <a:r>
              <a:rPr lang="el-GR" dirty="0"/>
              <a:t>Ο ΛΙΠΩΔΗΣ ΙΣΤΟΣ ΩΣ ΡΥΘΜΙΣΤΗΣ ΤΗΣ ΓΥΝΑΙΚΕΙΑΣ ΑΝΑΠΑΡΑΓΩΓΙΚΗΣ ΛΕΙΤΟΥΡΓΙΑΣ</a:t>
            </a:r>
            <a:endParaRPr lang="en-GB" dirty="0"/>
          </a:p>
        </p:txBody>
      </p:sp>
      <p:sp>
        <p:nvSpPr>
          <p:cNvPr id="7" name="Down Arrow 6"/>
          <p:cNvSpPr/>
          <p:nvPr/>
        </p:nvSpPr>
        <p:spPr>
          <a:xfrm>
            <a:off x="1855120" y="2510147"/>
            <a:ext cx="484632" cy="97840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wn Arrow 7"/>
          <p:cNvSpPr/>
          <p:nvPr/>
        </p:nvSpPr>
        <p:spPr>
          <a:xfrm>
            <a:off x="6863114" y="2510147"/>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467544" y="4974476"/>
            <a:ext cx="8128876" cy="830997"/>
          </a:xfrm>
          <a:prstGeom prst="rect">
            <a:avLst/>
          </a:prstGeom>
          <a:noFill/>
        </p:spPr>
        <p:txBody>
          <a:bodyPr wrap="square" rtlCol="0">
            <a:spAutoFit/>
          </a:bodyPr>
          <a:lstStyle/>
          <a:p>
            <a:pPr algn="ctr"/>
            <a:r>
              <a:rPr lang="el-GR" sz="2400" dirty="0" smtClean="0">
                <a:solidFill>
                  <a:srgbClr val="FFFF00"/>
                </a:solidFill>
              </a:rPr>
              <a:t>Αμηνόρροια = μηχανισμός προσαρμογής</a:t>
            </a:r>
            <a:r>
              <a:rPr lang="el-GR" sz="2400" dirty="0">
                <a:solidFill>
                  <a:srgbClr val="FFFF00"/>
                </a:solidFill>
              </a:rPr>
              <a:t>, ώστε να εμποδιστεί εγκυμοσύνη που δεν μπορεί να έλθει εις πέρας</a:t>
            </a:r>
            <a:endParaRPr lang="en-GB" sz="2400" dirty="0">
              <a:solidFill>
                <a:srgbClr val="FFFF00"/>
              </a:solidFill>
            </a:endParaRPr>
          </a:p>
        </p:txBody>
      </p:sp>
      <p:sp>
        <p:nvSpPr>
          <p:cNvPr id="10" name="TextBox 9"/>
          <p:cNvSpPr txBox="1"/>
          <p:nvPr/>
        </p:nvSpPr>
        <p:spPr>
          <a:xfrm>
            <a:off x="4427984" y="6093295"/>
            <a:ext cx="4464495" cy="523220"/>
          </a:xfrm>
          <a:prstGeom prst="rect">
            <a:avLst/>
          </a:prstGeom>
          <a:noFill/>
        </p:spPr>
        <p:txBody>
          <a:bodyPr wrap="square" rtlCol="0">
            <a:spAutoFit/>
          </a:bodyPr>
          <a:lstStyle/>
          <a:p>
            <a:r>
              <a:rPr lang="en-GB" sz="1400" dirty="0">
                <a:solidFill>
                  <a:schemeClr val="bg1"/>
                </a:solidFill>
                <a:latin typeface="Calibri" panose="020F0502020204030204" pitchFamily="34" charset="0"/>
              </a:rPr>
              <a:t>Rose E Frisch, Harvard </a:t>
            </a:r>
            <a:r>
              <a:rPr lang="en-GB" sz="1400" dirty="0" smtClean="0">
                <a:solidFill>
                  <a:schemeClr val="bg1"/>
                </a:solidFill>
                <a:latin typeface="Calibri" panose="020F0502020204030204" pitchFamily="34" charset="0"/>
              </a:rPr>
              <a:t>Centre </a:t>
            </a:r>
            <a:r>
              <a:rPr lang="en-GB" sz="1400" dirty="0">
                <a:solidFill>
                  <a:schemeClr val="bg1"/>
                </a:solidFill>
                <a:latin typeface="Calibri" panose="020F0502020204030204" pitchFamily="34" charset="0"/>
              </a:rPr>
              <a:t>for population studies</a:t>
            </a:r>
          </a:p>
          <a:p>
            <a:r>
              <a:rPr lang="en-GB" sz="1400" dirty="0">
                <a:solidFill>
                  <a:schemeClr val="bg1"/>
                </a:solidFill>
                <a:latin typeface="Calibri" panose="020F0502020204030204" pitchFamily="34" charset="0"/>
              </a:rPr>
              <a:t> Trends in Endocrinology and Metabolism 1991, vol2 No5</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7783" y="2153145"/>
            <a:ext cx="1500461" cy="1335410"/>
          </a:xfrm>
          <a:prstGeom prst="rect">
            <a:avLst/>
          </a:prstGeom>
        </p:spPr>
      </p:pic>
    </p:spTree>
    <p:extLst>
      <p:ext uri="{BB962C8B-B14F-4D97-AF65-F5344CB8AC3E}">
        <p14:creationId xmlns:p14="http://schemas.microsoft.com/office/powerpoint/2010/main" val="52297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arn(inVertical)">
                                      <p:cBhvr>
                                        <p:cTn id="7" dur="500"/>
                                        <p:tgtEl>
                                          <p:spTgt spid="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barn(inVertical)">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4077072"/>
            <a:ext cx="6552728" cy="1719064"/>
          </a:xfrm>
        </p:spPr>
        <p:txBody>
          <a:bodyPr>
            <a:normAutofit fontScale="90000"/>
          </a:bodyPr>
          <a:lstStyle/>
          <a:p>
            <a:pPr algn="ctr"/>
            <a:r>
              <a:rPr lang="el-GR" b="1" dirty="0" smtClean="0">
                <a:latin typeface="Calibri" panose="020F0502020204030204" pitchFamily="34" charset="0"/>
              </a:rPr>
              <a:t>ΑΜΗΝΟΡΡΟΙΑ ΛΟΓΩ ΑΠΩΛΕΙΑΣ ΒΑΡΟΥΣ – ΝΕΥΡΟΓΕΝΗΣ ΑΝΟΡΕΞΙΑ</a:t>
            </a:r>
            <a:endParaRPr lang="en-GB" b="1" dirty="0">
              <a:latin typeface="Calibri" panose="020F0502020204030204" pitchFamily="34" charset="0"/>
            </a:endParaRPr>
          </a:p>
        </p:txBody>
      </p:sp>
    </p:spTree>
    <p:extLst>
      <p:ext uri="{BB962C8B-B14F-4D97-AF65-F5344CB8AC3E}">
        <p14:creationId xmlns:p14="http://schemas.microsoft.com/office/powerpoint/2010/main" val="356424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12469076"/>
              </p:ext>
            </p:extLst>
          </p:nvPr>
        </p:nvGraphicFramePr>
        <p:xfrm>
          <a:off x="381000" y="1719263"/>
          <a:ext cx="8407400" cy="4406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457200" y="274638"/>
            <a:ext cx="8229600" cy="994122"/>
          </a:xfrm>
        </p:spPr>
        <p:txBody>
          <a:bodyPr/>
          <a:lstStyle/>
          <a:p>
            <a:pPr algn="ctr"/>
            <a:r>
              <a:rPr lang="el-GR" dirty="0" smtClean="0"/>
              <a:t>ΔΙΑΤΡΟΦΙΚΗ ΣΥΜΠΕΡΙΦΟΡΑ = ΣΥΝΕΧΕΣ</a:t>
            </a:r>
            <a:endParaRPr lang="en-GB" dirty="0"/>
          </a:p>
        </p:txBody>
      </p:sp>
    </p:spTree>
    <p:extLst>
      <p:ext uri="{BB962C8B-B14F-4D97-AF65-F5344CB8AC3E}">
        <p14:creationId xmlns:p14="http://schemas.microsoft.com/office/powerpoint/2010/main" val="18868167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916832"/>
            <a:ext cx="8407893" cy="4407408"/>
          </a:xfrm>
        </p:spPr>
        <p:txBody>
          <a:bodyPr/>
          <a:lstStyle/>
          <a:p>
            <a:r>
              <a:rPr lang="el-GR" dirty="0" smtClean="0"/>
              <a:t>ΣΥΧΝΟΤΗΤΑ 0,4% / ΕΤΟΣ ΣΕ ΓΥΝΑΙΚΕΣ</a:t>
            </a:r>
          </a:p>
          <a:p>
            <a:endParaRPr lang="el-GR" dirty="0"/>
          </a:p>
          <a:p>
            <a:r>
              <a:rPr lang="el-GR" dirty="0" smtClean="0"/>
              <a:t>Θήλεα / Άρρενα = 8:1 </a:t>
            </a:r>
          </a:p>
          <a:p>
            <a:endParaRPr lang="el-GR" dirty="0"/>
          </a:p>
          <a:p>
            <a:r>
              <a:rPr lang="el-GR" dirty="0" smtClean="0"/>
              <a:t>Υψηλά ποσοστά υποτροπών</a:t>
            </a:r>
          </a:p>
          <a:p>
            <a:endParaRPr lang="el-GR" dirty="0"/>
          </a:p>
          <a:p>
            <a:r>
              <a:rPr lang="el-GR" dirty="0" smtClean="0"/>
              <a:t>Σημαντική επίπτωση στην ποιότητα ζωής</a:t>
            </a:r>
          </a:p>
          <a:p>
            <a:endParaRPr lang="el-GR" dirty="0"/>
          </a:p>
          <a:p>
            <a:r>
              <a:rPr lang="el-GR" dirty="0" smtClean="0">
                <a:solidFill>
                  <a:srgbClr val="FF0000"/>
                </a:solidFill>
              </a:rPr>
              <a:t>ΑΠΟΤΕΛΕΙ ΤΗΝ ΨΥΧΙΑΤΡΙΚΗ ΔΙΑΤΑΡΑΧΗ ΜΕ ΤΗ ΜΕΓΑΛΥΤΕΡΗ ΘΝΗΣΙΜΟΤΗΤΑ </a:t>
            </a:r>
            <a:endParaRPr lang="en-GB" dirty="0">
              <a:solidFill>
                <a:srgbClr val="FF0000"/>
              </a:solidFill>
            </a:endParaRPr>
          </a:p>
        </p:txBody>
      </p:sp>
      <p:sp>
        <p:nvSpPr>
          <p:cNvPr id="3" name="Title 2"/>
          <p:cNvSpPr>
            <a:spLocks noGrp="1"/>
          </p:cNvSpPr>
          <p:nvPr>
            <p:ph type="title"/>
          </p:nvPr>
        </p:nvSpPr>
        <p:spPr/>
        <p:txBody>
          <a:bodyPr/>
          <a:lstStyle/>
          <a:p>
            <a:r>
              <a:rPr lang="el-GR" dirty="0" smtClean="0"/>
              <a:t>ΝΕΥΡΟΓΕΝΗΣ ΑΝΟΡΕΞΙΑ</a:t>
            </a:r>
            <a:endParaRPr lang="en-GB" dirty="0"/>
          </a:p>
        </p:txBody>
      </p:sp>
    </p:spTree>
    <p:extLst>
      <p:ext uri="{BB962C8B-B14F-4D97-AF65-F5344CB8AC3E}">
        <p14:creationId xmlns:p14="http://schemas.microsoft.com/office/powerpoint/2010/main" val="21369268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600200"/>
            <a:ext cx="8424936" cy="964704"/>
          </a:xfrm>
        </p:spPr>
        <p:txBody>
          <a:bodyPr>
            <a:normAutofit/>
          </a:bodyPr>
          <a:lstStyle/>
          <a:p>
            <a:pPr marL="0" indent="0" algn="ctr">
              <a:buNone/>
            </a:pPr>
            <a:r>
              <a:rPr lang="el-GR" sz="2600" dirty="0">
                <a:solidFill>
                  <a:schemeClr val="bg1"/>
                </a:solidFill>
              </a:rPr>
              <a:t>σύνθετο σύνδρομο </a:t>
            </a:r>
            <a:endParaRPr lang="el-GR" sz="2600" dirty="0" smtClean="0">
              <a:solidFill>
                <a:schemeClr val="bg1"/>
              </a:solidFill>
            </a:endParaRPr>
          </a:p>
          <a:p>
            <a:pPr marL="0" indent="0" algn="ctr">
              <a:buNone/>
            </a:pPr>
            <a:r>
              <a:rPr lang="el-GR" sz="2600" dirty="0" smtClean="0">
                <a:solidFill>
                  <a:schemeClr val="bg1"/>
                </a:solidFill>
              </a:rPr>
              <a:t>ψυχο-νευρο-ενδοκρινικής </a:t>
            </a:r>
            <a:r>
              <a:rPr lang="el-GR" sz="2600" dirty="0">
                <a:solidFill>
                  <a:schemeClr val="bg1"/>
                </a:solidFill>
              </a:rPr>
              <a:t>διαταραχής </a:t>
            </a:r>
          </a:p>
          <a:p>
            <a:pPr marL="0" indent="0">
              <a:buNone/>
            </a:pPr>
            <a:endParaRPr lang="en-GB" dirty="0"/>
          </a:p>
        </p:txBody>
      </p:sp>
      <p:sp>
        <p:nvSpPr>
          <p:cNvPr id="2" name="Title 1"/>
          <p:cNvSpPr>
            <a:spLocks noGrp="1"/>
          </p:cNvSpPr>
          <p:nvPr>
            <p:ph type="title"/>
          </p:nvPr>
        </p:nvSpPr>
        <p:spPr>
          <a:xfrm>
            <a:off x="457200" y="274638"/>
            <a:ext cx="8229600" cy="706090"/>
          </a:xfrm>
        </p:spPr>
        <p:txBody>
          <a:bodyPr>
            <a:normAutofit/>
          </a:bodyPr>
          <a:lstStyle/>
          <a:p>
            <a:pPr algn="ctr"/>
            <a:r>
              <a:rPr lang="el-GR" sz="4000" dirty="0" smtClean="0"/>
              <a:t>ΝΕΥΡΟΓΕΝΗΣ ΑΝΟΡΕΞΙΑ</a:t>
            </a:r>
            <a:endParaRPr lang="en-GB" sz="40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564904"/>
            <a:ext cx="5400600" cy="411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58" y="3212975"/>
            <a:ext cx="2987675"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804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1324744"/>
          </a:xfrm>
        </p:spPr>
        <p:txBody>
          <a:bodyPr>
            <a:normAutofit/>
          </a:bodyPr>
          <a:lstStyle/>
          <a:p>
            <a:pPr marL="0" indent="0" algn="ctr">
              <a:buNone/>
            </a:pPr>
            <a:r>
              <a:rPr lang="el-GR" sz="3200" dirty="0" smtClean="0"/>
              <a:t>ΔΙΑΤΑΡΑΓΜΕΝΗ ΑΝΤΙΛΗΨΗ ΕΙΚΟΝΑΣ ΤΟΥ ΣΩΜΑΤΟΣ</a:t>
            </a:r>
            <a:endParaRPr lang="en-GB" sz="3200" dirty="0"/>
          </a:p>
        </p:txBody>
      </p:sp>
      <p:sp>
        <p:nvSpPr>
          <p:cNvPr id="2" name="Title 1"/>
          <p:cNvSpPr>
            <a:spLocks noGrp="1"/>
          </p:cNvSpPr>
          <p:nvPr>
            <p:ph type="title"/>
          </p:nvPr>
        </p:nvSpPr>
        <p:spPr>
          <a:xfrm>
            <a:off x="457200" y="274638"/>
            <a:ext cx="8229600" cy="922114"/>
          </a:xfrm>
        </p:spPr>
        <p:txBody>
          <a:bodyPr>
            <a:normAutofit/>
          </a:bodyPr>
          <a:lstStyle/>
          <a:p>
            <a:pPr algn="ctr"/>
            <a:r>
              <a:rPr lang="el-GR" sz="4000" dirty="0" smtClean="0"/>
              <a:t>ΝΕΥΡΟΓΕΝΗΣ ΑΝΟΡΕΞΙΑ</a:t>
            </a:r>
            <a:endParaRPr lang="en-GB" sz="4000"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2780928"/>
            <a:ext cx="3511550" cy="362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140968"/>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7876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4017288"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211960" y="267311"/>
            <a:ext cx="4572000" cy="3539430"/>
          </a:xfrm>
          <a:prstGeom prst="rect">
            <a:avLst/>
          </a:prstGeom>
        </p:spPr>
        <p:txBody>
          <a:bodyPr>
            <a:spAutoFit/>
          </a:bodyPr>
          <a:lstStyle/>
          <a:p>
            <a:pPr marL="342900" lvl="0" indent="-342900" algn="ctr" fontAlgn="base">
              <a:spcBef>
                <a:spcPct val="20000"/>
              </a:spcBef>
              <a:spcAft>
                <a:spcPct val="0"/>
              </a:spcAft>
            </a:pPr>
            <a:r>
              <a:rPr lang="el-GR" altLang="en-US" sz="2800" kern="0" dirty="0">
                <a:solidFill>
                  <a:schemeClr val="tx2"/>
                </a:solidFill>
              </a:rPr>
              <a:t>Η </a:t>
            </a:r>
            <a:r>
              <a:rPr lang="el-GR" altLang="en-US" sz="2800" b="1" kern="0" dirty="0">
                <a:solidFill>
                  <a:schemeClr val="tx2"/>
                </a:solidFill>
              </a:rPr>
              <a:t>φοβία</a:t>
            </a:r>
            <a:r>
              <a:rPr lang="el-GR" altLang="en-US" sz="2800" kern="0" dirty="0">
                <a:solidFill>
                  <a:schemeClr val="tx2"/>
                </a:solidFill>
              </a:rPr>
              <a:t> στη θέα τροφής υψηλών θερμίδων  προκαλεί υπερδιέγερση η οποία απεικονίζεται σαν περιοχή αυξημένη</a:t>
            </a:r>
            <a:r>
              <a:rPr lang="en-US" altLang="en-US" sz="2800" kern="0" dirty="0">
                <a:solidFill>
                  <a:schemeClr val="tx2"/>
                </a:solidFill>
              </a:rPr>
              <a:t>s</a:t>
            </a:r>
            <a:r>
              <a:rPr lang="el-GR" altLang="en-US" sz="2800" kern="0" dirty="0">
                <a:solidFill>
                  <a:schemeClr val="tx2"/>
                </a:solidFill>
              </a:rPr>
              <a:t> ροής του φλοιού </a:t>
            </a:r>
            <a:r>
              <a:rPr lang="el-GR" altLang="en-US" sz="2800" u="sng" kern="0" dirty="0">
                <a:solidFill>
                  <a:schemeClr val="tx2"/>
                </a:solidFill>
              </a:rPr>
              <a:t>στα σημεία </a:t>
            </a:r>
            <a:r>
              <a:rPr lang="el-GR" altLang="en-US" sz="2800" kern="0" dirty="0">
                <a:solidFill>
                  <a:schemeClr val="tx2"/>
                </a:solidFill>
              </a:rPr>
              <a:t>επεξεργασίας οπτικών ερεθισμάτων.</a:t>
            </a:r>
            <a:endParaRPr lang="en-US" altLang="en-US" sz="2800" kern="0" dirty="0">
              <a:solidFill>
                <a:schemeClr val="tx2"/>
              </a:solidFill>
            </a:endParaRPr>
          </a:p>
        </p:txBody>
      </p:sp>
      <p:sp>
        <p:nvSpPr>
          <p:cNvPr id="5" name="Rectangle 4"/>
          <p:cNvSpPr/>
          <p:nvPr/>
        </p:nvSpPr>
        <p:spPr>
          <a:xfrm>
            <a:off x="4590446" y="4207675"/>
            <a:ext cx="4193514" cy="1557349"/>
          </a:xfrm>
          <a:prstGeom prst="rect">
            <a:avLst/>
          </a:prstGeom>
        </p:spPr>
        <p:txBody>
          <a:bodyPr wrap="square">
            <a:spAutoFit/>
          </a:bodyPr>
          <a:lstStyle/>
          <a:p>
            <a:pPr lvl="0" algn="ctr" fontAlgn="base">
              <a:spcBef>
                <a:spcPct val="20000"/>
              </a:spcBef>
              <a:spcAft>
                <a:spcPct val="0"/>
              </a:spcAft>
            </a:pPr>
            <a:r>
              <a:rPr lang="el-GR" altLang="en-US" sz="2800" i="1" dirty="0">
                <a:solidFill>
                  <a:srgbClr val="FF0000"/>
                </a:solidFill>
                <a:cs typeface="Arial" pitchFamily="34" charset="0"/>
              </a:rPr>
              <a:t>Ίδια εικόνα </a:t>
            </a:r>
          </a:p>
          <a:p>
            <a:pPr lvl="0" algn="ctr" fontAlgn="base">
              <a:spcBef>
                <a:spcPct val="20000"/>
              </a:spcBef>
              <a:spcAft>
                <a:spcPct val="0"/>
              </a:spcAft>
            </a:pPr>
            <a:r>
              <a:rPr lang="en-US" altLang="en-US" sz="2800" i="1" dirty="0">
                <a:solidFill>
                  <a:srgbClr val="FF0000"/>
                </a:solidFill>
                <a:cs typeface="Arial" pitchFamily="34" charset="0"/>
              </a:rPr>
              <a:t>&amp;</a:t>
            </a:r>
            <a:r>
              <a:rPr lang="el-GR" altLang="en-US" sz="2800" i="1" dirty="0">
                <a:solidFill>
                  <a:srgbClr val="FF0000"/>
                </a:solidFill>
                <a:cs typeface="Arial" pitchFamily="34" charset="0"/>
              </a:rPr>
              <a:t> σε άλλες φοβίες</a:t>
            </a:r>
          </a:p>
          <a:p>
            <a:pPr lvl="0" algn="ctr" fontAlgn="base">
              <a:spcBef>
                <a:spcPct val="20000"/>
              </a:spcBef>
              <a:spcAft>
                <a:spcPct val="0"/>
              </a:spcAft>
            </a:pPr>
            <a:r>
              <a:rPr lang="el-GR" altLang="en-US" sz="2800" i="1" dirty="0">
                <a:solidFill>
                  <a:srgbClr val="FF0000"/>
                </a:solidFill>
                <a:cs typeface="Arial" pitchFamily="34" charset="0"/>
              </a:rPr>
              <a:t>Μετά οπτικό ερέθισμα</a:t>
            </a:r>
          </a:p>
        </p:txBody>
      </p:sp>
      <p:sp>
        <p:nvSpPr>
          <p:cNvPr id="6" name="Rectangle 5"/>
          <p:cNvSpPr/>
          <p:nvPr/>
        </p:nvSpPr>
        <p:spPr>
          <a:xfrm>
            <a:off x="256594" y="6021288"/>
            <a:ext cx="4572000" cy="313932"/>
          </a:xfrm>
          <a:prstGeom prst="rect">
            <a:avLst/>
          </a:prstGeom>
        </p:spPr>
        <p:txBody>
          <a:bodyPr>
            <a:spAutoFit/>
          </a:bodyPr>
          <a:lstStyle/>
          <a:p>
            <a:pPr lvl="0" fontAlgn="base">
              <a:lnSpc>
                <a:spcPct val="90000"/>
              </a:lnSpc>
              <a:spcBef>
                <a:spcPct val="20000"/>
              </a:spcBef>
              <a:spcAft>
                <a:spcPct val="0"/>
              </a:spcAft>
            </a:pPr>
            <a:r>
              <a:rPr lang="en-US" altLang="en-US" sz="1600" dirty="0">
                <a:solidFill>
                  <a:schemeClr val="tx2"/>
                </a:solidFill>
                <a:latin typeface="Calibri" panose="020F0502020204030204" pitchFamily="34" charset="0"/>
                <a:cs typeface="Arial" pitchFamily="34" charset="0"/>
              </a:rPr>
              <a:t>CM Gordon et al J of Pediatrics July 2001;139,1:5</a:t>
            </a:r>
          </a:p>
        </p:txBody>
      </p:sp>
      <p:sp>
        <p:nvSpPr>
          <p:cNvPr id="7" name="Rectangle 6"/>
          <p:cNvSpPr/>
          <p:nvPr/>
        </p:nvSpPr>
        <p:spPr>
          <a:xfrm>
            <a:off x="2729538" y="267311"/>
            <a:ext cx="1340432" cy="400110"/>
          </a:xfrm>
          <a:prstGeom prst="rect">
            <a:avLst/>
          </a:prstGeom>
        </p:spPr>
        <p:txBody>
          <a:bodyPr wrap="none">
            <a:spAutoFit/>
          </a:bodyPr>
          <a:lstStyle/>
          <a:p>
            <a:pPr lvl="0" fontAlgn="base">
              <a:spcBef>
                <a:spcPct val="0"/>
              </a:spcBef>
              <a:spcAft>
                <a:spcPct val="0"/>
              </a:spcAft>
            </a:pPr>
            <a:r>
              <a:rPr lang="en-US" altLang="en-US" sz="2000" b="1" dirty="0">
                <a:solidFill>
                  <a:srgbClr val="990000"/>
                </a:solidFill>
                <a:latin typeface="Arial" pitchFamily="34" charset="0"/>
                <a:cs typeface="Arial" pitchFamily="34" charset="0"/>
              </a:rPr>
              <a:t>PET scan</a:t>
            </a:r>
            <a:endParaRPr lang="el-GR" altLang="en-US" sz="2000" b="1" dirty="0">
              <a:solidFill>
                <a:srgbClr val="990000"/>
              </a:solidFill>
              <a:latin typeface="Arial" pitchFamily="34" charset="0"/>
              <a:cs typeface="Arial" pitchFamily="34" charset="0"/>
            </a:endParaRPr>
          </a:p>
        </p:txBody>
      </p:sp>
    </p:spTree>
    <p:extLst>
      <p:ext uri="{BB962C8B-B14F-4D97-AF65-F5344CB8AC3E}">
        <p14:creationId xmlns:p14="http://schemas.microsoft.com/office/powerpoint/2010/main" val="7591102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4824"/>
            <a:ext cx="8229600" cy="4536504"/>
          </a:xfrm>
        </p:spPr>
        <p:txBody>
          <a:bodyPr>
            <a:normAutofit/>
          </a:bodyPr>
          <a:lstStyle/>
          <a:p>
            <a:pPr marL="0" indent="0">
              <a:buNone/>
            </a:pPr>
            <a:endParaRPr lang="el-GR" dirty="0"/>
          </a:p>
          <a:p>
            <a:r>
              <a:rPr lang="el-GR" dirty="0" smtClean="0"/>
              <a:t>διαταραχή </a:t>
            </a:r>
            <a:r>
              <a:rPr lang="el-GR" b="1" dirty="0" smtClean="0"/>
              <a:t>ΛΕΙΤΟΥΡΓΙΚΟΤΗΤΑΣ</a:t>
            </a:r>
            <a:r>
              <a:rPr lang="el-GR" dirty="0" smtClean="0"/>
              <a:t> του άξονα ΚΝΣ-υποθάλαμος- υπόφυση-γονάδες → απώλεια ωοθηκικής κυκλικότητας → υποοιστρογοναιμία &amp; χρόνια ανωοθυλακιορρηξία</a:t>
            </a:r>
          </a:p>
          <a:p>
            <a:endParaRPr lang="el-GR" dirty="0"/>
          </a:p>
          <a:p>
            <a:r>
              <a:rPr lang="el-GR" b="1" dirty="0" smtClean="0"/>
              <a:t>απουσία</a:t>
            </a:r>
            <a:r>
              <a:rPr lang="el-GR" dirty="0" smtClean="0"/>
              <a:t> δομικής βλάβης ή οργανικής νόσου</a:t>
            </a:r>
            <a:endParaRPr lang="en-GB" dirty="0" smtClean="0"/>
          </a:p>
          <a:p>
            <a:endParaRPr lang="en-GB" dirty="0"/>
          </a:p>
          <a:p>
            <a:r>
              <a:rPr lang="el-GR" dirty="0" smtClean="0"/>
              <a:t> </a:t>
            </a:r>
            <a:r>
              <a:rPr lang="el-GR" dirty="0"/>
              <a:t>2</a:t>
            </a:r>
            <a:r>
              <a:rPr lang="el-GR" baseline="30000" dirty="0"/>
              <a:t>η</a:t>
            </a:r>
            <a:r>
              <a:rPr lang="el-GR" dirty="0"/>
              <a:t> ΣΥΧΝΟΤΕΡΗ ΑΙΤΙΑ ΔΙΑΤΑΡΑΧΩΝ ΚΥΚΛΟΥ ΣΕ ΝΕΕΣ ΓΥΝΑΙΚΕΣ (εγκυμοσύνη – γαλουχία)</a:t>
            </a:r>
            <a:endParaRPr lang="en-GB" dirty="0"/>
          </a:p>
          <a:p>
            <a:endParaRPr lang="en-GB" dirty="0"/>
          </a:p>
          <a:p>
            <a:r>
              <a:rPr lang="en-GB" dirty="0"/>
              <a:t>15-48% </a:t>
            </a:r>
            <a:r>
              <a:rPr lang="el-GR" dirty="0"/>
              <a:t>ΔΕΥΤΕΡΟΠΑΘΟΥΣ ΑΜΗΝΟΡΡΟΙΑΣ</a:t>
            </a:r>
          </a:p>
          <a:p>
            <a:endParaRPr lang="en-GB" dirty="0"/>
          </a:p>
        </p:txBody>
      </p:sp>
      <p:sp>
        <p:nvSpPr>
          <p:cNvPr id="2" name="Title 1"/>
          <p:cNvSpPr>
            <a:spLocks noGrp="1"/>
          </p:cNvSpPr>
          <p:nvPr>
            <p:ph type="title"/>
          </p:nvPr>
        </p:nvSpPr>
        <p:spPr>
          <a:xfrm>
            <a:off x="457200" y="274638"/>
            <a:ext cx="8229600" cy="1282154"/>
          </a:xfrm>
        </p:spPr>
        <p:txBody>
          <a:bodyPr>
            <a:noAutofit/>
          </a:bodyPr>
          <a:lstStyle/>
          <a:p>
            <a:pPr algn="ctr"/>
            <a:r>
              <a:rPr lang="el-GR" sz="2800" dirty="0" smtClean="0"/>
              <a:t>ΛΕΙΤΟΥΡΓΙΚΗ ΥΠΟΘΑΛΑΜΙΚΗ ΑΜΗΝΟΡΡΟΙΑ</a:t>
            </a:r>
            <a:br>
              <a:rPr lang="el-GR" sz="2800" dirty="0" smtClean="0"/>
            </a:br>
            <a:r>
              <a:rPr lang="en-GB" sz="2800" dirty="0" smtClean="0"/>
              <a:t>FUNCTIONAL HYPOTHALAMIC AMENORRHEA (FHA)</a:t>
            </a:r>
            <a:endParaRPr lang="en-GB" sz="2800" dirty="0"/>
          </a:p>
        </p:txBody>
      </p:sp>
    </p:spTree>
    <p:extLst>
      <p:ext uri="{BB962C8B-B14F-4D97-AF65-F5344CB8AC3E}">
        <p14:creationId xmlns:p14="http://schemas.microsoft.com/office/powerpoint/2010/main" val="174691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eoklis\Pictures\Tibet\Tibet\101ELENI\DSC_06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71800" y="188639"/>
            <a:ext cx="5256584" cy="646331"/>
          </a:xfrm>
          <a:prstGeom prst="rect">
            <a:avLst/>
          </a:prstGeom>
          <a:noFill/>
        </p:spPr>
        <p:txBody>
          <a:bodyPr wrap="square" rtlCol="0">
            <a:spAutoFit/>
          </a:bodyPr>
          <a:lstStyle/>
          <a:p>
            <a:r>
              <a:rPr lang="el-GR" sz="3600" b="1" dirty="0" smtClean="0">
                <a:solidFill>
                  <a:srgbClr val="C00000"/>
                </a:solidFill>
                <a:latin typeface="Arial" pitchFamily="34" charset="0"/>
                <a:cs typeface="Arial" pitchFamily="34" charset="0"/>
              </a:rPr>
              <a:t>ΟΡΜΟΝΙΚΕΣ ΑΛΛΑΓΕΣ</a:t>
            </a:r>
            <a:endParaRPr lang="el-GR" sz="36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600134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399" y="1916832"/>
            <a:ext cx="7366913" cy="4407408"/>
          </a:xfrm>
        </p:spPr>
        <p:txBody>
          <a:bodyPr/>
          <a:lstStyle/>
          <a:p>
            <a:r>
              <a:rPr lang="el-GR" dirty="0" smtClean="0"/>
              <a:t>Προεφηβικό προφίλ έκκρισης γοναδοτροπινών – υπογοναδοτροπικός υπογοναδισμός</a:t>
            </a:r>
          </a:p>
          <a:p>
            <a:endParaRPr lang="el-GR" dirty="0"/>
          </a:p>
          <a:p>
            <a:r>
              <a:rPr lang="el-GR" dirty="0"/>
              <a:t>Διαταραγμένη ενδοκρινική λειτουργία λιπώδους </a:t>
            </a:r>
            <a:r>
              <a:rPr lang="el-GR" dirty="0" smtClean="0"/>
              <a:t>ιστού</a:t>
            </a:r>
            <a:endParaRPr lang="en-US" dirty="0" smtClean="0"/>
          </a:p>
          <a:p>
            <a:pPr marL="45720" indent="0">
              <a:buNone/>
            </a:pPr>
            <a:endParaRPr lang="en-US" dirty="0" smtClean="0"/>
          </a:p>
          <a:p>
            <a:r>
              <a:rPr lang="el-GR" dirty="0" smtClean="0"/>
              <a:t>Χρόνια </a:t>
            </a:r>
            <a:r>
              <a:rPr lang="el-GR" dirty="0" smtClean="0"/>
              <a:t>διέγερση ΥΥΕ άξονα – υπερκορτιζολαιμία</a:t>
            </a:r>
          </a:p>
          <a:p>
            <a:endParaRPr lang="el-GR" dirty="0"/>
          </a:p>
          <a:p>
            <a:r>
              <a:rPr lang="el-GR" dirty="0" smtClean="0"/>
              <a:t>Εικόνα καταβολικής νόσου – </a:t>
            </a:r>
            <a:r>
              <a:rPr lang="en-GB" dirty="0" smtClean="0"/>
              <a:t>sick </a:t>
            </a:r>
            <a:r>
              <a:rPr lang="en-GB" dirty="0" err="1" smtClean="0"/>
              <a:t>euthyroid</a:t>
            </a:r>
            <a:r>
              <a:rPr lang="en-GB" dirty="0" smtClean="0"/>
              <a:t> syndrome </a:t>
            </a:r>
          </a:p>
          <a:p>
            <a:endParaRPr lang="en-GB" dirty="0"/>
          </a:p>
          <a:p>
            <a:r>
              <a:rPr lang="el-GR" dirty="0" smtClean="0"/>
              <a:t>Αντίσταση στη δράση της </a:t>
            </a:r>
            <a:r>
              <a:rPr lang="en-GB" dirty="0" smtClean="0"/>
              <a:t>GH (↑GH - ↓IGF-1)</a:t>
            </a:r>
          </a:p>
          <a:p>
            <a:endParaRPr lang="en-GB" dirty="0"/>
          </a:p>
          <a:p>
            <a:r>
              <a:rPr lang="el-GR" dirty="0" smtClean="0"/>
              <a:t>Οστεοπενία – οστεοπόρωση </a:t>
            </a:r>
          </a:p>
          <a:p>
            <a:endParaRPr lang="el-GR" dirty="0" smtClean="0"/>
          </a:p>
          <a:p>
            <a:endParaRPr lang="en-GB" dirty="0" smtClean="0"/>
          </a:p>
          <a:p>
            <a:endParaRPr lang="en-GB" dirty="0"/>
          </a:p>
          <a:p>
            <a:endParaRPr lang="en-GB" dirty="0"/>
          </a:p>
        </p:txBody>
      </p:sp>
      <p:sp>
        <p:nvSpPr>
          <p:cNvPr id="3" name="Title 2"/>
          <p:cNvSpPr>
            <a:spLocks noGrp="1"/>
          </p:cNvSpPr>
          <p:nvPr>
            <p:ph type="title"/>
          </p:nvPr>
        </p:nvSpPr>
        <p:spPr/>
        <p:txBody>
          <a:bodyPr/>
          <a:lstStyle/>
          <a:p>
            <a:r>
              <a:rPr lang="el-GR" sz="2400" b="1" dirty="0" smtClean="0"/>
              <a:t>νευρογενησ ανορεξια – ορμονικεσ αλλαγεσ</a:t>
            </a:r>
            <a:endParaRPr lang="en-GB" sz="24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1556792"/>
            <a:ext cx="2077318" cy="518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16583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916832"/>
            <a:ext cx="8229600" cy="2592288"/>
          </a:xfrm>
        </p:spPr>
        <p:txBody>
          <a:bodyPr>
            <a:normAutofit/>
          </a:bodyPr>
          <a:lstStyle/>
          <a:p>
            <a:r>
              <a:rPr lang="en-GB" dirty="0" smtClean="0"/>
              <a:t>LH</a:t>
            </a:r>
            <a:r>
              <a:rPr lang="el-GR" dirty="0" smtClean="0"/>
              <a:t> &amp;</a:t>
            </a:r>
            <a:r>
              <a:rPr lang="en-GB" dirty="0" smtClean="0"/>
              <a:t> FSH </a:t>
            </a:r>
            <a:r>
              <a:rPr lang="el-GR" dirty="0" smtClean="0"/>
              <a:t>χαμηλές, με προεφηβικό ή εφηβικό προφίλ 24ώρου</a:t>
            </a:r>
          </a:p>
          <a:p>
            <a:endParaRPr lang="en-GB" dirty="0" smtClean="0"/>
          </a:p>
          <a:p>
            <a:r>
              <a:rPr lang="el-GR" dirty="0" smtClean="0"/>
              <a:t>Παθολογική απάντηση στη διέγερση με </a:t>
            </a:r>
            <a:r>
              <a:rPr lang="en-GB" dirty="0" smtClean="0"/>
              <a:t>GnRH</a:t>
            </a:r>
          </a:p>
          <a:p>
            <a:endParaRPr lang="en-GB" dirty="0" smtClean="0"/>
          </a:p>
          <a:p>
            <a:r>
              <a:rPr lang="el-GR" dirty="0" smtClean="0"/>
              <a:t>Ποικιλία παθολογικών μεταβολών στην κατά ώσεις έκκριση </a:t>
            </a:r>
            <a:r>
              <a:rPr lang="en-GB" dirty="0" smtClean="0"/>
              <a:t>GnRH</a:t>
            </a:r>
            <a:endParaRPr lang="el-GR" dirty="0"/>
          </a:p>
          <a:p>
            <a:endParaRPr lang="en-GB" dirty="0"/>
          </a:p>
        </p:txBody>
      </p:sp>
      <p:sp>
        <p:nvSpPr>
          <p:cNvPr id="2" name="Title 1"/>
          <p:cNvSpPr>
            <a:spLocks noGrp="1"/>
          </p:cNvSpPr>
          <p:nvPr>
            <p:ph type="title"/>
          </p:nvPr>
        </p:nvSpPr>
        <p:spPr>
          <a:xfrm>
            <a:off x="457200" y="274638"/>
            <a:ext cx="8229600" cy="562074"/>
          </a:xfrm>
        </p:spPr>
        <p:txBody>
          <a:bodyPr>
            <a:normAutofit fontScale="90000"/>
          </a:bodyPr>
          <a:lstStyle/>
          <a:p>
            <a:pPr algn="ctr"/>
            <a:r>
              <a:rPr lang="el-GR" sz="3200" dirty="0" smtClean="0"/>
              <a:t>ΑΝΑΠΑΡΑΓΩΓΙΚΟΣ ΑΞΟΝΑΣ</a:t>
            </a:r>
            <a:endParaRPr lang="en-GB" sz="3200" dirty="0"/>
          </a:p>
        </p:txBody>
      </p:sp>
      <p:sp>
        <p:nvSpPr>
          <p:cNvPr id="4" name="Rectangle 3"/>
          <p:cNvSpPr/>
          <p:nvPr/>
        </p:nvSpPr>
        <p:spPr>
          <a:xfrm>
            <a:off x="2483768" y="5157192"/>
            <a:ext cx="3888432" cy="1077218"/>
          </a:xfrm>
          <a:prstGeom prst="rect">
            <a:avLst/>
          </a:prstGeom>
        </p:spPr>
        <p:txBody>
          <a:bodyPr wrap="square">
            <a:spAutoFit/>
          </a:bodyPr>
          <a:lstStyle/>
          <a:p>
            <a:pPr lvl="0" fontAlgn="base">
              <a:spcBef>
                <a:spcPct val="0"/>
              </a:spcBef>
              <a:spcAft>
                <a:spcPct val="0"/>
              </a:spcAft>
            </a:pPr>
            <a:r>
              <a:rPr lang="en-GB" altLang="en-US" sz="1600" dirty="0" smtClean="0">
                <a:solidFill>
                  <a:srgbClr val="FF0000"/>
                </a:solidFill>
                <a:cs typeface="Arial" pitchFamily="34" charset="0"/>
              </a:rPr>
              <a:t>- </a:t>
            </a:r>
            <a:r>
              <a:rPr lang="el-GR" altLang="en-US" sz="1600" dirty="0" smtClean="0">
                <a:solidFill>
                  <a:srgbClr val="FF0000"/>
                </a:solidFill>
                <a:cs typeface="Arial" pitchFamily="34" charset="0"/>
              </a:rPr>
              <a:t>Αυξημένη συχνότητα, </a:t>
            </a:r>
            <a:r>
              <a:rPr lang="el-GR" altLang="en-US" sz="1600" dirty="0">
                <a:solidFill>
                  <a:srgbClr val="FF0000"/>
                </a:solidFill>
                <a:cs typeface="Arial" pitchFamily="34" charset="0"/>
              </a:rPr>
              <a:t>μικρό εύρος</a:t>
            </a:r>
          </a:p>
          <a:p>
            <a:pPr lvl="0" fontAlgn="base">
              <a:spcBef>
                <a:spcPct val="0"/>
              </a:spcBef>
              <a:spcAft>
                <a:spcPct val="0"/>
              </a:spcAft>
            </a:pPr>
            <a:r>
              <a:rPr lang="en-GB" altLang="en-US" sz="1600" dirty="0" smtClean="0">
                <a:solidFill>
                  <a:srgbClr val="FF0000"/>
                </a:solidFill>
                <a:cs typeface="Arial" pitchFamily="34" charset="0"/>
              </a:rPr>
              <a:t>- </a:t>
            </a:r>
            <a:r>
              <a:rPr lang="el-GR" altLang="en-US" sz="1600" dirty="0" smtClean="0">
                <a:solidFill>
                  <a:srgbClr val="FF0000"/>
                </a:solidFill>
                <a:cs typeface="Arial" pitchFamily="34" charset="0"/>
              </a:rPr>
              <a:t>Μειωμένη συχνότητα, χαμηλό εύρος</a:t>
            </a:r>
            <a:endParaRPr lang="el-GR" altLang="en-US" sz="1600" dirty="0">
              <a:solidFill>
                <a:srgbClr val="FF0000"/>
              </a:solidFill>
              <a:cs typeface="Arial" pitchFamily="34" charset="0"/>
            </a:endParaRPr>
          </a:p>
          <a:p>
            <a:pPr lvl="0" fontAlgn="base">
              <a:spcBef>
                <a:spcPct val="0"/>
              </a:spcBef>
              <a:spcAft>
                <a:spcPct val="0"/>
              </a:spcAft>
            </a:pPr>
            <a:r>
              <a:rPr lang="en-GB" altLang="en-US" sz="1600" dirty="0" smtClean="0">
                <a:solidFill>
                  <a:srgbClr val="FF0000"/>
                </a:solidFill>
                <a:cs typeface="Arial" pitchFamily="34" charset="0"/>
              </a:rPr>
              <a:t>- </a:t>
            </a:r>
            <a:r>
              <a:rPr lang="el-GR" altLang="en-US" sz="1600" dirty="0" smtClean="0">
                <a:solidFill>
                  <a:srgbClr val="FF0000"/>
                </a:solidFill>
                <a:cs typeface="Arial" pitchFamily="34" charset="0"/>
              </a:rPr>
              <a:t>Μειωμένη συχνότητα </a:t>
            </a:r>
            <a:r>
              <a:rPr lang="el-GR" altLang="en-US" sz="1600" dirty="0">
                <a:solidFill>
                  <a:srgbClr val="FF0000"/>
                </a:solidFill>
                <a:cs typeface="Arial" pitchFamily="34" charset="0"/>
              </a:rPr>
              <a:t>με ποικίλο εύρος</a:t>
            </a:r>
          </a:p>
          <a:p>
            <a:pPr lvl="0" fontAlgn="base">
              <a:spcBef>
                <a:spcPct val="0"/>
              </a:spcBef>
              <a:spcAft>
                <a:spcPct val="0"/>
              </a:spcAft>
            </a:pPr>
            <a:r>
              <a:rPr lang="en-GB" altLang="en-US" sz="1600" dirty="0" smtClean="0">
                <a:solidFill>
                  <a:srgbClr val="FF0000"/>
                </a:solidFill>
                <a:cs typeface="Arial" pitchFamily="34" charset="0"/>
              </a:rPr>
              <a:t>- </a:t>
            </a:r>
            <a:r>
              <a:rPr lang="el-GR" altLang="en-US" sz="1600" dirty="0" smtClean="0">
                <a:solidFill>
                  <a:srgbClr val="FF0000"/>
                </a:solidFill>
                <a:cs typeface="Arial" pitchFamily="34" charset="0"/>
              </a:rPr>
              <a:t>Αύξηση </a:t>
            </a:r>
            <a:r>
              <a:rPr lang="el-GR" altLang="en-US" sz="1600" dirty="0">
                <a:solidFill>
                  <a:srgbClr val="FF0000"/>
                </a:solidFill>
                <a:cs typeface="Arial" pitchFamily="34" charset="0"/>
              </a:rPr>
              <a:t>εύρους κατά τον ύπνο</a:t>
            </a:r>
          </a:p>
        </p:txBody>
      </p:sp>
      <p:sp>
        <p:nvSpPr>
          <p:cNvPr id="12" name="Down Arrow 11"/>
          <p:cNvSpPr/>
          <p:nvPr/>
        </p:nvSpPr>
        <p:spPr>
          <a:xfrm>
            <a:off x="3858606" y="4149080"/>
            <a:ext cx="569377" cy="744148"/>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407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500"/>
                                        <p:tgtEl>
                                          <p:spTgt spid="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500"/>
                                        <p:tgtEl>
                                          <p:spTgt spid="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smtClean="0"/>
              <a:t>ΠΡΟΦΙΛ ΕΚΚΡΙΣΗΣ </a:t>
            </a:r>
            <a:r>
              <a:rPr lang="en-GB" dirty="0" smtClean="0"/>
              <a:t>LH</a:t>
            </a:r>
            <a:endParaRPr lang="en-GB"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772816"/>
            <a:ext cx="4667834" cy="4838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48064" y="2708920"/>
            <a:ext cx="3456384" cy="646331"/>
          </a:xfrm>
          <a:prstGeom prst="rect">
            <a:avLst/>
          </a:prstGeom>
          <a:noFill/>
        </p:spPr>
        <p:txBody>
          <a:bodyPr wrap="square" rtlCol="0">
            <a:spAutoFit/>
          </a:bodyPr>
          <a:lstStyle/>
          <a:p>
            <a:pPr algn="ctr"/>
            <a:r>
              <a:rPr lang="el-GR" dirty="0" smtClean="0">
                <a:solidFill>
                  <a:srgbClr val="00B050"/>
                </a:solidFill>
              </a:rPr>
              <a:t>Φυσιολογική θερμιδική πρόσληψη (ασθενείς + </a:t>
            </a:r>
            <a:r>
              <a:rPr lang="en-GB" dirty="0" smtClean="0">
                <a:solidFill>
                  <a:srgbClr val="00B050"/>
                </a:solidFill>
              </a:rPr>
              <a:t>controls)</a:t>
            </a:r>
            <a:endParaRPr lang="en-GB" dirty="0">
              <a:solidFill>
                <a:srgbClr val="00B050"/>
              </a:solidFill>
            </a:endParaRPr>
          </a:p>
        </p:txBody>
      </p:sp>
      <p:sp>
        <p:nvSpPr>
          <p:cNvPr id="5" name="TextBox 4"/>
          <p:cNvSpPr txBox="1"/>
          <p:nvPr/>
        </p:nvSpPr>
        <p:spPr>
          <a:xfrm>
            <a:off x="5544108" y="4869160"/>
            <a:ext cx="2664296" cy="646331"/>
          </a:xfrm>
          <a:prstGeom prst="rect">
            <a:avLst/>
          </a:prstGeom>
          <a:noFill/>
        </p:spPr>
        <p:txBody>
          <a:bodyPr wrap="square" rtlCol="0">
            <a:spAutoFit/>
          </a:bodyPr>
          <a:lstStyle/>
          <a:p>
            <a:pPr algn="ctr"/>
            <a:r>
              <a:rPr lang="el-GR" dirty="0" smtClean="0">
                <a:solidFill>
                  <a:srgbClr val="FF0000"/>
                </a:solidFill>
              </a:rPr>
              <a:t>Χαμηλή θερμιδική πρόσληψη (ασθενείς)</a:t>
            </a:r>
            <a:endParaRPr lang="en-GB" dirty="0">
              <a:solidFill>
                <a:srgbClr val="FF0000"/>
              </a:solidFill>
            </a:endParaRPr>
          </a:p>
        </p:txBody>
      </p:sp>
    </p:spTree>
    <p:extLst>
      <p:ext uri="{BB962C8B-B14F-4D97-AF65-F5344CB8AC3E}">
        <p14:creationId xmlns:p14="http://schemas.microsoft.com/office/powerpoint/2010/main" val="40692723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smtClean="0"/>
              <a:t>ΚΑΤΑ ΩΣΕΙΣ ΕΚΚΡΙΣΗ </a:t>
            </a:r>
            <a:r>
              <a:rPr lang="en-GB" dirty="0" smtClean="0"/>
              <a:t>GNRH</a:t>
            </a:r>
            <a:endParaRPr lang="en-GB"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682048"/>
            <a:ext cx="6336704" cy="469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52120" y="6381328"/>
            <a:ext cx="3346172" cy="338554"/>
          </a:xfrm>
          <a:prstGeom prst="rect">
            <a:avLst/>
          </a:prstGeom>
          <a:noFill/>
        </p:spPr>
        <p:txBody>
          <a:bodyPr wrap="none" rtlCol="0">
            <a:spAutoFit/>
          </a:bodyPr>
          <a:lstStyle/>
          <a:p>
            <a:r>
              <a:rPr lang="da-DK" sz="1600" dirty="0"/>
              <a:t>Reame et al, JCEM 1985;61(5): 854</a:t>
            </a:r>
          </a:p>
        </p:txBody>
      </p:sp>
    </p:spTree>
    <p:extLst>
      <p:ext uri="{BB962C8B-B14F-4D97-AF65-F5344CB8AC3E}">
        <p14:creationId xmlns:p14="http://schemas.microsoft.com/office/powerpoint/2010/main" val="1767557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4104456" cy="648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19897" y="1124744"/>
            <a:ext cx="4498225" cy="3970318"/>
          </a:xfrm>
          <a:prstGeom prst="rect">
            <a:avLst/>
          </a:prstGeom>
          <a:noFill/>
        </p:spPr>
        <p:txBody>
          <a:bodyPr wrap="square" rtlCol="0">
            <a:spAutoFit/>
          </a:bodyPr>
          <a:lstStyle/>
          <a:p>
            <a:r>
              <a:rPr lang="en-GB" dirty="0" smtClean="0">
                <a:solidFill>
                  <a:schemeClr val="tx2"/>
                </a:solidFill>
              </a:rPr>
              <a:t>GnRH test</a:t>
            </a:r>
          </a:p>
          <a:p>
            <a:r>
              <a:rPr lang="en-GB" dirty="0" err="1" smtClean="0">
                <a:solidFill>
                  <a:schemeClr val="tx2"/>
                </a:solidFill>
              </a:rPr>
              <a:t>Triptorelin</a:t>
            </a:r>
            <a:r>
              <a:rPr lang="en-GB" dirty="0" smtClean="0">
                <a:solidFill>
                  <a:schemeClr val="tx2"/>
                </a:solidFill>
              </a:rPr>
              <a:t> 100</a:t>
            </a:r>
            <a:r>
              <a:rPr lang="el-GR" dirty="0" smtClean="0">
                <a:solidFill>
                  <a:schemeClr val="tx2"/>
                </a:solidFill>
              </a:rPr>
              <a:t>μ</a:t>
            </a:r>
            <a:r>
              <a:rPr lang="en-GB" dirty="0" smtClean="0">
                <a:solidFill>
                  <a:schemeClr val="tx2"/>
                </a:solidFill>
              </a:rPr>
              <a:t>g IV, t:0</a:t>
            </a:r>
          </a:p>
          <a:p>
            <a:r>
              <a:rPr lang="el-GR" dirty="0" smtClean="0">
                <a:solidFill>
                  <a:schemeClr val="tx2"/>
                </a:solidFill>
              </a:rPr>
              <a:t>Αιμοληψίες ανά 2ωρο επί 24 ώρες</a:t>
            </a:r>
          </a:p>
          <a:p>
            <a:endParaRPr lang="el-GR" dirty="0"/>
          </a:p>
          <a:p>
            <a:endParaRPr lang="en-GB" dirty="0" smtClean="0"/>
          </a:p>
          <a:p>
            <a:r>
              <a:rPr lang="el-GR" dirty="0" smtClean="0">
                <a:solidFill>
                  <a:schemeClr val="tx2"/>
                </a:solidFill>
              </a:rPr>
              <a:t>● </a:t>
            </a:r>
            <a:r>
              <a:rPr lang="en-GB" dirty="0" smtClean="0">
                <a:solidFill>
                  <a:schemeClr val="tx2"/>
                </a:solidFill>
              </a:rPr>
              <a:t>Controls</a:t>
            </a:r>
          </a:p>
          <a:p>
            <a:r>
              <a:rPr lang="en-GB" dirty="0" smtClean="0">
                <a:solidFill>
                  <a:schemeClr val="tx2"/>
                </a:solidFill>
              </a:rPr>
              <a:t>○ </a:t>
            </a:r>
            <a:r>
              <a:rPr lang="el-GR" dirty="0" smtClean="0">
                <a:solidFill>
                  <a:schemeClr val="tx2"/>
                </a:solidFill>
              </a:rPr>
              <a:t>Υποθαλαμική αμηνόρροια λόγω χαμηλής θερμιδικής πρόσληψης</a:t>
            </a:r>
          </a:p>
          <a:p>
            <a:r>
              <a:rPr lang="el-GR" dirty="0" smtClean="0">
                <a:solidFill>
                  <a:schemeClr val="tx2"/>
                </a:solidFill>
              </a:rPr>
              <a:t>□ Συγγενής υποθαλαμικός υπογοναδισμός</a:t>
            </a:r>
          </a:p>
          <a:p>
            <a:endParaRPr lang="el-GR" dirty="0"/>
          </a:p>
          <a:p>
            <a:endParaRPr lang="el-GR" dirty="0" smtClean="0"/>
          </a:p>
          <a:p>
            <a:endParaRPr lang="en-GB" dirty="0" smtClean="0"/>
          </a:p>
          <a:p>
            <a:r>
              <a:rPr lang="el-GR" dirty="0" smtClean="0">
                <a:solidFill>
                  <a:srgbClr val="FF0000"/>
                </a:solidFill>
              </a:rPr>
              <a:t>Στην ΝΑ η ανεπάρκεια του άξονα ΥΥΓ είναι </a:t>
            </a:r>
            <a:r>
              <a:rPr lang="el-GR" b="1" dirty="0" smtClean="0">
                <a:solidFill>
                  <a:srgbClr val="FF0000"/>
                </a:solidFill>
              </a:rPr>
              <a:t>λειτουργική</a:t>
            </a:r>
            <a:r>
              <a:rPr lang="el-GR" dirty="0" smtClean="0">
                <a:solidFill>
                  <a:srgbClr val="FF0000"/>
                </a:solidFill>
              </a:rPr>
              <a:t> και </a:t>
            </a:r>
            <a:r>
              <a:rPr lang="el-GR" b="1" dirty="0" smtClean="0">
                <a:solidFill>
                  <a:srgbClr val="FF0000"/>
                </a:solidFill>
              </a:rPr>
              <a:t>μερική</a:t>
            </a:r>
            <a:endParaRPr lang="en-GB" b="1" dirty="0">
              <a:solidFill>
                <a:srgbClr val="FF0000"/>
              </a:solidFill>
            </a:endParaRPr>
          </a:p>
        </p:txBody>
      </p:sp>
      <p:sp>
        <p:nvSpPr>
          <p:cNvPr id="5" name="TextBox 4"/>
          <p:cNvSpPr txBox="1"/>
          <p:nvPr/>
        </p:nvSpPr>
        <p:spPr>
          <a:xfrm>
            <a:off x="4283968" y="6124346"/>
            <a:ext cx="4634154" cy="307777"/>
          </a:xfrm>
          <a:prstGeom prst="rect">
            <a:avLst/>
          </a:prstGeom>
          <a:noFill/>
        </p:spPr>
        <p:txBody>
          <a:bodyPr wrap="none" rtlCol="0">
            <a:spAutoFit/>
          </a:bodyPr>
          <a:lstStyle/>
          <a:p>
            <a:r>
              <a:rPr lang="fr-FR" sz="1400" dirty="0" err="1" smtClean="0"/>
              <a:t>Couzinet</a:t>
            </a:r>
            <a:r>
              <a:rPr lang="el-GR" sz="1400" dirty="0" smtClean="0"/>
              <a:t> </a:t>
            </a:r>
            <a:r>
              <a:rPr lang="en-GB" sz="1400" dirty="0" smtClean="0"/>
              <a:t>B</a:t>
            </a:r>
            <a:r>
              <a:rPr lang="fr-FR" sz="1400" dirty="0" smtClean="0"/>
              <a:t> </a:t>
            </a:r>
            <a:r>
              <a:rPr lang="fr-FR" sz="1400" dirty="0"/>
              <a:t>et al, </a:t>
            </a:r>
            <a:r>
              <a:rPr lang="fr-FR" sz="1400" dirty="0" err="1"/>
              <a:t>Clinical</a:t>
            </a:r>
            <a:r>
              <a:rPr lang="fr-FR" sz="1400" dirty="0"/>
              <a:t> </a:t>
            </a:r>
            <a:r>
              <a:rPr lang="fr-FR" sz="1400" dirty="0" err="1"/>
              <a:t>Endocrinology</a:t>
            </a:r>
            <a:r>
              <a:rPr lang="fr-FR" sz="1400" dirty="0"/>
              <a:t> 1999:50</a:t>
            </a:r>
            <a:r>
              <a:rPr lang="fr-FR" sz="1400" dirty="0" smtClean="0"/>
              <a:t>, 229-235</a:t>
            </a:r>
            <a:endParaRPr lang="fr-FR" sz="1400" dirty="0"/>
          </a:p>
        </p:txBody>
      </p:sp>
    </p:spTree>
    <p:extLst>
      <p:ext uri="{BB962C8B-B14F-4D97-AF65-F5344CB8AC3E}">
        <p14:creationId xmlns:p14="http://schemas.microsoft.com/office/powerpoint/2010/main" val="394806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1" end="11"/>
                                            </p:txEl>
                                          </p:spTgt>
                                        </p:tgtEl>
                                        <p:attrNameLst>
                                          <p:attrName>style.visibility</p:attrName>
                                        </p:attrNameLst>
                                      </p:cBhvr>
                                      <p:to>
                                        <p:strVal val="visible"/>
                                      </p:to>
                                    </p:set>
                                    <p:animEffect transition="in" filter="fade">
                                      <p:cBhvr>
                                        <p:cTn id="7"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916832"/>
            <a:ext cx="8407893" cy="4086193"/>
          </a:xfrm>
        </p:spPr>
        <p:txBody>
          <a:bodyPr>
            <a:normAutofit lnSpcReduction="10000"/>
          </a:bodyPr>
          <a:lstStyle/>
          <a:p>
            <a:pPr marL="45720" indent="0" algn="ctr">
              <a:buNone/>
            </a:pPr>
            <a:r>
              <a:rPr lang="el-GR" sz="2400" b="1" dirty="0" smtClean="0"/>
              <a:t>ΠΟΙΚΙΛΛΕΙ ΑΝΑΛΟΓΩΣ ΤΟΥ ΠΡΟΦΙΛ ΤΩΝ ΓΟΝΑΔΟΤΡΟΠΙΝΩΝ</a:t>
            </a:r>
          </a:p>
          <a:p>
            <a:pPr marL="45720" indent="0">
              <a:buNone/>
            </a:pPr>
            <a:endParaRPr lang="el-GR" dirty="0"/>
          </a:p>
          <a:p>
            <a:endParaRPr lang="el-GR" dirty="0" smtClean="0"/>
          </a:p>
          <a:p>
            <a:r>
              <a:rPr lang="el-GR" dirty="0" smtClean="0"/>
              <a:t>Ανεπάρκεια ωχρινικής φάσης</a:t>
            </a:r>
          </a:p>
          <a:p>
            <a:endParaRPr lang="el-GR" dirty="0"/>
          </a:p>
          <a:p>
            <a:r>
              <a:rPr lang="el-GR" dirty="0" smtClean="0"/>
              <a:t>Ανωοθυλακιορρηξία </a:t>
            </a:r>
          </a:p>
          <a:p>
            <a:endParaRPr lang="el-GR" dirty="0"/>
          </a:p>
          <a:p>
            <a:r>
              <a:rPr lang="el-GR" dirty="0" smtClean="0"/>
              <a:t>Αραιομηνόρροια </a:t>
            </a:r>
          </a:p>
          <a:p>
            <a:endParaRPr lang="el-GR" dirty="0"/>
          </a:p>
          <a:p>
            <a:r>
              <a:rPr lang="el-GR" dirty="0" smtClean="0"/>
              <a:t>Αμηνόρροια</a:t>
            </a:r>
            <a:endParaRPr lang="en-GB" dirty="0"/>
          </a:p>
        </p:txBody>
      </p:sp>
      <p:sp>
        <p:nvSpPr>
          <p:cNvPr id="3" name="Title 2"/>
          <p:cNvSpPr>
            <a:spLocks noGrp="1"/>
          </p:cNvSpPr>
          <p:nvPr>
            <p:ph type="title"/>
          </p:nvPr>
        </p:nvSpPr>
        <p:spPr/>
        <p:txBody>
          <a:bodyPr/>
          <a:lstStyle/>
          <a:p>
            <a:r>
              <a:rPr lang="el-GR" dirty="0" smtClean="0"/>
              <a:t>ΚΛΙΝΙΚΗ ΕΚΦΡΑΣΗ</a:t>
            </a:r>
            <a:endParaRPr lang="en-GB"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3208447"/>
            <a:ext cx="2829831" cy="2740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2695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smtClean="0"/>
              <a:t>αξονασ υποθαλαμοσ υποφυση επινεφριδιο (ΥΥΕ)</a:t>
            </a:r>
            <a:endParaRPr lang="en-GB" dirty="0"/>
          </a:p>
        </p:txBody>
      </p:sp>
      <p:sp>
        <p:nvSpPr>
          <p:cNvPr id="4" name="Content Placeholder 2"/>
          <p:cNvSpPr>
            <a:spLocks noGrp="1"/>
          </p:cNvSpPr>
          <p:nvPr>
            <p:ph idx="1"/>
          </p:nvPr>
        </p:nvSpPr>
        <p:spPr>
          <a:xfrm>
            <a:off x="251520" y="1772816"/>
            <a:ext cx="5544616" cy="4680520"/>
          </a:xfrm>
        </p:spPr>
        <p:txBody>
          <a:bodyPr rtlCol="0">
            <a:normAutofit lnSpcReduction="10000"/>
          </a:bodyPr>
          <a:lstStyle/>
          <a:p>
            <a:pPr marL="274320" indent="-274320" fontAlgn="auto">
              <a:spcAft>
                <a:spcPts val="0"/>
              </a:spcAft>
              <a:buClr>
                <a:schemeClr val="accent1">
                  <a:lumMod val="60000"/>
                  <a:lumOff val="40000"/>
                </a:schemeClr>
              </a:buClr>
              <a:buFont typeface="Arial" pitchFamily="34" charset="0"/>
              <a:buChar char="•"/>
              <a:defRPr/>
            </a:pPr>
            <a:r>
              <a:rPr lang="el-GR" sz="2000" dirty="0" smtClean="0"/>
              <a:t>ΝΕΥΡΟΓΕΝΗΣ ΑΝΟΡΕΞΙΑ = ΚΑΤΑΣΤΑΣΗ ΧΡΟΝΙΟΥ ΣΟΒΑΡΟΥ </a:t>
            </a:r>
            <a:r>
              <a:rPr lang="en-GB" sz="2000" dirty="0" smtClean="0"/>
              <a:t>STRESS</a:t>
            </a:r>
          </a:p>
          <a:p>
            <a:pPr marL="274320" indent="-274320" fontAlgn="auto">
              <a:spcAft>
                <a:spcPts val="0"/>
              </a:spcAft>
              <a:buClr>
                <a:schemeClr val="accent1">
                  <a:lumMod val="60000"/>
                  <a:lumOff val="40000"/>
                </a:schemeClr>
              </a:buClr>
              <a:buFont typeface="Arial" pitchFamily="34" charset="0"/>
              <a:buChar char="•"/>
              <a:defRPr/>
            </a:pPr>
            <a:endParaRPr lang="en-GB" sz="2000" dirty="0" smtClean="0"/>
          </a:p>
          <a:p>
            <a:pPr marL="274320" indent="-274320" fontAlgn="auto">
              <a:spcAft>
                <a:spcPts val="0"/>
              </a:spcAft>
              <a:buClr>
                <a:schemeClr val="accent1">
                  <a:lumMod val="60000"/>
                  <a:lumOff val="40000"/>
                </a:schemeClr>
              </a:buClr>
              <a:buFont typeface="Arial" pitchFamily="34" charset="0"/>
              <a:buChar char="•"/>
              <a:defRPr/>
            </a:pPr>
            <a:r>
              <a:rPr lang="el-GR" sz="2000" dirty="0" smtClean="0"/>
              <a:t>ΥΠΕΡ-ΕΝΕΡΓΟΠΟΙΗΣΗ ΑΞΟΝΑ ΥΥΕ κ.α. νευροπεπτιδίων (</a:t>
            </a:r>
            <a:r>
              <a:rPr lang="en-GB" sz="2000" dirty="0" err="1" smtClean="0"/>
              <a:t>Dop</a:t>
            </a:r>
            <a:r>
              <a:rPr lang="en-GB" sz="2000" dirty="0" smtClean="0"/>
              <a:t>, 5-HT, opioid, NPY)</a:t>
            </a:r>
            <a:endParaRPr lang="el-GR" sz="2000" dirty="0" smtClean="0"/>
          </a:p>
          <a:p>
            <a:pPr marL="274320" indent="-274320" fontAlgn="auto">
              <a:spcAft>
                <a:spcPts val="0"/>
              </a:spcAft>
              <a:buClr>
                <a:schemeClr val="accent1">
                  <a:lumMod val="60000"/>
                  <a:lumOff val="40000"/>
                </a:schemeClr>
              </a:buClr>
              <a:buFont typeface="Arial" pitchFamily="34" charset="0"/>
              <a:buChar char="•"/>
              <a:defRPr/>
            </a:pPr>
            <a:endParaRPr lang="el-GR" sz="2000" dirty="0"/>
          </a:p>
          <a:p>
            <a:pPr marL="274320" indent="-274320" fontAlgn="auto">
              <a:spcAft>
                <a:spcPts val="0"/>
              </a:spcAft>
              <a:buClr>
                <a:schemeClr val="accent1">
                  <a:lumMod val="60000"/>
                  <a:lumOff val="40000"/>
                </a:schemeClr>
              </a:buClr>
              <a:buFont typeface="Arial" pitchFamily="34" charset="0"/>
              <a:buChar char="•"/>
              <a:defRPr/>
            </a:pPr>
            <a:r>
              <a:rPr lang="el-GR" sz="2000" dirty="0" smtClean="0">
                <a:solidFill>
                  <a:srgbClr val="FF0000"/>
                </a:solidFill>
              </a:rPr>
              <a:t>ΥΠΕΡΚΟΡΤΙΖΟΛΑΙΜΙΑ</a:t>
            </a:r>
            <a:r>
              <a:rPr lang="el-GR" sz="2000" dirty="0" smtClean="0"/>
              <a:t> (σταθερό και ειδικό εύρημα σε ΝΑ/</a:t>
            </a:r>
            <a:r>
              <a:rPr lang="en-GB" sz="2000" dirty="0" smtClean="0"/>
              <a:t>FHA)</a:t>
            </a:r>
          </a:p>
          <a:p>
            <a:pPr marL="274320" indent="-274320" fontAlgn="auto">
              <a:spcAft>
                <a:spcPts val="0"/>
              </a:spcAft>
              <a:buClr>
                <a:schemeClr val="accent1">
                  <a:lumMod val="60000"/>
                  <a:lumOff val="40000"/>
                </a:schemeClr>
              </a:buClr>
              <a:buFont typeface="Arial" pitchFamily="34" charset="0"/>
              <a:buChar char="•"/>
              <a:defRPr/>
            </a:pPr>
            <a:endParaRPr lang="en-GB" sz="2000" dirty="0"/>
          </a:p>
          <a:p>
            <a:pPr marL="274320" indent="-274320" fontAlgn="auto">
              <a:spcAft>
                <a:spcPts val="0"/>
              </a:spcAft>
              <a:buClr>
                <a:schemeClr val="accent1">
                  <a:lumMod val="60000"/>
                  <a:lumOff val="40000"/>
                </a:schemeClr>
              </a:buClr>
              <a:buFont typeface="Arial" pitchFamily="34" charset="0"/>
              <a:buChar char="•"/>
              <a:defRPr/>
            </a:pPr>
            <a:r>
              <a:rPr lang="el-GR" sz="2000" dirty="0" smtClean="0"/>
              <a:t>ΑΝΑΣΤΑΛΤΙΚΗ ΔΡΑΣΗ ΣΕ ΟΛΑ ΤΑ ΕΠΙΠΕΔΑ ΤΟΥ ΑΞΟΝΑ ΥΥΓ</a:t>
            </a:r>
          </a:p>
          <a:p>
            <a:pPr marL="274320" indent="-274320" fontAlgn="auto">
              <a:spcAft>
                <a:spcPts val="0"/>
              </a:spcAft>
              <a:buClr>
                <a:schemeClr val="accent1">
                  <a:lumMod val="60000"/>
                  <a:lumOff val="40000"/>
                </a:schemeClr>
              </a:buClr>
              <a:buFont typeface="Arial" pitchFamily="34" charset="0"/>
              <a:buChar char="•"/>
              <a:defRPr/>
            </a:pPr>
            <a:endParaRPr lang="el-GR" sz="2000" dirty="0"/>
          </a:p>
          <a:p>
            <a:pPr marL="274320" indent="-274320" fontAlgn="auto">
              <a:spcAft>
                <a:spcPts val="0"/>
              </a:spcAft>
              <a:buClr>
                <a:schemeClr val="accent1">
                  <a:lumMod val="60000"/>
                  <a:lumOff val="40000"/>
                </a:schemeClr>
              </a:buClr>
              <a:buFont typeface="Arial" pitchFamily="34" charset="0"/>
              <a:buChar char="•"/>
              <a:defRPr/>
            </a:pPr>
            <a:r>
              <a:rPr lang="el-GR" sz="2000" dirty="0" smtClean="0"/>
              <a:t>ΤΕΛΙΚΟ ΑΠΟΤΕΛΕΣΜΑ: </a:t>
            </a:r>
          </a:p>
          <a:p>
            <a:pPr marL="0" indent="0" fontAlgn="auto">
              <a:spcAft>
                <a:spcPts val="0"/>
              </a:spcAft>
              <a:buClr>
                <a:schemeClr val="accent1">
                  <a:lumMod val="60000"/>
                  <a:lumOff val="40000"/>
                </a:schemeClr>
              </a:buClr>
              <a:buFont typeface="Arial" pitchFamily="34" charset="0"/>
              <a:buNone/>
              <a:defRPr/>
            </a:pPr>
            <a:r>
              <a:rPr lang="el-GR" sz="2000" dirty="0"/>
              <a:t> </a:t>
            </a:r>
            <a:r>
              <a:rPr lang="el-GR" sz="2000" dirty="0" smtClean="0"/>
              <a:t>   </a:t>
            </a:r>
            <a:r>
              <a:rPr lang="el-GR" sz="2000" dirty="0" smtClean="0">
                <a:solidFill>
                  <a:srgbClr val="FF0000"/>
                </a:solidFill>
              </a:rPr>
              <a:t>ΥΠΟ-ΟΙΣΤΡΟΓΟΝΑΙΜΙΑ</a:t>
            </a:r>
            <a:endParaRPr lang="en-GB" sz="2000" dirty="0">
              <a:solidFill>
                <a:srgbClr val="FF0000"/>
              </a:solidFill>
            </a:endParaRPr>
          </a:p>
          <a:p>
            <a:pPr marL="274320" indent="-274320" fontAlgn="auto">
              <a:spcAft>
                <a:spcPts val="0"/>
              </a:spcAft>
              <a:buClr>
                <a:schemeClr val="accent1">
                  <a:lumMod val="60000"/>
                  <a:lumOff val="40000"/>
                </a:schemeClr>
              </a:buClr>
              <a:buFont typeface="Arial" pitchFamily="34" charset="0"/>
              <a:buChar char="•"/>
              <a:defRPr/>
            </a:pPr>
            <a:endParaRPr lang="en-GB" sz="2000"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1844824"/>
            <a:ext cx="2663825" cy="440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952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500"/>
                                        <p:tgtEl>
                                          <p:spTgt spid="4">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animEffect transition="in" filter="fade">
                                      <p:cBhvr>
                                        <p:cTn id="25"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774824"/>
            <a:ext cx="4419600" cy="403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9552" y="332656"/>
            <a:ext cx="8065040" cy="1200329"/>
          </a:xfrm>
          <a:prstGeom prst="rect">
            <a:avLst/>
          </a:prstGeom>
          <a:noFill/>
        </p:spPr>
        <p:txBody>
          <a:bodyPr wrap="square" rtlCol="0">
            <a:spAutoFit/>
          </a:bodyPr>
          <a:lstStyle/>
          <a:p>
            <a:pPr algn="ctr"/>
            <a:r>
              <a:rPr lang="el-GR" sz="2400" dirty="0" smtClean="0">
                <a:solidFill>
                  <a:schemeClr val="tx2"/>
                </a:solidFill>
              </a:rPr>
              <a:t>ΑΝΑΣΤΑΛΤΙΚΗ ΕΠΙΔΡΑΣΗ ΤΟΥ ΑΞΟΝΑ ΥΥΕ ΣΤΟΝ ΑΝΑΠΑΡΑΓΩΓΙΚΟ ΑΞΟΝΑ ΣΕ ΕΠΙΠΕΔΟ ΥΠΟΘΑΛΑΜΟΥ - ΥΠΟΦΥΣΗΣ </a:t>
            </a:r>
            <a:endParaRPr lang="en-GB" sz="2400" dirty="0">
              <a:solidFill>
                <a:schemeClr val="tx2"/>
              </a:solidFill>
            </a:endParaRPr>
          </a:p>
        </p:txBody>
      </p:sp>
      <p:sp>
        <p:nvSpPr>
          <p:cNvPr id="3" name="TextBox 2"/>
          <p:cNvSpPr txBox="1"/>
          <p:nvPr/>
        </p:nvSpPr>
        <p:spPr>
          <a:xfrm>
            <a:off x="5292080" y="1821135"/>
            <a:ext cx="3168352" cy="1754326"/>
          </a:xfrm>
          <a:prstGeom prst="rect">
            <a:avLst/>
          </a:prstGeom>
          <a:noFill/>
        </p:spPr>
        <p:txBody>
          <a:bodyPr wrap="square" rtlCol="0">
            <a:spAutoFit/>
          </a:bodyPr>
          <a:lstStyle/>
          <a:p>
            <a:pPr algn="ctr"/>
            <a:r>
              <a:rPr lang="en-GB" u="sng" dirty="0" smtClean="0"/>
              <a:t>CRH </a:t>
            </a:r>
            <a:r>
              <a:rPr lang="el-GR" u="sng" dirty="0" smtClean="0"/>
              <a:t>αναστέλλει </a:t>
            </a:r>
            <a:r>
              <a:rPr lang="en-GB" u="sng" dirty="0" smtClean="0"/>
              <a:t>GnRH:</a:t>
            </a:r>
          </a:p>
          <a:p>
            <a:pPr marL="285750" indent="-285750">
              <a:buFontTx/>
              <a:buChar char="-"/>
            </a:pPr>
            <a:endParaRPr lang="el-GR" dirty="0" smtClean="0"/>
          </a:p>
          <a:p>
            <a:pPr marL="285750" indent="-285750" algn="ctr">
              <a:buFontTx/>
              <a:buChar char="-"/>
            </a:pPr>
            <a:r>
              <a:rPr lang="el-GR" dirty="0" smtClean="0"/>
              <a:t>άμεσα μέσω </a:t>
            </a:r>
            <a:r>
              <a:rPr lang="en-GB" dirty="0" smtClean="0"/>
              <a:t>PVN</a:t>
            </a:r>
          </a:p>
          <a:p>
            <a:pPr marL="285750" indent="-285750" algn="ctr">
              <a:buFontTx/>
              <a:buChar char="-"/>
            </a:pPr>
            <a:r>
              <a:rPr lang="el-GR" dirty="0" smtClean="0"/>
              <a:t>έμμεσα μέσω </a:t>
            </a:r>
            <a:r>
              <a:rPr lang="en-GB" dirty="0" smtClean="0"/>
              <a:t>POMC </a:t>
            </a:r>
            <a:r>
              <a:rPr lang="el-GR" dirty="0" smtClean="0"/>
              <a:t>νευρώνων του τοξοειδούς πυρήνα</a:t>
            </a:r>
            <a:endParaRPr lang="en-GB" dirty="0"/>
          </a:p>
        </p:txBody>
      </p:sp>
      <p:sp>
        <p:nvSpPr>
          <p:cNvPr id="4" name="TextBox 3"/>
          <p:cNvSpPr txBox="1"/>
          <p:nvPr/>
        </p:nvSpPr>
        <p:spPr>
          <a:xfrm>
            <a:off x="5326127" y="4326714"/>
            <a:ext cx="3168352" cy="1477328"/>
          </a:xfrm>
          <a:prstGeom prst="rect">
            <a:avLst/>
          </a:prstGeom>
          <a:noFill/>
        </p:spPr>
        <p:txBody>
          <a:bodyPr wrap="square" rtlCol="0">
            <a:spAutoFit/>
          </a:bodyPr>
          <a:lstStyle/>
          <a:p>
            <a:pPr algn="ctr"/>
            <a:r>
              <a:rPr lang="en-GB" u="sng" dirty="0" smtClean="0"/>
              <a:t>GCs </a:t>
            </a:r>
            <a:r>
              <a:rPr lang="el-GR" u="sng" dirty="0" smtClean="0"/>
              <a:t>αναστέλλουν</a:t>
            </a:r>
            <a:r>
              <a:rPr lang="el-GR" dirty="0" smtClean="0"/>
              <a:t>:</a:t>
            </a:r>
          </a:p>
          <a:p>
            <a:endParaRPr lang="el-GR" dirty="0"/>
          </a:p>
          <a:p>
            <a:pPr marL="285750" indent="-285750" algn="ctr">
              <a:buFontTx/>
              <a:buChar char="-"/>
            </a:pPr>
            <a:r>
              <a:rPr lang="en-GB" dirty="0" smtClean="0"/>
              <a:t>GnRH </a:t>
            </a:r>
            <a:r>
              <a:rPr lang="el-GR" dirty="0" smtClean="0"/>
              <a:t>νευρώνες</a:t>
            </a:r>
          </a:p>
          <a:p>
            <a:pPr marL="285750" indent="-285750" algn="ctr">
              <a:buFontTx/>
              <a:buChar char="-"/>
            </a:pPr>
            <a:r>
              <a:rPr lang="el-GR" dirty="0" smtClean="0"/>
              <a:t>Γοναδοτρόφα κύτταρα υπόφυσης</a:t>
            </a:r>
            <a:endParaRPr lang="en-GB" dirty="0"/>
          </a:p>
        </p:txBody>
      </p:sp>
    </p:spTree>
    <p:extLst>
      <p:ext uri="{BB962C8B-B14F-4D97-AF65-F5344CB8AC3E}">
        <p14:creationId xmlns:p14="http://schemas.microsoft.com/office/powerpoint/2010/main" val="35061068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3744416" cy="597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799881"/>
            <a:ext cx="4248150" cy="4762500"/>
          </a:xfrm>
          <a:prstGeom prst="rect">
            <a:avLst/>
          </a:prstGeom>
        </p:spPr>
      </p:pic>
      <p:sp>
        <p:nvSpPr>
          <p:cNvPr id="3" name="TextBox 2"/>
          <p:cNvSpPr txBox="1"/>
          <p:nvPr/>
        </p:nvSpPr>
        <p:spPr>
          <a:xfrm>
            <a:off x="4157079" y="658847"/>
            <a:ext cx="4673074" cy="400110"/>
          </a:xfrm>
          <a:prstGeom prst="rect">
            <a:avLst/>
          </a:prstGeom>
          <a:noFill/>
        </p:spPr>
        <p:txBody>
          <a:bodyPr wrap="none" rtlCol="0">
            <a:spAutoFit/>
          </a:bodyPr>
          <a:lstStyle/>
          <a:p>
            <a:r>
              <a:rPr lang="el-GR" sz="2000" b="1" dirty="0" smtClean="0">
                <a:solidFill>
                  <a:schemeClr val="tx2"/>
                </a:solidFill>
              </a:rPr>
              <a:t>Αιχμές </a:t>
            </a:r>
            <a:r>
              <a:rPr lang="en-GB" sz="2000" b="1" dirty="0" smtClean="0">
                <a:solidFill>
                  <a:schemeClr val="tx2"/>
                </a:solidFill>
              </a:rPr>
              <a:t>LH </a:t>
            </a:r>
            <a:r>
              <a:rPr lang="el-GR" sz="2000" b="1" dirty="0" smtClean="0">
                <a:solidFill>
                  <a:schemeClr val="tx2"/>
                </a:solidFill>
              </a:rPr>
              <a:t>μετά από χορήγηση ναλοξόνης</a:t>
            </a:r>
            <a:endParaRPr lang="en-GB" sz="2000" b="1" dirty="0">
              <a:solidFill>
                <a:schemeClr val="tx2"/>
              </a:solidFill>
            </a:endParaRPr>
          </a:p>
        </p:txBody>
      </p:sp>
    </p:spTree>
    <p:extLst>
      <p:ext uri="{BB962C8B-B14F-4D97-AF65-F5344CB8AC3E}">
        <p14:creationId xmlns:p14="http://schemas.microsoft.com/office/powerpoint/2010/main" val="4259187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1765492"/>
            <a:ext cx="4038600" cy="4205064"/>
          </a:xfrm>
        </p:spPr>
        <p:txBody>
          <a:bodyPr>
            <a:normAutofit fontScale="62500" lnSpcReduction="20000"/>
          </a:bodyPr>
          <a:lstStyle/>
          <a:p>
            <a:pPr marL="0" indent="0" algn="ctr">
              <a:buNone/>
            </a:pPr>
            <a:r>
              <a:rPr lang="el-GR" dirty="0"/>
              <a:t>Ενδοκρινική  διαταραχή λόγω δυσλειτουργίας  υποθαλαμικών σημάτων στην υπόφυση με αποτέλεσμα ανεπάρκεια της κατά αιχμές έκκρισης GnRH η οποία δεν οφείλεται  σε σωματικές νόσους </a:t>
            </a:r>
          </a:p>
          <a:p>
            <a:pPr marL="0" indent="0" algn="ctr">
              <a:buNone/>
            </a:pPr>
            <a:r>
              <a:rPr lang="el-GR" dirty="0"/>
              <a:t>όπως:</a:t>
            </a:r>
          </a:p>
          <a:p>
            <a:pPr marL="0" indent="0" algn="ctr">
              <a:buNone/>
            </a:pPr>
            <a:r>
              <a:rPr lang="el-GR" sz="2300" dirty="0"/>
              <a:t>Ενδοκρινικές νόσοι υπόφυσης</a:t>
            </a:r>
          </a:p>
          <a:p>
            <a:pPr marL="0" indent="0" algn="ctr">
              <a:buNone/>
            </a:pPr>
            <a:r>
              <a:rPr lang="el-GR" sz="2300" dirty="0"/>
              <a:t>Συστηματικές νόσους,</a:t>
            </a:r>
          </a:p>
          <a:p>
            <a:pPr marL="0" indent="0" algn="ctr">
              <a:buNone/>
            </a:pPr>
            <a:r>
              <a:rPr lang="el-GR" sz="2300" dirty="0"/>
              <a:t>Υποθαλαμικούς όγκους</a:t>
            </a:r>
          </a:p>
          <a:p>
            <a:pPr marL="0" indent="0" algn="ctr">
              <a:buNone/>
            </a:pPr>
            <a:r>
              <a:rPr lang="el-GR" sz="2300" dirty="0"/>
              <a:t>Μεμονωμένη έλλειψη GnRH </a:t>
            </a:r>
          </a:p>
          <a:p>
            <a:pPr marL="0" indent="0" algn="ctr">
              <a:buNone/>
            </a:pPr>
            <a:r>
              <a:rPr lang="el-GR" sz="2300" dirty="0"/>
              <a:t>Γενετικές ανωμαλίες</a:t>
            </a:r>
          </a:p>
          <a:p>
            <a:pPr marL="0" indent="0" algn="ctr">
              <a:buNone/>
            </a:pPr>
            <a:r>
              <a:rPr lang="el-GR" sz="2300" dirty="0"/>
              <a:t>Γονιδιακές μεταλλάξεις</a:t>
            </a:r>
          </a:p>
          <a:p>
            <a:pPr marL="0" indent="0" algn="ctr">
              <a:buNone/>
            </a:pPr>
            <a:r>
              <a:rPr lang="el-GR" sz="2300" dirty="0"/>
              <a:t>Ψυχοφάρμακα</a:t>
            </a:r>
          </a:p>
          <a:p>
            <a:pPr marL="0" indent="0" algn="ctr">
              <a:buNone/>
            </a:pPr>
            <a:r>
              <a:rPr lang="el-GR" sz="2300" dirty="0"/>
              <a:t>Χημειοθεραπεία, CNS Ακτινοβολία</a:t>
            </a:r>
          </a:p>
          <a:p>
            <a:pPr marL="0" indent="0" algn="ctr">
              <a:buNone/>
            </a:pPr>
            <a:r>
              <a:rPr lang="el-GR" sz="2300" dirty="0"/>
              <a:t>Ωοθηκικές νόσους</a:t>
            </a:r>
          </a:p>
          <a:p>
            <a:pPr marL="0" indent="0">
              <a:buNone/>
            </a:pPr>
            <a:endParaRPr lang="en-GB" dirty="0"/>
          </a:p>
        </p:txBody>
      </p:sp>
      <p:sp>
        <p:nvSpPr>
          <p:cNvPr id="4" name="Content Placeholder 3"/>
          <p:cNvSpPr>
            <a:spLocks noGrp="1"/>
          </p:cNvSpPr>
          <p:nvPr>
            <p:ph sz="half" idx="2"/>
          </p:nvPr>
        </p:nvSpPr>
        <p:spPr>
          <a:xfrm>
            <a:off x="4710917" y="1772816"/>
            <a:ext cx="4038600" cy="2404863"/>
          </a:xfrm>
        </p:spPr>
        <p:txBody>
          <a:bodyPr>
            <a:normAutofit fontScale="62500" lnSpcReduction="20000"/>
          </a:bodyPr>
          <a:lstStyle/>
          <a:p>
            <a:pPr marL="0" indent="0" algn="ctr">
              <a:buNone/>
            </a:pPr>
            <a:r>
              <a:rPr lang="el-GR" dirty="0" smtClean="0"/>
              <a:t>Ψυχογενής αμηνόρροια:</a:t>
            </a:r>
            <a:endParaRPr lang="el-GR" dirty="0"/>
          </a:p>
          <a:p>
            <a:pPr marL="0" indent="0" algn="ctr">
              <a:buNone/>
            </a:pPr>
            <a:r>
              <a:rPr lang="el-GR" dirty="0" smtClean="0"/>
              <a:t>Υπογοναδοτροπική</a:t>
            </a:r>
            <a:endParaRPr lang="el-GR" dirty="0"/>
          </a:p>
          <a:p>
            <a:pPr marL="0" indent="0" algn="ctr">
              <a:buNone/>
            </a:pPr>
            <a:r>
              <a:rPr lang="el-GR" dirty="0"/>
              <a:t>υποθαλαμική αμηνόρροια </a:t>
            </a:r>
          </a:p>
          <a:p>
            <a:pPr marL="0" indent="0" algn="ctr">
              <a:buNone/>
            </a:pPr>
            <a:r>
              <a:rPr lang="el-GR" dirty="0"/>
              <a:t>αποτέλεσμα αλληλεπίδρασης παραμέτρων </a:t>
            </a:r>
          </a:p>
          <a:p>
            <a:pPr marL="0" indent="0" algn="ctr">
              <a:buNone/>
            </a:pPr>
            <a:r>
              <a:rPr lang="el-GR" dirty="0"/>
              <a:t>ενδοκρινικών </a:t>
            </a:r>
          </a:p>
          <a:p>
            <a:pPr marL="0" indent="0" algn="ctr">
              <a:buNone/>
            </a:pPr>
            <a:r>
              <a:rPr lang="el-GR" dirty="0"/>
              <a:t>ψυχογενών </a:t>
            </a:r>
          </a:p>
          <a:p>
            <a:pPr marL="0" indent="0" algn="ctr">
              <a:buNone/>
            </a:pPr>
            <a:r>
              <a:rPr lang="el-GR" dirty="0"/>
              <a:t>κοινωνικών </a:t>
            </a:r>
          </a:p>
          <a:p>
            <a:pPr marL="0" indent="0">
              <a:buNone/>
            </a:pPr>
            <a:endParaRPr lang="en-GB" dirty="0"/>
          </a:p>
        </p:txBody>
      </p:sp>
      <p:sp>
        <p:nvSpPr>
          <p:cNvPr id="2" name="Title 1"/>
          <p:cNvSpPr>
            <a:spLocks noGrp="1"/>
          </p:cNvSpPr>
          <p:nvPr>
            <p:ph type="title"/>
          </p:nvPr>
        </p:nvSpPr>
        <p:spPr/>
        <p:txBody>
          <a:bodyPr/>
          <a:lstStyle/>
          <a:p>
            <a:pPr algn="ctr"/>
            <a:r>
              <a:rPr lang="en-GB" dirty="0" smtClean="0"/>
              <a:t>FHA – </a:t>
            </a:r>
            <a:r>
              <a:rPr lang="el-GR" dirty="0" smtClean="0"/>
              <a:t>ΔΙΑΦΟΡΟΙ ΟΡΙΣΜΟΙ</a:t>
            </a:r>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9235" y="4509120"/>
            <a:ext cx="426720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46772" y="5970556"/>
            <a:ext cx="4037020" cy="461665"/>
          </a:xfrm>
          <a:prstGeom prst="rect">
            <a:avLst/>
          </a:prstGeom>
          <a:noFill/>
        </p:spPr>
        <p:txBody>
          <a:bodyPr wrap="square" rtlCol="0">
            <a:spAutoFit/>
          </a:bodyPr>
          <a:lstStyle/>
          <a:p>
            <a:r>
              <a:rPr lang="el-GR" sz="2400" dirty="0" smtClean="0">
                <a:solidFill>
                  <a:srgbClr val="FF0000"/>
                </a:solidFill>
              </a:rPr>
              <a:t>ΔΙΑΓΝΩΣΗ ΕΞ’ ΑΠΟΚΛΕΙΣΜΟΥ</a:t>
            </a:r>
            <a:endParaRPr lang="en-GB" sz="2400" dirty="0">
              <a:solidFill>
                <a:srgbClr val="FF0000"/>
              </a:solidFill>
            </a:endParaRPr>
          </a:p>
        </p:txBody>
      </p:sp>
    </p:spTree>
    <p:extLst>
      <p:ext uri="{BB962C8B-B14F-4D97-AF65-F5344CB8AC3E}">
        <p14:creationId xmlns:p14="http://schemas.microsoft.com/office/powerpoint/2010/main" val="427813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068960"/>
            <a:ext cx="5712447" cy="360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850106"/>
          </a:xfrm>
        </p:spPr>
        <p:txBody>
          <a:bodyPr>
            <a:normAutofit/>
          </a:bodyPr>
          <a:lstStyle/>
          <a:p>
            <a:pPr algn="ctr"/>
            <a:r>
              <a:rPr lang="el-GR" dirty="0" smtClean="0"/>
              <a:t>ΥΠΟΘΑΛΑΜΟΣ ΚΑΙ ΕΛΕΓΧΟΣ ΤΗΣ ΟΡΕΞΗΣ</a:t>
            </a:r>
            <a:endParaRPr lang="en-GB"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4720" y="2708920"/>
            <a:ext cx="820084" cy="170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3203849" y="2686327"/>
            <a:ext cx="1512168" cy="237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1868" y="1649681"/>
            <a:ext cx="3365156" cy="1015663"/>
          </a:xfrm>
          <a:prstGeom prst="rect">
            <a:avLst/>
          </a:prstGeom>
          <a:noFill/>
        </p:spPr>
        <p:txBody>
          <a:bodyPr wrap="square" rtlCol="0">
            <a:spAutoFit/>
          </a:bodyPr>
          <a:lstStyle/>
          <a:p>
            <a:pPr algn="ctr"/>
            <a:r>
              <a:rPr lang="el-GR" sz="2000" dirty="0" smtClean="0">
                <a:solidFill>
                  <a:srgbClr val="FF0000"/>
                </a:solidFill>
              </a:rPr>
              <a:t>Κέντρο κορεσμού</a:t>
            </a:r>
          </a:p>
          <a:p>
            <a:pPr algn="ctr"/>
            <a:r>
              <a:rPr lang="el-GR" sz="2000" dirty="0" smtClean="0">
                <a:solidFill>
                  <a:srgbClr val="FF0000"/>
                </a:solidFill>
              </a:rPr>
              <a:t>Μεσοκοιλιακός πυρήνας </a:t>
            </a:r>
            <a:r>
              <a:rPr lang="en-GB" sz="2000" dirty="0" smtClean="0">
                <a:solidFill>
                  <a:srgbClr val="FF0000"/>
                </a:solidFill>
              </a:rPr>
              <a:t>(VMN)</a:t>
            </a:r>
            <a:endParaRPr lang="en-GB" sz="2000" dirty="0">
              <a:solidFill>
                <a:srgbClr val="FF0000"/>
              </a:solidFill>
            </a:endParaRPr>
          </a:p>
        </p:txBody>
      </p:sp>
      <p:sp>
        <p:nvSpPr>
          <p:cNvPr id="5" name="TextBox 4"/>
          <p:cNvSpPr txBox="1"/>
          <p:nvPr/>
        </p:nvSpPr>
        <p:spPr>
          <a:xfrm>
            <a:off x="3583024" y="1803569"/>
            <a:ext cx="3142206" cy="707886"/>
          </a:xfrm>
          <a:prstGeom prst="rect">
            <a:avLst/>
          </a:prstGeom>
          <a:noFill/>
        </p:spPr>
        <p:txBody>
          <a:bodyPr wrap="none" rtlCol="0">
            <a:spAutoFit/>
          </a:bodyPr>
          <a:lstStyle/>
          <a:p>
            <a:pPr algn="ctr"/>
            <a:r>
              <a:rPr lang="el-GR" sz="2000" dirty="0" smtClean="0">
                <a:solidFill>
                  <a:schemeClr val="tx2"/>
                </a:solidFill>
              </a:rPr>
              <a:t>Κέντρο πείνας</a:t>
            </a:r>
          </a:p>
          <a:p>
            <a:pPr algn="ctr"/>
            <a:r>
              <a:rPr lang="el-GR" sz="2000" dirty="0" smtClean="0">
                <a:solidFill>
                  <a:schemeClr val="tx2"/>
                </a:solidFill>
              </a:rPr>
              <a:t>Πλάγιος υποθάλαμος (</a:t>
            </a:r>
            <a:r>
              <a:rPr lang="en-GB" sz="2000" dirty="0" smtClean="0">
                <a:solidFill>
                  <a:schemeClr val="tx2"/>
                </a:solidFill>
              </a:rPr>
              <a:t>LHA</a:t>
            </a:r>
            <a:r>
              <a:rPr lang="en-GB" sz="2000" dirty="0" smtClean="0">
                <a:solidFill>
                  <a:schemeClr val="tx1">
                    <a:lumMod val="65000"/>
                    <a:lumOff val="35000"/>
                  </a:schemeClr>
                </a:solidFill>
              </a:rPr>
              <a:t>)</a:t>
            </a:r>
            <a:endParaRPr lang="en-GB" sz="2000" dirty="0">
              <a:solidFill>
                <a:schemeClr val="tx1">
                  <a:lumMod val="65000"/>
                  <a:lumOff val="35000"/>
                </a:schemeClr>
              </a:solidFill>
            </a:endParaRPr>
          </a:p>
        </p:txBody>
      </p:sp>
      <p:sp>
        <p:nvSpPr>
          <p:cNvPr id="6" name="TextBox 5"/>
          <p:cNvSpPr txBox="1"/>
          <p:nvPr/>
        </p:nvSpPr>
        <p:spPr>
          <a:xfrm>
            <a:off x="6156176" y="3212976"/>
            <a:ext cx="2808311" cy="3170099"/>
          </a:xfrm>
          <a:prstGeom prst="rect">
            <a:avLst/>
          </a:prstGeom>
          <a:noFill/>
        </p:spPr>
        <p:txBody>
          <a:bodyPr wrap="square" rtlCol="0">
            <a:spAutoFit/>
          </a:bodyPr>
          <a:lstStyle/>
          <a:p>
            <a:pPr marL="285750" indent="-285750" algn="ctr">
              <a:buFont typeface="Arial" panose="020B0604020202020204" pitchFamily="34" charset="0"/>
              <a:buChar char="•"/>
            </a:pPr>
            <a:r>
              <a:rPr lang="el-GR" sz="2800" dirty="0" smtClean="0"/>
              <a:t>Λεπτίνη</a:t>
            </a:r>
          </a:p>
          <a:p>
            <a:pPr marL="285750" indent="-285750" algn="ctr">
              <a:buFont typeface="Arial" panose="020B0604020202020204" pitchFamily="34" charset="0"/>
              <a:buChar char="•"/>
            </a:pPr>
            <a:r>
              <a:rPr lang="el-GR" sz="2800" dirty="0" smtClean="0"/>
              <a:t>Γκρελίνη</a:t>
            </a:r>
          </a:p>
          <a:p>
            <a:pPr algn="ctr"/>
            <a:endParaRPr lang="el-GR" sz="2400" dirty="0" smtClean="0"/>
          </a:p>
          <a:p>
            <a:pPr algn="ctr"/>
            <a:r>
              <a:rPr lang="el-GR" sz="2400" dirty="0" smtClean="0"/>
              <a:t>Διέγερση / Αναστολή ορεξιογόνων και ανορεξιογόνων νευροπεπτιδίων</a:t>
            </a:r>
            <a:endParaRPr lang="en-GB" sz="2400" dirty="0"/>
          </a:p>
        </p:txBody>
      </p:sp>
    </p:spTree>
    <p:extLst>
      <p:ext uri="{BB962C8B-B14F-4D97-AF65-F5344CB8AC3E}">
        <p14:creationId xmlns:p14="http://schemas.microsoft.com/office/powerpoint/2010/main" val="234501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988840"/>
            <a:ext cx="8407893" cy="4407408"/>
          </a:xfrm>
        </p:spPr>
        <p:txBody>
          <a:bodyPr/>
          <a:lstStyle/>
          <a:p>
            <a:r>
              <a:rPr lang="el-GR" sz="2400" dirty="0"/>
              <a:t>Παράγουν ορεξιογόνα πεπτίδια</a:t>
            </a:r>
          </a:p>
          <a:p>
            <a:pPr marL="45720" indent="0">
              <a:buNone/>
            </a:pPr>
            <a:r>
              <a:rPr lang="el-GR" sz="2400" dirty="0" smtClean="0"/>
              <a:t>(</a:t>
            </a:r>
            <a:r>
              <a:rPr lang="en-GB" sz="2400" dirty="0" smtClean="0"/>
              <a:t>NP</a:t>
            </a:r>
            <a:r>
              <a:rPr lang="el-GR" sz="2400" dirty="0" smtClean="0"/>
              <a:t>Υ</a:t>
            </a:r>
            <a:r>
              <a:rPr lang="el-GR" sz="2400" dirty="0"/>
              <a:t>, Γαλανίνη, Ενδογενή οπιοειδή, </a:t>
            </a:r>
            <a:r>
              <a:rPr lang="el-GR" sz="2400" dirty="0" smtClean="0"/>
              <a:t>Ορεξίνες</a:t>
            </a:r>
            <a:r>
              <a:rPr lang="el-GR" sz="2400" dirty="0"/>
              <a:t>, </a:t>
            </a:r>
            <a:r>
              <a:rPr lang="el-GR" sz="2400" dirty="0" smtClean="0"/>
              <a:t>AG</a:t>
            </a:r>
            <a:r>
              <a:rPr lang="en-GB" sz="2400" dirty="0" smtClean="0"/>
              <a:t>r</a:t>
            </a:r>
            <a:r>
              <a:rPr lang="el-GR" sz="2400" dirty="0" smtClean="0"/>
              <a:t>P</a:t>
            </a:r>
            <a:r>
              <a:rPr lang="el-GR" sz="2400" dirty="0"/>
              <a:t>, </a:t>
            </a:r>
            <a:r>
              <a:rPr lang="el-GR" sz="2400" dirty="0" smtClean="0"/>
              <a:t>MCH)</a:t>
            </a:r>
            <a:endParaRPr lang="en-GB" sz="2400" dirty="0" smtClean="0"/>
          </a:p>
          <a:p>
            <a:pPr marL="45720" indent="0">
              <a:buNone/>
            </a:pPr>
            <a:endParaRPr lang="en-GB" sz="2400" dirty="0"/>
          </a:p>
          <a:p>
            <a:r>
              <a:rPr lang="el-GR" sz="2400" dirty="0"/>
              <a:t>Παράγουν ανορεξιογόνα πεπτίδια</a:t>
            </a:r>
          </a:p>
          <a:p>
            <a:pPr marL="45720" indent="0">
              <a:buNone/>
            </a:pPr>
            <a:r>
              <a:rPr lang="el-GR" sz="2400" dirty="0" smtClean="0"/>
              <a:t>(</a:t>
            </a:r>
            <a:r>
              <a:rPr lang="el-GR" sz="2400" dirty="0"/>
              <a:t>CRH, Νευροτενσίνη, </a:t>
            </a:r>
            <a:r>
              <a:rPr lang="el-GR" sz="2400" dirty="0" smtClean="0"/>
              <a:t>GLP-1,</a:t>
            </a:r>
            <a:r>
              <a:rPr lang="en-GB" sz="2400" dirty="0" smtClean="0"/>
              <a:t> POMC</a:t>
            </a:r>
            <a:r>
              <a:rPr lang="el-GR" sz="2400" dirty="0" smtClean="0"/>
              <a:t>, CART)</a:t>
            </a:r>
            <a:endParaRPr lang="en-GB" sz="2400" dirty="0" smtClean="0"/>
          </a:p>
          <a:p>
            <a:pPr marL="45720" indent="0">
              <a:buNone/>
            </a:pPr>
            <a:endParaRPr lang="en-GB" sz="2400" dirty="0"/>
          </a:p>
          <a:p>
            <a:r>
              <a:rPr lang="el-GR" sz="2400" dirty="0"/>
              <a:t>Παράγουν και ανταποκρίνονται σε </a:t>
            </a:r>
            <a:r>
              <a:rPr lang="el-GR" sz="2400" dirty="0" smtClean="0"/>
              <a:t>βραδέως </a:t>
            </a:r>
            <a:r>
              <a:rPr lang="el-GR" sz="2400" dirty="0"/>
              <a:t>δρώντες νευροδιαβιβαστές </a:t>
            </a:r>
          </a:p>
          <a:p>
            <a:pPr marL="45720" indent="0">
              <a:buNone/>
            </a:pPr>
            <a:r>
              <a:rPr lang="el-GR" sz="2400" dirty="0"/>
              <a:t>(Νοραδρεναλίνη, Σεροτονίνη, Ισταμίνη, Ντοπαμίνη)</a:t>
            </a:r>
          </a:p>
          <a:p>
            <a:endParaRPr lang="el-GR" dirty="0"/>
          </a:p>
          <a:p>
            <a:endParaRPr lang="el-GR" dirty="0"/>
          </a:p>
          <a:p>
            <a:endParaRPr lang="en-GB" dirty="0"/>
          </a:p>
        </p:txBody>
      </p:sp>
      <p:sp>
        <p:nvSpPr>
          <p:cNvPr id="3" name="Title 2"/>
          <p:cNvSpPr>
            <a:spLocks noGrp="1"/>
          </p:cNvSpPr>
          <p:nvPr>
            <p:ph type="title"/>
          </p:nvPr>
        </p:nvSpPr>
        <p:spPr/>
        <p:txBody>
          <a:bodyPr/>
          <a:lstStyle/>
          <a:p>
            <a:r>
              <a:rPr lang="el-GR" dirty="0" smtClean="0"/>
              <a:t>ΥΠΟΘΑΛΑΜΙΚΟΙ ΠΥΡΗΝΕΣ</a:t>
            </a:r>
            <a:r>
              <a:rPr lang="en-GB" dirty="0" smtClean="0"/>
              <a:t> </a:t>
            </a:r>
            <a:r>
              <a:rPr lang="el-GR" dirty="0" smtClean="0"/>
              <a:t>ΚΑΙ ΟΡΕΞΗ</a:t>
            </a:r>
            <a:endParaRPr lang="en-GB" dirty="0"/>
          </a:p>
        </p:txBody>
      </p:sp>
    </p:spTree>
    <p:extLst>
      <p:ext uri="{BB962C8B-B14F-4D97-AF65-F5344CB8AC3E}">
        <p14:creationId xmlns:p14="http://schemas.microsoft.com/office/powerpoint/2010/main" val="347198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916832"/>
            <a:ext cx="8407893" cy="4407408"/>
          </a:xfrm>
        </p:spPr>
        <p:txBody>
          <a:bodyPr/>
          <a:lstStyle/>
          <a:p>
            <a:r>
              <a:rPr lang="el-GR" sz="2400" dirty="0"/>
              <a:t>Προσλαμβάνουν περιφερικά μηνύματα </a:t>
            </a:r>
            <a:r>
              <a:rPr lang="el-GR" sz="2400" dirty="0" smtClean="0"/>
              <a:t>ενεργειακού </a:t>
            </a:r>
            <a:r>
              <a:rPr lang="el-GR" sz="2400" dirty="0"/>
              <a:t>ισοζυγίου </a:t>
            </a:r>
          </a:p>
          <a:p>
            <a:pPr marL="45720" indent="0">
              <a:buNone/>
            </a:pPr>
            <a:r>
              <a:rPr lang="el-GR" sz="2400" dirty="0"/>
              <a:t>(Γλυκόζη, Ινσουλίνη, Λεπτίνη, Γλυκοκορτικοειδή, </a:t>
            </a:r>
            <a:r>
              <a:rPr lang="el-GR" sz="2400" dirty="0" smtClean="0"/>
              <a:t>Κυτταροκίνες</a:t>
            </a:r>
            <a:r>
              <a:rPr lang="el-GR" sz="2400" dirty="0"/>
              <a:t>, Χολοκυστοκίνη, κ.λ.π).</a:t>
            </a:r>
          </a:p>
          <a:p>
            <a:endParaRPr lang="el-GR" sz="2400" dirty="0" smtClean="0"/>
          </a:p>
          <a:p>
            <a:r>
              <a:rPr lang="el-GR" sz="2400" dirty="0" smtClean="0"/>
              <a:t>Ανταποκρίνονται </a:t>
            </a:r>
            <a:r>
              <a:rPr lang="el-GR" sz="2400" dirty="0"/>
              <a:t>στην ανάδρομη δράση </a:t>
            </a:r>
            <a:r>
              <a:rPr lang="el-GR" sz="2400" dirty="0" smtClean="0"/>
              <a:t>(</a:t>
            </a:r>
            <a:r>
              <a:rPr lang="el-GR" sz="2400" dirty="0"/>
              <a:t>feed </a:t>
            </a:r>
            <a:r>
              <a:rPr lang="el-GR" sz="2400" dirty="0" smtClean="0"/>
              <a:t>back) των </a:t>
            </a:r>
            <a:r>
              <a:rPr lang="el-GR" sz="2400" dirty="0"/>
              <a:t>υποφυσιακών και περιφερικών ορμονών.</a:t>
            </a:r>
          </a:p>
          <a:p>
            <a:endParaRPr lang="el-GR" sz="2400" dirty="0" smtClean="0"/>
          </a:p>
          <a:p>
            <a:r>
              <a:rPr lang="el-GR" sz="2400" dirty="0" smtClean="0"/>
              <a:t>Μεταδίδουν </a:t>
            </a:r>
            <a:r>
              <a:rPr lang="el-GR" sz="2400" dirty="0"/>
              <a:t>νευροχημικά μηνύματα </a:t>
            </a:r>
            <a:r>
              <a:rPr lang="el-GR" sz="2400" dirty="0" smtClean="0"/>
              <a:t>προς το </a:t>
            </a:r>
            <a:r>
              <a:rPr lang="el-GR" sz="2400" dirty="0"/>
              <a:t>θάλαμο, </a:t>
            </a:r>
            <a:r>
              <a:rPr lang="el-GR" sz="2400" dirty="0" smtClean="0"/>
              <a:t>την </a:t>
            </a:r>
            <a:r>
              <a:rPr lang="el-GR" sz="2400" dirty="0"/>
              <a:t>αμυγδαλή και </a:t>
            </a:r>
            <a:r>
              <a:rPr lang="el-GR" sz="2400" dirty="0" smtClean="0"/>
              <a:t>το </a:t>
            </a:r>
            <a:r>
              <a:rPr lang="el-GR" sz="2400" dirty="0"/>
              <a:t>νεοφλοιό</a:t>
            </a:r>
          </a:p>
          <a:p>
            <a:endParaRPr lang="en-GB" dirty="0"/>
          </a:p>
        </p:txBody>
      </p:sp>
      <p:sp>
        <p:nvSpPr>
          <p:cNvPr id="3" name="Title 2"/>
          <p:cNvSpPr>
            <a:spLocks noGrp="1"/>
          </p:cNvSpPr>
          <p:nvPr>
            <p:ph type="title"/>
          </p:nvPr>
        </p:nvSpPr>
        <p:spPr/>
        <p:txBody>
          <a:bodyPr/>
          <a:lstStyle/>
          <a:p>
            <a:r>
              <a:rPr lang="el-GR" dirty="0">
                <a:solidFill>
                  <a:prstClr val="white"/>
                </a:solidFill>
              </a:rPr>
              <a:t>ΥΠΟΘΑΛΑΜΙΚΟΙ ΠΥΡΗΝΕΣ</a:t>
            </a:r>
            <a:r>
              <a:rPr lang="en-GB" dirty="0">
                <a:solidFill>
                  <a:prstClr val="white"/>
                </a:solidFill>
              </a:rPr>
              <a:t> </a:t>
            </a:r>
            <a:r>
              <a:rPr lang="el-GR" dirty="0">
                <a:solidFill>
                  <a:prstClr val="white"/>
                </a:solidFill>
              </a:rPr>
              <a:t>ΚΑΙ ΟΡΕΞΗ</a:t>
            </a:r>
            <a:endParaRPr lang="en-GB" dirty="0"/>
          </a:p>
        </p:txBody>
      </p:sp>
    </p:spTree>
    <p:extLst>
      <p:ext uri="{BB962C8B-B14F-4D97-AF65-F5344CB8AC3E}">
        <p14:creationId xmlns:p14="http://schemas.microsoft.com/office/powerpoint/2010/main" val="4263427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110" y="1126753"/>
            <a:ext cx="7895322" cy="489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47664" y="404664"/>
            <a:ext cx="5760640" cy="523220"/>
          </a:xfrm>
          <a:prstGeom prst="rect">
            <a:avLst/>
          </a:prstGeom>
          <a:noFill/>
        </p:spPr>
        <p:txBody>
          <a:bodyPr wrap="square" rtlCol="0">
            <a:spAutoFit/>
          </a:bodyPr>
          <a:lstStyle/>
          <a:p>
            <a:pPr algn="ctr"/>
            <a:r>
              <a:rPr lang="el-GR" sz="2800" dirty="0" smtClean="0">
                <a:solidFill>
                  <a:schemeClr val="tx2"/>
                </a:solidFill>
              </a:rPr>
              <a:t>ΕΛΕΓΧΟΣ ΟΜΟΙΟΣΤΑΣΙΑΣ ΕΝΕΡΓΕΙΑΣ</a:t>
            </a:r>
            <a:endParaRPr lang="en-GB" sz="2800" dirty="0">
              <a:solidFill>
                <a:schemeClr val="tx2"/>
              </a:solidFill>
            </a:endParaRPr>
          </a:p>
        </p:txBody>
      </p:sp>
      <p:sp>
        <p:nvSpPr>
          <p:cNvPr id="3" name="TextBox 2"/>
          <p:cNvSpPr txBox="1"/>
          <p:nvPr/>
        </p:nvSpPr>
        <p:spPr>
          <a:xfrm>
            <a:off x="4426680" y="6156012"/>
            <a:ext cx="4393510" cy="338554"/>
          </a:xfrm>
          <a:prstGeom prst="rect">
            <a:avLst/>
          </a:prstGeom>
          <a:noFill/>
        </p:spPr>
        <p:txBody>
          <a:bodyPr wrap="none" rtlCol="0">
            <a:spAutoFit/>
          </a:bodyPr>
          <a:lstStyle/>
          <a:p>
            <a:r>
              <a:rPr lang="en-GB" sz="1600" dirty="0" smtClean="0">
                <a:solidFill>
                  <a:schemeClr val="tx2"/>
                </a:solidFill>
              </a:rPr>
              <a:t>Yu J et al, </a:t>
            </a:r>
            <a:r>
              <a:rPr lang="en-US" altLang="en-US" sz="1600" dirty="0">
                <a:solidFill>
                  <a:schemeClr val="tx2"/>
                </a:solidFill>
              </a:rPr>
              <a:t>Diabetes </a:t>
            </a:r>
            <a:r>
              <a:rPr lang="en-US" altLang="en-US" sz="1600" dirty="0" err="1">
                <a:solidFill>
                  <a:schemeClr val="tx2"/>
                </a:solidFill>
              </a:rPr>
              <a:t>Metab</a:t>
            </a:r>
            <a:r>
              <a:rPr lang="en-US" altLang="en-US" sz="1600" dirty="0">
                <a:solidFill>
                  <a:schemeClr val="tx2"/>
                </a:solidFill>
              </a:rPr>
              <a:t> </a:t>
            </a:r>
            <a:r>
              <a:rPr lang="en-US" altLang="en-US" sz="1600" dirty="0" smtClean="0">
                <a:solidFill>
                  <a:schemeClr val="tx2"/>
                </a:solidFill>
              </a:rPr>
              <a:t>J 2012;36: </a:t>
            </a:r>
            <a:r>
              <a:rPr lang="en-US" altLang="en-US" sz="1600" dirty="0">
                <a:solidFill>
                  <a:schemeClr val="tx2"/>
                </a:solidFill>
              </a:rPr>
              <a:t>391–398</a:t>
            </a:r>
            <a:endParaRPr lang="en-GB" sz="1600" dirty="0">
              <a:solidFill>
                <a:schemeClr val="tx2"/>
              </a:solidFill>
            </a:endParaRPr>
          </a:p>
        </p:txBody>
      </p:sp>
    </p:spTree>
    <p:extLst>
      <p:ext uri="{BB962C8B-B14F-4D97-AF65-F5344CB8AC3E}">
        <p14:creationId xmlns:p14="http://schemas.microsoft.com/office/powerpoint/2010/main" val="23028754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916832"/>
            <a:ext cx="8407893" cy="4407408"/>
          </a:xfrm>
        </p:spPr>
        <p:txBody>
          <a:bodyPr/>
          <a:lstStyle/>
          <a:p>
            <a:r>
              <a:rPr lang="el-GR" dirty="0" smtClean="0"/>
              <a:t>ΡΥΘΜΙΣΗ ΟΡΕΞΗΣ – ΠΡΟΣΛΗΨΗΣ ΤΡΟΦΗΣ → ΥΠΟΘΑΛΑΜΟΣ</a:t>
            </a:r>
          </a:p>
          <a:p>
            <a:endParaRPr lang="el-GR" dirty="0"/>
          </a:p>
          <a:p>
            <a:r>
              <a:rPr lang="el-GR" dirty="0" smtClean="0">
                <a:solidFill>
                  <a:srgbClr val="FF0000"/>
                </a:solidFill>
              </a:rPr>
              <a:t>ΛΕΠΤΙΝΗ</a:t>
            </a:r>
            <a:r>
              <a:rPr lang="el-GR" dirty="0" smtClean="0"/>
              <a:t> (λιπώδης ιστός) = ΙΔΑΝΙΚΟΣ ΑΝΙΧΝΕΥΤΗΣ ΜΕΙΩΣΗΣ ΕΝΕΡΓΕΙΑΚΩΝ ΑΠΟΘΕΜΑΤΩΝ</a:t>
            </a:r>
          </a:p>
          <a:p>
            <a:endParaRPr lang="el-GR" dirty="0"/>
          </a:p>
          <a:p>
            <a:r>
              <a:rPr lang="el-GR" dirty="0" smtClean="0"/>
              <a:t>ΝΗΣΤΕΙΑ → ΜΕΙΩΣΗ ΛΕΠΤΙΝΗΣ</a:t>
            </a:r>
          </a:p>
          <a:p>
            <a:endParaRPr lang="el-GR" dirty="0"/>
          </a:p>
          <a:p>
            <a:r>
              <a:rPr lang="en-GB" dirty="0" smtClean="0"/>
              <a:t>KNOCKOUT MICE: </a:t>
            </a:r>
            <a:r>
              <a:rPr lang="el-GR" dirty="0" smtClean="0"/>
              <a:t>ΠΑΧΥΣΑΡΚΙΑ, ΥΠΟΓΟΝΑΔΟΤΡΟΦΙΚΟΣ ΥΠΟΓΟΝΑΔΙΣΜΟΣ, ΥΠΕΡΚΟΡΤΙΖΟΛΑΙΜΙΑ</a:t>
            </a:r>
          </a:p>
          <a:p>
            <a:endParaRPr lang="el-GR" dirty="0"/>
          </a:p>
          <a:p>
            <a:r>
              <a:rPr lang="el-GR" dirty="0" smtClean="0"/>
              <a:t>ΧΟΡΗΓΗΣΗ ΛΕΠΤΙΝΗΣ → ΔΙΟΡΘΩΣΗ ΤΩΝ ΑΝΩΤΕΡΩ</a:t>
            </a:r>
            <a:endParaRPr lang="en-GB" dirty="0"/>
          </a:p>
        </p:txBody>
      </p:sp>
      <p:sp>
        <p:nvSpPr>
          <p:cNvPr id="3" name="Title 2"/>
          <p:cNvSpPr>
            <a:spLocks noGrp="1"/>
          </p:cNvSpPr>
          <p:nvPr>
            <p:ph type="title"/>
          </p:nvPr>
        </p:nvSpPr>
        <p:spPr/>
        <p:txBody>
          <a:bodyPr/>
          <a:lstStyle/>
          <a:p>
            <a:r>
              <a:rPr lang="el-GR" dirty="0" smtClean="0"/>
              <a:t>ΥΠΟΘΑΛΑΜΟΣ ΚΑΙ ΛΙΠΩΔΗΣ ΙΣΤΟΣ</a:t>
            </a:r>
            <a:endParaRPr lang="en-GB" dirty="0"/>
          </a:p>
        </p:txBody>
      </p:sp>
    </p:spTree>
    <p:extLst>
      <p:ext uri="{BB962C8B-B14F-4D97-AF65-F5344CB8AC3E}">
        <p14:creationId xmlns:p14="http://schemas.microsoft.com/office/powerpoint/2010/main" val="42911963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51720" y="1916695"/>
            <a:ext cx="6768752" cy="4407408"/>
          </a:xfrm>
        </p:spPr>
        <p:txBody>
          <a:bodyPr>
            <a:normAutofit/>
          </a:bodyPr>
          <a:lstStyle/>
          <a:p>
            <a:pPr lvl="0" indent="-274320">
              <a:buClr>
                <a:srgbClr val="759AA5">
                  <a:lumMod val="60000"/>
                  <a:lumOff val="40000"/>
                </a:srgbClr>
              </a:buClr>
              <a:buFont typeface="Arial" pitchFamily="34" charset="0"/>
              <a:buChar char="•"/>
              <a:defRPr/>
            </a:pPr>
            <a:r>
              <a:rPr lang="el-GR" spc="0" dirty="0"/>
              <a:t>Τα επίπεδα της λεπτίνης υπό αρνητικό ενεργειακό ισοζύγιο είναι χαμηλά, τόσο σε άτομα χαμηλού σωματικού βάρους με χαμηλό ποσοστό σωματικού λίπους όσο και σε άτομα υπό οξεία στέρηση τροφής</a:t>
            </a:r>
          </a:p>
          <a:p>
            <a:pPr marL="0" lvl="0" indent="0">
              <a:buClr>
                <a:srgbClr val="759AA5">
                  <a:lumMod val="60000"/>
                  <a:lumOff val="40000"/>
                </a:srgbClr>
              </a:buClr>
              <a:buNone/>
              <a:defRPr/>
            </a:pPr>
            <a:r>
              <a:rPr lang="el-GR" sz="1600" i="1" spc="0" dirty="0"/>
              <a:t>            </a:t>
            </a:r>
            <a:r>
              <a:rPr lang="el-GR" sz="1600" i="1" spc="0" dirty="0" smtClean="0"/>
              <a:t>                              </a:t>
            </a:r>
            <a:r>
              <a:rPr lang="el-GR" sz="1600" i="1" spc="0" dirty="0"/>
              <a:t>(</a:t>
            </a:r>
            <a:r>
              <a:rPr lang="en-GB" sz="1600" i="1" spc="0" dirty="0"/>
              <a:t>Miller KK, 1998 J </a:t>
            </a:r>
            <a:r>
              <a:rPr lang="en-GB" sz="1600" i="1" spc="0" dirty="0" err="1"/>
              <a:t>Clin</a:t>
            </a:r>
            <a:r>
              <a:rPr lang="en-GB" sz="1600" i="1" spc="0" dirty="0"/>
              <a:t> </a:t>
            </a:r>
            <a:r>
              <a:rPr lang="en-GB" sz="1600" i="1" spc="0" dirty="0" err="1"/>
              <a:t>Endocrinol</a:t>
            </a:r>
            <a:r>
              <a:rPr lang="en-GB" sz="1600" i="1" spc="0" dirty="0"/>
              <a:t> </a:t>
            </a:r>
            <a:r>
              <a:rPr lang="en-GB" sz="1600" i="1" spc="0" dirty="0" err="1"/>
              <a:t>Metab</a:t>
            </a:r>
            <a:r>
              <a:rPr lang="en-GB" sz="1600" i="1" spc="0" dirty="0"/>
              <a:t> </a:t>
            </a:r>
            <a:r>
              <a:rPr lang="en-GB" sz="1600" i="1" spc="0" dirty="0" smtClean="0"/>
              <a:t>83:2309</a:t>
            </a:r>
            <a:r>
              <a:rPr lang="el-GR" sz="1600" i="1" spc="0" dirty="0" smtClean="0"/>
              <a:t>)</a:t>
            </a:r>
            <a:endParaRPr lang="en-GB" sz="1600" i="1" spc="0" dirty="0"/>
          </a:p>
          <a:p>
            <a:pPr lvl="0" indent="-274320">
              <a:buClr>
                <a:srgbClr val="759AA5">
                  <a:lumMod val="60000"/>
                  <a:lumOff val="40000"/>
                </a:srgbClr>
              </a:buClr>
              <a:buFont typeface="Arial" pitchFamily="34" charset="0"/>
              <a:buChar char="•"/>
              <a:defRPr/>
            </a:pPr>
            <a:endParaRPr lang="en-GB" spc="0" dirty="0"/>
          </a:p>
          <a:p>
            <a:pPr marL="0" lvl="0" indent="0">
              <a:buClr>
                <a:srgbClr val="759AA5">
                  <a:lumMod val="60000"/>
                  <a:lumOff val="40000"/>
                </a:srgbClr>
              </a:buClr>
              <a:buNone/>
              <a:defRPr/>
            </a:pPr>
            <a:endParaRPr lang="en-GB" spc="0" dirty="0"/>
          </a:p>
          <a:p>
            <a:pPr lvl="0" indent="-274320">
              <a:buClr>
                <a:srgbClr val="759AA5">
                  <a:lumMod val="60000"/>
                  <a:lumOff val="40000"/>
                </a:srgbClr>
              </a:buClr>
              <a:buFont typeface="Arial" pitchFamily="34" charset="0"/>
              <a:buChar char="•"/>
              <a:defRPr/>
            </a:pPr>
            <a:endParaRPr lang="en-GB" spc="0" dirty="0" smtClean="0"/>
          </a:p>
          <a:p>
            <a:pPr lvl="0" indent="-274320">
              <a:buClr>
                <a:srgbClr val="759AA5">
                  <a:lumMod val="60000"/>
                  <a:lumOff val="40000"/>
                </a:srgbClr>
              </a:buClr>
              <a:buFont typeface="Arial" pitchFamily="34" charset="0"/>
              <a:buChar char="•"/>
              <a:defRPr/>
            </a:pPr>
            <a:r>
              <a:rPr lang="el-GR" spc="0" dirty="0" smtClean="0"/>
              <a:t>Υπερβολικά </a:t>
            </a:r>
            <a:r>
              <a:rPr lang="el-GR" spc="0" dirty="0"/>
              <a:t>χαμηλά ποσοστά σωματικού λίπους → μηδαμινή δράση λεπτίνης → αναστολή </a:t>
            </a:r>
            <a:r>
              <a:rPr lang="en-GB" spc="0" dirty="0" smtClean="0"/>
              <a:t>GnRH</a:t>
            </a:r>
            <a:r>
              <a:rPr lang="el-GR" spc="0" dirty="0" smtClean="0"/>
              <a:t> (μέσω </a:t>
            </a:r>
            <a:r>
              <a:rPr lang="en-GB" spc="0" dirty="0" smtClean="0"/>
              <a:t>kisspeptin neurons)</a:t>
            </a:r>
            <a:endParaRPr lang="el-GR" spc="0" dirty="0"/>
          </a:p>
          <a:p>
            <a:endParaRPr lang="en-GB" dirty="0"/>
          </a:p>
        </p:txBody>
      </p:sp>
      <p:sp>
        <p:nvSpPr>
          <p:cNvPr id="3" name="Title 2"/>
          <p:cNvSpPr>
            <a:spLocks noGrp="1"/>
          </p:cNvSpPr>
          <p:nvPr>
            <p:ph type="title"/>
          </p:nvPr>
        </p:nvSpPr>
        <p:spPr>
          <a:xfrm>
            <a:off x="251520" y="355847"/>
            <a:ext cx="8640960" cy="1054394"/>
          </a:xfrm>
        </p:spPr>
        <p:txBody>
          <a:bodyPr/>
          <a:lstStyle/>
          <a:p>
            <a:r>
              <a:rPr lang="el-GR" dirty="0" smtClean="0"/>
              <a:t>ΝΕΥΡΟΓΕΝΗΣ ΑΝΟΡΕΞΙΑ – ΛΙΠΩΔΗΣ ΙΣΤΟΣ</a:t>
            </a:r>
            <a:endParaRPr lang="en-GB"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72816"/>
            <a:ext cx="1512168" cy="4695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7091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smtClean="0"/>
              <a:t>ΧΟΡΗΓΗΣΗ ΛΕΠΤΙΝΗΣ ΣΕ </a:t>
            </a:r>
            <a:r>
              <a:rPr lang="en-GB" dirty="0" smtClean="0"/>
              <a:t>FHA</a:t>
            </a:r>
            <a:endParaRPr lang="en-GB" dirty="0"/>
          </a:p>
        </p:txBody>
      </p:sp>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700808"/>
            <a:ext cx="7056784" cy="466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92080" y="6330806"/>
            <a:ext cx="3699924" cy="338554"/>
          </a:xfrm>
          <a:prstGeom prst="rect">
            <a:avLst/>
          </a:prstGeom>
          <a:noFill/>
        </p:spPr>
        <p:txBody>
          <a:bodyPr wrap="none" rtlCol="0">
            <a:spAutoFit/>
          </a:bodyPr>
          <a:lstStyle/>
          <a:p>
            <a:r>
              <a:rPr lang="da-DK" sz="1600" dirty="0"/>
              <a:t>Welt CK et al, NEJM 2004;351: 987-997</a:t>
            </a:r>
          </a:p>
        </p:txBody>
      </p:sp>
    </p:spTree>
    <p:extLst>
      <p:ext uri="{BB962C8B-B14F-4D97-AF65-F5344CB8AC3E}">
        <p14:creationId xmlns:p14="http://schemas.microsoft.com/office/powerpoint/2010/main" val="6395548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719070"/>
            <a:ext cx="8640959" cy="4806273"/>
          </a:xfrm>
        </p:spPr>
        <p:txBody>
          <a:bodyPr>
            <a:normAutofit lnSpcReduction="10000"/>
          </a:bodyPr>
          <a:lstStyle/>
          <a:p>
            <a:r>
              <a:rPr lang="en-GB" dirty="0" smtClean="0"/>
              <a:t>“Sick </a:t>
            </a:r>
            <a:r>
              <a:rPr lang="en-GB" dirty="0" err="1" smtClean="0"/>
              <a:t>euthyroid</a:t>
            </a:r>
            <a:r>
              <a:rPr lang="en-GB" dirty="0" smtClean="0"/>
              <a:t> syndrome”</a:t>
            </a:r>
          </a:p>
          <a:p>
            <a:endParaRPr lang="en-GB" dirty="0"/>
          </a:p>
          <a:p>
            <a:r>
              <a:rPr lang="en-GB" dirty="0" smtClean="0"/>
              <a:t>Total T4, Total T3, free T3: </a:t>
            </a:r>
            <a:r>
              <a:rPr lang="en-GB" dirty="0" smtClean="0">
                <a:latin typeface="Calibri"/>
              </a:rPr>
              <a:t>↓</a:t>
            </a:r>
          </a:p>
          <a:p>
            <a:endParaRPr lang="en-GB" dirty="0">
              <a:latin typeface="Calibri"/>
            </a:endParaRPr>
          </a:p>
          <a:p>
            <a:r>
              <a:rPr lang="en-GB" dirty="0" smtClean="0"/>
              <a:t>free T4, TSH: - / </a:t>
            </a:r>
            <a:r>
              <a:rPr lang="en-GB" dirty="0" smtClean="0">
                <a:latin typeface="Calibri"/>
              </a:rPr>
              <a:t>↓</a:t>
            </a:r>
          </a:p>
          <a:p>
            <a:endParaRPr lang="en-GB" dirty="0">
              <a:latin typeface="Calibri"/>
            </a:endParaRPr>
          </a:p>
          <a:p>
            <a:r>
              <a:rPr lang="en-GB" dirty="0" smtClean="0"/>
              <a:t>Reverse T3: </a:t>
            </a:r>
            <a:r>
              <a:rPr lang="en-GB" dirty="0" smtClean="0">
                <a:latin typeface="Calibri"/>
              </a:rPr>
              <a:t>↑ </a:t>
            </a:r>
          </a:p>
          <a:p>
            <a:endParaRPr lang="en-GB" dirty="0">
              <a:latin typeface="Calibri"/>
            </a:endParaRPr>
          </a:p>
          <a:p>
            <a:r>
              <a:rPr lang="en-GB" dirty="0" smtClean="0"/>
              <a:t>TRH test: blunted response</a:t>
            </a:r>
          </a:p>
          <a:p>
            <a:endParaRPr lang="en-GB" dirty="0"/>
          </a:p>
          <a:p>
            <a:r>
              <a:rPr lang="el-GR" dirty="0" smtClean="0"/>
              <a:t>Ατροφία θυρεοειδούς αδένα</a:t>
            </a:r>
          </a:p>
          <a:p>
            <a:endParaRPr lang="el-GR" dirty="0"/>
          </a:p>
          <a:p>
            <a:r>
              <a:rPr lang="el-GR" dirty="0" smtClean="0"/>
              <a:t>Μηχανισμός προσαρμογής – σταδιακή αναστροφή με επανασίτιση</a:t>
            </a:r>
            <a:endParaRPr lang="en-GB" dirty="0"/>
          </a:p>
        </p:txBody>
      </p:sp>
      <p:sp>
        <p:nvSpPr>
          <p:cNvPr id="3" name="Title 2"/>
          <p:cNvSpPr>
            <a:spLocks noGrp="1"/>
          </p:cNvSpPr>
          <p:nvPr>
            <p:ph type="title"/>
          </p:nvPr>
        </p:nvSpPr>
        <p:spPr/>
        <p:txBody>
          <a:bodyPr/>
          <a:lstStyle/>
          <a:p>
            <a:r>
              <a:rPr lang="el-GR" dirty="0" smtClean="0"/>
              <a:t>νευρογενησ ανορεξια και θυρεοειδησ</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168" y="1700808"/>
            <a:ext cx="2857500" cy="2857500"/>
          </a:xfrm>
          <a:prstGeom prst="rect">
            <a:avLst/>
          </a:prstGeom>
        </p:spPr>
      </p:pic>
    </p:spTree>
    <p:extLst>
      <p:ext uri="{BB962C8B-B14F-4D97-AF65-F5344CB8AC3E}">
        <p14:creationId xmlns:p14="http://schemas.microsoft.com/office/powerpoint/2010/main" val="25762602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916832"/>
            <a:ext cx="8407893" cy="4407408"/>
          </a:xfrm>
        </p:spPr>
        <p:txBody>
          <a:bodyPr/>
          <a:lstStyle/>
          <a:p>
            <a:r>
              <a:rPr lang="el-GR" dirty="0" smtClean="0"/>
              <a:t>ΕΙΚΟΝΑ ΑΝΤΙΣΤΑΣΗΣ ΣΤΗΝ </a:t>
            </a:r>
            <a:r>
              <a:rPr lang="en-GB" dirty="0" smtClean="0"/>
              <a:t>GH: ↑ GH - ↓ IGF-1</a:t>
            </a:r>
          </a:p>
          <a:p>
            <a:endParaRPr lang="en-GB" dirty="0"/>
          </a:p>
          <a:p>
            <a:r>
              <a:rPr lang="el-GR" dirty="0" smtClean="0"/>
              <a:t>ΥΨΗΛΗ </a:t>
            </a:r>
            <a:r>
              <a:rPr lang="en-GB" dirty="0" smtClean="0"/>
              <a:t>GHRELIN &amp; </a:t>
            </a:r>
            <a:r>
              <a:rPr lang="el-GR" dirty="0" smtClean="0"/>
              <a:t>ΧΑΜΗΛΟ </a:t>
            </a:r>
            <a:r>
              <a:rPr lang="en-GB" dirty="0" smtClean="0"/>
              <a:t>IGF-1 → </a:t>
            </a:r>
            <a:r>
              <a:rPr lang="el-GR" dirty="0" smtClean="0"/>
              <a:t>ΑΥΞΗΣΗ </a:t>
            </a:r>
            <a:r>
              <a:rPr lang="en-GB" dirty="0" smtClean="0"/>
              <a:t>GH</a:t>
            </a:r>
            <a:endParaRPr lang="el-GR" dirty="0" smtClean="0"/>
          </a:p>
          <a:p>
            <a:endParaRPr lang="el-GR" dirty="0"/>
          </a:p>
          <a:p>
            <a:r>
              <a:rPr lang="el-GR" dirty="0" smtClean="0"/>
              <a:t>ΧΑΜΗΛΗ ΙΝΣΟΥΛΙΝΗ &amp; ΥΨΗΛΟΣ </a:t>
            </a:r>
            <a:r>
              <a:rPr lang="en-GB" dirty="0" smtClean="0"/>
              <a:t>FGF21 (</a:t>
            </a:r>
            <a:r>
              <a:rPr lang="el-GR" dirty="0" smtClean="0"/>
              <a:t>νηστεία) → ΜΕΙΩΣΗ </a:t>
            </a:r>
            <a:r>
              <a:rPr lang="en-GB" dirty="0" smtClean="0"/>
              <a:t>IGF-1</a:t>
            </a:r>
          </a:p>
          <a:p>
            <a:endParaRPr lang="en-GB" dirty="0"/>
          </a:p>
          <a:p>
            <a:r>
              <a:rPr lang="el-GR" dirty="0" smtClean="0"/>
              <a:t>ΠΡΟΣΑΡΜΟΣΤΙΚΟΙ ΜΗΧΑΝΙΣΜΟΙ</a:t>
            </a:r>
          </a:p>
          <a:p>
            <a:pPr marL="45720" indent="0">
              <a:buNone/>
            </a:pPr>
            <a:r>
              <a:rPr lang="el-GR" dirty="0"/>
              <a:t> </a:t>
            </a:r>
            <a:r>
              <a:rPr lang="el-GR" dirty="0" smtClean="0"/>
              <a:t>- Αύξηση </a:t>
            </a:r>
            <a:r>
              <a:rPr lang="en-GB" dirty="0" smtClean="0"/>
              <a:t>GH: </a:t>
            </a:r>
            <a:r>
              <a:rPr lang="el-GR" dirty="0" smtClean="0"/>
              <a:t>εξασφάλιση ενέργειας (γλυκονεογένεση, λιπόλυση)</a:t>
            </a:r>
          </a:p>
          <a:p>
            <a:pPr marL="45720" indent="0">
              <a:buNone/>
            </a:pPr>
            <a:r>
              <a:rPr lang="el-GR" dirty="0"/>
              <a:t> </a:t>
            </a:r>
            <a:r>
              <a:rPr lang="el-GR" dirty="0" smtClean="0"/>
              <a:t>- Μείωση </a:t>
            </a:r>
            <a:r>
              <a:rPr lang="en-GB" dirty="0" smtClean="0"/>
              <a:t>IGF-1: </a:t>
            </a:r>
            <a:r>
              <a:rPr lang="el-GR" dirty="0" smtClean="0"/>
              <a:t>μείωση δαπάνης ενέργειας για αύξηση/ανάπτυξη</a:t>
            </a:r>
            <a:endParaRPr lang="en-GB" dirty="0"/>
          </a:p>
        </p:txBody>
      </p:sp>
      <p:sp>
        <p:nvSpPr>
          <p:cNvPr id="3" name="Title 2"/>
          <p:cNvSpPr>
            <a:spLocks noGrp="1"/>
          </p:cNvSpPr>
          <p:nvPr>
            <p:ph type="title"/>
          </p:nvPr>
        </p:nvSpPr>
        <p:spPr/>
        <p:txBody>
          <a:bodyPr/>
          <a:lstStyle/>
          <a:p>
            <a:r>
              <a:rPr lang="el-GR" dirty="0" smtClean="0"/>
              <a:t>ΑΞΟΝΑΣ ΑΥΞΗΤΙΚΗΣ ΟΡΜΟΝΗΣ - </a:t>
            </a:r>
            <a:r>
              <a:rPr lang="en-GB" dirty="0" smtClean="0"/>
              <a:t>IGF</a:t>
            </a:r>
            <a:endParaRPr lang="en-GB" dirty="0"/>
          </a:p>
        </p:txBody>
      </p:sp>
    </p:spTree>
    <p:extLst>
      <p:ext uri="{BB962C8B-B14F-4D97-AF65-F5344CB8AC3E}">
        <p14:creationId xmlns:p14="http://schemas.microsoft.com/office/powerpoint/2010/main" val="19587772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844824"/>
            <a:ext cx="8407893" cy="4407408"/>
          </a:xfrm>
        </p:spPr>
        <p:txBody>
          <a:bodyPr/>
          <a:lstStyle/>
          <a:p>
            <a:r>
              <a:rPr lang="el-GR" dirty="0" smtClean="0"/>
              <a:t>Μελατονίνη: παραγωγή στην επίφυση – κιρκάδειοι ρυθμοί</a:t>
            </a:r>
          </a:p>
          <a:p>
            <a:endParaRPr lang="el-GR" dirty="0"/>
          </a:p>
          <a:p>
            <a:r>
              <a:rPr lang="el-GR" dirty="0" smtClean="0"/>
              <a:t>Ανασταλτική δράση στην έκκριση γοναδοτροπινών</a:t>
            </a:r>
          </a:p>
          <a:p>
            <a:endParaRPr lang="el-GR" dirty="0"/>
          </a:p>
          <a:p>
            <a:r>
              <a:rPr lang="el-GR" dirty="0" smtClean="0"/>
              <a:t>Πειραματική χορήγηση → αναστολή ωοθυλακιορρηξίας</a:t>
            </a:r>
          </a:p>
          <a:p>
            <a:endParaRPr lang="el-GR" dirty="0"/>
          </a:p>
          <a:p>
            <a:r>
              <a:rPr lang="el-GR" dirty="0" smtClean="0"/>
              <a:t>Νηστεία, ΝΑ: αυξημένα επίπεδα μελατονίνης</a:t>
            </a:r>
          </a:p>
          <a:p>
            <a:endParaRPr lang="el-GR" dirty="0"/>
          </a:p>
          <a:p>
            <a:r>
              <a:rPr lang="el-GR" dirty="0" smtClean="0"/>
              <a:t>Πιθανή αιτιολογική συσχέτιση μεταξύ μελατονίνης και υπογοναδισμού στη ΝΑ</a:t>
            </a:r>
            <a:endParaRPr lang="en-GB" dirty="0"/>
          </a:p>
        </p:txBody>
      </p:sp>
      <p:sp>
        <p:nvSpPr>
          <p:cNvPr id="3" name="Title 2"/>
          <p:cNvSpPr>
            <a:spLocks noGrp="1"/>
          </p:cNvSpPr>
          <p:nvPr>
            <p:ph type="title"/>
          </p:nvPr>
        </p:nvSpPr>
        <p:spPr/>
        <p:txBody>
          <a:bodyPr/>
          <a:lstStyle/>
          <a:p>
            <a:r>
              <a:rPr lang="el-GR" sz="2800" dirty="0" smtClean="0"/>
              <a:t>ΝΕΥΡΟΓΕΝΗΣ ΑΝΟΡΕΞΙΑ ΚΑΙ μελατονινη</a:t>
            </a:r>
            <a:endParaRPr lang="en-GB" sz="2800" dirty="0"/>
          </a:p>
        </p:txBody>
      </p:sp>
    </p:spTree>
    <p:extLst>
      <p:ext uri="{BB962C8B-B14F-4D97-AF65-F5344CB8AC3E}">
        <p14:creationId xmlns:p14="http://schemas.microsoft.com/office/powerpoint/2010/main" val="25344868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16832"/>
            <a:ext cx="8229600" cy="3528391"/>
          </a:xfrm>
        </p:spPr>
        <p:txBody>
          <a:bodyPr>
            <a:noAutofit/>
          </a:bodyPr>
          <a:lstStyle/>
          <a:p>
            <a:r>
              <a:rPr lang="el-GR" dirty="0"/>
              <a:t>Νέες  μετεφηβικές κατά την αρχική αναπαραγωγική ηλικία</a:t>
            </a:r>
          </a:p>
          <a:p>
            <a:r>
              <a:rPr lang="el-GR" dirty="0"/>
              <a:t>Με πολλά προσόντα και φιλοδοξίες</a:t>
            </a:r>
          </a:p>
          <a:p>
            <a:r>
              <a:rPr lang="el-GR" dirty="0"/>
              <a:t>Εκτεθειμένες σε κοινό</a:t>
            </a:r>
          </a:p>
          <a:p>
            <a:r>
              <a:rPr lang="el-GR" dirty="0" smtClean="0"/>
              <a:t>Αθλήτριες </a:t>
            </a:r>
            <a:r>
              <a:rPr lang="el-GR" dirty="0"/>
              <a:t>σε αθλήματα που απαιτούν εξαντλητική προπόνηση</a:t>
            </a:r>
          </a:p>
          <a:p>
            <a:r>
              <a:rPr lang="el-GR" dirty="0"/>
              <a:t>Χορεύτριες μπαλέτου</a:t>
            </a:r>
          </a:p>
          <a:p>
            <a:r>
              <a:rPr lang="el-GR" dirty="0"/>
              <a:t>Ενασχόληση με την λήψη τροφής ποικίλου βαθμού, μέχρι ψυχιατρικής διαταραχής</a:t>
            </a:r>
          </a:p>
          <a:p>
            <a:r>
              <a:rPr lang="el-GR" dirty="0"/>
              <a:t>Με stress  ανταγωνισμού, εργασιακό, προσωπικό, απώλειας</a:t>
            </a:r>
          </a:p>
          <a:p>
            <a:r>
              <a:rPr lang="el-GR" dirty="0">
                <a:solidFill>
                  <a:srgbClr val="FF0000"/>
                </a:solidFill>
              </a:rPr>
              <a:t>Συνήθως χαμηλού ΣΒ, γυμνασμένες, δραστήριες, ανήσυχες </a:t>
            </a:r>
            <a:r>
              <a:rPr lang="el-GR" dirty="0" smtClean="0">
                <a:solidFill>
                  <a:srgbClr val="FF0000"/>
                </a:solidFill>
              </a:rPr>
              <a:t> </a:t>
            </a:r>
            <a:endParaRPr lang="en-GB" dirty="0">
              <a:solidFill>
                <a:srgbClr val="FF0000"/>
              </a:solidFill>
            </a:endParaRPr>
          </a:p>
        </p:txBody>
      </p:sp>
      <p:sp>
        <p:nvSpPr>
          <p:cNvPr id="2" name="Title 1"/>
          <p:cNvSpPr>
            <a:spLocks noGrp="1"/>
          </p:cNvSpPr>
          <p:nvPr>
            <p:ph type="title"/>
          </p:nvPr>
        </p:nvSpPr>
        <p:spPr/>
        <p:txBody>
          <a:bodyPr/>
          <a:lstStyle/>
          <a:p>
            <a:pPr algn="ctr"/>
            <a:r>
              <a:rPr lang="el-GR" dirty="0" smtClean="0"/>
              <a:t>ΠΡΟΦΙΛ ΑΣΘΕΝΩΝ - ΓΥΝΑΙΚΕΣ</a:t>
            </a:r>
            <a:endParaRPr lang="en-GB"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5700019"/>
            <a:ext cx="4267200"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2782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3726153"/>
          </a:xfrm>
        </p:spPr>
        <p:txBody>
          <a:bodyPr/>
          <a:lstStyle/>
          <a:p>
            <a:r>
              <a:rPr lang="el-GR" dirty="0" smtClean="0"/>
              <a:t>ΧΑΜΗΛΟ ΒΜΙ, </a:t>
            </a:r>
            <a:r>
              <a:rPr lang="en-GB" dirty="0" smtClean="0"/>
              <a:t>LEAN MASS</a:t>
            </a:r>
          </a:p>
          <a:p>
            <a:endParaRPr lang="en-GB" dirty="0"/>
          </a:p>
          <a:p>
            <a:r>
              <a:rPr lang="el-GR" dirty="0" smtClean="0"/>
              <a:t>ΥΠΟΓΟΝΑΔΙΣΜΟΣ</a:t>
            </a:r>
            <a:r>
              <a:rPr lang="en-GB" dirty="0" smtClean="0"/>
              <a:t> (↓ E2, Testosterone)</a:t>
            </a:r>
            <a:endParaRPr lang="el-GR" dirty="0" smtClean="0"/>
          </a:p>
          <a:p>
            <a:endParaRPr lang="el-GR" dirty="0"/>
          </a:p>
          <a:p>
            <a:r>
              <a:rPr lang="el-GR" dirty="0" smtClean="0"/>
              <a:t>ΥΠΕΡΚΟΡΤΙΖΟΛΑΙΜΙΑ</a:t>
            </a:r>
          </a:p>
          <a:p>
            <a:endParaRPr lang="el-GR" dirty="0"/>
          </a:p>
          <a:p>
            <a:r>
              <a:rPr lang="el-GR" dirty="0" smtClean="0"/>
              <a:t>ΧΑΜΗΛΟ </a:t>
            </a:r>
            <a:r>
              <a:rPr lang="en-GB" dirty="0" smtClean="0"/>
              <a:t>IGF-1</a:t>
            </a:r>
            <a:endParaRPr lang="el-GR" dirty="0" smtClean="0"/>
          </a:p>
          <a:p>
            <a:endParaRPr lang="el-GR" dirty="0"/>
          </a:p>
          <a:p>
            <a:r>
              <a:rPr lang="el-GR" dirty="0" smtClean="0"/>
              <a:t>ΧΑΜΗΛΗ ΛΕΠΤΙΝΗ, ΥΨΗΛΟ </a:t>
            </a:r>
            <a:r>
              <a:rPr lang="en-GB" dirty="0" smtClean="0"/>
              <a:t>PYY </a:t>
            </a:r>
          </a:p>
          <a:p>
            <a:endParaRPr lang="en-GB" dirty="0"/>
          </a:p>
          <a:p>
            <a:pPr marL="45720" indent="0">
              <a:buNone/>
            </a:pPr>
            <a:endParaRPr lang="en-GB" dirty="0"/>
          </a:p>
        </p:txBody>
      </p:sp>
      <p:sp>
        <p:nvSpPr>
          <p:cNvPr id="3" name="Title 2"/>
          <p:cNvSpPr>
            <a:spLocks noGrp="1"/>
          </p:cNvSpPr>
          <p:nvPr>
            <p:ph type="title"/>
          </p:nvPr>
        </p:nvSpPr>
        <p:spPr/>
        <p:txBody>
          <a:bodyPr/>
          <a:lstStyle/>
          <a:p>
            <a:r>
              <a:rPr lang="el-GR" dirty="0" smtClean="0"/>
              <a:t>νευρογενησ ανορεξια και οστα</a:t>
            </a:r>
            <a:endParaRPr lang="en-GB" dirty="0"/>
          </a:p>
        </p:txBody>
      </p:sp>
      <p:sp>
        <p:nvSpPr>
          <p:cNvPr id="4" name="TextBox 3"/>
          <p:cNvSpPr txBox="1"/>
          <p:nvPr/>
        </p:nvSpPr>
        <p:spPr>
          <a:xfrm>
            <a:off x="179512" y="5805264"/>
            <a:ext cx="8725466" cy="461665"/>
          </a:xfrm>
          <a:prstGeom prst="rect">
            <a:avLst/>
          </a:prstGeom>
          <a:noFill/>
        </p:spPr>
        <p:txBody>
          <a:bodyPr wrap="none" rtlCol="0">
            <a:spAutoFit/>
          </a:bodyPr>
          <a:lstStyle/>
          <a:p>
            <a:r>
              <a:rPr lang="el-GR" sz="2400" dirty="0" smtClean="0">
                <a:solidFill>
                  <a:srgbClr val="FF0000"/>
                </a:solidFill>
              </a:rPr>
              <a:t>ΜΕΙΩΜΕΝΟΣ ΣΧΗΜΑΤΙΣΜΟΣ &amp; ΑΥΞΗΜΕΝΗ ΑΠΟΡΡΟΦΗΣΗ ΟΣΤΟΥ</a:t>
            </a:r>
            <a:endParaRPr lang="en-GB" sz="2400" dirty="0">
              <a:solidFill>
                <a:srgbClr val="FF0000"/>
              </a:solidFill>
            </a:endParaRPr>
          </a:p>
        </p:txBody>
      </p:sp>
    </p:spTree>
    <p:extLst>
      <p:ext uri="{BB962C8B-B14F-4D97-AF65-F5344CB8AC3E}">
        <p14:creationId xmlns:p14="http://schemas.microsoft.com/office/powerpoint/2010/main" val="109585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844824"/>
            <a:ext cx="8407893" cy="4407408"/>
          </a:xfrm>
        </p:spPr>
        <p:txBody>
          <a:bodyPr/>
          <a:lstStyle/>
          <a:p>
            <a:endParaRPr lang="el-GR" dirty="0" smtClean="0"/>
          </a:p>
          <a:p>
            <a:r>
              <a:rPr lang="el-GR" dirty="0" smtClean="0"/>
              <a:t>ΜΕΙΩΜΕΝΗ </a:t>
            </a:r>
            <a:r>
              <a:rPr lang="en-GB" dirty="0" smtClean="0"/>
              <a:t>BMD (</a:t>
            </a:r>
            <a:r>
              <a:rPr lang="el-GR" dirty="0" smtClean="0"/>
              <a:t>νωρίς στην πορεία της νόσου)</a:t>
            </a:r>
          </a:p>
          <a:p>
            <a:endParaRPr lang="el-GR" dirty="0"/>
          </a:p>
          <a:p>
            <a:r>
              <a:rPr lang="el-GR" dirty="0" smtClean="0"/>
              <a:t>ΔΙΑΤΑΡΑΧΗ ΜΙΚΡΟ-ΑΡΧΙΤΕΚΤΟΝΙΚΗΣ ΟΣΤΟΥ</a:t>
            </a:r>
          </a:p>
          <a:p>
            <a:endParaRPr lang="el-GR" dirty="0"/>
          </a:p>
          <a:p>
            <a:r>
              <a:rPr lang="el-GR" dirty="0" smtClean="0"/>
              <a:t>ΑΠΟΤΥΧΙΑ ΕΠΙΤΕΥΞΗΣ ΚΟΡΥΦΑΙΑΣ ΟΣΤΙΚΗΣ ΜΑΖΑΣ</a:t>
            </a:r>
          </a:p>
          <a:p>
            <a:endParaRPr lang="el-GR" dirty="0"/>
          </a:p>
          <a:p>
            <a:r>
              <a:rPr lang="el-GR" dirty="0" smtClean="0"/>
              <a:t>ΟΣΤΕΟΠΕΝΙΑ - ΟΣΤΕΟΠΟΡΩΣΗ</a:t>
            </a:r>
          </a:p>
          <a:p>
            <a:endParaRPr lang="el-GR" dirty="0"/>
          </a:p>
          <a:p>
            <a:r>
              <a:rPr lang="el-GR" dirty="0" smtClean="0">
                <a:solidFill>
                  <a:srgbClr val="FF0000"/>
                </a:solidFill>
              </a:rPr>
              <a:t>ΑΥΞΗΜΕΝΟΣ ΚΙΝΔΥΝΟΣ ΚΑΤΑΓΜΑΤΩΝ</a:t>
            </a:r>
            <a:endParaRPr lang="en-GB" dirty="0">
              <a:solidFill>
                <a:srgbClr val="FF0000"/>
              </a:solidFill>
            </a:endParaRPr>
          </a:p>
        </p:txBody>
      </p:sp>
      <p:sp>
        <p:nvSpPr>
          <p:cNvPr id="3" name="Title 2"/>
          <p:cNvSpPr>
            <a:spLocks noGrp="1"/>
          </p:cNvSpPr>
          <p:nvPr>
            <p:ph type="title"/>
          </p:nvPr>
        </p:nvSpPr>
        <p:spPr/>
        <p:txBody>
          <a:bodyPr/>
          <a:lstStyle/>
          <a:p>
            <a:r>
              <a:rPr lang="el-GR" dirty="0"/>
              <a:t>νευρογενησ ανορεξια και οστα</a:t>
            </a:r>
            <a:endParaRPr lang="en-GB" dirty="0"/>
          </a:p>
        </p:txBody>
      </p:sp>
    </p:spTree>
    <p:extLst>
      <p:ext uri="{BB962C8B-B14F-4D97-AF65-F5344CB8AC3E}">
        <p14:creationId xmlns:p14="http://schemas.microsoft.com/office/powerpoint/2010/main" val="26154278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916832"/>
            <a:ext cx="8407893" cy="4407408"/>
          </a:xfrm>
        </p:spPr>
        <p:txBody>
          <a:bodyPr>
            <a:normAutofit/>
          </a:bodyPr>
          <a:lstStyle/>
          <a:p>
            <a:pPr lvl="0" indent="-274320">
              <a:buClr>
                <a:srgbClr val="759AA5">
                  <a:lumMod val="60000"/>
                  <a:lumOff val="40000"/>
                </a:srgbClr>
              </a:buClr>
              <a:buFont typeface="Arial" pitchFamily="34" charset="0"/>
              <a:buChar char="•"/>
              <a:defRPr/>
            </a:pPr>
            <a:r>
              <a:rPr lang="el-GR" sz="2400" spc="0" dirty="0" smtClean="0"/>
              <a:t>Υποθρεψία </a:t>
            </a:r>
            <a:r>
              <a:rPr lang="el-GR" sz="2400" spc="0" dirty="0"/>
              <a:t>→ αναιμία, λευκοπενία, θρομβοπενία, χαμηλό ινωδογόνο </a:t>
            </a:r>
          </a:p>
          <a:p>
            <a:pPr lvl="0" indent="-274320">
              <a:buClr>
                <a:srgbClr val="759AA5">
                  <a:lumMod val="60000"/>
                  <a:lumOff val="40000"/>
                </a:srgbClr>
              </a:buClr>
              <a:buFont typeface="Arial" pitchFamily="34" charset="0"/>
              <a:buChar char="•"/>
              <a:defRPr/>
            </a:pPr>
            <a:r>
              <a:rPr lang="el-GR" sz="2400" spc="0" dirty="0"/>
              <a:t>Υποκαλιαιμία (έμετοι), υποφωσφαταιμία, υπομαγνησιαιμία</a:t>
            </a:r>
            <a:endParaRPr lang="en-GB" sz="2400" spc="0" dirty="0"/>
          </a:p>
          <a:p>
            <a:pPr marL="0" lvl="0" indent="0">
              <a:buClr>
                <a:srgbClr val="759AA5">
                  <a:lumMod val="60000"/>
                  <a:lumOff val="40000"/>
                </a:srgbClr>
              </a:buClr>
              <a:buNone/>
              <a:defRPr/>
            </a:pPr>
            <a:endParaRPr lang="en-GB" sz="2400" spc="0" dirty="0">
              <a:solidFill>
                <a:srgbClr val="DFE6D0"/>
              </a:solidFill>
              <a:latin typeface="Calibri"/>
            </a:endParaRPr>
          </a:p>
          <a:p>
            <a:pPr marL="0" lvl="0" indent="0" algn="ctr">
              <a:buClr>
                <a:srgbClr val="759AA5">
                  <a:lumMod val="60000"/>
                  <a:lumOff val="40000"/>
                </a:srgbClr>
              </a:buClr>
              <a:buNone/>
              <a:defRPr/>
            </a:pPr>
            <a:r>
              <a:rPr lang="el-GR" sz="2400" b="1" spc="0" dirty="0">
                <a:solidFill>
                  <a:srgbClr val="FFFF00"/>
                </a:solidFill>
              </a:rPr>
              <a:t>ΕΠΙΠΛΟΚΕΣ ΑΠΟ ΠΟΛΛΑΠΛΑ </a:t>
            </a:r>
            <a:r>
              <a:rPr lang="el-GR" sz="2400" b="1" spc="0" dirty="0" smtClean="0">
                <a:solidFill>
                  <a:srgbClr val="FFFF00"/>
                </a:solidFill>
              </a:rPr>
              <a:t>ΣΥΣΤΗΜΑΤΑ</a:t>
            </a:r>
          </a:p>
          <a:p>
            <a:pPr marL="0" lvl="0" indent="0" algn="ctr">
              <a:buClr>
                <a:srgbClr val="759AA5">
                  <a:lumMod val="60000"/>
                  <a:lumOff val="40000"/>
                </a:srgbClr>
              </a:buClr>
              <a:buNone/>
              <a:defRPr/>
            </a:pPr>
            <a:endParaRPr lang="el-GR" sz="2400" b="1" spc="0" dirty="0">
              <a:solidFill>
                <a:srgbClr val="FFFF00"/>
              </a:solidFill>
            </a:endParaRPr>
          </a:p>
          <a:p>
            <a:pPr lvl="0" indent="-274320">
              <a:buClr>
                <a:srgbClr val="759AA5">
                  <a:lumMod val="60000"/>
                  <a:lumOff val="40000"/>
                </a:srgbClr>
              </a:buClr>
              <a:buFont typeface="Arial" pitchFamily="34" charset="0"/>
              <a:buChar char="•"/>
              <a:defRPr/>
            </a:pPr>
            <a:r>
              <a:rPr lang="el-GR" sz="2400" spc="0" dirty="0"/>
              <a:t>ΓΕΣ: ατροφία βλεννογόνου, ανεπάρκεια βιταμινών</a:t>
            </a:r>
          </a:p>
          <a:p>
            <a:pPr lvl="0" indent="-274320">
              <a:buClr>
                <a:srgbClr val="759AA5">
                  <a:lumMod val="60000"/>
                  <a:lumOff val="40000"/>
                </a:srgbClr>
              </a:buClr>
              <a:buFont typeface="Arial" pitchFamily="34" charset="0"/>
              <a:buChar char="•"/>
              <a:defRPr/>
            </a:pPr>
            <a:r>
              <a:rPr lang="el-GR" sz="2400" spc="0" dirty="0"/>
              <a:t>Καρδιαγγειακό: αρρυθμίες, μυοκαρδιοπάθεια</a:t>
            </a:r>
          </a:p>
          <a:p>
            <a:pPr lvl="0" indent="-274320">
              <a:buClr>
                <a:srgbClr val="759AA5">
                  <a:lumMod val="60000"/>
                  <a:lumOff val="40000"/>
                </a:srgbClr>
              </a:buClr>
              <a:buFont typeface="Arial" pitchFamily="34" charset="0"/>
              <a:buChar char="•"/>
              <a:defRPr/>
            </a:pPr>
            <a:r>
              <a:rPr lang="el-GR" sz="2400" spc="0" dirty="0"/>
              <a:t>Μυοσκελετικό: οστεοπόρωση</a:t>
            </a:r>
          </a:p>
          <a:p>
            <a:pPr lvl="0" indent="-274320">
              <a:buClr>
                <a:srgbClr val="759AA5">
                  <a:lumMod val="60000"/>
                  <a:lumOff val="40000"/>
                </a:srgbClr>
              </a:buClr>
              <a:buFont typeface="Arial" pitchFamily="34" charset="0"/>
              <a:buChar char="•"/>
              <a:defRPr/>
            </a:pPr>
            <a:r>
              <a:rPr lang="el-GR" sz="2400" spc="0" dirty="0"/>
              <a:t>Νευρικό: εγκεφαλική ατροφία</a:t>
            </a:r>
          </a:p>
          <a:p>
            <a:pPr marL="45720" indent="0">
              <a:buNone/>
            </a:pPr>
            <a:endParaRPr lang="en-GB" dirty="0"/>
          </a:p>
        </p:txBody>
      </p:sp>
      <p:sp>
        <p:nvSpPr>
          <p:cNvPr id="3" name="Title 2"/>
          <p:cNvSpPr>
            <a:spLocks noGrp="1"/>
          </p:cNvSpPr>
          <p:nvPr>
            <p:ph type="title"/>
          </p:nvPr>
        </p:nvSpPr>
        <p:spPr/>
        <p:txBody>
          <a:bodyPr/>
          <a:lstStyle/>
          <a:p>
            <a:r>
              <a:rPr lang="el-GR" dirty="0" smtClean="0"/>
              <a:t>ΑΛΛΕΣ ΕΠΙΠΛΟΚΕΣ</a:t>
            </a:r>
            <a:endParaRPr lang="en-GB" dirty="0"/>
          </a:p>
        </p:txBody>
      </p:sp>
    </p:spTree>
    <p:extLst>
      <p:ext uri="{BB962C8B-B14F-4D97-AF65-F5344CB8AC3E}">
        <p14:creationId xmlns:p14="http://schemas.microsoft.com/office/powerpoint/2010/main" val="311993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500"/>
                                        <p:tgtEl>
                                          <p:spTgt spid="2">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7" end="7"/>
                                            </p:txEl>
                                          </p:spTgt>
                                        </p:tgtEl>
                                        <p:attrNameLst>
                                          <p:attrName>style.visibility</p:attrName>
                                        </p:attrNameLst>
                                      </p:cBhvr>
                                      <p:to>
                                        <p:strVal val="visible"/>
                                      </p:to>
                                    </p:set>
                                    <p:animEffect transition="in" filter="fade">
                                      <p:cBhvr>
                                        <p:cTn id="16" dur="500"/>
                                        <p:tgtEl>
                                          <p:spTgt spid="2">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fade">
                                      <p:cBhvr>
                                        <p:cTn id="1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4221087"/>
            <a:ext cx="8229600" cy="2232249"/>
          </a:xfrm>
        </p:spPr>
        <p:txBody>
          <a:bodyPr>
            <a:normAutofit fontScale="92500" lnSpcReduction="20000"/>
          </a:bodyPr>
          <a:lstStyle/>
          <a:p>
            <a:pPr marL="0" indent="0" algn="ctr">
              <a:buNone/>
            </a:pPr>
            <a:endParaRPr lang="el-GR" sz="2800" dirty="0" smtClean="0"/>
          </a:p>
          <a:p>
            <a:pPr marL="0" indent="0" algn="ctr">
              <a:buNone/>
            </a:pPr>
            <a:r>
              <a:rPr lang="el-GR" sz="2800" dirty="0" smtClean="0"/>
              <a:t>Μη αντιμετώπιση </a:t>
            </a:r>
            <a:r>
              <a:rPr lang="el-GR" sz="2800" dirty="0"/>
              <a:t>→ βαριά καχεξία με υποθερμία, βραδυκαρδία, υπόταση, βραδύπνοια, οιδήματα, μυϊκή αδυναμία, περιφερική </a:t>
            </a:r>
            <a:r>
              <a:rPr lang="el-GR" sz="2800" dirty="0" smtClean="0"/>
              <a:t>νευροπάθεια </a:t>
            </a:r>
          </a:p>
          <a:p>
            <a:pPr marL="0" indent="0" algn="ctr">
              <a:buNone/>
            </a:pPr>
            <a:endParaRPr lang="el-GR" sz="2800" dirty="0"/>
          </a:p>
          <a:p>
            <a:pPr marL="0" indent="0" algn="ctr">
              <a:buNone/>
            </a:pPr>
            <a:r>
              <a:rPr lang="el-GR" sz="2800" dirty="0" smtClean="0">
                <a:solidFill>
                  <a:srgbClr val="FF0000"/>
                </a:solidFill>
              </a:rPr>
              <a:t>και τελική κατάληξη το ΘΑΝΑΤΟ</a:t>
            </a:r>
            <a:endParaRPr lang="en-GB" sz="2800" dirty="0">
              <a:solidFill>
                <a:srgbClr val="FF0000"/>
              </a:solidFill>
            </a:endParaRPr>
          </a:p>
        </p:txBody>
      </p:sp>
      <p:sp>
        <p:nvSpPr>
          <p:cNvPr id="2" name="Title 1"/>
          <p:cNvSpPr>
            <a:spLocks noGrp="1"/>
          </p:cNvSpPr>
          <p:nvPr>
            <p:ph type="title"/>
          </p:nvPr>
        </p:nvSpPr>
        <p:spPr>
          <a:xfrm>
            <a:off x="457200" y="274638"/>
            <a:ext cx="8229600" cy="778098"/>
          </a:xfrm>
        </p:spPr>
        <p:txBody>
          <a:bodyPr/>
          <a:lstStyle/>
          <a:p>
            <a:pPr algn="ctr"/>
            <a:r>
              <a:rPr lang="el-GR" dirty="0" smtClean="0"/>
              <a:t>ΝΕΥΡΟΓΕΝΗΣ ΑΝΟΡΕΞΙΑ – ΚΙΝΔΥΝΟΣ!!!</a:t>
            </a:r>
            <a:endParaRPr lang="en-GB"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700808"/>
            <a:ext cx="2554287"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258" y="1700808"/>
            <a:ext cx="3022848"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3995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3861048"/>
            <a:ext cx="6324600" cy="2192907"/>
          </a:xfrm>
        </p:spPr>
        <p:txBody>
          <a:bodyPr/>
          <a:lstStyle/>
          <a:p>
            <a:pPr algn="ctr"/>
            <a:r>
              <a:rPr lang="el-GR" dirty="0" smtClean="0"/>
              <a:t>ΝΕΥΡΟΓΕΝΗΣ ΑΝΟΡΕΞΙΑ</a:t>
            </a:r>
            <a:br>
              <a:rPr lang="el-GR" dirty="0" smtClean="0"/>
            </a:br>
            <a:r>
              <a:rPr lang="el-GR" dirty="0" smtClean="0"/>
              <a:t>ΔΙΑΓΝΩΣΗ ΚΑΙ ΑΝΤΙΜΕΤΩΠΙΣΗ</a:t>
            </a:r>
            <a:endParaRPr lang="en-GB" dirty="0"/>
          </a:p>
        </p:txBody>
      </p:sp>
    </p:spTree>
    <p:extLst>
      <p:ext uri="{BB962C8B-B14F-4D97-AF65-F5344CB8AC3E}">
        <p14:creationId xmlns:p14="http://schemas.microsoft.com/office/powerpoint/2010/main" val="38002335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pPr algn="ctr" fontAlgn="auto">
              <a:spcAft>
                <a:spcPts val="0"/>
              </a:spcAft>
              <a:defRPr/>
            </a:pPr>
            <a:r>
              <a:rPr lang="el-GR" dirty="0" smtClean="0">
                <a:solidFill>
                  <a:schemeClr val="accent6">
                    <a:tint val="1000"/>
                  </a:schemeClr>
                </a:solidFill>
                <a:latin typeface="Calibri" panose="020F0502020204030204" pitchFamily="34" charset="0"/>
              </a:rPr>
              <a:t>να</a:t>
            </a:r>
            <a:r>
              <a:rPr lang="en-GB" dirty="0" smtClean="0">
                <a:solidFill>
                  <a:schemeClr val="accent6">
                    <a:tint val="1000"/>
                  </a:schemeClr>
                </a:solidFill>
                <a:latin typeface="Calibri" panose="020F0502020204030204" pitchFamily="34" charset="0"/>
              </a:rPr>
              <a:t> - </a:t>
            </a:r>
            <a:r>
              <a:rPr lang="el-GR" dirty="0" smtClean="0">
                <a:solidFill>
                  <a:schemeClr val="accent6">
                    <a:tint val="1000"/>
                  </a:schemeClr>
                </a:solidFill>
              </a:rPr>
              <a:t>ΔΙΑΓΝΩΣΗ</a:t>
            </a:r>
            <a:endParaRPr lang="en-GB" dirty="0">
              <a:solidFill>
                <a:schemeClr val="accent6">
                  <a:tint val="1000"/>
                </a:schemeClr>
              </a:solidFill>
              <a:latin typeface="Calibri" panose="020F0502020204030204" pitchFamily="34" charset="0"/>
            </a:endParaRPr>
          </a:p>
        </p:txBody>
      </p:sp>
      <p:sp>
        <p:nvSpPr>
          <p:cNvPr id="3" name="Content Placeholder 2"/>
          <p:cNvSpPr>
            <a:spLocks noGrp="1"/>
          </p:cNvSpPr>
          <p:nvPr>
            <p:ph idx="1"/>
          </p:nvPr>
        </p:nvSpPr>
        <p:spPr>
          <a:xfrm>
            <a:off x="468313" y="1773238"/>
            <a:ext cx="8229600" cy="4525962"/>
          </a:xfrm>
        </p:spPr>
        <p:txBody>
          <a:bodyPr rtlCol="0">
            <a:normAutofit/>
          </a:bodyPr>
          <a:lstStyle/>
          <a:p>
            <a:pPr marL="274320" indent="-274320" fontAlgn="auto">
              <a:spcAft>
                <a:spcPts val="0"/>
              </a:spcAft>
              <a:buClr>
                <a:schemeClr val="accent1">
                  <a:lumMod val="60000"/>
                  <a:lumOff val="40000"/>
                </a:schemeClr>
              </a:buClr>
              <a:buFont typeface="Arial" pitchFamily="34" charset="0"/>
              <a:buChar char="•"/>
              <a:defRPr/>
            </a:pPr>
            <a:r>
              <a:rPr lang="el-GR" b="1" dirty="0" smtClean="0">
                <a:solidFill>
                  <a:srgbClr val="FF0000"/>
                </a:solidFill>
              </a:rPr>
              <a:t>ΔΙΑΓΝΩΣΗ ΕΞ ΑΠΟΚΛΕΙΣΜΟΥ</a:t>
            </a:r>
            <a:r>
              <a:rPr lang="en-GB" b="1" dirty="0" smtClean="0">
                <a:solidFill>
                  <a:srgbClr val="FF0000"/>
                </a:solidFill>
              </a:rPr>
              <a:t> </a:t>
            </a:r>
            <a:r>
              <a:rPr lang="en-GB" dirty="0" smtClean="0"/>
              <a:t>(</a:t>
            </a:r>
            <a:r>
              <a:rPr lang="el-GR" dirty="0" smtClean="0"/>
              <a:t>συστηματικές &amp; μεταβολικές νόσοι, ενδοκρινοπάθειες)</a:t>
            </a:r>
            <a:endParaRPr lang="el-GR" b="1" dirty="0" smtClean="0"/>
          </a:p>
          <a:p>
            <a:pPr marL="274320" indent="-274320" fontAlgn="auto">
              <a:spcAft>
                <a:spcPts val="0"/>
              </a:spcAft>
              <a:buClr>
                <a:schemeClr val="accent1">
                  <a:lumMod val="60000"/>
                  <a:lumOff val="40000"/>
                </a:schemeClr>
              </a:buClr>
              <a:buFont typeface="Arial" pitchFamily="34" charset="0"/>
              <a:buChar char="•"/>
              <a:defRPr/>
            </a:pPr>
            <a:endParaRPr lang="el-GR" dirty="0">
              <a:solidFill>
                <a:srgbClr val="FFFF00"/>
              </a:solidFill>
            </a:endParaRPr>
          </a:p>
          <a:p>
            <a:pPr marL="274320" indent="-274320" fontAlgn="auto">
              <a:spcAft>
                <a:spcPts val="0"/>
              </a:spcAft>
              <a:buClr>
                <a:schemeClr val="accent1">
                  <a:lumMod val="60000"/>
                  <a:lumOff val="40000"/>
                </a:schemeClr>
              </a:buClr>
              <a:buFont typeface="Arial" pitchFamily="34" charset="0"/>
              <a:buChar char="•"/>
              <a:defRPr/>
            </a:pPr>
            <a:r>
              <a:rPr lang="el-GR" dirty="0" smtClean="0"/>
              <a:t>ΙΣΤΟΡΙΚΟ (εμμηναρχή, χαρ/κά κύκλου, ενήβωση, δίαιτα, άσκηση, </a:t>
            </a:r>
            <a:r>
              <a:rPr lang="en-GB" dirty="0" smtClean="0"/>
              <a:t>stress</a:t>
            </a:r>
            <a:r>
              <a:rPr lang="en-GB" dirty="0" smtClean="0">
                <a:latin typeface="Calibri" panose="020F0502020204030204" pitchFamily="34" charset="0"/>
              </a:rPr>
              <a:t>)</a:t>
            </a:r>
          </a:p>
          <a:p>
            <a:pPr marL="274320" indent="-274320" fontAlgn="auto">
              <a:spcAft>
                <a:spcPts val="0"/>
              </a:spcAft>
              <a:buClr>
                <a:schemeClr val="accent1">
                  <a:lumMod val="60000"/>
                  <a:lumOff val="40000"/>
                </a:schemeClr>
              </a:buClr>
              <a:buFont typeface="Arial" pitchFamily="34" charset="0"/>
              <a:buChar char="•"/>
              <a:defRPr/>
            </a:pPr>
            <a:endParaRPr lang="en-GB" dirty="0">
              <a:latin typeface="Calibri" panose="020F0502020204030204" pitchFamily="34" charset="0"/>
            </a:endParaRPr>
          </a:p>
          <a:p>
            <a:pPr marL="274320" indent="-274320" fontAlgn="auto">
              <a:spcAft>
                <a:spcPts val="0"/>
              </a:spcAft>
              <a:buClr>
                <a:schemeClr val="accent1">
                  <a:lumMod val="60000"/>
                  <a:lumOff val="40000"/>
                </a:schemeClr>
              </a:buClr>
              <a:buFont typeface="Arial" pitchFamily="34" charset="0"/>
              <a:buChar char="•"/>
              <a:defRPr/>
            </a:pPr>
            <a:r>
              <a:rPr lang="el-GR" dirty="0" smtClean="0"/>
              <a:t>ΚΛΙΝΙΚΗ ΕΞΕΤΑΣΗ (ύψος, βάρος, ΒΜΙ, 2γενή χαρ/κά φύλου, σημεία υποοιστρογοναιμίας, υποπρωτεϊναιμίας, καχεξίας, σημεία άλλων ενδοκρινικών ή συστηματικών νόσων)</a:t>
            </a:r>
          </a:p>
          <a:p>
            <a:pPr marL="274320" indent="-274320" fontAlgn="auto">
              <a:spcAft>
                <a:spcPts val="0"/>
              </a:spcAft>
              <a:buClr>
                <a:schemeClr val="accent1">
                  <a:lumMod val="60000"/>
                  <a:lumOff val="40000"/>
                </a:schemeClr>
              </a:buClr>
              <a:buFont typeface="Arial" pitchFamily="34" charset="0"/>
              <a:buChar char="•"/>
              <a:defRPr/>
            </a:pPr>
            <a:endParaRPr lang="el-GR" dirty="0"/>
          </a:p>
          <a:p>
            <a:pPr marL="274320" indent="-274320" fontAlgn="auto">
              <a:spcAft>
                <a:spcPts val="0"/>
              </a:spcAft>
              <a:buClr>
                <a:schemeClr val="accent1">
                  <a:lumMod val="60000"/>
                  <a:lumOff val="40000"/>
                </a:schemeClr>
              </a:buClr>
              <a:buFont typeface="Arial" pitchFamily="34" charset="0"/>
              <a:buChar char="•"/>
              <a:defRPr/>
            </a:pPr>
            <a:r>
              <a:rPr lang="el-GR" dirty="0" smtClean="0"/>
              <a:t>ΕΡΓΑΣΤΗΡΙΑΚΟΣ ΕΛΕΓΧΟΣ (γεν. Αίματος, Β/Χ, </a:t>
            </a:r>
            <a:r>
              <a:rPr lang="en-GB" dirty="0" smtClean="0"/>
              <a:t>FSH, LH, </a:t>
            </a:r>
            <a:r>
              <a:rPr lang="el-GR" dirty="0" smtClean="0"/>
              <a:t>Ε2, Τ</a:t>
            </a:r>
            <a:r>
              <a:rPr lang="en-GB" dirty="0" err="1" smtClean="0"/>
              <a:t>esto</a:t>
            </a:r>
            <a:r>
              <a:rPr lang="el-GR" dirty="0" smtClean="0"/>
              <a:t>,</a:t>
            </a:r>
            <a:r>
              <a:rPr lang="en-GB" dirty="0" smtClean="0"/>
              <a:t> TSH, fT4, T3, PRL, Cortisol, </a:t>
            </a:r>
            <a:r>
              <a:rPr lang="en-GB" dirty="0" err="1" smtClean="0"/>
              <a:t>Prog</a:t>
            </a:r>
            <a:r>
              <a:rPr lang="en-GB" dirty="0" smtClean="0"/>
              <a:t> challenge, GnRH test, </a:t>
            </a:r>
            <a:r>
              <a:rPr lang="en-GB" dirty="0" err="1" smtClean="0"/>
              <a:t>etc</a:t>
            </a:r>
            <a:r>
              <a:rPr lang="en-GB" dirty="0" smtClean="0"/>
              <a:t>) </a:t>
            </a:r>
            <a:endParaRPr lang="en-GB" dirty="0"/>
          </a:p>
        </p:txBody>
      </p:sp>
    </p:spTree>
    <p:extLst>
      <p:ext uri="{BB962C8B-B14F-4D97-AF65-F5344CB8AC3E}">
        <p14:creationId xmlns:p14="http://schemas.microsoft.com/office/powerpoint/2010/main" val="8723947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700808"/>
            <a:ext cx="8407893" cy="4680520"/>
          </a:xfrm>
        </p:spPr>
        <p:txBody>
          <a:bodyPr>
            <a:normAutofit/>
          </a:bodyPr>
          <a:lstStyle/>
          <a:p>
            <a:r>
              <a:rPr lang="el-GR" sz="3600" b="1" dirty="0" smtClean="0">
                <a:solidFill>
                  <a:srgbClr val="FF0000"/>
                </a:solidFill>
              </a:rPr>
              <a:t>ΕΠΑΓΓΕΛΜΑΤΙΑΣ ΨΥΧΙΚΗΣ ΥΓΕΙΑΣ !!!</a:t>
            </a:r>
          </a:p>
          <a:p>
            <a:endParaRPr lang="el-GR" sz="3600" b="1" dirty="0">
              <a:solidFill>
                <a:srgbClr val="FF0000"/>
              </a:solidFill>
            </a:endParaRPr>
          </a:p>
          <a:p>
            <a:r>
              <a:rPr lang="en-GB" b="1" dirty="0" smtClean="0"/>
              <a:t>DSM 5:</a:t>
            </a:r>
            <a:r>
              <a:rPr lang="en-GB" dirty="0" smtClean="0"/>
              <a:t> </a:t>
            </a:r>
            <a:r>
              <a:rPr lang="el-GR" i="1" dirty="0" smtClean="0"/>
              <a:t>περιορισμένη ενεργειακή πρόσληψη σχετικά με τις ανάγκες, που οδηγεί σε σημαντικά χαμηλό ΣΒ (αναλογικά με την ηλικία, το φύλο, την αναπτυξιακή πορεία και τη γενικότερη σωματική υγεία). Έντονος φόβος πρόσληψης βάρους παρότι ελλιποβαρής. Διαταραγμένη αντίληψη της εικόνας του σώματος και υπερβολική επίδραση της εικόνας αυτής στην αυτο-αξιολόγηση. Άρνηση της σοβαρότητας ύπαρξης χαμηλού ΣΒ. </a:t>
            </a:r>
          </a:p>
          <a:p>
            <a:endParaRPr lang="el-GR" dirty="0" smtClean="0"/>
          </a:p>
          <a:p>
            <a:r>
              <a:rPr lang="el-GR" dirty="0" smtClean="0"/>
              <a:t>Δεν τίθεται πλέον συγκεκριμένο όριο στο ΣΒ</a:t>
            </a:r>
          </a:p>
          <a:p>
            <a:r>
              <a:rPr lang="el-GR" dirty="0" smtClean="0"/>
              <a:t>Αραιομηνόρροια-αμηνόρροια δεν περιλαμβάνεται στα κριτήρια</a:t>
            </a:r>
          </a:p>
          <a:p>
            <a:endParaRPr lang="en-GB" dirty="0"/>
          </a:p>
        </p:txBody>
      </p:sp>
      <p:sp>
        <p:nvSpPr>
          <p:cNvPr id="3" name="Title 2"/>
          <p:cNvSpPr>
            <a:spLocks noGrp="1"/>
          </p:cNvSpPr>
          <p:nvPr>
            <p:ph type="title"/>
          </p:nvPr>
        </p:nvSpPr>
        <p:spPr/>
        <p:txBody>
          <a:bodyPr/>
          <a:lstStyle/>
          <a:p>
            <a:r>
              <a:rPr lang="el-GR" dirty="0" smtClean="0"/>
              <a:t>Να - διαγνωση</a:t>
            </a:r>
            <a:endParaRPr lang="en-GB" dirty="0"/>
          </a:p>
        </p:txBody>
      </p:sp>
    </p:spTree>
    <p:extLst>
      <p:ext uri="{BB962C8B-B14F-4D97-AF65-F5344CB8AC3E}">
        <p14:creationId xmlns:p14="http://schemas.microsoft.com/office/powerpoint/2010/main" val="12192402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11560" y="332656"/>
            <a:ext cx="4968552" cy="1054100"/>
          </a:xfrm>
        </p:spPr>
        <p:txBody>
          <a:bodyPr/>
          <a:lstStyle/>
          <a:p>
            <a:r>
              <a:rPr lang="el-GR" sz="3600" dirty="0" smtClean="0">
                <a:solidFill>
                  <a:schemeClr val="tx1"/>
                </a:solidFill>
              </a:rPr>
              <a:t>ΝΑ - ΑΝΤΙΜΕΤΩΠΙΣΗ</a:t>
            </a:r>
            <a:endParaRPr lang="en-GB" sz="3600" dirty="0">
              <a:solidFill>
                <a:schemeClr val="tx1"/>
              </a:solidFill>
            </a:endParaRPr>
          </a:p>
        </p:txBody>
      </p:sp>
      <p:graphicFrame>
        <p:nvGraphicFramePr>
          <p:cNvPr id="5" name="Content Placeholder 4"/>
          <p:cNvGraphicFramePr>
            <a:graphicFrameLocks noGrp="1"/>
          </p:cNvGraphicFramePr>
          <p:nvPr>
            <p:ph sz="half" idx="4294967295"/>
            <p:extLst>
              <p:ext uri="{D42A27DB-BD31-4B8C-83A1-F6EECF244321}">
                <p14:modId xmlns:p14="http://schemas.microsoft.com/office/powerpoint/2010/main" val="1683856817"/>
              </p:ext>
            </p:extLst>
          </p:nvPr>
        </p:nvGraphicFramePr>
        <p:xfrm>
          <a:off x="827584" y="1844824"/>
          <a:ext cx="5400675" cy="467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p:cNvPicPr>
            <a:picLocks noGrp="1" noChangeAspect="1"/>
          </p:cNvPicPr>
          <p:nvPr>
            <p:ph sz="half" idx="4294967295"/>
          </p:nvPr>
        </p:nvPicPr>
        <p:blipFill>
          <a:blip r:embed="rId7" cstate="print">
            <a:extLst>
              <a:ext uri="{28A0092B-C50C-407E-A947-70E740481C1C}">
                <a14:useLocalDpi xmlns:a14="http://schemas.microsoft.com/office/drawing/2010/main" val="0"/>
              </a:ext>
            </a:extLst>
          </a:blip>
          <a:stretch>
            <a:fillRect/>
          </a:stretch>
        </p:blipFill>
        <p:spPr>
          <a:xfrm>
            <a:off x="5940152" y="116632"/>
            <a:ext cx="3028950" cy="2232025"/>
          </a:xfrm>
        </p:spPr>
      </p:pic>
    </p:spTree>
    <p:extLst>
      <p:ext uri="{BB962C8B-B14F-4D97-AF65-F5344CB8AC3E}">
        <p14:creationId xmlns:p14="http://schemas.microsoft.com/office/powerpoint/2010/main" val="27609089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eoklis\Pictures\Tibet\Tibet\101ELENI\DSC_07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511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pPr algn="ctr"/>
            <a:r>
              <a:rPr lang="el-GR" dirty="0" smtClean="0"/>
              <a:t>ΑΝΑΣΚΟΠΗΣΗ	</a:t>
            </a:r>
            <a:endParaRPr lang="el-GR" dirty="0"/>
          </a:p>
        </p:txBody>
      </p:sp>
      <p:sp>
        <p:nvSpPr>
          <p:cNvPr id="2" name="1 - Θέση περιεχομένου"/>
          <p:cNvSpPr>
            <a:spLocks noGrp="1"/>
          </p:cNvSpPr>
          <p:nvPr>
            <p:ph idx="1"/>
          </p:nvPr>
        </p:nvSpPr>
        <p:spPr/>
        <p:txBody>
          <a:bodyPr/>
          <a:lstStyle/>
          <a:p>
            <a:r>
              <a:rPr lang="el-GR" dirty="0" smtClean="0"/>
              <a:t>Γυναίκα 23 ετών</a:t>
            </a:r>
          </a:p>
          <a:p>
            <a:r>
              <a:rPr lang="el-GR" dirty="0" smtClean="0"/>
              <a:t>Ελεύθερο ατομικό αναμνηστικό</a:t>
            </a:r>
          </a:p>
          <a:p>
            <a:r>
              <a:rPr lang="el-GR" dirty="0" smtClean="0"/>
              <a:t>Εμμηναρχή 14,5 ετών-Σεξουαλικές επαφές (-)</a:t>
            </a:r>
          </a:p>
          <a:p>
            <a:r>
              <a:rPr lang="el-GR" dirty="0" smtClean="0"/>
              <a:t>Οικογενειακό ιστορικό (-)</a:t>
            </a:r>
          </a:p>
          <a:p>
            <a:r>
              <a:rPr lang="el-GR" dirty="0" smtClean="0"/>
              <a:t>ΒΣ 48 </a:t>
            </a:r>
            <a:r>
              <a:rPr lang="en-US" dirty="0" smtClean="0"/>
              <a:t>Kg, Y 163cm, BMI~18Kg/m2</a:t>
            </a:r>
            <a:endParaRPr lang="el-GR" dirty="0" smtClean="0"/>
          </a:p>
          <a:p>
            <a:endParaRPr lang="el-GR" dirty="0" smtClean="0"/>
          </a:p>
          <a:p>
            <a:endParaRPr lang="el-GR" dirty="0"/>
          </a:p>
        </p:txBody>
      </p:sp>
    </p:spTree>
    <p:extLst>
      <p:ext uri="{BB962C8B-B14F-4D97-AF65-F5344CB8AC3E}">
        <p14:creationId xmlns:p14="http://schemas.microsoft.com/office/powerpoint/2010/main" val="2183123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906888" cy="4525963"/>
          </a:xfrm>
        </p:spPr>
        <p:txBody>
          <a:bodyPr>
            <a:normAutofit fontScale="92500"/>
          </a:bodyPr>
          <a:lstStyle/>
          <a:p>
            <a:endParaRPr lang="en-GB" dirty="0" smtClean="0"/>
          </a:p>
          <a:p>
            <a:r>
              <a:rPr lang="el-GR" sz="3200" b="1" dirty="0" smtClean="0"/>
              <a:t>Μεταβολικά</a:t>
            </a:r>
          </a:p>
          <a:p>
            <a:r>
              <a:rPr lang="el-GR" sz="3200" b="1" dirty="0" smtClean="0"/>
              <a:t>Σωματικά</a:t>
            </a:r>
          </a:p>
          <a:p>
            <a:r>
              <a:rPr lang="el-GR" sz="3200" b="1" dirty="0" smtClean="0"/>
              <a:t>Ψυχολογικά</a:t>
            </a:r>
          </a:p>
          <a:p>
            <a:endParaRPr lang="el-GR" dirty="0"/>
          </a:p>
          <a:p>
            <a:pPr marL="0" indent="0" algn="ctr">
              <a:buNone/>
            </a:pPr>
            <a:r>
              <a:rPr lang="el-GR" sz="1800" u="sng" dirty="0" smtClean="0">
                <a:solidFill>
                  <a:srgbClr val="FF0000"/>
                </a:solidFill>
              </a:rPr>
              <a:t>ΟΛΑ αποτελούν </a:t>
            </a:r>
            <a:r>
              <a:rPr lang="en-GB" sz="1800" u="sng" dirty="0" smtClean="0">
                <a:solidFill>
                  <a:srgbClr val="FF0000"/>
                </a:solidFill>
              </a:rPr>
              <a:t>stress</a:t>
            </a:r>
          </a:p>
          <a:p>
            <a:pPr marL="0" indent="0" algn="ctr">
              <a:buNone/>
            </a:pPr>
            <a:r>
              <a:rPr lang="el-GR" sz="1800" dirty="0" smtClean="0">
                <a:solidFill>
                  <a:srgbClr val="FF0000"/>
                </a:solidFill>
              </a:rPr>
              <a:t>δηλαδή κινητοποιούν το σύνολο των ομοιοστατικών συστημάτων προσαρμογής</a:t>
            </a:r>
          </a:p>
          <a:p>
            <a:pPr marL="0" indent="0" algn="ctr">
              <a:buNone/>
            </a:pPr>
            <a:endParaRPr lang="el-GR" sz="1800" dirty="0">
              <a:solidFill>
                <a:srgbClr val="92D050"/>
              </a:solidFill>
            </a:endParaRPr>
          </a:p>
          <a:p>
            <a:pPr marL="0" indent="0" algn="ctr">
              <a:buNone/>
            </a:pPr>
            <a:r>
              <a:rPr lang="el-GR" sz="1800" dirty="0" smtClean="0">
                <a:solidFill>
                  <a:srgbClr val="00B050"/>
                </a:solidFill>
              </a:rPr>
              <a:t>Κάθε ερέθισμα δρα με διαφορετικό μηχανισμό αλλά</a:t>
            </a:r>
          </a:p>
          <a:p>
            <a:pPr marL="0" indent="0" algn="ctr">
              <a:buNone/>
            </a:pPr>
            <a:r>
              <a:rPr lang="el-GR" sz="1800" dirty="0" smtClean="0">
                <a:solidFill>
                  <a:srgbClr val="00B050"/>
                </a:solidFill>
              </a:rPr>
              <a:t>όλα καταλήγουν στο ίδιο αποτέλεσμα</a:t>
            </a:r>
            <a:endParaRPr lang="en-GB" sz="1800" dirty="0" smtClean="0">
              <a:solidFill>
                <a:srgbClr val="00B050"/>
              </a:solidFill>
            </a:endParaRPr>
          </a:p>
        </p:txBody>
      </p:sp>
      <p:sp>
        <p:nvSpPr>
          <p:cNvPr id="2" name="Title 1"/>
          <p:cNvSpPr>
            <a:spLocks noGrp="1"/>
          </p:cNvSpPr>
          <p:nvPr>
            <p:ph type="title"/>
          </p:nvPr>
        </p:nvSpPr>
        <p:spPr/>
        <p:txBody>
          <a:bodyPr/>
          <a:lstStyle/>
          <a:p>
            <a:pPr algn="ctr"/>
            <a:r>
              <a:rPr lang="el-GR" dirty="0" smtClean="0"/>
              <a:t>ΕΡΕΘΙΣΜΑΤΑ ΠΟΥ ΠΡΟΚΑΛΟΥΝ </a:t>
            </a:r>
            <a:r>
              <a:rPr lang="en-GB" dirty="0" smtClean="0"/>
              <a:t>FHA</a:t>
            </a:r>
            <a:endParaRPr lang="en-GB"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772816"/>
            <a:ext cx="3157537"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12190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pPr algn="ctr"/>
            <a:r>
              <a:rPr lang="el-GR" dirty="0" smtClean="0"/>
              <a:t>ΑΝΑΣΚΟΠΗΣΗ	</a:t>
            </a:r>
            <a:endParaRPr lang="el-GR" dirty="0"/>
          </a:p>
        </p:txBody>
      </p:sp>
      <p:sp>
        <p:nvSpPr>
          <p:cNvPr id="2" name="1 - Θέση περιεχομένου"/>
          <p:cNvSpPr>
            <a:spLocks noGrp="1"/>
          </p:cNvSpPr>
          <p:nvPr>
            <p:ph idx="1"/>
          </p:nvPr>
        </p:nvSpPr>
        <p:spPr/>
        <p:txBody>
          <a:bodyPr>
            <a:normAutofit/>
          </a:bodyPr>
          <a:lstStyle/>
          <a:p>
            <a:pPr>
              <a:buFont typeface="Wingdings" pitchFamily="2" charset="2"/>
              <a:buChar char="Ø"/>
            </a:pPr>
            <a:r>
              <a:rPr lang="el-GR" b="1" u="sng" dirty="0" smtClean="0"/>
              <a:t>1</a:t>
            </a:r>
            <a:r>
              <a:rPr lang="el-GR" b="1" u="sng" baseline="30000" dirty="0" smtClean="0"/>
              <a:t>η</a:t>
            </a:r>
            <a:r>
              <a:rPr lang="el-GR" b="1" u="sng" dirty="0" smtClean="0"/>
              <a:t> επίσκεψη (01/2013)</a:t>
            </a:r>
          </a:p>
          <a:p>
            <a:pPr>
              <a:buFont typeface="Wingdings" pitchFamily="2" charset="2"/>
              <a:buChar char="v"/>
            </a:pPr>
            <a:r>
              <a:rPr lang="el-GR" dirty="0" smtClean="0"/>
              <a:t>Διαταραχές ΕΡ=&gt; χρόνια ανωοθυλακιορρηξία=&gt; ρύθμιση ΕΡ με προγεστερόνη </a:t>
            </a:r>
            <a:r>
              <a:rPr lang="en-US" dirty="0" err="1" smtClean="0"/>
              <a:t>p.o</a:t>
            </a:r>
            <a:r>
              <a:rPr lang="en-US" dirty="0" smtClean="0"/>
              <a:t>+ COC</a:t>
            </a:r>
            <a:endParaRPr lang="el-GR" dirty="0" smtClean="0"/>
          </a:p>
          <a:p>
            <a:pPr>
              <a:buFont typeface="Wingdings" pitchFamily="2" charset="2"/>
              <a:buChar char="v"/>
            </a:pPr>
            <a:r>
              <a:rPr lang="el-GR" dirty="0" smtClean="0"/>
              <a:t>Παρακολούθηση επί 2 ½ έτη</a:t>
            </a:r>
            <a:endParaRPr lang="en-US" dirty="0" smtClean="0"/>
          </a:p>
          <a:p>
            <a:pPr>
              <a:buFont typeface="Wingdings" pitchFamily="2" charset="2"/>
              <a:buChar char="Ø"/>
            </a:pPr>
            <a:r>
              <a:rPr lang="el-GR" b="1" u="sng" dirty="0" smtClean="0"/>
              <a:t>Μακράν εκτίμησης επί 1 έτος</a:t>
            </a:r>
          </a:p>
          <a:p>
            <a:pPr>
              <a:buFont typeface="Wingdings" pitchFamily="2" charset="2"/>
              <a:buChar char="Ø"/>
            </a:pPr>
            <a:r>
              <a:rPr lang="el-GR" b="1" u="sng" dirty="0" smtClean="0"/>
              <a:t>Επανεκτίμηση 04/201</a:t>
            </a:r>
            <a:r>
              <a:rPr lang="en-US" b="1" u="sng" dirty="0" smtClean="0"/>
              <a:t>5</a:t>
            </a:r>
          </a:p>
          <a:p>
            <a:pPr>
              <a:buFont typeface="Wingdings" pitchFamily="2" charset="2"/>
              <a:buChar char="v"/>
            </a:pPr>
            <a:r>
              <a:rPr lang="el-GR" dirty="0" smtClean="0"/>
              <a:t>Αμηνόρροια από 6μήνου</a:t>
            </a:r>
          </a:p>
          <a:p>
            <a:pPr>
              <a:buFont typeface="Wingdings" pitchFamily="2" charset="2"/>
              <a:buChar char="v"/>
            </a:pPr>
            <a:r>
              <a:rPr lang="el-GR" dirty="0" smtClean="0"/>
              <a:t>ΒΣ 38</a:t>
            </a:r>
            <a:r>
              <a:rPr lang="en-US" dirty="0" smtClean="0"/>
              <a:t> Kg</a:t>
            </a:r>
          </a:p>
          <a:p>
            <a:pPr>
              <a:buFont typeface="Wingdings" pitchFamily="2" charset="2"/>
              <a:buChar char="v"/>
            </a:pPr>
            <a:r>
              <a:rPr lang="el-GR" dirty="0" smtClean="0">
                <a:solidFill>
                  <a:srgbClr val="FF0000"/>
                </a:solidFill>
              </a:rPr>
              <a:t>Πολλαπλές κλινικές και </a:t>
            </a:r>
            <a:r>
              <a:rPr lang="el-GR" dirty="0" err="1" smtClean="0">
                <a:solidFill>
                  <a:srgbClr val="FF0000"/>
                </a:solidFill>
              </a:rPr>
              <a:t>παρακλινικές</a:t>
            </a:r>
            <a:r>
              <a:rPr lang="el-GR" dirty="0" smtClean="0">
                <a:solidFill>
                  <a:srgbClr val="FF0000"/>
                </a:solidFill>
              </a:rPr>
              <a:t> εξετάσεις στο πλαίσιο διερεύνησης παθολογικών αιτιών απώλειας βάρους</a:t>
            </a:r>
          </a:p>
          <a:p>
            <a:endParaRPr lang="el-GR" dirty="0"/>
          </a:p>
        </p:txBody>
      </p:sp>
    </p:spTree>
    <p:extLst>
      <p:ext uri="{BB962C8B-B14F-4D97-AF65-F5344CB8AC3E}">
        <p14:creationId xmlns:p14="http://schemas.microsoft.com/office/powerpoint/2010/main" val="39050743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pPr algn="ctr"/>
            <a:r>
              <a:rPr lang="el-GR" dirty="0" smtClean="0"/>
              <a:t>ΑΝΑΣΚΟΠΗΣΗ	</a:t>
            </a:r>
            <a:endParaRPr lang="el-GR" dirty="0"/>
          </a:p>
        </p:txBody>
      </p:sp>
      <p:sp>
        <p:nvSpPr>
          <p:cNvPr id="2" name="1 - Θέση περιεχομένου"/>
          <p:cNvSpPr>
            <a:spLocks noGrp="1"/>
          </p:cNvSpPr>
          <p:nvPr>
            <p:ph idx="1"/>
          </p:nvPr>
        </p:nvSpPr>
        <p:spPr/>
        <p:txBody>
          <a:bodyPr>
            <a:normAutofit/>
          </a:bodyPr>
          <a:lstStyle/>
          <a:p>
            <a:pPr>
              <a:buFont typeface="Wingdings" pitchFamily="2" charset="2"/>
              <a:buChar char="Ø"/>
            </a:pPr>
            <a:r>
              <a:rPr lang="el-GR" b="1" u="sng" dirty="0" smtClean="0"/>
              <a:t>Επανεκτίμηση 06/2016</a:t>
            </a:r>
            <a:endParaRPr lang="en-US" b="1" u="sng" dirty="0" smtClean="0"/>
          </a:p>
          <a:p>
            <a:pPr>
              <a:buFont typeface="Wingdings" pitchFamily="2" charset="2"/>
              <a:buChar char="v"/>
            </a:pPr>
            <a:r>
              <a:rPr lang="el-GR" dirty="0" smtClean="0"/>
              <a:t>Αμηνόρροια από 6μήνου</a:t>
            </a:r>
          </a:p>
          <a:p>
            <a:pPr>
              <a:buFont typeface="Wingdings" pitchFamily="2" charset="2"/>
              <a:buChar char="v"/>
            </a:pPr>
            <a:r>
              <a:rPr lang="el-GR" dirty="0" smtClean="0"/>
              <a:t>ΒΣ 28</a:t>
            </a:r>
            <a:r>
              <a:rPr lang="en-US" dirty="0" smtClean="0"/>
              <a:t> Kg</a:t>
            </a:r>
          </a:p>
          <a:p>
            <a:pPr>
              <a:buFont typeface="Wingdings" pitchFamily="2" charset="2"/>
              <a:buChar char="v"/>
            </a:pPr>
            <a:r>
              <a:rPr lang="el-GR" dirty="0" smtClean="0"/>
              <a:t>Ψυχιατρική εκτίμηση σε εξωτερική βάση και έναρξη αγωγής με </a:t>
            </a:r>
            <a:r>
              <a:rPr lang="el-GR" dirty="0" err="1" smtClean="0"/>
              <a:t>Μιρταζαπίνη</a:t>
            </a:r>
            <a:r>
              <a:rPr lang="el-GR" dirty="0" smtClean="0"/>
              <a:t> )(</a:t>
            </a:r>
            <a:r>
              <a:rPr lang="en-US" dirty="0" err="1" smtClean="0"/>
              <a:t>Remeron</a:t>
            </a:r>
            <a:r>
              <a:rPr lang="en-US" dirty="0" smtClean="0"/>
              <a:t> 30</a:t>
            </a:r>
            <a:r>
              <a:rPr lang="el-GR" dirty="0" smtClean="0"/>
              <a:t>)</a:t>
            </a:r>
            <a:r>
              <a:rPr lang="en-US" dirty="0" smtClean="0"/>
              <a:t> (5mg*1)</a:t>
            </a:r>
            <a:endParaRPr lang="el-GR" dirty="0" smtClean="0"/>
          </a:p>
          <a:p>
            <a:pPr>
              <a:buFont typeface="Wingdings" pitchFamily="2" charset="2"/>
              <a:buChar char="Ø"/>
            </a:pPr>
            <a:r>
              <a:rPr lang="el-GR" dirty="0" smtClean="0"/>
              <a:t>Παραπομπή για νοσηλεία στην Μονάδα Διαταραχών Πρόσληψης Τροφής=&gt; Μη αποδεκτή η προοπτική νοσηλείας από την ασθενή και την οικογένειά της</a:t>
            </a:r>
          </a:p>
          <a:p>
            <a:pPr>
              <a:buFont typeface="Wingdings" pitchFamily="2" charset="2"/>
              <a:buChar char="Ø"/>
            </a:pPr>
            <a:r>
              <a:rPr lang="el-GR" b="1" dirty="0" smtClean="0"/>
              <a:t>20/7/2016 Εισαγωγή για νοσηλεία στο ΠΓΝΠ</a:t>
            </a:r>
            <a:endParaRPr lang="el-GR" b="1" dirty="0"/>
          </a:p>
        </p:txBody>
      </p:sp>
    </p:spTree>
    <p:extLst>
      <p:ext uri="{BB962C8B-B14F-4D97-AF65-F5344CB8AC3E}">
        <p14:creationId xmlns:p14="http://schemas.microsoft.com/office/powerpoint/2010/main" val="3217339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pPr algn="ctr"/>
            <a:r>
              <a:rPr lang="el-GR" dirty="0" smtClean="0"/>
              <a:t>ΑΝΑΣΚΟΠΗΣΗ	</a:t>
            </a:r>
            <a:endParaRPr lang="el-GR" dirty="0"/>
          </a:p>
        </p:txBody>
      </p:sp>
      <p:sp>
        <p:nvSpPr>
          <p:cNvPr id="2" name="1 - Θέση περιεχομένου"/>
          <p:cNvSpPr>
            <a:spLocks noGrp="1"/>
          </p:cNvSpPr>
          <p:nvPr>
            <p:ph idx="1"/>
          </p:nvPr>
        </p:nvSpPr>
        <p:spPr/>
        <p:txBody>
          <a:bodyPr>
            <a:normAutofit/>
          </a:bodyPr>
          <a:lstStyle/>
          <a:p>
            <a:pPr>
              <a:buFont typeface="Wingdings" pitchFamily="2" charset="2"/>
              <a:buChar char="Ø"/>
            </a:pPr>
            <a:r>
              <a:rPr lang="el-GR" b="1" u="sng" dirty="0" smtClean="0"/>
              <a:t>Κατά τη νοσηλεία</a:t>
            </a:r>
            <a:r>
              <a:rPr lang="el-GR" u="sng" dirty="0" smtClean="0"/>
              <a:t>: </a:t>
            </a:r>
            <a:r>
              <a:rPr lang="el-GR" dirty="0" smtClean="0"/>
              <a:t>στασιμότητα, χωρίς ηλεκτρολυτικές διαταραχές.</a:t>
            </a:r>
          </a:p>
          <a:p>
            <a:pPr>
              <a:buFont typeface="Wingdings" pitchFamily="2" charset="2"/>
              <a:buChar char="Ø"/>
            </a:pPr>
            <a:r>
              <a:rPr lang="el-GR" b="1" u="sng" dirty="0" smtClean="0"/>
              <a:t>Εξιτήριο 10/8/2016</a:t>
            </a:r>
          </a:p>
          <a:p>
            <a:pPr>
              <a:buFont typeface="Wingdings" pitchFamily="2" charset="2"/>
              <a:buChar char="Ø"/>
            </a:pPr>
            <a:r>
              <a:rPr lang="el-GR" b="1" u="sng" dirty="0" smtClean="0"/>
              <a:t>Έκτοτε τακτική επανεξέταση (ΗΚΓ, κλινική εξέταση, ε/ε), παρακολούθηση από διαιτολόγο και ψυχίατρο σε εξωτερική βάση</a:t>
            </a:r>
            <a:endParaRPr lang="en-US" b="1" u="sng" dirty="0" smtClean="0"/>
          </a:p>
        </p:txBody>
      </p:sp>
    </p:spTree>
    <p:extLst>
      <p:ext uri="{BB962C8B-B14F-4D97-AF65-F5344CB8AC3E}">
        <p14:creationId xmlns:p14="http://schemas.microsoft.com/office/powerpoint/2010/main" val="18968112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smtClean="0"/>
              <a:t>ΑΝΑΣΚΟΠΗΣΗ	</a:t>
            </a:r>
            <a:endParaRPr lang="el-GR" dirty="0"/>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3218754537"/>
              </p:ext>
            </p:extLst>
          </p:nvPr>
        </p:nvGraphicFramePr>
        <p:xfrm>
          <a:off x="467544" y="1772816"/>
          <a:ext cx="8363273" cy="4820920"/>
        </p:xfrm>
        <a:graphic>
          <a:graphicData uri="http://schemas.openxmlformats.org/drawingml/2006/table">
            <a:tbl>
              <a:tblPr firstRow="1" bandRow="1">
                <a:tableStyleId>{5C22544A-7EE6-4342-B048-85BDC9FD1C3A}</a:tableStyleId>
              </a:tblPr>
              <a:tblGrid>
                <a:gridCol w="1743017"/>
                <a:gridCol w="1222446"/>
                <a:gridCol w="1204362"/>
                <a:gridCol w="1133524"/>
                <a:gridCol w="1039064"/>
                <a:gridCol w="941298"/>
                <a:gridCol w="1079562"/>
              </a:tblGrid>
              <a:tr h="370840">
                <a:tc>
                  <a:txBody>
                    <a:bodyPr/>
                    <a:lstStyle/>
                    <a:p>
                      <a:pPr algn="ctr"/>
                      <a:endParaRPr lang="el-GR" dirty="0"/>
                    </a:p>
                  </a:txBody>
                  <a:tcPr/>
                </a:tc>
                <a:tc>
                  <a:txBody>
                    <a:bodyPr/>
                    <a:lstStyle/>
                    <a:p>
                      <a:pPr algn="ctr"/>
                      <a:r>
                        <a:rPr lang="el-GR" dirty="0" smtClean="0"/>
                        <a:t>04.1</a:t>
                      </a:r>
                      <a:r>
                        <a:rPr lang="en-US" dirty="0" smtClean="0"/>
                        <a:t>5</a:t>
                      </a:r>
                      <a:endParaRPr lang="el-GR" dirty="0"/>
                    </a:p>
                  </a:txBody>
                  <a:tcPr/>
                </a:tc>
                <a:tc>
                  <a:txBody>
                    <a:bodyPr/>
                    <a:lstStyle/>
                    <a:p>
                      <a:pPr algn="ctr"/>
                      <a:r>
                        <a:rPr lang="el-GR" dirty="0" smtClean="0"/>
                        <a:t>06.16</a:t>
                      </a:r>
                      <a:endParaRPr lang="el-GR" dirty="0"/>
                    </a:p>
                  </a:txBody>
                  <a:tcPr/>
                </a:tc>
                <a:tc>
                  <a:txBody>
                    <a:bodyPr/>
                    <a:lstStyle/>
                    <a:p>
                      <a:pPr algn="ctr"/>
                      <a:r>
                        <a:rPr lang="el-GR" dirty="0" smtClean="0"/>
                        <a:t>07.16</a:t>
                      </a:r>
                      <a:endParaRPr lang="el-GR" dirty="0"/>
                    </a:p>
                  </a:txBody>
                  <a:tcPr/>
                </a:tc>
                <a:tc>
                  <a:txBody>
                    <a:bodyPr/>
                    <a:lstStyle/>
                    <a:p>
                      <a:pPr algn="ctr"/>
                      <a:r>
                        <a:rPr lang="el-GR" dirty="0" smtClean="0"/>
                        <a:t>08.16</a:t>
                      </a:r>
                      <a:endParaRPr lang="el-GR" dirty="0"/>
                    </a:p>
                  </a:txBody>
                  <a:tcPr/>
                </a:tc>
                <a:tc>
                  <a:txBody>
                    <a:bodyPr/>
                    <a:lstStyle/>
                    <a:p>
                      <a:pPr algn="ctr"/>
                      <a:r>
                        <a:rPr lang="el-GR" dirty="0" smtClean="0"/>
                        <a:t>09.16</a:t>
                      </a:r>
                      <a:endParaRPr lang="el-GR" dirty="0"/>
                    </a:p>
                  </a:txBody>
                  <a:tcPr/>
                </a:tc>
                <a:tc>
                  <a:txBody>
                    <a:bodyPr/>
                    <a:lstStyle/>
                    <a:p>
                      <a:pPr algn="ctr"/>
                      <a:r>
                        <a:rPr lang="el-GR" dirty="0" smtClean="0"/>
                        <a:t>10.16</a:t>
                      </a:r>
                      <a:endParaRPr lang="el-GR" dirty="0"/>
                    </a:p>
                  </a:txBody>
                  <a:tcPr/>
                </a:tc>
              </a:tr>
              <a:tr h="370840">
                <a:tc>
                  <a:txBody>
                    <a:bodyPr/>
                    <a:lstStyle/>
                    <a:p>
                      <a:pPr algn="ctr"/>
                      <a:r>
                        <a:rPr lang="el-GR" dirty="0" smtClean="0"/>
                        <a:t>ΒΣ</a:t>
                      </a:r>
                      <a:endParaRPr lang="el-GR" dirty="0"/>
                    </a:p>
                  </a:txBody>
                  <a:tcPr/>
                </a:tc>
                <a:tc>
                  <a:txBody>
                    <a:bodyPr/>
                    <a:lstStyle/>
                    <a:p>
                      <a:pPr algn="ctr"/>
                      <a:r>
                        <a:rPr lang="el-GR" dirty="0" smtClean="0"/>
                        <a:t>38</a:t>
                      </a:r>
                      <a:r>
                        <a:rPr lang="en-US" dirty="0" smtClean="0"/>
                        <a:t>Kg</a:t>
                      </a:r>
                      <a:endParaRPr lang="el-GR" dirty="0"/>
                    </a:p>
                  </a:txBody>
                  <a:tcPr/>
                </a:tc>
                <a:tc>
                  <a:txBody>
                    <a:bodyPr/>
                    <a:lstStyle/>
                    <a:p>
                      <a:pPr algn="ctr"/>
                      <a:r>
                        <a:rPr lang="en-US" dirty="0" smtClean="0"/>
                        <a:t>28Kg</a:t>
                      </a:r>
                      <a:endParaRPr lang="el-GR" dirty="0"/>
                    </a:p>
                  </a:txBody>
                  <a:tcPr/>
                </a:tc>
                <a:tc>
                  <a:txBody>
                    <a:bodyPr/>
                    <a:lstStyle/>
                    <a:p>
                      <a:pPr algn="ctr"/>
                      <a:r>
                        <a:rPr lang="en-US" dirty="0" smtClean="0"/>
                        <a:t>27,6Kg</a:t>
                      </a:r>
                      <a:endParaRPr lang="el-GR" dirty="0"/>
                    </a:p>
                  </a:txBody>
                  <a:tcPr/>
                </a:tc>
                <a:tc>
                  <a:txBody>
                    <a:bodyPr/>
                    <a:lstStyle/>
                    <a:p>
                      <a:pPr algn="ctr"/>
                      <a:r>
                        <a:rPr lang="en-US" dirty="0" smtClean="0"/>
                        <a:t>28,6Kg</a:t>
                      </a:r>
                      <a:endParaRPr lang="el-GR" dirty="0"/>
                    </a:p>
                  </a:txBody>
                  <a:tcPr/>
                </a:tc>
                <a:tc>
                  <a:txBody>
                    <a:bodyPr/>
                    <a:lstStyle/>
                    <a:p>
                      <a:pPr algn="ctr"/>
                      <a:r>
                        <a:rPr lang="en-US" dirty="0" smtClean="0"/>
                        <a:t>28,8Kg</a:t>
                      </a:r>
                      <a:endParaRPr lang="el-GR" dirty="0"/>
                    </a:p>
                  </a:txBody>
                  <a:tcPr/>
                </a:tc>
                <a:tc>
                  <a:txBody>
                    <a:bodyPr/>
                    <a:lstStyle/>
                    <a:p>
                      <a:pPr algn="ctr"/>
                      <a:r>
                        <a:rPr lang="en-US" dirty="0" smtClean="0"/>
                        <a:t>29,1Kg</a:t>
                      </a:r>
                      <a:endParaRPr lang="el-GR" dirty="0"/>
                    </a:p>
                  </a:txBody>
                  <a:tcPr/>
                </a:tc>
              </a:tr>
              <a:tr h="370840">
                <a:tc>
                  <a:txBody>
                    <a:bodyPr/>
                    <a:lstStyle/>
                    <a:p>
                      <a:pPr algn="ctr"/>
                      <a:r>
                        <a:rPr lang="en-US" dirty="0" smtClean="0"/>
                        <a:t>K</a:t>
                      </a:r>
                      <a:endParaRPr lang="el-GR" dirty="0"/>
                    </a:p>
                  </a:txBody>
                  <a:tcPr/>
                </a:tc>
                <a:tc>
                  <a:txBody>
                    <a:bodyPr/>
                    <a:lstStyle/>
                    <a:p>
                      <a:pPr algn="ctr"/>
                      <a:r>
                        <a:rPr lang="en-US" dirty="0" smtClean="0"/>
                        <a:t>3,7</a:t>
                      </a:r>
                      <a:endParaRPr lang="el-GR" dirty="0"/>
                    </a:p>
                  </a:txBody>
                  <a:tcPr/>
                </a:tc>
                <a:tc>
                  <a:txBody>
                    <a:bodyPr/>
                    <a:lstStyle/>
                    <a:p>
                      <a:pPr algn="ctr"/>
                      <a:r>
                        <a:rPr lang="en-US" dirty="0" smtClean="0"/>
                        <a:t>3.9</a:t>
                      </a:r>
                      <a:endParaRPr lang="el-GR" dirty="0"/>
                    </a:p>
                  </a:txBody>
                  <a:tcPr/>
                </a:tc>
                <a:tc>
                  <a:txBody>
                    <a:bodyPr/>
                    <a:lstStyle/>
                    <a:p>
                      <a:pPr algn="ctr"/>
                      <a:r>
                        <a:rPr lang="en-US" dirty="0" smtClean="0"/>
                        <a:t>4.3</a:t>
                      </a:r>
                      <a:endParaRPr lang="el-GR" dirty="0"/>
                    </a:p>
                  </a:txBody>
                  <a:tcPr/>
                </a:tc>
                <a:tc>
                  <a:txBody>
                    <a:bodyPr/>
                    <a:lstStyle/>
                    <a:p>
                      <a:pPr algn="ctr"/>
                      <a:r>
                        <a:rPr lang="en-US" dirty="0" smtClean="0"/>
                        <a:t>4.0</a:t>
                      </a:r>
                      <a:endParaRPr lang="el-GR" dirty="0"/>
                    </a:p>
                  </a:txBody>
                  <a:tcPr/>
                </a:tc>
                <a:tc>
                  <a:txBody>
                    <a:bodyPr/>
                    <a:lstStyle/>
                    <a:p>
                      <a:pPr algn="ctr"/>
                      <a:r>
                        <a:rPr lang="en-US" dirty="0" smtClean="0"/>
                        <a:t>3.8</a:t>
                      </a:r>
                      <a:endParaRPr lang="el-GR" dirty="0"/>
                    </a:p>
                  </a:txBody>
                  <a:tcPr/>
                </a:tc>
                <a:tc>
                  <a:txBody>
                    <a:bodyPr/>
                    <a:lstStyle/>
                    <a:p>
                      <a:pPr algn="ctr"/>
                      <a:r>
                        <a:rPr lang="en-US" dirty="0" smtClean="0"/>
                        <a:t>3.9</a:t>
                      </a:r>
                      <a:endParaRPr lang="el-GR" dirty="0"/>
                    </a:p>
                  </a:txBody>
                  <a:tcPr/>
                </a:tc>
              </a:tr>
              <a:tr h="370840">
                <a:tc>
                  <a:txBody>
                    <a:bodyPr/>
                    <a:lstStyle/>
                    <a:p>
                      <a:pPr algn="ctr"/>
                      <a:r>
                        <a:rPr lang="en-US" dirty="0" smtClean="0"/>
                        <a:t>N a</a:t>
                      </a:r>
                      <a:endParaRPr lang="el-GR" dirty="0"/>
                    </a:p>
                  </a:txBody>
                  <a:tcPr/>
                </a:tc>
                <a:tc>
                  <a:txBody>
                    <a:bodyPr/>
                    <a:lstStyle/>
                    <a:p>
                      <a:pPr algn="ctr"/>
                      <a:r>
                        <a:rPr lang="en-US" dirty="0" smtClean="0"/>
                        <a:t>137</a:t>
                      </a:r>
                      <a:endParaRPr lang="el-GR" dirty="0"/>
                    </a:p>
                  </a:txBody>
                  <a:tcPr/>
                </a:tc>
                <a:tc>
                  <a:txBody>
                    <a:bodyPr/>
                    <a:lstStyle/>
                    <a:p>
                      <a:pPr algn="ctr"/>
                      <a:r>
                        <a:rPr lang="en-US" dirty="0" smtClean="0"/>
                        <a:t>135</a:t>
                      </a:r>
                      <a:endParaRPr lang="el-GR" dirty="0"/>
                    </a:p>
                  </a:txBody>
                  <a:tcPr/>
                </a:tc>
                <a:tc>
                  <a:txBody>
                    <a:bodyPr/>
                    <a:lstStyle/>
                    <a:p>
                      <a:pPr algn="ctr"/>
                      <a:r>
                        <a:rPr lang="en-US" dirty="0" smtClean="0"/>
                        <a:t>141</a:t>
                      </a:r>
                      <a:endParaRPr lang="el-GR" dirty="0"/>
                    </a:p>
                  </a:txBody>
                  <a:tcPr/>
                </a:tc>
                <a:tc>
                  <a:txBody>
                    <a:bodyPr/>
                    <a:lstStyle/>
                    <a:p>
                      <a:pPr algn="ctr"/>
                      <a:r>
                        <a:rPr lang="en-US" dirty="0" smtClean="0"/>
                        <a:t>136</a:t>
                      </a:r>
                      <a:endParaRPr lang="el-GR" dirty="0"/>
                    </a:p>
                  </a:txBody>
                  <a:tcPr/>
                </a:tc>
                <a:tc>
                  <a:txBody>
                    <a:bodyPr/>
                    <a:lstStyle/>
                    <a:p>
                      <a:pPr algn="ctr"/>
                      <a:r>
                        <a:rPr lang="en-US" dirty="0" smtClean="0"/>
                        <a:t>135</a:t>
                      </a:r>
                      <a:endParaRPr lang="el-GR" dirty="0"/>
                    </a:p>
                  </a:txBody>
                  <a:tcPr/>
                </a:tc>
                <a:tc>
                  <a:txBody>
                    <a:bodyPr/>
                    <a:lstStyle/>
                    <a:p>
                      <a:pPr algn="ctr"/>
                      <a:r>
                        <a:rPr lang="en-US" dirty="0" smtClean="0"/>
                        <a:t>133</a:t>
                      </a:r>
                      <a:endParaRPr lang="el-GR" dirty="0"/>
                    </a:p>
                  </a:txBody>
                  <a:tcPr/>
                </a:tc>
              </a:tr>
              <a:tr h="370840">
                <a:tc>
                  <a:txBody>
                    <a:bodyPr/>
                    <a:lstStyle/>
                    <a:p>
                      <a:pPr algn="ctr"/>
                      <a:r>
                        <a:rPr lang="en-US" dirty="0" smtClean="0"/>
                        <a:t>Ca</a:t>
                      </a:r>
                      <a:endParaRPr lang="el-GR" dirty="0"/>
                    </a:p>
                  </a:txBody>
                  <a:tcPr/>
                </a:tc>
                <a:tc>
                  <a:txBody>
                    <a:bodyPr/>
                    <a:lstStyle/>
                    <a:p>
                      <a:pPr algn="ctr"/>
                      <a:r>
                        <a:rPr lang="en-US" dirty="0" smtClean="0"/>
                        <a:t>10.4</a:t>
                      </a:r>
                      <a:endParaRPr lang="el-GR" dirty="0"/>
                    </a:p>
                  </a:txBody>
                  <a:tcPr/>
                </a:tc>
                <a:tc>
                  <a:txBody>
                    <a:bodyPr/>
                    <a:lstStyle/>
                    <a:p>
                      <a:pPr algn="ctr"/>
                      <a:r>
                        <a:rPr lang="en-US" dirty="0" smtClean="0"/>
                        <a:t>9.4</a:t>
                      </a:r>
                      <a:endParaRPr lang="el-GR" dirty="0"/>
                    </a:p>
                  </a:txBody>
                  <a:tcPr/>
                </a:tc>
                <a:tc>
                  <a:txBody>
                    <a:bodyPr/>
                    <a:lstStyle/>
                    <a:p>
                      <a:pPr algn="ctr"/>
                      <a:r>
                        <a:rPr lang="en-US" dirty="0" smtClean="0"/>
                        <a:t>8.8</a:t>
                      </a:r>
                      <a:endParaRPr lang="el-GR" dirty="0"/>
                    </a:p>
                  </a:txBody>
                  <a:tcPr/>
                </a:tc>
                <a:tc>
                  <a:txBody>
                    <a:bodyPr/>
                    <a:lstStyle/>
                    <a:p>
                      <a:pPr algn="ctr"/>
                      <a:r>
                        <a:rPr lang="en-US" dirty="0" smtClean="0"/>
                        <a:t>8.5</a:t>
                      </a:r>
                      <a:endParaRPr lang="el-GR" dirty="0"/>
                    </a:p>
                  </a:txBody>
                  <a:tcPr/>
                </a:tc>
                <a:tc>
                  <a:txBody>
                    <a:bodyPr/>
                    <a:lstStyle/>
                    <a:p>
                      <a:pPr algn="ctr"/>
                      <a:r>
                        <a:rPr lang="en-US" dirty="0" smtClean="0"/>
                        <a:t>8.8</a:t>
                      </a:r>
                      <a:endParaRPr lang="el-GR" dirty="0"/>
                    </a:p>
                  </a:txBody>
                  <a:tcPr/>
                </a:tc>
                <a:tc>
                  <a:txBody>
                    <a:bodyPr/>
                    <a:lstStyle/>
                    <a:p>
                      <a:pPr algn="ctr"/>
                      <a:r>
                        <a:rPr lang="en-US" dirty="0" smtClean="0"/>
                        <a:t>9.6</a:t>
                      </a:r>
                      <a:endParaRPr lang="el-GR" dirty="0"/>
                    </a:p>
                  </a:txBody>
                  <a:tcPr/>
                </a:tc>
              </a:tr>
              <a:tr h="370840">
                <a:tc>
                  <a:txBody>
                    <a:bodyPr/>
                    <a:lstStyle/>
                    <a:p>
                      <a:pPr algn="ctr"/>
                      <a:r>
                        <a:rPr lang="en-US" dirty="0" smtClean="0"/>
                        <a:t>P</a:t>
                      </a:r>
                      <a:endParaRPr lang="el-GR" dirty="0"/>
                    </a:p>
                  </a:txBody>
                  <a:tcPr/>
                </a:tc>
                <a:tc>
                  <a:txBody>
                    <a:bodyPr/>
                    <a:lstStyle/>
                    <a:p>
                      <a:pPr algn="ctr"/>
                      <a:r>
                        <a:rPr lang="en-US" dirty="0" smtClean="0"/>
                        <a:t>3.9</a:t>
                      </a:r>
                      <a:endParaRPr lang="el-GR" dirty="0"/>
                    </a:p>
                  </a:txBody>
                  <a:tcPr/>
                </a:tc>
                <a:tc>
                  <a:txBody>
                    <a:bodyPr/>
                    <a:lstStyle/>
                    <a:p>
                      <a:pPr algn="ctr"/>
                      <a:r>
                        <a:rPr lang="en-US" dirty="0" smtClean="0"/>
                        <a:t>3.6</a:t>
                      </a:r>
                      <a:endParaRPr lang="el-GR" dirty="0"/>
                    </a:p>
                  </a:txBody>
                  <a:tcPr/>
                </a:tc>
                <a:tc>
                  <a:txBody>
                    <a:bodyPr/>
                    <a:lstStyle/>
                    <a:p>
                      <a:pPr algn="ctr"/>
                      <a:r>
                        <a:rPr lang="en-US" dirty="0" smtClean="0">
                          <a:solidFill>
                            <a:srgbClr val="FF0000"/>
                          </a:solidFill>
                        </a:rPr>
                        <a:t>2.5</a:t>
                      </a:r>
                      <a:endParaRPr lang="el-GR" dirty="0">
                        <a:solidFill>
                          <a:srgbClr val="FF0000"/>
                        </a:solidFill>
                      </a:endParaRPr>
                    </a:p>
                  </a:txBody>
                  <a:tcPr/>
                </a:tc>
                <a:tc>
                  <a:txBody>
                    <a:bodyPr/>
                    <a:lstStyle/>
                    <a:p>
                      <a:pPr algn="ctr"/>
                      <a:r>
                        <a:rPr lang="en-US" dirty="0" smtClean="0"/>
                        <a:t>2.9</a:t>
                      </a:r>
                      <a:endParaRPr lang="el-GR" dirty="0"/>
                    </a:p>
                  </a:txBody>
                  <a:tcPr/>
                </a:tc>
                <a:tc>
                  <a:txBody>
                    <a:bodyPr/>
                    <a:lstStyle/>
                    <a:p>
                      <a:pPr algn="ctr"/>
                      <a:r>
                        <a:rPr lang="en-US" dirty="0" smtClean="0"/>
                        <a:t>3.1</a:t>
                      </a:r>
                      <a:endParaRPr lang="el-GR" dirty="0"/>
                    </a:p>
                  </a:txBody>
                  <a:tcPr/>
                </a:tc>
                <a:tc>
                  <a:txBody>
                    <a:bodyPr/>
                    <a:lstStyle/>
                    <a:p>
                      <a:pPr algn="ctr"/>
                      <a:r>
                        <a:rPr lang="en-US" dirty="0" smtClean="0"/>
                        <a:t>3.6</a:t>
                      </a:r>
                      <a:endParaRPr lang="el-GR" dirty="0"/>
                    </a:p>
                  </a:txBody>
                  <a:tcPr/>
                </a:tc>
              </a:tr>
              <a:tr h="370840">
                <a:tc>
                  <a:txBody>
                    <a:bodyPr/>
                    <a:lstStyle/>
                    <a:p>
                      <a:pPr algn="ctr"/>
                      <a:r>
                        <a:rPr lang="en-US" dirty="0" smtClean="0"/>
                        <a:t>Mg</a:t>
                      </a:r>
                      <a:endParaRPr lang="el-GR" dirty="0"/>
                    </a:p>
                  </a:txBody>
                  <a:tcPr/>
                </a:tc>
                <a:tc>
                  <a:txBody>
                    <a:bodyPr/>
                    <a:lstStyle/>
                    <a:p>
                      <a:pPr algn="ctr"/>
                      <a:r>
                        <a:rPr lang="en-US" dirty="0" smtClean="0"/>
                        <a:t>1.9</a:t>
                      </a:r>
                      <a:endParaRPr lang="el-GR" dirty="0"/>
                    </a:p>
                  </a:txBody>
                  <a:tcPr/>
                </a:tc>
                <a:tc>
                  <a:txBody>
                    <a:bodyPr/>
                    <a:lstStyle/>
                    <a:p>
                      <a:pPr algn="ctr"/>
                      <a:r>
                        <a:rPr lang="en-US" dirty="0" smtClean="0"/>
                        <a:t>1.7</a:t>
                      </a:r>
                      <a:endParaRPr lang="el-GR" dirty="0"/>
                    </a:p>
                  </a:txBody>
                  <a:tcPr/>
                </a:tc>
                <a:tc>
                  <a:txBody>
                    <a:bodyPr/>
                    <a:lstStyle/>
                    <a:p>
                      <a:pPr algn="ctr"/>
                      <a:r>
                        <a:rPr lang="en-US" dirty="0" smtClean="0"/>
                        <a:t>1.9</a:t>
                      </a:r>
                      <a:endParaRPr lang="el-GR" dirty="0"/>
                    </a:p>
                  </a:txBody>
                  <a:tcPr/>
                </a:tc>
                <a:tc>
                  <a:txBody>
                    <a:bodyPr/>
                    <a:lstStyle/>
                    <a:p>
                      <a:pPr algn="ctr"/>
                      <a:r>
                        <a:rPr lang="en-US" dirty="0" smtClean="0"/>
                        <a:t>2.0</a:t>
                      </a:r>
                      <a:endParaRPr lang="el-GR" dirty="0"/>
                    </a:p>
                  </a:txBody>
                  <a:tcPr/>
                </a:tc>
                <a:tc>
                  <a:txBody>
                    <a:bodyPr/>
                    <a:lstStyle/>
                    <a:p>
                      <a:pPr algn="ctr"/>
                      <a:r>
                        <a:rPr lang="en-US" dirty="0" smtClean="0"/>
                        <a:t>2.2</a:t>
                      </a:r>
                      <a:endParaRPr lang="el-GR" dirty="0"/>
                    </a:p>
                  </a:txBody>
                  <a:tcPr/>
                </a:tc>
                <a:tc>
                  <a:txBody>
                    <a:bodyPr/>
                    <a:lstStyle/>
                    <a:p>
                      <a:pPr algn="ctr"/>
                      <a:r>
                        <a:rPr lang="en-US" dirty="0" smtClean="0"/>
                        <a:t>2.0</a:t>
                      </a:r>
                      <a:endParaRPr lang="el-GR" dirty="0"/>
                    </a:p>
                  </a:txBody>
                  <a:tcPr/>
                </a:tc>
              </a:tr>
              <a:tr h="370840">
                <a:tc>
                  <a:txBody>
                    <a:bodyPr/>
                    <a:lstStyle/>
                    <a:p>
                      <a:pPr algn="ctr"/>
                      <a:r>
                        <a:rPr lang="el-GR" dirty="0" smtClean="0"/>
                        <a:t>Ουρία</a:t>
                      </a:r>
                      <a:endParaRPr lang="el-GR" dirty="0"/>
                    </a:p>
                  </a:txBody>
                  <a:tcPr/>
                </a:tc>
                <a:tc>
                  <a:txBody>
                    <a:bodyPr/>
                    <a:lstStyle/>
                    <a:p>
                      <a:pPr algn="ctr"/>
                      <a:r>
                        <a:rPr lang="en-US" dirty="0" smtClean="0"/>
                        <a:t>29</a:t>
                      </a:r>
                      <a:endParaRPr lang="el-GR" dirty="0"/>
                    </a:p>
                  </a:txBody>
                  <a:tcPr/>
                </a:tc>
                <a:tc>
                  <a:txBody>
                    <a:bodyPr/>
                    <a:lstStyle/>
                    <a:p>
                      <a:pPr algn="ctr"/>
                      <a:r>
                        <a:rPr lang="en-US" dirty="0" smtClean="0">
                          <a:solidFill>
                            <a:srgbClr val="FF0000"/>
                          </a:solidFill>
                        </a:rPr>
                        <a:t>76</a:t>
                      </a:r>
                      <a:endParaRPr lang="el-GR" dirty="0">
                        <a:solidFill>
                          <a:srgbClr val="FF0000"/>
                        </a:solidFill>
                      </a:endParaRPr>
                    </a:p>
                  </a:txBody>
                  <a:tcPr/>
                </a:tc>
                <a:tc>
                  <a:txBody>
                    <a:bodyPr/>
                    <a:lstStyle/>
                    <a:p>
                      <a:pPr algn="ctr"/>
                      <a:r>
                        <a:rPr lang="en-US" dirty="0" smtClean="0"/>
                        <a:t>45</a:t>
                      </a:r>
                      <a:endParaRPr lang="el-GR" dirty="0"/>
                    </a:p>
                  </a:txBody>
                  <a:tcPr/>
                </a:tc>
                <a:tc>
                  <a:txBody>
                    <a:bodyPr/>
                    <a:lstStyle/>
                    <a:p>
                      <a:pPr algn="ctr"/>
                      <a:r>
                        <a:rPr lang="en-US" dirty="0" smtClean="0"/>
                        <a:t>47</a:t>
                      </a:r>
                      <a:endParaRPr lang="el-GR" dirty="0"/>
                    </a:p>
                  </a:txBody>
                  <a:tcPr/>
                </a:tc>
                <a:tc>
                  <a:txBody>
                    <a:bodyPr/>
                    <a:lstStyle/>
                    <a:p>
                      <a:pPr algn="ctr"/>
                      <a:r>
                        <a:rPr lang="en-US" dirty="0" smtClean="0"/>
                        <a:t>32</a:t>
                      </a:r>
                      <a:endParaRPr lang="el-GR" dirty="0"/>
                    </a:p>
                  </a:txBody>
                  <a:tcPr/>
                </a:tc>
                <a:tc>
                  <a:txBody>
                    <a:bodyPr/>
                    <a:lstStyle/>
                    <a:p>
                      <a:pPr algn="ctr"/>
                      <a:r>
                        <a:rPr lang="en-US" dirty="0" smtClean="0"/>
                        <a:t>30</a:t>
                      </a:r>
                      <a:endParaRPr lang="el-GR" dirty="0"/>
                    </a:p>
                  </a:txBody>
                  <a:tcPr/>
                </a:tc>
              </a:tr>
              <a:tr h="370840">
                <a:tc>
                  <a:txBody>
                    <a:bodyPr/>
                    <a:lstStyle/>
                    <a:p>
                      <a:pPr algn="ctr"/>
                      <a:r>
                        <a:rPr lang="el-GR" dirty="0" err="1" smtClean="0"/>
                        <a:t>Κρεατινίνη</a:t>
                      </a:r>
                      <a:endParaRPr lang="el-GR" dirty="0"/>
                    </a:p>
                  </a:txBody>
                  <a:tcPr/>
                </a:tc>
                <a:tc>
                  <a:txBody>
                    <a:bodyPr/>
                    <a:lstStyle/>
                    <a:p>
                      <a:pPr algn="ctr"/>
                      <a:r>
                        <a:rPr lang="en-US" dirty="0" smtClean="0"/>
                        <a:t>1.0</a:t>
                      </a:r>
                      <a:endParaRPr lang="el-GR" dirty="0"/>
                    </a:p>
                  </a:txBody>
                  <a:tcPr/>
                </a:tc>
                <a:tc>
                  <a:txBody>
                    <a:bodyPr/>
                    <a:lstStyle/>
                    <a:p>
                      <a:pPr algn="ctr"/>
                      <a:r>
                        <a:rPr lang="en-US" dirty="0" smtClean="0"/>
                        <a:t>1.0</a:t>
                      </a:r>
                      <a:endParaRPr lang="el-GR" dirty="0"/>
                    </a:p>
                  </a:txBody>
                  <a:tcPr/>
                </a:tc>
                <a:tc>
                  <a:txBody>
                    <a:bodyPr/>
                    <a:lstStyle/>
                    <a:p>
                      <a:pPr algn="ctr"/>
                      <a:r>
                        <a:rPr lang="en-US" dirty="0" smtClean="0"/>
                        <a:t>0.9</a:t>
                      </a:r>
                      <a:endParaRPr lang="el-GR" dirty="0"/>
                    </a:p>
                  </a:txBody>
                  <a:tcPr/>
                </a:tc>
                <a:tc>
                  <a:txBody>
                    <a:bodyPr/>
                    <a:lstStyle/>
                    <a:p>
                      <a:pPr algn="ctr"/>
                      <a:r>
                        <a:rPr lang="en-US" dirty="0" smtClean="0"/>
                        <a:t>0.9</a:t>
                      </a:r>
                      <a:endParaRPr lang="el-GR" dirty="0"/>
                    </a:p>
                  </a:txBody>
                  <a:tcPr/>
                </a:tc>
                <a:tc>
                  <a:txBody>
                    <a:bodyPr/>
                    <a:lstStyle/>
                    <a:p>
                      <a:pPr algn="ctr"/>
                      <a:r>
                        <a:rPr lang="en-US" dirty="0" smtClean="0"/>
                        <a:t>0.7</a:t>
                      </a:r>
                      <a:endParaRPr lang="el-GR" dirty="0"/>
                    </a:p>
                  </a:txBody>
                  <a:tcPr/>
                </a:tc>
                <a:tc>
                  <a:txBody>
                    <a:bodyPr/>
                    <a:lstStyle/>
                    <a:p>
                      <a:pPr algn="ctr"/>
                      <a:r>
                        <a:rPr lang="en-US" dirty="0" smtClean="0"/>
                        <a:t>0.7</a:t>
                      </a:r>
                      <a:endParaRPr lang="el-GR" dirty="0"/>
                    </a:p>
                  </a:txBody>
                  <a:tcPr/>
                </a:tc>
              </a:tr>
              <a:tr h="370840">
                <a:tc>
                  <a:txBody>
                    <a:bodyPr/>
                    <a:lstStyle/>
                    <a:p>
                      <a:pPr algn="ctr"/>
                      <a:r>
                        <a:rPr lang="el-GR" dirty="0" smtClean="0"/>
                        <a:t>Γλυκόζη</a:t>
                      </a:r>
                      <a:endParaRPr lang="el-GR" dirty="0"/>
                    </a:p>
                  </a:txBody>
                  <a:tcPr/>
                </a:tc>
                <a:tc>
                  <a:txBody>
                    <a:bodyPr/>
                    <a:lstStyle/>
                    <a:p>
                      <a:pPr algn="ctr"/>
                      <a:r>
                        <a:rPr lang="en-US" dirty="0" smtClean="0"/>
                        <a:t>71</a:t>
                      </a:r>
                      <a:endParaRPr lang="el-GR" dirty="0"/>
                    </a:p>
                  </a:txBody>
                  <a:tcPr/>
                </a:tc>
                <a:tc>
                  <a:txBody>
                    <a:bodyPr/>
                    <a:lstStyle/>
                    <a:p>
                      <a:pPr algn="ctr"/>
                      <a:r>
                        <a:rPr lang="en-US" dirty="0" smtClean="0"/>
                        <a:t>52</a:t>
                      </a:r>
                      <a:endParaRPr lang="el-GR" dirty="0"/>
                    </a:p>
                  </a:txBody>
                  <a:tcPr/>
                </a:tc>
                <a:tc>
                  <a:txBody>
                    <a:bodyPr/>
                    <a:lstStyle/>
                    <a:p>
                      <a:pPr algn="ctr"/>
                      <a:r>
                        <a:rPr lang="en-US" dirty="0" smtClean="0"/>
                        <a:t>111</a:t>
                      </a:r>
                      <a:endParaRPr lang="el-GR" dirty="0"/>
                    </a:p>
                  </a:txBody>
                  <a:tcPr/>
                </a:tc>
                <a:tc>
                  <a:txBody>
                    <a:bodyPr/>
                    <a:lstStyle/>
                    <a:p>
                      <a:pPr algn="ctr"/>
                      <a:r>
                        <a:rPr lang="en-US" dirty="0" smtClean="0"/>
                        <a:t>57</a:t>
                      </a:r>
                      <a:endParaRPr lang="el-GR" dirty="0"/>
                    </a:p>
                  </a:txBody>
                  <a:tcPr/>
                </a:tc>
                <a:tc>
                  <a:txBody>
                    <a:bodyPr/>
                    <a:lstStyle/>
                    <a:p>
                      <a:pPr algn="ctr"/>
                      <a:r>
                        <a:rPr lang="en-US" dirty="0" smtClean="0"/>
                        <a:t>70</a:t>
                      </a:r>
                      <a:endParaRPr lang="el-GR" dirty="0"/>
                    </a:p>
                  </a:txBody>
                  <a:tcPr/>
                </a:tc>
                <a:tc>
                  <a:txBody>
                    <a:bodyPr/>
                    <a:lstStyle/>
                    <a:p>
                      <a:pPr algn="ctr"/>
                      <a:r>
                        <a:rPr lang="en-US" dirty="0" smtClean="0"/>
                        <a:t>89</a:t>
                      </a:r>
                      <a:endParaRPr lang="el-GR" dirty="0"/>
                    </a:p>
                  </a:txBody>
                  <a:tcPr/>
                </a:tc>
              </a:tr>
              <a:tr h="370840">
                <a:tc>
                  <a:txBody>
                    <a:bodyPr/>
                    <a:lstStyle/>
                    <a:p>
                      <a:pPr algn="ctr"/>
                      <a:r>
                        <a:rPr lang="en-US" dirty="0" smtClean="0"/>
                        <a:t>SGOT</a:t>
                      </a:r>
                      <a:endParaRPr lang="el-GR" dirty="0"/>
                    </a:p>
                  </a:txBody>
                  <a:tcPr/>
                </a:tc>
                <a:tc>
                  <a:txBody>
                    <a:bodyPr/>
                    <a:lstStyle/>
                    <a:p>
                      <a:pPr algn="ctr"/>
                      <a:r>
                        <a:rPr lang="en-US" dirty="0" smtClean="0"/>
                        <a:t>23</a:t>
                      </a:r>
                      <a:endParaRPr lang="el-GR" dirty="0"/>
                    </a:p>
                  </a:txBody>
                  <a:tcPr/>
                </a:tc>
                <a:tc>
                  <a:txBody>
                    <a:bodyPr/>
                    <a:lstStyle/>
                    <a:p>
                      <a:pPr algn="ctr"/>
                      <a:r>
                        <a:rPr lang="en-US" dirty="0" smtClean="0">
                          <a:solidFill>
                            <a:srgbClr val="FF0000"/>
                          </a:solidFill>
                        </a:rPr>
                        <a:t>46</a:t>
                      </a:r>
                      <a:endParaRPr lang="el-GR" dirty="0">
                        <a:solidFill>
                          <a:srgbClr val="FF0000"/>
                        </a:solidFill>
                      </a:endParaRPr>
                    </a:p>
                  </a:txBody>
                  <a:tcPr/>
                </a:tc>
                <a:tc>
                  <a:txBody>
                    <a:bodyPr/>
                    <a:lstStyle/>
                    <a:p>
                      <a:pPr algn="ctr"/>
                      <a:r>
                        <a:rPr lang="en-US" dirty="0" smtClean="0"/>
                        <a:t>46</a:t>
                      </a:r>
                      <a:endParaRPr lang="el-GR" dirty="0"/>
                    </a:p>
                  </a:txBody>
                  <a:tcPr/>
                </a:tc>
                <a:tc>
                  <a:txBody>
                    <a:bodyPr/>
                    <a:lstStyle/>
                    <a:p>
                      <a:pPr algn="ctr"/>
                      <a:r>
                        <a:rPr lang="en-US" dirty="0" smtClean="0"/>
                        <a:t>65</a:t>
                      </a:r>
                      <a:endParaRPr lang="el-GR" dirty="0"/>
                    </a:p>
                  </a:txBody>
                  <a:tcPr/>
                </a:tc>
                <a:tc>
                  <a:txBody>
                    <a:bodyPr/>
                    <a:lstStyle/>
                    <a:p>
                      <a:pPr algn="ctr"/>
                      <a:r>
                        <a:rPr lang="en-US" dirty="0" smtClean="0"/>
                        <a:t>25</a:t>
                      </a:r>
                      <a:endParaRPr lang="el-GR" dirty="0"/>
                    </a:p>
                  </a:txBody>
                  <a:tcPr/>
                </a:tc>
                <a:tc>
                  <a:txBody>
                    <a:bodyPr/>
                    <a:lstStyle/>
                    <a:p>
                      <a:pPr algn="ctr"/>
                      <a:r>
                        <a:rPr lang="en-US" dirty="0" smtClean="0"/>
                        <a:t>21</a:t>
                      </a:r>
                      <a:endParaRPr lang="el-GR" dirty="0"/>
                    </a:p>
                  </a:txBody>
                  <a:tcPr/>
                </a:tc>
              </a:tr>
              <a:tr h="370840">
                <a:tc>
                  <a:txBody>
                    <a:bodyPr/>
                    <a:lstStyle/>
                    <a:p>
                      <a:pPr algn="ctr"/>
                      <a:r>
                        <a:rPr lang="en-US" dirty="0" smtClean="0"/>
                        <a:t>SGPT</a:t>
                      </a:r>
                      <a:endParaRPr lang="el-GR" dirty="0"/>
                    </a:p>
                  </a:txBody>
                  <a:tcPr/>
                </a:tc>
                <a:tc>
                  <a:txBody>
                    <a:bodyPr/>
                    <a:lstStyle/>
                    <a:p>
                      <a:pPr algn="ctr"/>
                      <a:r>
                        <a:rPr lang="en-US" dirty="0" smtClean="0"/>
                        <a:t>21</a:t>
                      </a:r>
                      <a:endParaRPr lang="el-GR" dirty="0"/>
                    </a:p>
                  </a:txBody>
                  <a:tcPr/>
                </a:tc>
                <a:tc>
                  <a:txBody>
                    <a:bodyPr/>
                    <a:lstStyle/>
                    <a:p>
                      <a:pPr algn="ctr"/>
                      <a:r>
                        <a:rPr lang="en-US" dirty="0" smtClean="0">
                          <a:solidFill>
                            <a:srgbClr val="FF0000"/>
                          </a:solidFill>
                        </a:rPr>
                        <a:t>84</a:t>
                      </a:r>
                      <a:endParaRPr lang="el-GR" dirty="0">
                        <a:solidFill>
                          <a:srgbClr val="FF0000"/>
                        </a:solidFill>
                      </a:endParaRPr>
                    </a:p>
                  </a:txBody>
                  <a:tcPr/>
                </a:tc>
                <a:tc>
                  <a:txBody>
                    <a:bodyPr/>
                    <a:lstStyle/>
                    <a:p>
                      <a:pPr algn="ctr"/>
                      <a:r>
                        <a:rPr lang="en-US" dirty="0" smtClean="0"/>
                        <a:t>80</a:t>
                      </a:r>
                      <a:endParaRPr lang="el-GR" dirty="0"/>
                    </a:p>
                  </a:txBody>
                  <a:tcPr/>
                </a:tc>
                <a:tc>
                  <a:txBody>
                    <a:bodyPr/>
                    <a:lstStyle/>
                    <a:p>
                      <a:pPr algn="ctr"/>
                      <a:r>
                        <a:rPr lang="en-US" dirty="0" smtClean="0"/>
                        <a:t>78</a:t>
                      </a:r>
                      <a:endParaRPr lang="el-GR" dirty="0"/>
                    </a:p>
                  </a:txBody>
                  <a:tcPr/>
                </a:tc>
                <a:tc>
                  <a:txBody>
                    <a:bodyPr/>
                    <a:lstStyle/>
                    <a:p>
                      <a:pPr algn="ctr"/>
                      <a:r>
                        <a:rPr lang="en-US" dirty="0" smtClean="0"/>
                        <a:t>28</a:t>
                      </a:r>
                      <a:endParaRPr lang="el-GR" dirty="0"/>
                    </a:p>
                  </a:txBody>
                  <a:tcPr/>
                </a:tc>
                <a:tc>
                  <a:txBody>
                    <a:bodyPr/>
                    <a:lstStyle/>
                    <a:p>
                      <a:pPr algn="ctr"/>
                      <a:r>
                        <a:rPr lang="en-US" dirty="0" smtClean="0"/>
                        <a:t>28</a:t>
                      </a:r>
                      <a:endParaRPr lang="el-GR" dirty="0"/>
                    </a:p>
                  </a:txBody>
                  <a:tcPr/>
                </a:tc>
              </a:tr>
              <a:tr h="370840">
                <a:tc>
                  <a:txBody>
                    <a:bodyPr/>
                    <a:lstStyle/>
                    <a:p>
                      <a:pPr algn="ctr"/>
                      <a:r>
                        <a:rPr lang="el-GR" dirty="0" smtClean="0"/>
                        <a:t>Προ-</a:t>
                      </a:r>
                      <a:r>
                        <a:rPr lang="el-GR" dirty="0" err="1" smtClean="0"/>
                        <a:t>αλβουμινη</a:t>
                      </a:r>
                      <a:endParaRPr lang="el-GR" dirty="0"/>
                    </a:p>
                  </a:txBody>
                  <a:tcPr/>
                </a:tc>
                <a:tc>
                  <a:txBody>
                    <a:bodyPr/>
                    <a:lstStyle/>
                    <a:p>
                      <a:pPr algn="ctr"/>
                      <a:endParaRPr lang="el-GR" dirty="0"/>
                    </a:p>
                  </a:txBody>
                  <a:tcPr/>
                </a:tc>
                <a:tc>
                  <a:txBody>
                    <a:bodyPr/>
                    <a:lstStyle/>
                    <a:p>
                      <a:pPr algn="ctr"/>
                      <a:r>
                        <a:rPr lang="en-US" dirty="0" smtClean="0">
                          <a:solidFill>
                            <a:srgbClr val="FF0000"/>
                          </a:solidFill>
                        </a:rPr>
                        <a:t>20.2</a:t>
                      </a:r>
                      <a:endParaRPr lang="el-GR" dirty="0">
                        <a:solidFill>
                          <a:srgbClr val="FF0000"/>
                        </a:solidFill>
                      </a:endParaRPr>
                    </a:p>
                  </a:txBody>
                  <a:tcPr/>
                </a:tc>
                <a:tc>
                  <a:txBody>
                    <a:bodyPr/>
                    <a:lstStyle/>
                    <a:p>
                      <a:pPr algn="ctr"/>
                      <a:r>
                        <a:rPr lang="en-US" dirty="0" smtClean="0"/>
                        <a:t>30</a:t>
                      </a:r>
                      <a:endParaRPr lang="el-GR" dirty="0"/>
                    </a:p>
                  </a:txBody>
                  <a:tcPr/>
                </a:tc>
                <a:tc>
                  <a:txBody>
                    <a:bodyPr/>
                    <a:lstStyle/>
                    <a:p>
                      <a:pPr algn="ctr"/>
                      <a:r>
                        <a:rPr lang="en-US" dirty="0" smtClean="0"/>
                        <a:t>24</a:t>
                      </a:r>
                      <a:endParaRPr lang="el-GR" dirty="0"/>
                    </a:p>
                  </a:txBody>
                  <a:tcPr/>
                </a:tc>
                <a:tc>
                  <a:txBody>
                    <a:bodyPr/>
                    <a:lstStyle/>
                    <a:p>
                      <a:pPr algn="ctr"/>
                      <a:r>
                        <a:rPr lang="en-US" dirty="0" smtClean="0"/>
                        <a:t>27</a:t>
                      </a:r>
                      <a:endParaRPr lang="el-GR" dirty="0"/>
                    </a:p>
                  </a:txBody>
                  <a:tcPr/>
                </a:tc>
                <a:tc>
                  <a:txBody>
                    <a:bodyPr/>
                    <a:lstStyle/>
                    <a:p>
                      <a:pPr algn="ctr"/>
                      <a:r>
                        <a:rPr lang="en-US" dirty="0" smtClean="0"/>
                        <a:t>28</a:t>
                      </a:r>
                      <a:endParaRPr lang="el-GR" dirty="0"/>
                    </a:p>
                  </a:txBody>
                  <a:tcPr/>
                </a:tc>
              </a:tr>
            </a:tbl>
          </a:graphicData>
        </a:graphic>
      </p:graphicFrame>
    </p:spTree>
    <p:extLst>
      <p:ext uri="{BB962C8B-B14F-4D97-AF65-F5344CB8AC3E}">
        <p14:creationId xmlns:p14="http://schemas.microsoft.com/office/powerpoint/2010/main" val="41730040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smtClean="0"/>
              <a:t>ΑΝΑΣΚΟΠΗΣΗ	</a:t>
            </a:r>
            <a:endParaRPr lang="el-GR" dirty="0"/>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1051392002"/>
              </p:ext>
            </p:extLst>
          </p:nvPr>
        </p:nvGraphicFramePr>
        <p:xfrm>
          <a:off x="457200" y="1935159"/>
          <a:ext cx="8363273" cy="3726088"/>
        </p:xfrm>
        <a:graphic>
          <a:graphicData uri="http://schemas.openxmlformats.org/drawingml/2006/table">
            <a:tbl>
              <a:tblPr firstRow="1" bandRow="1">
                <a:tableStyleId>{5C22544A-7EE6-4342-B048-85BDC9FD1C3A}</a:tableStyleId>
              </a:tblPr>
              <a:tblGrid>
                <a:gridCol w="1743017"/>
                <a:gridCol w="1222446"/>
                <a:gridCol w="1204362"/>
                <a:gridCol w="1133524"/>
                <a:gridCol w="1039064"/>
                <a:gridCol w="941298"/>
                <a:gridCol w="1079562"/>
              </a:tblGrid>
              <a:tr h="465761">
                <a:tc>
                  <a:txBody>
                    <a:bodyPr/>
                    <a:lstStyle/>
                    <a:p>
                      <a:pPr algn="ctr"/>
                      <a:endParaRPr lang="el-GR" dirty="0"/>
                    </a:p>
                  </a:txBody>
                  <a:tcPr/>
                </a:tc>
                <a:tc>
                  <a:txBody>
                    <a:bodyPr/>
                    <a:lstStyle/>
                    <a:p>
                      <a:pPr algn="ctr"/>
                      <a:r>
                        <a:rPr lang="el-GR" dirty="0" smtClean="0"/>
                        <a:t>04.1</a:t>
                      </a:r>
                      <a:r>
                        <a:rPr lang="en-US" dirty="0" smtClean="0"/>
                        <a:t>5</a:t>
                      </a:r>
                      <a:endParaRPr lang="el-GR" dirty="0"/>
                    </a:p>
                  </a:txBody>
                  <a:tcPr/>
                </a:tc>
                <a:tc>
                  <a:txBody>
                    <a:bodyPr/>
                    <a:lstStyle/>
                    <a:p>
                      <a:pPr algn="ctr"/>
                      <a:r>
                        <a:rPr lang="el-GR" dirty="0" smtClean="0"/>
                        <a:t>06.16</a:t>
                      </a:r>
                      <a:endParaRPr lang="el-GR" dirty="0"/>
                    </a:p>
                  </a:txBody>
                  <a:tcPr/>
                </a:tc>
                <a:tc>
                  <a:txBody>
                    <a:bodyPr/>
                    <a:lstStyle/>
                    <a:p>
                      <a:pPr algn="ctr"/>
                      <a:r>
                        <a:rPr lang="el-GR" dirty="0" smtClean="0"/>
                        <a:t>07.16</a:t>
                      </a:r>
                      <a:endParaRPr lang="el-GR" dirty="0"/>
                    </a:p>
                  </a:txBody>
                  <a:tcPr/>
                </a:tc>
                <a:tc>
                  <a:txBody>
                    <a:bodyPr/>
                    <a:lstStyle/>
                    <a:p>
                      <a:pPr algn="ctr"/>
                      <a:r>
                        <a:rPr lang="el-GR" dirty="0" smtClean="0"/>
                        <a:t>08.16</a:t>
                      </a:r>
                      <a:endParaRPr lang="el-GR" dirty="0"/>
                    </a:p>
                  </a:txBody>
                  <a:tcPr/>
                </a:tc>
                <a:tc>
                  <a:txBody>
                    <a:bodyPr/>
                    <a:lstStyle/>
                    <a:p>
                      <a:pPr algn="ctr"/>
                      <a:r>
                        <a:rPr lang="el-GR" dirty="0" smtClean="0"/>
                        <a:t>09.16</a:t>
                      </a:r>
                      <a:endParaRPr lang="el-GR" dirty="0"/>
                    </a:p>
                  </a:txBody>
                  <a:tcPr/>
                </a:tc>
                <a:tc>
                  <a:txBody>
                    <a:bodyPr/>
                    <a:lstStyle/>
                    <a:p>
                      <a:pPr algn="ctr"/>
                      <a:r>
                        <a:rPr lang="el-GR" dirty="0" smtClean="0"/>
                        <a:t>10.16</a:t>
                      </a:r>
                      <a:endParaRPr lang="el-GR" dirty="0"/>
                    </a:p>
                  </a:txBody>
                  <a:tcPr/>
                </a:tc>
              </a:tr>
              <a:tr h="465761">
                <a:tc>
                  <a:txBody>
                    <a:bodyPr/>
                    <a:lstStyle/>
                    <a:p>
                      <a:pPr algn="ctr"/>
                      <a:r>
                        <a:rPr lang="el-GR" dirty="0" smtClean="0"/>
                        <a:t>ΒΣ</a:t>
                      </a:r>
                      <a:endParaRPr lang="el-GR" dirty="0"/>
                    </a:p>
                  </a:txBody>
                  <a:tcPr/>
                </a:tc>
                <a:tc>
                  <a:txBody>
                    <a:bodyPr/>
                    <a:lstStyle/>
                    <a:p>
                      <a:pPr algn="ctr"/>
                      <a:r>
                        <a:rPr lang="el-GR" dirty="0" smtClean="0"/>
                        <a:t>38</a:t>
                      </a:r>
                      <a:r>
                        <a:rPr lang="en-US" dirty="0" smtClean="0"/>
                        <a:t>Kg</a:t>
                      </a:r>
                      <a:endParaRPr lang="el-GR" dirty="0"/>
                    </a:p>
                  </a:txBody>
                  <a:tcPr/>
                </a:tc>
                <a:tc>
                  <a:txBody>
                    <a:bodyPr/>
                    <a:lstStyle/>
                    <a:p>
                      <a:pPr algn="ctr"/>
                      <a:r>
                        <a:rPr lang="en-US" dirty="0" smtClean="0"/>
                        <a:t>28Kg</a:t>
                      </a:r>
                      <a:endParaRPr lang="el-GR" dirty="0"/>
                    </a:p>
                  </a:txBody>
                  <a:tcPr/>
                </a:tc>
                <a:tc>
                  <a:txBody>
                    <a:bodyPr/>
                    <a:lstStyle/>
                    <a:p>
                      <a:pPr algn="ctr"/>
                      <a:r>
                        <a:rPr lang="en-US" dirty="0" smtClean="0"/>
                        <a:t>27,6Kg</a:t>
                      </a:r>
                      <a:endParaRPr lang="el-GR" dirty="0"/>
                    </a:p>
                  </a:txBody>
                  <a:tcPr/>
                </a:tc>
                <a:tc>
                  <a:txBody>
                    <a:bodyPr/>
                    <a:lstStyle/>
                    <a:p>
                      <a:pPr algn="ctr"/>
                      <a:r>
                        <a:rPr lang="en-US" dirty="0" smtClean="0"/>
                        <a:t>28,6Kg</a:t>
                      </a:r>
                      <a:endParaRPr lang="el-GR" dirty="0"/>
                    </a:p>
                  </a:txBody>
                  <a:tcPr/>
                </a:tc>
                <a:tc>
                  <a:txBody>
                    <a:bodyPr/>
                    <a:lstStyle/>
                    <a:p>
                      <a:pPr algn="ctr"/>
                      <a:r>
                        <a:rPr lang="en-US" dirty="0" smtClean="0"/>
                        <a:t>28,8Kg</a:t>
                      </a:r>
                      <a:endParaRPr lang="el-GR" dirty="0"/>
                    </a:p>
                  </a:txBody>
                  <a:tcPr/>
                </a:tc>
                <a:tc>
                  <a:txBody>
                    <a:bodyPr/>
                    <a:lstStyle/>
                    <a:p>
                      <a:pPr algn="ctr"/>
                      <a:r>
                        <a:rPr lang="en-US" dirty="0" smtClean="0"/>
                        <a:t>29,1Kg</a:t>
                      </a:r>
                      <a:endParaRPr lang="el-GR" dirty="0"/>
                    </a:p>
                  </a:txBody>
                  <a:tcPr/>
                </a:tc>
              </a:tr>
              <a:tr h="465761">
                <a:tc>
                  <a:txBody>
                    <a:bodyPr/>
                    <a:lstStyle/>
                    <a:p>
                      <a:pPr algn="ctr"/>
                      <a:r>
                        <a:rPr lang="el-GR" dirty="0" err="1" smtClean="0"/>
                        <a:t>Φερριτίνη</a:t>
                      </a:r>
                      <a:endParaRPr lang="el-GR" dirty="0"/>
                    </a:p>
                  </a:txBody>
                  <a:tcPr/>
                </a:tc>
                <a:tc>
                  <a:txBody>
                    <a:bodyPr/>
                    <a:lstStyle/>
                    <a:p>
                      <a:pPr algn="ctr"/>
                      <a:r>
                        <a:rPr lang="en-US" dirty="0" smtClean="0"/>
                        <a:t>50</a:t>
                      </a:r>
                      <a:endParaRPr lang="el-GR" dirty="0"/>
                    </a:p>
                  </a:txBody>
                  <a:tcPr/>
                </a:tc>
                <a:tc>
                  <a:txBody>
                    <a:bodyPr/>
                    <a:lstStyle/>
                    <a:p>
                      <a:pPr algn="ctr"/>
                      <a:r>
                        <a:rPr lang="en-US" dirty="0" smtClean="0"/>
                        <a:t>345</a:t>
                      </a:r>
                      <a:endParaRPr lang="el-GR" dirty="0"/>
                    </a:p>
                  </a:txBody>
                  <a:tcPr/>
                </a:tc>
                <a:tc>
                  <a:txBody>
                    <a:bodyPr/>
                    <a:lstStyle/>
                    <a:p>
                      <a:pPr algn="ctr"/>
                      <a:endParaRPr lang="el-GR" dirty="0"/>
                    </a:p>
                  </a:txBody>
                  <a:tcPr/>
                </a:tc>
                <a:tc>
                  <a:txBody>
                    <a:bodyPr/>
                    <a:lstStyle/>
                    <a:p>
                      <a:pPr algn="ctr"/>
                      <a:endParaRPr lang="el-GR" dirty="0"/>
                    </a:p>
                  </a:txBody>
                  <a:tcPr/>
                </a:tc>
                <a:tc>
                  <a:txBody>
                    <a:bodyPr/>
                    <a:lstStyle/>
                    <a:p>
                      <a:pPr algn="ctr"/>
                      <a:r>
                        <a:rPr lang="en-US" dirty="0" smtClean="0"/>
                        <a:t>256</a:t>
                      </a:r>
                      <a:endParaRPr lang="el-GR" dirty="0"/>
                    </a:p>
                  </a:txBody>
                  <a:tcPr/>
                </a:tc>
                <a:tc>
                  <a:txBody>
                    <a:bodyPr/>
                    <a:lstStyle/>
                    <a:p>
                      <a:pPr algn="ctr"/>
                      <a:endParaRPr lang="el-GR"/>
                    </a:p>
                  </a:txBody>
                  <a:tcPr/>
                </a:tc>
              </a:tr>
              <a:tr h="4657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TSH</a:t>
                      </a:r>
                      <a:endParaRPr lang="el-GR" dirty="0"/>
                    </a:p>
                  </a:txBody>
                  <a:tcPr/>
                </a:tc>
                <a:tc>
                  <a:txBody>
                    <a:bodyPr/>
                    <a:lstStyle/>
                    <a:p>
                      <a:pPr algn="ctr"/>
                      <a:r>
                        <a:rPr lang="el-GR" dirty="0" smtClean="0"/>
                        <a:t>1</a:t>
                      </a:r>
                      <a:r>
                        <a:rPr lang="en-US" dirty="0" smtClean="0"/>
                        <a:t>.57</a:t>
                      </a:r>
                      <a:endParaRPr lang="el-GR" dirty="0"/>
                    </a:p>
                  </a:txBody>
                  <a:tcPr/>
                </a:tc>
                <a:tc>
                  <a:txBody>
                    <a:bodyPr/>
                    <a:lstStyle/>
                    <a:p>
                      <a:pPr algn="ctr"/>
                      <a:r>
                        <a:rPr lang="en-US" dirty="0" smtClean="0"/>
                        <a:t>2.33</a:t>
                      </a:r>
                      <a:endParaRPr lang="el-GR" dirty="0"/>
                    </a:p>
                  </a:txBody>
                  <a:tcPr/>
                </a:tc>
                <a:tc>
                  <a:txBody>
                    <a:bodyPr/>
                    <a:lstStyle/>
                    <a:p>
                      <a:pPr algn="ctr"/>
                      <a:r>
                        <a:rPr lang="en-US" dirty="0" smtClean="0"/>
                        <a:t>1.67</a:t>
                      </a:r>
                      <a:endParaRPr lang="el-GR" dirty="0"/>
                    </a:p>
                  </a:txBody>
                  <a:tcPr/>
                </a:tc>
                <a:tc>
                  <a:txBody>
                    <a:bodyPr/>
                    <a:lstStyle/>
                    <a:p>
                      <a:pPr algn="ctr"/>
                      <a:endParaRPr lang="el-GR" dirty="0"/>
                    </a:p>
                  </a:txBody>
                  <a:tcPr/>
                </a:tc>
                <a:tc>
                  <a:txBody>
                    <a:bodyPr/>
                    <a:lstStyle/>
                    <a:p>
                      <a:pPr algn="ctr"/>
                      <a:r>
                        <a:rPr lang="en-US" dirty="0" smtClean="0"/>
                        <a:t>2.34</a:t>
                      </a:r>
                      <a:endParaRPr lang="el-GR" dirty="0"/>
                    </a:p>
                  </a:txBody>
                  <a:tcPr/>
                </a:tc>
                <a:tc>
                  <a:txBody>
                    <a:bodyPr/>
                    <a:lstStyle/>
                    <a:p>
                      <a:pPr algn="ctr"/>
                      <a:r>
                        <a:rPr lang="en-US" dirty="0" smtClean="0"/>
                        <a:t>2.2</a:t>
                      </a:r>
                      <a:endParaRPr lang="el-GR" dirty="0"/>
                    </a:p>
                  </a:txBody>
                  <a:tcPr/>
                </a:tc>
              </a:tr>
              <a:tr h="465761">
                <a:tc>
                  <a:txBody>
                    <a:bodyPr/>
                    <a:lstStyle/>
                    <a:p>
                      <a:pPr algn="ctr"/>
                      <a:r>
                        <a:rPr lang="el-GR" dirty="0" smtClean="0"/>
                        <a:t>Τ3</a:t>
                      </a:r>
                      <a:endParaRPr lang="el-GR" dirty="0"/>
                    </a:p>
                  </a:txBody>
                  <a:tcPr/>
                </a:tc>
                <a:tc>
                  <a:txBody>
                    <a:bodyPr/>
                    <a:lstStyle/>
                    <a:p>
                      <a:pPr algn="ctr"/>
                      <a:endParaRPr lang="el-GR" dirty="0"/>
                    </a:p>
                  </a:txBody>
                  <a:tcPr/>
                </a:tc>
                <a:tc>
                  <a:txBody>
                    <a:bodyPr/>
                    <a:lstStyle/>
                    <a:p>
                      <a:pPr algn="ctr"/>
                      <a:r>
                        <a:rPr lang="en-US" dirty="0" smtClean="0">
                          <a:solidFill>
                            <a:srgbClr val="FF0000"/>
                          </a:solidFill>
                        </a:rPr>
                        <a:t>0.27</a:t>
                      </a:r>
                      <a:endParaRPr lang="el-GR" dirty="0">
                        <a:solidFill>
                          <a:srgbClr val="FF0000"/>
                        </a:solidFill>
                      </a:endParaRPr>
                    </a:p>
                  </a:txBody>
                  <a:tcPr/>
                </a:tc>
                <a:tc>
                  <a:txBody>
                    <a:bodyPr/>
                    <a:lstStyle/>
                    <a:p>
                      <a:pPr algn="ctr"/>
                      <a:r>
                        <a:rPr lang="en-US" dirty="0" smtClean="0"/>
                        <a:t>0.32</a:t>
                      </a:r>
                      <a:endParaRPr lang="el-GR" dirty="0"/>
                    </a:p>
                  </a:txBody>
                  <a:tcPr/>
                </a:tc>
                <a:tc>
                  <a:txBody>
                    <a:bodyPr/>
                    <a:lstStyle/>
                    <a:p>
                      <a:pPr algn="ctr"/>
                      <a:r>
                        <a:rPr lang="en-US" dirty="0" smtClean="0"/>
                        <a:t>0.39</a:t>
                      </a:r>
                      <a:endParaRPr lang="el-GR" dirty="0"/>
                    </a:p>
                  </a:txBody>
                  <a:tcPr/>
                </a:tc>
                <a:tc>
                  <a:txBody>
                    <a:bodyPr/>
                    <a:lstStyle/>
                    <a:p>
                      <a:pPr algn="ctr"/>
                      <a:r>
                        <a:rPr lang="en-US" dirty="0" smtClean="0"/>
                        <a:t>0.43</a:t>
                      </a:r>
                      <a:endParaRPr lang="el-GR" dirty="0"/>
                    </a:p>
                  </a:txBody>
                  <a:tcPr/>
                </a:tc>
                <a:tc>
                  <a:txBody>
                    <a:bodyPr/>
                    <a:lstStyle/>
                    <a:p>
                      <a:pPr algn="ctr"/>
                      <a:r>
                        <a:rPr lang="en-US" dirty="0" smtClean="0"/>
                        <a:t>0.6</a:t>
                      </a:r>
                      <a:endParaRPr lang="el-GR" dirty="0"/>
                    </a:p>
                  </a:txBody>
                  <a:tcPr/>
                </a:tc>
              </a:tr>
              <a:tr h="465761">
                <a:tc>
                  <a:txBody>
                    <a:bodyPr/>
                    <a:lstStyle/>
                    <a:p>
                      <a:pPr algn="ctr"/>
                      <a:r>
                        <a:rPr lang="en-US" dirty="0" smtClean="0"/>
                        <a:t>fT4</a:t>
                      </a:r>
                      <a:endParaRPr lang="el-GR" dirty="0"/>
                    </a:p>
                  </a:txBody>
                  <a:tcPr/>
                </a:tc>
                <a:tc>
                  <a:txBody>
                    <a:bodyPr/>
                    <a:lstStyle/>
                    <a:p>
                      <a:pPr algn="ctr"/>
                      <a:r>
                        <a:rPr lang="en-US" dirty="0" smtClean="0"/>
                        <a:t>1.16</a:t>
                      </a:r>
                      <a:endParaRPr lang="el-GR" dirty="0"/>
                    </a:p>
                  </a:txBody>
                  <a:tcPr/>
                </a:tc>
                <a:tc>
                  <a:txBody>
                    <a:bodyPr/>
                    <a:lstStyle/>
                    <a:p>
                      <a:pPr algn="ctr"/>
                      <a:r>
                        <a:rPr lang="en-US" dirty="0" smtClean="0"/>
                        <a:t>0.83</a:t>
                      </a:r>
                      <a:endParaRPr lang="el-GR" dirty="0"/>
                    </a:p>
                  </a:txBody>
                  <a:tcPr/>
                </a:tc>
                <a:tc>
                  <a:txBody>
                    <a:bodyPr/>
                    <a:lstStyle/>
                    <a:p>
                      <a:pPr algn="ctr"/>
                      <a:r>
                        <a:rPr lang="en-US" dirty="0" smtClean="0"/>
                        <a:t>0.62</a:t>
                      </a:r>
                      <a:endParaRPr lang="el-GR" dirty="0"/>
                    </a:p>
                  </a:txBody>
                  <a:tcPr/>
                </a:tc>
                <a:tc>
                  <a:txBody>
                    <a:bodyPr/>
                    <a:lstStyle/>
                    <a:p>
                      <a:pPr algn="ctr"/>
                      <a:endParaRPr lang="el-GR" dirty="0"/>
                    </a:p>
                  </a:txBody>
                  <a:tcPr/>
                </a:tc>
                <a:tc>
                  <a:txBody>
                    <a:bodyPr/>
                    <a:lstStyle/>
                    <a:p>
                      <a:pPr algn="ctr"/>
                      <a:r>
                        <a:rPr lang="en-US" dirty="0" smtClean="0"/>
                        <a:t>0.71</a:t>
                      </a:r>
                      <a:endParaRPr lang="el-GR" dirty="0"/>
                    </a:p>
                  </a:txBody>
                  <a:tcPr/>
                </a:tc>
                <a:tc>
                  <a:txBody>
                    <a:bodyPr/>
                    <a:lstStyle/>
                    <a:p>
                      <a:pPr algn="ctr"/>
                      <a:r>
                        <a:rPr lang="en-US" dirty="0" smtClean="0"/>
                        <a:t>0.86</a:t>
                      </a:r>
                      <a:endParaRPr lang="el-GR" dirty="0"/>
                    </a:p>
                  </a:txBody>
                  <a:tcPr/>
                </a:tc>
              </a:tr>
              <a:tr h="465761">
                <a:tc>
                  <a:txBody>
                    <a:bodyPr/>
                    <a:lstStyle/>
                    <a:p>
                      <a:pPr algn="ctr"/>
                      <a:r>
                        <a:rPr lang="el-GR" dirty="0" err="1" smtClean="0"/>
                        <a:t>κορτιζόλη</a:t>
                      </a:r>
                      <a:endParaRPr lang="el-GR" dirty="0"/>
                    </a:p>
                  </a:txBody>
                  <a:tcPr/>
                </a:tc>
                <a:tc>
                  <a:txBody>
                    <a:bodyPr/>
                    <a:lstStyle/>
                    <a:p>
                      <a:pPr algn="ctr"/>
                      <a:r>
                        <a:rPr lang="en-US" dirty="0" smtClean="0"/>
                        <a:t>25.13</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35.96</a:t>
                      </a:r>
                      <a:endParaRPr lang="el-GR" dirty="0">
                        <a:solidFill>
                          <a:srgbClr val="FF0000"/>
                        </a:solidFill>
                      </a:endParaRPr>
                    </a:p>
                  </a:txBody>
                  <a:tcPr/>
                </a:tc>
                <a:tc>
                  <a:txBody>
                    <a:bodyPr/>
                    <a:lstStyle/>
                    <a:p>
                      <a:pPr algn="ctr"/>
                      <a:endParaRPr lang="el-GR" dirty="0"/>
                    </a:p>
                  </a:txBody>
                  <a:tcPr/>
                </a:tc>
                <a:tc>
                  <a:txBody>
                    <a:bodyPr/>
                    <a:lstStyle/>
                    <a:p>
                      <a:pPr algn="ctr"/>
                      <a:endParaRPr lang="el-GR"/>
                    </a:p>
                  </a:txBody>
                  <a:tcPr/>
                </a:tc>
                <a:tc>
                  <a:txBody>
                    <a:bodyPr/>
                    <a:lstStyle/>
                    <a:p>
                      <a:pPr algn="ctr"/>
                      <a:r>
                        <a:rPr lang="en-US" dirty="0" smtClean="0"/>
                        <a:t>47.8</a:t>
                      </a:r>
                      <a:endParaRPr lang="el-GR" dirty="0"/>
                    </a:p>
                  </a:txBody>
                  <a:tcPr/>
                </a:tc>
                <a:tc>
                  <a:txBody>
                    <a:bodyPr/>
                    <a:lstStyle/>
                    <a:p>
                      <a:pPr algn="ctr"/>
                      <a:r>
                        <a:rPr lang="en-US" dirty="0" smtClean="0"/>
                        <a:t>46.5</a:t>
                      </a:r>
                      <a:endParaRPr lang="el-GR" dirty="0"/>
                    </a:p>
                  </a:txBody>
                  <a:tcPr/>
                </a:tc>
              </a:tr>
              <a:tr h="465761">
                <a:tc>
                  <a:txBody>
                    <a:bodyPr/>
                    <a:lstStyle/>
                    <a:p>
                      <a:pPr algn="ctr"/>
                      <a:r>
                        <a:rPr lang="el-GR" dirty="0" err="1" smtClean="0"/>
                        <a:t>προλακτινη</a:t>
                      </a:r>
                      <a:endParaRPr lang="el-GR" dirty="0"/>
                    </a:p>
                  </a:txBody>
                  <a:tcPr/>
                </a:tc>
                <a:tc>
                  <a:txBody>
                    <a:bodyPr/>
                    <a:lstStyle/>
                    <a:p>
                      <a:pPr algn="ctr"/>
                      <a:r>
                        <a:rPr lang="en-US" dirty="0" smtClean="0"/>
                        <a:t>13.8</a:t>
                      </a:r>
                      <a:endParaRPr lang="el-GR" dirty="0"/>
                    </a:p>
                  </a:txBody>
                  <a:tcPr/>
                </a:tc>
                <a:tc>
                  <a:txBody>
                    <a:bodyPr/>
                    <a:lstStyle/>
                    <a:p>
                      <a:pPr algn="ctr"/>
                      <a:r>
                        <a:rPr lang="en-US" dirty="0" smtClean="0">
                          <a:solidFill>
                            <a:srgbClr val="FF0000"/>
                          </a:solidFill>
                        </a:rPr>
                        <a:t>26.1</a:t>
                      </a:r>
                      <a:endParaRPr lang="el-GR" dirty="0">
                        <a:solidFill>
                          <a:srgbClr val="FF0000"/>
                        </a:solidFill>
                      </a:endParaRPr>
                    </a:p>
                  </a:txBody>
                  <a:tcPr/>
                </a:tc>
                <a:tc>
                  <a:txBody>
                    <a:bodyPr/>
                    <a:lstStyle/>
                    <a:p>
                      <a:pPr algn="ctr"/>
                      <a:endParaRPr lang="el-GR" dirty="0"/>
                    </a:p>
                  </a:txBody>
                  <a:tcPr/>
                </a:tc>
                <a:tc>
                  <a:txBody>
                    <a:bodyPr/>
                    <a:lstStyle/>
                    <a:p>
                      <a:pPr algn="ctr"/>
                      <a:endParaRPr lang="el-GR" dirty="0"/>
                    </a:p>
                  </a:txBody>
                  <a:tcPr/>
                </a:tc>
                <a:tc>
                  <a:txBody>
                    <a:bodyPr/>
                    <a:lstStyle/>
                    <a:p>
                      <a:pPr algn="ctr"/>
                      <a:r>
                        <a:rPr lang="en-US" dirty="0" smtClean="0"/>
                        <a:t>34.6</a:t>
                      </a:r>
                      <a:endParaRPr lang="el-GR" dirty="0"/>
                    </a:p>
                  </a:txBody>
                  <a:tcPr/>
                </a:tc>
                <a:tc>
                  <a:txBody>
                    <a:bodyPr/>
                    <a:lstStyle/>
                    <a:p>
                      <a:pPr algn="ctr"/>
                      <a:endParaRPr lang="el-GR" dirty="0"/>
                    </a:p>
                  </a:txBody>
                  <a:tcPr/>
                </a:tc>
              </a:tr>
            </a:tbl>
          </a:graphicData>
        </a:graphic>
      </p:graphicFrame>
    </p:spTree>
    <p:extLst>
      <p:ext uri="{BB962C8B-B14F-4D97-AF65-F5344CB8AC3E}">
        <p14:creationId xmlns:p14="http://schemas.microsoft.com/office/powerpoint/2010/main" val="12693625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eoklis\Pictures\Tibet\Tibet\101ELENI\CSC_05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201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260648"/>
            <a:ext cx="8748464" cy="994122"/>
          </a:xfrm>
          <a:prstGeom prst="rect">
            <a:avLst/>
          </a:prstGeom>
        </p:spPr>
        <p:txBody>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defRPr/>
            </a:pPr>
            <a:r>
              <a:rPr lang="el-GR" dirty="0" smtClean="0">
                <a:solidFill>
                  <a:schemeClr val="accent6">
                    <a:tint val="1000"/>
                  </a:schemeClr>
                </a:solidFill>
              </a:rPr>
              <a:t>ΟΡΜΟΝΙΚΗ ΘΕΡΑΠΕΙΑ</a:t>
            </a:r>
            <a:endParaRPr lang="en-GB" dirty="0">
              <a:solidFill>
                <a:schemeClr val="accent6">
                  <a:tint val="1000"/>
                </a:schemeClr>
              </a:solidFill>
            </a:endParaRPr>
          </a:p>
        </p:txBody>
      </p:sp>
    </p:spTree>
    <p:extLst>
      <p:ext uri="{BB962C8B-B14F-4D97-AF65-F5344CB8AC3E}">
        <p14:creationId xmlns:p14="http://schemas.microsoft.com/office/powerpoint/2010/main" val="3090556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8748464" cy="994122"/>
          </a:xfrm>
        </p:spPr>
        <p:txBody>
          <a:bodyPr/>
          <a:lstStyle/>
          <a:p>
            <a:pPr algn="ctr" fontAlgn="auto">
              <a:spcAft>
                <a:spcPts val="0"/>
              </a:spcAft>
              <a:defRPr/>
            </a:pPr>
            <a:r>
              <a:rPr lang="el-GR" dirty="0" smtClean="0">
                <a:solidFill>
                  <a:schemeClr val="accent6">
                    <a:tint val="1000"/>
                  </a:schemeClr>
                </a:solidFill>
              </a:rPr>
              <a:t>ΘΕΡΑΠΕΙΑ ΥΠΟΓΟΝΑΔΙΣΜΟΥ</a:t>
            </a:r>
            <a:endParaRPr lang="en-GB" dirty="0">
              <a:solidFill>
                <a:schemeClr val="accent6">
                  <a:tint val="1000"/>
                </a:schemeClr>
              </a:solidFill>
            </a:endParaRPr>
          </a:p>
        </p:txBody>
      </p:sp>
      <p:sp>
        <p:nvSpPr>
          <p:cNvPr id="59395" name="Content Placeholder 2"/>
          <p:cNvSpPr>
            <a:spLocks noGrp="1"/>
          </p:cNvSpPr>
          <p:nvPr>
            <p:ph idx="1"/>
          </p:nvPr>
        </p:nvSpPr>
        <p:spPr>
          <a:xfrm>
            <a:off x="395536" y="2348880"/>
            <a:ext cx="6984678" cy="3672681"/>
          </a:xfrm>
        </p:spPr>
        <p:txBody>
          <a:bodyPr/>
          <a:lstStyle/>
          <a:p>
            <a:r>
              <a:rPr lang="el-GR" altLang="en-US" dirty="0" smtClean="0">
                <a:solidFill>
                  <a:srgbClr val="00B050"/>
                </a:solidFill>
              </a:rPr>
              <a:t>ΑΝΑΛΟΓΩΣ ΒΑΡΥΤΗΤΑΣ</a:t>
            </a:r>
          </a:p>
          <a:p>
            <a:endParaRPr lang="el-GR" altLang="en-US" dirty="0" smtClean="0"/>
          </a:p>
          <a:p>
            <a:r>
              <a:rPr lang="el-GR" altLang="en-US" dirty="0" smtClean="0"/>
              <a:t>Κυκλική θεραπεία με προγεσταγόνο (π.χ. μεδροξυπρογεστερόνη 10-12 ημέρες το μήνα) – ήπιες περιπτώσεις με υπολειπόμενη οιστρογονική δράση</a:t>
            </a:r>
          </a:p>
          <a:p>
            <a:endParaRPr lang="el-GR" altLang="en-US" dirty="0" smtClean="0"/>
          </a:p>
          <a:p>
            <a:r>
              <a:rPr lang="el-GR" altLang="en-US" dirty="0" smtClean="0"/>
              <a:t>Επίμονη αμηνόρροια &gt; 1 έτος: Υποοιστρογονικό περιβάλλον  με αυξημένο κίνδυνο για ↓ </a:t>
            </a:r>
            <a:r>
              <a:rPr lang="en-GB" altLang="en-US" dirty="0" smtClean="0">
                <a:latin typeface="Calibri" pitchFamily="34" charset="0"/>
              </a:rPr>
              <a:t>BMD</a:t>
            </a:r>
            <a:r>
              <a:rPr lang="en-GB" altLang="en-US" dirty="0" smtClean="0"/>
              <a:t> – </a:t>
            </a:r>
            <a:r>
              <a:rPr lang="el-GR" altLang="en-US" dirty="0" smtClean="0"/>
              <a:t>οστεοπόρωση</a:t>
            </a:r>
            <a:r>
              <a:rPr lang="en-GB" altLang="en-US" dirty="0" smtClean="0"/>
              <a:t> </a:t>
            </a:r>
            <a:r>
              <a:rPr lang="en-GB" altLang="en-US" dirty="0" smtClean="0">
                <a:latin typeface="Calibri" pitchFamily="34" charset="0"/>
              </a:rPr>
              <a:t>→</a:t>
            </a:r>
            <a:r>
              <a:rPr lang="el-GR" altLang="en-US" dirty="0" smtClean="0"/>
              <a:t>  αντισυλληπτικά δισκία / ΘΟΥ</a:t>
            </a:r>
            <a:endParaRPr lang="en-GB" altLang="en-US" dirty="0" smtClean="0"/>
          </a:p>
        </p:txBody>
      </p:sp>
      <p:pic>
        <p:nvPicPr>
          <p:cNvPr id="5939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9507" y="1556792"/>
            <a:ext cx="1431925"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62888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smtClean="0"/>
              <a:t>ΝΑ – ΟΣΤΙΚΗ ΝΟΣΟΣ</a:t>
            </a:r>
            <a:endParaRPr lang="en-GB"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556792"/>
            <a:ext cx="864096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23528" y="2996952"/>
            <a:ext cx="6624736" cy="3600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23528" y="6021288"/>
            <a:ext cx="6912768" cy="385192"/>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9119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oklis\Pictures\Tibet\Tibet\101ELENI\DSC_06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76"/>
            <a:ext cx="9144000" cy="685562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p:cNvSpPr txBox="1">
            <a:spLocks/>
          </p:cNvSpPr>
          <p:nvPr/>
        </p:nvSpPr>
        <p:spPr>
          <a:xfrm>
            <a:off x="381000" y="321442"/>
            <a:ext cx="8381260" cy="1054394"/>
          </a:xfrm>
          <a:prstGeom prst="rect">
            <a:avLst/>
          </a:prstGeom>
        </p:spPr>
        <p:txBody>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r>
              <a:rPr lang="el-GR" dirty="0" smtClean="0"/>
              <a:t>ΨΥΧΙΑΤΡΙΚΕΣ ΘΕΡΑΠΕΙΕΣ</a:t>
            </a:r>
            <a:endParaRPr lang="en-GB" dirty="0"/>
          </a:p>
        </p:txBody>
      </p:sp>
    </p:spTree>
    <p:extLst>
      <p:ext uri="{BB962C8B-B14F-4D97-AF65-F5344CB8AC3E}">
        <p14:creationId xmlns:p14="http://schemas.microsoft.com/office/powerpoint/2010/main" val="32412481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9" y="2060848"/>
            <a:ext cx="5976664" cy="4014185"/>
          </a:xfrm>
        </p:spPr>
        <p:txBody>
          <a:bodyPr/>
          <a:lstStyle/>
          <a:p>
            <a:r>
              <a:rPr lang="el-GR" dirty="0" smtClean="0"/>
              <a:t>Γνωσιακή συμπεριφορική θεραπεία</a:t>
            </a:r>
          </a:p>
          <a:p>
            <a:endParaRPr lang="el-GR" dirty="0"/>
          </a:p>
          <a:p>
            <a:r>
              <a:rPr lang="el-GR" dirty="0" smtClean="0"/>
              <a:t>Ψυχοκοινωνική θεραπεία</a:t>
            </a:r>
          </a:p>
          <a:p>
            <a:endParaRPr lang="el-GR" dirty="0"/>
          </a:p>
          <a:p>
            <a:r>
              <a:rPr lang="el-GR" dirty="0" smtClean="0"/>
              <a:t>Θεραπεία οικογένειας</a:t>
            </a:r>
          </a:p>
          <a:p>
            <a:endParaRPr lang="el-GR" dirty="0"/>
          </a:p>
          <a:p>
            <a:r>
              <a:rPr lang="el-GR" dirty="0" smtClean="0"/>
              <a:t>Μέθοδοι ψυχοδυναμικής ψυχοθεραπείας</a:t>
            </a:r>
          </a:p>
          <a:p>
            <a:endParaRPr lang="el-GR" dirty="0"/>
          </a:p>
          <a:p>
            <a:r>
              <a:rPr lang="el-GR" dirty="0" smtClean="0"/>
              <a:t>Καταλληλότερη μορφή; Διάρκεια θεραπείας;</a:t>
            </a:r>
            <a:endParaRPr lang="en-GB" dirty="0" smtClean="0"/>
          </a:p>
          <a:p>
            <a:endParaRPr lang="en-GB" dirty="0"/>
          </a:p>
          <a:p>
            <a:endParaRPr lang="en-GB" dirty="0"/>
          </a:p>
        </p:txBody>
      </p:sp>
      <p:sp>
        <p:nvSpPr>
          <p:cNvPr id="3" name="Title 2"/>
          <p:cNvSpPr>
            <a:spLocks noGrp="1"/>
          </p:cNvSpPr>
          <p:nvPr>
            <p:ph type="title"/>
          </p:nvPr>
        </p:nvSpPr>
        <p:spPr/>
        <p:txBody>
          <a:bodyPr/>
          <a:lstStyle/>
          <a:p>
            <a:r>
              <a:rPr lang="el-GR" dirty="0" smtClean="0"/>
              <a:t>ΨΥΧΙΑΤΡΙΚΕΣ ΘΕΡΑΠΕΙΕΣ</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2060848"/>
            <a:ext cx="2953941" cy="430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8298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67685267"/>
              </p:ext>
            </p:extLst>
          </p:nvPr>
        </p:nvGraphicFramePr>
        <p:xfrm>
          <a:off x="381000" y="1719263"/>
          <a:ext cx="8407400" cy="4406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457200" y="274638"/>
            <a:ext cx="8229600" cy="922114"/>
          </a:xfrm>
        </p:spPr>
        <p:txBody>
          <a:bodyPr/>
          <a:lstStyle/>
          <a:p>
            <a:pPr algn="ctr"/>
            <a:r>
              <a:rPr lang="el-GR" dirty="0" smtClean="0"/>
              <a:t>ΚΑΤΗΓΟΡΙΕΣ </a:t>
            </a:r>
            <a:r>
              <a:rPr lang="en-GB" dirty="0" smtClean="0"/>
              <a:t>FHA</a:t>
            </a:r>
            <a:endParaRPr lang="en-GB" dirty="0"/>
          </a:p>
        </p:txBody>
      </p:sp>
      <p:sp>
        <p:nvSpPr>
          <p:cNvPr id="5" name="TextBox 4"/>
          <p:cNvSpPr txBox="1"/>
          <p:nvPr/>
        </p:nvSpPr>
        <p:spPr>
          <a:xfrm>
            <a:off x="5004048" y="6237312"/>
            <a:ext cx="3932423" cy="369332"/>
          </a:xfrm>
          <a:prstGeom prst="rect">
            <a:avLst/>
          </a:prstGeom>
          <a:noFill/>
        </p:spPr>
        <p:txBody>
          <a:bodyPr wrap="none" rtlCol="0">
            <a:spAutoFit/>
          </a:bodyPr>
          <a:lstStyle/>
          <a:p>
            <a:r>
              <a:rPr lang="el-GR" dirty="0" smtClean="0"/>
              <a:t>* Ιδιοπαθής – Χωρίς εμφανή αιτιολογία</a:t>
            </a:r>
            <a:endParaRPr lang="en-GB" dirty="0"/>
          </a:p>
        </p:txBody>
      </p:sp>
    </p:spTree>
    <p:extLst>
      <p:ext uri="{BB962C8B-B14F-4D97-AF65-F5344CB8AC3E}">
        <p14:creationId xmlns:p14="http://schemas.microsoft.com/office/powerpoint/2010/main" val="5585987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734265"/>
          </a:xfrm>
        </p:spPr>
        <p:txBody>
          <a:bodyPr/>
          <a:lstStyle/>
          <a:p>
            <a:r>
              <a:rPr lang="el-GR" dirty="0" smtClean="0"/>
              <a:t>Έχουν δοκιμαστεί σχεδόν όλες οι κατηγορίες Ψ φαρμάκων</a:t>
            </a:r>
          </a:p>
          <a:p>
            <a:endParaRPr lang="el-GR" dirty="0"/>
          </a:p>
          <a:p>
            <a:r>
              <a:rPr lang="el-GR" dirty="0" smtClean="0"/>
              <a:t>Πενιχρό αποτέλεσμα: </a:t>
            </a:r>
            <a:r>
              <a:rPr lang="en-GB" dirty="0" smtClean="0"/>
              <a:t>TCA, MAOI, </a:t>
            </a:r>
            <a:r>
              <a:rPr lang="el-GR" dirty="0" smtClean="0"/>
              <a:t>Βενζοδιαζεπίνες, Τυπικά αντιψυχωσικά</a:t>
            </a:r>
          </a:p>
          <a:p>
            <a:pPr marL="45720" indent="0">
              <a:buNone/>
            </a:pPr>
            <a:endParaRPr lang="el-GR" dirty="0" smtClean="0"/>
          </a:p>
          <a:p>
            <a:r>
              <a:rPr lang="el-GR" dirty="0" smtClean="0"/>
              <a:t>Ενθαρρυντικό/αμφίβολο αποτέλεσμα: κυπροεπταδίνη, </a:t>
            </a:r>
            <a:r>
              <a:rPr lang="en-GB" dirty="0" smtClean="0"/>
              <a:t>Li, SSRI, </a:t>
            </a:r>
            <a:r>
              <a:rPr lang="el-GR" dirty="0" smtClean="0"/>
              <a:t>οπιοειδή, καναβινοειδή, ψευδάργυρος</a:t>
            </a:r>
            <a:r>
              <a:rPr lang="en-GB" dirty="0" smtClean="0"/>
              <a:t>, </a:t>
            </a:r>
            <a:r>
              <a:rPr lang="el-GR" dirty="0" smtClean="0"/>
              <a:t>νεότερα αντιψυχωσικά</a:t>
            </a:r>
          </a:p>
          <a:p>
            <a:endParaRPr lang="el-GR" dirty="0"/>
          </a:p>
          <a:p>
            <a:r>
              <a:rPr lang="el-GR" dirty="0" smtClean="0"/>
              <a:t>Πιθανές νέες κατευθύνσεις: χορήγηση λεπτίνης, γκρελίνης, </a:t>
            </a:r>
            <a:r>
              <a:rPr lang="en-GB" dirty="0" smtClean="0"/>
              <a:t>GABA-antagonist, NMDA-agonist/antagonist</a:t>
            </a:r>
            <a:r>
              <a:rPr lang="el-GR" dirty="0" smtClean="0"/>
              <a:t>, αναστολέων μελατονίνης</a:t>
            </a:r>
            <a:endParaRPr lang="el-GR" dirty="0"/>
          </a:p>
          <a:p>
            <a:endParaRPr lang="el-GR" dirty="0" smtClean="0"/>
          </a:p>
          <a:p>
            <a:r>
              <a:rPr lang="el-GR" dirty="0" smtClean="0">
                <a:solidFill>
                  <a:srgbClr val="FF0000"/>
                </a:solidFill>
              </a:rPr>
              <a:t>ΠΡΟΣ ΤΟ ΠΑΡΟΝ → ΔΕΝ ΥΠΑΡΧΕΙ ΦΑΡΜΑΚΟ ΕΚΛΟΓΗΣ</a:t>
            </a:r>
          </a:p>
          <a:p>
            <a:endParaRPr lang="en-GB" dirty="0"/>
          </a:p>
        </p:txBody>
      </p:sp>
      <p:sp>
        <p:nvSpPr>
          <p:cNvPr id="3" name="Title 2"/>
          <p:cNvSpPr>
            <a:spLocks noGrp="1"/>
          </p:cNvSpPr>
          <p:nvPr>
            <p:ph type="title"/>
          </p:nvPr>
        </p:nvSpPr>
        <p:spPr/>
        <p:txBody>
          <a:bodyPr/>
          <a:lstStyle/>
          <a:p>
            <a:r>
              <a:rPr lang="el-GR" sz="2800" dirty="0" smtClean="0"/>
              <a:t>Να – ψυχοφαρμακευτικεσ παρεμβασεισ</a:t>
            </a:r>
            <a:endParaRPr lang="en-GB" sz="2800" dirty="0"/>
          </a:p>
        </p:txBody>
      </p:sp>
      <p:sp>
        <p:nvSpPr>
          <p:cNvPr id="4" name="TextBox 3"/>
          <p:cNvSpPr txBox="1"/>
          <p:nvPr/>
        </p:nvSpPr>
        <p:spPr>
          <a:xfrm>
            <a:off x="5027823" y="6277929"/>
            <a:ext cx="3939220" cy="338554"/>
          </a:xfrm>
          <a:prstGeom prst="rect">
            <a:avLst/>
          </a:prstGeom>
          <a:noFill/>
        </p:spPr>
        <p:txBody>
          <a:bodyPr wrap="none" rtlCol="0">
            <a:spAutoFit/>
          </a:bodyPr>
          <a:lstStyle/>
          <a:p>
            <a:r>
              <a:rPr lang="en-GB" sz="1600" dirty="0"/>
              <a:t>Frank G et al, CNS </a:t>
            </a:r>
            <a:r>
              <a:rPr lang="en-GB" sz="1600" dirty="0" smtClean="0"/>
              <a:t>Drugs 2016;30: 419-42 </a:t>
            </a:r>
            <a:endParaRPr lang="en-GB" sz="1600" dirty="0"/>
          </a:p>
        </p:txBody>
      </p:sp>
    </p:spTree>
    <p:extLst>
      <p:ext uri="{BB962C8B-B14F-4D97-AF65-F5344CB8AC3E}">
        <p14:creationId xmlns:p14="http://schemas.microsoft.com/office/powerpoint/2010/main" val="55374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eoklis\Pictures\Tibet\Tibet\101ELENI\DSC_04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11960" y="116632"/>
            <a:ext cx="3600400" cy="646331"/>
          </a:xfrm>
          <a:prstGeom prst="rect">
            <a:avLst/>
          </a:prstGeom>
          <a:noFill/>
        </p:spPr>
        <p:txBody>
          <a:bodyPr wrap="square" rtlCol="0">
            <a:spAutoFit/>
          </a:bodyPr>
          <a:lstStyle/>
          <a:p>
            <a:r>
              <a:rPr lang="el-GR" sz="3600" b="1" dirty="0" smtClean="0">
                <a:solidFill>
                  <a:schemeClr val="bg1"/>
                </a:solidFill>
                <a:latin typeface="Arial" pitchFamily="34" charset="0"/>
                <a:cs typeface="Arial" pitchFamily="34" charset="0"/>
              </a:rPr>
              <a:t>ΕΠΑΝΑΣΙΤΙΣΗ</a:t>
            </a:r>
            <a:endParaRPr lang="el-GR" sz="3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830361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7" y="2132856"/>
            <a:ext cx="4752528" cy="4014185"/>
          </a:xfrm>
        </p:spPr>
        <p:txBody>
          <a:bodyPr>
            <a:normAutofit lnSpcReduction="10000"/>
          </a:bodyPr>
          <a:lstStyle/>
          <a:p>
            <a:r>
              <a:rPr lang="el-GR" dirty="0" smtClean="0"/>
              <a:t>ΝΟΣΗΛΕΙΑ</a:t>
            </a:r>
          </a:p>
          <a:p>
            <a:endParaRPr lang="el-GR" dirty="0"/>
          </a:p>
          <a:p>
            <a:r>
              <a:rPr lang="el-GR" dirty="0" smtClean="0"/>
              <a:t>ΕΝΤΕΡΙΚΗ – ΠΑΡΕΝΤΕΡΙΚΗ ΣΙΤΙΣΗ (αναπλήρωση θερμίδων, βιταμινών κλπ)</a:t>
            </a:r>
          </a:p>
          <a:p>
            <a:endParaRPr lang="el-GR" dirty="0"/>
          </a:p>
          <a:p>
            <a:r>
              <a:rPr lang="el-GR" dirty="0" smtClean="0"/>
              <a:t>ΕΝΥΔΑΤΩΣΗ</a:t>
            </a:r>
          </a:p>
          <a:p>
            <a:endParaRPr lang="el-GR" dirty="0"/>
          </a:p>
          <a:p>
            <a:r>
              <a:rPr lang="el-GR" dirty="0" smtClean="0"/>
              <a:t>ΔΙΟΡΘΩΣΗ ΗΛΕΚΤΡΟΛΥΤΙΚΩΝ ΔΙΑΤΑΡΑΧΩΝ </a:t>
            </a:r>
          </a:p>
          <a:p>
            <a:endParaRPr lang="el-GR" dirty="0"/>
          </a:p>
          <a:p>
            <a:r>
              <a:rPr lang="en-GB" dirty="0" smtClean="0"/>
              <a:t>SOS: REFEEDING SYNDROME !!! </a:t>
            </a:r>
            <a:endParaRPr lang="el-GR" dirty="0" smtClean="0"/>
          </a:p>
          <a:p>
            <a:endParaRPr lang="el-GR" dirty="0"/>
          </a:p>
          <a:p>
            <a:endParaRPr lang="en-GB" dirty="0"/>
          </a:p>
        </p:txBody>
      </p:sp>
      <p:sp>
        <p:nvSpPr>
          <p:cNvPr id="3" name="Title 2"/>
          <p:cNvSpPr>
            <a:spLocks noGrp="1"/>
          </p:cNvSpPr>
          <p:nvPr>
            <p:ph type="title"/>
          </p:nvPr>
        </p:nvSpPr>
        <p:spPr/>
        <p:txBody>
          <a:bodyPr/>
          <a:lstStyle/>
          <a:p>
            <a:r>
              <a:rPr lang="el-GR" dirty="0" smtClean="0"/>
              <a:t>Υποστηρικτικη θεραπεια σε ακραιεσ περιπτωσεισ</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3" y="2492896"/>
            <a:ext cx="3308985" cy="3312368"/>
          </a:xfrm>
          <a:prstGeom prst="rect">
            <a:avLst/>
          </a:prstGeom>
        </p:spPr>
      </p:pic>
    </p:spTree>
    <p:extLst>
      <p:ext uri="{BB962C8B-B14F-4D97-AF65-F5344CB8AC3E}">
        <p14:creationId xmlns:p14="http://schemas.microsoft.com/office/powerpoint/2010/main" val="38821821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oklis\Pictures\Ελένη, Νευρογενής ανορεξία, Τεκκές, 2.09\P10101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052736"/>
            <a:ext cx="3010072" cy="42750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eoklis\Pictures\Ελένη, Νευρογενής ανορεξία, Τεκκές, 2.09\P10101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692696"/>
            <a:ext cx="3265461"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0764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817" y="116632"/>
            <a:ext cx="9077325" cy="69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5288" y="1124744"/>
            <a:ext cx="6012160" cy="2246769"/>
          </a:xfrm>
          <a:prstGeom prst="rect">
            <a:avLst/>
          </a:prstGeom>
          <a:noFill/>
        </p:spPr>
        <p:txBody>
          <a:bodyPr wrap="square" rtlCol="0">
            <a:spAutoFit/>
          </a:bodyPr>
          <a:lstStyle/>
          <a:p>
            <a:pPr marL="285750" indent="-285750">
              <a:buFont typeface="Arial" pitchFamily="34" charset="0"/>
              <a:buChar char="•"/>
            </a:pPr>
            <a:r>
              <a:rPr lang="el-GR" sz="2000" dirty="0" smtClean="0">
                <a:latin typeface="Arial" pitchFamily="34" charset="0"/>
                <a:cs typeface="Arial" pitchFamily="34" charset="0"/>
              </a:rPr>
              <a:t>Επανασίτηση με φαγητό</a:t>
            </a:r>
          </a:p>
          <a:p>
            <a:pPr marL="285750" indent="-285750">
              <a:buFont typeface="Arial" pitchFamily="34" charset="0"/>
              <a:buChar char="•"/>
            </a:pPr>
            <a:endParaRPr lang="el-GR" sz="2000" dirty="0">
              <a:latin typeface="Arial" pitchFamily="34" charset="0"/>
              <a:cs typeface="Arial" pitchFamily="34" charset="0"/>
            </a:endParaRPr>
          </a:p>
          <a:p>
            <a:pPr marL="285750" indent="-285750">
              <a:buFont typeface="Arial" pitchFamily="34" charset="0"/>
              <a:buChar char="•"/>
            </a:pPr>
            <a:r>
              <a:rPr lang="el-GR" sz="2000" dirty="0" smtClean="0">
                <a:latin typeface="Arial" pitchFamily="34" charset="0"/>
                <a:cs typeface="Arial" pitchFamily="34" charset="0"/>
              </a:rPr>
              <a:t>Επανασίτηση με πρωτεινούχα διαλύματα</a:t>
            </a:r>
          </a:p>
          <a:p>
            <a:pPr marL="285750" indent="-285750">
              <a:buFont typeface="Arial" pitchFamily="34" charset="0"/>
              <a:buChar char="•"/>
            </a:pPr>
            <a:endParaRPr lang="el-GR" sz="2000" dirty="0">
              <a:latin typeface="Arial" pitchFamily="34" charset="0"/>
              <a:cs typeface="Arial" pitchFamily="34" charset="0"/>
            </a:endParaRPr>
          </a:p>
          <a:p>
            <a:pPr marL="285750" indent="-285750">
              <a:buFont typeface="Arial" pitchFamily="34" charset="0"/>
              <a:buChar char="•"/>
            </a:pPr>
            <a:r>
              <a:rPr lang="el-GR" sz="2000" dirty="0" smtClean="0">
                <a:latin typeface="Arial" pitchFamily="34" charset="0"/>
                <a:cs typeface="Arial" pitchFamily="34" charset="0"/>
              </a:rPr>
              <a:t>Επανασίτηση με οισοφαγογαστρικό σωλήνα</a:t>
            </a:r>
          </a:p>
          <a:p>
            <a:pPr marL="285750" indent="-285750">
              <a:buFont typeface="Arial" pitchFamily="34" charset="0"/>
              <a:buChar char="•"/>
            </a:pPr>
            <a:endParaRPr lang="el-GR" sz="2000" dirty="0">
              <a:latin typeface="Arial" pitchFamily="34" charset="0"/>
              <a:cs typeface="Arial" pitchFamily="34" charset="0"/>
            </a:endParaRPr>
          </a:p>
          <a:p>
            <a:pPr marL="285750" indent="-285750">
              <a:buFont typeface="Arial" pitchFamily="34" charset="0"/>
              <a:buChar char="•"/>
            </a:pPr>
            <a:r>
              <a:rPr lang="el-GR" sz="2000" dirty="0" smtClean="0">
                <a:latin typeface="Arial" pitchFamily="34" charset="0"/>
                <a:cs typeface="Arial" pitchFamily="34" charset="0"/>
              </a:rPr>
              <a:t>Παρεντερική επανασίτηση</a:t>
            </a:r>
            <a:endParaRPr lang="el-GR" sz="2000" dirty="0">
              <a:latin typeface="Arial" pitchFamily="34" charset="0"/>
              <a:cs typeface="Arial"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687" y="811608"/>
            <a:ext cx="3262313" cy="592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9625" y="3521297"/>
            <a:ext cx="2264336" cy="3220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47554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4" y="998859"/>
            <a:ext cx="3524250"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8550" y="2996952"/>
            <a:ext cx="55054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31840" y="332656"/>
            <a:ext cx="5832648" cy="584775"/>
          </a:xfrm>
          <a:prstGeom prst="rect">
            <a:avLst/>
          </a:prstGeom>
          <a:noFill/>
        </p:spPr>
        <p:txBody>
          <a:bodyPr wrap="square" rtlCol="0">
            <a:spAutoFit/>
          </a:bodyPr>
          <a:lstStyle/>
          <a:p>
            <a:r>
              <a:rPr lang="el-GR" sz="3200" b="1" dirty="0" smtClean="0">
                <a:solidFill>
                  <a:srgbClr val="FF0000"/>
                </a:solidFill>
                <a:latin typeface="Arial" pitchFamily="34" charset="0"/>
                <a:cs typeface="Arial" pitchFamily="34" charset="0"/>
              </a:rPr>
              <a:t>ΣΥΝΔΡΟΜΟ ΕΠΑΝΑΣΙΤΗΣΗΣ</a:t>
            </a:r>
            <a:endParaRPr lang="el-GR" sz="3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4054471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Neoklis\Pictures\Tibet\Nepal\DSC_07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01975" y="260648"/>
            <a:ext cx="4320480" cy="646331"/>
          </a:xfrm>
          <a:prstGeom prst="rect">
            <a:avLst/>
          </a:prstGeom>
          <a:noFill/>
        </p:spPr>
        <p:txBody>
          <a:bodyPr wrap="square" rtlCol="0">
            <a:spAutoFit/>
          </a:bodyPr>
          <a:lstStyle/>
          <a:p>
            <a:r>
              <a:rPr lang="el-GR" sz="3600" b="1" dirty="0" smtClean="0">
                <a:solidFill>
                  <a:srgbClr val="C00000"/>
                </a:solidFill>
                <a:latin typeface="Arial" pitchFamily="34" charset="0"/>
                <a:cs typeface="Arial" pitchFamily="34" charset="0"/>
              </a:rPr>
              <a:t>ΠΡΟΓΝΩΣΗ</a:t>
            </a:r>
            <a:endParaRPr lang="el-GR" sz="36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1956810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2348880"/>
            <a:ext cx="3754760" cy="3600400"/>
          </a:xfrm>
        </p:spPr>
        <p:txBody>
          <a:bodyPr>
            <a:normAutofit/>
          </a:bodyPr>
          <a:lstStyle/>
          <a:p>
            <a:endParaRPr lang="el-GR" sz="2400" dirty="0" smtClean="0"/>
          </a:p>
          <a:p>
            <a:r>
              <a:rPr lang="el-GR" sz="2400" dirty="0" smtClean="0"/>
              <a:t>ΑΙΤΙΟΛΟΓΙΑ</a:t>
            </a:r>
          </a:p>
          <a:p>
            <a:endParaRPr lang="el-GR" sz="2400" dirty="0"/>
          </a:p>
          <a:p>
            <a:endParaRPr lang="el-GR" sz="2400" dirty="0" smtClean="0"/>
          </a:p>
          <a:p>
            <a:endParaRPr lang="el-GR" sz="2400" dirty="0"/>
          </a:p>
          <a:p>
            <a:r>
              <a:rPr lang="el-GR" sz="2400" dirty="0" smtClean="0"/>
              <a:t>ΚΛΙΝΙΚΗ ΕΚΔΗΛΩΣΗ</a:t>
            </a:r>
            <a:endParaRPr lang="en-GB" sz="2400" dirty="0"/>
          </a:p>
        </p:txBody>
      </p:sp>
      <p:sp>
        <p:nvSpPr>
          <p:cNvPr id="3" name="Title 2"/>
          <p:cNvSpPr>
            <a:spLocks noGrp="1"/>
          </p:cNvSpPr>
          <p:nvPr>
            <p:ph type="title"/>
          </p:nvPr>
        </p:nvSpPr>
        <p:spPr/>
        <p:txBody>
          <a:bodyPr/>
          <a:lstStyle/>
          <a:p>
            <a:r>
              <a:rPr lang="el-GR" dirty="0" smtClean="0"/>
              <a:t>ΠΡΟΓΝΩΣΤΙΚΟΙ ΠΑΡΑΓΟΝΤΕΣ</a:t>
            </a:r>
            <a:endParaRPr lang="en-GB" dirty="0"/>
          </a:p>
        </p:txBody>
      </p:sp>
      <p:pic>
        <p:nvPicPr>
          <p:cNvPr id="205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628800"/>
            <a:ext cx="4104456"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0461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924944"/>
            <a:ext cx="8147248" cy="3096344"/>
          </a:xfrm>
        </p:spPr>
        <p:txBody>
          <a:bodyPr>
            <a:normAutofit/>
          </a:bodyPr>
          <a:lstStyle/>
          <a:p>
            <a:r>
              <a:rPr lang="el-GR" dirty="0" smtClean="0"/>
              <a:t>ΟΣΟ ΨΗΛΟΤΕΡΟ ΤΟ ΒΜΙ ΚΑΤΑ ΤΗ ΔΙΑΓΝΩΣΗ</a:t>
            </a:r>
            <a:endParaRPr lang="el-GR" dirty="0"/>
          </a:p>
          <a:p>
            <a:r>
              <a:rPr lang="el-GR" dirty="0" smtClean="0"/>
              <a:t>ΒΑΣΙΚΗ ΚΟΡΤΙΖΟΛΗ &lt; 12.7 μ</a:t>
            </a:r>
            <a:r>
              <a:rPr lang="en-GB" dirty="0" smtClean="0"/>
              <a:t>g/Dl</a:t>
            </a:r>
            <a:endParaRPr lang="el-GR" dirty="0" smtClean="0"/>
          </a:p>
          <a:p>
            <a:r>
              <a:rPr lang="el-GR" dirty="0" smtClean="0"/>
              <a:t>ΥΨΗΛΗ Δ4Α</a:t>
            </a:r>
            <a:endParaRPr lang="en-GB" dirty="0"/>
          </a:p>
          <a:p>
            <a:pPr marL="0" indent="0">
              <a:buNone/>
            </a:pPr>
            <a:endParaRPr lang="en-GB" dirty="0">
              <a:latin typeface="Calibri" panose="020F0502020204030204" pitchFamily="34" charset="0"/>
            </a:endParaRPr>
          </a:p>
          <a:p>
            <a:r>
              <a:rPr lang="el-GR" dirty="0" smtClean="0">
                <a:latin typeface="Calibri" panose="020F0502020204030204" pitchFamily="34" charset="0"/>
              </a:rPr>
              <a:t>Ο άξονας ΥΥΕ επιστρέφει στα φυσιολογικά πριν τον ΥΥΓ</a:t>
            </a:r>
            <a:endParaRPr lang="el-GR" dirty="0">
              <a:latin typeface="Calibri" panose="020F0502020204030204" pitchFamily="34" charset="0"/>
            </a:endParaRPr>
          </a:p>
          <a:p>
            <a:r>
              <a:rPr lang="el-GR" dirty="0" smtClean="0">
                <a:latin typeface="Calibri" panose="020F0502020204030204" pitchFamily="34" charset="0"/>
              </a:rPr>
              <a:t>Αύξηση των οιστρογόνων προηγείται της επιστροφής της ΕΡ</a:t>
            </a:r>
            <a:endParaRPr lang="el-GR" dirty="0">
              <a:latin typeface="Calibri" panose="020F0502020204030204" pitchFamily="34" charset="0"/>
            </a:endParaRPr>
          </a:p>
          <a:p>
            <a:r>
              <a:rPr lang="el-GR" dirty="0" smtClean="0">
                <a:latin typeface="Calibri" panose="020F0502020204030204" pitchFamily="34" charset="0"/>
              </a:rPr>
              <a:t>Αύξηση ΒΜΙ: αναγκαία αλλά όχι ικανή συνθήκη για ΕΡ</a:t>
            </a:r>
            <a:endParaRPr lang="en-GB" dirty="0">
              <a:latin typeface="Calibri" panose="020F0502020204030204" pitchFamily="34" charset="0"/>
            </a:endParaRPr>
          </a:p>
        </p:txBody>
      </p:sp>
      <p:sp>
        <p:nvSpPr>
          <p:cNvPr id="2" name="Title 1"/>
          <p:cNvSpPr>
            <a:spLocks noGrp="1"/>
          </p:cNvSpPr>
          <p:nvPr>
            <p:ph type="title"/>
          </p:nvPr>
        </p:nvSpPr>
        <p:spPr>
          <a:xfrm>
            <a:off x="2555776" y="661224"/>
            <a:ext cx="5472608" cy="922114"/>
          </a:xfrm>
        </p:spPr>
        <p:txBody>
          <a:bodyPr/>
          <a:lstStyle/>
          <a:p>
            <a:pPr algn="ctr"/>
            <a:r>
              <a:rPr lang="el-GR" dirty="0" smtClean="0">
                <a:latin typeface="Calibri" panose="020F0502020204030204" pitchFamily="34" charset="0"/>
              </a:rPr>
              <a:t>ΝΑ</a:t>
            </a:r>
            <a:r>
              <a:rPr lang="en-GB" dirty="0" smtClean="0">
                <a:latin typeface="Calibri" panose="020F0502020204030204" pitchFamily="34" charset="0"/>
              </a:rPr>
              <a:t> – </a:t>
            </a:r>
            <a:r>
              <a:rPr lang="el-GR" dirty="0" smtClean="0">
                <a:latin typeface="Calibri" panose="020F0502020204030204" pitchFamily="34" charset="0"/>
              </a:rPr>
              <a:t>ΘΕΤΙΚΗ ΠΡΟΓΝΩΣΗ</a:t>
            </a:r>
            <a:endParaRPr lang="en-GB" dirty="0">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60648"/>
            <a:ext cx="2131737" cy="2016224"/>
          </a:xfrm>
          <a:prstGeom prst="rect">
            <a:avLst/>
          </a:prstGeom>
        </p:spPr>
      </p:pic>
    </p:spTree>
    <p:extLst>
      <p:ext uri="{BB962C8B-B14F-4D97-AF65-F5344CB8AC3E}">
        <p14:creationId xmlns:p14="http://schemas.microsoft.com/office/powerpoint/2010/main" val="844613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204864"/>
            <a:ext cx="4978896" cy="3744416"/>
          </a:xfrm>
        </p:spPr>
        <p:txBody>
          <a:bodyPr/>
          <a:lstStyle/>
          <a:p>
            <a:r>
              <a:rPr lang="el-GR" dirty="0" smtClean="0"/>
              <a:t>ΟΣΟ ΨΗΛΟΤΕΡΗ Η ΒΑΣΙΚΗ ΚΟΡΤΙΖΟΛΗ &gt; 12.7 μ</a:t>
            </a:r>
            <a:r>
              <a:rPr lang="en-GB" dirty="0" smtClean="0"/>
              <a:t>g/</a:t>
            </a:r>
            <a:r>
              <a:rPr lang="en-GB" dirty="0" err="1" smtClean="0"/>
              <a:t>dL</a:t>
            </a:r>
            <a:endParaRPr lang="en-GB" dirty="0" smtClean="0"/>
          </a:p>
          <a:p>
            <a:endParaRPr lang="en-GB" dirty="0"/>
          </a:p>
          <a:p>
            <a:r>
              <a:rPr lang="el-GR" dirty="0" smtClean="0"/>
              <a:t>ΧΑΜΗΛΗ </a:t>
            </a:r>
            <a:r>
              <a:rPr lang="en-GB" dirty="0" smtClean="0"/>
              <a:t>PRL </a:t>
            </a:r>
            <a:r>
              <a:rPr lang="el-GR" dirty="0" smtClean="0"/>
              <a:t>(υψηλός τόνος οπιοειδών)</a:t>
            </a:r>
          </a:p>
          <a:p>
            <a:endParaRPr lang="el-GR" dirty="0"/>
          </a:p>
          <a:p>
            <a:r>
              <a:rPr lang="el-GR" dirty="0" smtClean="0"/>
              <a:t>ΧΑΜΗΛΗ </a:t>
            </a:r>
            <a:r>
              <a:rPr lang="en-GB" dirty="0" smtClean="0"/>
              <a:t>TSH (</a:t>
            </a:r>
            <a:r>
              <a:rPr lang="el-GR" dirty="0" smtClean="0"/>
              <a:t>βαρύτερη υποφυσιακή καταστολή)</a:t>
            </a:r>
            <a:endParaRPr lang="en-GB" dirty="0"/>
          </a:p>
        </p:txBody>
      </p:sp>
      <p:sp>
        <p:nvSpPr>
          <p:cNvPr id="2" name="Title 1"/>
          <p:cNvSpPr>
            <a:spLocks noGrp="1"/>
          </p:cNvSpPr>
          <p:nvPr>
            <p:ph type="title"/>
          </p:nvPr>
        </p:nvSpPr>
        <p:spPr/>
        <p:txBody>
          <a:bodyPr/>
          <a:lstStyle/>
          <a:p>
            <a:pPr algn="ctr"/>
            <a:r>
              <a:rPr lang="el-GR" dirty="0" smtClean="0">
                <a:latin typeface="Calibri" panose="020F0502020204030204" pitchFamily="34" charset="0"/>
              </a:rPr>
              <a:t>ΝΑ</a:t>
            </a:r>
            <a:r>
              <a:rPr lang="en-GB" dirty="0" smtClean="0">
                <a:latin typeface="Calibri" panose="020F0502020204030204" pitchFamily="34" charset="0"/>
              </a:rPr>
              <a:t> – </a:t>
            </a:r>
            <a:r>
              <a:rPr lang="el-GR" dirty="0" smtClean="0">
                <a:latin typeface="Calibri" panose="020F0502020204030204" pitchFamily="34" charset="0"/>
              </a:rPr>
              <a:t>ΑΡΝΗΤΙΚΗ ΠΡΟΓΝΩΣΗ</a:t>
            </a:r>
            <a:endParaRPr lang="en-GB" dirty="0">
              <a:latin typeface="Calibri" panose="020F0502020204030204" pitchFamily="34"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2376092"/>
            <a:ext cx="2736305" cy="3161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824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1" name="Picture 3" descr="Image:PET-imag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5600" y="2636838"/>
            <a:ext cx="3552825" cy="3857625"/>
          </a:xfrm>
          <a:prstGeom prst="rect">
            <a:avLst/>
          </a:prstGeom>
          <a:noFill/>
          <a:extLst>
            <a:ext uri="{909E8E84-426E-40DD-AFC4-6F175D3DCCD1}">
              <a14:hiddenFill xmlns:a14="http://schemas.microsoft.com/office/drawing/2010/main">
                <a:solidFill>
                  <a:srgbClr val="FFFFFF"/>
                </a:solidFill>
              </a14:hiddenFill>
            </a:ext>
          </a:extLst>
        </p:spPr>
      </p:pic>
      <p:pic>
        <p:nvPicPr>
          <p:cNvPr id="114692" name="Picture 4" descr="Image:Brain 090407.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2636838"/>
            <a:ext cx="4752975" cy="3894137"/>
          </a:xfrm>
          <a:prstGeom prst="rect">
            <a:avLst/>
          </a:prstGeom>
          <a:noFill/>
          <a:extLst>
            <a:ext uri="{909E8E84-426E-40DD-AFC4-6F175D3DCCD1}">
              <a14:hiddenFill xmlns:a14="http://schemas.microsoft.com/office/drawing/2010/main">
                <a:solidFill>
                  <a:srgbClr val="FFFFFF"/>
                </a:solidFill>
              </a14:hiddenFill>
            </a:ext>
          </a:extLst>
        </p:spPr>
      </p:pic>
      <p:sp>
        <p:nvSpPr>
          <p:cNvPr id="114693" name="Text Box 5"/>
          <p:cNvSpPr txBox="1">
            <a:spLocks noChangeArrowheads="1"/>
          </p:cNvSpPr>
          <p:nvPr/>
        </p:nvSpPr>
        <p:spPr bwMode="auto">
          <a:xfrm>
            <a:off x="323850" y="260350"/>
            <a:ext cx="8351838" cy="2123658"/>
          </a:xfrm>
          <a:prstGeom prst="rect">
            <a:avLst/>
          </a:prstGeom>
          <a:solidFill>
            <a:schemeClr val="accent1"/>
          </a:solidFill>
          <a:ln>
            <a:noFill/>
          </a:ln>
          <a:effectLst/>
        </p:spPr>
        <p:txBody>
          <a:bodyPr>
            <a:spAutoFit/>
          </a:bodyPr>
          <a:lstStyle/>
          <a:p>
            <a:pPr algn="just">
              <a:spcBef>
                <a:spcPct val="50000"/>
              </a:spcBef>
              <a:buFontTx/>
              <a:buChar char="•"/>
            </a:pPr>
            <a:r>
              <a:rPr lang="el-GR" altLang="en-US" sz="2400" dirty="0">
                <a:solidFill>
                  <a:srgbClr val="FFFF00"/>
                </a:solidFill>
              </a:rPr>
              <a:t> Ο ανθρώπινος εγκέφαλος καταναλώνει 20-25% των </a:t>
            </a:r>
          </a:p>
          <a:p>
            <a:pPr algn="just">
              <a:spcBef>
                <a:spcPct val="50000"/>
              </a:spcBef>
            </a:pPr>
            <a:r>
              <a:rPr lang="el-GR" altLang="en-US" sz="2400" dirty="0">
                <a:solidFill>
                  <a:srgbClr val="FFFF00"/>
                </a:solidFill>
              </a:rPr>
              <a:t>   καθημερινών ενεργειακών αναγκών του σώματος</a:t>
            </a:r>
          </a:p>
          <a:p>
            <a:pPr algn="just">
              <a:spcBef>
                <a:spcPct val="50000"/>
              </a:spcBef>
              <a:buFontTx/>
              <a:buChar char="•"/>
            </a:pPr>
            <a:r>
              <a:rPr lang="el-GR" altLang="en-US" sz="2400" dirty="0">
                <a:solidFill>
                  <a:srgbClr val="FFFF00"/>
                </a:solidFill>
              </a:rPr>
              <a:t> Χρειάζεται 16 φορές περισσότερη ενέργεια ανά μονάδα </a:t>
            </a:r>
          </a:p>
          <a:p>
            <a:pPr algn="just">
              <a:spcBef>
                <a:spcPct val="50000"/>
              </a:spcBef>
            </a:pPr>
            <a:r>
              <a:rPr lang="el-GR" altLang="en-US" sz="2400" dirty="0">
                <a:solidFill>
                  <a:srgbClr val="FFFF00"/>
                </a:solidFill>
              </a:rPr>
              <a:t>  μάζας από </a:t>
            </a:r>
            <a:r>
              <a:rPr lang="el-GR" altLang="en-US" sz="2400" dirty="0" smtClean="0">
                <a:solidFill>
                  <a:srgbClr val="FFFF00"/>
                </a:solidFill>
              </a:rPr>
              <a:t>ό</a:t>
            </a:r>
            <a:r>
              <a:rPr lang="en-GB" altLang="en-US" sz="2400" dirty="0" smtClean="0">
                <a:solidFill>
                  <a:srgbClr val="FFFF00"/>
                </a:solidFill>
              </a:rPr>
              <a:t>,</a:t>
            </a:r>
            <a:r>
              <a:rPr lang="el-GR" altLang="en-US" sz="2400" dirty="0" smtClean="0">
                <a:solidFill>
                  <a:srgbClr val="FFFF00"/>
                </a:solidFill>
              </a:rPr>
              <a:t>τι </a:t>
            </a:r>
            <a:r>
              <a:rPr lang="el-GR" altLang="en-US" sz="2400" dirty="0">
                <a:solidFill>
                  <a:srgbClr val="FFFF00"/>
                </a:solidFill>
              </a:rPr>
              <a:t>ο μυϊκός ιστός</a:t>
            </a:r>
          </a:p>
        </p:txBody>
      </p:sp>
    </p:spTree>
    <p:extLst>
      <p:ext uri="{BB962C8B-B14F-4D97-AF65-F5344CB8AC3E}">
        <p14:creationId xmlns:p14="http://schemas.microsoft.com/office/powerpoint/2010/main" val="40789856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47952" y="1719262"/>
            <a:ext cx="6048384" cy="4734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l-GR" sz="2800" dirty="0" smtClean="0"/>
              <a:t>2003 </a:t>
            </a:r>
            <a:r>
              <a:rPr lang="en-GB" sz="2800" dirty="0" smtClean="0"/>
              <a:t>ANOREXIA NERVOSA SOCIETY 10y FOLLOW-UP</a:t>
            </a:r>
            <a:endParaRPr lang="en-GB" sz="2800" dirty="0"/>
          </a:p>
        </p:txBody>
      </p:sp>
    </p:spTree>
    <p:extLst>
      <p:ext uri="{BB962C8B-B14F-4D97-AF65-F5344CB8AC3E}">
        <p14:creationId xmlns:p14="http://schemas.microsoft.com/office/powerpoint/2010/main" val="4588220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oklis\Pictures\Tibet\Tibet\101ELENI\DSC_06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93" y="0"/>
            <a:ext cx="913994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36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1960" y="2061096"/>
            <a:ext cx="4691063" cy="4104456"/>
          </a:xfrm>
        </p:spPr>
        <p:txBody>
          <a:bodyPr rtlCol="0">
            <a:normAutofit/>
          </a:bodyPr>
          <a:lstStyle/>
          <a:p>
            <a:pPr marL="274320" indent="-274320" fontAlgn="auto">
              <a:spcAft>
                <a:spcPts val="0"/>
              </a:spcAft>
              <a:buClr>
                <a:schemeClr val="accent1">
                  <a:lumMod val="60000"/>
                  <a:lumOff val="40000"/>
                </a:schemeClr>
              </a:buClr>
              <a:buFont typeface="Arial" pitchFamily="34" charset="0"/>
              <a:buChar char="•"/>
              <a:defRPr/>
            </a:pPr>
            <a:r>
              <a:rPr lang="el-GR" dirty="0" smtClean="0">
                <a:solidFill>
                  <a:srgbClr val="FF0000"/>
                </a:solidFill>
              </a:rPr>
              <a:t>ΨΥΧΟΛΟΓΙΚΗ ΥΠΟΣΤΗΡΙΞΗ – ΨΥΧΙΑΤΡΙΚΗ ΘΕΡΑΠΕΙΑ</a:t>
            </a:r>
          </a:p>
          <a:p>
            <a:pPr marL="274320" indent="-274320" fontAlgn="auto">
              <a:spcAft>
                <a:spcPts val="0"/>
              </a:spcAft>
              <a:buClr>
                <a:schemeClr val="accent1">
                  <a:lumMod val="60000"/>
                  <a:lumOff val="40000"/>
                </a:schemeClr>
              </a:buClr>
              <a:buFont typeface="Arial" pitchFamily="34" charset="0"/>
              <a:buChar char="•"/>
              <a:defRPr/>
            </a:pPr>
            <a:endParaRPr lang="el-GR" dirty="0" smtClean="0"/>
          </a:p>
          <a:p>
            <a:pPr marL="274320" indent="-274320" fontAlgn="auto">
              <a:spcAft>
                <a:spcPts val="0"/>
              </a:spcAft>
              <a:buClr>
                <a:schemeClr val="accent1">
                  <a:lumMod val="60000"/>
                  <a:lumOff val="40000"/>
                </a:schemeClr>
              </a:buClr>
              <a:buFont typeface="Arial" pitchFamily="34" charset="0"/>
              <a:buChar char="•"/>
              <a:defRPr/>
            </a:pPr>
            <a:r>
              <a:rPr lang="el-GR" dirty="0" smtClean="0"/>
              <a:t>ΑΠΟΚΑΤΑΣΤΑΣΗ ΕΝΕΡΓΕΙΑΚΟΥ ΙΣΟΖΥΓΙΟΥ (αποφυγή επικίνδυνων για τη ζωή επιπλοκών)</a:t>
            </a:r>
          </a:p>
          <a:p>
            <a:pPr marL="274320" indent="-274320" fontAlgn="auto">
              <a:spcAft>
                <a:spcPts val="0"/>
              </a:spcAft>
              <a:buClr>
                <a:schemeClr val="accent1">
                  <a:lumMod val="60000"/>
                  <a:lumOff val="40000"/>
                </a:schemeClr>
              </a:buClr>
              <a:buFont typeface="Arial" pitchFamily="34" charset="0"/>
              <a:buChar char="•"/>
              <a:defRPr/>
            </a:pPr>
            <a:endParaRPr lang="el-GR" dirty="0"/>
          </a:p>
          <a:p>
            <a:pPr marL="274320" indent="-274320" fontAlgn="auto">
              <a:spcAft>
                <a:spcPts val="0"/>
              </a:spcAft>
              <a:buClr>
                <a:schemeClr val="accent1">
                  <a:lumMod val="60000"/>
                  <a:lumOff val="40000"/>
                </a:schemeClr>
              </a:buClr>
              <a:buFont typeface="Arial" pitchFamily="34" charset="0"/>
              <a:buChar char="•"/>
              <a:defRPr/>
            </a:pPr>
            <a:r>
              <a:rPr lang="el-GR" dirty="0" smtClean="0"/>
              <a:t>ΟΡΜΟΝΙΚΗ ΘΕΡΑΠΕΙΑ</a:t>
            </a:r>
          </a:p>
          <a:p>
            <a:pPr marL="0" indent="0" fontAlgn="auto">
              <a:spcAft>
                <a:spcPts val="0"/>
              </a:spcAft>
              <a:buClr>
                <a:schemeClr val="accent1">
                  <a:lumMod val="60000"/>
                  <a:lumOff val="40000"/>
                </a:schemeClr>
              </a:buClr>
              <a:buFont typeface="Arial" pitchFamily="34" charset="0"/>
              <a:buNone/>
              <a:defRPr/>
            </a:pPr>
            <a:r>
              <a:rPr lang="el-GR" dirty="0"/>
              <a:t> </a:t>
            </a:r>
            <a:r>
              <a:rPr lang="el-GR" dirty="0" smtClean="0"/>
              <a:t>   - θεραπεία πρόκλησης εφηβείας</a:t>
            </a:r>
          </a:p>
          <a:p>
            <a:pPr marL="0" indent="0" fontAlgn="auto">
              <a:spcAft>
                <a:spcPts val="0"/>
              </a:spcAft>
              <a:buClr>
                <a:schemeClr val="accent1">
                  <a:lumMod val="60000"/>
                  <a:lumOff val="40000"/>
                </a:schemeClr>
              </a:buClr>
              <a:buFont typeface="Arial" pitchFamily="34" charset="0"/>
              <a:buNone/>
              <a:defRPr/>
            </a:pPr>
            <a:r>
              <a:rPr lang="el-GR" dirty="0"/>
              <a:t> </a:t>
            </a:r>
            <a:r>
              <a:rPr lang="el-GR" dirty="0" smtClean="0"/>
              <a:t>   - θεραπεία υπογοναδισμού</a:t>
            </a:r>
          </a:p>
          <a:p>
            <a:pPr marL="0" indent="0" fontAlgn="auto">
              <a:spcAft>
                <a:spcPts val="0"/>
              </a:spcAft>
              <a:buClr>
                <a:schemeClr val="accent1">
                  <a:lumMod val="60000"/>
                  <a:lumOff val="40000"/>
                </a:schemeClr>
              </a:buClr>
              <a:buFont typeface="Arial" pitchFamily="34" charset="0"/>
              <a:buNone/>
              <a:defRPr/>
            </a:pPr>
            <a:r>
              <a:rPr lang="el-GR" dirty="0"/>
              <a:t> </a:t>
            </a:r>
            <a:r>
              <a:rPr lang="el-GR" dirty="0" smtClean="0"/>
              <a:t>   - θεραπεία υπογονιμότητας</a:t>
            </a:r>
            <a:endParaRPr lang="en-GB" dirty="0"/>
          </a:p>
        </p:txBody>
      </p:sp>
      <p:sp>
        <p:nvSpPr>
          <p:cNvPr id="2" name="Title 1"/>
          <p:cNvSpPr>
            <a:spLocks noGrp="1"/>
          </p:cNvSpPr>
          <p:nvPr>
            <p:ph type="title"/>
          </p:nvPr>
        </p:nvSpPr>
        <p:spPr>
          <a:xfrm>
            <a:off x="457200" y="274638"/>
            <a:ext cx="8229600" cy="994122"/>
          </a:xfrm>
        </p:spPr>
        <p:txBody>
          <a:bodyPr>
            <a:normAutofit fontScale="90000"/>
          </a:bodyPr>
          <a:lstStyle/>
          <a:p>
            <a:pPr algn="ctr" fontAlgn="auto">
              <a:spcAft>
                <a:spcPts val="0"/>
              </a:spcAft>
              <a:defRPr/>
            </a:pPr>
            <a:r>
              <a:rPr lang="el-GR" dirty="0" smtClean="0">
                <a:solidFill>
                  <a:schemeClr val="accent6">
                    <a:tint val="1000"/>
                  </a:schemeClr>
                </a:solidFill>
              </a:rPr>
              <a:t>ΝΕΥΡΟΓΕΝΗΣ ΑΝΟΡΕΞΙΑ - ΑΝΤΙΜΕΤΩΠΙΣΗ</a:t>
            </a:r>
            <a:endParaRPr lang="en-GB" dirty="0">
              <a:solidFill>
                <a:schemeClr val="accent6">
                  <a:tint val="1000"/>
                </a:schemeClr>
              </a:solidFill>
            </a:endParaRPr>
          </a:p>
        </p:txBody>
      </p:sp>
      <p:pic>
        <p:nvPicPr>
          <p:cNvPr id="5734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789502"/>
            <a:ext cx="3600400" cy="4303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49161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96752"/>
            <a:ext cx="8759152"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271925" y="6357781"/>
            <a:ext cx="4647106" cy="338554"/>
          </a:xfrm>
          <a:prstGeom prst="rect">
            <a:avLst/>
          </a:prstGeom>
          <a:noFill/>
        </p:spPr>
        <p:txBody>
          <a:bodyPr wrap="none" rtlCol="0">
            <a:spAutoFit/>
          </a:bodyPr>
          <a:lstStyle/>
          <a:p>
            <a:r>
              <a:rPr lang="en-GB" sz="1600" dirty="0" err="1"/>
              <a:t>Bronwen</a:t>
            </a:r>
            <a:r>
              <a:rPr lang="en-GB" sz="1600" dirty="0"/>
              <a:t> </a:t>
            </a:r>
            <a:r>
              <a:rPr lang="en-GB" sz="1600" dirty="0" smtClean="0"/>
              <a:t>M </a:t>
            </a:r>
            <a:r>
              <a:rPr lang="en-GB" sz="1600" dirty="0"/>
              <a:t>et </a:t>
            </a:r>
            <a:r>
              <a:rPr lang="en-GB" sz="1600" dirty="0" smtClean="0"/>
              <a:t>al</a:t>
            </a:r>
            <a:r>
              <a:rPr lang="el-GR" sz="1600" dirty="0" smtClean="0"/>
              <a:t>, </a:t>
            </a:r>
            <a:r>
              <a:rPr lang="en-GB" sz="1600" dirty="0" smtClean="0"/>
              <a:t>Ageing </a:t>
            </a:r>
            <a:r>
              <a:rPr lang="en-GB" sz="1600" dirty="0"/>
              <a:t>Res </a:t>
            </a:r>
            <a:r>
              <a:rPr lang="en-GB" sz="1600" dirty="0" smtClean="0"/>
              <a:t>Rev 2008;7:</a:t>
            </a:r>
            <a:r>
              <a:rPr lang="el-GR" sz="1600" dirty="0" smtClean="0"/>
              <a:t> </a:t>
            </a:r>
            <a:r>
              <a:rPr lang="en-GB" sz="1600" dirty="0" smtClean="0"/>
              <a:t>209-224</a:t>
            </a:r>
            <a:endParaRPr lang="en-GB" sz="1600" dirty="0"/>
          </a:p>
        </p:txBody>
      </p:sp>
      <p:sp>
        <p:nvSpPr>
          <p:cNvPr id="3" name="TextBox 2"/>
          <p:cNvSpPr txBox="1"/>
          <p:nvPr/>
        </p:nvSpPr>
        <p:spPr>
          <a:xfrm>
            <a:off x="694889" y="431228"/>
            <a:ext cx="7728398" cy="461665"/>
          </a:xfrm>
          <a:prstGeom prst="rect">
            <a:avLst/>
          </a:prstGeom>
          <a:noFill/>
        </p:spPr>
        <p:txBody>
          <a:bodyPr wrap="none" rtlCol="0">
            <a:spAutoFit/>
          </a:bodyPr>
          <a:lstStyle/>
          <a:p>
            <a:r>
              <a:rPr lang="el-GR" sz="2400" b="1" dirty="0" smtClean="0">
                <a:solidFill>
                  <a:schemeClr val="tx2"/>
                </a:solidFill>
              </a:rPr>
              <a:t>ΝΕΥΡΟΓΕΝΗΣ ΑΝΟΡΕΞΙΑ ΚΑΙ ΕΝΔΟΚΡΙΝΙΚΕΣ ΔΙΑΤΑΡΑΧΕΣ</a:t>
            </a:r>
            <a:endParaRPr lang="en-GB" sz="2400" b="1" dirty="0">
              <a:solidFill>
                <a:schemeClr val="tx2"/>
              </a:solidFill>
            </a:endParaRPr>
          </a:p>
        </p:txBody>
      </p:sp>
    </p:spTree>
    <p:extLst>
      <p:ext uri="{BB962C8B-B14F-4D97-AF65-F5344CB8AC3E}">
        <p14:creationId xmlns:p14="http://schemas.microsoft.com/office/powerpoint/2010/main" val="29171781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260648"/>
            <a:ext cx="7488832" cy="63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89998" y="6550223"/>
            <a:ext cx="3830600" cy="307777"/>
          </a:xfrm>
          <a:prstGeom prst="rect">
            <a:avLst/>
          </a:prstGeom>
          <a:noFill/>
        </p:spPr>
        <p:txBody>
          <a:bodyPr wrap="none" rtlCol="0">
            <a:spAutoFit/>
          </a:bodyPr>
          <a:lstStyle/>
          <a:p>
            <a:r>
              <a:rPr lang="en-GB" sz="1400" dirty="0" err="1" smtClean="0"/>
              <a:t>Schorr</a:t>
            </a:r>
            <a:r>
              <a:rPr lang="en-GB" sz="1400" dirty="0"/>
              <a:t> M et al, Nat Rev </a:t>
            </a:r>
            <a:r>
              <a:rPr lang="en-GB" sz="1400" dirty="0" err="1" smtClean="0"/>
              <a:t>Endocrinol</a:t>
            </a:r>
            <a:r>
              <a:rPr lang="en-GB" sz="1400" dirty="0" smtClean="0"/>
              <a:t> 2016; </a:t>
            </a:r>
            <a:r>
              <a:rPr lang="en-GB" sz="1400" dirty="0"/>
              <a:t>Nov </a:t>
            </a:r>
            <a:r>
              <a:rPr lang="en-GB" sz="1400" dirty="0" smtClean="0"/>
              <a:t>4 </a:t>
            </a:r>
            <a:endParaRPr lang="en-GB" sz="1400" dirty="0"/>
          </a:p>
        </p:txBody>
      </p:sp>
    </p:spTree>
    <p:extLst>
      <p:ext uri="{BB962C8B-B14F-4D97-AF65-F5344CB8AC3E}">
        <p14:creationId xmlns:p14="http://schemas.microsoft.com/office/powerpoint/2010/main" val="30511660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11609"/>
            <a:ext cx="9144000" cy="244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17" y="116632"/>
            <a:ext cx="9077325" cy="69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0688" y="1428750"/>
            <a:ext cx="30384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271784"/>
            <a:ext cx="9144000" cy="379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14" y="5062931"/>
            <a:ext cx="9171814" cy="200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6011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p:cNvSpPr>
            <a:spLocks noGrp="1"/>
          </p:cNvSpPr>
          <p:nvPr>
            <p:ph type="title"/>
          </p:nvPr>
        </p:nvSpPr>
        <p:spPr/>
        <p:txBody>
          <a:bodyPr/>
          <a:lstStyle/>
          <a:p>
            <a:endParaRPr lang="el-GR" smtClean="0"/>
          </a:p>
        </p:txBody>
      </p:sp>
      <p:sp>
        <p:nvSpPr>
          <p:cNvPr id="14339" name="2 - Θέση περιεχομένου"/>
          <p:cNvSpPr>
            <a:spLocks noGrp="1"/>
          </p:cNvSpPr>
          <p:nvPr>
            <p:ph idx="1"/>
          </p:nvPr>
        </p:nvSpPr>
        <p:spPr/>
        <p:txBody>
          <a:bodyPr/>
          <a:lstStyle/>
          <a:p>
            <a:endParaRPr lang="el-GR" smtClean="0"/>
          </a:p>
        </p:txBody>
      </p:sp>
      <p:pic>
        <p:nvPicPr>
          <p:cNvPr id="1434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86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5605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38100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807083"/>
            <a:ext cx="4859337" cy="3881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3262472"/>
            <a:ext cx="3243263"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3060" y="188641"/>
            <a:ext cx="2892424" cy="295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7624" y="185161"/>
            <a:ext cx="1822450" cy="257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061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4161440" y="226566"/>
            <a:ext cx="4601516" cy="1077218"/>
          </a:xfrm>
          <a:prstGeom prst="rect">
            <a:avLst/>
          </a:prstGeom>
          <a:solidFill>
            <a:schemeClr val="accent1"/>
          </a:solidFill>
          <a:ln>
            <a:noFill/>
          </a:ln>
          <a:effectLst/>
        </p:spPr>
        <p:txBody>
          <a:bodyPr wrap="none" anchor="ctr">
            <a:spAutoFit/>
          </a:bodyPr>
          <a:lstStyle>
            <a:lvl1pPr indent="457200">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ctr"/>
            <a:r>
              <a:rPr lang="en-US" altLang="en-US" sz="3200" dirty="0">
                <a:solidFill>
                  <a:srgbClr val="FFFF00"/>
                </a:solidFill>
              </a:rPr>
              <a:t>Charles Darwin </a:t>
            </a:r>
            <a:endParaRPr lang="el-GR" altLang="en-US" sz="3200" dirty="0">
              <a:solidFill>
                <a:srgbClr val="FFFF00"/>
              </a:solidFill>
            </a:endParaRPr>
          </a:p>
          <a:p>
            <a:pPr algn="ctr"/>
            <a:r>
              <a:rPr lang="en-US" altLang="en-US" sz="3200" dirty="0">
                <a:solidFill>
                  <a:srgbClr val="FFFF00"/>
                </a:solidFill>
              </a:rPr>
              <a:t> The origin of Species</a:t>
            </a:r>
            <a:endParaRPr lang="el-GR" altLang="en-US" sz="3200" dirty="0">
              <a:solidFill>
                <a:srgbClr val="FFFF00"/>
              </a:solidFill>
            </a:endParaRPr>
          </a:p>
        </p:txBody>
      </p:sp>
      <p:pic>
        <p:nvPicPr>
          <p:cNvPr id="116739" name="Picture 3" descr="darw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975" y="1344331"/>
            <a:ext cx="2662238" cy="3581400"/>
          </a:xfrm>
          <a:prstGeom prst="rect">
            <a:avLst/>
          </a:prstGeom>
          <a:noFill/>
          <a:extLst>
            <a:ext uri="{909E8E84-426E-40DD-AFC4-6F175D3DCCD1}">
              <a14:hiddenFill xmlns:a14="http://schemas.microsoft.com/office/drawing/2010/main">
                <a:solidFill>
                  <a:srgbClr val="FFFFFF"/>
                </a:solidFill>
              </a14:hiddenFill>
            </a:ext>
          </a:extLst>
        </p:spPr>
      </p:pic>
      <p:sp>
        <p:nvSpPr>
          <p:cNvPr id="116740" name="Rectangle 4"/>
          <p:cNvSpPr>
            <a:spLocks noChangeArrowheads="1"/>
          </p:cNvSpPr>
          <p:nvPr/>
        </p:nvSpPr>
        <p:spPr bwMode="auto">
          <a:xfrm>
            <a:off x="2051720" y="5085184"/>
            <a:ext cx="5184576" cy="1569660"/>
          </a:xfrm>
          <a:prstGeom prst="rect">
            <a:avLst/>
          </a:prstGeom>
          <a:solidFill>
            <a:schemeClr val="accent1"/>
          </a:solidFill>
          <a:ln>
            <a:noFill/>
          </a:ln>
          <a:effectLst/>
        </p:spPr>
        <p:txBody>
          <a:bodyPr wrap="square" anchor="ctr">
            <a:spAutoFit/>
          </a:bodyPr>
          <a:lstStyle>
            <a:lvl1pPr indent="457200">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ctr"/>
            <a:r>
              <a:rPr lang="en-US" altLang="en-US" sz="3200" dirty="0" smtClean="0">
                <a:solidFill>
                  <a:srgbClr val="FFFF00"/>
                </a:solidFill>
              </a:rPr>
              <a:t>“hard </a:t>
            </a:r>
            <a:r>
              <a:rPr lang="en-US" altLang="en-US" sz="3200" dirty="0">
                <a:solidFill>
                  <a:srgbClr val="FFFF00"/>
                </a:solidFill>
              </a:rPr>
              <a:t>living retards</a:t>
            </a:r>
            <a:endParaRPr lang="el-GR" altLang="en-US" sz="3200" dirty="0">
              <a:solidFill>
                <a:srgbClr val="FFFF00"/>
              </a:solidFill>
            </a:endParaRPr>
          </a:p>
          <a:p>
            <a:pPr algn="ctr"/>
            <a:r>
              <a:rPr lang="en-US" altLang="en-US" sz="3200" dirty="0">
                <a:solidFill>
                  <a:srgbClr val="FFFF00"/>
                </a:solidFill>
              </a:rPr>
              <a:t> the period at  </a:t>
            </a:r>
            <a:endParaRPr lang="el-GR" altLang="en-US" sz="3200" dirty="0">
              <a:solidFill>
                <a:srgbClr val="FFFF00"/>
              </a:solidFill>
            </a:endParaRPr>
          </a:p>
          <a:p>
            <a:pPr algn="ctr"/>
            <a:r>
              <a:rPr lang="en-US" altLang="en-US" sz="3200" dirty="0">
                <a:solidFill>
                  <a:srgbClr val="FFFF00"/>
                </a:solidFill>
              </a:rPr>
              <a:t>which animals conceive</a:t>
            </a:r>
            <a:r>
              <a:rPr lang="el-GR" altLang="en-US" sz="3200" dirty="0">
                <a:solidFill>
                  <a:srgbClr val="FFFF00"/>
                </a:solidFill>
              </a:rPr>
              <a:t>”</a:t>
            </a:r>
            <a:r>
              <a:rPr lang="el-GR" altLang="en-US" sz="3200" dirty="0">
                <a:solidFill>
                  <a:srgbClr val="FFFF00"/>
                </a:solidFill>
                <a:latin typeface="Arial Black" pitchFamily="34" charset="0"/>
              </a:rPr>
              <a:t>  </a:t>
            </a:r>
          </a:p>
        </p:txBody>
      </p:sp>
      <p:pic>
        <p:nvPicPr>
          <p:cNvPr id="116741" name="Picture 5" descr="afarensis+bab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641" y="633557"/>
            <a:ext cx="3059112"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3887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1927</TotalTime>
  <Words>2318</Words>
  <Application>Microsoft Office PowerPoint</Application>
  <PresentationFormat>On-screen Show (4:3)</PresentationFormat>
  <Paragraphs>593</Paragraphs>
  <Slides>76</Slides>
  <Notes>0</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Grid</vt:lpstr>
      <vt:lpstr>ΝΕΥΡΟΓΕΝΗΣ ΑΝΟΡΕΞΙΑ</vt:lpstr>
      <vt:lpstr>ΛΕΙΤΟΥΡΓΙΚΗ ΥΠΟΘΑΛΑΜΙΚΗ ΑΜΗΝΟΡΡΟΙΑ FUNCTIONAL HYPOTHALAMIC AMENORRHEA (FHA)</vt:lpstr>
      <vt:lpstr>FHA – ΔΙΑΦΟΡΟΙ ΟΡΙΣΜΟΙ</vt:lpstr>
      <vt:lpstr>ΠΡΟΦΙΛ ΑΣΘΕΝΩΝ - ΓΥΝΑΙΚΕΣ</vt:lpstr>
      <vt:lpstr>ΕΡΕΘΙΣΜΑΤΑ ΠΟΥ ΠΡΟΚΑΛΟΥΝ FHA</vt:lpstr>
      <vt:lpstr>ΚΑΤΗΓΟΡΙΕΣ FHA</vt:lpstr>
      <vt:lpstr>PowerPoint Presentation</vt:lpstr>
      <vt:lpstr>PowerPoint Presentation</vt:lpstr>
      <vt:lpstr>PowerPoint Presentation</vt:lpstr>
      <vt:lpstr>ΑΝΑΠΑΡΑΓΩΓΗ = ΕΝΕΡΓΟΒΟΡΟΣ</vt:lpstr>
      <vt:lpstr>ΑΡΝΗΤΙΚΟ ΙΣΟΖΥΓΙΟ ΕΝΕΡΓΕΙΑΣ ΚΑΙ ΑΜΗΝΟΡΡΟΙΑ</vt:lpstr>
      <vt:lpstr>Ο ΛΙΠΩΔΗΣ ΙΣΤΟΣ ΩΣ ΡΥΘΜΙΣΤΗΣ ΤΗΣ ΓΥΝΑΙΚΕΙΑΣ ΑΝΑΠΑΡΑΓΩΓΙΚΗΣ ΛΕΙΤΟΥΡΓΙΑΣ</vt:lpstr>
      <vt:lpstr>Ο ΛΙΠΩΔΗΣ ΙΣΤΟΣ ΩΣ ΡΥΘΜΙΣΤΗΣ ΤΗΣ ΓΥΝΑΙΚΕΙΑΣ ΑΝΑΠΑΡΑΓΩΓΙΚΗΣ ΛΕΙΤΟΥΡΓΙΑΣ</vt:lpstr>
      <vt:lpstr>ΑΜΗΝΟΡΡΟΙΑ ΛΟΓΩ ΑΠΩΛΕΙΑΣ ΒΑΡΟΥΣ – ΝΕΥΡΟΓΕΝΗΣ ΑΝΟΡΕΞΙΑ</vt:lpstr>
      <vt:lpstr>ΔΙΑΤΡΟΦΙΚΗ ΣΥΜΠΕΡΙΦΟΡΑ = ΣΥΝΕΧΕΣ</vt:lpstr>
      <vt:lpstr>ΝΕΥΡΟΓΕΝΗΣ ΑΝΟΡΕΞΙΑ</vt:lpstr>
      <vt:lpstr>ΝΕΥΡΟΓΕΝΗΣ ΑΝΟΡΕΞΙΑ</vt:lpstr>
      <vt:lpstr>ΝΕΥΡΟΓΕΝΗΣ ΑΝΟΡΕΞΙΑ</vt:lpstr>
      <vt:lpstr>PowerPoint Presentation</vt:lpstr>
      <vt:lpstr>PowerPoint Presentation</vt:lpstr>
      <vt:lpstr>νευρογενησ ανορεξια – ορμονικεσ αλλαγεσ</vt:lpstr>
      <vt:lpstr>ΑΝΑΠΑΡΑΓΩΓΙΚΟΣ ΑΞΟΝΑΣ</vt:lpstr>
      <vt:lpstr>ΠΡΟΦΙΛ ΕΚΚΡΙΣΗΣ LH</vt:lpstr>
      <vt:lpstr>ΚΑΤΑ ΩΣΕΙΣ ΕΚΚΡΙΣΗ GNRH</vt:lpstr>
      <vt:lpstr>PowerPoint Presentation</vt:lpstr>
      <vt:lpstr>ΚΛΙΝΙΚΗ ΕΚΦΡΑΣΗ</vt:lpstr>
      <vt:lpstr>αξονασ υποθαλαμοσ υποφυση επινεφριδιο (ΥΥΕ)</vt:lpstr>
      <vt:lpstr>PowerPoint Presentation</vt:lpstr>
      <vt:lpstr>PowerPoint Presentation</vt:lpstr>
      <vt:lpstr>ΥΠΟΘΑΛΑΜΟΣ ΚΑΙ ΕΛΕΓΧΟΣ ΤΗΣ ΟΡΕΞΗΣ</vt:lpstr>
      <vt:lpstr>ΥΠΟΘΑΛΑΜΙΚΟΙ ΠΥΡΗΝΕΣ ΚΑΙ ΟΡΕΞΗ</vt:lpstr>
      <vt:lpstr>ΥΠΟΘΑΛΑΜΙΚΟΙ ΠΥΡΗΝΕΣ ΚΑΙ ΟΡΕΞΗ</vt:lpstr>
      <vt:lpstr>PowerPoint Presentation</vt:lpstr>
      <vt:lpstr>ΥΠΟΘΑΛΑΜΟΣ ΚΑΙ ΛΙΠΩΔΗΣ ΙΣΤΟΣ</vt:lpstr>
      <vt:lpstr>ΝΕΥΡΟΓΕΝΗΣ ΑΝΟΡΕΞΙΑ – ΛΙΠΩΔΗΣ ΙΣΤΟΣ</vt:lpstr>
      <vt:lpstr>ΧΟΡΗΓΗΣΗ ΛΕΠΤΙΝΗΣ ΣΕ FHA</vt:lpstr>
      <vt:lpstr>νευρογενησ ανορεξια και θυρεοειδησ</vt:lpstr>
      <vt:lpstr>ΑΞΟΝΑΣ ΑΥΞΗΤΙΚΗΣ ΟΡΜΟΝΗΣ - IGF</vt:lpstr>
      <vt:lpstr>ΝΕΥΡΟΓΕΝΗΣ ΑΝΟΡΕΞΙΑ ΚΑΙ μελατονινη</vt:lpstr>
      <vt:lpstr>νευρογενησ ανορεξια και οστα</vt:lpstr>
      <vt:lpstr>νευρογενησ ανορεξια και οστα</vt:lpstr>
      <vt:lpstr>ΑΛΛΕΣ ΕΠΙΠΛΟΚΕΣ</vt:lpstr>
      <vt:lpstr>ΝΕΥΡΟΓΕΝΗΣ ΑΝΟΡΕΞΙΑ – ΚΙΝΔΥΝΟΣ!!!</vt:lpstr>
      <vt:lpstr>ΝΕΥΡΟΓΕΝΗΣ ΑΝΟΡΕΞΙΑ ΔΙΑΓΝΩΣΗ ΚΑΙ ΑΝΤΙΜΕΤΩΠΙΣΗ</vt:lpstr>
      <vt:lpstr>να - ΔΙΑΓΝΩΣΗ</vt:lpstr>
      <vt:lpstr>Να - διαγνωση</vt:lpstr>
      <vt:lpstr>ΝΑ - ΑΝΤΙΜΕΤΩΠΙΣΗ</vt:lpstr>
      <vt:lpstr>PowerPoint Presentation</vt:lpstr>
      <vt:lpstr>ΑΝΑΣΚΟΠΗΣΗ </vt:lpstr>
      <vt:lpstr>ΑΝΑΣΚΟΠΗΣΗ </vt:lpstr>
      <vt:lpstr>ΑΝΑΣΚΟΠΗΣΗ </vt:lpstr>
      <vt:lpstr>ΑΝΑΣΚΟΠΗΣΗ </vt:lpstr>
      <vt:lpstr>ΑΝΑΣΚΟΠΗΣΗ </vt:lpstr>
      <vt:lpstr>ΑΝΑΣΚΟΠΗΣΗ </vt:lpstr>
      <vt:lpstr>PowerPoint Presentation</vt:lpstr>
      <vt:lpstr>ΘΕΡΑΠΕΙΑ ΥΠΟΓΟΝΑΔΙΣΜΟΥ</vt:lpstr>
      <vt:lpstr>ΝΑ – ΟΣΤΙΚΗ ΝΟΣΟΣ</vt:lpstr>
      <vt:lpstr>PowerPoint Presentation</vt:lpstr>
      <vt:lpstr>ΨΥΧΙΑΤΡΙΚΕΣ ΘΕΡΑΠΕΙΕΣ</vt:lpstr>
      <vt:lpstr>Να – ψυχοφαρμακευτικεσ παρεμβασεισ</vt:lpstr>
      <vt:lpstr>PowerPoint Presentation</vt:lpstr>
      <vt:lpstr>Υποστηρικτικη θεραπεια σε ακραιεσ περιπτωσεισ</vt:lpstr>
      <vt:lpstr>PowerPoint Presentation</vt:lpstr>
      <vt:lpstr>PowerPoint Presentation</vt:lpstr>
      <vt:lpstr>PowerPoint Presentation</vt:lpstr>
      <vt:lpstr>PowerPoint Presentation</vt:lpstr>
      <vt:lpstr>ΠΡΟΓΝΩΣΤΙΚΟΙ ΠΑΡΑΓΟΝΤΕΣ</vt:lpstr>
      <vt:lpstr>ΝΑ – ΘΕΤΙΚΗ ΠΡΟΓΝΩΣΗ</vt:lpstr>
      <vt:lpstr>ΝΑ – ΑΡΝΗΤΙΚΗ ΠΡΟΓΝΩΣΗ</vt:lpstr>
      <vt:lpstr>2003 ANOREXIA NERVOSA SOCIETY 10y FOLLOW-UP</vt:lpstr>
      <vt:lpstr>PowerPoint Presentation</vt:lpstr>
      <vt:lpstr>ΝΕΥΡΟΓΕΝΗΣ ΑΝΟΡΕΞΙΑ - ΑΝΤΙΜΕΤΩΠΙΣΗ</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ΛΕΙΤΟΥΡΓΙΚΗ ΥΠΟΘΑΛΑΜΙΚΗ ΑΜΗΝΟΡΡΟΙΑ</dc:title>
  <dc:creator>George Markantes</dc:creator>
  <cp:lastModifiedBy>Neoklis</cp:lastModifiedBy>
  <cp:revision>199</cp:revision>
  <dcterms:created xsi:type="dcterms:W3CDTF">2016-04-14T09:11:14Z</dcterms:created>
  <dcterms:modified xsi:type="dcterms:W3CDTF">2016-11-25T11:57:27Z</dcterms:modified>
</cp:coreProperties>
</file>