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319" r:id="rId4"/>
    <p:sldId id="321" r:id="rId5"/>
    <p:sldId id="320" r:id="rId6"/>
    <p:sldId id="326" r:id="rId7"/>
    <p:sldId id="327" r:id="rId8"/>
    <p:sldId id="328" r:id="rId9"/>
    <p:sldId id="329" r:id="rId10"/>
    <p:sldId id="330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19"/>
            <p14:sldId id="321"/>
            <p14:sldId id="320"/>
            <p14:sldId id="326"/>
            <p14:sldId id="327"/>
            <p14:sldId id="328"/>
            <p14:sldId id="329"/>
            <p14:sldId id="330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149" d="100"/>
          <a:sy n="149" d="100"/>
        </p:scale>
        <p:origin x="-11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18/9/15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patras.gr/courses/PHIL1803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Αριστοτέλης: Γνωσιοθεωρία Μεταφυσική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9</a:t>
            </a:r>
            <a:r>
              <a:rPr lang="el-GR" sz="2800" dirty="0" smtClean="0"/>
              <a:t>: </a:t>
            </a:r>
            <a:r>
              <a:rPr lang="el-GR" sz="2800" dirty="0"/>
              <a:t>Επιστημονική γνώση: θεωρητική και πρακτική</a:t>
            </a:r>
            <a:endParaRPr lang="el-GR" sz="2800" dirty="0" smtClean="0"/>
          </a:p>
          <a:p>
            <a:r>
              <a:rPr lang="el-GR" sz="2800" dirty="0" smtClean="0"/>
              <a:t>Στασινός Σταυριανέας </a:t>
            </a:r>
          </a:p>
          <a:p>
            <a:r>
              <a:rPr lang="el-GR" sz="2800" dirty="0" smtClean="0"/>
              <a:t>Σχολή Ανθρωπιστικών &amp; Κοινωνικών Επιστημών</a:t>
            </a:r>
          </a:p>
          <a:p>
            <a:r>
              <a:rPr lang="el-GR" sz="2800" dirty="0" smtClean="0"/>
              <a:t>Τμήμα Φιλοσοφίας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/>
            <a:r>
              <a:rPr lang="el-GR" dirty="0" smtClean="0"/>
              <a:t>Εξηγείται η διάκριση δύο τύπων γνώσης: γνώση του ότι και του διότι και πως οι συλλογισμοί είναι χρήσιμοι για τη δεύτερη</a:t>
            </a:r>
          </a:p>
          <a:p>
            <a:pPr marL="0" indent="0" algn="just">
              <a:buNone/>
            </a:pPr>
            <a:endParaRPr lang="el-GR" dirty="0" smtClean="0"/>
          </a:p>
          <a:p>
            <a:pPr marL="0" algn="just"/>
            <a:r>
              <a:rPr lang="el-GR" dirty="0" smtClean="0"/>
              <a:t>Να οριοθετηθεί η διαφορά, για τον Αριστοτέλη, πρακτικών και θεωρητικών επιστημονικών γνώσεων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mtClean="0"/>
              <a:t>Από τα </a:t>
            </a:r>
            <a:r>
              <a:rPr lang="el-GR" dirty="0" smtClean="0"/>
              <a:t>όντα στη γνώση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 smtClean="0"/>
              <a:t>Είδαμε με ποιον τρόπο οι όροι μας αναφέρονται στα πράγματα και τι κατηγορίες πραγμάτων θα πρέπει να δεχθούμε στην οντολογία μας. </a:t>
            </a:r>
          </a:p>
          <a:p>
            <a:pPr algn="just"/>
            <a:r>
              <a:rPr lang="el-GR" sz="2400" dirty="0" smtClean="0"/>
              <a:t>Είδαμε πως από τους όρους κατασκευάζουμε προτάσεις που λαμβάνουν τιμές αληθείας (</a:t>
            </a:r>
            <a:r>
              <a:rPr lang="el-GR" sz="2400" i="1" dirty="0" smtClean="0"/>
              <a:t>αποφάνσεις</a:t>
            </a:r>
            <a:r>
              <a:rPr lang="el-GR" sz="2400" dirty="0" smtClean="0"/>
              <a:t>).</a:t>
            </a:r>
          </a:p>
          <a:p>
            <a:pPr algn="just"/>
            <a:r>
              <a:rPr lang="el-GR" sz="2400" dirty="0" smtClean="0"/>
              <a:t>Είδαμε πως από τις προτάσεις κατασκευάζουμε έγκυρους συλλογισμούς.</a:t>
            </a:r>
          </a:p>
          <a:p>
            <a:pPr algn="just"/>
            <a:r>
              <a:rPr lang="el-GR" sz="2400" dirty="0" smtClean="0"/>
              <a:t>Θα δούμε με ποιον τρόπο οι συλλογισμοί μας δίνουν γνώση σε ένα πεδίο της επιστήμης.</a:t>
            </a:r>
          </a:p>
        </p:txBody>
      </p:sp>
    </p:spTree>
    <p:extLst>
      <p:ext uri="{BB962C8B-B14F-4D97-AF65-F5344CB8AC3E}">
        <p14:creationId xmlns:p14="http://schemas.microsoft.com/office/powerpoint/2010/main" val="100786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γνώση του ότι και η γνώση του διότι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dirty="0" smtClean="0"/>
              <a:t>Ο Αριστοτέλης διακρίνει δύο είδη γνώσης: </a:t>
            </a:r>
          </a:p>
          <a:p>
            <a:pPr algn="just"/>
            <a:r>
              <a:rPr lang="el-GR" sz="2400" dirty="0" smtClean="0"/>
              <a:t>Τη γνώση του ότι (κάτι ισχύει). Π.χ. τη γνώση ότι η ανθοφορία συμβαίνει την άνοιξη. Η αισθητηριακή αντίληψη μας παρέχει για παράδειγμα γνώση του ότι. Αλλά αυτή δεν είναι αρκετή για να έχουμε επιστημονική γνώση ενός φαινομένου. Εκείνο που αναζητάμε είναι η γνώση της αιτίας.</a:t>
            </a:r>
          </a:p>
          <a:p>
            <a:pPr algn="just"/>
            <a:r>
              <a:rPr lang="el-GR" sz="2400" dirty="0" smtClean="0"/>
              <a:t>Τη γνώση του διότι (γιατί κάτι ισχύει). Π.χ. Γιατί τα λουλούδια ανθίζουν την άνοιξη. Η γνώση του διότι είναι η γνώση της αιτίας ή των αιτίων που εξηγούν ένα φαινόμενο</a:t>
            </a:r>
            <a:r>
              <a:rPr lang="el-GR" sz="2400" dirty="0" smtClean="0"/>
              <a:t>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241969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ανωτερότητα της θεωρητικής έναντι της πρακτικής γνώσης 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400" dirty="0"/>
              <a:t>Η γνώση του διότι σε κάποιες επιστήμες έχει πρακτική αξία</a:t>
            </a:r>
            <a:r>
              <a:rPr lang="el-GR" sz="2400" dirty="0" smtClean="0"/>
              <a:t>, π.χ. στην πολιτική επιστήμη. </a:t>
            </a:r>
            <a:r>
              <a:rPr lang="el-GR" sz="2400" dirty="0"/>
              <a:t>Σ</a:t>
            </a:r>
            <a:r>
              <a:rPr lang="el-GR" sz="2400" dirty="0" smtClean="0"/>
              <a:t>ε </a:t>
            </a:r>
            <a:r>
              <a:rPr lang="el-GR" sz="2400" dirty="0"/>
              <a:t>άλλες </a:t>
            </a:r>
            <a:r>
              <a:rPr lang="el-GR" sz="2400" dirty="0" smtClean="0"/>
              <a:t>επιστήμες έχει </a:t>
            </a:r>
            <a:r>
              <a:rPr lang="el-GR" sz="2400" dirty="0"/>
              <a:t>θεωρητική αξία, δηλαδή ο σκοπός μας είναι η γνώση αυτή καθεαυτή (π.χ. στα μαθηματικά). </a:t>
            </a:r>
          </a:p>
          <a:p>
            <a:pPr algn="just"/>
            <a:r>
              <a:rPr lang="el-GR" sz="2400" dirty="0" smtClean="0"/>
              <a:t>Για τον Αριστοτέλη εάν η γνώση σε κάποιο πεδίο έχει πρακτική αξία, τότε η γνώση αυτή εξυπηρετεί, καθορίζεται και περιορίζεται από έναν εξωτερικό πρακτικό σκοπό. </a:t>
            </a:r>
          </a:p>
          <a:p>
            <a:pPr algn="just"/>
            <a:r>
              <a:rPr lang="el-GR" sz="2400" dirty="0" smtClean="0"/>
              <a:t>Η γνώση όμως που έχει θεωρητική αξία είναι αυτοσκοπός, επομένως δεν έχει κάποιον εξωτερικό περιορισμό, και άρα είναι με μία έννοια ελεύθερη και </a:t>
            </a:r>
            <a:r>
              <a:rPr lang="el-GR" sz="2400" smtClean="0"/>
              <a:t>ανώτερη</a:t>
            </a:r>
            <a:r>
              <a:rPr lang="el-GR" sz="2400" smtClean="0"/>
              <a:t>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17037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314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στο πλαίσιο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</a:t>
            </a:r>
            <a:r>
              <a:rPr lang="en-US" sz="2000" dirty="0" smtClean="0"/>
              <a:t>, </a:t>
            </a:r>
            <a:r>
              <a:rPr lang="el-GR" sz="2000" dirty="0" smtClean="0"/>
              <a:t>Σταυριανέας Στασινός. «Αριστοτέλης: </a:t>
            </a:r>
            <a:r>
              <a:rPr lang="el-GR" sz="2000" dirty="0" err="1" smtClean="0"/>
              <a:t>Γνωσιοθεωρία</a:t>
            </a:r>
            <a:r>
              <a:rPr lang="en-US" sz="2000" dirty="0" smtClean="0"/>
              <a:t> </a:t>
            </a:r>
            <a:r>
              <a:rPr lang="el-GR" sz="2000" dirty="0" smtClean="0"/>
              <a:t>/ Μεταφυσική». </a:t>
            </a:r>
            <a:r>
              <a:rPr lang="el-GR" sz="2000" dirty="0"/>
              <a:t>Έκδοση</a:t>
            </a:r>
            <a:r>
              <a:rPr lang="el-GR" sz="2000" dirty="0">
                <a:solidFill>
                  <a:srgbClr val="000000"/>
                </a:solidFill>
              </a:rPr>
              <a:t>: </a:t>
            </a:r>
            <a:r>
              <a:rPr lang="el-GR" sz="2000" dirty="0" smtClean="0">
                <a:solidFill>
                  <a:srgbClr val="000000"/>
                </a:solidFill>
              </a:rPr>
              <a:t>1.0</a:t>
            </a:r>
            <a:r>
              <a:rPr lang="el-GR" sz="2000" dirty="0">
                <a:solidFill>
                  <a:srgbClr val="000000"/>
                </a:solidFill>
              </a:rPr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fr-FR" sz="2000" dirty="0" smtClean="0">
                <a:hlinkClick r:id="rId3"/>
              </a:rPr>
              <a:t>https</a:t>
            </a:r>
            <a:r>
              <a:rPr lang="fr-FR" sz="2000" dirty="0">
                <a:hlinkClick r:id="rId3"/>
              </a:rPr>
              <a:t>://eclass.upatras.gr/courses/PHIL1803</a:t>
            </a:r>
            <a:r>
              <a:rPr lang="fr-FR" sz="2000" dirty="0" smtClean="0">
                <a:hlinkClick r:id="rId3"/>
              </a:rPr>
              <a:t>/</a:t>
            </a: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2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95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2331</TotalTime>
  <Words>609</Words>
  <Application>Microsoft Macintosh PowerPoint</Application>
  <PresentationFormat>On-screen Show (4:3)</PresentationFormat>
  <Paragraphs>60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Θέμα του Office</vt:lpstr>
      <vt:lpstr>Αριστοτέλης: Γνωσιοθεωρία Μεταφυσική</vt:lpstr>
      <vt:lpstr>Σκοποί  ενότητας</vt:lpstr>
      <vt:lpstr>Από τα όντα στη γνώση</vt:lpstr>
      <vt:lpstr>Η γνώση του ότι και η γνώση του διότι</vt:lpstr>
      <vt:lpstr>Η ανωτερότητα της θεωρητικής έναντι της πρακτικής γνώσης </vt:lpstr>
      <vt:lpstr>Τέλος Ενότητας</vt:lpstr>
      <vt:lpstr>Χρηματοδότηση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Lampros Spiliopoulos</cp:lastModifiedBy>
  <cp:revision>273</cp:revision>
  <dcterms:created xsi:type="dcterms:W3CDTF">2012-09-06T09:03:05Z</dcterms:created>
  <dcterms:modified xsi:type="dcterms:W3CDTF">2015-09-18T20:33:31Z</dcterms:modified>
</cp:coreProperties>
</file>