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63" r:id="rId3"/>
    <p:sldId id="259" r:id="rId4"/>
    <p:sldId id="260" r:id="rId5"/>
    <p:sldId id="261" r:id="rId6"/>
    <p:sldId id="262" r:id="rId7"/>
    <p:sldId id="264" r:id="rId8"/>
    <p:sldId id="265" r:id="rId9"/>
    <p:sldId id="266" r:id="rId10"/>
    <p:sldId id="268" r:id="rId11"/>
    <p:sldId id="269"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2" r:id="rId35"/>
    <p:sldId id="293" r:id="rId36"/>
    <p:sldId id="294" r:id="rId37"/>
    <p:sldId id="295" r:id="rId38"/>
    <p:sldId id="291" r:id="rId39"/>
    <p:sldId id="296" r:id="rId40"/>
    <p:sldId id="297" r:id="rId41"/>
    <p:sldId id="298" r:id="rId42"/>
    <p:sldId id="299" r:id="rId43"/>
    <p:sldId id="300" r:id="rId44"/>
    <p:sldId id="301" r:id="rId45"/>
    <p:sldId id="302" r:id="rId46"/>
    <p:sldId id="304" r:id="rId47"/>
    <p:sldId id="303" r:id="rId48"/>
    <p:sldId id="305" r:id="rId49"/>
    <p:sldId id="307" r:id="rId50"/>
    <p:sldId id="306"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60"/>
  </p:normalViewPr>
  <p:slideViewPr>
    <p:cSldViewPr snapToGrid="0">
      <p:cViewPr>
        <p:scale>
          <a:sx n="76" d="100"/>
          <a:sy n="76" d="100"/>
        </p:scale>
        <p:origin x="-4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BF990-4CDA-480F-B8BC-4A010AA435EF}" type="datetimeFigureOut">
              <a:rPr lang="el-GR" smtClean="0"/>
              <a:t>10/11/2019</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02D2E7-CD0D-445F-85F9-CA78A09D2897}" type="slidenum">
              <a:rPr lang="el-GR" smtClean="0"/>
              <a:t>‹#›</a:t>
            </a:fld>
            <a:endParaRPr lang="el-GR"/>
          </a:p>
        </p:txBody>
      </p:sp>
    </p:spTree>
    <p:extLst>
      <p:ext uri="{BB962C8B-B14F-4D97-AF65-F5344CB8AC3E}">
        <p14:creationId xmlns:p14="http://schemas.microsoft.com/office/powerpoint/2010/main" val="37694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F= fragment, T= testimony.</a:t>
            </a:r>
            <a:endParaRPr lang="el-GR" dirty="0"/>
          </a:p>
        </p:txBody>
      </p:sp>
      <p:sp>
        <p:nvSpPr>
          <p:cNvPr id="4" name="Θέση αριθμού διαφάνειας 3"/>
          <p:cNvSpPr>
            <a:spLocks noGrp="1"/>
          </p:cNvSpPr>
          <p:nvPr>
            <p:ph type="sldNum" sz="quarter" idx="5"/>
          </p:nvPr>
        </p:nvSpPr>
        <p:spPr/>
        <p:txBody>
          <a:bodyPr/>
          <a:lstStyle/>
          <a:p>
            <a:fld id="{FF02D2E7-CD0D-445F-85F9-CA78A09D2897}" type="slidenum">
              <a:rPr lang="el-GR" smtClean="0"/>
              <a:t>5</a:t>
            </a:fld>
            <a:endParaRPr lang="el-GR"/>
          </a:p>
        </p:txBody>
      </p:sp>
    </p:spTree>
    <p:extLst>
      <p:ext uri="{BB962C8B-B14F-4D97-AF65-F5344CB8AC3E}">
        <p14:creationId xmlns:p14="http://schemas.microsoft.com/office/powerpoint/2010/main" val="149937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230372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373067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CEBC7-C9B6-4050-93DC-9155C4C29D4A}"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904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4130931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CEBC7-C9B6-4050-93DC-9155C4C29D4A}"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2709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2071750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3172276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856320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4957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A2EF936-BB2F-49D0-9DF5-84A6D856A06D}" type="datetimeFigureOut">
              <a:rPr lang="el-GR" smtClean="0"/>
              <a:t>10/11/2019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15361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202399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A2EF936-BB2F-49D0-9DF5-84A6D856A06D}" type="datetimeFigureOut">
              <a:rPr lang="el-GR" smtClean="0"/>
              <a:t>10/11/2019</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102073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A2EF936-BB2F-49D0-9DF5-84A6D856A06D}" type="datetimeFigureOut">
              <a:rPr lang="el-GR" smtClean="0"/>
              <a:t>10/11/2019</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3521474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EF936-BB2F-49D0-9DF5-84A6D856A06D}" type="datetimeFigureOut">
              <a:rPr lang="el-GR" smtClean="0"/>
              <a:t>10/11/2019</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3616770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363977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A2EF936-BB2F-49D0-9DF5-84A6D856A06D}" type="datetimeFigureOut">
              <a:rPr lang="el-GR" smtClean="0"/>
              <a:t>10/11/2019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7CEBC7-C9B6-4050-93DC-9155C4C29D4A}" type="slidenum">
              <a:rPr lang="el-GR" smtClean="0"/>
              <a:t>‹#›</a:t>
            </a:fld>
            <a:endParaRPr lang="el-GR"/>
          </a:p>
        </p:txBody>
      </p:sp>
    </p:spTree>
    <p:extLst>
      <p:ext uri="{BB962C8B-B14F-4D97-AF65-F5344CB8AC3E}">
        <p14:creationId xmlns:p14="http://schemas.microsoft.com/office/powerpoint/2010/main" val="170961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A2EF936-BB2F-49D0-9DF5-84A6D856A06D}" type="datetimeFigureOut">
              <a:rPr lang="el-GR" smtClean="0"/>
              <a:t>10/11/2019</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7CEBC7-C9B6-4050-93DC-9155C4C29D4A}" type="slidenum">
              <a:rPr lang="el-GR" smtClean="0"/>
              <a:t>‹#›</a:t>
            </a:fld>
            <a:endParaRPr lang="el-GR"/>
          </a:p>
        </p:txBody>
      </p:sp>
    </p:spTree>
    <p:extLst>
      <p:ext uri="{BB962C8B-B14F-4D97-AF65-F5344CB8AC3E}">
        <p14:creationId xmlns:p14="http://schemas.microsoft.com/office/powerpoint/2010/main" val="3943526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88909D5E-82E0-41E5-BEBA-9841A66152B8}"/>
              </a:ext>
            </a:extLst>
          </p:cNvPr>
          <p:cNvSpPr>
            <a:spLocks noGrp="1"/>
          </p:cNvSpPr>
          <p:nvPr>
            <p:ph type="ctrTitle"/>
          </p:nvPr>
        </p:nvSpPr>
        <p:spPr/>
        <p:txBody>
          <a:bodyPr/>
          <a:lstStyle/>
          <a:p>
            <a:pPr algn="ctr"/>
            <a:r>
              <a:rPr lang="en-US" dirty="0"/>
              <a:t>Davies, M., </a:t>
            </a:r>
            <a:r>
              <a:rPr lang="en-US" i="1" dirty="0"/>
              <a:t>The Greek Epic Cycle</a:t>
            </a:r>
            <a:r>
              <a:rPr lang="en-US" dirty="0"/>
              <a:t>, </a:t>
            </a:r>
            <a:r>
              <a:rPr lang="en-US" dirty="0" err="1"/>
              <a:t>Chs</a:t>
            </a:r>
            <a:r>
              <a:rPr lang="en-US" dirty="0"/>
              <a:t>. 8-11</a:t>
            </a:r>
            <a:endParaRPr lang="el-GR" dirty="0"/>
          </a:p>
        </p:txBody>
      </p:sp>
      <p:sp>
        <p:nvSpPr>
          <p:cNvPr id="5" name="Υπότιτλος 4">
            <a:extLst>
              <a:ext uri="{FF2B5EF4-FFF2-40B4-BE49-F238E27FC236}">
                <a16:creationId xmlns:a16="http://schemas.microsoft.com/office/drawing/2014/main" xmlns="" id="{5ADBBA6D-D3BC-485A-9C4F-502A9FF8A271}"/>
              </a:ext>
            </a:extLst>
          </p:cNvPr>
          <p:cNvSpPr>
            <a:spLocks noGrp="1"/>
          </p:cNvSpPr>
          <p:nvPr>
            <p:ph type="subTitle" idx="1"/>
          </p:nvPr>
        </p:nvSpPr>
        <p:spPr/>
        <p:txBody>
          <a:bodyPr>
            <a:normAutofit lnSpcReduction="10000"/>
          </a:bodyPr>
          <a:lstStyle/>
          <a:p>
            <a:pPr algn="r"/>
            <a:r>
              <a:rPr lang="el-GR" dirty="0"/>
              <a:t>Ερευνητικά Θέματα Κλασικής Φιλολογίας ΙΙΙ: Ο Επικός Κύκλος (Γ’ Εξάμηνο)</a:t>
            </a:r>
          </a:p>
          <a:p>
            <a:pPr algn="r"/>
            <a:r>
              <a:rPr lang="el-GR" dirty="0"/>
              <a:t>Όνομα φοιτήτριας: Δημητρακοπούλου Δήμητρα</a:t>
            </a:r>
          </a:p>
          <a:p>
            <a:pPr algn="r"/>
            <a:r>
              <a:rPr lang="el-GR" dirty="0"/>
              <a:t>Πάτρα, </a:t>
            </a:r>
            <a:r>
              <a:rPr lang="en-US" dirty="0"/>
              <a:t>24</a:t>
            </a:r>
            <a:r>
              <a:rPr lang="el-GR" dirty="0"/>
              <a:t> Οκτωβρίου 2019</a:t>
            </a:r>
          </a:p>
        </p:txBody>
      </p:sp>
    </p:spTree>
    <p:extLst>
      <p:ext uri="{BB962C8B-B14F-4D97-AF65-F5344CB8AC3E}">
        <p14:creationId xmlns:p14="http://schemas.microsoft.com/office/powerpoint/2010/main" val="78343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FA39A35-184E-4AC5-B8BD-B8A37A52739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2C34E0D-31D8-41DF-A0F3-7448F381005A}"/>
              </a:ext>
            </a:extLst>
          </p:cNvPr>
          <p:cNvSpPr>
            <a:spLocks noGrp="1"/>
          </p:cNvSpPr>
          <p:nvPr>
            <p:ph idx="1"/>
          </p:nvPr>
        </p:nvSpPr>
        <p:spPr/>
        <p:txBody>
          <a:bodyPr/>
          <a:lstStyle/>
          <a:p>
            <a:pPr algn="just"/>
            <a:r>
              <a:rPr lang="el-GR" dirty="0"/>
              <a:t>Η περίληψη του </a:t>
            </a:r>
            <a:r>
              <a:rPr lang="el-GR" dirty="0" err="1"/>
              <a:t>Πρόκλου</a:t>
            </a:r>
            <a:r>
              <a:rPr lang="el-GR" dirty="0"/>
              <a:t> συνεχίζει με τον Φιλοκτήτη που σκοτώνει τον Πάρη σε μονομαχία και ο Μενέλαος ακρωτηριάζει το σώμα του τελευταίου, το οποίο ανακτούν και θάβουν οι Τρώες. Ο ακρωτηριασμός του σώματος του Πάρη = μη ομηρικό στοιχείο (απειλή στην </a:t>
            </a:r>
            <a:r>
              <a:rPr lang="el-GR" i="1" dirty="0" err="1"/>
              <a:t>Ιλιάδα</a:t>
            </a:r>
            <a:r>
              <a:rPr lang="el-GR" dirty="0"/>
              <a:t> αλλά όχι πραγματοποίηση, εξαίρεση ο Έκτορας). Βλέπουμε διαφορά στον χαρακτήρα του Μενέλαου (πιο ανθρώπινος στον Όμηρο). Μετά τον θάνατο του Πάρη</a:t>
            </a:r>
            <a:r>
              <a:rPr lang="en-US" dirty="0"/>
              <a:t>, </a:t>
            </a:r>
            <a:r>
              <a:rPr lang="el-GR" dirty="0"/>
              <a:t>η Ελένη παντρεύεται τον αδερφό του, τον Δηίφοβο.</a:t>
            </a:r>
          </a:p>
          <a:p>
            <a:pPr algn="just"/>
            <a:r>
              <a:rPr lang="el-GR" dirty="0"/>
              <a:t>Έπειτα ο Οδυσσέας φέρνει τον Νεοπτόλεμο από τη Σκύρο και του παρουσιάζει τα όπλα του πατέρα του, Αχιλλέα. Το πώς βρέθηκε ο Αχιλλέας στη Σκύρο εξηγείται στα Κύπρια αλλά και στο </a:t>
            </a:r>
            <a:r>
              <a:rPr lang="en-US" dirty="0"/>
              <a:t>F4 </a:t>
            </a:r>
            <a:r>
              <a:rPr lang="el-GR" dirty="0"/>
              <a:t>της </a:t>
            </a:r>
            <a:r>
              <a:rPr lang="el-GR" i="1" dirty="0"/>
              <a:t>Μικρής </a:t>
            </a:r>
            <a:r>
              <a:rPr lang="el-GR" i="1" dirty="0" err="1"/>
              <a:t>Ιλιάδας</a:t>
            </a:r>
            <a:r>
              <a:rPr lang="el-GR" dirty="0"/>
              <a:t>, ενώ ένα </a:t>
            </a:r>
            <a:r>
              <a:rPr lang="el-GR" dirty="0" err="1"/>
              <a:t>ιλιαδικό</a:t>
            </a:r>
            <a:r>
              <a:rPr lang="el-GR" dirty="0"/>
              <a:t> σχόλιο αναφέρει μια καταιγίδα που σκόρπισε τα ελληνικά πλοία μετά την αποτυχημένη εκστρατεία στην </a:t>
            </a:r>
            <a:r>
              <a:rPr lang="el-GR" dirty="0" err="1"/>
              <a:t>Τευθρανία</a:t>
            </a:r>
            <a:r>
              <a:rPr lang="el-GR" dirty="0"/>
              <a:t>.</a:t>
            </a:r>
          </a:p>
        </p:txBody>
      </p:sp>
    </p:spTree>
    <p:extLst>
      <p:ext uri="{BB962C8B-B14F-4D97-AF65-F5344CB8AC3E}">
        <p14:creationId xmlns:p14="http://schemas.microsoft.com/office/powerpoint/2010/main" val="498680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D6B4B74-CAEB-4411-BEF0-6A334B214C3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9213A65-F303-4134-A5DC-97CDDA3724CD}"/>
              </a:ext>
            </a:extLst>
          </p:cNvPr>
          <p:cNvSpPr>
            <a:spLocks noGrp="1"/>
          </p:cNvSpPr>
          <p:nvPr>
            <p:ph idx="1"/>
          </p:nvPr>
        </p:nvSpPr>
        <p:spPr/>
        <p:txBody>
          <a:bodyPr>
            <a:normAutofit lnSpcReduction="10000"/>
          </a:bodyPr>
          <a:lstStyle/>
          <a:p>
            <a:pPr algn="just"/>
            <a:r>
              <a:rPr lang="el-GR" dirty="0"/>
              <a:t>Από το ίδιο μέρος του ποιήματος πρέπει να προέρχεται το </a:t>
            </a:r>
            <a:r>
              <a:rPr lang="en-US" dirty="0"/>
              <a:t>F5</a:t>
            </a:r>
            <a:r>
              <a:rPr lang="el-GR" dirty="0"/>
              <a:t>, το οποίο περιγράφει το δόρυ που έδωσε ο Χείρωνας στον </a:t>
            </a:r>
            <a:r>
              <a:rPr lang="el-GR" dirty="0" err="1"/>
              <a:t>Πηλέα</a:t>
            </a:r>
            <a:r>
              <a:rPr lang="el-GR" dirty="0"/>
              <a:t> και στη συνέχεια το χειρίζεται ο Αχιλλέας. Παρόμοια σκηνή όπου ο Οδυσσέας περιγράφει στον Νεοπτόλεμο τον οπλισμό του πατέρα του υπάρχει και στα </a:t>
            </a:r>
            <a:r>
              <a:rPr lang="el-GR" i="1" dirty="0"/>
              <a:t>Μεθ’ </a:t>
            </a:r>
            <a:r>
              <a:rPr lang="el-GR" i="1" dirty="0" err="1"/>
              <a:t>Όμηρον</a:t>
            </a:r>
            <a:r>
              <a:rPr lang="el-GR" i="1" dirty="0"/>
              <a:t> </a:t>
            </a:r>
            <a:r>
              <a:rPr lang="el-GR" dirty="0"/>
              <a:t>του </a:t>
            </a:r>
            <a:r>
              <a:rPr lang="el-GR" dirty="0" err="1"/>
              <a:t>Κόιντου</a:t>
            </a:r>
            <a:r>
              <a:rPr lang="el-GR" dirty="0"/>
              <a:t> Σμυρναίου (3</a:t>
            </a:r>
            <a:r>
              <a:rPr lang="el-GR" baseline="30000" dirty="0"/>
              <a:t>ο</a:t>
            </a:r>
            <a:r>
              <a:rPr lang="el-GR" dirty="0"/>
              <a:t> αι. μ.Χ.). </a:t>
            </a:r>
          </a:p>
          <a:p>
            <a:pPr algn="just"/>
            <a:r>
              <a:rPr lang="el-GR" dirty="0"/>
              <a:t>Έπειτα, σύμφωνα με τον </a:t>
            </a:r>
            <a:r>
              <a:rPr lang="el-GR" dirty="0" err="1"/>
              <a:t>Πρόκλο</a:t>
            </a:r>
            <a:r>
              <a:rPr lang="el-GR" dirty="0"/>
              <a:t>, ο Αχιλλέας εμφανίστηκε σε όραμα στο γιο του, ενώ ο </a:t>
            </a:r>
            <a:r>
              <a:rPr lang="el-GR" dirty="0" err="1"/>
              <a:t>Ευρύπυλος</a:t>
            </a:r>
            <a:r>
              <a:rPr lang="el-GR" dirty="0"/>
              <a:t>, γιος του </a:t>
            </a:r>
            <a:r>
              <a:rPr lang="el-GR" dirty="0" err="1"/>
              <a:t>Τηλέφου</a:t>
            </a:r>
            <a:r>
              <a:rPr lang="el-GR" dirty="0"/>
              <a:t>, φτάνει στην Τροία ως σύμμαχος των Τρώων, ύστερα από δωροδοκία του Πριάμου στην μητέρα του, όπως μας αναφέρουν μεταγενέστεροι συγγραφείς και όπως γνωρίζουμε από την ομώνυμη τραγωδία του Σοφοκλή.  Το απόσπασμα </a:t>
            </a:r>
            <a:r>
              <a:rPr lang="en-US" dirty="0"/>
              <a:t>F6 </a:t>
            </a:r>
            <a:r>
              <a:rPr lang="el-GR" dirty="0"/>
              <a:t>αποτελεί μέρος της περιγραφής της δωροδοκίας. Ο </a:t>
            </a:r>
            <a:r>
              <a:rPr lang="el-GR" dirty="0" err="1"/>
              <a:t>Ευρύπυλος</a:t>
            </a:r>
            <a:r>
              <a:rPr lang="el-GR" dirty="0"/>
              <a:t>, αν και ήταν ανδρείος στη μάχη και παρουσιάζεται ως άξιος αντίπαλος, σκοτώθηκε από τον Νεοπτόλεμο. Με τον τελευταίο σύμμαχο του Πρίαμου νεκρό, η καθυστέρηση από τον ποιητή της άλωσης της Τροίας σταματά.</a:t>
            </a:r>
          </a:p>
        </p:txBody>
      </p:sp>
    </p:spTree>
    <p:extLst>
      <p:ext uri="{BB962C8B-B14F-4D97-AF65-F5344CB8AC3E}">
        <p14:creationId xmlns:p14="http://schemas.microsoft.com/office/powerpoint/2010/main" val="9073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D066734-79C8-4442-B457-C7A7D5BE51E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78C14E1-F955-4BF3-9A6D-235E787C0642}"/>
              </a:ext>
            </a:extLst>
          </p:cNvPr>
          <p:cNvSpPr>
            <a:spLocks noGrp="1"/>
          </p:cNvSpPr>
          <p:nvPr>
            <p:ph idx="1"/>
          </p:nvPr>
        </p:nvSpPr>
        <p:spPr/>
        <p:txBody>
          <a:bodyPr/>
          <a:lstStyle/>
          <a:p>
            <a:pPr algn="just"/>
            <a:r>
              <a:rPr lang="el-GR" dirty="0"/>
              <a:t>Η περίληψη του </a:t>
            </a:r>
            <a:r>
              <a:rPr lang="el-GR" dirty="0" err="1"/>
              <a:t>Πρόκλου</a:t>
            </a:r>
            <a:r>
              <a:rPr lang="el-GR" dirty="0"/>
              <a:t> συνεχίζει με την ανακοίνωση ότι ξεκινά η πολιορκία των Τρώων. Η κατασκευή του Δούρειου Ίππου γίνεται κατόπιν παρότρυνσης της θεάς Αθηνάς από τον </a:t>
            </a:r>
            <a:r>
              <a:rPr lang="el-GR" dirty="0" err="1"/>
              <a:t>Επειό</a:t>
            </a:r>
            <a:r>
              <a:rPr lang="el-GR" dirty="0"/>
              <a:t> από τη Φωκίδα, ο οποίος εμφανίζεται στην </a:t>
            </a:r>
            <a:r>
              <a:rPr lang="el-GR" i="1" dirty="0" err="1"/>
              <a:t>Ιλιάδα</a:t>
            </a:r>
            <a:r>
              <a:rPr lang="el-GR" i="1" dirty="0"/>
              <a:t> Ψ</a:t>
            </a:r>
            <a:r>
              <a:rPr lang="el-GR" dirty="0"/>
              <a:t> στους αγώνες προς τιμήν του Πατρόκλου. Η κατασκευή του αλόγου αποδίδεται από τους αρχαίους συγγραφείς στην Αθηνά, στον </a:t>
            </a:r>
            <a:r>
              <a:rPr lang="el-GR" dirty="0" err="1"/>
              <a:t>Επειό</a:t>
            </a:r>
            <a:r>
              <a:rPr lang="el-GR" dirty="0"/>
              <a:t> ή στον Οδυσσέα. Και πάλι ο Λέσχης καθυστερεί την εξέλιξη της πλοκής με διάφορα τεχνάσματα. </a:t>
            </a:r>
          </a:p>
          <a:p>
            <a:pPr algn="just"/>
            <a:r>
              <a:rPr lang="el-GR" dirty="0"/>
              <a:t>Ο </a:t>
            </a:r>
            <a:r>
              <a:rPr lang="el-GR" dirty="0" err="1"/>
              <a:t>Πρόκλος</a:t>
            </a:r>
            <a:r>
              <a:rPr lang="el-GR" dirty="0"/>
              <a:t> συνεχίζει με την είσοδο του μεταμφιεσμένου Οδυσσέα στην Τροία ως κατασκόπου. Αναγνωρίζεται από την Ελένη και οι δύο τους συνομιλούν για την άλωση της πόλης. Αφού σκοτώνει μερικούς Τρώες, επιστρέφει στα ελληνικά πλοία. </a:t>
            </a:r>
          </a:p>
        </p:txBody>
      </p:sp>
    </p:spTree>
    <p:extLst>
      <p:ext uri="{BB962C8B-B14F-4D97-AF65-F5344CB8AC3E}">
        <p14:creationId xmlns:p14="http://schemas.microsoft.com/office/powerpoint/2010/main" val="2229850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C9D06A2-BC6E-4D51-89CE-A383B788A04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FE85005-CCBF-4D5F-AA21-0B71580A24BE}"/>
              </a:ext>
            </a:extLst>
          </p:cNvPr>
          <p:cNvSpPr>
            <a:spLocks noGrp="1"/>
          </p:cNvSpPr>
          <p:nvPr>
            <p:ph idx="1"/>
          </p:nvPr>
        </p:nvSpPr>
        <p:spPr/>
        <p:txBody>
          <a:bodyPr>
            <a:normAutofit lnSpcReduction="10000"/>
          </a:bodyPr>
          <a:lstStyle/>
          <a:p>
            <a:pPr algn="just"/>
            <a:r>
              <a:rPr lang="el-GR" dirty="0"/>
              <a:t>Το </a:t>
            </a:r>
            <a:r>
              <a:rPr lang="en-US" dirty="0"/>
              <a:t>F8</a:t>
            </a:r>
            <a:r>
              <a:rPr lang="el-GR" dirty="0"/>
              <a:t> της </a:t>
            </a:r>
            <a:r>
              <a:rPr lang="el-GR" i="1" dirty="0"/>
              <a:t>Μικράς </a:t>
            </a:r>
            <a:r>
              <a:rPr lang="el-GR" i="1" dirty="0" err="1"/>
              <a:t>Ιλιάδας</a:t>
            </a:r>
            <a:r>
              <a:rPr lang="el-GR" i="1" dirty="0"/>
              <a:t> </a:t>
            </a:r>
            <a:r>
              <a:rPr lang="el-GR" dirty="0"/>
              <a:t>περιγράφει τον τραυματισμό του Οδυσσέα από τον </a:t>
            </a:r>
            <a:r>
              <a:rPr lang="el-GR" dirty="0" err="1"/>
              <a:t>Θόαντα</a:t>
            </a:r>
            <a:r>
              <a:rPr lang="el-GR" dirty="0"/>
              <a:t>, ηγέτη των Αιτωλών, όταν μπήκαν μαζί στην Τροία ως κατάσκοποι. Τα δύο πρόσωπα συνδέονται σύμφωνα με την παράδοση (</a:t>
            </a:r>
            <a:r>
              <a:rPr lang="el-GR" i="1" dirty="0"/>
              <a:t>Οδύσσεια, Επιτομή </a:t>
            </a:r>
            <a:r>
              <a:rPr lang="el-GR" dirty="0"/>
              <a:t>Απολλοδώρου). Ίσως ο τραυματισμός του Οδυσσέα να έγινε για αληθοφάνεια της μεταμφίεσής του, δείχνοντας όχι την εχθρότητα αλλά τη στενή συνεργασία των δύο ανδρών (ομηρικό στοιχείο).</a:t>
            </a:r>
          </a:p>
          <a:p>
            <a:pPr algn="just"/>
            <a:r>
              <a:rPr lang="el-GR" dirty="0"/>
              <a:t>Έπειτα, η περίληψη συνεχίζει με την κλοπή του Παλλαδίου από την Τροία από τον Οδυσσέα και τον Διομήδη. Η συνεργασία των δύο είναι ομηρική, αλλά το επεισόδιο είναι μη ομηρικό: πρώτον, το </a:t>
            </a:r>
            <a:r>
              <a:rPr lang="el-GR" i="1" dirty="0" err="1"/>
              <a:t>Παλλάδιον</a:t>
            </a:r>
            <a:r>
              <a:rPr lang="el-GR" dirty="0"/>
              <a:t> ως φυλαχτό της πόλης = λαϊκή δοξασία και πρόληψη που ο Όμηρος δεν αναφέρει πουθενά, και δεύτερον, το επεισόδιο συνδέεται με την παροιμιώδη φράση «</a:t>
            </a:r>
            <a:r>
              <a:rPr lang="el-GR" i="1" dirty="0" err="1"/>
              <a:t>Διομήδειος</a:t>
            </a:r>
            <a:r>
              <a:rPr lang="el-GR" i="1" dirty="0"/>
              <a:t> ανάγκη</a:t>
            </a:r>
            <a:r>
              <a:rPr lang="el-GR" dirty="0"/>
              <a:t>», για το οποίο πληροφορούμαστε από μεταγενέστερους συγγραφείς. Πρόκειται για ιστορία εξαπάτησης και προδοσίας. Το απόσπασμα </a:t>
            </a:r>
            <a:r>
              <a:rPr lang="en-US" dirty="0"/>
              <a:t>F9 </a:t>
            </a:r>
            <a:r>
              <a:rPr lang="el-GR" dirty="0"/>
              <a:t>αναφέρεται σε αυτό το γεγονός.</a:t>
            </a:r>
          </a:p>
        </p:txBody>
      </p:sp>
    </p:spTree>
    <p:extLst>
      <p:ext uri="{BB962C8B-B14F-4D97-AF65-F5344CB8AC3E}">
        <p14:creationId xmlns:p14="http://schemas.microsoft.com/office/powerpoint/2010/main" val="318585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35A2DB5-E37C-46A5-A558-E4CA926AC42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7307D40-5605-4678-AD1E-246F53E2F381}"/>
              </a:ext>
            </a:extLst>
          </p:cNvPr>
          <p:cNvSpPr>
            <a:spLocks noGrp="1"/>
          </p:cNvSpPr>
          <p:nvPr>
            <p:ph idx="1"/>
          </p:nvPr>
        </p:nvSpPr>
        <p:spPr/>
        <p:txBody>
          <a:bodyPr>
            <a:normAutofit lnSpcReduction="10000"/>
          </a:bodyPr>
          <a:lstStyle/>
          <a:p>
            <a:pPr algn="just"/>
            <a:r>
              <a:rPr lang="el-GR" dirty="0"/>
              <a:t>Στη συνέχεια, το τέχνασμα του Δούρειου Ίππου τίθεται σε </a:t>
            </a:r>
            <a:r>
              <a:rPr lang="el-GR" dirty="0" smtClean="0"/>
              <a:t>εφαρμογή. </a:t>
            </a:r>
            <a:r>
              <a:rPr lang="el-GR" dirty="0"/>
              <a:t>Ο </a:t>
            </a:r>
            <a:r>
              <a:rPr lang="el-GR" dirty="0" err="1"/>
              <a:t>Πρόκλος</a:t>
            </a:r>
            <a:r>
              <a:rPr lang="el-GR" dirty="0"/>
              <a:t> λέει ότι μέσα στο άλογο τοποθετήθηκαν οι καλύτεροι ήρωες των Ελλήνων. Οι υπόλοιποι, αφού έκαψαν τις σκηνές, αναχώρησαν για την Τένεδο. Το </a:t>
            </a:r>
            <a:r>
              <a:rPr lang="en-US" dirty="0"/>
              <a:t>F10 </a:t>
            </a:r>
            <a:r>
              <a:rPr lang="el-GR" dirty="0"/>
              <a:t>που διασώζεται από τον Απολλόδωρο αναφέρει τον αριθμό των ηρώων μέσα στο άλογο, ο οποίος ανέρχεται σε 3.000.  Είναι υπερβολικός ο αριθμός που αναφέρεται, λίγοι αρκούσαν για το σκοπό του τεχνάσματος, οι μελετητές προτείνουν διόρθωση του κειμένου.</a:t>
            </a:r>
          </a:p>
          <a:p>
            <a:pPr algn="just"/>
            <a:r>
              <a:rPr lang="el-GR" dirty="0"/>
              <a:t>Η περίληψη του </a:t>
            </a:r>
            <a:r>
              <a:rPr lang="el-GR" dirty="0" err="1"/>
              <a:t>Πρόκλου</a:t>
            </a:r>
            <a:r>
              <a:rPr lang="el-GR" dirty="0"/>
              <a:t> για τα γεγονότα της </a:t>
            </a:r>
            <a:r>
              <a:rPr lang="el-GR" i="1" dirty="0"/>
              <a:t>Μικράς </a:t>
            </a:r>
            <a:r>
              <a:rPr lang="el-GR" i="1" dirty="0" err="1"/>
              <a:t>Ιλιάδας</a:t>
            </a:r>
            <a:r>
              <a:rPr lang="el-GR" i="1" dirty="0"/>
              <a:t> </a:t>
            </a:r>
            <a:r>
              <a:rPr lang="el-GR" dirty="0"/>
              <a:t>τελειώνει με την περιγραφή της αντίδρασης των Τρώων στο τέχνασμα των Ελλήνων. Οι Τρώες, με τη σκέψη ότι οι κακοτυχίες τους έλαβαν τέλος, μεταφέρουν εντός των τειχών τον Δούρειο Ίππο και γιορτάζουν την απρόσμενη νίκη τους. Ίσως σε αυτό το σημείο η περίληψη να συντομεύτηκε σκόπιμα και η μετάβαση στα γεγονότα της </a:t>
            </a:r>
            <a:r>
              <a:rPr lang="el-GR" i="1" dirty="0"/>
              <a:t>Ιλίου </a:t>
            </a:r>
            <a:r>
              <a:rPr lang="el-GR" i="1" dirty="0" err="1"/>
              <a:t>πέρσεως</a:t>
            </a:r>
            <a:r>
              <a:rPr lang="el-GR" i="1" dirty="0"/>
              <a:t> </a:t>
            </a:r>
            <a:r>
              <a:rPr lang="el-GR" dirty="0"/>
              <a:t>να είναι επινοημένη. Σώζεται μεγάλος αριθμός αποσπασμάτων από το κομμάτι που μας λείπει από την περίληψη.</a:t>
            </a:r>
          </a:p>
        </p:txBody>
      </p:sp>
    </p:spTree>
    <p:extLst>
      <p:ext uri="{BB962C8B-B14F-4D97-AF65-F5344CB8AC3E}">
        <p14:creationId xmlns:p14="http://schemas.microsoft.com/office/powerpoint/2010/main" val="153920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B1D7EBE-05C4-466B-8BF6-6571547ACCD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1686803-D819-4763-A2F3-B414E4A0DE17}"/>
              </a:ext>
            </a:extLst>
          </p:cNvPr>
          <p:cNvSpPr>
            <a:spLocks noGrp="1"/>
          </p:cNvSpPr>
          <p:nvPr>
            <p:ph idx="1"/>
          </p:nvPr>
        </p:nvSpPr>
        <p:spPr/>
        <p:txBody>
          <a:bodyPr/>
          <a:lstStyle/>
          <a:p>
            <a:pPr algn="just"/>
            <a:r>
              <a:rPr lang="el-GR" dirty="0"/>
              <a:t>Το </a:t>
            </a:r>
            <a:r>
              <a:rPr lang="en-US" dirty="0"/>
              <a:t>F11 </a:t>
            </a:r>
            <a:r>
              <a:rPr lang="el-GR" dirty="0"/>
              <a:t>αναφέρεται στην ώρα της νύχτας που ξεκίνησε η άλωση της Τροίας. Ήταν μεσάνυχτα, την ώρα που ανέτελλε το φεγγάρι. Προσπάθεια υπολογισμού ακριβούς ημερομηνίας.</a:t>
            </a:r>
          </a:p>
          <a:p>
            <a:pPr algn="just"/>
            <a:r>
              <a:rPr lang="el-GR" dirty="0"/>
              <a:t>Τα </a:t>
            </a:r>
            <a:r>
              <a:rPr lang="en-US" dirty="0"/>
              <a:t>F12-18 </a:t>
            </a:r>
            <a:r>
              <a:rPr lang="el-GR" dirty="0"/>
              <a:t>και </a:t>
            </a:r>
            <a:r>
              <a:rPr lang="en-US" dirty="0"/>
              <a:t>F21-23 </a:t>
            </a:r>
            <a:r>
              <a:rPr lang="el-GR" dirty="0"/>
              <a:t>προέρχονται από την περιγραφή του πίνακα του Πολυγνώτου με θέμα την άλωση της Τροίας, όπως αυτή δίνεται στο δέκατο βιβλίο </a:t>
            </a:r>
            <a:r>
              <a:rPr lang="el-GR" dirty="0" smtClean="0"/>
              <a:t>της </a:t>
            </a:r>
            <a:r>
              <a:rPr lang="el-GR" i="1" dirty="0"/>
              <a:t>Ελλάδος </a:t>
            </a:r>
            <a:r>
              <a:rPr lang="el-GR" i="1" dirty="0" smtClean="0"/>
              <a:t>Περιηγήσεως</a:t>
            </a:r>
            <a:r>
              <a:rPr lang="el-GR" dirty="0" smtClean="0"/>
              <a:t> </a:t>
            </a:r>
            <a:r>
              <a:rPr lang="el-GR" dirty="0"/>
              <a:t>του Παυσανία (2</a:t>
            </a:r>
            <a:r>
              <a:rPr lang="el-GR" baseline="30000" dirty="0"/>
              <a:t>ο</a:t>
            </a:r>
            <a:r>
              <a:rPr lang="el-GR" dirty="0"/>
              <a:t> αι. μ.Χ.). Στα αποσπάσματα αυτά περιγράφονται διαδοχικά οι θάνατοι των ηρώων με αποκορύφωμα τον θάνατο του Πριάμου στο </a:t>
            </a:r>
            <a:r>
              <a:rPr lang="en-US" dirty="0"/>
              <a:t>F17.</a:t>
            </a:r>
            <a:r>
              <a:rPr lang="el-GR" dirty="0"/>
              <a:t> Σε αντίθεση με άλλες μαρτυρίες, εδώ ο Πρίαμος δε φονεύεται μέσα στο ιερό του </a:t>
            </a:r>
            <a:r>
              <a:rPr lang="el-GR" dirty="0" smtClean="0"/>
              <a:t>Δία </a:t>
            </a:r>
            <a:r>
              <a:rPr lang="el-GR" dirty="0" err="1"/>
              <a:t>Ερκείου</a:t>
            </a:r>
            <a:r>
              <a:rPr lang="el-GR" dirty="0"/>
              <a:t>, αλλά, αφού αποσπαστεί βίαια από το βωμό, φονεύεται μπροστά στις πύλες του παλατιού του</a:t>
            </a:r>
            <a:r>
              <a:rPr lang="en-US" dirty="0"/>
              <a:t> </a:t>
            </a:r>
            <a:r>
              <a:rPr lang="el-GR" dirty="0"/>
              <a:t>από τον Νεοπτόλεμο.</a:t>
            </a:r>
          </a:p>
        </p:txBody>
      </p:sp>
    </p:spTree>
    <p:extLst>
      <p:ext uri="{BB962C8B-B14F-4D97-AF65-F5344CB8AC3E}">
        <p14:creationId xmlns:p14="http://schemas.microsoft.com/office/powerpoint/2010/main" val="2859904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CF34EBA-4074-4FAA-886F-4DC3BDE8A1A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31A752E-03CC-4396-BF23-B4190FA0D0F1}"/>
              </a:ext>
            </a:extLst>
          </p:cNvPr>
          <p:cNvSpPr>
            <a:spLocks noGrp="1"/>
          </p:cNvSpPr>
          <p:nvPr>
            <p:ph idx="1"/>
          </p:nvPr>
        </p:nvSpPr>
        <p:spPr/>
        <p:txBody>
          <a:bodyPr/>
          <a:lstStyle/>
          <a:p>
            <a:pPr algn="just"/>
            <a:r>
              <a:rPr lang="el-GR" dirty="0"/>
              <a:t>Το απόσπασμα </a:t>
            </a:r>
            <a:r>
              <a:rPr lang="en-US" dirty="0"/>
              <a:t>F</a:t>
            </a:r>
            <a:r>
              <a:rPr lang="el-GR" dirty="0"/>
              <a:t>21 ασχολείται με την τύχη των γυναικών της Τροίας που πιάστηκαν αιχμάλωτες μετά την άλωση και με το θάνατο του </a:t>
            </a:r>
            <a:r>
              <a:rPr lang="el-GR" dirty="0" err="1"/>
              <a:t>Αστυάνακτα</a:t>
            </a:r>
            <a:r>
              <a:rPr lang="el-GR" dirty="0"/>
              <a:t>, του γιου του Έκτορα και της Ανδρομάχης, τον οποίο οι Αχαιοί γκρέμισαν από τα τείχη της Τροίας. Σύμφωνα με το απόσπασμα, ο Νεοπτόλεμος ήταν αυτός που έριξε το βρέφος από τα τείχη, όχι λόγω κάποιας επίσημης απόφασης των Ελλήνων, αλλά από προσωπική μνησικακία. </a:t>
            </a:r>
          </a:p>
          <a:p>
            <a:pPr algn="just"/>
            <a:r>
              <a:rPr lang="el-GR" dirty="0"/>
              <a:t>Τέλος, το </a:t>
            </a:r>
            <a:r>
              <a:rPr lang="en-US" dirty="0"/>
              <a:t>F23 </a:t>
            </a:r>
            <a:r>
              <a:rPr lang="el-GR" dirty="0"/>
              <a:t>ασχολείται με τη μοίρα της Αίθρας, της μητέρας του Θησέα, η οποία ήταν υπηρέτρια της Ελένης και τώρα αναγνωρίζεται από τους εγγονούς της, Δημοφώντα και </a:t>
            </a:r>
            <a:r>
              <a:rPr lang="el-GR" dirty="0" smtClean="0"/>
              <a:t>Ακάμαντα. </a:t>
            </a:r>
            <a:r>
              <a:rPr lang="el-GR" dirty="0"/>
              <a:t>Η Αίθρα επιστρέφεται σε αυτούς μετά την έγκριση του Αγαμέμνονα και την διαβεβαίωση ότι η Ελένη δεν έχει καμία αντίρρηση. Το επεισόδιο = μη ομηρικό, καθώς οι γιοι του Θησέα δεν αναφέρονται ούτε στην </a:t>
            </a:r>
            <a:r>
              <a:rPr lang="el-GR" i="1" dirty="0" err="1"/>
              <a:t>Ιλιάδα</a:t>
            </a:r>
            <a:r>
              <a:rPr lang="el-GR" dirty="0"/>
              <a:t> ούτε στην </a:t>
            </a:r>
            <a:r>
              <a:rPr lang="el-GR" i="1" dirty="0"/>
              <a:t>Οδύσσεια</a:t>
            </a:r>
            <a:r>
              <a:rPr lang="el-GR" dirty="0"/>
              <a:t>.</a:t>
            </a:r>
          </a:p>
        </p:txBody>
      </p:sp>
    </p:spTree>
    <p:extLst>
      <p:ext uri="{BB962C8B-B14F-4D97-AF65-F5344CB8AC3E}">
        <p14:creationId xmlns:p14="http://schemas.microsoft.com/office/powerpoint/2010/main" val="1396137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47D2C20-31DD-45C7-AB09-B5C67F599ED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AA988A1-A210-43D6-A277-7795FFDF0102}"/>
              </a:ext>
            </a:extLst>
          </p:cNvPr>
          <p:cNvSpPr>
            <a:spLocks noGrp="1"/>
          </p:cNvSpPr>
          <p:nvPr>
            <p:ph idx="1"/>
          </p:nvPr>
        </p:nvSpPr>
        <p:spPr/>
        <p:txBody>
          <a:bodyPr>
            <a:normAutofit/>
          </a:bodyPr>
          <a:lstStyle/>
          <a:p>
            <a:pPr algn="just"/>
            <a:r>
              <a:rPr lang="el-GR" sz="2000" dirty="0"/>
              <a:t>Τέλος, δύο ακόμα αποσπάσματα που δεν σώθηκαν από τον Παυσανία περιέχουν περαιτέρω λεπτομέρειες για τα γεγονότα της άλωσης όπως περιγράφεται στη </a:t>
            </a:r>
            <a:r>
              <a:rPr lang="el-GR" sz="2000" i="1" dirty="0"/>
              <a:t>Μικρά </a:t>
            </a:r>
            <a:r>
              <a:rPr lang="el-GR" sz="2000" i="1" dirty="0" err="1"/>
              <a:t>Ιλιάδα</a:t>
            </a:r>
            <a:r>
              <a:rPr lang="el-GR" sz="2000" dirty="0"/>
              <a:t>. </a:t>
            </a:r>
          </a:p>
          <a:p>
            <a:pPr algn="just"/>
            <a:r>
              <a:rPr lang="el-GR" sz="2000" dirty="0"/>
              <a:t>Το </a:t>
            </a:r>
            <a:r>
              <a:rPr lang="en-US" sz="2000" dirty="0"/>
              <a:t>F19</a:t>
            </a:r>
            <a:r>
              <a:rPr lang="el-GR" sz="2000" dirty="0"/>
              <a:t> ασχολείται με της συνάντηση των δύο συζύγων, του Μενέλαου και της Ελένης. Ο Μενέλαος βλέποντας τη γυναίκα του βγάζει οργισμένος το ξίφος για να την τιμωρήσει για την πράξη της, όμως στη θέα του στήθους της το ξίφος τού πέφτει από τα χέρια. Σκηνή οικεία στη λογοτεχνία και την τέχνη, όμως ο ερωτισμός της ξεπερνά όσα επιτρέπονταν στον Όμηρο.</a:t>
            </a:r>
          </a:p>
        </p:txBody>
      </p:sp>
    </p:spTree>
    <p:extLst>
      <p:ext uri="{BB962C8B-B14F-4D97-AF65-F5344CB8AC3E}">
        <p14:creationId xmlns:p14="http://schemas.microsoft.com/office/powerpoint/2010/main" val="3764476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AF995A6-4ED2-4795-AEDB-150C3D21E57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294BF82-DB48-40F0-9569-0E34DB4DA10B}"/>
              </a:ext>
            </a:extLst>
          </p:cNvPr>
          <p:cNvSpPr>
            <a:spLocks noGrp="1"/>
          </p:cNvSpPr>
          <p:nvPr>
            <p:ph idx="1"/>
          </p:nvPr>
        </p:nvSpPr>
        <p:spPr/>
        <p:txBody>
          <a:bodyPr/>
          <a:lstStyle/>
          <a:p>
            <a:pPr algn="just"/>
            <a:r>
              <a:rPr lang="el-GR" dirty="0"/>
              <a:t>Το </a:t>
            </a:r>
            <a:r>
              <a:rPr lang="en-US" dirty="0"/>
              <a:t>F20</a:t>
            </a:r>
            <a:r>
              <a:rPr lang="el-GR" dirty="0"/>
              <a:t> είναι το πιο εκτενές απόσπασμα που σώζεται από τη </a:t>
            </a:r>
            <a:r>
              <a:rPr lang="el-GR" i="1" dirty="0"/>
              <a:t>Μικρή </a:t>
            </a:r>
            <a:r>
              <a:rPr lang="el-GR" i="1" dirty="0" err="1"/>
              <a:t>Ιλιάδα</a:t>
            </a:r>
            <a:r>
              <a:rPr lang="el-GR" i="1" dirty="0"/>
              <a:t> </a:t>
            </a:r>
            <a:r>
              <a:rPr lang="el-GR" dirty="0"/>
              <a:t>και περιγράφει τον θάνατο του </a:t>
            </a:r>
            <a:r>
              <a:rPr lang="el-GR" dirty="0" err="1"/>
              <a:t>Αστυάνακτα</a:t>
            </a:r>
            <a:r>
              <a:rPr lang="el-GR" dirty="0"/>
              <a:t> και την τύχη της Ανδρομάχης. </a:t>
            </a:r>
          </a:p>
          <a:p>
            <a:pPr algn="just"/>
            <a:r>
              <a:rPr lang="el-GR" dirty="0"/>
              <a:t>Υπάρχει πρόβλημα 1</a:t>
            </a:r>
            <a:r>
              <a:rPr lang="el-GR" dirty="0" smtClean="0"/>
              <a:t>) ως </a:t>
            </a:r>
            <a:r>
              <a:rPr lang="el-GR" dirty="0"/>
              <a:t>προς την πατρότητα της δεύτερης παραγράφου, την οποία οι μελετητές αποδίδουν στον </a:t>
            </a:r>
            <a:r>
              <a:rPr lang="el-GR" dirty="0" err="1"/>
              <a:t>Σιμία</a:t>
            </a:r>
            <a:r>
              <a:rPr lang="el-GR" dirty="0"/>
              <a:t>, αλλά και 2</a:t>
            </a:r>
            <a:r>
              <a:rPr lang="el-GR" dirty="0" smtClean="0"/>
              <a:t>) στο </a:t>
            </a:r>
            <a:r>
              <a:rPr lang="el-GR" dirty="0"/>
              <a:t>περιεχόμενο της πρώτης παραγράφου. Η περιγραφή της θανάτωσης ενός βρέφους προκαλεί απογοήτευση. Έχουμε προετοιμαστεί για μια στιγμή μεγάλου πάθους και τραγωδίας, όμως αυτή η σκηνή περιγράφεται στεγνά και μάλλον ανιαρά. Οι μελετητές το αποδίδουν στο μεγαλείο του Ομήρου, ο οποίος μπορεί να περιγράφει με μεγαλύτερη δριμύτητα γεγονότα που προαναγγέλλονται, ενώ ο Λέσχης, ο οποίος είναι κατώτερος του Ομήρου, δεν έχει την ίδια ποιητική ικανότητα να περιγράφει με δριμύτητα τα γεγονότα που συνέβησαν.</a:t>
            </a:r>
          </a:p>
        </p:txBody>
      </p:sp>
    </p:spTree>
    <p:extLst>
      <p:ext uri="{BB962C8B-B14F-4D97-AF65-F5344CB8AC3E}">
        <p14:creationId xmlns:p14="http://schemas.microsoft.com/office/powerpoint/2010/main" val="3487142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3414B5A-07CA-4C46-AF7A-05D0DFD5C36C}"/>
              </a:ext>
            </a:extLst>
          </p:cNvPr>
          <p:cNvSpPr>
            <a:spLocks noGrp="1"/>
          </p:cNvSpPr>
          <p:nvPr>
            <p:ph type="title"/>
          </p:nvPr>
        </p:nvSpPr>
        <p:spPr/>
        <p:txBody>
          <a:bodyPr/>
          <a:lstStyle/>
          <a:p>
            <a:r>
              <a:rPr lang="el-GR" dirty="0"/>
              <a:t>Κεφάλαιο 9:</a:t>
            </a:r>
          </a:p>
        </p:txBody>
      </p:sp>
      <p:sp>
        <p:nvSpPr>
          <p:cNvPr id="3" name="Θέση κειμένου 2">
            <a:extLst>
              <a:ext uri="{FF2B5EF4-FFF2-40B4-BE49-F238E27FC236}">
                <a16:creationId xmlns:a16="http://schemas.microsoft.com/office/drawing/2014/main" xmlns="" id="{F7337C82-5C0C-4EA5-B75E-2668BC5AAFA9}"/>
              </a:ext>
            </a:extLst>
          </p:cNvPr>
          <p:cNvSpPr>
            <a:spLocks noGrp="1"/>
          </p:cNvSpPr>
          <p:nvPr>
            <p:ph type="body" idx="1"/>
          </p:nvPr>
        </p:nvSpPr>
        <p:spPr/>
        <p:txBody>
          <a:bodyPr/>
          <a:lstStyle/>
          <a:p>
            <a:r>
              <a:rPr lang="el-GR" sz="4800" i="1" dirty="0"/>
              <a:t>Ιλίου</a:t>
            </a:r>
            <a:r>
              <a:rPr lang="el-GR" i="1" dirty="0"/>
              <a:t> </a:t>
            </a:r>
            <a:r>
              <a:rPr lang="el-GR" sz="4800" i="1" dirty="0" err="1"/>
              <a:t>Πέρσις</a:t>
            </a:r>
            <a:endParaRPr lang="el-GR" sz="4800" i="1" dirty="0"/>
          </a:p>
        </p:txBody>
      </p:sp>
    </p:spTree>
    <p:extLst>
      <p:ext uri="{BB962C8B-B14F-4D97-AF65-F5344CB8AC3E}">
        <p14:creationId xmlns:p14="http://schemas.microsoft.com/office/powerpoint/2010/main" val="90880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B39888C-A86F-4498-A853-2D4ADEF8F6A2}"/>
              </a:ext>
            </a:extLst>
          </p:cNvPr>
          <p:cNvSpPr>
            <a:spLocks noGrp="1"/>
          </p:cNvSpPr>
          <p:nvPr>
            <p:ph type="title"/>
          </p:nvPr>
        </p:nvSpPr>
        <p:spPr/>
        <p:txBody>
          <a:bodyPr/>
          <a:lstStyle/>
          <a:p>
            <a:r>
              <a:rPr lang="el-GR" dirty="0"/>
              <a:t>Κεφάλαιο 8:</a:t>
            </a:r>
          </a:p>
        </p:txBody>
      </p:sp>
      <p:sp>
        <p:nvSpPr>
          <p:cNvPr id="3" name="Θέση κειμένου 2">
            <a:extLst>
              <a:ext uri="{FF2B5EF4-FFF2-40B4-BE49-F238E27FC236}">
                <a16:creationId xmlns:a16="http://schemas.microsoft.com/office/drawing/2014/main" xmlns="" id="{DB818BB3-E7EC-482D-9F8C-9A190411A026}"/>
              </a:ext>
            </a:extLst>
          </p:cNvPr>
          <p:cNvSpPr>
            <a:spLocks noGrp="1"/>
          </p:cNvSpPr>
          <p:nvPr>
            <p:ph type="body" idx="1"/>
          </p:nvPr>
        </p:nvSpPr>
        <p:spPr/>
        <p:txBody>
          <a:bodyPr/>
          <a:lstStyle/>
          <a:p>
            <a:r>
              <a:rPr lang="el-GR" sz="4800" i="1" dirty="0"/>
              <a:t>Η Μικρά </a:t>
            </a:r>
            <a:r>
              <a:rPr lang="el-GR" sz="4800" i="1" dirty="0" err="1"/>
              <a:t>Ιλιάς</a:t>
            </a:r>
            <a:endParaRPr lang="el-GR" i="1" dirty="0"/>
          </a:p>
        </p:txBody>
      </p:sp>
    </p:spTree>
    <p:extLst>
      <p:ext uri="{BB962C8B-B14F-4D97-AF65-F5344CB8AC3E}">
        <p14:creationId xmlns:p14="http://schemas.microsoft.com/office/powerpoint/2010/main" val="91619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6A6A93-9AE1-42C9-8686-C0C511DA7AD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3B8DB98-4577-48C9-A888-541B8D0D42AB}"/>
              </a:ext>
            </a:extLst>
          </p:cNvPr>
          <p:cNvSpPr>
            <a:spLocks noGrp="1"/>
          </p:cNvSpPr>
          <p:nvPr>
            <p:ph idx="1"/>
          </p:nvPr>
        </p:nvSpPr>
        <p:spPr/>
        <p:txBody>
          <a:bodyPr>
            <a:normAutofit fontScale="92500" lnSpcReduction="10000"/>
          </a:bodyPr>
          <a:lstStyle/>
          <a:p>
            <a:pPr algn="just"/>
            <a:r>
              <a:rPr lang="el-GR" dirty="0"/>
              <a:t>Έπος δύο βιβλίων από τον Αρκτίνο τον </a:t>
            </a:r>
            <a:r>
              <a:rPr lang="el-GR" dirty="0" err="1"/>
              <a:t>Μιλήσιο</a:t>
            </a:r>
            <a:r>
              <a:rPr lang="el-GR" dirty="0"/>
              <a:t>.</a:t>
            </a:r>
          </a:p>
          <a:p>
            <a:pPr algn="just"/>
            <a:r>
              <a:rPr lang="el-GR" dirty="0"/>
              <a:t>Θέση: μετά την </a:t>
            </a:r>
            <a:r>
              <a:rPr lang="el-GR" i="1" dirty="0"/>
              <a:t>Μικρά </a:t>
            </a:r>
            <a:r>
              <a:rPr lang="el-GR" i="1" dirty="0" err="1"/>
              <a:t>Ιλιάδα</a:t>
            </a:r>
            <a:r>
              <a:rPr lang="el-GR" i="1" dirty="0"/>
              <a:t> </a:t>
            </a:r>
            <a:r>
              <a:rPr lang="el-GR" dirty="0"/>
              <a:t>και πριν τους </a:t>
            </a:r>
            <a:r>
              <a:rPr lang="el-GR" i="1" dirty="0"/>
              <a:t>Νόστους</a:t>
            </a:r>
            <a:r>
              <a:rPr lang="el-GR" dirty="0"/>
              <a:t>.</a:t>
            </a:r>
          </a:p>
          <a:p>
            <a:pPr algn="just"/>
            <a:r>
              <a:rPr lang="el-GR" dirty="0"/>
              <a:t>Η περίληψη του </a:t>
            </a:r>
            <a:r>
              <a:rPr lang="el-GR" dirty="0" err="1"/>
              <a:t>Πρόκλου</a:t>
            </a:r>
            <a:r>
              <a:rPr lang="el-GR" dirty="0"/>
              <a:t> ξεκινά με τους καχύποπτους Τρώες να συζητούν για το τι θα κάνουν με τον Δούρειο Ίππο. Επικρατεί η άποψη να τον αφιερώσουν στην Αθηνά.</a:t>
            </a:r>
          </a:p>
          <a:p>
            <a:pPr algn="just"/>
            <a:r>
              <a:rPr lang="el-GR" dirty="0"/>
              <a:t>Πρόβλημα: Ασυνέπεια με το τέλος της </a:t>
            </a:r>
            <a:r>
              <a:rPr lang="el-GR" i="1" dirty="0"/>
              <a:t>Μικράς </a:t>
            </a:r>
            <a:r>
              <a:rPr lang="el-GR" i="1" dirty="0" err="1"/>
              <a:t>Ιλιάδας</a:t>
            </a:r>
            <a:r>
              <a:rPr lang="el-GR" dirty="0"/>
              <a:t>, που άφησε τους Τρώες να γιορτάζουν το τέλος του πολέμου.</a:t>
            </a:r>
            <a:r>
              <a:rPr lang="en-US" dirty="0"/>
              <a:t> </a:t>
            </a:r>
            <a:r>
              <a:rPr lang="el-GR" dirty="0"/>
              <a:t>Δημιουργία αντίφασης ακόμα και αν προσπαθήσουμε να συνδυάσουμε τις δύο περιλήψεις έτσι ώστε να παρέχουν μια ενιαία αφήγηση, καθώς αποκλείεται πρώτα να γκρεμίζουν τα τείχη για να δεχτούν το άλογο και μετά να συσκέπτονται για το αν θα το κρατήσουν. Συνδυασμός των δύο παραδόσεων [(1</a:t>
            </a:r>
            <a:r>
              <a:rPr lang="el-GR" dirty="0" smtClean="0"/>
              <a:t>) σύσκεψη </a:t>
            </a:r>
            <a:r>
              <a:rPr lang="el-GR" dirty="0"/>
              <a:t>εκτός των τειχών και κατεδάφιση, (2</a:t>
            </a:r>
            <a:r>
              <a:rPr lang="el-GR" dirty="0" smtClean="0"/>
              <a:t>) σύσκεψη </a:t>
            </a:r>
            <a:r>
              <a:rPr lang="el-GR" dirty="0"/>
              <a:t>εντός των τειχών χωρίς κατεδάφιση)]. Ταυτόχρονα γίνεται επανάληψη του επεισοδίου της γιορτής των Τρώων (η γλώσσα θυμίζει </a:t>
            </a:r>
            <a:r>
              <a:rPr lang="el-GR" i="1" dirty="0"/>
              <a:t>Μικρά </a:t>
            </a:r>
            <a:r>
              <a:rPr lang="el-GR" i="1" dirty="0" err="1"/>
              <a:t>Ιλιάδα</a:t>
            </a:r>
            <a:r>
              <a:rPr lang="el-GR" dirty="0"/>
              <a:t>) → επανάληψη που δεν παραλείφθηκε από τον </a:t>
            </a:r>
            <a:r>
              <a:rPr lang="el-GR" dirty="0" err="1"/>
              <a:t>Πρόκλο</a:t>
            </a:r>
            <a:r>
              <a:rPr lang="el-GR" dirty="0"/>
              <a:t>.</a:t>
            </a:r>
          </a:p>
        </p:txBody>
      </p:sp>
    </p:spTree>
    <p:extLst>
      <p:ext uri="{BB962C8B-B14F-4D97-AF65-F5344CB8AC3E}">
        <p14:creationId xmlns:p14="http://schemas.microsoft.com/office/powerpoint/2010/main" val="1254945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BC71BE8-85DC-4B78-A55C-238A1D2957A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33D5590-841E-4ED8-A29D-410111BCB491}"/>
              </a:ext>
            </a:extLst>
          </p:cNvPr>
          <p:cNvSpPr>
            <a:spLocks noGrp="1"/>
          </p:cNvSpPr>
          <p:nvPr>
            <p:ph idx="1"/>
          </p:nvPr>
        </p:nvSpPr>
        <p:spPr/>
        <p:txBody>
          <a:bodyPr>
            <a:normAutofit fontScale="92500" lnSpcReduction="20000"/>
          </a:bodyPr>
          <a:lstStyle/>
          <a:p>
            <a:pPr algn="just"/>
            <a:r>
              <a:rPr lang="el-GR" dirty="0"/>
              <a:t>Το επόμενο επεισόδιο αφορά τη μοίρα του </a:t>
            </a:r>
            <a:r>
              <a:rPr lang="el-GR" dirty="0" err="1" smtClean="0"/>
              <a:t>Λαοκόοντα</a:t>
            </a:r>
            <a:r>
              <a:rPr lang="el-GR" dirty="0" smtClean="0"/>
              <a:t> </a:t>
            </a:r>
            <a:r>
              <a:rPr lang="el-GR" dirty="0"/>
              <a:t>και των γιων του. Δύο φίδια εμφανίζονται και σκοτώνουν τον ίδιο και τον έναν γιο του. Θορυβημένος από τον οιωνό ο Αινείας και οι σύντροφοί του καταφεύγουν στο όρος Ίδη.</a:t>
            </a:r>
          </a:p>
          <a:p>
            <a:pPr algn="just"/>
            <a:r>
              <a:rPr lang="el-GR" dirty="0"/>
              <a:t>Εδώ έχουμε την πιο παλαιά σωζόμενη λογοτεχνική  μαρτυρία για τον ρόλο του </a:t>
            </a:r>
            <a:r>
              <a:rPr lang="el-GR" dirty="0" err="1" smtClean="0"/>
              <a:t>Λαοκόοντα</a:t>
            </a:r>
            <a:r>
              <a:rPr lang="el-GR" dirty="0" smtClean="0"/>
              <a:t> </a:t>
            </a:r>
            <a:r>
              <a:rPr lang="el-GR" dirty="0"/>
              <a:t>στην άλωση της Τροίας. Αποτελεί φιγούρα πολύ σημαντική για τους μετέπειτα συγγραφείς αλλά απουσιάζει παντελώς από τα ομηρικά έπη.</a:t>
            </a:r>
            <a:r>
              <a:rPr lang="en-US" dirty="0"/>
              <a:t> </a:t>
            </a:r>
            <a:r>
              <a:rPr lang="el-GR" dirty="0"/>
              <a:t>Οι πηγές αυτές μάς πληροφορούν ότι το δεύτερο θύμα είναι ο μεγαλύτερος γιος. </a:t>
            </a:r>
          </a:p>
          <a:p>
            <a:pPr algn="just"/>
            <a:r>
              <a:rPr lang="el-GR" dirty="0"/>
              <a:t>Ερμηνεία οιωνού: τα φίδια = Αγαμέμνων και Μενέλαος, ο Λαοκόων συμβολίζει την Τροία, ο μεγαλύτερος γιος τον Πρίαμο (=ο μεγαλύτερος γιος του </a:t>
            </a:r>
            <a:r>
              <a:rPr lang="el-GR" dirty="0" err="1"/>
              <a:t>Λαομέδοντα</a:t>
            </a:r>
            <a:r>
              <a:rPr lang="el-GR" dirty="0"/>
              <a:t>) και η επιβίωση του μικρότερου γιου την επιβίωση του Αινεία. </a:t>
            </a:r>
          </a:p>
          <a:p>
            <a:pPr algn="just"/>
            <a:r>
              <a:rPr lang="el-GR" dirty="0"/>
              <a:t>Δεν ξέρουμε γιατί ο Λαοκόων υποφέρει με αυτόν τον τρόπο και αν ο Απόλλων τιμωρεί τον ιερέα του στέλνοντας τα φίδια. </a:t>
            </a:r>
          </a:p>
          <a:p>
            <a:pPr algn="just"/>
            <a:r>
              <a:rPr lang="el-GR" dirty="0"/>
              <a:t>Έπος που προβλέπει την παραμονή του Αινεία και των απογόνων του στην Τρωάδα. </a:t>
            </a:r>
          </a:p>
        </p:txBody>
      </p:sp>
    </p:spTree>
    <p:extLst>
      <p:ext uri="{BB962C8B-B14F-4D97-AF65-F5344CB8AC3E}">
        <p14:creationId xmlns:p14="http://schemas.microsoft.com/office/powerpoint/2010/main" val="1180396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2A8B003-2F11-40B0-B5A6-8A00BC213DF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9103AD1-399F-41DA-8026-E3F2CA6CD1A5}"/>
              </a:ext>
            </a:extLst>
          </p:cNvPr>
          <p:cNvSpPr>
            <a:spLocks noGrp="1"/>
          </p:cNvSpPr>
          <p:nvPr>
            <p:ph idx="1"/>
          </p:nvPr>
        </p:nvSpPr>
        <p:spPr/>
        <p:txBody>
          <a:bodyPr>
            <a:normAutofit/>
          </a:bodyPr>
          <a:lstStyle/>
          <a:p>
            <a:pPr algn="just"/>
            <a:r>
              <a:rPr lang="el-GR" sz="2000" dirty="0"/>
              <a:t>Οι λεπτομέρειες που παρουσιάζει στη συνέχεια ο </a:t>
            </a:r>
            <a:r>
              <a:rPr lang="el-GR" sz="2000" dirty="0" err="1"/>
              <a:t>Πρόκλος</a:t>
            </a:r>
            <a:r>
              <a:rPr lang="el-GR" sz="2000" dirty="0"/>
              <a:t> είναι γνωστές από μεταγενέστερους συγγραφείς</a:t>
            </a:r>
            <a:r>
              <a:rPr lang="en-US" sz="2000" dirty="0"/>
              <a:t> </a:t>
            </a:r>
            <a:r>
              <a:rPr lang="el-GR" sz="2000" dirty="0"/>
              <a:t>και ειδικά η αναφορά στην άλωση της Τροίας συναντάται στο δεύτερο βιβλίο της </a:t>
            </a:r>
            <a:r>
              <a:rPr lang="el-GR" sz="2000" i="1" dirty="0" err="1"/>
              <a:t>Αινειάδας</a:t>
            </a:r>
            <a:r>
              <a:rPr lang="el-GR" sz="2000" dirty="0"/>
              <a:t>. Ο </a:t>
            </a:r>
            <a:r>
              <a:rPr lang="el-GR" sz="2000" dirty="0" err="1"/>
              <a:t>Σίνων</a:t>
            </a:r>
            <a:r>
              <a:rPr lang="el-GR" sz="2000" dirty="0"/>
              <a:t> δίνει το σήμα στους Έλληνες οι οποίοι πλέουν από την Τένεδο, ενώ οι ήρωες που ήταν κρυμμένοι στον Δούρειο Ίππο επιτίθενται και κυριεύουν την πόλη. Ο Νεοπτόλεμος σκοτώνει τον βασιλιά Πρίαμο στον βωμό του Δία </a:t>
            </a:r>
            <a:r>
              <a:rPr lang="el-GR" sz="2000" dirty="0" err="1"/>
              <a:t>Ερκείου</a:t>
            </a:r>
            <a:r>
              <a:rPr lang="el-GR" sz="2000" dirty="0"/>
              <a:t> όπου είχε καταφύγει ως ικέτης, ενώ ο Μενέλαος οδηγεί την Ελένη στα πλοία των Αχαιών αφού πρώτα σκοτώσει τον Δηίφοβο.</a:t>
            </a:r>
          </a:p>
        </p:txBody>
      </p:sp>
    </p:spTree>
    <p:extLst>
      <p:ext uri="{BB962C8B-B14F-4D97-AF65-F5344CB8AC3E}">
        <p14:creationId xmlns:p14="http://schemas.microsoft.com/office/powerpoint/2010/main" val="528077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60D6306-E36F-405C-8B1B-020023ED22B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D2034D5-976B-47E9-AA54-F568FE97BDC8}"/>
              </a:ext>
            </a:extLst>
          </p:cNvPr>
          <p:cNvSpPr>
            <a:spLocks noGrp="1"/>
          </p:cNvSpPr>
          <p:nvPr>
            <p:ph idx="1"/>
          </p:nvPr>
        </p:nvSpPr>
        <p:spPr/>
        <p:txBody>
          <a:bodyPr>
            <a:normAutofit fontScale="85000" lnSpcReduction="10000"/>
          </a:bodyPr>
          <a:lstStyle/>
          <a:p>
            <a:pPr algn="just"/>
            <a:r>
              <a:rPr lang="el-GR" dirty="0"/>
              <a:t>Η επόμενη μεγάλη ενότητα του ποιήματος πραγματεύεται τον βιασμό της Κασσάνδρας, κόρης του Πριάμου, από τον Αίαντα τον Λοκρό. Είχε βρει καταφύγιο στον ναό της Αθηνάς και κρατιόταν από το ξόανο της θεάς όταν ο </a:t>
            </a:r>
            <a:r>
              <a:rPr lang="el-GR" dirty="0" err="1"/>
              <a:t>Αίαντας</a:t>
            </a:r>
            <a:r>
              <a:rPr lang="el-GR" dirty="0"/>
              <a:t> την έσυρε με τέτοια δύναμη που έσυρε μαζί της το ξόανο. Οι Έλληνες ενοχλήθηκαν από την πράξη του και αποφασίζουν να τον λιθοβολήσουν, όμως καταφεύγει στον βωμό της Αθηνάς ως ικέτης και σώζεται. </a:t>
            </a:r>
          </a:p>
          <a:p>
            <a:pPr algn="just"/>
            <a:r>
              <a:rPr lang="el-GR" dirty="0"/>
              <a:t>Αυτή η ιστορία εγκλήματος και τιμωρίας δεν αναφέρεται πουθενά στον Όμηρο (αν και υπονοείται), αλλά ήταν γνωστή στους μεταγενέστερους συγγραφείς, οι οποίοι παρουσιάζουν διαφορετικές αφηγήσεις για το γεγονός.</a:t>
            </a:r>
          </a:p>
          <a:p>
            <a:pPr algn="just"/>
            <a:r>
              <a:rPr lang="el-GR" dirty="0"/>
              <a:t>Μεταγενέστεροι συγγραφείς αναφέρουν όρκο του Αίαντα και δίκη από τους Έλληνες → συνδυασμός των δύο λεπτομερειών και τοποθέτησή τους μετά τη φυγή στο βωμό της Αθηνάς, ενώ με μια προσεκτική εξέταση ο όρκος τοποθετείται μάλλον ακριβώς μετά τον βιασμό. Ο Απολλόδωρος στην </a:t>
            </a:r>
            <a:r>
              <a:rPr lang="el-GR" i="1" dirty="0"/>
              <a:t>Επιτομή</a:t>
            </a:r>
            <a:r>
              <a:rPr lang="el-GR" dirty="0"/>
              <a:t> αναφέρει ότι ο Κάλχας είχε προειδοποιήσει τους Έλληνες για την ασέβεια του Αίαντα, ενώ μετά από συμβουλή του τον έδεσαν και ετοιμάζονταν να τον λιθοβολήσουν όταν αυτός ξέφυγε και κατέφυγε στον βωμό της Αθηνάς. Διπλή ενοχή (1</a:t>
            </a:r>
            <a:r>
              <a:rPr lang="el-GR" dirty="0" smtClean="0"/>
              <a:t>. Αίαντα </a:t>
            </a:r>
            <a:r>
              <a:rPr lang="el-GR" dirty="0"/>
              <a:t>και 2</a:t>
            </a:r>
            <a:r>
              <a:rPr lang="el-GR" dirty="0" smtClean="0"/>
              <a:t>. των </a:t>
            </a:r>
            <a:r>
              <a:rPr lang="el-GR" dirty="0"/>
              <a:t>Ελλήνων που δεν τον τιμώρησαν). </a:t>
            </a:r>
          </a:p>
          <a:p>
            <a:pPr algn="just"/>
            <a:endParaRPr lang="el-GR" dirty="0"/>
          </a:p>
        </p:txBody>
      </p:sp>
    </p:spTree>
    <p:extLst>
      <p:ext uri="{BB962C8B-B14F-4D97-AF65-F5344CB8AC3E}">
        <p14:creationId xmlns:p14="http://schemas.microsoft.com/office/powerpoint/2010/main" val="70825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B146CBD-5474-483F-B33E-8C09AEC89BF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5BA7EBE-E50A-47B6-A1DA-A08C9E1161D1}"/>
              </a:ext>
            </a:extLst>
          </p:cNvPr>
          <p:cNvSpPr>
            <a:spLocks noGrp="1"/>
          </p:cNvSpPr>
          <p:nvPr>
            <p:ph idx="1"/>
          </p:nvPr>
        </p:nvSpPr>
        <p:spPr/>
        <p:txBody>
          <a:bodyPr>
            <a:normAutofit fontScale="92500" lnSpcReduction="20000"/>
          </a:bodyPr>
          <a:lstStyle/>
          <a:p>
            <a:pPr algn="just"/>
            <a:r>
              <a:rPr lang="el-GR" dirty="0"/>
              <a:t>Η συνέχεια της περίληψης του </a:t>
            </a:r>
            <a:r>
              <a:rPr lang="el-GR" dirty="0" err="1"/>
              <a:t>Πρόκλου</a:t>
            </a:r>
            <a:r>
              <a:rPr lang="el-GR" dirty="0"/>
              <a:t> μας πληροφορεί για το είδος της τιμωρίας που επέβαλε η θεά → καταστροφή στην ανοιχτή θάλασσα κατά την επιστροφή των Ελλήνων στην πατρίδα.</a:t>
            </a:r>
          </a:p>
          <a:p>
            <a:pPr algn="just"/>
            <a:r>
              <a:rPr lang="el-GR" dirty="0"/>
              <a:t>Ωστόσο, το υπόλοιπο της περίληψης ασχολείται με γεγονότα που διαδραματίστηκαν πριν ακόμα οι Έλληνες αναχωρήσουν από την Τροία και επιπλέον η περίληψη των </a:t>
            </a:r>
            <a:r>
              <a:rPr lang="el-GR" i="1" dirty="0"/>
              <a:t>Νόστων</a:t>
            </a:r>
            <a:r>
              <a:rPr lang="el-GR" dirty="0"/>
              <a:t> αρχίζει με τους Έλληνες να βρίσκονται ακόμα στην Τροία.</a:t>
            </a:r>
          </a:p>
          <a:p>
            <a:pPr algn="just"/>
            <a:r>
              <a:rPr lang="el-GR" dirty="0"/>
              <a:t>Προσπάθειες απαλοιφής των αντιφάσεων. Υπόθεση ότι η </a:t>
            </a:r>
            <a:r>
              <a:rPr lang="el-GR" i="1" dirty="0"/>
              <a:t>Ιλίου </a:t>
            </a:r>
            <a:r>
              <a:rPr lang="el-GR" i="1" dirty="0" err="1"/>
              <a:t>πέρσις</a:t>
            </a:r>
            <a:r>
              <a:rPr lang="el-GR" i="1" dirty="0"/>
              <a:t> </a:t>
            </a:r>
            <a:r>
              <a:rPr lang="el-GR" dirty="0"/>
              <a:t>προετοίμαζε για την καταστροφή του ελληνικού στόλου ως αποτέλεσμα της ασέβειας του Αίαντα και αυτό το κομμάτι εντάχθηκε στην περίληψη σαν να ήταν μέρος της διήγησης, ενώ ταυτόχρονα απαλοιφή του από τους </a:t>
            </a:r>
            <a:r>
              <a:rPr lang="el-GR" i="1" dirty="0"/>
              <a:t>Νόστους</a:t>
            </a:r>
            <a:r>
              <a:rPr lang="el-GR" dirty="0"/>
              <a:t> λόγω επανάληψης.</a:t>
            </a:r>
          </a:p>
          <a:p>
            <a:pPr algn="just"/>
            <a:r>
              <a:rPr lang="el-GR" dirty="0"/>
              <a:t>Τέλος, πληροφορούμαστε για τη θυσία της Πολυξένης στον τάφο του Αχιλλέα, τη δολοφονία του </a:t>
            </a:r>
            <a:r>
              <a:rPr lang="el-GR" dirty="0" err="1"/>
              <a:t>Αστυάνακτα</a:t>
            </a:r>
            <a:r>
              <a:rPr lang="el-GR" dirty="0"/>
              <a:t> από τον Οδυσσέα και την απόδοση της Ανδρομάχης στον Νεοπτόλεμο.</a:t>
            </a:r>
          </a:p>
        </p:txBody>
      </p:sp>
    </p:spTree>
    <p:extLst>
      <p:ext uri="{BB962C8B-B14F-4D97-AF65-F5344CB8AC3E}">
        <p14:creationId xmlns:p14="http://schemas.microsoft.com/office/powerpoint/2010/main" val="20329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0A4B341-0386-41BC-BA78-707145AE2AAA}"/>
              </a:ext>
            </a:extLst>
          </p:cNvPr>
          <p:cNvSpPr>
            <a:spLocks noGrp="1"/>
          </p:cNvSpPr>
          <p:nvPr>
            <p:ph type="title"/>
          </p:nvPr>
        </p:nvSpPr>
        <p:spPr/>
        <p:txBody>
          <a:bodyPr/>
          <a:lstStyle/>
          <a:p>
            <a:r>
              <a:rPr lang="el-GR" dirty="0"/>
              <a:t>Αποσπάσματα</a:t>
            </a:r>
          </a:p>
        </p:txBody>
      </p:sp>
      <p:sp>
        <p:nvSpPr>
          <p:cNvPr id="3" name="Θέση περιεχομένου 2">
            <a:extLst>
              <a:ext uri="{FF2B5EF4-FFF2-40B4-BE49-F238E27FC236}">
                <a16:creationId xmlns:a16="http://schemas.microsoft.com/office/drawing/2014/main" xmlns="" id="{7CD79257-F51F-441B-8253-A710F1A22940}"/>
              </a:ext>
            </a:extLst>
          </p:cNvPr>
          <p:cNvSpPr>
            <a:spLocks noGrp="1"/>
          </p:cNvSpPr>
          <p:nvPr>
            <p:ph idx="1"/>
          </p:nvPr>
        </p:nvSpPr>
        <p:spPr/>
        <p:txBody>
          <a:bodyPr>
            <a:normAutofit fontScale="92500" lnSpcReduction="10000"/>
          </a:bodyPr>
          <a:lstStyle/>
          <a:p>
            <a:pPr algn="just"/>
            <a:r>
              <a:rPr lang="el-GR" dirty="0"/>
              <a:t>Το πιο εκτενές και ενδιαφέρον απόσπασμα αφορά ένα επεισόδιο μάλλον παρενθετικό στο ποίημα: την τρέλα του Αίαντα του </a:t>
            </a:r>
            <a:r>
              <a:rPr lang="el-GR" dirty="0" err="1"/>
              <a:t>Τελαμώνιου</a:t>
            </a:r>
            <a:r>
              <a:rPr lang="el-GR" dirty="0"/>
              <a:t> (</a:t>
            </a:r>
            <a:r>
              <a:rPr lang="en-US" dirty="0"/>
              <a:t>F1). </a:t>
            </a:r>
            <a:r>
              <a:rPr lang="el-GR" dirty="0"/>
              <a:t>Είναι μη ομηρικό γιατί: (1)Διάκριση </a:t>
            </a:r>
            <a:r>
              <a:rPr lang="el-GR" dirty="0" err="1"/>
              <a:t>Μαχάονα</a:t>
            </a:r>
            <a:r>
              <a:rPr lang="el-GR" dirty="0"/>
              <a:t> και </a:t>
            </a:r>
            <a:r>
              <a:rPr lang="el-GR" dirty="0" err="1"/>
              <a:t>Ποδαλείριου</a:t>
            </a:r>
            <a:r>
              <a:rPr lang="el-GR" dirty="0"/>
              <a:t> → όχι στον Όμηρο </a:t>
            </a:r>
            <a:r>
              <a:rPr lang="el-GR" dirty="0">
                <a:solidFill>
                  <a:schemeClr val="bg2">
                    <a:lumMod val="25000"/>
                  </a:schemeClr>
                </a:solidFill>
              </a:rPr>
              <a:t>(και οι δύο γιατροί, όμως δεν υπήρχε η διάκριση της χειρουργικής από τη διαγνωστική ιατρική), </a:t>
            </a:r>
            <a:r>
              <a:rPr lang="el-GR" dirty="0"/>
              <a:t>(2) Γενικά η ιδέα της τρέλας αποφεύγεται στα ομηρικά έπη, (3) Στον Όμηρο </a:t>
            </a:r>
            <a:r>
              <a:rPr lang="el-GR" dirty="0" err="1"/>
              <a:t>Μαχάων</a:t>
            </a:r>
            <a:r>
              <a:rPr lang="el-GR" dirty="0"/>
              <a:t> και </a:t>
            </a:r>
            <a:r>
              <a:rPr lang="el-GR" dirty="0" err="1"/>
              <a:t>Ποδαλείριος</a:t>
            </a:r>
            <a:r>
              <a:rPr lang="el-GR" dirty="0"/>
              <a:t> = γιοι του Ασκληπιού, ενώ στην </a:t>
            </a:r>
            <a:r>
              <a:rPr lang="el-GR" i="1" dirty="0"/>
              <a:t>Ιλίου </a:t>
            </a:r>
            <a:r>
              <a:rPr lang="el-GR" i="1" dirty="0" err="1"/>
              <a:t>πέρσιν</a:t>
            </a:r>
            <a:r>
              <a:rPr lang="el-GR" i="1" dirty="0"/>
              <a:t> </a:t>
            </a:r>
            <a:r>
              <a:rPr lang="el-GR" dirty="0"/>
              <a:t>απόγονοι του </a:t>
            </a:r>
            <a:r>
              <a:rPr lang="el-GR" dirty="0" err="1"/>
              <a:t>Ποσειδώνα</a:t>
            </a:r>
            <a:r>
              <a:rPr lang="el-GR" dirty="0"/>
              <a:t>. </a:t>
            </a:r>
          </a:p>
          <a:p>
            <a:pPr algn="just"/>
            <a:r>
              <a:rPr lang="el-GR" dirty="0"/>
              <a:t>Το </a:t>
            </a:r>
            <a:r>
              <a:rPr lang="en-US" dirty="0"/>
              <a:t>F2 </a:t>
            </a:r>
            <a:r>
              <a:rPr lang="el-GR" dirty="0"/>
              <a:t>που ανακαλύφθηκε πρόσφατα αποκαλύπτει την ιδέα του Αρκτίνου ότι τα μάτια, η ουρά και τα γόνατα του Δούρειου Ίππου κινούνταν. Προτίμηση/αδυναμία του Επικού Κύκλου για το φανταστικό, το θαυμαστό και το παραστατικό. Η εμπλοκή της Αθηνάς στην κατασκευή του Ίππου ίσως εν μέρει εξηγεί την ιδέα.</a:t>
            </a:r>
          </a:p>
          <a:p>
            <a:pPr algn="just"/>
            <a:r>
              <a:rPr lang="el-GR" dirty="0"/>
              <a:t>Το </a:t>
            </a:r>
            <a:r>
              <a:rPr lang="en-US" dirty="0"/>
              <a:t>F3 </a:t>
            </a:r>
            <a:r>
              <a:rPr lang="el-GR" dirty="0"/>
              <a:t>αναφέρεται στην πτώση του </a:t>
            </a:r>
            <a:r>
              <a:rPr lang="el-GR" dirty="0" err="1"/>
              <a:t>Αστυάνακτα</a:t>
            </a:r>
            <a:r>
              <a:rPr lang="el-GR" dirty="0"/>
              <a:t> από τα τείχη της Τροίας, γεγονός που έχει αναφερθεί και στη </a:t>
            </a:r>
            <a:r>
              <a:rPr lang="el-GR" i="1" dirty="0"/>
              <a:t>Μικρά </a:t>
            </a:r>
            <a:r>
              <a:rPr lang="el-GR" i="1" dirty="0" err="1"/>
              <a:t>Ιλιάδα</a:t>
            </a:r>
            <a:r>
              <a:rPr lang="el-GR" dirty="0"/>
              <a:t>.</a:t>
            </a:r>
          </a:p>
        </p:txBody>
      </p:sp>
    </p:spTree>
    <p:extLst>
      <p:ext uri="{BB962C8B-B14F-4D97-AF65-F5344CB8AC3E}">
        <p14:creationId xmlns:p14="http://schemas.microsoft.com/office/powerpoint/2010/main" val="2655954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29F15B1-EB3F-47A1-A7CC-F01C48B4A58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93A6E843-4A9E-4989-881A-D24B2BE1E273}"/>
              </a:ext>
            </a:extLst>
          </p:cNvPr>
          <p:cNvSpPr>
            <a:spLocks noGrp="1"/>
          </p:cNvSpPr>
          <p:nvPr>
            <p:ph idx="1"/>
          </p:nvPr>
        </p:nvSpPr>
        <p:spPr/>
        <p:txBody>
          <a:bodyPr/>
          <a:lstStyle/>
          <a:p>
            <a:pPr algn="just"/>
            <a:r>
              <a:rPr lang="el-GR" dirty="0"/>
              <a:t>Το </a:t>
            </a:r>
            <a:r>
              <a:rPr lang="en-US" dirty="0"/>
              <a:t>F4 </a:t>
            </a:r>
            <a:r>
              <a:rPr lang="el-GR" dirty="0"/>
              <a:t>αναφέρεται στους γιους του Θησέα, </a:t>
            </a:r>
            <a:r>
              <a:rPr lang="el-GR" dirty="0" smtClean="0"/>
              <a:t>Ακάμαντα </a:t>
            </a:r>
            <a:r>
              <a:rPr lang="el-GR" dirty="0"/>
              <a:t>και Δημοφώντα, οι οποίοι οδήγησαν τους Αθηναίους στην Τροία και πήραν ως λάφυρο τη γιαγιά τους Αίθρα. Ο ποιητής της </a:t>
            </a:r>
            <a:r>
              <a:rPr lang="el-GR" i="1" dirty="0"/>
              <a:t>Ιλίου </a:t>
            </a:r>
            <a:r>
              <a:rPr lang="el-GR" i="1" dirty="0" err="1"/>
              <a:t>πέρσεως</a:t>
            </a:r>
            <a:r>
              <a:rPr lang="el-GR" i="1" dirty="0"/>
              <a:t> </a:t>
            </a:r>
            <a:r>
              <a:rPr lang="el-GR" dirty="0"/>
              <a:t>ήταν</a:t>
            </a:r>
            <a:r>
              <a:rPr lang="el-GR" i="1" dirty="0"/>
              <a:t> </a:t>
            </a:r>
            <a:r>
              <a:rPr lang="el-GR" dirty="0"/>
              <a:t>πιο γενναιόδωρος, ή παρουσιάζει τον Αγαμέμνονα πιο γενναιόδωρο, καθώς δίνει δώρα στα αδέρφια και γη γύρω από την Τροία. Η </a:t>
            </a:r>
            <a:r>
              <a:rPr lang="el-GR" i="1" dirty="0"/>
              <a:t>Ιλίου </a:t>
            </a:r>
            <a:r>
              <a:rPr lang="el-GR" i="1" dirty="0" err="1"/>
              <a:t>πέρσις</a:t>
            </a:r>
            <a:r>
              <a:rPr lang="el-GR" i="1" dirty="0"/>
              <a:t> </a:t>
            </a:r>
            <a:r>
              <a:rPr lang="el-GR" dirty="0"/>
              <a:t>συνδυάζει την ομηρική παράδοση, σύμφωνα με την οποία ο </a:t>
            </a:r>
            <a:r>
              <a:rPr lang="el-GR" dirty="0" err="1"/>
              <a:t>Μενέσθενος</a:t>
            </a:r>
            <a:r>
              <a:rPr lang="el-GR" dirty="0"/>
              <a:t> ήταν ο Αθηναίος διοικητής, με την πιο γνωστή εκδοχή ότι τον ρόλο αυτό είχαν οι γιοι του Θησέα.</a:t>
            </a:r>
          </a:p>
          <a:p>
            <a:pPr algn="just"/>
            <a:r>
              <a:rPr lang="el-GR" dirty="0"/>
              <a:t>Ένα τελευταίο απόσπασμα, αν όντως ανήκει στο έργο, παραδίδεται από τον ιστορικό Διονύσιο </a:t>
            </a:r>
            <a:r>
              <a:rPr lang="el-GR" dirty="0" err="1"/>
              <a:t>Αλικαρνασσέα</a:t>
            </a:r>
            <a:r>
              <a:rPr lang="el-GR" dirty="0"/>
              <a:t> και μας πληροφορεί για την πρώιμη ιστορία του Τρωικού </a:t>
            </a:r>
            <a:r>
              <a:rPr lang="el-GR" i="1" dirty="0"/>
              <a:t>Παλλαδίου</a:t>
            </a:r>
            <a:r>
              <a:rPr lang="el-GR" dirty="0"/>
              <a:t>, όταν αυτό δόθηκε στον Δάρδανο, τον ιδρυτή της Τροίας, αλλά και τον χρησμό που το συνόδευε.</a:t>
            </a:r>
          </a:p>
        </p:txBody>
      </p:sp>
    </p:spTree>
    <p:extLst>
      <p:ext uri="{BB962C8B-B14F-4D97-AF65-F5344CB8AC3E}">
        <p14:creationId xmlns:p14="http://schemas.microsoft.com/office/powerpoint/2010/main" val="724727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CF684B-3002-4643-A4E4-6D3D9447ADE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D2A6B8D-2EA2-4628-ACEA-0D014EEDD129}"/>
              </a:ext>
            </a:extLst>
          </p:cNvPr>
          <p:cNvSpPr>
            <a:spLocks noGrp="1"/>
          </p:cNvSpPr>
          <p:nvPr>
            <p:ph idx="1"/>
          </p:nvPr>
        </p:nvSpPr>
        <p:spPr/>
        <p:txBody>
          <a:bodyPr>
            <a:normAutofit lnSpcReduction="10000"/>
          </a:bodyPr>
          <a:lstStyle/>
          <a:p>
            <a:pPr algn="just"/>
            <a:r>
              <a:rPr lang="el-GR" dirty="0"/>
              <a:t>Υπάρχουν αμφιβολίες για το αν οι πληροφορίες αυτές ανήκουν στο έργο  </a:t>
            </a:r>
            <a:r>
              <a:rPr lang="el-GR" i="1" dirty="0"/>
              <a:t>Ιλίου </a:t>
            </a:r>
            <a:r>
              <a:rPr lang="el-GR" i="1" dirty="0" err="1"/>
              <a:t>πέρσις</a:t>
            </a:r>
            <a:r>
              <a:rPr lang="el-GR" dirty="0"/>
              <a:t>, για το αν ο χρησμός που παρατίθεται εδώ αντλείται από τον Διονύσιο </a:t>
            </a:r>
            <a:r>
              <a:rPr lang="el-GR" dirty="0" err="1"/>
              <a:t>Αλικαρνασσέα</a:t>
            </a:r>
            <a:r>
              <a:rPr lang="el-GR" dirty="0"/>
              <a:t>, όπως και για το πώς ο Αινείας διέφυγε με το </a:t>
            </a:r>
            <a:r>
              <a:rPr lang="el-GR" i="1" dirty="0" err="1"/>
              <a:t>Παλλάδιον</a:t>
            </a:r>
            <a:r>
              <a:rPr lang="el-GR" dirty="0"/>
              <a:t> και το μετέφερε στην Ιταλία, αφού ο Οδυσσέας και ο Διομήδης το είχαν κλέψει.</a:t>
            </a:r>
          </a:p>
          <a:p>
            <a:pPr algn="just"/>
            <a:r>
              <a:rPr lang="el-GR" dirty="0"/>
              <a:t>Ο Αρκτίνος υποστηρίζει ότι ένα </a:t>
            </a:r>
            <a:r>
              <a:rPr lang="el-GR" i="1" dirty="0"/>
              <a:t>Παλλάδιο</a:t>
            </a:r>
            <a:r>
              <a:rPr lang="el-GR" dirty="0"/>
              <a:t> δόθηκε στον Δάρδανο από τον Δία και αυτό παρέμεινε κρυμμένο μέχρι την άλωση της πόλης, ενώ υπήρχε αντίγραφο του </a:t>
            </a:r>
            <a:r>
              <a:rPr lang="el-GR" i="1" dirty="0"/>
              <a:t>Παλλαδίου</a:t>
            </a:r>
            <a:r>
              <a:rPr lang="el-GR" dirty="0"/>
              <a:t> σε κοινή θέα, το οποίο και έκλεψαν οι Έλληνες.</a:t>
            </a:r>
          </a:p>
          <a:p>
            <a:pPr algn="just"/>
            <a:r>
              <a:rPr lang="el-GR" dirty="0"/>
              <a:t>Μαρτυρία εκλεπτυσμένη και μάλλον μεταγενέστερη, από μια εποχή όπου σύμφωνα με το θρύλο ήταν αναγκαίο ο Αινείας να έχει μεταφέρει το </a:t>
            </a:r>
            <a:r>
              <a:rPr lang="el-GR" i="1" dirty="0"/>
              <a:t>Παλλάδιο</a:t>
            </a:r>
            <a:r>
              <a:rPr lang="el-GR" dirty="0"/>
              <a:t> και τους </a:t>
            </a:r>
            <a:r>
              <a:rPr lang="el-GR" i="1" dirty="0" err="1"/>
              <a:t>Ερκείους</a:t>
            </a:r>
            <a:r>
              <a:rPr lang="el-GR" i="1" dirty="0"/>
              <a:t> θεούς (</a:t>
            </a:r>
            <a:r>
              <a:rPr lang="en-US" i="1" dirty="0"/>
              <a:t>Penates)</a:t>
            </a:r>
            <a:r>
              <a:rPr lang="en-US" dirty="0"/>
              <a:t> </a:t>
            </a:r>
            <a:r>
              <a:rPr lang="el-GR" dirty="0"/>
              <a:t>από την Τροία στη Ρώμη.</a:t>
            </a:r>
          </a:p>
          <a:p>
            <a:pPr algn="just"/>
            <a:r>
              <a:rPr lang="el-GR" dirty="0"/>
              <a:t>Άλλη εσωτερική αντίφαση: η Τροία κυριεύεται ενώ το </a:t>
            </a:r>
            <a:r>
              <a:rPr lang="el-GR" i="1" dirty="0" err="1"/>
              <a:t>Παλλάδιον</a:t>
            </a:r>
            <a:r>
              <a:rPr lang="el-GR" dirty="0"/>
              <a:t> βρίσκεται ακόμα  μέσα στην πόλη.</a:t>
            </a:r>
          </a:p>
        </p:txBody>
      </p:sp>
    </p:spTree>
    <p:extLst>
      <p:ext uri="{BB962C8B-B14F-4D97-AF65-F5344CB8AC3E}">
        <p14:creationId xmlns:p14="http://schemas.microsoft.com/office/powerpoint/2010/main" val="648621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D7BB86B1-F175-421B-BFAE-84BB8CCC44CD}"/>
              </a:ext>
            </a:extLst>
          </p:cNvPr>
          <p:cNvSpPr>
            <a:spLocks noGrp="1"/>
          </p:cNvSpPr>
          <p:nvPr>
            <p:ph type="title"/>
          </p:nvPr>
        </p:nvSpPr>
        <p:spPr/>
        <p:txBody>
          <a:bodyPr/>
          <a:lstStyle/>
          <a:p>
            <a:r>
              <a:rPr lang="el-GR" dirty="0"/>
              <a:t>Κεφάλαιο 10:</a:t>
            </a:r>
          </a:p>
        </p:txBody>
      </p:sp>
      <p:sp>
        <p:nvSpPr>
          <p:cNvPr id="5" name="Θέση κειμένου 4">
            <a:extLst>
              <a:ext uri="{FF2B5EF4-FFF2-40B4-BE49-F238E27FC236}">
                <a16:creationId xmlns:a16="http://schemas.microsoft.com/office/drawing/2014/main" xmlns="" id="{4F6AF25B-7081-4B6C-9971-74D919382CDE}"/>
              </a:ext>
            </a:extLst>
          </p:cNvPr>
          <p:cNvSpPr>
            <a:spLocks noGrp="1"/>
          </p:cNvSpPr>
          <p:nvPr>
            <p:ph type="body" idx="1"/>
          </p:nvPr>
        </p:nvSpPr>
        <p:spPr/>
        <p:txBody>
          <a:bodyPr/>
          <a:lstStyle/>
          <a:p>
            <a:r>
              <a:rPr lang="el-GR" sz="4800" i="1" dirty="0"/>
              <a:t>Νόστοι</a:t>
            </a:r>
          </a:p>
        </p:txBody>
      </p:sp>
    </p:spTree>
    <p:extLst>
      <p:ext uri="{BB962C8B-B14F-4D97-AF65-F5344CB8AC3E}">
        <p14:creationId xmlns:p14="http://schemas.microsoft.com/office/powerpoint/2010/main" val="1784954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7A85E6E-90E0-4D8C-81F4-89400A836B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9CB53D0-6F03-468C-8643-1054B848447F}"/>
              </a:ext>
            </a:extLst>
          </p:cNvPr>
          <p:cNvSpPr>
            <a:spLocks noGrp="1"/>
          </p:cNvSpPr>
          <p:nvPr>
            <p:ph idx="1"/>
          </p:nvPr>
        </p:nvSpPr>
        <p:spPr/>
        <p:txBody>
          <a:bodyPr>
            <a:normAutofit lnSpcReduction="10000"/>
          </a:bodyPr>
          <a:lstStyle/>
          <a:p>
            <a:pPr algn="just"/>
            <a:r>
              <a:rPr lang="el-GR" dirty="0"/>
              <a:t>Έπος από τον Αγία </a:t>
            </a:r>
            <a:r>
              <a:rPr lang="el-GR" dirty="0" err="1"/>
              <a:t>Τροιζήνιο</a:t>
            </a:r>
            <a:r>
              <a:rPr lang="el-GR" dirty="0"/>
              <a:t> σε πέντε βιβλία.</a:t>
            </a:r>
          </a:p>
          <a:p>
            <a:pPr algn="just"/>
            <a:r>
              <a:rPr lang="el-GR" dirty="0"/>
              <a:t>Θέση: μετά την </a:t>
            </a:r>
            <a:r>
              <a:rPr lang="el-GR" i="1" dirty="0"/>
              <a:t>Ιλίου </a:t>
            </a:r>
            <a:r>
              <a:rPr lang="el-GR" i="1" dirty="0" err="1"/>
              <a:t>πέρσιν</a:t>
            </a:r>
            <a:r>
              <a:rPr lang="el-GR" i="1" dirty="0"/>
              <a:t> </a:t>
            </a:r>
            <a:r>
              <a:rPr lang="el-GR" dirty="0"/>
              <a:t>και πριν την</a:t>
            </a:r>
            <a:r>
              <a:rPr lang="en-US" dirty="0"/>
              <a:t> </a:t>
            </a:r>
            <a:r>
              <a:rPr lang="el-GR" i="1" dirty="0"/>
              <a:t>Οδύσσεια</a:t>
            </a:r>
            <a:r>
              <a:rPr lang="el-GR" dirty="0"/>
              <a:t>.</a:t>
            </a:r>
          </a:p>
          <a:p>
            <a:pPr algn="just"/>
            <a:r>
              <a:rPr lang="el-GR" dirty="0"/>
              <a:t>Στην αρχή της περίληψης του </a:t>
            </a:r>
            <a:r>
              <a:rPr lang="el-GR" dirty="0" err="1"/>
              <a:t>Πρόκλου</a:t>
            </a:r>
            <a:r>
              <a:rPr lang="el-GR" dirty="0"/>
              <a:t> διαβάζουμε ότι η Αθηνά προκάλεσε καυγά ανάμεσα σε Μενέλαο και Αγαμέμνονα για την αναχώρηση από την Τροία (</a:t>
            </a:r>
            <a:r>
              <a:rPr lang="el-GR" i="1" dirty="0" err="1"/>
              <a:t>Οδ</a:t>
            </a:r>
            <a:r>
              <a:rPr lang="en-US" dirty="0"/>
              <a:t>. </a:t>
            </a:r>
            <a:r>
              <a:rPr lang="el-GR" dirty="0"/>
              <a:t>γ </a:t>
            </a:r>
            <a:r>
              <a:rPr lang="en-US" dirty="0"/>
              <a:t>135). </a:t>
            </a:r>
            <a:r>
              <a:rPr lang="el-GR" dirty="0"/>
              <a:t>Ο Μενέλαος θέλει να αποπλεύσει αμέσως, ενώ ο Αγαμέμνων θέλει να θυσιάσει στην Αθηνά για να την εξευμενίσει, λόγω των εγκλημάτων του Αίαντα. Ο καυγάς μεταξύ των ηρώων = συνηθισμένο επικό μοτίβο.</a:t>
            </a:r>
          </a:p>
          <a:p>
            <a:pPr algn="just"/>
            <a:r>
              <a:rPr lang="el-GR" dirty="0"/>
              <a:t>Ο Αγαμέμνων παραμένει στην Τροία (</a:t>
            </a:r>
            <a:r>
              <a:rPr lang="el-GR" i="1" dirty="0"/>
              <a:t>Οδύσσεια</a:t>
            </a:r>
            <a:r>
              <a:rPr lang="el-GR" dirty="0"/>
              <a:t>).</a:t>
            </a:r>
          </a:p>
          <a:p>
            <a:pPr algn="just"/>
            <a:r>
              <a:rPr lang="el-GR" dirty="0"/>
              <a:t>Διομήδης και Νέστωρ αποπλέουν και είναι οι μοναδικοί που φτάνουν στην πατρίδα τους ασφαλείς, εικόνα που συμφωνεί με αυτή των υπόλοιπων πηγών.</a:t>
            </a:r>
          </a:p>
        </p:txBody>
      </p:sp>
    </p:spTree>
    <p:extLst>
      <p:ext uri="{BB962C8B-B14F-4D97-AF65-F5344CB8AC3E}">
        <p14:creationId xmlns:p14="http://schemas.microsoft.com/office/powerpoint/2010/main" val="237401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BECD42DB-C66C-4468-9755-5934CEFEF3B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E3E2B0D-A716-49F9-8DE3-C044BA9E5DAC}"/>
              </a:ext>
            </a:extLst>
          </p:cNvPr>
          <p:cNvSpPr>
            <a:spLocks noGrp="1"/>
          </p:cNvSpPr>
          <p:nvPr>
            <p:ph idx="1"/>
          </p:nvPr>
        </p:nvSpPr>
        <p:spPr/>
        <p:txBody>
          <a:bodyPr>
            <a:normAutofit fontScale="92500" lnSpcReduction="20000"/>
          </a:bodyPr>
          <a:lstStyle/>
          <a:p>
            <a:pPr algn="just"/>
            <a:r>
              <a:rPr lang="el-GR" sz="2000" dirty="0"/>
              <a:t>Έπος 4 βιβλίων από τον Λέσχη τον Μυτιληναίο.</a:t>
            </a:r>
          </a:p>
          <a:p>
            <a:pPr algn="just"/>
            <a:r>
              <a:rPr lang="el-GR" sz="2000" dirty="0"/>
              <a:t>Θέση: μετά την </a:t>
            </a:r>
            <a:r>
              <a:rPr lang="el-GR" sz="2000" i="1" dirty="0" err="1"/>
              <a:t>Αιθιοπίδα</a:t>
            </a:r>
            <a:r>
              <a:rPr lang="el-GR" sz="2000" dirty="0"/>
              <a:t> του Αρκτίνου και πριν την </a:t>
            </a:r>
            <a:r>
              <a:rPr lang="el-GR" sz="2000" i="1" dirty="0"/>
              <a:t>Ιλίου </a:t>
            </a:r>
            <a:r>
              <a:rPr lang="el-GR" sz="2000" i="1" dirty="0" err="1"/>
              <a:t>Πέρσιν</a:t>
            </a:r>
            <a:r>
              <a:rPr lang="el-GR" sz="2000" dirty="0"/>
              <a:t>.</a:t>
            </a:r>
          </a:p>
          <a:p>
            <a:pPr algn="just"/>
            <a:r>
              <a:rPr lang="el-GR" sz="2000" dirty="0"/>
              <a:t>Η περίληψη του </a:t>
            </a:r>
            <a:r>
              <a:rPr lang="el-GR" sz="2000" dirty="0" err="1"/>
              <a:t>Πρόκλου</a:t>
            </a:r>
            <a:r>
              <a:rPr lang="el-GR" sz="2000" dirty="0"/>
              <a:t> και τα δομικά προβλήματα:</a:t>
            </a:r>
          </a:p>
          <a:p>
            <a:pPr algn="just">
              <a:buFont typeface="+mj-lt"/>
              <a:buAutoNum type="arabicPeriod"/>
            </a:pPr>
            <a:r>
              <a:rPr lang="el-GR" sz="2000" dirty="0"/>
              <a:t>Θεωρούμε ότι κάθε έπος ξεκινά εκεί που σταματά το προηγούμενο. Η </a:t>
            </a:r>
            <a:r>
              <a:rPr lang="el-GR" sz="2000" i="1" dirty="0"/>
              <a:t>Μικρά </a:t>
            </a:r>
            <a:r>
              <a:rPr lang="el-GR" sz="2000" i="1" dirty="0" err="1"/>
              <a:t>Ιλιάς</a:t>
            </a:r>
            <a:r>
              <a:rPr lang="el-GR" sz="2000" i="1" dirty="0"/>
              <a:t> </a:t>
            </a:r>
            <a:r>
              <a:rPr lang="el-GR" sz="2000" dirty="0"/>
              <a:t>όμως αφηγείται κοινά γεγονότα με την </a:t>
            </a:r>
            <a:r>
              <a:rPr lang="el-GR" sz="2000" i="1" dirty="0"/>
              <a:t>Ιλίου </a:t>
            </a:r>
            <a:r>
              <a:rPr lang="el-GR" sz="2000" i="1" dirty="0" err="1"/>
              <a:t>πέρσιν</a:t>
            </a:r>
            <a:r>
              <a:rPr lang="el-GR" sz="2000" dirty="0"/>
              <a:t>.</a:t>
            </a:r>
          </a:p>
          <a:p>
            <a:pPr algn="just">
              <a:buFont typeface="+mj-lt"/>
              <a:buAutoNum type="arabicPeriod"/>
            </a:pPr>
            <a:r>
              <a:rPr lang="el-GR" sz="2000" dirty="0"/>
              <a:t>Απόσπασμα </a:t>
            </a:r>
            <a:r>
              <a:rPr lang="el-GR" sz="2000" i="1" dirty="0" err="1"/>
              <a:t>Αιθιοπίδας</a:t>
            </a:r>
            <a:r>
              <a:rPr lang="el-GR" sz="2000" dirty="0"/>
              <a:t> για θάνατο Αίαντα, θέμα που δεν αναφέρει ο </a:t>
            </a:r>
            <a:r>
              <a:rPr lang="el-GR" sz="2000" dirty="0" err="1"/>
              <a:t>Πρόκλος</a:t>
            </a:r>
            <a:r>
              <a:rPr lang="el-GR" sz="2000" dirty="0"/>
              <a:t> στην περίληψή του.</a:t>
            </a:r>
          </a:p>
          <a:p>
            <a:pPr algn="just"/>
            <a:r>
              <a:rPr lang="el-GR" sz="2000" dirty="0"/>
              <a:t>Οι ερευνητές κατέληξαν στο συμπέρασμα ότι ο Αρκτίνος με την </a:t>
            </a:r>
            <a:r>
              <a:rPr lang="el-GR" sz="2000" i="1" dirty="0" err="1"/>
              <a:t>Αιθιοπίδα</a:t>
            </a:r>
            <a:r>
              <a:rPr lang="el-GR" sz="2000" dirty="0"/>
              <a:t> και την </a:t>
            </a:r>
            <a:r>
              <a:rPr lang="el-GR" sz="2000" i="1" dirty="0"/>
              <a:t>Ιλίου </a:t>
            </a:r>
            <a:r>
              <a:rPr lang="el-GR" sz="2000" i="1" dirty="0" err="1"/>
              <a:t>Πέρσιν</a:t>
            </a:r>
            <a:r>
              <a:rPr lang="el-GR" sz="2000" i="1" dirty="0"/>
              <a:t> </a:t>
            </a:r>
            <a:r>
              <a:rPr lang="el-GR" sz="2000" dirty="0"/>
              <a:t>και ο Λέσχης με την </a:t>
            </a:r>
            <a:r>
              <a:rPr lang="el-GR" sz="2000" i="1" dirty="0"/>
              <a:t>Μικρά </a:t>
            </a:r>
            <a:r>
              <a:rPr lang="el-GR" sz="2000" i="1" dirty="0" err="1"/>
              <a:t>Ιλιάδα</a:t>
            </a:r>
            <a:r>
              <a:rPr lang="el-GR" sz="2000" i="1" dirty="0"/>
              <a:t> </a:t>
            </a:r>
            <a:r>
              <a:rPr lang="el-GR" sz="2000" dirty="0"/>
              <a:t>αλληλεπικαλύπτονται επειδή προσπαθούν και οι δύο να δώσουν τη συνέχεια της </a:t>
            </a:r>
            <a:r>
              <a:rPr lang="el-GR" sz="2000" i="1" dirty="0" err="1"/>
              <a:t>Ιλιάδας</a:t>
            </a:r>
            <a:r>
              <a:rPr lang="el-GR" sz="2000" dirty="0"/>
              <a:t>. Ο </a:t>
            </a:r>
            <a:r>
              <a:rPr lang="el-GR" sz="2000" dirty="0" err="1"/>
              <a:t>Πρόκλος</a:t>
            </a:r>
            <a:r>
              <a:rPr lang="el-GR" sz="2000" dirty="0"/>
              <a:t> προσπάθησε να δώσει την εντύπωση ενιαίας αφήγησης αποσιωπώντας την αλληλοεπικάλυψη. </a:t>
            </a:r>
          </a:p>
          <a:p>
            <a:pPr marL="0" indent="0" algn="just">
              <a:buNone/>
            </a:pPr>
            <a:endParaRPr lang="el-GR" sz="2000" dirty="0"/>
          </a:p>
        </p:txBody>
      </p:sp>
    </p:spTree>
    <p:extLst>
      <p:ext uri="{BB962C8B-B14F-4D97-AF65-F5344CB8AC3E}">
        <p14:creationId xmlns:p14="http://schemas.microsoft.com/office/powerpoint/2010/main" val="10509555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EC8DB96-C117-4923-AA10-34365185FE5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97CBCD7-9168-45D5-BB40-737502AB07EA}"/>
              </a:ext>
            </a:extLst>
          </p:cNvPr>
          <p:cNvSpPr>
            <a:spLocks noGrp="1"/>
          </p:cNvSpPr>
          <p:nvPr>
            <p:ph idx="1"/>
          </p:nvPr>
        </p:nvSpPr>
        <p:spPr/>
        <p:txBody>
          <a:bodyPr>
            <a:normAutofit fontScale="92500" lnSpcReduction="20000"/>
          </a:bodyPr>
          <a:lstStyle/>
          <a:p>
            <a:pPr algn="just"/>
            <a:r>
              <a:rPr lang="el-GR" dirty="0"/>
              <a:t>Ο Μενέλαος αναχωρεί αμέσως μετά και τελικά καταλήγει στην Αίγυπτο με πέντε πλοία, ενώ τα υπόλοιπα καταστρέφονται εξαιτίας μιας καταιγίδας στη θάλασσα. (</a:t>
            </a:r>
            <a:r>
              <a:rPr lang="el-GR" i="1" dirty="0" err="1"/>
              <a:t>Οδ</a:t>
            </a:r>
            <a:r>
              <a:rPr lang="en-US" dirty="0"/>
              <a:t>.</a:t>
            </a:r>
            <a:r>
              <a:rPr lang="el-GR" dirty="0"/>
              <a:t> δ </a:t>
            </a:r>
            <a:r>
              <a:rPr lang="en-US" dirty="0"/>
              <a:t>351</a:t>
            </a:r>
            <a:r>
              <a:rPr lang="el-GR" dirty="0"/>
              <a:t>)</a:t>
            </a:r>
            <a:endParaRPr lang="en-US" dirty="0"/>
          </a:p>
          <a:p>
            <a:pPr algn="just"/>
            <a:r>
              <a:rPr lang="el-GR" dirty="0"/>
              <a:t>Ο Κάλχας, ο Λεόντιος και ο </a:t>
            </a:r>
            <a:r>
              <a:rPr lang="el-GR" dirty="0" err="1"/>
              <a:t>Πολυποίτης</a:t>
            </a:r>
            <a:r>
              <a:rPr lang="el-GR" dirty="0"/>
              <a:t> φεύγουν πεζοί και φτάνουν στην Κολοφώνα και εκεί θάβουν τον Τειρεσία που είχε πεθάνει. Ακολουθεί μη ομηρικό τμήμα ποιήματος, παρόλο που και οι τρεις ήρωες αναφέρονται στην </a:t>
            </a:r>
            <a:r>
              <a:rPr lang="el-GR" i="1" dirty="0" err="1"/>
              <a:t>Ιλιάδα</a:t>
            </a:r>
            <a:r>
              <a:rPr lang="el-GR" dirty="0"/>
              <a:t>. Ο Απολλόδωρος (</a:t>
            </a:r>
            <a:r>
              <a:rPr lang="el-GR" i="1" dirty="0" err="1"/>
              <a:t>Επιτ</a:t>
            </a:r>
            <a:r>
              <a:rPr lang="el-GR" dirty="0"/>
              <a:t>. 6.2) δίνει μια πιο ολοκληρωμένη μαρτυρία του επεισοδίου, όπου ο Αμφίλοχος (αδερφός </a:t>
            </a:r>
            <a:r>
              <a:rPr lang="el-GR" dirty="0" err="1"/>
              <a:t>Αλκμαίωνα</a:t>
            </a:r>
            <a:r>
              <a:rPr lang="el-GR" dirty="0"/>
              <a:t>) και ο </a:t>
            </a:r>
            <a:r>
              <a:rPr lang="el-GR" dirty="0" err="1"/>
              <a:t>Παδαλείριος</a:t>
            </a:r>
            <a:r>
              <a:rPr lang="el-GR" dirty="0"/>
              <a:t> είναι ανάμεσα στους Έλληνες αρχηγούς και θάβεται ο Κάλχας και όχι ο Τειρεσίας. </a:t>
            </a:r>
          </a:p>
          <a:p>
            <a:pPr algn="just"/>
            <a:r>
              <a:rPr lang="el-GR" dirty="0"/>
              <a:t>Ακόμα και πριν τον Απολλόδωρο οι μελετητές διόρθωναν το όνομα του Τειρεσία σε Κάλχας στην περίληψη του </a:t>
            </a:r>
            <a:r>
              <a:rPr lang="el-GR" dirty="0" err="1"/>
              <a:t>Πρόκλου</a:t>
            </a:r>
            <a:r>
              <a:rPr lang="el-GR" dirty="0"/>
              <a:t>. Γιατί η σύγχυση του ονόματος; Λόγω της σύνδεσης της </a:t>
            </a:r>
            <a:r>
              <a:rPr lang="el-GR" dirty="0" err="1"/>
              <a:t>Μαντώς</a:t>
            </a:r>
            <a:r>
              <a:rPr lang="el-GR" dirty="0"/>
              <a:t>, της κόρης του Τειρεσία, με την Κολοφώνα. Η παρουσία του Κάλχα δικαιολογείται ως εξής: γνωρίζοντας</a:t>
            </a:r>
            <a:r>
              <a:rPr lang="en-US" dirty="0"/>
              <a:t> </a:t>
            </a:r>
            <a:r>
              <a:rPr lang="el-GR" dirty="0"/>
              <a:t>τους κινδύνους από την οργή της Αθηνάς,</a:t>
            </a:r>
            <a:r>
              <a:rPr lang="en-US" dirty="0"/>
              <a:t> </a:t>
            </a:r>
            <a:r>
              <a:rPr lang="el-GR" dirty="0"/>
              <a:t>συμβούλευσε τους συντρόφους του να ταξιδέψουν δια ξηράς για μεγαλύτερη ασφάλεια. </a:t>
            </a:r>
          </a:p>
        </p:txBody>
      </p:sp>
    </p:spTree>
    <p:extLst>
      <p:ext uri="{BB962C8B-B14F-4D97-AF65-F5344CB8AC3E}">
        <p14:creationId xmlns:p14="http://schemas.microsoft.com/office/powerpoint/2010/main" val="3477170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5434519-8634-415B-8AB5-629FC58CE76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8749EEA-6987-4A8E-BDA8-743F5808A576}"/>
              </a:ext>
            </a:extLst>
          </p:cNvPr>
          <p:cNvSpPr>
            <a:spLocks noGrp="1"/>
          </p:cNvSpPr>
          <p:nvPr>
            <p:ph idx="1"/>
          </p:nvPr>
        </p:nvSpPr>
        <p:spPr/>
        <p:txBody>
          <a:bodyPr/>
          <a:lstStyle/>
          <a:p>
            <a:pPr algn="just"/>
            <a:r>
              <a:rPr lang="el-GR" dirty="0"/>
              <a:t>Επιστροφή περίληψης στον Αγαμέμνονα → διατήρηση δομής αρχικού έπους που ακολουθεί την ομηρική πρακτική, πρώτα αναφορά σε όσους έφυγαν αμέσως και έπειτα σε όσους καθυστέρησαν την αναχώρησή τους από την Τροία. Ενώ ο Αγαμέμνων και το στράτευμα αναχωρεί, το φάντασμα του Αχιλλέα εμφανίζεται και προσπαθεί να τους καθυστερήσει προειδοποιώντας τους για όσα θα συμβούν (μη ομηρική η προτίμηση σε μαντείες και χρησμούς για το μέλλον).</a:t>
            </a:r>
          </a:p>
          <a:p>
            <a:pPr algn="just"/>
            <a:r>
              <a:rPr lang="el-GR" dirty="0"/>
              <a:t>Στη συνέχεια ο </a:t>
            </a:r>
            <a:r>
              <a:rPr lang="el-GR" dirty="0" err="1"/>
              <a:t>Πρόκλος</a:t>
            </a:r>
            <a:r>
              <a:rPr lang="el-GR" dirty="0"/>
              <a:t> αναφέρεται στην κακοκαιρία κοντά στις </a:t>
            </a:r>
            <a:r>
              <a:rPr lang="el-GR" dirty="0" err="1"/>
              <a:t>Καφηρίδες</a:t>
            </a:r>
            <a:r>
              <a:rPr lang="el-GR" dirty="0"/>
              <a:t> πέτρες που είχε ως αποτέλεσμα τον θάνατο του Αίαντα Λοκρού. Η τοποθεσία διαφέρει σε μετέπειτα μαρτυρίες, ενώ μεταγενέστεροι συγγραφείς απεικονίζουν την Αθηνά να χτυπά τον Αίαντα με τον κεραυνό του πατέρα της → μη ομηρικό, αλλά ίσως πηγάζει από το έπος.</a:t>
            </a:r>
          </a:p>
        </p:txBody>
      </p:sp>
    </p:spTree>
    <p:extLst>
      <p:ext uri="{BB962C8B-B14F-4D97-AF65-F5344CB8AC3E}">
        <p14:creationId xmlns:p14="http://schemas.microsoft.com/office/powerpoint/2010/main" val="2936605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9A5CF63-25D0-4C13-A253-92A96320C11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3DDCD82-2DBC-43D7-BE25-B3A109A70512}"/>
              </a:ext>
            </a:extLst>
          </p:cNvPr>
          <p:cNvSpPr>
            <a:spLocks noGrp="1"/>
          </p:cNvSpPr>
          <p:nvPr>
            <p:ph idx="1"/>
          </p:nvPr>
        </p:nvSpPr>
        <p:spPr/>
        <p:txBody>
          <a:bodyPr>
            <a:normAutofit fontScale="92500"/>
          </a:bodyPr>
          <a:lstStyle/>
          <a:p>
            <a:pPr algn="just"/>
            <a:r>
              <a:rPr lang="el-GR" dirty="0"/>
              <a:t>Νέο επεισόδιο: Νόστος Νεοπτόλεμου. Μετά από προτροπή της γιαγιάς του, της Θέτιδας, ξεκινά το ταξίδι της επιστροφής πεζός για να αποφύγει την τιμωρία της Αθηνάς. </a:t>
            </a:r>
          </a:p>
          <a:p>
            <a:pPr algn="just"/>
            <a:r>
              <a:rPr lang="el-GR" dirty="0"/>
              <a:t>Φτάνει στη Μαρώνεια της Θράκης όπου συναντά τον Οδυσσέα. </a:t>
            </a:r>
          </a:p>
          <a:p>
            <a:pPr algn="just"/>
            <a:r>
              <a:rPr lang="el-GR" dirty="0"/>
              <a:t>Άλλες παραδόσεις και προσθήκες: 1</a:t>
            </a:r>
            <a:r>
              <a:rPr lang="el-GR" dirty="0" smtClean="0"/>
              <a:t>) </a:t>
            </a:r>
            <a:r>
              <a:rPr lang="el-GR" dirty="0" err="1" smtClean="0"/>
              <a:t>Απολ</a:t>
            </a:r>
            <a:r>
              <a:rPr lang="el-GR" dirty="0"/>
              <a:t>. </a:t>
            </a:r>
            <a:r>
              <a:rPr lang="el-GR" i="1" dirty="0" err="1"/>
              <a:t>Επιτ</a:t>
            </a:r>
            <a:r>
              <a:rPr lang="el-GR" dirty="0"/>
              <a:t>. 6.5: παραμονή στην Τένεδο για δύο μέρες 2</a:t>
            </a:r>
            <a:r>
              <a:rPr lang="el-GR" dirty="0" smtClean="0"/>
              <a:t>) </a:t>
            </a:r>
            <a:r>
              <a:rPr lang="el-GR" i="1" dirty="0" smtClean="0"/>
              <a:t>Οδ</a:t>
            </a:r>
            <a:r>
              <a:rPr lang="el-GR" dirty="0"/>
              <a:t>. γ 130 και λ 533: έφυγε μαζί με τους στόλους του Διομήδη, του </a:t>
            </a:r>
            <a:r>
              <a:rPr lang="el-GR" dirty="0" err="1"/>
              <a:t>Νέστορα</a:t>
            </a:r>
            <a:r>
              <a:rPr lang="el-GR" dirty="0"/>
              <a:t> και του Οδυσσέα, καυγάς και επιστροφή Οδυσσέα στον Αγαμέμνονα, παραμένει στην Τένεδο πριν λάβει τη συμβουλή της Θέτιδας. </a:t>
            </a:r>
          </a:p>
          <a:p>
            <a:pPr algn="just"/>
            <a:r>
              <a:rPr lang="el-GR" dirty="0"/>
              <a:t>Ολοκληρώνει το ταξίδι του με την ταφή του Φοίνικα.</a:t>
            </a:r>
          </a:p>
          <a:p>
            <a:pPr algn="just"/>
            <a:r>
              <a:rPr lang="el-GR" dirty="0"/>
              <a:t>Έπειτα στους Μολοσσούς, γνωρίζει τον παππού του, τον </a:t>
            </a:r>
            <a:r>
              <a:rPr lang="el-GR" dirty="0" err="1"/>
              <a:t>Πηλέα</a:t>
            </a:r>
            <a:r>
              <a:rPr lang="el-GR" dirty="0"/>
              <a:t>. Μαρτυρία Απολλόδωρου:  προσθέτει τη λεπτομέρεια ότι στην παρέα του Νεοπτόλεμου βρισκόταν και ο </a:t>
            </a:r>
            <a:r>
              <a:rPr lang="el-GR" dirty="0" err="1"/>
              <a:t>Έλενος</a:t>
            </a:r>
            <a:r>
              <a:rPr lang="el-GR" dirty="0"/>
              <a:t>, ενώ δεν αναφέρει τη συνάντηση με τον </a:t>
            </a:r>
            <a:r>
              <a:rPr lang="el-GR" dirty="0" err="1"/>
              <a:t>Πηλέα</a:t>
            </a:r>
            <a:r>
              <a:rPr lang="el-GR" dirty="0"/>
              <a:t>.</a:t>
            </a:r>
          </a:p>
        </p:txBody>
      </p:sp>
    </p:spTree>
    <p:extLst>
      <p:ext uri="{BB962C8B-B14F-4D97-AF65-F5344CB8AC3E}">
        <p14:creationId xmlns:p14="http://schemas.microsoft.com/office/powerpoint/2010/main" val="36508091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1C09E5F-BCA1-4605-9421-212A9AD5E3B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740822E-DD16-4230-90D1-1A84C2F1DC9C}"/>
              </a:ext>
            </a:extLst>
          </p:cNvPr>
          <p:cNvSpPr>
            <a:spLocks noGrp="1"/>
          </p:cNvSpPr>
          <p:nvPr>
            <p:ph idx="1"/>
          </p:nvPr>
        </p:nvSpPr>
        <p:spPr/>
        <p:txBody>
          <a:bodyPr>
            <a:normAutofit lnSpcReduction="10000"/>
          </a:bodyPr>
          <a:lstStyle/>
          <a:p>
            <a:pPr algn="just"/>
            <a:r>
              <a:rPr lang="el-GR" dirty="0"/>
              <a:t>Η τελευταία πρόταση της περίληψης = η πιο ενδιαφέρουσα για τους μελετητές, θα θέλαμε επέκταση.</a:t>
            </a:r>
          </a:p>
          <a:p>
            <a:pPr algn="just"/>
            <a:r>
              <a:rPr lang="el-GR" dirty="0"/>
              <a:t>Επιστροφή Αγαμέμνονα: δολοφονείται από Κλυταιμνήστρα και Αίγισθο, εκδικούνται Ορέστης και </a:t>
            </a:r>
            <a:r>
              <a:rPr lang="el-GR" dirty="0" err="1"/>
              <a:t>Πυλάδης</a:t>
            </a:r>
            <a:r>
              <a:rPr lang="en-US" dirty="0"/>
              <a:t> → </a:t>
            </a:r>
            <a:r>
              <a:rPr lang="el-GR" dirty="0"/>
              <a:t>αναφορά πολύ συμπυκνωμένη και ελλειπτική.</a:t>
            </a:r>
          </a:p>
          <a:p>
            <a:pPr algn="just"/>
            <a:r>
              <a:rPr lang="el-GR" dirty="0"/>
              <a:t>Ομηρικό κύπελλο Τ2 με ελλιπή επιγραφή που απεικονίζει τον θάνατο του Αγαμέμνονα όπως περιγράφεται στο έπος μας → θάνατος με όρους </a:t>
            </a:r>
            <a:r>
              <a:rPr lang="el-GR" i="1" dirty="0"/>
              <a:t>Οδύσσειας</a:t>
            </a:r>
            <a:r>
              <a:rPr lang="el-GR" dirty="0"/>
              <a:t>. Δείχνει την Κλυταιμνήστρα να επιτίθεται στον Αγαμέμνονα με ξίφος πάνω από το πτώμα της Κασσάνδρας → Απουσία Κασσάνδρας από την περίληψη του </a:t>
            </a:r>
            <a:r>
              <a:rPr lang="el-GR" dirty="0" err="1"/>
              <a:t>Πρόκλου</a:t>
            </a:r>
            <a:r>
              <a:rPr lang="el-GR" dirty="0"/>
              <a:t>. Ανεπαρκής η γνώση μας για αυτό το επεισόδιο από τους </a:t>
            </a:r>
            <a:r>
              <a:rPr lang="el-GR" i="1" dirty="0"/>
              <a:t>Νόστους</a:t>
            </a:r>
            <a:r>
              <a:rPr lang="el-GR" dirty="0"/>
              <a:t>.</a:t>
            </a:r>
          </a:p>
          <a:p>
            <a:pPr algn="just"/>
            <a:r>
              <a:rPr lang="el-GR" dirty="0"/>
              <a:t>Το τελευταίο πράγμα που λέει ο </a:t>
            </a:r>
            <a:r>
              <a:rPr lang="el-GR" dirty="0" err="1"/>
              <a:t>Πρόκλος</a:t>
            </a:r>
            <a:r>
              <a:rPr lang="el-GR" dirty="0"/>
              <a:t> = η ασφαλής επιστροφή του Μενέλαου στη Σπάρτη, λεπτομέρεια που γνωρίζουμε.</a:t>
            </a:r>
          </a:p>
        </p:txBody>
      </p:sp>
    </p:spTree>
    <p:extLst>
      <p:ext uri="{BB962C8B-B14F-4D97-AF65-F5344CB8AC3E}">
        <p14:creationId xmlns:p14="http://schemas.microsoft.com/office/powerpoint/2010/main" val="3979310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1D54734-CF04-4D9F-ACA1-AE8B0951F4E3}"/>
              </a:ext>
            </a:extLst>
          </p:cNvPr>
          <p:cNvSpPr>
            <a:spLocks noGrp="1"/>
          </p:cNvSpPr>
          <p:nvPr>
            <p:ph type="title"/>
          </p:nvPr>
        </p:nvSpPr>
        <p:spPr/>
        <p:txBody>
          <a:bodyPr/>
          <a:lstStyle/>
          <a:p>
            <a:r>
              <a:rPr lang="el-GR" dirty="0"/>
              <a:t>Αποσπάσματα</a:t>
            </a:r>
          </a:p>
        </p:txBody>
      </p:sp>
      <p:sp>
        <p:nvSpPr>
          <p:cNvPr id="3" name="Θέση περιεχομένου 2">
            <a:extLst>
              <a:ext uri="{FF2B5EF4-FFF2-40B4-BE49-F238E27FC236}">
                <a16:creationId xmlns:a16="http://schemas.microsoft.com/office/drawing/2014/main" xmlns="" id="{BC0A6355-A267-4F4A-945C-9006EB665F2B}"/>
              </a:ext>
            </a:extLst>
          </p:cNvPr>
          <p:cNvSpPr>
            <a:spLocks noGrp="1"/>
          </p:cNvSpPr>
          <p:nvPr>
            <p:ph idx="1"/>
          </p:nvPr>
        </p:nvSpPr>
        <p:spPr/>
        <p:txBody>
          <a:bodyPr>
            <a:normAutofit lnSpcReduction="10000"/>
          </a:bodyPr>
          <a:lstStyle/>
          <a:p>
            <a:pPr algn="just"/>
            <a:r>
              <a:rPr lang="el-GR" dirty="0"/>
              <a:t>Το </a:t>
            </a:r>
            <a:r>
              <a:rPr lang="en-US" dirty="0"/>
              <a:t>F</a:t>
            </a:r>
            <a:r>
              <a:rPr lang="el-GR" dirty="0"/>
              <a:t>1 θυμίζει το </a:t>
            </a:r>
            <a:r>
              <a:rPr lang="en-US" dirty="0"/>
              <a:t>F</a:t>
            </a:r>
            <a:r>
              <a:rPr lang="el-GR" dirty="0"/>
              <a:t>18 από τα </a:t>
            </a:r>
            <a:r>
              <a:rPr lang="el-GR" i="1" dirty="0"/>
              <a:t>Κύπρια</a:t>
            </a:r>
            <a:r>
              <a:rPr lang="el-GR" dirty="0"/>
              <a:t> σε ό,τι αφορά την ετυμολογία των ονομάτων.</a:t>
            </a:r>
            <a:r>
              <a:rPr lang="en-US" dirty="0"/>
              <a:t> </a:t>
            </a:r>
            <a:r>
              <a:rPr lang="el-GR" dirty="0"/>
              <a:t>Ο </a:t>
            </a:r>
            <a:r>
              <a:rPr lang="el-GR" dirty="0" err="1"/>
              <a:t>Ναύπλιος</a:t>
            </a:r>
            <a:r>
              <a:rPr lang="el-GR" dirty="0"/>
              <a:t> = πατέρας Παλαμήδη, </a:t>
            </a:r>
            <a:r>
              <a:rPr lang="el-GR" dirty="0" err="1"/>
              <a:t>Οίακα</a:t>
            </a:r>
            <a:r>
              <a:rPr lang="el-GR" dirty="0"/>
              <a:t> και </a:t>
            </a:r>
            <a:r>
              <a:rPr lang="el-GR" dirty="0" err="1"/>
              <a:t>Ναυσιμέδοντα</a:t>
            </a:r>
            <a:r>
              <a:rPr lang="el-GR" dirty="0"/>
              <a:t>. Όλα τα ονόματα σχετίζονται με τα πλοία ή με μέρη πλοίων. Μη ομηρική ιστορία Ναυπλίου που, για να εκδικηθεί για τον θάνατο του γιου του, Παλαμήδη, όταν ο στόλος των Ελλήνων πλησίαζε στην επιστροφή του το ακρωτήριο </a:t>
            </a:r>
            <a:r>
              <a:rPr lang="el-GR" dirty="0" err="1"/>
              <a:t>Καφηρέας</a:t>
            </a:r>
            <a:r>
              <a:rPr lang="el-GR" dirty="0"/>
              <a:t>, άναψε φωτιές σε απόκρημνες ακτές, προσελκύοντας έτσι τα πλοία στα φοβερά εκείνα βραχώδη σημεία και προκαλώντας ναυάγια. Δεν υπάρχει απόδειξη για το αν οι </a:t>
            </a:r>
            <a:r>
              <a:rPr lang="el-GR" i="1" dirty="0"/>
              <a:t>Νόστοι</a:t>
            </a:r>
            <a:r>
              <a:rPr lang="el-GR" dirty="0"/>
              <a:t> περιλάμβαναν την ιστορία αυτή.</a:t>
            </a:r>
          </a:p>
          <a:p>
            <a:pPr algn="just"/>
            <a:r>
              <a:rPr lang="el-GR" dirty="0"/>
              <a:t>Το </a:t>
            </a:r>
            <a:r>
              <a:rPr lang="en-US" dirty="0"/>
              <a:t>F2 </a:t>
            </a:r>
            <a:r>
              <a:rPr lang="el-GR" dirty="0"/>
              <a:t>μας δείχνει την τάση του Επικού Κύκλου για τον ταχύτατο πολλαπλασιασμό παιδιών και τον εμπλουτισμό των ιστοριών ασήμαντων χαρακτήρων του Ομήρου. Αναφέρει το όνομα σκλάβας που στην </a:t>
            </a:r>
            <a:r>
              <a:rPr lang="el-GR" i="1" dirty="0" err="1"/>
              <a:t>Οδ</a:t>
            </a:r>
            <a:r>
              <a:rPr lang="el-GR" dirty="0"/>
              <a:t>. δ 12 λέγεται ότι γέννησε τον </a:t>
            </a:r>
            <a:r>
              <a:rPr lang="el-GR" dirty="0" err="1"/>
              <a:t>Μεγαπένθη</a:t>
            </a:r>
            <a:r>
              <a:rPr lang="el-GR" dirty="0"/>
              <a:t> από τον Μενέλαο.</a:t>
            </a:r>
          </a:p>
        </p:txBody>
      </p:sp>
    </p:spTree>
    <p:extLst>
      <p:ext uri="{BB962C8B-B14F-4D97-AF65-F5344CB8AC3E}">
        <p14:creationId xmlns:p14="http://schemas.microsoft.com/office/powerpoint/2010/main" val="1708532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1CEF73A-C889-4AE3-A244-EDF5590F9F1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48081B2-84AA-4458-82A6-AC44809E3D38}"/>
              </a:ext>
            </a:extLst>
          </p:cNvPr>
          <p:cNvSpPr>
            <a:spLocks noGrp="1"/>
          </p:cNvSpPr>
          <p:nvPr>
            <p:ph idx="1"/>
          </p:nvPr>
        </p:nvSpPr>
        <p:spPr/>
        <p:txBody>
          <a:bodyPr>
            <a:normAutofit lnSpcReduction="10000"/>
          </a:bodyPr>
          <a:lstStyle/>
          <a:p>
            <a:pPr algn="just"/>
            <a:r>
              <a:rPr lang="el-GR" dirty="0"/>
              <a:t>Η ύπαρξη κάποιου είδους </a:t>
            </a:r>
            <a:r>
              <a:rPr lang="el-GR" i="1" dirty="0" err="1"/>
              <a:t>Νέκυιας</a:t>
            </a:r>
            <a:r>
              <a:rPr lang="el-GR" dirty="0"/>
              <a:t> ή επίσκεψης στον Κάτω Κόσμο, αν και δεν αναφέρεται από την περίληψη του </a:t>
            </a:r>
            <a:r>
              <a:rPr lang="el-GR" dirty="0" err="1"/>
              <a:t>Πρόκλου</a:t>
            </a:r>
            <a:r>
              <a:rPr lang="el-GR" dirty="0"/>
              <a:t>, υποστηρίζεται από τρία αποσπάσματα, τα οποία προέρχονται από τον Παυσανία και συγκεκριμένα από την περιγραφή του πίνακα της </a:t>
            </a:r>
            <a:r>
              <a:rPr lang="el-GR" i="1" dirty="0" err="1"/>
              <a:t>Νέκυιας</a:t>
            </a:r>
            <a:r>
              <a:rPr lang="el-GR" dirty="0"/>
              <a:t> της </a:t>
            </a:r>
            <a:r>
              <a:rPr lang="el-GR" i="1" dirty="0"/>
              <a:t>Οδύσσειας</a:t>
            </a:r>
            <a:r>
              <a:rPr lang="el-GR" dirty="0"/>
              <a:t> από τον ζωγράφο Πολύγνωτο.</a:t>
            </a:r>
          </a:p>
          <a:p>
            <a:pPr algn="just"/>
            <a:r>
              <a:rPr lang="el-GR" dirty="0"/>
              <a:t>Το </a:t>
            </a:r>
            <a:r>
              <a:rPr lang="en-US" dirty="0"/>
              <a:t>F3 </a:t>
            </a:r>
            <a:r>
              <a:rPr lang="el-GR" dirty="0"/>
              <a:t>αναφέρει ένα δαιμονικό πνεύμα με το όνομα </a:t>
            </a:r>
            <a:r>
              <a:rPr lang="el-GR" dirty="0" err="1"/>
              <a:t>Ευρύνομος</a:t>
            </a:r>
            <a:r>
              <a:rPr lang="el-GR" dirty="0"/>
              <a:t> που κατασπαράζει τις σάρκες των νεκρών. Ένδειξη ότι το έπος περιείχε τρομακτικές σκηνές και τέτοιες λεπτομέρειες ήταν αναμενόμενες.</a:t>
            </a:r>
          </a:p>
          <a:p>
            <a:pPr algn="just"/>
            <a:r>
              <a:rPr lang="el-GR" dirty="0"/>
              <a:t>Το </a:t>
            </a:r>
            <a:r>
              <a:rPr lang="en-US" dirty="0"/>
              <a:t>F4</a:t>
            </a:r>
            <a:r>
              <a:rPr lang="el-GR" dirty="0"/>
              <a:t> μας παρουσιάζει ένα άλλο οικογενειακό δέντρο: οι </a:t>
            </a:r>
            <a:r>
              <a:rPr lang="el-GR" i="1" dirty="0"/>
              <a:t>Νόστοι</a:t>
            </a:r>
            <a:r>
              <a:rPr lang="el-GR" dirty="0"/>
              <a:t> έκαναν την </a:t>
            </a:r>
            <a:r>
              <a:rPr lang="el-GR" dirty="0" err="1"/>
              <a:t>Κλυμένη</a:t>
            </a:r>
            <a:r>
              <a:rPr lang="el-GR" dirty="0"/>
              <a:t> κόρη του </a:t>
            </a:r>
            <a:r>
              <a:rPr lang="el-GR" dirty="0" err="1"/>
              <a:t>Μινύα</a:t>
            </a:r>
            <a:r>
              <a:rPr lang="el-GR" dirty="0"/>
              <a:t> και σύζυγο του Κέφαλου, από τον οποίο γέννησε τον </a:t>
            </a:r>
            <a:r>
              <a:rPr lang="el-GR" dirty="0" err="1"/>
              <a:t>Ίφικλο</a:t>
            </a:r>
            <a:r>
              <a:rPr lang="el-GR" dirty="0"/>
              <a:t>.</a:t>
            </a:r>
          </a:p>
          <a:p>
            <a:pPr algn="just"/>
            <a:r>
              <a:rPr lang="el-GR" dirty="0"/>
              <a:t>Το </a:t>
            </a:r>
            <a:r>
              <a:rPr lang="en-US" dirty="0"/>
              <a:t>F5 </a:t>
            </a:r>
            <a:r>
              <a:rPr lang="el-GR" dirty="0"/>
              <a:t>παρομοίως αναφέρει ότι η </a:t>
            </a:r>
            <a:r>
              <a:rPr lang="el-GR" dirty="0" err="1"/>
              <a:t>Μαίρα</a:t>
            </a:r>
            <a:r>
              <a:rPr lang="el-GR" dirty="0"/>
              <a:t>, κόρη του </a:t>
            </a:r>
            <a:r>
              <a:rPr lang="el-GR" dirty="0" err="1"/>
              <a:t>Προίτου</a:t>
            </a:r>
            <a:r>
              <a:rPr lang="el-GR" dirty="0"/>
              <a:t>, γιου του </a:t>
            </a:r>
            <a:r>
              <a:rPr lang="el-GR" dirty="0" err="1"/>
              <a:t>Θέρσανδρου</a:t>
            </a:r>
            <a:r>
              <a:rPr lang="el-GR" dirty="0"/>
              <a:t>, γιου του Σισύφου, πέθανε όσο ήταν νέα και ανύπαντρη.</a:t>
            </a:r>
          </a:p>
        </p:txBody>
      </p:sp>
    </p:spTree>
    <p:extLst>
      <p:ext uri="{BB962C8B-B14F-4D97-AF65-F5344CB8AC3E}">
        <p14:creationId xmlns:p14="http://schemas.microsoft.com/office/powerpoint/2010/main" val="2958162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8FBF8ED-144C-4952-B10B-331C7CC1EC8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50C4868-9FBE-424E-B986-8141E4BE5CFA}"/>
              </a:ext>
            </a:extLst>
          </p:cNvPr>
          <p:cNvSpPr>
            <a:spLocks noGrp="1"/>
          </p:cNvSpPr>
          <p:nvPr>
            <p:ph idx="1"/>
          </p:nvPr>
        </p:nvSpPr>
        <p:spPr/>
        <p:txBody>
          <a:bodyPr/>
          <a:lstStyle/>
          <a:p>
            <a:pPr algn="just"/>
            <a:r>
              <a:rPr lang="el-GR" dirty="0"/>
              <a:t>Το </a:t>
            </a:r>
            <a:r>
              <a:rPr lang="en-US" dirty="0"/>
              <a:t>F6 </a:t>
            </a:r>
            <a:r>
              <a:rPr lang="el-GR" dirty="0"/>
              <a:t>αποτελείται από τρεις στίχους και αποτελεί την εκτενέστερη άμεση παράθεση από το έπος. Ενδιαφέρουσα εικόνα Μήδειας που ξανανιώνει τον γερασμένο </a:t>
            </a:r>
            <a:r>
              <a:rPr lang="el-GR" dirty="0" err="1"/>
              <a:t>Αίσονα</a:t>
            </a:r>
            <a:r>
              <a:rPr lang="el-GR" dirty="0"/>
              <a:t>, πατέρα του </a:t>
            </a:r>
            <a:r>
              <a:rPr lang="el-GR" dirty="0" err="1"/>
              <a:t>Ιάσονα</a:t>
            </a:r>
            <a:r>
              <a:rPr lang="el-GR" dirty="0"/>
              <a:t>, με τα μαγικά της φίλτρα. Μη ομηρικό περιεχόμενο. Παρόμοιο λεξιλόγιο στον λόγο του Φοίνικα, παίζει με την ιδέα ότι ένας θεός θα διώξει από πάνω του τα γηρατειά και θα αποκαταστήσει τη νεότητά του. Ό,τι είναι απραγματοποίητη φαντασία στον Όμηρο, στους </a:t>
            </a:r>
            <a:r>
              <a:rPr lang="el-GR" i="1" dirty="0"/>
              <a:t>Νόστους</a:t>
            </a:r>
            <a:r>
              <a:rPr lang="el-GR" dirty="0"/>
              <a:t> γίνεται πραγματικότητα. Χαρακτηριστική η προσκόλληση στο μαγικό και το θαυμαστό. Δεν είναι εύκολο να καταλάβουμε γιατί αναφέρεται η Μήδεια στο έπος μας.</a:t>
            </a:r>
          </a:p>
          <a:p>
            <a:pPr algn="just"/>
            <a:r>
              <a:rPr lang="el-GR" dirty="0"/>
              <a:t>Το </a:t>
            </a:r>
            <a:r>
              <a:rPr lang="en-US" dirty="0"/>
              <a:t>F7 </a:t>
            </a:r>
            <a:r>
              <a:rPr lang="el-GR" dirty="0"/>
              <a:t>είναι ένας μόνο στίχος ο οποίος λέει ότι «τα δώρα συχνά εξαπατούν τον νου και τις πράξεις των ανθρώπων», δεν είμαστε σίγουροι ότι ανήκει όντως στο ποίημα.</a:t>
            </a:r>
          </a:p>
        </p:txBody>
      </p:sp>
    </p:spTree>
    <p:extLst>
      <p:ext uri="{BB962C8B-B14F-4D97-AF65-F5344CB8AC3E}">
        <p14:creationId xmlns:p14="http://schemas.microsoft.com/office/powerpoint/2010/main" val="944832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7184E81-7D9F-44DA-AE4B-03698638CEE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F481FE2-F76A-47A0-976C-2C9DB2C5DA0E}"/>
              </a:ext>
            </a:extLst>
          </p:cNvPr>
          <p:cNvSpPr>
            <a:spLocks noGrp="1"/>
          </p:cNvSpPr>
          <p:nvPr>
            <p:ph idx="1"/>
          </p:nvPr>
        </p:nvSpPr>
        <p:spPr/>
        <p:txBody>
          <a:bodyPr>
            <a:normAutofit fontScale="92500" lnSpcReduction="20000"/>
          </a:bodyPr>
          <a:lstStyle/>
          <a:p>
            <a:pPr algn="just"/>
            <a:r>
              <a:rPr lang="el-GR" dirty="0"/>
              <a:t>Δύο αποσπάσματα που σώζονται στον </a:t>
            </a:r>
            <a:r>
              <a:rPr lang="el-GR" dirty="0" err="1"/>
              <a:t>Αθήναιο</a:t>
            </a:r>
            <a:r>
              <a:rPr lang="el-GR" dirty="0"/>
              <a:t> αναφέρονται στο έργο </a:t>
            </a:r>
            <a:r>
              <a:rPr lang="el-GR" i="1" dirty="0"/>
              <a:t>Νόστοι Υιών Ατρέα. </a:t>
            </a:r>
            <a:r>
              <a:rPr lang="el-GR" dirty="0"/>
              <a:t>Ίσως</a:t>
            </a:r>
            <a:r>
              <a:rPr lang="el-GR" i="1" dirty="0"/>
              <a:t> </a:t>
            </a:r>
            <a:r>
              <a:rPr lang="el-GR" dirty="0"/>
              <a:t>πρόκειται για διαφορετικό έπος με παρόμοιο θέμα, οι περισσότεροι μελετητές όμως υποθέτουν ότι πρόκειται για εναλλακτικός τίτλος του έπους ή ότι αναφέρεται σε συγκεκριμένο τμήμα του έπους μας.</a:t>
            </a:r>
          </a:p>
          <a:p>
            <a:pPr algn="just"/>
            <a:r>
              <a:rPr lang="el-GR" dirty="0"/>
              <a:t>Το </a:t>
            </a:r>
            <a:r>
              <a:rPr lang="en-US" dirty="0"/>
              <a:t>F8 </a:t>
            </a:r>
            <a:r>
              <a:rPr lang="el-GR" dirty="0"/>
              <a:t>δεν είναι ιδιαίτερα διαφωτιστικό, το </a:t>
            </a:r>
            <a:r>
              <a:rPr lang="en-US" dirty="0"/>
              <a:t>F9 </a:t>
            </a:r>
            <a:r>
              <a:rPr lang="el-GR" dirty="0"/>
              <a:t>περισσότερο ενδιαφέρον. Αναφέρεται στον Τάνταλο, γνωστή μυθική φιγούρα για το έγκλημα και την τιμωρία του. Ζητούσε τον ίδιο τρόπο ζωής με τους θεούς και για αυτό τιμωρήθηκε από τον Δία τοποθετώντας έναν βράχο πάνω από το κεφάλι του που απειλούσε να τον συντρίψει (πβ. Δαμόκλειος σπάθη). Παρουσιάζονται δύο μοτίβα αφήγησης: 1)βιαστική υπόσχεση που δεν μπορεί να ανακληθεί παρά τις αρνητικές της συνέπειες (Δίας-Σεμέλη), 2)μια φαινομενικά τέλεια κατάσταση ύπαρξης που όμως καταστρέφεται από ένα ολέθριο λάθος (</a:t>
            </a:r>
            <a:r>
              <a:rPr lang="el-GR" dirty="0" err="1"/>
              <a:t>Τιθωνός</a:t>
            </a:r>
            <a:r>
              <a:rPr lang="el-GR" dirty="0"/>
              <a:t>). Δεν γνωρίζουμε γιατί αναφέρεται στο έπος μας. Ίσως στο επεισόδιο της επίσκεψης στον Κάτω Κόσμο, όμως και πάλι σύμφωνα με τη λογική της ιστορίας ο Τάνταλος έπρεπε να παραμείνει με τους θεούς χωρίς να μπορεί να απολαύσει τον τρόπο ζωής τους. Μη ομηρική φύση ιστορίας, καθώς το χάσμα μεταξύ θεών και ανθρώπων στον Όμηρο δεν γεφυρώνεται τόσο εύκολα.</a:t>
            </a:r>
          </a:p>
        </p:txBody>
      </p:sp>
    </p:spTree>
    <p:extLst>
      <p:ext uri="{BB962C8B-B14F-4D97-AF65-F5344CB8AC3E}">
        <p14:creationId xmlns:p14="http://schemas.microsoft.com/office/powerpoint/2010/main" val="1350698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53F49EE-B068-4732-AB18-7492AF985907}"/>
              </a:ext>
            </a:extLst>
          </p:cNvPr>
          <p:cNvSpPr>
            <a:spLocks noGrp="1"/>
          </p:cNvSpPr>
          <p:nvPr>
            <p:ph type="title"/>
          </p:nvPr>
        </p:nvSpPr>
        <p:spPr/>
        <p:txBody>
          <a:bodyPr/>
          <a:lstStyle/>
          <a:p>
            <a:r>
              <a:rPr lang="el-GR" dirty="0"/>
              <a:t>Κεφάλαιο 11:</a:t>
            </a:r>
          </a:p>
        </p:txBody>
      </p:sp>
      <p:sp>
        <p:nvSpPr>
          <p:cNvPr id="3" name="Θέση κειμένου 2">
            <a:extLst>
              <a:ext uri="{FF2B5EF4-FFF2-40B4-BE49-F238E27FC236}">
                <a16:creationId xmlns:a16="http://schemas.microsoft.com/office/drawing/2014/main" xmlns="" id="{FC64933C-B718-4803-AD58-25F61F66E4BB}"/>
              </a:ext>
            </a:extLst>
          </p:cNvPr>
          <p:cNvSpPr>
            <a:spLocks noGrp="1"/>
          </p:cNvSpPr>
          <p:nvPr>
            <p:ph type="body" idx="1"/>
          </p:nvPr>
        </p:nvSpPr>
        <p:spPr/>
        <p:txBody>
          <a:bodyPr/>
          <a:lstStyle/>
          <a:p>
            <a:r>
              <a:rPr lang="el-GR" sz="4800" i="1" dirty="0" err="1"/>
              <a:t>Τηλεγόνεια</a:t>
            </a:r>
            <a:r>
              <a:rPr lang="el-GR" i="1" dirty="0"/>
              <a:t> </a:t>
            </a:r>
            <a:r>
              <a:rPr lang="el-GR" sz="4800" i="1" dirty="0"/>
              <a:t>/ </a:t>
            </a:r>
            <a:r>
              <a:rPr lang="el-GR" sz="4800" i="1" dirty="0" err="1"/>
              <a:t>Τηλεγονία</a:t>
            </a:r>
            <a:endParaRPr lang="el-GR" sz="4800" i="1" dirty="0"/>
          </a:p>
        </p:txBody>
      </p:sp>
    </p:spTree>
    <p:extLst>
      <p:ext uri="{BB962C8B-B14F-4D97-AF65-F5344CB8AC3E}">
        <p14:creationId xmlns:p14="http://schemas.microsoft.com/office/powerpoint/2010/main" val="3029930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D9FEA2F-EDB5-48F3-9384-64A53E573E2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BAE3864-5295-4F62-AC42-7CA9E6638317}"/>
              </a:ext>
            </a:extLst>
          </p:cNvPr>
          <p:cNvSpPr>
            <a:spLocks noGrp="1"/>
          </p:cNvSpPr>
          <p:nvPr>
            <p:ph idx="1"/>
          </p:nvPr>
        </p:nvSpPr>
        <p:spPr/>
        <p:txBody>
          <a:bodyPr/>
          <a:lstStyle/>
          <a:p>
            <a:pPr algn="just"/>
            <a:r>
              <a:rPr lang="el-GR" dirty="0"/>
              <a:t>Το τελευταίο ποίημα του Επικού Κύκλου, σε δύο βιβλία, από τον </a:t>
            </a:r>
            <a:r>
              <a:rPr lang="el-GR" dirty="0" err="1"/>
              <a:t>Ευγάμμωνα</a:t>
            </a:r>
            <a:r>
              <a:rPr lang="el-GR" dirty="0"/>
              <a:t> τον </a:t>
            </a:r>
            <a:r>
              <a:rPr lang="el-GR" dirty="0" err="1"/>
              <a:t>Κυρηναίο</a:t>
            </a:r>
            <a:r>
              <a:rPr lang="el-GR" dirty="0"/>
              <a:t>.</a:t>
            </a:r>
          </a:p>
          <a:p>
            <a:pPr algn="just"/>
            <a:r>
              <a:rPr lang="el-GR" dirty="0"/>
              <a:t>Για πληροφορίες σχετικά με το περιεχόμενο βασιζόμαστε σχεδόν αποκλειστικά στην περίληψη του </a:t>
            </a:r>
            <a:r>
              <a:rPr lang="el-GR" dirty="0" err="1"/>
              <a:t>Πρόκλου</a:t>
            </a:r>
            <a:r>
              <a:rPr lang="el-GR" dirty="0"/>
              <a:t>, καθώς τα δύο μόνο αποσπάσματα που σώζονται αφορούν μικρές λεπτομέρειες. </a:t>
            </a:r>
          </a:p>
          <a:p>
            <a:pPr algn="just"/>
            <a:r>
              <a:rPr lang="el-GR" dirty="0"/>
              <a:t>Οι ερευνητές πιστεύουν ότι μπορούν να μαζέψουν περισσότερες πληροφορίες εξετάζοντας προβληματικά χωρία στην </a:t>
            </a:r>
            <a:r>
              <a:rPr lang="el-GR" i="1" dirty="0"/>
              <a:t>Οδύσσεια</a:t>
            </a:r>
            <a:r>
              <a:rPr lang="el-GR" dirty="0"/>
              <a:t>.</a:t>
            </a:r>
          </a:p>
          <a:p>
            <a:pPr algn="just"/>
            <a:r>
              <a:rPr lang="el-GR" dirty="0"/>
              <a:t>Η </a:t>
            </a:r>
            <a:r>
              <a:rPr lang="el-GR" i="1" dirty="0" err="1"/>
              <a:t>Τηλεγονία</a:t>
            </a:r>
            <a:r>
              <a:rPr lang="el-GR" dirty="0"/>
              <a:t> κατά μία έννοια είναι</a:t>
            </a:r>
            <a:r>
              <a:rPr lang="en-US" dirty="0"/>
              <a:t> </a:t>
            </a:r>
            <a:r>
              <a:rPr lang="el-GR" dirty="0"/>
              <a:t>συνέχεια της </a:t>
            </a:r>
            <a:r>
              <a:rPr lang="el-GR" i="1" dirty="0"/>
              <a:t>Οδύσσειας</a:t>
            </a:r>
            <a:r>
              <a:rPr lang="el-GR" dirty="0"/>
              <a:t>. Η σημερινή μορφή της </a:t>
            </a:r>
            <a:r>
              <a:rPr lang="el-GR" i="1" dirty="0"/>
              <a:t>Οδύσσειας</a:t>
            </a:r>
            <a:r>
              <a:rPr lang="el-GR" dirty="0"/>
              <a:t> άλλαξε από την εισαγωγή μοτίβων και λεπτομερειών δανεισμένων από αυτήν, ώστε να γίνει πιο ανεξάρτητο έπος και να απαλλαχθεί από την ανάγκη για συνέχεια.</a:t>
            </a:r>
          </a:p>
        </p:txBody>
      </p:sp>
    </p:spTree>
    <p:extLst>
      <p:ext uri="{BB962C8B-B14F-4D97-AF65-F5344CB8AC3E}">
        <p14:creationId xmlns:p14="http://schemas.microsoft.com/office/powerpoint/2010/main" val="279321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FB74560-84F9-408F-80A4-86166C22D0F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9F6EC48E-7ADB-49EE-85BA-2086C1BABA58}"/>
              </a:ext>
            </a:extLst>
          </p:cNvPr>
          <p:cNvSpPr>
            <a:spLocks noGrp="1"/>
          </p:cNvSpPr>
          <p:nvPr>
            <p:ph idx="1"/>
          </p:nvPr>
        </p:nvSpPr>
        <p:spPr/>
        <p:txBody>
          <a:bodyPr/>
          <a:lstStyle/>
          <a:p>
            <a:pPr algn="just"/>
            <a:r>
              <a:rPr lang="el-GR" dirty="0"/>
              <a:t>Εναλλακτική προσέγγιση</a:t>
            </a:r>
            <a:r>
              <a:rPr lang="en-US" dirty="0"/>
              <a:t> (</a:t>
            </a:r>
            <a:r>
              <a:rPr lang="el-GR" dirty="0"/>
              <a:t>Γερμανοί φιλόλογοι): τα τρία ποιήματα αποτελούν μέρη ενός μόνο έπους, της </a:t>
            </a:r>
            <a:r>
              <a:rPr lang="el-GR" i="1" dirty="0"/>
              <a:t>Μικράς </a:t>
            </a:r>
            <a:r>
              <a:rPr lang="el-GR" i="1" dirty="0" err="1"/>
              <a:t>Ιλιάδας</a:t>
            </a:r>
            <a:r>
              <a:rPr lang="el-GR" dirty="0"/>
              <a:t>, στο οποίο η </a:t>
            </a:r>
            <a:r>
              <a:rPr lang="el-GR" i="1" dirty="0" err="1"/>
              <a:t>Αιθιοπίδα</a:t>
            </a:r>
            <a:r>
              <a:rPr lang="el-GR" dirty="0"/>
              <a:t> είναι αρχικό τμήμα ενώ η </a:t>
            </a:r>
            <a:r>
              <a:rPr lang="el-GR" i="1" dirty="0"/>
              <a:t>Ιλίου </a:t>
            </a:r>
            <a:r>
              <a:rPr lang="el-GR" i="1" dirty="0" err="1"/>
              <a:t>πέρσις</a:t>
            </a:r>
            <a:r>
              <a:rPr lang="el-GR" i="1" dirty="0"/>
              <a:t> </a:t>
            </a:r>
            <a:r>
              <a:rPr lang="el-GR" dirty="0"/>
              <a:t>μετέπειτα επεισόδιο. </a:t>
            </a:r>
          </a:p>
          <a:p>
            <a:pPr algn="just"/>
            <a:r>
              <a:rPr lang="el-GR" dirty="0"/>
              <a:t>Απόδειξη: ο μεγάλος αριθμός αποσπάσματων που έχουν σωθεί για τη </a:t>
            </a:r>
            <a:r>
              <a:rPr lang="el-GR" i="1" dirty="0"/>
              <a:t>Μικρή </a:t>
            </a:r>
            <a:r>
              <a:rPr lang="el-GR" i="1" dirty="0" err="1"/>
              <a:t>Ιλιάδα</a:t>
            </a:r>
            <a:r>
              <a:rPr lang="el-GR" i="1" dirty="0"/>
              <a:t> </a:t>
            </a:r>
            <a:r>
              <a:rPr lang="el-GR" dirty="0"/>
              <a:t>και ο μικρός αριθμός για τα άλλα δύο έπη, αλλά και οι πρώτοι στίχοι της </a:t>
            </a:r>
            <a:r>
              <a:rPr lang="el-GR" i="1" dirty="0"/>
              <a:t>Μικράς </a:t>
            </a:r>
            <a:r>
              <a:rPr lang="el-GR" i="1" dirty="0" err="1"/>
              <a:t>Ιλιάδας</a:t>
            </a:r>
            <a:r>
              <a:rPr lang="el-GR" i="1" dirty="0"/>
              <a:t> </a:t>
            </a:r>
            <a:r>
              <a:rPr lang="el-GR" dirty="0"/>
              <a:t>που φαίνεται να πραγματεύεται όλο τον Τρωικό πόλεμο, ή τουλάχιστον μεγαλύτερο εύρος από όσο θα επέτρεπε το ποίημα. </a:t>
            </a:r>
          </a:p>
          <a:p>
            <a:pPr algn="just"/>
            <a:r>
              <a:rPr lang="el-GR" dirty="0"/>
              <a:t>Η άποψη αυτή απορρίπτεται, γιατί από τις πληροφορίες που διαθέτουμε γίνεται φανερό ότι κάποια επεισόδια αντιμετωπίζονται με διαφορετικό τρόπο στη </a:t>
            </a:r>
            <a:r>
              <a:rPr lang="el-GR" i="1" dirty="0"/>
              <a:t>Μικρά </a:t>
            </a:r>
            <a:r>
              <a:rPr lang="el-GR" i="1" dirty="0" err="1"/>
              <a:t>Ιλιάδα</a:t>
            </a:r>
            <a:r>
              <a:rPr lang="el-GR" i="1" dirty="0"/>
              <a:t> </a:t>
            </a:r>
            <a:r>
              <a:rPr lang="el-GR" dirty="0"/>
              <a:t>από τα αντίστοιχα στην </a:t>
            </a:r>
            <a:r>
              <a:rPr lang="el-GR" i="1" dirty="0"/>
              <a:t>Ιλίου </a:t>
            </a:r>
            <a:r>
              <a:rPr lang="el-GR" i="1" dirty="0" err="1"/>
              <a:t>πέρσιν</a:t>
            </a:r>
            <a:r>
              <a:rPr lang="el-GR" dirty="0"/>
              <a:t>, και γιατί έτσι θα πρέπει να αμφισβητήσουμε την αξιοπιστία του </a:t>
            </a:r>
            <a:r>
              <a:rPr lang="el-GR" dirty="0" err="1"/>
              <a:t>Πρόκλου</a:t>
            </a:r>
            <a:r>
              <a:rPr lang="el-GR" dirty="0"/>
              <a:t> και τη μαρτυρία του για τον διαχωρισμό των ποιητών, των επών και των βιβλίων.</a:t>
            </a:r>
          </a:p>
        </p:txBody>
      </p:sp>
    </p:spTree>
    <p:extLst>
      <p:ext uri="{BB962C8B-B14F-4D97-AF65-F5344CB8AC3E}">
        <p14:creationId xmlns:p14="http://schemas.microsoft.com/office/powerpoint/2010/main" val="23925008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926024E-9268-4591-BEE2-0093A485304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8D71E3D-4A45-4859-BD18-D5A4815A5A4A}"/>
              </a:ext>
            </a:extLst>
          </p:cNvPr>
          <p:cNvSpPr>
            <a:spLocks noGrp="1"/>
          </p:cNvSpPr>
          <p:nvPr>
            <p:ph idx="1"/>
          </p:nvPr>
        </p:nvSpPr>
        <p:spPr/>
        <p:txBody>
          <a:bodyPr>
            <a:normAutofit lnSpcReduction="10000"/>
          </a:bodyPr>
          <a:lstStyle/>
          <a:p>
            <a:pPr algn="just"/>
            <a:r>
              <a:rPr lang="el-GR" dirty="0"/>
              <a:t>Τα περισσότερα επιχειρήματα είναι υποθετικά, καθώς στηρίζονται σε προβληματικά χωρία της </a:t>
            </a:r>
            <a:r>
              <a:rPr lang="el-GR" i="1" dirty="0"/>
              <a:t>Οδύσσειας</a:t>
            </a:r>
            <a:r>
              <a:rPr lang="el-GR" dirty="0"/>
              <a:t>. </a:t>
            </a:r>
          </a:p>
          <a:p>
            <a:pPr algn="just"/>
            <a:r>
              <a:rPr lang="el-GR" dirty="0"/>
              <a:t>Για παράδειγμα, στην </a:t>
            </a:r>
            <a:r>
              <a:rPr lang="el-GR" i="1" dirty="0"/>
              <a:t>Οδύσσεια</a:t>
            </a:r>
            <a:r>
              <a:rPr lang="el-GR" dirty="0"/>
              <a:t> οι οργισμένοι συγγενείς των μνηστήρων ξέρουν ότι θα βρουν τον Οδυσσέα </a:t>
            </a:r>
            <a:r>
              <a:rPr lang="el-GR" dirty="0" smtClean="0"/>
              <a:t>στους αγρούς </a:t>
            </a:r>
            <a:r>
              <a:rPr lang="el-GR" dirty="0"/>
              <a:t>του πατέρα του. → οι μελετητές υποθέτουν ότι το επεισόδιο έχει ως πρότυπο κάποια παρόμοια σκηνή της </a:t>
            </a:r>
            <a:r>
              <a:rPr lang="el-GR" i="1" dirty="0" err="1"/>
              <a:t>Τηλεγονίας</a:t>
            </a:r>
            <a:r>
              <a:rPr lang="el-GR" dirty="0"/>
              <a:t>. Οι χαρακτήρες γνωρίζουν ό,τι και το ακροατήριο.</a:t>
            </a:r>
          </a:p>
          <a:p>
            <a:pPr algn="just"/>
            <a:r>
              <a:rPr lang="el-GR" dirty="0"/>
              <a:t>Άλλο παράδειγμα: στη </a:t>
            </a:r>
            <a:r>
              <a:rPr lang="el-GR" i="1" dirty="0" err="1"/>
              <a:t>Νέκυια</a:t>
            </a:r>
            <a:r>
              <a:rPr lang="el-GR" dirty="0"/>
              <a:t> η μητέρα του Οδυσσέα λέει στον γιο της να βιαστεί να επιστρέψει στο φως της μέρας (δεν το κάνει) και να πει στην Πηνελόπη όσα του είπε (δεν το κάνει) → σκηνή χαμένη στην </a:t>
            </a:r>
            <a:r>
              <a:rPr lang="el-GR" i="1" dirty="0" err="1"/>
              <a:t>Τηλεγονία</a:t>
            </a:r>
            <a:r>
              <a:rPr lang="el-GR" dirty="0"/>
              <a:t> στην οποία η ανάγκη επίσκεψης της Θεσπρωτίας από τον Οδυσσέα εξηγείται από μια επίσκεψη στον Κάτω Κόσμο. Απαιτείται διαφορετικό κίνητρο από αυτό της </a:t>
            </a:r>
            <a:r>
              <a:rPr lang="el-GR" i="1" dirty="0"/>
              <a:t>Οδύσσειας</a:t>
            </a:r>
            <a:r>
              <a:rPr lang="el-GR" dirty="0"/>
              <a:t>. Η περίληψη δεν μας λέει τίποτα για αυτό. Και πάλι, πρέπει να διαχειριστούμε πολλές πρόσθετες λεπτομέρειες.</a:t>
            </a:r>
          </a:p>
        </p:txBody>
      </p:sp>
    </p:spTree>
    <p:extLst>
      <p:ext uri="{BB962C8B-B14F-4D97-AF65-F5344CB8AC3E}">
        <p14:creationId xmlns:p14="http://schemas.microsoft.com/office/powerpoint/2010/main" val="2499114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123BC6A-76D8-439B-A7C6-1930221EC26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DBAC476-7BFA-4C8D-B7B7-186DCEC9D291}"/>
              </a:ext>
            </a:extLst>
          </p:cNvPr>
          <p:cNvSpPr>
            <a:spLocks noGrp="1"/>
          </p:cNvSpPr>
          <p:nvPr>
            <p:ph idx="1"/>
          </p:nvPr>
        </p:nvSpPr>
        <p:spPr/>
        <p:txBody>
          <a:bodyPr/>
          <a:lstStyle/>
          <a:p>
            <a:pPr algn="just"/>
            <a:r>
              <a:rPr lang="el-GR" dirty="0"/>
              <a:t>Άλλη δυσκολία: ο Παυσανίας αναφέρει έπος με το όνομα </a:t>
            </a:r>
            <a:r>
              <a:rPr lang="el-GR" i="1" dirty="0" err="1"/>
              <a:t>Θεσπρωτίς</a:t>
            </a:r>
            <a:r>
              <a:rPr lang="el-GR" dirty="0"/>
              <a:t>. Είναι το ίδιο έπος με την </a:t>
            </a:r>
            <a:r>
              <a:rPr lang="el-GR" i="1" dirty="0" err="1"/>
              <a:t>Τηλεγονία</a:t>
            </a:r>
            <a:r>
              <a:rPr lang="el-GR" dirty="0"/>
              <a:t> αλλά με εναλλακτικό τίτλο; Είναι κομμάτι της </a:t>
            </a:r>
            <a:r>
              <a:rPr lang="el-GR" i="1" dirty="0" err="1"/>
              <a:t>Τηλεγονίας</a:t>
            </a:r>
            <a:r>
              <a:rPr lang="el-GR" dirty="0"/>
              <a:t> με ξεχωριστό τίτλο; Είναι παλαιότερο έπος που χρησιμοποιήθηκε αργότερα ως πηγή για την </a:t>
            </a:r>
            <a:r>
              <a:rPr lang="el-GR" i="1" dirty="0" err="1"/>
              <a:t>Τηλεγονία</a:t>
            </a:r>
            <a:r>
              <a:rPr lang="el-GR" dirty="0"/>
              <a:t>; Δεν μπορούμε να πούμε με βεβαιότητα.</a:t>
            </a:r>
            <a:endParaRPr lang="en-US" dirty="0"/>
          </a:p>
          <a:p>
            <a:pPr algn="just"/>
            <a:r>
              <a:rPr lang="el-GR" dirty="0"/>
              <a:t>Η πρώτη πρόταση της περίληψης δείχνει ότι η </a:t>
            </a:r>
            <a:r>
              <a:rPr lang="el-GR" i="1" dirty="0" err="1"/>
              <a:t>Τηλεγονία</a:t>
            </a:r>
            <a:r>
              <a:rPr lang="el-GR" dirty="0"/>
              <a:t> προοριζόταν να ακολουθήσει την </a:t>
            </a:r>
            <a:r>
              <a:rPr lang="el-GR" i="1" dirty="0"/>
              <a:t>Οδύσσεια</a:t>
            </a:r>
            <a:r>
              <a:rPr lang="el-GR" dirty="0"/>
              <a:t> χωρίς όμως τη ‘συνέχεια’ (ανεξαρτητοποίηση).</a:t>
            </a:r>
          </a:p>
          <a:p>
            <a:pPr algn="just"/>
            <a:r>
              <a:rPr lang="el-GR" dirty="0"/>
              <a:t>Μας λέει ότι οι μνηστήρες θάφτηκαν από τους συγγενείς τους → λεπτομέρεια και στην </a:t>
            </a:r>
            <a:r>
              <a:rPr lang="el-GR" i="1" dirty="0" err="1"/>
              <a:t>Οδ</a:t>
            </a:r>
            <a:r>
              <a:rPr lang="en-US" dirty="0"/>
              <a:t>.</a:t>
            </a:r>
            <a:r>
              <a:rPr lang="el-GR" dirty="0"/>
              <a:t> ω </a:t>
            </a:r>
            <a:r>
              <a:rPr lang="en-US" dirty="0"/>
              <a:t>417</a:t>
            </a:r>
            <a:r>
              <a:rPr lang="el-GR" dirty="0"/>
              <a:t>, η </a:t>
            </a:r>
            <a:r>
              <a:rPr lang="el-GR" i="1" dirty="0" err="1"/>
              <a:t>Τηλεγονία</a:t>
            </a:r>
            <a:r>
              <a:rPr lang="el-GR" dirty="0"/>
              <a:t> δεν θα ήθελε να επαναλάβει το μοτίβο. Εντύπωση συνέχειας.</a:t>
            </a:r>
          </a:p>
          <a:p>
            <a:pPr algn="just"/>
            <a:r>
              <a:rPr lang="el-GR" dirty="0"/>
              <a:t>Επόμενη λεπτομέρεια: ο Οδυσσέας θυσιάζει στις Νύμφες. Ολοκλήρωση υπόσχεσης ήρωα </a:t>
            </a:r>
            <a:r>
              <a:rPr lang="el-GR" i="1" dirty="0" err="1"/>
              <a:t>Οδ</a:t>
            </a:r>
            <a:r>
              <a:rPr lang="en-US" dirty="0"/>
              <a:t>.</a:t>
            </a:r>
            <a:r>
              <a:rPr lang="el-GR" dirty="0"/>
              <a:t> ν </a:t>
            </a:r>
            <a:r>
              <a:rPr lang="en-US" dirty="0"/>
              <a:t>353</a:t>
            </a:r>
            <a:r>
              <a:rPr lang="el-GR" dirty="0"/>
              <a:t> όταν επιστρέφει στην Ιθάκη μετά την Τροία.</a:t>
            </a:r>
          </a:p>
        </p:txBody>
      </p:sp>
    </p:spTree>
    <p:extLst>
      <p:ext uri="{BB962C8B-B14F-4D97-AF65-F5344CB8AC3E}">
        <p14:creationId xmlns:p14="http://schemas.microsoft.com/office/powerpoint/2010/main" val="1288276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83828CB-C213-46C8-8FFB-6B3EFF14BCB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8E120F9-D382-432F-B596-2EA0AB74FB67}"/>
              </a:ext>
            </a:extLst>
          </p:cNvPr>
          <p:cNvSpPr>
            <a:spLocks noGrp="1"/>
          </p:cNvSpPr>
          <p:nvPr>
            <p:ph idx="1"/>
          </p:nvPr>
        </p:nvSpPr>
        <p:spPr/>
        <p:txBody>
          <a:bodyPr/>
          <a:lstStyle/>
          <a:p>
            <a:pPr algn="just"/>
            <a:r>
              <a:rPr lang="el-GR" dirty="0"/>
              <a:t>Έπειτα ο Οδυσσέας έπλευσε για την Ήλιδα για να επισκεφτεί τους στάβλους. Μάλλον όχι δικοί του, αλλά οι περίφημοι στάβλοι του Αυγεία, βασιλιά της Ήλιδας. Εκεί μένει με τον </a:t>
            </a:r>
            <a:r>
              <a:rPr lang="el-GR" dirty="0" err="1"/>
              <a:t>Πολύξενο</a:t>
            </a:r>
            <a:r>
              <a:rPr lang="el-GR" dirty="0"/>
              <a:t>, τον </a:t>
            </a:r>
            <a:r>
              <a:rPr lang="el-GR" dirty="0" err="1"/>
              <a:t>εγγονό</a:t>
            </a:r>
            <a:r>
              <a:rPr lang="el-GR" dirty="0"/>
              <a:t> του Αυγεία.</a:t>
            </a:r>
          </a:p>
          <a:p>
            <a:pPr algn="just"/>
            <a:r>
              <a:rPr lang="el-GR" dirty="0"/>
              <a:t>Ο Οδυσσέας έλαβε ως δώρο φιλίας έναν κρατήρα πάνω στον οποίο απεικονιζόταν ο μύθος του Τροφωνίου, του </a:t>
            </a:r>
            <a:r>
              <a:rPr lang="el-GR" dirty="0" err="1"/>
              <a:t>Αγαμήδη</a:t>
            </a:r>
            <a:r>
              <a:rPr lang="el-GR" dirty="0"/>
              <a:t> και του Αυγεία.</a:t>
            </a:r>
          </a:p>
          <a:p>
            <a:pPr algn="just"/>
            <a:r>
              <a:rPr lang="el-GR" dirty="0"/>
              <a:t>Ο </a:t>
            </a:r>
            <a:r>
              <a:rPr lang="el-GR" dirty="0" err="1"/>
              <a:t>Πολύξενος</a:t>
            </a:r>
            <a:r>
              <a:rPr lang="el-GR" dirty="0"/>
              <a:t> = ασήμαντος χαρακτήρας, αναφέρεται στον </a:t>
            </a:r>
            <a:r>
              <a:rPr lang="el-GR" i="1" dirty="0"/>
              <a:t>Κατάλογο</a:t>
            </a:r>
            <a:r>
              <a:rPr lang="el-GR" dirty="0"/>
              <a:t> </a:t>
            </a:r>
            <a:r>
              <a:rPr lang="el-GR" i="1" dirty="0"/>
              <a:t>των</a:t>
            </a:r>
            <a:r>
              <a:rPr lang="el-GR" dirty="0"/>
              <a:t> </a:t>
            </a:r>
            <a:r>
              <a:rPr lang="el-GR" i="1" dirty="0"/>
              <a:t>πλοίων</a:t>
            </a:r>
            <a:r>
              <a:rPr lang="el-GR" dirty="0"/>
              <a:t> της </a:t>
            </a:r>
            <a:r>
              <a:rPr lang="el-GR" i="1" dirty="0" err="1"/>
              <a:t>Ιλιάδας</a:t>
            </a:r>
            <a:r>
              <a:rPr lang="el-GR" dirty="0"/>
              <a:t>, όχι όμως στον κατάλογο των θανάτων, για αυτό χρησιμοποιείται εδώ. Το όνομά του είναι ενδεικτικό της φιλοξενίας. Η επέκταση ενός δευτερεύοντος χαρακτήρα = τυπικό στον Επικό Κύκλο. </a:t>
            </a:r>
          </a:p>
          <a:p>
            <a:pPr algn="just"/>
            <a:r>
              <a:rPr lang="el-GR" dirty="0"/>
              <a:t>Το επεισόδιο εκμεταλλεύεται δύο γνωστά μοτίβα: 1) το δώρο της φιλοξενίας, 2</a:t>
            </a:r>
            <a:r>
              <a:rPr lang="el-GR" dirty="0" smtClean="0"/>
              <a:t>) </a:t>
            </a:r>
            <a:r>
              <a:rPr lang="el-GR" i="1" dirty="0" err="1" smtClean="0"/>
              <a:t>Έκφρασις</a:t>
            </a:r>
            <a:r>
              <a:rPr lang="el-GR" dirty="0" smtClean="0"/>
              <a:t> </a:t>
            </a:r>
            <a:r>
              <a:rPr lang="el-GR" dirty="0"/>
              <a:t>– εκτενής περιγραφή αντικειμένου.</a:t>
            </a:r>
          </a:p>
        </p:txBody>
      </p:sp>
    </p:spTree>
    <p:extLst>
      <p:ext uri="{BB962C8B-B14F-4D97-AF65-F5344CB8AC3E}">
        <p14:creationId xmlns:p14="http://schemas.microsoft.com/office/powerpoint/2010/main" val="40976958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3EC71A4-1DA5-413E-AF6F-165B11CE7C5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E18FBE2-6AFA-43CB-A12A-6C6ECAFDA784}"/>
              </a:ext>
            </a:extLst>
          </p:cNvPr>
          <p:cNvSpPr>
            <a:spLocks noGrp="1"/>
          </p:cNvSpPr>
          <p:nvPr>
            <p:ph idx="1"/>
          </p:nvPr>
        </p:nvSpPr>
        <p:spPr/>
        <p:txBody>
          <a:bodyPr>
            <a:normAutofit fontScale="92500" lnSpcReduction="10000"/>
          </a:bodyPr>
          <a:lstStyle/>
          <a:p>
            <a:pPr algn="just"/>
            <a:r>
              <a:rPr lang="el-GR" dirty="0"/>
              <a:t>Ο μύθος των Τροφωνίου, </a:t>
            </a:r>
            <a:r>
              <a:rPr lang="el-GR" dirty="0" err="1"/>
              <a:t>Αγαμήδη</a:t>
            </a:r>
            <a:r>
              <a:rPr lang="el-GR" dirty="0"/>
              <a:t> και Αυγεία παραδίδεται από μεταγενέστερους συγγραφείς (</a:t>
            </a:r>
            <a:r>
              <a:rPr lang="el-GR" dirty="0" err="1"/>
              <a:t>Χάραξ</a:t>
            </a:r>
            <a:r>
              <a:rPr lang="el-GR" dirty="0"/>
              <a:t> Περγάμου, Παυσανίας). Ο Παυσανίας βρίσκεται πιο κοντά στη μαρτυρία που έχουμε εδώ.</a:t>
            </a:r>
          </a:p>
          <a:p>
            <a:pPr algn="just"/>
            <a:r>
              <a:rPr lang="el-GR" dirty="0"/>
              <a:t>Τα αδέρφια Τροφώνιος και </a:t>
            </a:r>
            <a:r>
              <a:rPr lang="el-GR" dirty="0" err="1"/>
              <a:t>Αγαμήδης</a:t>
            </a:r>
            <a:r>
              <a:rPr lang="el-GR" dirty="0"/>
              <a:t> έχτισαν τον ναό του Απόλλωνα στους Δελφούς και το θησαυροφυλάκιο του </a:t>
            </a:r>
            <a:r>
              <a:rPr lang="el-GR" dirty="0" err="1"/>
              <a:t>Υριέα</a:t>
            </a:r>
            <a:r>
              <a:rPr lang="el-GR" dirty="0"/>
              <a:t>. Τα αδέρφια έκλεβαν συνεχώς το περιεχόμενο του θησαυροφυλακίου μέχρι που ο </a:t>
            </a:r>
            <a:r>
              <a:rPr lang="el-GR" dirty="0" err="1"/>
              <a:t>Υριέας</a:t>
            </a:r>
            <a:r>
              <a:rPr lang="el-GR" dirty="0"/>
              <a:t> έστησε παγίδα και ο </a:t>
            </a:r>
            <a:r>
              <a:rPr lang="el-GR" dirty="0" err="1"/>
              <a:t>Αγαμήδης</a:t>
            </a:r>
            <a:r>
              <a:rPr lang="el-GR" dirty="0"/>
              <a:t> συλλήφθηκε. Τότε ο Τροφώνιος, για να μην αποκαλυφθεί ο αδερφός του, του έκοψε το κεφάλι και στη συνέχεια τον κατάπιε η γη</a:t>
            </a:r>
            <a:r>
              <a:rPr lang="en-US" dirty="0"/>
              <a:t> </a:t>
            </a:r>
            <a:r>
              <a:rPr lang="el-GR" dirty="0"/>
              <a:t>στο ιερό δάσος της Λειβαδιάς. </a:t>
            </a:r>
          </a:p>
          <a:p>
            <a:pPr algn="just"/>
            <a:r>
              <a:rPr lang="el-GR" dirty="0"/>
              <a:t>Μοτίβο θησαυροφυλακίου που ανοίγει κρυφά και απαιτεί ανθρώπινη θυσία = αρχαϊκό. Θυμίζει τις περιπέτειες του </a:t>
            </a:r>
            <a:r>
              <a:rPr lang="el-GR" dirty="0" err="1"/>
              <a:t>Ραμψίνιτου</a:t>
            </a:r>
            <a:r>
              <a:rPr lang="el-GR" dirty="0"/>
              <a:t> στο δεύτερο βιβλίο του Ηροδότου, αιγυπτιακό παραμύθι που ίσως ενσωματώθηκε στην </a:t>
            </a:r>
            <a:r>
              <a:rPr lang="el-GR" i="1" dirty="0" err="1"/>
              <a:t>Τηλεγονία</a:t>
            </a:r>
            <a:r>
              <a:rPr lang="el-GR" dirty="0"/>
              <a:t> ή ο Ηρόδοτος έφτιαξε την ιστορία με βάση την </a:t>
            </a:r>
            <a:r>
              <a:rPr lang="el-GR" i="1" dirty="0"/>
              <a:t>έκφραση</a:t>
            </a:r>
            <a:r>
              <a:rPr lang="el-GR" dirty="0"/>
              <a:t> στην </a:t>
            </a:r>
            <a:r>
              <a:rPr lang="el-GR" i="1" dirty="0" err="1"/>
              <a:t>Τηλεγονία</a:t>
            </a:r>
            <a:r>
              <a:rPr lang="el-GR" dirty="0"/>
              <a:t>. Διακοσμητική φύση ιστορίας, όχι σχέση με το θέμα του ποιήματος. </a:t>
            </a:r>
          </a:p>
        </p:txBody>
      </p:sp>
    </p:spTree>
    <p:extLst>
      <p:ext uri="{BB962C8B-B14F-4D97-AF65-F5344CB8AC3E}">
        <p14:creationId xmlns:p14="http://schemas.microsoft.com/office/powerpoint/2010/main" val="2934429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xmlns="" id="{C7A20975-9B5A-481A-BAF9-9570117AD3D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794439E7-4FE9-4663-8674-43675DF134D1}"/>
              </a:ext>
            </a:extLst>
          </p:cNvPr>
          <p:cNvSpPr>
            <a:spLocks noGrp="1"/>
          </p:cNvSpPr>
          <p:nvPr>
            <p:ph idx="1"/>
          </p:nvPr>
        </p:nvSpPr>
        <p:spPr/>
        <p:txBody>
          <a:bodyPr>
            <a:normAutofit lnSpcReduction="10000"/>
          </a:bodyPr>
          <a:lstStyle/>
          <a:p>
            <a:pPr algn="just"/>
            <a:r>
              <a:rPr lang="el-GR" dirty="0"/>
              <a:t>Ύστερα, ο Οδυσσέας επιστρέφει πίσω στην Ιθάκη και πραγματοποιεί τις θυσίες που είχε προστάξει ο Τειρεσίας. Έπειτα πηγαίνει στη Θεσπρωτία. </a:t>
            </a:r>
          </a:p>
          <a:p>
            <a:pPr algn="just"/>
            <a:r>
              <a:rPr lang="el-GR" dirty="0"/>
              <a:t>Έχουμε δύο σειρές θυσιών στην </a:t>
            </a:r>
            <a:r>
              <a:rPr lang="el-GR" i="1" dirty="0"/>
              <a:t>Οδύσσεια</a:t>
            </a:r>
            <a:r>
              <a:rPr lang="el-GR" dirty="0"/>
              <a:t>: Κίρκη→ αγελάδα, μαύρο πρόβατο (προς τιμήν Τειρεσία), Τειρεσίας→ κριάρι, ταύρος, κάπρος (για εξευμενισμό </a:t>
            </a:r>
            <a:r>
              <a:rPr lang="el-GR" dirty="0" err="1"/>
              <a:t>Ποσειδώνα</a:t>
            </a:r>
            <a:r>
              <a:rPr lang="el-GR" dirty="0"/>
              <a:t>) όταν φτάσει στη γη που δεν γνωρίζει από θάλασσα. Οι εντολές της Κίρκης δεν αναφέρονται εδώ = περίεργο. Ο Απολλόδωρος αναφέρει ότι μετά την αναγνώρισή του ο Οδυσσέας θυσιάζει στον Άδη, την Περσεφόνη και τον Τειρεσία, και έπειτα, όταν ταξιδέψει στη Θεσπρωτία</a:t>
            </a:r>
            <a:r>
              <a:rPr lang="en-US" dirty="0"/>
              <a:t>, </a:t>
            </a:r>
            <a:r>
              <a:rPr lang="el-GR" dirty="0"/>
              <a:t>εξευμενίζει τον </a:t>
            </a:r>
            <a:r>
              <a:rPr lang="el-GR" dirty="0" err="1"/>
              <a:t>Ποσειδώνα</a:t>
            </a:r>
            <a:r>
              <a:rPr lang="el-GR" dirty="0"/>
              <a:t> με τον τρόπο που του υπέδειξε ο Τειρεσίας.</a:t>
            </a:r>
          </a:p>
          <a:p>
            <a:pPr algn="just"/>
            <a:r>
              <a:rPr lang="el-GR" dirty="0"/>
              <a:t>Πρόταση να διορθωθεί η περίληψη του </a:t>
            </a:r>
            <a:r>
              <a:rPr lang="el-GR" dirty="0" err="1"/>
              <a:t>Πρόκλου</a:t>
            </a:r>
            <a:r>
              <a:rPr lang="el-GR" dirty="0"/>
              <a:t>: όχι ταξίδι στην Ιθάκη (καθώς ένα τέτοιο ταξίδι θα ήταν μάταιο</a:t>
            </a:r>
            <a:r>
              <a:rPr lang="en-US" dirty="0"/>
              <a:t> </a:t>
            </a:r>
            <a:r>
              <a:rPr lang="el-GR" dirty="0"/>
              <a:t>και χωρίς κίνητρο) για να έρθουν σε συμφωνία οι δύο μαρτυρίες, </a:t>
            </a:r>
          </a:p>
        </p:txBody>
      </p:sp>
    </p:spTree>
    <p:extLst>
      <p:ext uri="{BB962C8B-B14F-4D97-AF65-F5344CB8AC3E}">
        <p14:creationId xmlns:p14="http://schemas.microsoft.com/office/powerpoint/2010/main" val="1520544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62669DC-5C30-43ED-A524-6945BC20DD4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8FBD466-195C-4920-834F-93E122DF02F8}"/>
              </a:ext>
            </a:extLst>
          </p:cNvPr>
          <p:cNvSpPr>
            <a:spLocks noGrp="1"/>
          </p:cNvSpPr>
          <p:nvPr>
            <p:ph idx="1"/>
          </p:nvPr>
        </p:nvSpPr>
        <p:spPr/>
        <p:txBody>
          <a:bodyPr>
            <a:normAutofit fontScale="92500" lnSpcReduction="10000"/>
          </a:bodyPr>
          <a:lstStyle/>
          <a:p>
            <a:pPr algn="just"/>
            <a:r>
              <a:rPr lang="el-GR" dirty="0"/>
              <a:t>Σύμφωνα με τον </a:t>
            </a:r>
            <a:r>
              <a:rPr lang="el-GR" dirty="0" err="1"/>
              <a:t>Πρόκλο</a:t>
            </a:r>
            <a:r>
              <a:rPr lang="el-GR" dirty="0"/>
              <a:t>, όταν ο Οδυσσέας έφτασε στους </a:t>
            </a:r>
            <a:r>
              <a:rPr lang="el-GR" dirty="0" err="1"/>
              <a:t>Θεσπρωτείς</a:t>
            </a:r>
            <a:r>
              <a:rPr lang="el-GR" dirty="0"/>
              <a:t> παντρεύτηκε την βασίλισσά τους, την </a:t>
            </a:r>
            <a:r>
              <a:rPr lang="el-GR" dirty="0" err="1"/>
              <a:t>Καλλιδίκη</a:t>
            </a:r>
            <a:r>
              <a:rPr lang="el-GR" dirty="0"/>
              <a:t>. </a:t>
            </a:r>
          </a:p>
          <a:p>
            <a:pPr algn="just"/>
            <a:r>
              <a:rPr lang="el-GR" dirty="0"/>
              <a:t>Ανεύθυνο εκ μέρους του ενώ η Πηνελόπη είναι ζωντανή, οι μελετητές υπογραμμίζουν τη διαφορά στη συμπεριφορά του</a:t>
            </a:r>
            <a:r>
              <a:rPr lang="en-US" dirty="0"/>
              <a:t>, </a:t>
            </a:r>
            <a:r>
              <a:rPr lang="el-GR" dirty="0"/>
              <a:t>ενώ πριν είχε απαρνηθεί την Κίρκη και την Καλυψώ για να επιστρέψει στη σύζυγό του. </a:t>
            </a:r>
          </a:p>
          <a:p>
            <a:pPr algn="just"/>
            <a:r>
              <a:rPr lang="el-GR" dirty="0"/>
              <a:t>Μετριασμός: η </a:t>
            </a:r>
            <a:r>
              <a:rPr lang="el-GR" i="1" dirty="0" err="1"/>
              <a:t>Τηλεγονία</a:t>
            </a:r>
            <a:r>
              <a:rPr lang="el-GR" dirty="0"/>
              <a:t> προσαρμόζει μια τοπική εκδοχή όπου ο Οδυσσέας εγκαταστάθηκε και πέθανε σε εκείνο το μέρος. Σύνηθες μοτίβο ένας ήρωας να εγκαθίσταται στην περιοχή όπου θα παρατηρήσει κάποιο φαινόμενο.</a:t>
            </a:r>
          </a:p>
          <a:p>
            <a:pPr algn="just"/>
            <a:r>
              <a:rPr lang="el-GR" dirty="0"/>
              <a:t>Προφητεία Τειρεσία στην </a:t>
            </a:r>
            <a:r>
              <a:rPr lang="el-GR" i="1" dirty="0"/>
              <a:t>Οδύσσεια</a:t>
            </a:r>
            <a:r>
              <a:rPr lang="el-GR" dirty="0"/>
              <a:t> ότι θα πεθάνει «</a:t>
            </a:r>
            <a:r>
              <a:rPr lang="el-GR" i="1" dirty="0"/>
              <a:t>εξ </a:t>
            </a:r>
            <a:r>
              <a:rPr lang="el-GR" i="1" dirty="0" err="1"/>
              <a:t>αλός</a:t>
            </a:r>
            <a:r>
              <a:rPr lang="el-GR" dirty="0"/>
              <a:t>» = μακριά από τη θάλασσα → θάνατος στη Θεσπρωτία.</a:t>
            </a:r>
          </a:p>
          <a:p>
            <a:pPr algn="just"/>
            <a:r>
              <a:rPr lang="el-GR" dirty="0"/>
              <a:t>Ο Απολλόδωρος παρέχει παρόμοια μαρτυρία: τοπική παράδοση που ήθελε τον εξόριστο Οδυσσέα να πεθαίνει στην Αιτωλία έχοντας παντρευτεί την πριγκίπισσα και έχοντας αποκτήσει έναν γιο μαζί της.</a:t>
            </a:r>
          </a:p>
        </p:txBody>
      </p:sp>
    </p:spTree>
    <p:extLst>
      <p:ext uri="{BB962C8B-B14F-4D97-AF65-F5344CB8AC3E}">
        <p14:creationId xmlns:p14="http://schemas.microsoft.com/office/powerpoint/2010/main" val="2203027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84D02A9-4658-4DAE-8CF7-7A6E49D3B78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744AA5F7-0066-4062-B9F7-C28E58F4000A}"/>
              </a:ext>
            </a:extLst>
          </p:cNvPr>
          <p:cNvSpPr>
            <a:spLocks noGrp="1"/>
          </p:cNvSpPr>
          <p:nvPr>
            <p:ph idx="1"/>
          </p:nvPr>
        </p:nvSpPr>
        <p:spPr/>
        <p:txBody>
          <a:bodyPr>
            <a:normAutofit fontScale="92500" lnSpcReduction="20000"/>
          </a:bodyPr>
          <a:lstStyle/>
          <a:p>
            <a:pPr algn="just"/>
            <a:r>
              <a:rPr lang="el-GR" dirty="0"/>
              <a:t>Και άλλος μετριασμός: Τα γεγονότα της </a:t>
            </a:r>
            <a:r>
              <a:rPr lang="el-GR" i="1" dirty="0" err="1"/>
              <a:t>Τηλεγονίας</a:t>
            </a:r>
            <a:r>
              <a:rPr lang="el-GR" dirty="0"/>
              <a:t> γίνονται για πρακτικούς λόγους: για να φτάσει το έπος στην κλιμάκωση θα πρέπει ο </a:t>
            </a:r>
            <a:r>
              <a:rPr lang="el-GR" dirty="0" err="1"/>
              <a:t>Τηλέγονος</a:t>
            </a:r>
            <a:r>
              <a:rPr lang="el-GR" dirty="0"/>
              <a:t>, ο γιος του Οδυσσέα και της Κίρκης, να ενηλικιωθεί. Ταυτόχρονα, αντί για άδοξα γηρατειά, η </a:t>
            </a:r>
            <a:r>
              <a:rPr lang="el-GR" i="1" dirty="0" err="1"/>
              <a:t>Τηλεγονία</a:t>
            </a:r>
            <a:r>
              <a:rPr lang="el-GR" dirty="0"/>
              <a:t> δίνει στον Οδυσσέα κάτι από την πολεμική του δόξα στην </a:t>
            </a:r>
            <a:r>
              <a:rPr lang="el-GR" i="1" dirty="0" err="1"/>
              <a:t>Ιλιάδα</a:t>
            </a:r>
            <a:r>
              <a:rPr lang="el-GR" dirty="0"/>
              <a:t>: ξεσπά πόλεμος ανάμεσα σε </a:t>
            </a:r>
            <a:r>
              <a:rPr lang="el-GR" dirty="0" err="1"/>
              <a:t>Θεσπρωτούς</a:t>
            </a:r>
            <a:r>
              <a:rPr lang="el-GR" dirty="0"/>
              <a:t> και </a:t>
            </a:r>
            <a:r>
              <a:rPr lang="el-GR" dirty="0" err="1"/>
              <a:t>Βρύγους</a:t>
            </a:r>
            <a:r>
              <a:rPr lang="el-GR" dirty="0"/>
              <a:t>, ο Οδυσσέας αρχηγός των πρώτων, Άρης και Αθηνά στη μάχη, ο Απόλλων τους χωρίζει, η Αθηνά σώζει τον Οδυσσέα → θυμίζει </a:t>
            </a:r>
            <a:r>
              <a:rPr lang="el-GR" i="1" dirty="0"/>
              <a:t>Οδύσσεια.</a:t>
            </a:r>
          </a:p>
          <a:p>
            <a:pPr algn="just"/>
            <a:r>
              <a:rPr lang="el-GR" dirty="0"/>
              <a:t>Μετά τον θάνατο της </a:t>
            </a:r>
            <a:r>
              <a:rPr lang="el-GR" dirty="0" err="1"/>
              <a:t>Καλλιδίκης</a:t>
            </a:r>
            <a:r>
              <a:rPr lang="el-GR" dirty="0"/>
              <a:t> γίνεται βασιλιάς ο γιος τους ο </a:t>
            </a:r>
            <a:r>
              <a:rPr lang="el-GR" dirty="0" err="1"/>
              <a:t>Πολυποίτης</a:t>
            </a:r>
            <a:r>
              <a:rPr lang="el-GR" dirty="0"/>
              <a:t>, ενώ ο Οδυσσέας επιστρέφει στην Ιθάκη.</a:t>
            </a:r>
          </a:p>
          <a:p>
            <a:pPr algn="just"/>
            <a:r>
              <a:rPr lang="el-GR" dirty="0"/>
              <a:t>Απόσπασμα </a:t>
            </a:r>
            <a:r>
              <a:rPr lang="en-US" dirty="0"/>
              <a:t>F1</a:t>
            </a:r>
            <a:r>
              <a:rPr lang="el-GR" dirty="0"/>
              <a:t> που ο Παυσανίας αποδίδει σε ποίημα </a:t>
            </a:r>
            <a:r>
              <a:rPr lang="el-GR" dirty="0" err="1"/>
              <a:t>ονόματι</a:t>
            </a:r>
            <a:r>
              <a:rPr lang="el-GR" dirty="0"/>
              <a:t> </a:t>
            </a:r>
            <a:r>
              <a:rPr lang="el-GR" i="1" dirty="0" err="1"/>
              <a:t>Θεσπρωτίς</a:t>
            </a:r>
            <a:r>
              <a:rPr lang="el-GR" i="1" dirty="0"/>
              <a:t>: </a:t>
            </a:r>
            <a:r>
              <a:rPr lang="el-GR" dirty="0"/>
              <a:t>επιστρέφοντας από την Τροία, ο Οδυσσέας αποκτά έναν γιο, τον </a:t>
            </a:r>
            <a:r>
              <a:rPr lang="el-GR" dirty="0" err="1"/>
              <a:t>Πολυπόρθη</a:t>
            </a:r>
            <a:r>
              <a:rPr lang="el-GR" dirty="0"/>
              <a:t>, με την Πηνελόπη.</a:t>
            </a:r>
          </a:p>
          <a:p>
            <a:pPr algn="just"/>
            <a:r>
              <a:rPr lang="el-GR" dirty="0"/>
              <a:t>Απολλόδωρος </a:t>
            </a:r>
            <a:r>
              <a:rPr lang="el-GR" i="1" dirty="0" err="1"/>
              <a:t>Επιτ</a:t>
            </a:r>
            <a:r>
              <a:rPr lang="el-GR" dirty="0"/>
              <a:t>. 7.35: όταν η </a:t>
            </a:r>
            <a:r>
              <a:rPr lang="el-GR" dirty="0" err="1"/>
              <a:t>Καλλιδίκη</a:t>
            </a:r>
            <a:r>
              <a:rPr lang="el-GR" dirty="0"/>
              <a:t> πέθανε, ο Οδυσσέας έδωσε το βασίλειο στο γιο του και γυρίζοντας πίσω στην Ιθάκη ανακάλυψε ότι η Πηνελόπη είχε γεννήσει τον </a:t>
            </a:r>
            <a:r>
              <a:rPr lang="el-GR" dirty="0" err="1"/>
              <a:t>Πολυπόρθη</a:t>
            </a:r>
            <a:r>
              <a:rPr lang="el-GR" dirty="0"/>
              <a:t>. </a:t>
            </a:r>
          </a:p>
        </p:txBody>
      </p:sp>
    </p:spTree>
    <p:extLst>
      <p:ext uri="{BB962C8B-B14F-4D97-AF65-F5344CB8AC3E}">
        <p14:creationId xmlns:p14="http://schemas.microsoft.com/office/powerpoint/2010/main" val="33642354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4717C93-062C-4D62-8AE6-F7E32EB3748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4DF571A-388D-4FE2-B36A-E6AA1326FAA5}"/>
              </a:ext>
            </a:extLst>
          </p:cNvPr>
          <p:cNvSpPr>
            <a:spLocks noGrp="1"/>
          </p:cNvSpPr>
          <p:nvPr>
            <p:ph idx="1"/>
          </p:nvPr>
        </p:nvSpPr>
        <p:spPr/>
        <p:txBody>
          <a:bodyPr>
            <a:normAutofit fontScale="92500"/>
          </a:bodyPr>
          <a:lstStyle/>
          <a:p>
            <a:pPr algn="just"/>
            <a:r>
              <a:rPr lang="el-GR" dirty="0"/>
              <a:t>Ο ταχύτατος πολλαπλασιασμός παιδιών = εντυπωσιακός σε σημείο παραλόγου, σε δυσαρμονία με την παράδοση της </a:t>
            </a:r>
            <a:r>
              <a:rPr lang="el-GR" i="1" dirty="0"/>
              <a:t>Οδύσσειας</a:t>
            </a:r>
            <a:r>
              <a:rPr lang="el-GR" dirty="0"/>
              <a:t> που θέλει σε κάθε γενιά της οικογένειας του Οδυσσέα να γεννάται μόνο ένας γιος. Παρόλα αυτά στον Ησίοδο αποδίδονται στον Οδυσσέα περισσότεροι γιοι από την Κίρκη.</a:t>
            </a:r>
          </a:p>
          <a:p>
            <a:pPr algn="just"/>
            <a:r>
              <a:rPr lang="el-GR" dirty="0"/>
              <a:t>Το όνομα του </a:t>
            </a:r>
            <a:r>
              <a:rPr lang="el-GR" dirty="0" err="1"/>
              <a:t>Πολυπόρθη</a:t>
            </a:r>
            <a:r>
              <a:rPr lang="el-GR" dirty="0"/>
              <a:t> ως ανάμνηση της άλωσης της Τροίας από τον πατέρα του, όπως τα ονόματα Τηλέμαχος και Νεοπτόλεμος. Παρομοίως στον Ησίοδο ο Τηλέμαχος αποκτά με την κόρη του </a:t>
            </a:r>
            <a:r>
              <a:rPr lang="el-GR" dirty="0" err="1"/>
              <a:t>Νέστορα</a:t>
            </a:r>
            <a:r>
              <a:rPr lang="el-GR" dirty="0"/>
              <a:t>, την </a:t>
            </a:r>
            <a:r>
              <a:rPr lang="el-GR" dirty="0" err="1"/>
              <a:t>Πολυκάστη</a:t>
            </a:r>
            <a:r>
              <a:rPr lang="el-GR" dirty="0"/>
              <a:t>, έναν γιο που ονομάζεται </a:t>
            </a:r>
            <a:r>
              <a:rPr lang="el-GR" dirty="0" err="1"/>
              <a:t>Περσέπολις</a:t>
            </a:r>
            <a:r>
              <a:rPr lang="el-GR" dirty="0"/>
              <a:t>, προς τιμήν των παππούδων του.</a:t>
            </a:r>
          </a:p>
          <a:p>
            <a:pPr algn="just"/>
            <a:r>
              <a:rPr lang="el-GR" dirty="0"/>
              <a:t>Το τελευταίο επεισόδιο που οδηγεί στην κλιμάκωση του ποιήματος = ο θάνατος του Οδυσσέα από τον γιο του </a:t>
            </a:r>
            <a:r>
              <a:rPr lang="el-GR" dirty="0" err="1"/>
              <a:t>Τηλέγονο</a:t>
            </a:r>
            <a:r>
              <a:rPr lang="el-GR" dirty="0"/>
              <a:t>. Οικείο μοτίβο αφήγησης: η αναμέτρηση ανάμεσα σε πατέρα και γιο που έχουν χωριστεί πολύ καιρό και η αποτυχία αναγνώρισης οδηγεί στον θάνατο του ενός (πβ. Περσικό έπος </a:t>
            </a:r>
            <a:r>
              <a:rPr lang="en-US" i="1" dirty="0"/>
              <a:t>Sohrab </a:t>
            </a:r>
            <a:r>
              <a:rPr lang="el-GR" i="1" dirty="0"/>
              <a:t>και </a:t>
            </a:r>
            <a:r>
              <a:rPr lang="en-US" i="1" dirty="0" err="1"/>
              <a:t>Rustum</a:t>
            </a:r>
            <a:r>
              <a:rPr lang="en-US" dirty="0"/>
              <a:t>).</a:t>
            </a:r>
            <a:endParaRPr lang="el-GR" dirty="0"/>
          </a:p>
        </p:txBody>
      </p:sp>
    </p:spTree>
    <p:extLst>
      <p:ext uri="{BB962C8B-B14F-4D97-AF65-F5344CB8AC3E}">
        <p14:creationId xmlns:p14="http://schemas.microsoft.com/office/powerpoint/2010/main" val="33707164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ACE462F-2972-4E80-B773-C602D8797F3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C26F151-E2F0-4DD7-A7FD-7E79D14A23CD}"/>
              </a:ext>
            </a:extLst>
          </p:cNvPr>
          <p:cNvSpPr>
            <a:spLocks noGrp="1"/>
          </p:cNvSpPr>
          <p:nvPr>
            <p:ph idx="1"/>
          </p:nvPr>
        </p:nvSpPr>
        <p:spPr/>
        <p:txBody>
          <a:bodyPr>
            <a:normAutofit fontScale="92500" lnSpcReduction="10000"/>
          </a:bodyPr>
          <a:lstStyle/>
          <a:p>
            <a:pPr algn="just"/>
            <a:r>
              <a:rPr lang="el-GR" dirty="0"/>
              <a:t>Ο Απολλόδωρος (</a:t>
            </a:r>
            <a:r>
              <a:rPr lang="el-GR" i="1" dirty="0"/>
              <a:t>Επιτ</a:t>
            </a:r>
            <a:r>
              <a:rPr lang="el-GR" dirty="0"/>
              <a:t>.7.36-37) παραδίδει πιο ολοκληρωμένη την ιστορία: ο </a:t>
            </a:r>
            <a:r>
              <a:rPr lang="el-GR" dirty="0" err="1"/>
              <a:t>Τηλέγονος</a:t>
            </a:r>
            <a:r>
              <a:rPr lang="el-GR" dirty="0"/>
              <a:t> στη θάλασσα σε αναζήτηση του πατέρα του, φτάνει στην Ιθάκη και αρχίζει να καταστρέφει τη γη και κάνει έφοδο στο παλάτι. Μεταγενέστεροι συγγραφείς προσθέτουν λεπτομέρειες: ο </a:t>
            </a:r>
            <a:r>
              <a:rPr lang="el-GR" dirty="0" err="1"/>
              <a:t>Υγίνος</a:t>
            </a:r>
            <a:r>
              <a:rPr lang="el-GR" dirty="0"/>
              <a:t> λέει ότι έφτασε στην Ιθάκη λόγω καταιγίδας, ο </a:t>
            </a:r>
            <a:r>
              <a:rPr lang="el-GR" dirty="0" err="1"/>
              <a:t>Οππιανός</a:t>
            </a:r>
            <a:r>
              <a:rPr lang="el-GR" dirty="0"/>
              <a:t> ότι ο </a:t>
            </a:r>
            <a:r>
              <a:rPr lang="el-GR" dirty="0" err="1"/>
              <a:t>Τηλέγονος</a:t>
            </a:r>
            <a:r>
              <a:rPr lang="el-GR" dirty="0"/>
              <a:t> έλαβε όπλο από τη μητέρα του για να σκοτώσει τον Οδυσσέα.</a:t>
            </a:r>
          </a:p>
          <a:p>
            <a:pPr algn="just"/>
            <a:r>
              <a:rPr lang="el-GR" dirty="0"/>
              <a:t>Για τον θάνατο, το μόνο που λέει ο </a:t>
            </a:r>
            <a:r>
              <a:rPr lang="el-GR" dirty="0" err="1"/>
              <a:t>Πρόκλος</a:t>
            </a:r>
            <a:r>
              <a:rPr lang="el-GR" dirty="0"/>
              <a:t> είναι ότι ο Οδυσσέας ξεκίνησε να αντιμετωπίσει τον ξένο που ρήμαζε το βασίλειό του και σκοτώθηκε από τον γιο που δεν τον αναγνώρισε.</a:t>
            </a:r>
          </a:p>
          <a:p>
            <a:pPr algn="just"/>
            <a:r>
              <a:rPr lang="el-GR" dirty="0"/>
              <a:t>Ο Απολλόδωρος δίνει λεπτομέρειες: το παράξενο όπλο του </a:t>
            </a:r>
            <a:r>
              <a:rPr lang="el-GR" dirty="0" err="1"/>
              <a:t>Τηλέγονου</a:t>
            </a:r>
            <a:r>
              <a:rPr lang="el-GR" dirty="0"/>
              <a:t> ήταν ένα δόρυ που η αιχμή του ήταν το δηλητηριώδες κεντρί της ουράς ενός σαλαχιού. Αυτή η λεπτομέρεια = προσπάθεια </a:t>
            </a:r>
            <a:r>
              <a:rPr lang="el-GR" dirty="0" err="1"/>
              <a:t>επανερμηνείας</a:t>
            </a:r>
            <a:r>
              <a:rPr lang="el-GR" dirty="0"/>
              <a:t> του χρησμού του Τειρεσία, ότι θα πεθάνει «</a:t>
            </a:r>
            <a:r>
              <a:rPr lang="el-GR" i="1" dirty="0"/>
              <a:t>εξ </a:t>
            </a:r>
            <a:r>
              <a:rPr lang="el-GR" i="1" dirty="0" err="1"/>
              <a:t>αλός</a:t>
            </a:r>
            <a:r>
              <a:rPr lang="el-GR" dirty="0"/>
              <a:t>», το οποίο εδώ σημαίνει από κάτι που προέρχεται από τη θάλασσα, από το θαλάσσιο σαλάχι.</a:t>
            </a:r>
          </a:p>
        </p:txBody>
      </p:sp>
    </p:spTree>
    <p:extLst>
      <p:ext uri="{BB962C8B-B14F-4D97-AF65-F5344CB8AC3E}">
        <p14:creationId xmlns:p14="http://schemas.microsoft.com/office/powerpoint/2010/main" val="3933854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A35C1C1-2456-49D5-BAC5-27031D20230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4A184E8-E485-41E9-9F5D-A2AEAF5B5977}"/>
              </a:ext>
            </a:extLst>
          </p:cNvPr>
          <p:cNvSpPr>
            <a:spLocks noGrp="1"/>
          </p:cNvSpPr>
          <p:nvPr>
            <p:ph idx="1"/>
          </p:nvPr>
        </p:nvSpPr>
        <p:spPr/>
        <p:txBody>
          <a:bodyPr>
            <a:normAutofit fontScale="85000" lnSpcReduction="10000"/>
          </a:bodyPr>
          <a:lstStyle/>
          <a:p>
            <a:pPr algn="just"/>
            <a:r>
              <a:rPr lang="el-GR" dirty="0"/>
              <a:t>Ο </a:t>
            </a:r>
            <a:r>
              <a:rPr lang="el-GR" dirty="0" err="1"/>
              <a:t>Τηλέγονος</a:t>
            </a:r>
            <a:r>
              <a:rPr lang="el-GR" dirty="0"/>
              <a:t> αναγνωρίζει το λάθος του και φέρνει το πτώμα του Οδυσσέα μαζί με τον Τηλέμαχο και την Πηνελόπη στην Κίρκη. Ο Απολλόδωρος αναφέρει τον θρήνο του </a:t>
            </a:r>
            <a:r>
              <a:rPr lang="el-GR" dirty="0" err="1"/>
              <a:t>Τηλέγονου</a:t>
            </a:r>
            <a:r>
              <a:rPr lang="el-GR" dirty="0"/>
              <a:t>.</a:t>
            </a:r>
          </a:p>
          <a:p>
            <a:pPr algn="just"/>
            <a:r>
              <a:rPr lang="el-GR" dirty="0"/>
              <a:t>Η τελευταία πρόταση του </a:t>
            </a:r>
            <a:r>
              <a:rPr lang="el-GR" dirty="0" err="1"/>
              <a:t>Πρόκλου</a:t>
            </a:r>
            <a:r>
              <a:rPr lang="el-GR" dirty="0"/>
              <a:t> για το τέλος του έπους προκαλεί απογοήτευση και περιφρόνηση: η Κίρκη τους έκανε όλους αθάνατους, ο </a:t>
            </a:r>
            <a:r>
              <a:rPr lang="el-GR" dirty="0" err="1"/>
              <a:t>Τηλέγονος</a:t>
            </a:r>
            <a:r>
              <a:rPr lang="el-GR" dirty="0"/>
              <a:t> παντρεύτηκε την Πηνελόπη και ο Τηλέμαχος την Κίρκη</a:t>
            </a:r>
            <a:r>
              <a:rPr lang="en-US" dirty="0"/>
              <a:t> (</a:t>
            </a:r>
            <a:r>
              <a:rPr lang="el-GR" dirty="0"/>
              <a:t>αντίστοιχο του «και έζησαν αυτοί καλά» στο έπος). Επιβεβαίωση από </a:t>
            </a:r>
            <a:r>
              <a:rPr lang="en-US" dirty="0"/>
              <a:t>F2.</a:t>
            </a:r>
          </a:p>
          <a:p>
            <a:pPr algn="just"/>
            <a:r>
              <a:rPr lang="el-GR" dirty="0"/>
              <a:t>Σχόλιο στην </a:t>
            </a:r>
            <a:r>
              <a:rPr lang="el-GR" i="1" dirty="0"/>
              <a:t>Αλεξάνδρα</a:t>
            </a:r>
            <a:r>
              <a:rPr lang="el-GR" dirty="0"/>
              <a:t> του </a:t>
            </a:r>
            <a:r>
              <a:rPr lang="el-GR" dirty="0" err="1"/>
              <a:t>Λυκόφρονος</a:t>
            </a:r>
            <a:r>
              <a:rPr lang="el-GR" dirty="0"/>
              <a:t> για αναβίωση του Οδυσσέα → δεν έχει θέση στο έπος.</a:t>
            </a:r>
          </a:p>
          <a:p>
            <a:pPr algn="just"/>
            <a:r>
              <a:rPr lang="el-GR" dirty="0"/>
              <a:t>Ο Οδυσσέας θάβεται στο νησί της Κίρκης.</a:t>
            </a:r>
          </a:p>
          <a:p>
            <a:pPr algn="just"/>
            <a:r>
              <a:rPr lang="el-GR" dirty="0"/>
              <a:t>Ο Απολλόδωρος δίνει την πληροφορία ότι ο </a:t>
            </a:r>
            <a:r>
              <a:rPr lang="el-GR" dirty="0" err="1"/>
              <a:t>Τηλέγονος</a:t>
            </a:r>
            <a:r>
              <a:rPr lang="el-GR" dirty="0"/>
              <a:t> και η Πηνελόπη στάλθηκαν από την Κίρκη στα νησιά των Μακάρων, ίσως προέρχεται από το έπος μας.</a:t>
            </a:r>
            <a:endParaRPr lang="en-US" dirty="0"/>
          </a:p>
          <a:p>
            <a:pPr algn="just"/>
            <a:r>
              <a:rPr lang="el-GR" dirty="0"/>
              <a:t>Μη ομηρική φύση όλων αυτών, τα όρια μεταξύ ανθρώπων και θεών σπάνε με επιπόλαιη ευκολία, αλλά όλα αυτά είναι πολύ συνηθισμένα στον Επικό Κύκλο.</a:t>
            </a:r>
          </a:p>
          <a:p>
            <a:pPr algn="just"/>
            <a:endParaRPr lang="el-GR" dirty="0"/>
          </a:p>
        </p:txBody>
      </p:sp>
    </p:spTree>
    <p:extLst>
      <p:ext uri="{BB962C8B-B14F-4D97-AF65-F5344CB8AC3E}">
        <p14:creationId xmlns:p14="http://schemas.microsoft.com/office/powerpoint/2010/main" val="395311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D065D68-3D9B-43B1-8E1E-EA02E922064D}"/>
              </a:ext>
            </a:extLst>
          </p:cNvPr>
          <p:cNvSpPr>
            <a:spLocks noGrp="1"/>
          </p:cNvSpPr>
          <p:nvPr>
            <p:ph type="title"/>
          </p:nvPr>
        </p:nvSpPr>
        <p:spPr/>
        <p:txBody>
          <a:bodyPr/>
          <a:lstStyle/>
          <a:p>
            <a:r>
              <a:rPr lang="el-GR" dirty="0"/>
              <a:t>Ανάλυση - Αποσπάσματα</a:t>
            </a:r>
          </a:p>
        </p:txBody>
      </p:sp>
      <p:sp>
        <p:nvSpPr>
          <p:cNvPr id="3" name="Θέση περιεχομένου 2">
            <a:extLst>
              <a:ext uri="{FF2B5EF4-FFF2-40B4-BE49-F238E27FC236}">
                <a16:creationId xmlns:a16="http://schemas.microsoft.com/office/drawing/2014/main" xmlns="" id="{34770CD4-9577-4E66-BE0E-0D6088FC7EBD}"/>
              </a:ext>
            </a:extLst>
          </p:cNvPr>
          <p:cNvSpPr>
            <a:spLocks noGrp="1"/>
          </p:cNvSpPr>
          <p:nvPr>
            <p:ph idx="1"/>
          </p:nvPr>
        </p:nvSpPr>
        <p:spPr/>
        <p:txBody>
          <a:bodyPr/>
          <a:lstStyle/>
          <a:p>
            <a:r>
              <a:rPr lang="en-US" dirty="0"/>
              <a:t>F1: </a:t>
            </a:r>
            <a:r>
              <a:rPr lang="el-GR" dirty="0" err="1" smtClean="0">
                <a:latin typeface="Palatino Linotype" panose="02040502050505030304" pitchFamily="18" charset="0"/>
              </a:rPr>
              <a:t>Ἴλιον</a:t>
            </a:r>
            <a:r>
              <a:rPr lang="el-GR" dirty="0" smtClean="0">
                <a:latin typeface="Palatino Linotype" panose="02040502050505030304" pitchFamily="18" charset="0"/>
              </a:rPr>
              <a:t> </a:t>
            </a:r>
            <a:r>
              <a:rPr lang="el-GR" u="sng" dirty="0" err="1">
                <a:latin typeface="Palatino Linotype" panose="02040502050505030304" pitchFamily="18" charset="0"/>
              </a:rPr>
              <a:t>ἀείδω</a:t>
            </a:r>
            <a:r>
              <a:rPr lang="el-GR" dirty="0">
                <a:latin typeface="Palatino Linotype" panose="02040502050505030304" pitchFamily="18" charset="0"/>
              </a:rPr>
              <a:t> </a:t>
            </a:r>
            <a:r>
              <a:rPr lang="el-GR" dirty="0" err="1">
                <a:latin typeface="Palatino Linotype" panose="02040502050505030304" pitchFamily="18" charset="0"/>
              </a:rPr>
              <a:t>καὶ</a:t>
            </a:r>
            <a:r>
              <a:rPr lang="el-GR" dirty="0">
                <a:latin typeface="Palatino Linotype" panose="02040502050505030304" pitchFamily="18" charset="0"/>
              </a:rPr>
              <a:t> </a:t>
            </a:r>
            <a:r>
              <a:rPr lang="el-GR" dirty="0" err="1">
                <a:latin typeface="Palatino Linotype" panose="02040502050505030304" pitchFamily="18" charset="0"/>
              </a:rPr>
              <a:t>Δαρδανίην</a:t>
            </a:r>
            <a:r>
              <a:rPr lang="el-GR" dirty="0">
                <a:latin typeface="Palatino Linotype" panose="02040502050505030304" pitchFamily="18" charset="0"/>
              </a:rPr>
              <a:t> </a:t>
            </a:r>
            <a:r>
              <a:rPr lang="el-GR" dirty="0" err="1">
                <a:latin typeface="Palatino Linotype" panose="02040502050505030304" pitchFamily="18" charset="0"/>
              </a:rPr>
              <a:t>εὔπωλον</a:t>
            </a:r>
            <a:r>
              <a:rPr lang="el-GR" dirty="0">
                <a:latin typeface="Palatino Linotype" panose="02040502050505030304" pitchFamily="18" charset="0"/>
              </a:rPr>
              <a:t> </a:t>
            </a:r>
            <a:r>
              <a:rPr lang="en-US" dirty="0">
                <a:latin typeface="Palatino Linotype" panose="02040502050505030304" pitchFamily="18" charset="0"/>
              </a:rPr>
              <a:t/>
            </a:r>
            <a:br>
              <a:rPr lang="en-US" dirty="0">
                <a:latin typeface="Palatino Linotype" panose="02040502050505030304" pitchFamily="18" charset="0"/>
              </a:rPr>
            </a:br>
            <a:r>
              <a:rPr lang="en-US" dirty="0">
                <a:latin typeface="Palatino Linotype" panose="02040502050505030304" pitchFamily="18" charset="0"/>
              </a:rPr>
              <a:t>	     </a:t>
            </a:r>
            <a:r>
              <a:rPr lang="el-GR" dirty="0" err="1">
                <a:latin typeface="Palatino Linotype" panose="02040502050505030304" pitchFamily="18" charset="0"/>
              </a:rPr>
              <a:t>ἧς</a:t>
            </a:r>
            <a:r>
              <a:rPr lang="el-GR" dirty="0">
                <a:latin typeface="Palatino Linotype" panose="02040502050505030304" pitchFamily="18" charset="0"/>
              </a:rPr>
              <a:t> </a:t>
            </a:r>
            <a:r>
              <a:rPr lang="el-GR" dirty="0" err="1">
                <a:latin typeface="Palatino Linotype" panose="02040502050505030304" pitchFamily="18" charset="0"/>
              </a:rPr>
              <a:t>πέρι</a:t>
            </a:r>
            <a:r>
              <a:rPr lang="el-GR" dirty="0">
                <a:latin typeface="Palatino Linotype" panose="02040502050505030304" pitchFamily="18" charset="0"/>
              </a:rPr>
              <a:t> </a:t>
            </a:r>
            <a:r>
              <a:rPr lang="el-GR" dirty="0" err="1">
                <a:latin typeface="Palatino Linotype" panose="02040502050505030304" pitchFamily="18" charset="0"/>
              </a:rPr>
              <a:t>πολλὰ</a:t>
            </a:r>
            <a:r>
              <a:rPr lang="el-GR" dirty="0">
                <a:latin typeface="Palatino Linotype" panose="02040502050505030304" pitchFamily="18" charset="0"/>
              </a:rPr>
              <a:t> </a:t>
            </a:r>
            <a:r>
              <a:rPr lang="el-GR" dirty="0" err="1">
                <a:latin typeface="Palatino Linotype" panose="02040502050505030304" pitchFamily="18" charset="0"/>
              </a:rPr>
              <a:t>πάθον</a:t>
            </a:r>
            <a:r>
              <a:rPr lang="el-GR" dirty="0">
                <a:latin typeface="Palatino Linotype" panose="02040502050505030304" pitchFamily="18" charset="0"/>
              </a:rPr>
              <a:t> </a:t>
            </a:r>
            <a:r>
              <a:rPr lang="el-GR" dirty="0" err="1">
                <a:latin typeface="Palatino Linotype" panose="02040502050505030304" pitchFamily="18" charset="0"/>
              </a:rPr>
              <a:t>Δαναοὶ</a:t>
            </a:r>
            <a:r>
              <a:rPr lang="el-GR" dirty="0">
                <a:latin typeface="Palatino Linotype" panose="02040502050505030304" pitchFamily="18" charset="0"/>
              </a:rPr>
              <a:t> </a:t>
            </a:r>
            <a:r>
              <a:rPr lang="el-GR" dirty="0" err="1">
                <a:latin typeface="Palatino Linotype" panose="02040502050505030304" pitchFamily="18" charset="0"/>
              </a:rPr>
              <a:t>θεράποντες</a:t>
            </a:r>
            <a:r>
              <a:rPr lang="el-GR" dirty="0">
                <a:latin typeface="Palatino Linotype" panose="02040502050505030304" pitchFamily="18" charset="0"/>
              </a:rPr>
              <a:t> </a:t>
            </a:r>
            <a:r>
              <a:rPr lang="el-GR" dirty="0" err="1">
                <a:latin typeface="Palatino Linotype" panose="02040502050505030304" pitchFamily="18" charset="0"/>
              </a:rPr>
              <a:t>Ἄρηος</a:t>
            </a:r>
            <a:r>
              <a:rPr lang="el-GR" dirty="0" smtClean="0"/>
              <a:t>.</a:t>
            </a:r>
            <a:endParaRPr lang="en-US" dirty="0"/>
          </a:p>
          <a:p>
            <a:pPr algn="just"/>
            <a:r>
              <a:rPr lang="el-GR" dirty="0"/>
              <a:t>Το ποίημα </a:t>
            </a:r>
            <a:r>
              <a:rPr lang="el-GR" dirty="0" smtClean="0"/>
              <a:t>ξεκινάει </a:t>
            </a:r>
            <a:r>
              <a:rPr lang="el-GR" dirty="0"/>
              <a:t>με τον συνηθισμένο τρόπο των ομηρικών επών, με την πρώτη λέξη να δηλώνει το θέμα του ποιήματος, το οποίο επεκτείνεται στην αναφορική πρόταση, ενώ υπογραμμίζονται και τα βάσανα ως θέμα του ποιήματος.</a:t>
            </a:r>
          </a:p>
          <a:p>
            <a:pPr algn="just"/>
            <a:r>
              <a:rPr lang="el-GR" dirty="0"/>
              <a:t>Η μόνη διαφορά εντοπίζεται στο πρόσωπο του ρήματος: εδώ χρησιμοποιείται το α’ πρόσωπο, ενώ στα ομηρικά έπη το γ’. Λύση: Αποτελεί είτε σημάδι οψιμότητας του έργου είτε η διαφορά είναι ασήμαντη, αν λάβουμε υπόψη την εικόνα του ποιητή που ζητά από τη Μούσα να  τραγουδήσει μέσω αυτού.</a:t>
            </a:r>
          </a:p>
        </p:txBody>
      </p:sp>
    </p:spTree>
    <p:extLst>
      <p:ext uri="{BB962C8B-B14F-4D97-AF65-F5344CB8AC3E}">
        <p14:creationId xmlns:p14="http://schemas.microsoft.com/office/powerpoint/2010/main" val="34237201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5EA28935-C9A2-4156-81B3-A1D6B31E5DD0}"/>
              </a:ext>
            </a:extLst>
          </p:cNvPr>
          <p:cNvSpPr>
            <a:spLocks noGrp="1"/>
          </p:cNvSpPr>
          <p:nvPr>
            <p:ph type="title"/>
          </p:nvPr>
        </p:nvSpPr>
        <p:spPr/>
        <p:txBody>
          <a:bodyPr/>
          <a:lstStyle/>
          <a:p>
            <a:r>
              <a:rPr lang="el-GR" dirty="0"/>
              <a:t>Ευχαριστώ για </a:t>
            </a:r>
            <a:r>
              <a:rPr lang="el-GR"/>
              <a:t>την προσοχή σας!</a:t>
            </a:r>
          </a:p>
        </p:txBody>
      </p:sp>
      <p:sp>
        <p:nvSpPr>
          <p:cNvPr id="5" name="Θέση κειμένου 4">
            <a:extLst>
              <a:ext uri="{FF2B5EF4-FFF2-40B4-BE49-F238E27FC236}">
                <a16:creationId xmlns:a16="http://schemas.microsoft.com/office/drawing/2014/main" xmlns="" id="{CBB0986C-6C02-4DB2-878F-E7782196DA99}"/>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59800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B7D682F-C590-4AF8-8D59-F9C75B6170B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C07CC06-50AB-4887-8493-2D254CFCC93E}"/>
              </a:ext>
            </a:extLst>
          </p:cNvPr>
          <p:cNvSpPr>
            <a:spLocks noGrp="1"/>
          </p:cNvSpPr>
          <p:nvPr>
            <p:ph idx="1"/>
          </p:nvPr>
        </p:nvSpPr>
        <p:spPr/>
        <p:txBody>
          <a:bodyPr/>
          <a:lstStyle/>
          <a:p>
            <a:pPr algn="just"/>
            <a:r>
              <a:rPr lang="el-GR" dirty="0"/>
              <a:t>Σύμφωνα με τον </a:t>
            </a:r>
            <a:r>
              <a:rPr lang="el-GR" dirty="0" err="1"/>
              <a:t>Πρόκλο</a:t>
            </a:r>
            <a:r>
              <a:rPr lang="el-GR" dirty="0"/>
              <a:t>, το πρώτο γεγονός της </a:t>
            </a:r>
            <a:r>
              <a:rPr lang="el-GR" i="1" dirty="0"/>
              <a:t>Μικράς </a:t>
            </a:r>
            <a:r>
              <a:rPr lang="el-GR" i="1" dirty="0" err="1"/>
              <a:t>Ιλιάδας</a:t>
            </a:r>
            <a:r>
              <a:rPr lang="el-GR" i="1" dirty="0"/>
              <a:t> </a:t>
            </a:r>
            <a:r>
              <a:rPr lang="el-GR" dirty="0"/>
              <a:t>είναι η κρίση για τα όπλα του Αχιλλέα, η νίκη του Οδυσσέα και η επακόλουθη μανία του Αίαντα. Ίσως ο </a:t>
            </a:r>
            <a:r>
              <a:rPr lang="el-GR" dirty="0" err="1"/>
              <a:t>Πρόκλος</a:t>
            </a:r>
            <a:r>
              <a:rPr lang="el-GR" dirty="0"/>
              <a:t> έφτιαξε έτσι την αρχή του έπους ώστε να ταιριάζει με το τέλος της </a:t>
            </a:r>
            <a:r>
              <a:rPr lang="el-GR" dirty="0" err="1"/>
              <a:t>Αιθιοπίδας</a:t>
            </a:r>
            <a:r>
              <a:rPr lang="el-GR" dirty="0"/>
              <a:t>. Μια αρχή </a:t>
            </a:r>
            <a:r>
              <a:rPr lang="en-US" i="1" dirty="0"/>
              <a:t>in medias res </a:t>
            </a:r>
            <a:r>
              <a:rPr lang="el-GR" dirty="0"/>
              <a:t>με τον καυγά Αίαντα - Οδυσσέα  θα ταίριαζε περισσότερο στο έπος.</a:t>
            </a:r>
          </a:p>
          <a:p>
            <a:pPr algn="just"/>
            <a:r>
              <a:rPr lang="el-GR" dirty="0"/>
              <a:t>Το </a:t>
            </a:r>
            <a:r>
              <a:rPr lang="en-US" dirty="0"/>
              <a:t>F2</a:t>
            </a:r>
            <a:r>
              <a:rPr lang="el-GR" dirty="0"/>
              <a:t> δίνει περισσότερες λεπτομέρειες στην εικόνα μας για την κρίση των όπλων. Αναφέρει ότι ο </a:t>
            </a:r>
            <a:r>
              <a:rPr lang="el-GR" dirty="0" err="1"/>
              <a:t>Νέστορας</a:t>
            </a:r>
            <a:r>
              <a:rPr lang="el-GR" dirty="0"/>
              <a:t> συμβούλευσε τους Έλληνες να στείλουν κατασκόπους κάτω από τα τείχη της Τροίας για να κρυφακούσουν συζητήσεις Τρώων για τη γενναιότητα Οδυσσέα και Αίαντα. Οι κατάσκοποι κρυφακούν μια συζήτηση δύο μικρών κοριτσιών για το θέμα, η οποία αν αναφερόταν στους ανωτέρους θα εξασφάλιζε τη νίκη στον Οδυσσέα.</a:t>
            </a:r>
          </a:p>
        </p:txBody>
      </p:sp>
    </p:spTree>
    <p:extLst>
      <p:ext uri="{BB962C8B-B14F-4D97-AF65-F5344CB8AC3E}">
        <p14:creationId xmlns:p14="http://schemas.microsoft.com/office/powerpoint/2010/main" val="3112793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8FAC2E1-0EF9-4AF2-BBA1-F4B4902CF03F}"/>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xmlns="" id="{6E039172-2719-4293-AA3C-6B3958042CBF}"/>
              </a:ext>
            </a:extLst>
          </p:cNvPr>
          <p:cNvSpPr>
            <a:spLocks noGrp="1"/>
          </p:cNvSpPr>
          <p:nvPr>
            <p:ph idx="1"/>
          </p:nvPr>
        </p:nvSpPr>
        <p:spPr/>
        <p:txBody>
          <a:bodyPr>
            <a:normAutofit/>
          </a:bodyPr>
          <a:lstStyle/>
          <a:p>
            <a:pPr algn="just"/>
            <a:r>
              <a:rPr lang="el-GR" sz="2000" dirty="0"/>
              <a:t>Υπήρχαν πολλές εκδοχές στην αρχαιότητα για την κρίση των όπλων του Αχιλλέα. Η απλούστερη εκδοχή: μια ομάδα Ελλήνων οπλαρχηγών συζητούν και να αποφασίζουν. Στην </a:t>
            </a:r>
            <a:r>
              <a:rPr lang="el-GR" sz="2000" i="1" dirty="0"/>
              <a:t>Οδύσσεια</a:t>
            </a:r>
            <a:r>
              <a:rPr lang="el-GR" sz="2000" dirty="0"/>
              <a:t> (λ 547)  αναφέρεται ότι «</a:t>
            </a:r>
            <a:r>
              <a:rPr lang="el-GR" sz="2000" dirty="0" err="1">
                <a:latin typeface="Palatino Linotype" panose="02040502050505030304" pitchFamily="18" charset="0"/>
              </a:rPr>
              <a:t>παῖδες</a:t>
            </a:r>
            <a:r>
              <a:rPr lang="el-GR" sz="2000" dirty="0">
                <a:latin typeface="Palatino Linotype" panose="02040502050505030304" pitchFamily="18" charset="0"/>
              </a:rPr>
              <a:t> Τρώων δίκασαν </a:t>
            </a:r>
            <a:r>
              <a:rPr lang="el-GR" sz="2000" dirty="0" err="1">
                <a:latin typeface="Palatino Linotype" panose="02040502050505030304" pitchFamily="18" charset="0"/>
              </a:rPr>
              <a:t>καὶ</a:t>
            </a:r>
            <a:r>
              <a:rPr lang="el-GR" sz="2000" dirty="0">
                <a:latin typeface="Palatino Linotype" panose="02040502050505030304" pitchFamily="18" charset="0"/>
              </a:rPr>
              <a:t> </a:t>
            </a:r>
            <a:r>
              <a:rPr lang="el-GR" sz="2000" dirty="0" err="1">
                <a:latin typeface="Palatino Linotype" panose="02040502050505030304" pitchFamily="18" charset="0"/>
              </a:rPr>
              <a:t>Παλλὰς</a:t>
            </a:r>
            <a:r>
              <a:rPr lang="el-GR" sz="2000" dirty="0">
                <a:latin typeface="Palatino Linotype" panose="02040502050505030304" pitchFamily="18" charset="0"/>
              </a:rPr>
              <a:t> </a:t>
            </a:r>
            <a:r>
              <a:rPr lang="el-GR" sz="2000" dirty="0" err="1">
                <a:latin typeface="Palatino Linotype" panose="02040502050505030304" pitchFamily="18" charset="0"/>
              </a:rPr>
              <a:t>Ἀθήνη</a:t>
            </a:r>
            <a:r>
              <a:rPr lang="el-GR" sz="2000" dirty="0"/>
              <a:t>». Ως παιδιά των Τρώων κάποιοι ποιητές εννοούν Τρώες αιχμάλωτους. Ο ποιητής της </a:t>
            </a:r>
            <a:r>
              <a:rPr lang="el-GR" sz="2000" i="1" dirty="0"/>
              <a:t>Μικρής </a:t>
            </a:r>
            <a:r>
              <a:rPr lang="el-GR" sz="2000" i="1" dirty="0" err="1"/>
              <a:t>Ιλιάδας</a:t>
            </a:r>
            <a:r>
              <a:rPr lang="el-GR" sz="2000" dirty="0"/>
              <a:t> χρησιμοποιεί τον όρο κυριολεκτικά, καθώς παρουσιάζει δυο νεαρά κορίτσια να συζητούν και να έχουν γνώσεις για στρατιωτικές υποθέσεις και να αποφασίζουν για αυτό το θέμα της κρίσης των όπλων. Μάλλον πρόκειται για μια μεταγενέστερη επεξεργασία της παράδοσης.</a:t>
            </a:r>
          </a:p>
          <a:p>
            <a:pPr algn="just"/>
            <a:endParaRPr lang="el-GR" sz="2000" dirty="0"/>
          </a:p>
        </p:txBody>
      </p:sp>
    </p:spTree>
    <p:extLst>
      <p:ext uri="{BB962C8B-B14F-4D97-AF65-F5344CB8AC3E}">
        <p14:creationId xmlns:p14="http://schemas.microsoft.com/office/powerpoint/2010/main" val="394662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090FF9-D135-4CB2-B219-797B872AECE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688E89D-33FE-41F2-85C0-22CEEB42F46D}"/>
              </a:ext>
            </a:extLst>
          </p:cNvPr>
          <p:cNvSpPr>
            <a:spLocks noGrp="1"/>
          </p:cNvSpPr>
          <p:nvPr>
            <p:ph idx="1"/>
          </p:nvPr>
        </p:nvSpPr>
        <p:spPr/>
        <p:txBody>
          <a:bodyPr/>
          <a:lstStyle/>
          <a:p>
            <a:pPr algn="just"/>
            <a:r>
              <a:rPr lang="el-GR" dirty="0"/>
              <a:t>Η νίκη του Οδυσσέα οδηγεί τον Αίαντα στην τρέλα, η οποία είναι στοιχείο μη ομηρικό. Σύμφωνα με τον </a:t>
            </a:r>
            <a:r>
              <a:rPr lang="el-GR" dirty="0" err="1"/>
              <a:t>Πρόκλο</a:t>
            </a:r>
            <a:r>
              <a:rPr lang="el-GR" dirty="0"/>
              <a:t>, ο </a:t>
            </a:r>
            <a:r>
              <a:rPr lang="el-GR" dirty="0" err="1"/>
              <a:t>Αίαντας</a:t>
            </a:r>
            <a:r>
              <a:rPr lang="el-GR" dirty="0"/>
              <a:t> σφάζει ένα κοπάδι ζώα και στη συνέχεια αυτοκτονεί, μαρτυρία που συμπίπτει με την εικόνα που παρουσιάζει ο Σοφοκλής στην ομώνυμη τραγωδία. Το ίδιο μη ομηρικά είναι και η προσπάθεια δολοφονίας του Αγαμέμνονα και του Μενέλαου (καθώς κάτι τέτοιο συνιστά πράξη προδοσίας), αλλά και η αυτοκτονία του ήρωα.</a:t>
            </a:r>
          </a:p>
          <a:p>
            <a:pPr algn="just"/>
            <a:r>
              <a:rPr lang="el-GR" dirty="0"/>
              <a:t>Το </a:t>
            </a:r>
            <a:r>
              <a:rPr lang="en-US" dirty="0"/>
              <a:t>F3 </a:t>
            </a:r>
            <a:r>
              <a:rPr lang="el-GR" dirty="0"/>
              <a:t>ασχολείται με την ταφή του Αίαντα. Πληροφορούμαστε ότι το σώμα του δεν αποτεφρώθηκε σύμφωνα με τον ηρωικό νόμο, αλλά αντίθετα θάφτηκε σε φέρετρο λόγω της οργής του Αγαμέμνονα → Μετέπειτα </a:t>
            </a:r>
            <a:r>
              <a:rPr lang="el-GR" dirty="0" err="1"/>
              <a:t>εξορθολογισμός</a:t>
            </a:r>
            <a:r>
              <a:rPr lang="el-GR" dirty="0"/>
              <a:t>, που όμως συμφωνεί με την αρχαία αντίληψη ότι αυτοί που αυτοκτονούν πρέπει να θάβονται διαφορετικά.</a:t>
            </a:r>
          </a:p>
        </p:txBody>
      </p:sp>
    </p:spTree>
    <p:extLst>
      <p:ext uri="{BB962C8B-B14F-4D97-AF65-F5344CB8AC3E}">
        <p14:creationId xmlns:p14="http://schemas.microsoft.com/office/powerpoint/2010/main" val="182382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D5C8B6B-D605-4599-A57F-60C6DC771D7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E669171-A67D-4E4B-B5FB-9A7299CC2EAF}"/>
              </a:ext>
            </a:extLst>
          </p:cNvPr>
          <p:cNvSpPr>
            <a:spLocks noGrp="1"/>
          </p:cNvSpPr>
          <p:nvPr>
            <p:ph idx="1"/>
          </p:nvPr>
        </p:nvSpPr>
        <p:spPr/>
        <p:txBody>
          <a:bodyPr>
            <a:normAutofit fontScale="92500" lnSpcReduction="10000"/>
          </a:bodyPr>
          <a:lstStyle/>
          <a:p>
            <a:pPr algn="just"/>
            <a:r>
              <a:rPr lang="el-GR" dirty="0"/>
              <a:t>Στη συνέχεια ο </a:t>
            </a:r>
            <a:r>
              <a:rPr lang="el-GR" dirty="0" err="1"/>
              <a:t>Πρόκλος</a:t>
            </a:r>
            <a:r>
              <a:rPr lang="el-GR" dirty="0"/>
              <a:t> αφηγείται την αιχμαλωσία του </a:t>
            </a:r>
            <a:r>
              <a:rPr lang="el-GR" dirty="0" err="1"/>
              <a:t>Έλενου</a:t>
            </a:r>
            <a:r>
              <a:rPr lang="el-GR" dirty="0"/>
              <a:t> (μη ομηρική φιγούρα) σε ενέδρα από τον Οδυσσέα. Ο </a:t>
            </a:r>
            <a:r>
              <a:rPr lang="el-GR" dirty="0" err="1"/>
              <a:t>Έλενος</a:t>
            </a:r>
            <a:r>
              <a:rPr lang="el-GR" dirty="0"/>
              <a:t> προφητεύει την άλωση της πόλης. Ο Διομήδης φέρνει πίσω τον Φιλοκτήτη από τη Λήμνο.</a:t>
            </a:r>
          </a:p>
          <a:p>
            <a:pPr algn="just"/>
            <a:r>
              <a:rPr lang="el-GR" dirty="0"/>
              <a:t>Σύνδεση των δύο γεγονότων εξαιτίας του χρησμού, για τον οποίο μαθαίνουμε από μεταγενέστερες πηγές, σύμφωνα με τον οποίο η Τροία δεν θα έπεφτε χωρίς τον Φιλοκτήτη και το τόξο του. Τονισμός μαντείας → μη ομηρικό.</a:t>
            </a:r>
          </a:p>
          <a:p>
            <a:pPr algn="just"/>
            <a:r>
              <a:rPr lang="el-GR" dirty="0"/>
              <a:t>Ο Φιλοκτήτης, επίσης μη ομηρικός χαρακτήρας, επέστρεψε στην Τροία και θεραπεύτηκε από τον </a:t>
            </a:r>
            <a:r>
              <a:rPr lang="el-GR" dirty="0" err="1"/>
              <a:t>Μαχάονα</a:t>
            </a:r>
            <a:r>
              <a:rPr lang="el-GR" dirty="0"/>
              <a:t>, γιο του Ασκληπιού. </a:t>
            </a:r>
          </a:p>
          <a:p>
            <a:pPr algn="just"/>
            <a:r>
              <a:rPr lang="el-GR" dirty="0"/>
              <a:t>Η μοίρα του </a:t>
            </a:r>
            <a:r>
              <a:rPr lang="el-GR" dirty="0" err="1"/>
              <a:t>Μαχάονα</a:t>
            </a:r>
            <a:r>
              <a:rPr lang="el-GR" dirty="0"/>
              <a:t> διαφέρει ανάμεσα στους ποιητές. </a:t>
            </a:r>
          </a:p>
          <a:p>
            <a:pPr algn="just">
              <a:buFont typeface="+mj-lt"/>
              <a:buAutoNum type="arabicPeriod"/>
            </a:pPr>
            <a:r>
              <a:rPr lang="el-GR" dirty="0"/>
              <a:t>Σκοτώθηκε από την </a:t>
            </a:r>
            <a:r>
              <a:rPr lang="el-GR" dirty="0" err="1"/>
              <a:t>Πενθεσίλεια</a:t>
            </a:r>
            <a:r>
              <a:rPr lang="el-GR" dirty="0"/>
              <a:t>.</a:t>
            </a:r>
          </a:p>
          <a:p>
            <a:pPr algn="just">
              <a:buFont typeface="+mj-lt"/>
              <a:buAutoNum type="arabicPeriod"/>
            </a:pPr>
            <a:r>
              <a:rPr lang="el-GR" dirty="0"/>
              <a:t>Θεραπεύει τον Φιλοκτήτη και σκοτώνεται από τον </a:t>
            </a:r>
            <a:r>
              <a:rPr lang="el-GR" dirty="0" err="1"/>
              <a:t>Ευρύπυλο</a:t>
            </a:r>
            <a:r>
              <a:rPr lang="el-GR" dirty="0"/>
              <a:t> (εδώ)</a:t>
            </a:r>
          </a:p>
          <a:p>
            <a:pPr algn="just">
              <a:buFont typeface="+mj-lt"/>
              <a:buAutoNum type="arabicPeriod"/>
            </a:pPr>
            <a:r>
              <a:rPr lang="el-GR" dirty="0"/>
              <a:t>Ανάμεσα στους ήρωες που κρύφτηκαν στον Δούρειο Ίππο.</a:t>
            </a:r>
          </a:p>
        </p:txBody>
      </p:sp>
    </p:spTree>
    <p:extLst>
      <p:ext uri="{BB962C8B-B14F-4D97-AF65-F5344CB8AC3E}">
        <p14:creationId xmlns:p14="http://schemas.microsoft.com/office/powerpoint/2010/main" val="444419532"/>
      </p:ext>
    </p:extLst>
  </p:cSld>
  <p:clrMapOvr>
    <a:masterClrMapping/>
  </p:clrMapOvr>
</p:sld>
</file>

<file path=ppt/theme/theme1.xml><?xml version="1.0" encoding="utf-8"?>
<a:theme xmlns:a="http://schemas.openxmlformats.org/drawingml/2006/main" name="Θρόισμα">
  <a:themeElements>
    <a:clrScheme name="Κόκκινο βιολετί">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2821</TotalTime>
  <Words>6072</Words>
  <Application>Microsoft Office PowerPoint</Application>
  <PresentationFormat>Προσαρμογή</PresentationFormat>
  <Paragraphs>157</Paragraphs>
  <Slides>50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50</vt:i4>
      </vt:variant>
    </vt:vector>
  </HeadingPairs>
  <TitlesOfParts>
    <vt:vector size="51" baseType="lpstr">
      <vt:lpstr>Θρόισμα</vt:lpstr>
      <vt:lpstr>Davies, M., The Greek Epic Cycle, Chs. 8-11</vt:lpstr>
      <vt:lpstr>Κεφάλαιο 8:</vt:lpstr>
      <vt:lpstr>Παρουσίαση του PowerPoint</vt:lpstr>
      <vt:lpstr>Παρουσίαση του PowerPoint</vt:lpstr>
      <vt:lpstr>Ανάλυση - Αποσπάσματα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Κεφάλαιο 9:</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Αποσπάσματα</vt:lpstr>
      <vt:lpstr>Παρουσίαση του PowerPoint</vt:lpstr>
      <vt:lpstr>Παρουσίαση του PowerPoint</vt:lpstr>
      <vt:lpstr>Κεφάλαιο 10:</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Αποσπάσματα</vt:lpstr>
      <vt:lpstr>Παρουσίαση του PowerPoint</vt:lpstr>
      <vt:lpstr>Παρουσίαση του PowerPoint</vt:lpstr>
      <vt:lpstr>Παρουσίαση του PowerPoint</vt:lpstr>
      <vt:lpstr>Κεφάλαιο 11:</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Davies, M., The Greek Epic Cycle, Chs. 8-11</dc:title>
  <dc:creator>ddimitrakopoulou</dc:creator>
  <cp:lastModifiedBy>User</cp:lastModifiedBy>
  <cp:revision>201</cp:revision>
  <dcterms:created xsi:type="dcterms:W3CDTF">2019-10-13T13:06:36Z</dcterms:created>
  <dcterms:modified xsi:type="dcterms:W3CDTF">2019-11-10T13:25:56Z</dcterms:modified>
</cp:coreProperties>
</file>