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81" r:id="rId2"/>
    <p:sldId id="284" r:id="rId3"/>
    <p:sldId id="285" r:id="rId4"/>
    <p:sldId id="287" r:id="rId5"/>
    <p:sldId id="286" r:id="rId6"/>
    <p:sldId id="291" r:id="rId7"/>
    <p:sldId id="280" r:id="rId8"/>
    <p:sldId id="288" r:id="rId9"/>
    <p:sldId id="273" r:id="rId10"/>
    <p:sldId id="290" r:id="rId11"/>
    <p:sldId id="275" r:id="rId12"/>
    <p:sldId id="274" r:id="rId13"/>
    <p:sldId id="282" r:id="rId14"/>
    <p:sldId id="28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2C160-B68E-4E00-ABC2-2097E8FE7488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1379B-5557-4321-94C5-7FFFDE709B0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757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65D59-AD70-4F68-9A52-1BB4EE67C3C7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Οι γλώσσες από το τέλος: </a:t>
            </a:r>
            <a:r>
              <a:rPr lang="el-GR" dirty="0" err="1"/>
              <a:t>Χεττιτική</a:t>
            </a:r>
            <a:r>
              <a:rPr lang="el-GR" dirty="0"/>
              <a:t>,</a:t>
            </a:r>
            <a:r>
              <a:rPr lang="el-GR" baseline="0" dirty="0"/>
              <a:t> Γοτθική, Λατινική, </a:t>
            </a:r>
            <a:r>
              <a:rPr lang="en-US" baseline="0" dirty="0"/>
              <a:t> </a:t>
            </a:r>
            <a:r>
              <a:rPr lang="el-GR" baseline="0" dirty="0"/>
              <a:t>Λιθουανική, Ελληνική, Αρμενική, Σανσκριτική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379B-5557-4321-94C5-7FFFDE709B0C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783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B2CFE1-AD9F-41BA-B143-F469C42D9173}" type="datetimeFigureOut">
              <a:rPr lang="el-GR" smtClean="0"/>
              <a:pPr/>
              <a:t>13/3/2018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D1BC3E2-27E4-466D-9E50-F9C018B96D8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Η ανακάλυψη της ΙΕ οικογένειας</a:t>
            </a:r>
            <a:r>
              <a:rPr lang="en-US" dirty="0"/>
              <a:t> </a:t>
            </a:r>
            <a:r>
              <a:rPr lang="el-GR" dirty="0"/>
              <a:t>και η συγκριτική μέθοδος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el-GR" sz="2000" i="1" dirty="0"/>
          </a:p>
        </p:txBody>
      </p:sp>
      <p:sp>
        <p:nvSpPr>
          <p:cNvPr id="1026" name="AutoShape 2" descr="data:image/jpeg;base64,/9j/4AAQSkZJRgABAQAAAQABAAD/2wCEAAkGBhMSERUUExQWFBUWFxwaGRgXFxsZGhoXGx4ZHBsaHRcXHCgfGRojHhgaHy8gIygpLCwsHR4xNTAqNSYsLCkBCQoKDgwOGg8PGikkHyQpLCwsLSwsLCwsLCosKSwsLCwsLCksLCkpLCksKSwpLCwpLCksKSksLCksKSkpLCwsKf/AABEIAMMBAwMBIgACEQEDEQH/xAAcAAACAgMBAQAAAAAAAAAAAAAEBQMGAAECBwj/xABBEAACAQIEBAMGBAUDAwMFAQABAhEDIQAEEjEFIkFRE2FxBjKBkaHwQrHB0QcUI1LhFWKCM3KSorLxFiRTk9JD/8QAGQEAAgMBAAAAAAAAAAAAAAAAAgMAAQQF/8QALBEAAgICAgEDAwMEAwAAAAAAAAECEQMhEjFBBCJREzJhFHGhgZHB8CNCUv/aAAwDAQACEQMRAD8AudSgQOmCmz8jSVt1m5OMOX7GPzx1lssBHr64TGmhjtGVMseg+QxEtLSY0kn064aJUJGDEeBgbfQykDDhwKidzciOvr0wC/Al1liRFun64dVawCz9ziuZ72l3CBd4kzHmfhhig2tASkl2T1ssEBPh6jGwj9drYDqsoELTCki8X+FsL6Htc5cB1BWwMCJ7mZ+nwwyzvEwwEKYCz5/IYdGLEuS8C+mstzA6fTt38sHUqKlZCqB3tgOk7MxjY98dGnVmPCa+1o+7DD3HwLsnqCCLAj77Y5ekT2+H64NRRp50UW+PxMWwOai3INvK8HBeCURmlYzeMDMkSOvl8OgxNUaAZ2jHVDKtVJCADuSRYfmfhiq8k/Anq0TM/wCMI87xGXVaZBu3iECYI2WdgTPmfK8j0IcDoqp1N4h63Kr6QDP1ws/0TKJASisDyJj4s3z7+eMuXI6qA7HjSdzKhQzBWdUkMOpmN7x97HAFPPv/ADppg6qTLYaRYhQQZ3UG+8jFwzvCctYt/T35QwvefdIMb9O+KnxDh2VSqGFU04NlOlxGwA5D2B/zjLiyzi1CTtfyaMmOElySHVNLkSJgSI2BmNu8YlbLwP1EYX8HFFnGiuz8kRoCh7mCCYM9Nhh89IxuCPnjpYpc1ZhyR4uhMcqCdhjP5c6dgPvthx4fcffwwNrVtYB9xtJ/7oB/Jvzw+10JpvYu/kx2GBzShukekflh7TyWrYE+gm+IanCKkagjle+kxi3TK2Jmog/4GIvA7xhy2RPUEes/PEBy0HyxVE2LXpCbx8sbGWUbQfXDIZYdPzxgyo64KiIBal/2/LGzSEefphh/K+UD0G2O/wCVsY/TF0SxQ1GOv6YxqRgfvg+plPKfjjFy33E4uiWBA/cYzBgofd8ZgaYPI9GXLz064mp5WPLBWXo6rnfE1dbRjk00dQV08ufr2wWiGL2xsoR546SmcUWQ8SqhEv3tijVsoCzFH7wPXzPS5xdeMZI1KRVRLC47+g8zjzStm2Xa1ttzbf541Y6SMma7GeTyYC6oIvv5x2wXlsuGne2/pczib2VyDV0lh/SmN7yIgDrHWcM8waNIRTAdw1+o+gv8NsHdvQKjqwdclURtSnpMAXj4dcEpmSd5t16ffwxDXy9ZwNCiCLiQseXr6Yi/lzTQljBAMgER88E2u2WvwdVmUXMfGL/fliOpUbcAgDvbfsvwPbApaQ03bSxO0jlBiYsJn6YmRiWmVUFyu8grsIGwcsdt/pjm5PWzb/40ka4enj/2OGqEz6x5XKj9cadQOpBnpP0P1wh4/mAjkKBqddIeFMcwkWM+cm3N0O9fyntuyoWcNUVKnhkMVUkRIYQsA8psR1xpx+ri0lL+4uXp3baLy+dFMFtTerMTM292B1xXMzxms5KltBn3V1E2kkahG4HpvgX/AOqaeZQolN1JKnm06RDCbr32sL4JpqQJAB2mNuaO3qcYPXeo9yjF6NPpcTSuS2aWrIJYn1job9/LC7NIGc2/tBAQndiJnyPMR2g4aHNNzSoBW4iDvNpJExG2F2ZzB1EDY6SQKRIibE8+nYC49Mc9NWbGn5FdJ/CZSgNMqS1OVIXVpZyDfYFfP3gOs4sdH21peGGJILKCIU3m3a0EEQe2KnxDjFQABlBgtfTFgSZ33JsRPxOF9DIO2kLAUJ1JhQQW+JljAucdDFlljiZ54o5HstnEPat5OhQguJNz67Dt9euM9i+LsK70zcMC7AgFgVEAz53xT6ucZV5jJFS5nYAEfCf0w19m8+lHNrULaRLqZOy80e6JuLARuRhkMk3NSkyp44qDUUetpn2A3tHmfpjl+MmLXP3t2wLkOIZesJp1EqWnlaWANpKnmXpuMEtWKjlAx1Gl4ObbXZp87UjmVjPrgPMUQfeLgRt7w+XTGVK77kOST2P0x3TrsRYMp3v+2CSaBbsCOVH4TPw+5x0Mg39p+X+MMadGq28/P/GN1ckw8/qfrh6n8i3EGThj/wBp+/jiNso4tpPywVUypG4Ijzt9MaFE7WPqD++CTsF0BLTvcfQ47ejfBXgtjQoYJJgugMJ5/TGYOGXOMwdAUXLLsYwUkkYymgxImOJTOqaKY0qd8SlMbjESZLIPDg4oQ9lqxzelqf8ATDgswA0GnM7n0iBfHoenGlpx1+/PBICSUgdKSooVFCqNlVbD4AQMCVwCDAKA3sFEnvvg5kPQjAtTKG8/IH98WixamXXvO/vED6DAnFqIWk5Gn3TCjdmiwwyqZOWJPXYfv0wq4zSAiFFw1vKAMDmlwxuRIR5SSEq5Co0FiFndRzbqR0t3+h6YkHDFlrktrDG4HMoWDpvcW9IwYahKN3JU+ckMPLyHzGAKNZAaEuzFgQpGzGDOq3TSYjr3tjim+iHOcODobcxWN2Jkgz1A7G0RvijJw3MVlqLWqawzaxDFo3hFK7r10iLdb4vdXMKtekpQlqtNhrmwVeaCs7kgXienlikcU9oWypdaVJjDMNbAhIBPYDUYSzSIvuLYuKk3US9eRNnJy50hHVvdlhE2Y+nQG3ffD3KZh2akACQZ18rHlE6T1/2jznAPAx4q6mTXUZgSQkkknSI7RcnaBixe09Z6VGmwJOsorfhgxqK8p8gu31xc07qhkBalOtFGfeJPickArpqR0AP/APmbeRwtz61ocQSTU5TOyaldVtvZSPjhkDduoiN9rfTf88aOWg3FvO0XkW+e+FfUrx/vY36X5KzmHYOTU0XYmDqIEhQVHL5T8cG5bP04ALqNoHY/EbT+uCauWa2/wJB7bgzqwtzXD6hWxbY2Lt3G8m2xw9OM+xfFx6OeH5ootX3Wkne4shIt5iRgDOU/DrMqAaRUMb8q9OuHPCNahUC6amsW0gloi3c77YX+1GVb+dZApLMyco3LRBAHqcPg/c1+BcurLV/C3Pf/AHdRWnmosFm//TZDv2gG2PSjfpP0x4/wfM/yFelmGVyVZw9MtBYFWHVbQRfeYx7TSy4YBgZVlBHmCAR85Hzx0vSyjTOd6mLbsgZfT5xjkVOk/AYKOTW0gT5gfrja5XSdz9P2xvTXkyUwNqAO4PwP7nHT0ekaR3MGcEsn3H7Y2Kc4jgvBFKganSSPeA++2OjTToxj0j6YLFEdsaFEnafy+uIk+r/glr4BNCHY/nOOTT8p88GnLnHP8rHQn6YNNryC9+AMLH2f2xmDRS/3R9+uMxNgUWGnUvidXBwtSpPXE1MR1xzezoWHzjDgUVfPGeID3+eJRQRrB88Rs2NF474id/PFpEsk8QxbEVQ+WNFvn5Yj1xb9cMSBbMCzPbFez9UvUKNpVVeARMkHqZsp6W8ziwNVJ/xin8TzAFeqLwGG3bnnr5Yxetm1Cl5H4EnKyLj2RqFFWhUCMTJZ2tpDX2Bm7G0T088MqeWp6XCgAqr6QJBA5oMz2I+YPXAlSosKWII557bqSbX87Y7SvTV3E82htO8eHpHw3ZfO+OVfg10GMF0nSAWAFoEAwCZZxGxE9h52xHmstTzFKpT/AAuIYEWgiCBF4tMH6YDy9amagBH9RqeoGPwgKrc07jxAIjaTjjhnE6f9QWDIQGsBqJ0tNiSRNVRJ/ExxF8linKZQRBFOFJGpE8NlAF9LAnyBJixPwpftDxZcxWOzUqZIVSCdQEcx/wBzWjyjBftf7QQhoopJ8VtfKTADG0g9TM7bR3xXc1V0MIpiZloUERFp6zMnpMDDoxb2GmkjvM1wKDnUGLdlgyxkzc9B16YmynENSUxEjVHWxmJn1dvmcDZqsStPSly5MBeykXAEHf7nBfD6jQsqQTOohQtradh64kl7RieyPjYrU69RlZgmiVg2Er28mm/nhXSyrVKYYOzBH5uY9fxd7W+uLtWqp4avUIUadLSNr2BA6GQP+XniqZJRRrVCDqpkEAnqP+0kGQCR5374mKb49bQua2d8Jrrl1OvU7MxMKSTtuG/CZEyMXHhPDhWzK5hyXIUQ7xqUAWadIM9OptvipU+HUtLmN0OiTI8zEzMiBbvhx7O8eAGhyqqo5TBAgWiPUfHBt75IQ5WqEftdxIVKjRMeLUj0kL+YJjzx7V7McRD5TKNNjQpiD/cEg/VMeE+07A12YaoZi1973PTtp+uCOF+1mZpUxSo1GQAg2MkFZbUC06RtKi1sa8MuMbEuPLR9GOnnI+NsclOm/njzb+FXE6tXM1Q7u80ZhiSAQ63A2/FuBj00Kev0xvwz5xszZYcHRAKXkcSLl17YmVDf9cSrSOHcqFUDijbGlVfPBopzjFT7jAcyUBMgIt++NimBYz8sEmiexH3642lP7nE5FcQYZde2MwcKH3OMxXMrgUAfxNyoG956mI+n6YEf+LFMHlVCvXmcN8yoX6Y8lqUjflJPnPU9NJ+GJqfCa7AsKe1upPbb7GOf9WTHJs9kofxayRA160Y7qQCB6NNx8JwSf4p8OAJNY+Q0GT5Ad/W2PEkyrSVNiN5sB07fXB1PgjBNQIE3mBECLAnvIMRgXnou2elZv+M+W2p02J6modA/9CtP0xmX/jLljAqU6i9yjhwPgwUkfd8eVCi4POoa9jI3B9MdViy7KsRf3QbfU9MX9eXgh7Gn8WOHRPiVB60j+hxLR/irwxjBrMnm1N4/9Mx8ceOUmUxKmNvdE/IN++OH0QeQkmN6bDrczNo387jF/qG9Es9sPtxlKoK5bMK9QxpAV+hBMalA2nCZsuJIZiAyBmIiN2GxFrlh5mMUb2VpomZpsGPXdY3BH7Yur51Qabipp/pXJJ2Dvae5iB5jGP1OXk18GvBHVsnyuSBd0YtpQKd4u2qSf/ACB++O6uVXwXrKDIptDE6pGgzHxQAEzIExgYuxqlUddWlDJJ0mNcjlM9yL7x2wUdRp5gypXQ4AvqDguLnbTpKwB2xlux5NmOH06ep/DjTZWNSJTlLS0cux5epVe9uaXDqYuKYTUZH9zSgJLqdjsOtgNsZSzFQtrVl8PSwvJYNA0Qfd0R+GN79cQZGuwku6spuukGQmn8RPvPJO1jbBSdERXfaXhtd6NA5eizwzq6qszDmC2m99sS+zPswa1N/5ugQwdY8QkakiXPI1yLi9p+ODstXepyo6qUraampNUr4lVmRdXulgynVve22CGylT+aLBwEX3kCAydPKQ/wCCDeBvHnOKcqVFJbFHtX7M+IKS0VAIJIClVaAoBAZrLIM9dsIaHsdU0NJjSRChlcFjIhmQQveb9e2Lb7SM3Lp7VR86b2335cef+yErQzgH4svMjuCL26icXBtw7Dtpjb/QKxoaaTUXhrFKobSwiB7oECAYMHCHP5V0c+KJqTE7bwCbGDa8+Xliw/w4SEqzYnTFvLa3ngX2oy6vUnWULCJEmedlUdDuQZ7TY4KMqm4kb1YuzDg5YsRDobEHZTEiAYMyTgTg2Slm8WqKbfhUqWDCJuRsYO25OCf9OZKFaizDUB3me9z0Ft43wTw+ksDWBrUWmY1C0k9Db4R5YZGVRaXyKyK2hNxfLurAshYEEWnYE9Tcnr92jp6QpIXSQIJIiA1j0vcxi0ZelTJeozKFjVzdBYTHqAB1O94uHn4q1eQylhsRJJuGBB3INzvPlglkvQtxCf4dcZTKZpKld9NOrTYEwxC6iu4WTEqtx3x65lPbXJVPcravSnV/IU8eCV2BqACSkwDFpHY7eUYeez+jmR6lQc1o1e4AOblIjt32xqx53BUJyxvZ7knG8vv4nzSoPzS2Ox7TZQb1I/4VP/4x47mqNNSCGrOxvYVFjtJLTI627YlyueqrYPUiYJ8Sp18iCZm8xFtr4b+oT8CNnrT+1eU38X4+HU/RMRf/AFfk/wD8x/8A1Vf1THnKVKrCGzBSCBILX7DUYE/GTF8GU+CMwk5quelmMfIk/TDFO+gbZcq/t1lV2DuD1ClQT/yg/TENb2/pLOmmWjoWgn4QemKs3DRENXqC8zFMHyE6bjy6zjohB1Lf8Fj8sMSbBcy4Ufb/ACpUEiqp7aBb5EjGYpOhTfSPkMZi+AH1SrvUoBpQM5MrAC6Qe5O8GOg+WB8zmajAmlWpU1tIVOnYswk2vHXtGIavBkZtWkyt7kKAZ8r7x174lGTYMNKoexK+vcwSCbkg/DHOf4NCicNlXUkaTVI30idN/eOiLESB0i4x1XqtTpsWIGliWDmSAdpXXYDUTpYA+uDdNQgAldIA08x0Q2xg2nrbHNCiCObQdURzg81xN7Agxbt8MJph8aAcmUZ/eYkSQSmj0tJm3ku04w8G1g8+kdSKZYnvLFixnssYZVXZVWfCm4I1AEgEXEtHrJG4jGVa7NI0ITJiCdxN95+O2Kp+CAY4QVUaA5NzOlluQNkV5Mn02xuvkswCCAzATq0zbaw5ibwBeTibNMWIgwIkC0HrN53jbrjqnVqItgCFYLdQIMmObcR38xg6ZVIZ8F4NVZ1qF1U25GD6izAbsNjYmbxqG2GuYpPp1Dw3AQhYNWNWptJEgTF+u8xbHdGsNdK0SpttH9Ol/nBHD3GhBew855pPfTHIvn5jrjnvR0IvyJsvUrVgXWmniLUVSzSFamm6pp91rmT6YYZbKuvjsdBpmAgJIKz/AHTT5mZzuoPmMdZCuuqsjWNSu9MatVzUaFSEI3IYk29b44zvEg9JyGJYGWuZJmmVLdNRVVNrCwvBOB8dFkFL2frU8xSqB10JSKaAtSbidygWdQHy6YHyOSro0U6fPUYlg+oKxCFdWqIEcgsemHmazistTSdPhk1fxlveqAPEgSTSeFkgGJF8SZZwwqaYBVmVyNR51ADAkgHUAu4EHcYuU/klFdr8H1uKi1OTxqdSPDLHXRYj35AgkESOhHljXFq7nMJVGrUgbSpSw1L4ZJlh5x8PPBXj6XZSBPi1gLE7mrqHYCKd56kC04A4ZlW9+VkgaYXSFVrkKDOmw6kmcNT5AXQHxzjrCmshdQe52BGkgkwTf+oLW+mFHBc0gp1dAZl8Mq5kABSBtNyYX/GNe01Qs5Qa2CN0BPvCkTsO2BfZ3KVWGYDU3INJtMggMwmE2G+oXw6OJOIDm0xj7KcZQVDTpggEGSWk6VFjcXgnoDtthtxLJmsdLUizIbOWUEwd7EdRPae2FHB/ZKvQK1ah99YFpjVfcG0gRHyxa8o5LyDEmCYFhpVreZk4XkilK4lxbl2JTw2rrfVSWXBGpmJbSIFzHSQLdPjhXxTLvlwHCKw/EVYzMgz0j/jYT/tOPQtKmqqk7qwPzQiY6DT9cVvPotSkzC4MsD3A1Ab7YVGb5fgNx0Ici3iIsq51gK0jkBWOVmNhMT5W64nOWVQxACqAdQDAg2OwmdjPUG2Ac5xQJq3LCLm3Xp36/LucQZLiD1nKzACkkDrK6AP/AFDDuMmr6Qu1YflqaGE5jIm8ATE7A336x+uBcjnPCry50gF1LARutjbYk6fsYO4fw11o0qxYEjQdIBIiP7vRgYPnvGA8/kJLMYCmCwYizC3yMDBRe6KktDxuNUVgtWVgVty6SsQCpYmSSeaYBnvjvNcbAMitTINhoE2N9NidQiRczE3k4oq0z4rCCsbAjYCenS+0Y3QOg8gF4gkA9Z2MgbYbwRmplv8A9WaToDQAB70rpANihmwnve3aMar8XqkXZtvwGDbY8sCdzv1PfFZXOOTBbUZnm287CBf0nG/51+8ydV+59DtINsRJrog2o8RzPvGo20yOYHfz8hv3wdlPaGoJltYufdWe8SIgdLXxXqXECWIgD/bNvgSMG0CqtzKqt1IJEWuJBhjHT88MU8kQHFMtOU9pFKKXTmi8G0+UjbGYr1LK1CAQZBEg6Zmb7674zBfqpg/SiH18wS4UqbkyFM7SJIBuOnTG8swJAJDQSASAACBNyZAA77dumOGqtUAXaZ3ixso0zuZn44hqVVIIMi8CwINhYxfafl1nGdzvsfxoPfNixMAf2nm2JMEqWKyTYbWMYjpVlIg/1JJaQevNA7qIjoNpxDSy5qsoBBFr6biJB06ok9L9+mJKeXlrU3IuphZiTElYhjb3Z26TGJ9T4CUb7BqtXcsotJIgmbmVjttI9N8cnNkqYWYkANK8u2qBaSLRt8Nya+X0aoEgmwUtF4aWMC09otgTPJJUe48LOudMTAgnYTCgAi4xam7opx1ZFVzRJkoS0iANj2HKPXBFLOtMAO/dYvBm1uhk9bfLAGZrupKMSCDBAv2nmBjoIv0O0YtnBVNOgHmWgTaJJa0x0EMYttfrNTy8dlwhZrO8dGtTSZW006jSYUCx1f8ALSiwsCe+CeC1XSqlMVJNQFtIfUDoV1t0EWFtxHa0Nfho/m4rlGAUTIlYJiDMX5j87b4O4vl6NGj4wSCpCU9Ep73KQxmVXckCPdg4zuSbNNa0Q5DirpV5VUitXCMSY99+gBHZj16Y64pXc5Z4S1MGT3BUP8ILqPPcYJXgVMwxQMyagCalVCxUHmVFGljHulB2jGVsjRWmaZpwlZlpFPEqAc7bybgxvcWEdMLuKoumLuFZ6hVNQLSIdqNWpq1Ehkc1QLTG9vKBthtwPO5ZzXFKkabI9Wi8ksW8MCGHMdy/zxHQ4LTU8lIIAvhnS7qNIJtzAmJJEzBk4jPD6QBK0/C1qZdHYOQ8EzqT3j5iR5HEc4uyJNApzR15hSpg1n0wYmXc/rYd8Q1K1namJJLEgxAcm/L/AGyZIHQnGjmaZB5dRFUqHNRg8oxj3FAHfbqcDrWBpt4QVNxBlueDcgt0thvOnpAV8ldpjNVKoILqS4ZjEajA96ABpADbWvi/ZBNZRm0QW93c6L9+hPrscVXh+fatUAKKCpMkkwYBlQV2UlheJj1w6yeaCBAW1Fb8waNUFSQCbEDUZvcnBc30SkM/aVQ9ASQP6qsYJsoDXt5WjzxS8txZuYlllXbcqGtyiATzdCPTvfDnj3EXbSsqVdmC2gmxgkdhpO/fFRp+EWdyqyGUzYmGKzBjpM/HFt2tr+CklZc6le9NlY1PeIKqym4MhjsDII+A7zjrO0y66dISxEBwSApsYWwJABjpOEDZ+mC6ioztSBLqdcADeIgGDHl+eDOC51KlMvSBEnTBEEEW6z3Bwl3V0H2Ks97O02ljmQHadSgFwNx+HyntBxHwvgQpuCtQuQdX/TKhgv4CC23wvJwDn+KH+ZanAZXYHmmOcBtutzOGeSqkEEmwiOXYgECfL76jGm5RSQukF1c86gozal1awfeAuSbAAKFgL92X8USaWonVEx8xtFtj9MZxGmJXVtBWek3jf/tJ/eMcLXWrSIDEi9/gRsYwcaW6BYkrVoqSbhl/MD9sdmop7wCLiJPTp8McZjLFtKi5BI27fr++OVZxvHxG/SJ+7Tht30K/cITSL3ZdoEAx8fOPjjnVMgRFr7noQQfh5jfHdOgy1FE6dUkHc2E9f/jE1HhDNqZpHUDl5tzft0+eBL76IaalrSATJkTv/wDOGGRqE3ZXboCB2gXg3AkdpxPkeHAgAnSSDsfTqo7HrGG+T4UinlAN/O95vJM7dIw/HCUtoTOcY9nWV406oFWmgA2EvYYzBQrqIHhpsOnljMO4v8f2F84/H8iCmGZWDO5UagDMFbjY9BINthfocNcrwYvl9Go6xdUXTBEcss5EC9/QRvh5mMrQp5d191graZY87gEyF2IJqER3wkRHorOtXSkoZVtrIj+mxEcoi0T388ciVm6KS7BOG16hIpinDKWIPMwMGY5QVg7BiYIGJM7XrUlUiTpeRCsCRItEwRANj3X0xB/qxfQQrIm7MHgqV2nSRF9p3m2IK3tIrgUSlW5sfEQsLlgNTpaZNulsMjvtAOl9rO8pQWrrWGCD8MgnVzkkahAkWjYTe2Bi+lTK8qwIsZJllkTM33i35mcPzKJzeJNSQWR6er3QsKjIQp638r7YTgUDIepVNoJFNdIAEXKmSetu+BUW2wnJUjujlfFaFuFJNp92wJJ2MR167dcXmk4K012HjKP/ABCb9fxtftOKzwXTSa06ZGqwBIbYHuSLgdBHfD2ilPUrHWukmLhQJMXH4iAdvLC8jp0HD5J6+b1ZqoZ3YCQNri4+WI/aCr/9pSXozlv/AB1Of/cPkcBZzhzXdS7ySSAoAsZUAlrkiN4gntgX2mzhXLUQbNJMRsdIn62wPG2gr7RYlzDilrMczKdRcjVKsx1sfdGsaTH4cZxrPNFAsOX+Zy5W8iYcnpcbQfXphFUzDVcpVpl05lpimpIWJR1OonaXE3O3rg32gBp5XLDco1Cy3uiNJt0t9Di1Ff1LsRZ7iVYJmqviuWNMkAuToY1BDID7nISoIjuO+OvY/i7/AMu+tixDuFlpMQhABO/NNsADg7sKrWHjoAB1iQQSOn5i2G/DOHCkmgG1iY3kmJ9Ywcq4tfn/AACnuzmnmdVXMAQP6zNA6SAYn474Ky1eRBgkDYm8gnby6fTCQZjTmqp6Eg79CiD8vliXK5omoywZpmbRpg9jE/CT674jjsGxlRoEOSBblJ2iPdMT1kj54kzWcPMVS2/QeXTqfM4j4VSapSLzo0uRM7xIa5+C37HucGZnKcklhvJ779R6fnjPkycZJIZGFq2VziGaqV0SDzUjEQeoM7dB+pwjdypqg2N5HSQBbyuuLVnangEimV1XMaSRN9/Mkg9tzio5xmeqNMvKCyCZA1CLeUY2Yrf7ASfwMOGVQKldySRUp1AQf9wB363Prhr7L5kUqLKRLamYCegAPTzXCLKZGqDdHEb2v2Pl3+uCuG5oNVhhpS8EdBcXtb5YucE09lKTTB+PtFdGAjlUHf8AASBM+QA+GCMlxMsHBhdLreSOvn18vTDLMcCLGm5GpT1Ejl3gDrJi/rjKPs6q6iyOgEuzbjSIMAAyDvbywPONJP8A3ZbTOeIVdVMaT0VlvvpPbr1wPwHhrCkIBYhiCB0BkCfKJOGuU4klQaE0qFUMAwBEgaQCABDgWi+53xLm8wEURV1SSdwSQdUKYNlAkX67dsC58VxSJxsX0MgA8tZl5QSG0g3Jk3gj0Ba0dThTxKnyCouxgjb9p7/A98WSlzE9IAFpkgzMzvt5D44UcboyzQIDCTPVhckRYSCcMxyuhUog6KrVVkkQASL3U9J2E/fbBtHNrJGpiBIkiwAJ3J67CfLEfBuEyoILSREhomYtfDHKcKo1H0S+pzueUggSdgeg6j9sNaXLbInrQd7M8Xo0qgDLMqVLSSTzAiVNrRgmvnqcswEe+fMwTE3i35YrXGcj4VUojaikAtG7EavncD4Yky1TlN9jDDazdfjtvjbjlGPgzTTY2RlIBBMQBt2EdvLG8RZTiSBACxBvY36nrjMM5i+CNDMNUTU5YtECWLQlz1JgsTPpBwNl9LRFMEq0GWNxG8yArSwvB/CMVtPaJw5CGCWEmxsu8Wm8772AnF54NxqiqmoAJLGSApgncx27H4eWOQ4TRuTXYPng5adQR9rkExYxygzte4wszXCnccolhuYYat5Ckrvt6d8XRqfiiRUFoIYzBgRvH1+OEOe4ZXL6jUCE2lSQJ6XIMnp06YHhKO2wXOL6RUc346tpRHBAuCLEjeQdh0m2JMnxcByWVSqk308xtMhtpDeUXGLdSzFQXk6b6tWnUbkEmelvW42xzTr5Vqi+NTp0pMh9Ah1IPQMSvUjlgjqMEsq+2g1FvZG2WOsVHP8ATA1gi7GRZu3UfLzwDleL+MzCSQCAon+6Y9T549DPCMq6DlWsg7SRBm/9M+R3tjzlOANRruFDBFawN5RZKmR1ltv9vnhTkmmmMUWh8ud8NQkkliAL9et98Uv2jzzeOSdQ1CTp6bjrtIE/PDrM1WFelTIKlTJDCDvNxuNvriv+1GXKupabgifOfpYyMMwr3UwWc5fizEODJ0x0AjcRsPrizcQ44aeXpuFs4BAJMGVkA2GxJ+WKKHI8SNov1iQYj59sWn22qrooBV0qFmDYgwqxHRRsPjN8aOCTVAuToJbitRcu9RwhYAFRBiSwG0k2LT064P4YtV5DlTKSNI0wZBANyAPX47jCOtmdWVeAswtwSdmU7D08sMOBu+kNpdyV0wADEG9tIvubn9MIyL2hJqzWZ4YHrVGGxKqosNWlVGreQJBt2GB8xWWlELI2PoSSTP4ua3lO4tgDiOccVYOpQAb7GZ2hibT+nTB+W4dmAadR9OnUps28xp6d4NvPANVtsv8AYe8LzC+GKc6Rd4taWd5I/TsNrYrvGOKOakIxEe4D2Nr9LjvhpmDZxIWFN7SRtE9on5euK9XyzaPehZna+179B9PLC4pSlyZbtIMzNdYViNTEQYIO1tI89u2NJmgDoprpZgZMQQTfqN5++uIKWXkhaIJZjBExzSYgHyBknf4Rhxw3gyQWqhgDuzWIA6cwJ0HlXVYnpHU6iuy1KSYtrvWpL+IAT7xEkbG52N/SCO4wPw/g4I1S8kTyXsR3ix+vXY454vnYcaQD+FT+KLsZJkASSIjb0wy4bTBUn3Rv6SB+hiMFJuMNFr3PYbkMo5IRWKpDSZuZEG/Tr5fTHOfq1Q7rrFtzHcbAQBABm438hhhwZwVO1iQI6jfb1nGuLFadRXI5aikNt7ybfGGE+mM6ey3sqlDLMrhRa8AyfUjdV3Ubz9BFgXhqqpABllF231Ry7HoY+WB89lV8cMAsN4bgtcBSBIC7E7AA9cWFqtJwGQwFJUgDqNu32Dg8k26fgkUiqNntJVgI1gAifxDeO24nzGJeKoWAsVJgekEjtFwfh1xPX4DVFYlRpTXqWYszTYjf3tQ7/LDfKcFR51H+oACYaIXvpG1yJv188OhVqhctoW5amaSgaWLEEqAN9EwYJvcRYXg7YcZHMsCxdQoQhWJA1AwC0ncxN8c0+HkOUBWAo1QQWViYVWHvAmbCMQcRzhXL1P7bJAkmWgNcnaJ9YOHJJsB+1FUqDxGeo27MSAesnvFotiajli3QEEgyTcbmwBPSLfHBFBVaNKk3jaw/bBdBFJZTNoHSNrQR5dsbVF2Y5ztaNUuHpAktPqv6jGsOaeXUAXG3mfrBxmG8BHNnlZywNOo8iQ4Avfre33vjVLOliJvA2HUdZ8rd8ek8Sy/glS5TmbSsqsyb9oHn6jviocSySt4zMCaviEhyfwCxkRBFrd+9sc+GVS7R0XFJIM4Px806b0pbUWBEsIXyvHx6fnhz/r80gXYVGJgSLEi8gAR1G9tsee0mI6TG0dO/36Ye18hXUU4YBmZVJLaQhJEBgTtqmbfhGKljTfYNF8TP0XonlHilTAAOomDBBgAiRMXviLL08pVGoIGVROze5oqEEHV0NMCLbjuDis8H9mq9eo9zpQGYJipDAFEYwrEkk3I2vEgETh2VFV6dDUQKlZdVrqGsVHQQv1GELHFyaT2Pql+D1HhXFaUL4TEawRtsRrOknaQQzWN+nbEGfrZcMTrRWaIqKdqmo6og8sAL2gE7b4rPH+AZfKVlbLVWRdE+DUhiXIqJq1kxBAaLbgjFXqVdDVCERAwSnCkyZBOoJvzAQdxO+ClgsuM90W32oASujkc5IuxYLY3kmeaAB1gEWwj4k3i0B4h1GTN0BjxDG/ULbeIjvh3kuPM9HTVRCVOm4BRjFiDEDsY2jpOBqa0CNJpCdpDPqj1Fth1wEIuCSfgCU42Q8B9kKbpTrnn1Ry69E6Swm4M80cogER3w2z1Wl4jmpSDaEX8IMeQGxM6TMbxfEmRzRVAlOp4WkWDaWUC8ATt3je84V5/hr1C1Ss+lGBV/DUnaJsBYtYWv2GJzbltl6a0WDh9fLeAtXw6RSoTOqkLwrMNUzeU28sG5PilHN0Vak2hCSAukLDLFio2ttB2I7YRZHJ5daQVSxAbapDDtqnUQNyNth8yTn0oqmpQhZmLBYYaVLKpJWfDQnTvB3HnhUptppIYkvkE4uadFlZdBl2ViNwIkyRciI3mAMCZni3jUJQNpBEd9SsLbkTYwAf2xJXahXZgHpLBuoEGB2Z5HfbzwZ4FJgKdLMJTVDzBAs+gna/UT64X3WthNpW70JG4TUeTqOs3CqALWBnUOWP39MPOH+yQdNNXdiDC9onmYi3SwF/PGZnJqoDKzSqlQxuxmZvNzewGI8pn8xJhyNiQQPkViBPXriOUoP3C48ZfaPMjwmmtN/AXwnhkDm5NhDzJlbQOojyOA/a3LTl9JcK5WG2UEwJKzGoaiLem2JBxOvy6qgDE7IoAi0bzsJvYm5i+AatRqk06gDqDqE6gykk+662Bv26dMBu7YXKL9p57l8tUai3L/ANJjJMCPKWM2PT0wfw3iSqCWEkiBET9YiwGLFxbL5cgf02GoBdYe9gYkwd4ietsVzOezJDDQxZZtMqR5GBff3rY2LJDIvdoqpQ2h/wACzadANNzYDrIP1nE2YrVa6hai6AGmBFuh5jOqzX2mRhFwrhleiQBTDL+IgsdIJiTpIgRNoxY+KZ7waOr3ubSAGiQYvO2094wmcEpa2XFt9it+G1arqwiAxg6SLbGwEbgn6+WLTlqGlEJlSu7KRMTy9Ln3QeW/xxxk+O5NKQRqwDrUJlUZv6ZA5dQBBM7wbWxmb9qcoYqgM5AC6IKRDhr6phQyj3pmcFWRrSIpQvbJX4gmotUZpaBzbGJIAG9p8z+hGa8CidTGmKt5MamMCAOWTYgbCwHlio8R9oKlcaQmhD+FQZtN9RvfyjAKK39i+pWT89yfjh+PDOvcKnmx37RzxL2oLVJpICQBBemT1DSFJJ36kj0wj/mKsqCWYJsh2v0UAR++O3qaArOR8SZAJsbz2w+o8PLKrLEMAR6ESLRY41Y8UV0Zp5JeQTWIUmwmep9dz9+eMtz7R+o329cD8RqtTJWJIIgTEgiTcbbHE3gkzMKN5+F9/O84bySF8JMY1eGV1JGh7dkZhHQhhYgi+N43w7+JDJTVGIJW0wNgTp6doxmEfVn8Id9HH/6YFxDOZarV1tXddKFQopNYtuwO82wo4ZlUFfMVKas9JFH9RlDBYJAZlYSgJmD0ETG+AfArTanU/wDBo69SMF8G4jUydSnmNBFNuVuXldPxAHaQPy9cZ0jSmHUvZSeHLXLN+EU05VBDNBqNqBsSRECevXGcTOWWkKiuzusF6VRU0nRDaNaKNQLX7QIIGwufEq9IUQpIfL1YXSpGtLBg1ImxUCCFNhIvBjHl3GRQFmFXWJ6KAQfdMRfufOQBFzUW3LYTZbfZb2kesnhCnpFJJMkkmo5lz2UHT7sWsNhOEJzy1OI6qdPw9NrqFOu4Jt1LVBfcwMDey3H/AAGamBOszJ326j8o77Y3wSoKubqVRYF9UGxAuZ+BA+WJHG45pTa1SLlJfSSXyHe2b+JVRZJZVGmLFWMlb7k2ECevnitZ1mFVqWolVqxDWhgdJ2J0xtY9sXRM1TOZDVI0ZetUZpAsq0qIG1zdXsesdceetX1VGqNdizMR5kzPzONUWzPex7V49U0ogJEKBAk7Wi9+hEYFp8Zq3YElY5uwkwD5eV8QZfizJWFVFAcHUOUEDoeXsfLDnivExmdDLllTSDUqhDC1IgmR/wBoIkjVc3OApLtEq2KuH8cZXIdyFY3IvA6wJ3w0p+1ClwCzso/3afjqFwcTZXiNOlrKq1Omz6hEGfdPhwNjBtcj9ZfaXg9OtDrmAY6kCIMD8A8xgGoSe0XTXRHxX2l0udEKTcn9JvePXfCWv7QMyFSTf7E4V8Rypp1CpYNHUbEHY3xAlWBhqwxWwLZN45m2OqPEHQyrFT3UkY5y+WeoYRGc7woJMeg+9sQPhtLooe5TjTkghiD1mY+l73264smT9rMuu4aRYggTA2v9nv3xQaFSDvjeqW8sZ8np4z0woya6Lzxb2rViBTWBvMyxH1gYYcP4uriVDM9pGpT6Rq3I6xG+Kz7Ne070dNMwaeozYaoY3AMSMWzjnHwabrTKWFtNi3c2Fz1xiyw4NQS/qGnfuYMuZFTlqOACbjTcna8CQvmMMa2YV1layjSIMypPRbESDboOxx5q+cfzmfL774unBUqvR2KsQRIE2tBFxv1v+WKy4FCpNmiGaUnSQ4y1TMQPDWpzINLO40aZJna59D1j16r5g0jqzGkhU93/AKhc7SxiB/m2Bslww5cNUqVtOoRy3khtl7wLX2npFws9VFWqahk/2qbhR+9sBjhznp+35Cy5+Md9g4ph99JNpgabm9h0F9umOjkIiVmOsn4ETiYdIj4Y6Z4F/ljp3RyzbBjvtv8AZxj5UeU+n64G/wBQBBtECT9YHxx1lM8Cb27bX+ODU0inBk1XKMQRpVhpZZnoQoAiOkd/zwwysqirNlUCb9BGOaNXoB88EtXHQQMXBJWypybSFuc4YzvrGnYDS1tuoO3wOOa1CoUYaLkROoHqJv6Ttg9Kg640zQbYjSbCjOSVCOnwxwIK0/jv+WN4bFsbxegbkKeP8eChaWkFXpnX3udMA/h2JmDb1wLkc4hyiZZKlMa6jNUDqWIXllxAgXjSRe0d8DpR8ZlDIlRqqnSfEZSuizatKwQTNukiDjseyNVNVQME8NSQo1Nq08xGposY7YzRioqmbLfZrMBMswNKoT5aTJXpqB5T9I8sB53P0qyANuC0i8iOaZI2g6PhJm2B8zlDmailATywAIkkST1gAT17YtnBf4fKFU1HDk+8omAN41AjVNpNvLzOMUtvslmUvYUtSSpQ1qSobRUiTIkEOFF/Jh13GE9CkmU1+IGWorCKRBBcnaTEBBFzcnYdxbs1UXLUygXUxnw6QMgKoubBSEHp5CSZFO4bxIjMeISAeYGVAgTuF/QdMC77J+BNpc+Jrli92Ox1Ak6jO9yZ9fLEvCckjNpqHQZu1oKW1DyaLhtpjFu4pxii9Ng0N1XmuG6Rby62OK8tGBIVHMWnb6H/ADilkbROPFj/ACOVpVqD6cvpCWp2kwQSSSASbQYwJlarmk1GVCESYUAkbwW9RH0wrTMVNGhiouYguNM9QVYfWcHcB4RWq6tTal6tv6wIEn6DzwuUdXZOT8Db2Zp5egjtXUP/AFVVEPMQIvUC9ZtqMe6t8H8aTLvRahSpUQ2lVFQIkqpN4MTqAkTO/bfHP+laKZWlyOQAGYaj8bTH0Ha2BGQ5dA1Ul2MgczQ1zHIeUECJaMXbqwv3KvxHIDlGimjAiSqMJjYaCSDftviTjPs0F1JY11h3INhy6nB7R9CDczbjN8YYVA6sBUBBUW5YmIBtbz9cc5WXFYb+IoBchiA2oMVLASC1jJ/XDY8ktsX2K8vnXoI6jd+U3/DH+fzthZi38XqUnKUqVDRXYgEIwKEEWiDF97iRthbmfZSsELBQT/aplv8AxH6E4bGa8lUIhjc468IjHa5Y9sMsEly+XqBrAgi/w7jvhlUV5VtXbyM2sR1jywTluIr4YUqQQInfDOkiKiuWQydOmeYb83aLeu2Mc8jvotKyv5ig3NJnr02m03tviy+xXHyiPTcagsle8/2gdBO5M44ahTKgOq6WP/UKkunpBE/lhFmcmqOwpuSskT7sr6dMBLhmjxkGpPG7Ra/A8QmpF2JLaTaTvYHGeCR88Vjh2dekRDkLO28g/wCABixJmgwJBuOpn9r/AAwdcdIS0+2TuQu5A9caekYHnir8TzjsdoAnqR9Bh9wet/SW7GP7vhYeWCapWyqJKmUJ2sfv645OUtex8/v8sGLXv/n7GJFqHexwLimEptAlHMsPdJ9CJjy1RBODaeZY+8pHxGITWv8Avf8AXG2zNsElXkBtPwTnt/nGIO98DHP36DHP8zhiaKGQpeQ+uMwCudHb88ZgrQNMrHBKYOZgi3P+cfG2PUKNMGkQb8p+5xmMwmXZrX2nlfBbeGeuuPgF2+uLRl6rKeUkRtBI6x08sZjME+2AgHg+bd86S7Fp1TN9isb7YH4nRWWsOXVHlBtfGYzBlvsP9gcqlWo5qKH0UwVm4BLQTG22LXmchT0T4aTqj3Rt8sbxmM0xkSLjHDKKZOqy0kDCmxB0ixuJFrYolJfzOMxmFx6L8jfKcSqqlnbp1/fCziOdd2dmMm4mBYCRA7f/AD3xrGYauiDL2vpLSyYCKBzBdgTAvEm++E6VCtKiFJUeHqsY5mNye5xmMw5/aK8gXtHlFUUHE6qisXJYkkgwDc2+GLv7O/1cnl6tTmdtYLHc6WIEx1gC++MxmByfYiR7FWcyqO7akU/8QLywm3WwvioZw6K5C2AMRuIjscaxmKxFsYrRXQpjdZ/LGE2P/cPlA+WMxmI+wSXP1CIAJjQn1YA/+4/YwIBKSd4/TGsZio9El2Q1WJ+CW8rDDXP1SqDTabmAN43xrGYJ+CS6QueqSQSev6/5xZPDAFvP8zjMZiT8AklFzOCAZEdMbxmAYIGx3xqpUMNfGYzFxIDpXbviVKhO/fGYzBAhCLbGYzGYIh//2Q=="/>
          <p:cNvSpPr>
            <a:spLocks noChangeAspect="1" noChangeArrowheads="1"/>
          </p:cNvSpPr>
          <p:nvPr/>
        </p:nvSpPr>
        <p:spPr bwMode="auto">
          <a:xfrm>
            <a:off x="63500" y="-812800"/>
            <a:ext cx="221932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8" name="Picture 4" descr="http://upload.wikimedia.org/wikipedia/commons/thumb/e/e1/Brueghel-tower-of-babel.jpg/350px-Brueghel-tower-of-babel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037711" y="3140968"/>
            <a:ext cx="2098071" cy="2514600"/>
          </a:xfrm>
          <a:prstGeom prst="rect">
            <a:avLst/>
          </a:prstGeom>
          <a:noFill/>
        </p:spPr>
      </p:pic>
      <p:sp>
        <p:nvSpPr>
          <p:cNvPr id="30722" name="AutoShape 2" descr="data:image/jpeg;base64,/9j/4AAQSkZJRgABAQAAAQABAAD/2wCEAAkGBxQTEhQUExQVFhQXGB0aGBgYGRcaGBcXGBodGhkYFxgYHSggGBwlHBcXIjEhJSkrLy4uFx8zODMsNygtLiwBCgoKDg0OFA8PFCwZFBksLCssKyw3LCs3NysrLCssKyw3KywrKywrKzcrKywrKysrKysrKysrKysrKysrKysrLP/AABEIAKMAiAMBIgACEQEDEQH/xAAcAAAABwEBAAAAAAAAAAAAAAAAAQIDBAUGBwj/xAA8EAABAwIEAwYEBAUCBwAAAAABAAIRAyEEEjFBBVFhBhNxgZHwIqGxwQcy0eEjQnKy8RRiFUNSc4KDkv/EABcBAQEBAQAAAAAAAAAAAAAAAAEAAgP/xAAaEQEBAQEAAwAAAAAAAAAAAAAAARFBAiEx/9oADAMBAAIRAxEAPwDlXEJ7ypf/AJj/AO50FRXOPNSOIO/i1P8AuP8A7iob3K4RtN0kogURNlIJhBpQKKFIbvH0+aIGyIoiFIouRz75I2U3GSASOabI9eSohykucgSkpQ8yEopRSpFB6EnmkyjBSjrXaIImhBDNTsc6alT+t/8AcVGcU7ij8Tv6nfUphxRwhCBPRECjPuyiBRBDn796o+SkOnSLiA0SVqOB9ljUEua+bakBviVXdnjlqta2n3jnEAN38rgcl2TB9n6lRoDnmmbG0E+carNqYlvY+o0tAe07hsETG4k7dVScV4W9k97TaQJk733BXacN2NY1sl1R3WdPIaLP8b7OBrSJhvNo9Zn90SnHE8bgHMh38p3/AF5KE4Lf43hwaCCWkEQYgjrJ5+iw9fDOaTY2Me/1WoEUhHCUWogtaiUoFEUoBKKagjCCyD2IPxO8T9Uy4p7E/md4n6n0TSuEGhKyoUksjVSJgpVFknzSwFL4Zh8zxrbcc/HyUmz7B4BofmIvA+cn6Bdl4eyw3hcUwVZzKhayuKTQwGcneFxE6gHkAd7DoujdjeLV8RTqMqFrXsaC2pTkse0zD2g/Rc/Ix0hhGWOnRZDtNTOV1/y35WKx1bBOw3eOrDF1yTs9xnMY+FoI5ybmOi0HDs9Sm7N3ppkfD3sZmjlOpFvkhOZWqViDlkWmRoP+o6X5qDxXh7jmAZMiJA+LwF4J0vZP8cqU8NUcGPJfMEEAG14J3Eeiq2cZptfLWhzeTmi07GNdVsM1XolriDtr06HkmgFccZxDHvAY2LeMTsI2t8yqssWojQQ80rKiISiggiCCyzUit+Y9SU05qeqhJc1LQ6LZT3dI8GNVKLEBHbSn3up9DFZGRlLuQ68+u1immU4t7volvuBGvMR6EboTQfh1UFTE1M5vlafMEzB6zddf4di6QdWJqU2hgY0yQA0AFxmbAXXCuz1R1GvmtGhI0vouiijSdi2134WrVcaYIhze6eWG2cOIBIM66arPlDHS2Mo1GB0B0j8wIIO0SNQonFcRFItaACBp4aAKNhuIugNNDu6cfCQ5hAO7QGEyNFX4/FgEkm3ksyGudce7OscTWr1CGim4ufycHD4Z636rnOGygmW6n0HL5rpnavhlepQe/OTQyl+SIyOm/wAW9hMdVzzu4MgXXWMkMpjYfr+6S+kntkHs9+9VJCeEiFKdT99OaZcEk2wIJ1rffzRIZPPFym4TlWx03SAUtJWCbrvZTe7UbAGxUlruf+ZQCixJPp+iXIJmd0TjdCKo1IPLotp2Y49SZFPEgFokscdBpIPI/VYdg5x73SKvEWWEyJueQtJHMqs0uzYztTQawNpQ61sswPNSOzvCKmOIe/M3Dg3Ohqf7W8m8z6LB9jeyRq1A6o+aQP5TAa7+q1/DRd74e1rGNayMoEC9vL9lj4lJ2t4O04KtTptaIouDW6NbAJ+y83cTwRpOF5a9oex0EZmOFo5GbHkV2T8Xu2gYz/RYczVqj+I4fysOjfF9x0F1m62DoVeH0G1LupAAOByuFOoSJB3gjf7rUTm7Rz9ylEaf5VrxngD6ADwc9JxgPEC/JwE5Tr4qoLt1oEvamnMTzn+PyTVRMRoBBECghFVRc+KQE9UbBIRMaDaUlJwOh8lJI9/RNcOwz3AimHOP+0E7KxqcLrNs8NBMEAvZmPK2a2iAjApdDDF2gsNSbAeJNhqrDCcJ/mquDWN2kZnRsL/P6pt+LD3GwbTYCWsGjoBItvtc/JZSBjqcBzWuktEuIuByA59f3UTs7wp2Krtosy5nyGyYHwiTPkPNSuLVi2lE3e4m2m4+rR6Kz/DbAvqYyk6kD/DdJOaMtOCHOJ5yWx9CnhdN4Bwh2Fpsa99N77AHncD4bklokc1oO2nH28Pwhrkd84nLTa50NJMxIH8oAkwk8PxjGl7acu7oAOOriXTckiXflJn9FyP8UePmvXbRD5ZRc6w0zSQTA8TczZYnulTHE1K1V1Wo7NWrOLi7a5ygjkIsByCuf9aT3rQYb3Ja3/1n6kyqTg9UVKlESBBaORHxSD6Sn8JV/iD+l19oLtfQrQWPDOLvb8JcS17QS3UHXY20E+Ss8T2WpYhgqMBoOPLLldyPdk5m+WvkqnhmDDZqPEhgDGt3e8C4jZrZvzJASn4h1RxLzfUk7TyGsm1uiQouPcFrYUgVQMrpyvF2ujadjpYx5qpc9dMfTGIoPpPc8SBBc2IcPyuafWQea5nxDCvo1DTqNyub6HqDuOqYiZn5IJtpuPFBSaA0KdO7m94RE5jkpg8hu+4Ux/GMTUAbTpscxulNtMPaP/FrZ81o+AdkW15qYlzg1z3BlOmW5i1kZ+8cQcgkhpi52Ii+9wrm1AGty5C2IpUvgZGga8NjTqdN1nS467ir4ArU3Uts1MuaJ5FrreUDzUPHYstJbme7WQ6Mp5EC5+YXca+CDw6m5nfMcMpNQzIOrW8hoZblMjWy5V267P08LUb3fxUXg5fizFhaYLS4jnpKtTN0ak/ldlnr89FMotAhxIPmCIOunmq1rRtHnI+X7qQagY0z89ztBTgQuJ1ZDWRZkhvgHTf/AOiPJbT8LHtpVmGXCc7XEGPzAEW0MZZg/dc9qPzHnb/KtsPxQ0gMhLXRc73EGOUgmSU4W44/207kOpUSM5BD3k/ELQMpbFwPmTzXOYc8ucLp2nSL/iJ6+Xv6ovimIt7i/mqSLSKL30zaRcEdNxpyV7w7LWc0zGYwembYnz+qc4W6nVJp5C0gGXFpgi0ZuVwY5yeSrmnuKzS0y07g6tBiemx/ygNl2h4i2nh6TWznqNL3E2y53FwA8o9AsgceSYbDWibwddzrJP6pPE8aahAOrZHk34QL+E+aqzJFr8ydB0ncpxLN2NykFrnidbiVJx+KdiaHxfE6ndhtm/3CYuFQ0nnZTsFxItN25h0/NHn91YlczZBP4uiA+W3a4y07xO/KDaEFB1DguBzsDnVSGvcXOpNMB2ZziA685YjybeVucLSdXimXEU2wDk+HNyDY0bAJneQsVwniFNuDD2vFR9OlD2ts5hjKMzeZiNrQtl2ArF+Fp1HmXuGZ5jc7AchpG1li/GunuN9lxSp5sM+pTdrrmBjxtfTzVdiMFWrMFKqKNVjwLuaRmAjdps4T0K3daHMI936LI8Tx3cteXGGgDLEZnPJloE6jW3IFZ9nHn7G1mtqPY1wLWuIDubQSPGYhRKlYndzvnHmut1Aw/GWNzBsAhtP0ILYWF7YEd64NaBNMTlsCdzf/AAukZZik0zHqUqL+P3QpaeOn3P0TlNm8ev6rRWNCpHLS8zf3906Wh0NnxPLmbclUPqkmB67f5SqWBc7XQdPoN0YFmMW2nLWkOmZJvm6W5HRV7nDQzlA5elvJTMLw5gu/SLA3JP0R47ANEEN9Jty1N1JX1a5Myeh8i4m/j9UrPnjSANhAHgOajVmGSPH5qU0Q0dQSdedko3Hp9UGFDKeUa++iPJGke+qieq/E0R/Lf1gH5gFBJaSPNEs0NFiOMZRUbTczK8yQRv42I5arYfhh2nLiKJygg2APQmwOoJBEbW5rktZgk7pWCxb6NRtSmYewyD+t7qw9en8bjnMw9WpYGm8Zp0ytdE+hlZP8S2CnWpPvlcCLbEGRra4PTRY89vziMHiaNQBtSpTi1g4wAcovOk7K14zxF+J4Xh6z/ieIY7xbLSbc1nDqEeINykH6TPkB91i+P1w+o6J0i4IuNgCJ5KdXq7H7XKpsZVmoTqZ3WoEEE5QnKjpJGw9J3MJoVbAAX9YHT5pTBsP1I9FpJmHgaX8d1Jdi6YEOkkabN8lAZPgN7j0QEDbzPP5oxJX+uqPIhtvSVZitmElhzRqTA855dFTNxQA6+9kT8USPcW+qsAuKEFzS066x4299U5RZDGnU+G4/L5CZUPu80kyBzT2EqwQDeDHk6AfRSK6acyiDxoAD01/ZIcJJAANzA8LSYSyBoXR4Aj5AJQEaWAk+f6IJNrak7k/ZGs1YYqGOh8Ew49VIq6poN8NfBaJeEEuFwPfy1Ww/4xlpvoFrjL5aZGVo3Dh5CCFl8A3+INxqdovzV090iSAQZuLi/wB1mo1WqX6KmrVJcT1KtH7+/fgqynh82jh52ufFMRhrrX8uUeCV3p2Ijw08krDuIBvFtPt6fRCoHbgEdIIKUMOM8/JBpttr1RNPiAlMHX3upB3gGt/ABA13H8rfkPoIQdRMTaOnRJDfen1UixTe/U/S33TTqOWwIJT8O5mOhkeoSGkA393/AGUBGPzRrcAj1ToqgatjTmB80mmZaOcb/OyS07W9fspD7ySPeiCW0c/figikpzBKS5oQQUqJtMctvpH6p6gIFpHgSEEEKLZvxUyTcwb+ao6VMSBFpjyRoKiKZTF/A/LRPtoN1j6oIKJwUwBv6lJbRadkEFREvotMGB7KQKLeXPnzRoKo6Q2kOSaxDRHmgglHKjYEhPUmA6hBBASaVBvL+Y/dBBBBf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Άσκηση ΙΙ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735815"/>
              </p:ext>
            </p:extLst>
          </p:nvPr>
        </p:nvGraphicFramePr>
        <p:xfrm>
          <a:off x="1475656" y="2204864"/>
          <a:ext cx="7499352" cy="2280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Arabic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Urdu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Turkish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Swahili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Malay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‘news’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Xabar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Xabar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Haber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Habari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Khabar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‘time’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Waqt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Vaqt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Vakit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Wakati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Waktu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‘book’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Kitab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Kitab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Kitap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Kitabu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Kitab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832">
                <a:tc>
                  <a:txBody>
                    <a:bodyPr/>
                    <a:lstStyle/>
                    <a:p>
                      <a:r>
                        <a:rPr lang="en-US" dirty="0"/>
                        <a:t>‘service’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Xidmat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Xidmatgari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Hizmet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Huduma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Khidmat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‘beggar’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Faqir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Faqir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Fakir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Fakiri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Fakir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44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ζήτημα της σημασίας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Για να είναι συγκρίσιμα τα λεκτικά στοιχεία (</a:t>
            </a:r>
            <a:r>
              <a:rPr lang="en-US" dirty="0"/>
              <a:t>cognates</a:t>
            </a:r>
            <a:r>
              <a:rPr lang="el-GR" dirty="0"/>
              <a:t> – ετυμολογικές εξισώσεις</a:t>
            </a:r>
            <a:r>
              <a:rPr lang="en-US" dirty="0"/>
              <a:t>), </a:t>
            </a:r>
            <a:r>
              <a:rPr lang="el-GR" dirty="0"/>
              <a:t>θα πρέπει να έχουν παρόμοια σημασία (ή να προέρχεται από παρόμοια)</a:t>
            </a:r>
          </a:p>
          <a:p>
            <a:r>
              <a:rPr lang="el-GR" dirty="0"/>
              <a:t>Διαφορετικά, υπάρχει πάντοτε ο κίνδυνος της ομοηχίας, ειδικά σε τέτοιο βάθος χρόνου</a:t>
            </a:r>
          </a:p>
          <a:p>
            <a:r>
              <a:rPr lang="el-GR" dirty="0"/>
              <a:t>Ακανθώδες ζήτημα για την συγκριτική μέθοδο (ειδικά στην ΙΕ)</a:t>
            </a:r>
          </a:p>
          <a:p>
            <a:r>
              <a:rPr lang="el-GR" dirty="0"/>
              <a:t>Αγγλ. </a:t>
            </a:r>
            <a:r>
              <a:rPr lang="en-US" dirty="0"/>
              <a:t>Clean (</a:t>
            </a:r>
            <a:r>
              <a:rPr lang="el-GR" dirty="0"/>
              <a:t>καθαρός) </a:t>
            </a:r>
          </a:p>
          <a:p>
            <a:r>
              <a:rPr lang="en-US" dirty="0"/>
              <a:t> </a:t>
            </a:r>
            <a:r>
              <a:rPr lang="el-GR" dirty="0"/>
              <a:t>Γερμ. </a:t>
            </a:r>
            <a:r>
              <a:rPr lang="en-US" dirty="0"/>
              <a:t>Klein</a:t>
            </a:r>
            <a:r>
              <a:rPr lang="el-GR" dirty="0"/>
              <a:t> (μικρός)</a:t>
            </a:r>
          </a:p>
          <a:p>
            <a:r>
              <a:rPr lang="el-GR" dirty="0"/>
              <a:t>Φαινομενικά, μεγάλη φωνολογική ομοιότητα αλλά πολύ μικρή σημασιολογική σχέση.</a:t>
            </a:r>
          </a:p>
          <a:p>
            <a:r>
              <a:rPr lang="el-GR" dirty="0"/>
              <a:t>Παλ. Γερμ.: </a:t>
            </a:r>
            <a:r>
              <a:rPr lang="en-US" dirty="0" err="1"/>
              <a:t>klein</a:t>
            </a:r>
            <a:r>
              <a:rPr lang="en-US" dirty="0"/>
              <a:t> = </a:t>
            </a:r>
            <a:r>
              <a:rPr lang="el-GR" dirty="0"/>
              <a:t>λαμπερός</a:t>
            </a:r>
          </a:p>
          <a:p>
            <a:r>
              <a:rPr lang="el-GR" dirty="0"/>
              <a:t>Χωρίς την μαρτυρία αυτή, δεν θα δεχόμασταν την αντιστοιχία</a:t>
            </a:r>
            <a:endParaRPr lang="en-US" dirty="0"/>
          </a:p>
          <a:p>
            <a:r>
              <a:rPr lang="el-GR" dirty="0"/>
              <a:t>Πβ. Και γράμμα / </a:t>
            </a:r>
            <a:r>
              <a:rPr lang="en-US" dirty="0"/>
              <a:t>glamour, deer / Tier, starve / </a:t>
            </a:r>
            <a:r>
              <a:rPr lang="en-US" dirty="0" err="1"/>
              <a:t>sterben</a:t>
            </a:r>
            <a:r>
              <a:rPr lang="en-US" dirty="0"/>
              <a:t>, guest / </a:t>
            </a:r>
            <a:r>
              <a:rPr lang="en-US" dirty="0" err="1"/>
              <a:t>hostis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Αντιστοιχίες, όχι ομοιότητες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Γαλ</a:t>
            </a:r>
            <a:r>
              <a:rPr lang="el-GR" dirty="0"/>
              <a:t>. </a:t>
            </a:r>
            <a:r>
              <a:rPr lang="en-US" dirty="0"/>
              <a:t> </a:t>
            </a:r>
            <a:r>
              <a:rPr lang="en-US" dirty="0" err="1"/>
              <a:t>Cinq</a:t>
            </a:r>
            <a:endParaRPr lang="en-US" dirty="0"/>
          </a:p>
          <a:p>
            <a:r>
              <a:rPr lang="el-GR" dirty="0"/>
              <a:t>Αγγλ. </a:t>
            </a:r>
            <a:r>
              <a:rPr lang="en-US" dirty="0"/>
              <a:t>Five</a:t>
            </a:r>
            <a:r>
              <a:rPr lang="el-GR" dirty="0"/>
              <a:t>		&lt; ΙΕ * </a:t>
            </a:r>
            <a:r>
              <a:rPr lang="en-US" dirty="0" err="1"/>
              <a:t>penkwe</a:t>
            </a:r>
            <a:endParaRPr lang="en-US" dirty="0"/>
          </a:p>
          <a:p>
            <a:r>
              <a:rPr lang="en-US" dirty="0"/>
              <a:t>E</a:t>
            </a:r>
            <a:r>
              <a:rPr lang="el-GR" dirty="0" err="1"/>
              <a:t>λλ</a:t>
            </a:r>
            <a:r>
              <a:rPr lang="el-GR" dirty="0"/>
              <a:t>. Πέντε</a:t>
            </a:r>
            <a:endParaRPr lang="en-US" dirty="0"/>
          </a:p>
          <a:p>
            <a:endParaRPr lang="en-US" dirty="0"/>
          </a:p>
          <a:p>
            <a:r>
              <a:rPr lang="el-GR" dirty="0" err="1"/>
              <a:t>Γαλ</a:t>
            </a:r>
            <a:r>
              <a:rPr lang="el-GR" dirty="0"/>
              <a:t>. </a:t>
            </a:r>
            <a:r>
              <a:rPr lang="en-US" dirty="0" err="1"/>
              <a:t>Feu</a:t>
            </a:r>
            <a:r>
              <a:rPr lang="en-US" dirty="0"/>
              <a:t> / </a:t>
            </a:r>
            <a:r>
              <a:rPr lang="el-GR" dirty="0"/>
              <a:t>Γερμ. </a:t>
            </a:r>
            <a:r>
              <a:rPr lang="en-US" dirty="0" err="1"/>
              <a:t>Feuer</a:t>
            </a:r>
            <a:r>
              <a:rPr lang="en-US" dirty="0"/>
              <a:t> (</a:t>
            </a:r>
            <a:r>
              <a:rPr lang="el-GR" dirty="0"/>
              <a:t>από άλλη ρίζα)</a:t>
            </a:r>
          </a:p>
          <a:p>
            <a:r>
              <a:rPr lang="el-GR" dirty="0"/>
              <a:t>[</a:t>
            </a:r>
            <a:r>
              <a:rPr lang="el-GR" dirty="0" err="1"/>
              <a:t>Γαλ</a:t>
            </a:r>
            <a:r>
              <a:rPr lang="el-GR" dirty="0"/>
              <a:t>. </a:t>
            </a:r>
            <a:r>
              <a:rPr lang="en-US" dirty="0" err="1"/>
              <a:t>Feu</a:t>
            </a:r>
            <a:r>
              <a:rPr lang="en-US" dirty="0"/>
              <a:t> &lt; </a:t>
            </a:r>
            <a:r>
              <a:rPr lang="el-GR" dirty="0"/>
              <a:t>Λατ. </a:t>
            </a:r>
            <a:r>
              <a:rPr lang="en-US" dirty="0"/>
              <a:t>Focus (= </a:t>
            </a:r>
            <a:r>
              <a:rPr lang="el-GR" dirty="0"/>
              <a:t>εστία)</a:t>
            </a:r>
          </a:p>
          <a:p>
            <a:r>
              <a:rPr lang="el-GR" dirty="0"/>
              <a:t>[ Γερμ. </a:t>
            </a:r>
            <a:r>
              <a:rPr lang="en-US" dirty="0" err="1"/>
              <a:t>Feuer</a:t>
            </a:r>
            <a:r>
              <a:rPr lang="en-US" dirty="0"/>
              <a:t> &lt; IE * </a:t>
            </a:r>
            <a:r>
              <a:rPr lang="sv-SE" dirty="0"/>
              <a:t>puHr</a:t>
            </a:r>
            <a:r>
              <a:rPr lang="en-US" dirty="0"/>
              <a:t>- (= </a:t>
            </a:r>
            <a:r>
              <a:rPr lang="el-GR" dirty="0"/>
              <a:t>φωτιά)</a:t>
            </a:r>
            <a:endParaRPr lang="en-US" dirty="0"/>
          </a:p>
          <a:p>
            <a:endParaRPr lang="en-US" dirty="0"/>
          </a:p>
          <a:p>
            <a:r>
              <a:rPr lang="el-GR" dirty="0"/>
              <a:t>Αγγλ. </a:t>
            </a:r>
            <a:r>
              <a:rPr lang="en-US" dirty="0"/>
              <a:t>Much &lt; </a:t>
            </a:r>
            <a:r>
              <a:rPr lang="el-GR" dirty="0"/>
              <a:t>ΑΑ </a:t>
            </a:r>
            <a:r>
              <a:rPr lang="en-US" dirty="0" err="1"/>
              <a:t>mikel</a:t>
            </a:r>
            <a:r>
              <a:rPr lang="en-US" dirty="0"/>
              <a:t> &lt;PIE *meg-</a:t>
            </a:r>
          </a:p>
          <a:p>
            <a:pPr marL="82296" indent="0">
              <a:buNone/>
            </a:pPr>
            <a:r>
              <a:rPr lang="el-GR" dirty="0"/>
              <a:t>Ισπ. </a:t>
            </a:r>
            <a:r>
              <a:rPr lang="en-US" dirty="0" err="1"/>
              <a:t>Mucho</a:t>
            </a:r>
            <a:r>
              <a:rPr lang="en-US" dirty="0"/>
              <a:t> &lt; </a:t>
            </a:r>
            <a:r>
              <a:rPr lang="el-GR" dirty="0"/>
              <a:t>Α</a:t>
            </a:r>
            <a:r>
              <a:rPr lang="en-US" dirty="0"/>
              <a:t>I</a:t>
            </a:r>
            <a:r>
              <a:rPr lang="el-GR" dirty="0" err="1"/>
              <a:t>σπ</a:t>
            </a:r>
            <a:r>
              <a:rPr lang="el-GR" dirty="0"/>
              <a:t>. </a:t>
            </a:r>
            <a:r>
              <a:rPr lang="en-US" dirty="0" err="1"/>
              <a:t>muito</a:t>
            </a:r>
            <a:r>
              <a:rPr lang="en-US" dirty="0"/>
              <a:t> PIE *</a:t>
            </a:r>
            <a:r>
              <a:rPr lang="en-US" dirty="0" err="1"/>
              <a:t>mel</a:t>
            </a:r>
            <a:r>
              <a:rPr lang="en-US" dirty="0"/>
              <a:t>- {</a:t>
            </a:r>
            <a:r>
              <a:rPr lang="el-GR" dirty="0"/>
              <a:t>Λατ. </a:t>
            </a:r>
            <a:r>
              <a:rPr lang="en-US" dirty="0" err="1"/>
              <a:t>Melior</a:t>
            </a:r>
            <a:r>
              <a:rPr lang="en-US" dirty="0"/>
              <a:t>}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Άσκηση ΙΙΙ</a:t>
            </a:r>
            <a:br>
              <a:rPr lang="en-US" dirty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08045"/>
              </p:ext>
            </p:extLst>
          </p:nvPr>
        </p:nvGraphicFramePr>
        <p:xfrm>
          <a:off x="1435100" y="1447800"/>
          <a:ext cx="749935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Bhar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Fero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Phero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Madhya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Medius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Mesos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Middle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Fores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Thura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Door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Dhuma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Fumus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Thumos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Bhratar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Frater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Phrater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Brother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Nabh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Nebula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Nephele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Flos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Blossom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Edha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Aedes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Aitho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Dha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Facio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feci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Tithemi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Do, deed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Bhra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Ophrus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Brow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Rudhira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Ruber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Eruthros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Bhu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Phuomai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Άσκηση Ι</a:t>
            </a:r>
            <a:r>
              <a:rPr lang="en-US" dirty="0"/>
              <a:t>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410928"/>
              </p:ext>
            </p:extLst>
          </p:nvPr>
        </p:nvGraphicFramePr>
        <p:xfrm>
          <a:off x="1862138" y="1917700"/>
          <a:ext cx="6839544" cy="3815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5431842" imgH="3253066" progId="Word.Document.12">
                  <p:embed/>
                </p:oleObj>
              </mc:Choice>
              <mc:Fallback>
                <p:oleObj name="Document" r:id="rId4" imgW="5431842" imgH="32530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2138" y="1917700"/>
                        <a:ext cx="6839544" cy="3815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940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πρόδρομοι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Sajnovics</a:t>
            </a:r>
            <a:r>
              <a:rPr lang="en-US" dirty="0"/>
              <a:t> (1770): “</a:t>
            </a:r>
            <a:r>
              <a:rPr lang="en-US" dirty="0" err="1"/>
              <a:t>Demonstratio</a:t>
            </a:r>
            <a:r>
              <a:rPr lang="en-US" dirty="0"/>
              <a:t> </a:t>
            </a:r>
            <a:r>
              <a:rPr lang="en-US" dirty="0" err="1"/>
              <a:t>idioma</a:t>
            </a:r>
            <a:r>
              <a:rPr lang="en-US" dirty="0"/>
              <a:t> </a:t>
            </a:r>
            <a:r>
              <a:rPr lang="en-US" dirty="0" err="1"/>
              <a:t>ungarorum</a:t>
            </a:r>
            <a:r>
              <a:rPr lang="en-US" dirty="0"/>
              <a:t> et </a:t>
            </a:r>
            <a:r>
              <a:rPr lang="en-US" dirty="0" err="1"/>
              <a:t>lapponum</a:t>
            </a:r>
            <a:r>
              <a:rPr lang="en-US" dirty="0"/>
              <a:t> idem </a:t>
            </a:r>
            <a:r>
              <a:rPr lang="en-US" dirty="0" err="1"/>
              <a:t>esse</a:t>
            </a:r>
            <a:r>
              <a:rPr lang="en-US" dirty="0"/>
              <a:t>”</a:t>
            </a:r>
          </a:p>
          <a:p>
            <a:r>
              <a:rPr lang="en-US"/>
              <a:t>Coeurdoux</a:t>
            </a:r>
            <a:r>
              <a:rPr lang="en-US" dirty="0"/>
              <a:t> (1767 – 1808):  </a:t>
            </a:r>
            <a:r>
              <a:rPr lang="el-GR" dirty="0"/>
              <a:t>Ομοιότητες μεταξύ ΙΕ γλωσσών </a:t>
            </a:r>
          </a:p>
          <a:p>
            <a:pPr>
              <a:buNone/>
            </a:pPr>
            <a:r>
              <a:rPr lang="el-GR" dirty="0"/>
              <a:t>	α) Λέξεις: </a:t>
            </a:r>
            <a:r>
              <a:rPr lang="en-US" dirty="0" err="1"/>
              <a:t>devah</a:t>
            </a:r>
            <a:r>
              <a:rPr lang="en-US" dirty="0"/>
              <a:t> – </a:t>
            </a:r>
            <a:r>
              <a:rPr lang="en-US" dirty="0" err="1"/>
              <a:t>deus</a:t>
            </a:r>
            <a:r>
              <a:rPr lang="en-US" dirty="0"/>
              <a:t> – </a:t>
            </a:r>
            <a:r>
              <a:rPr lang="el-GR" dirty="0"/>
              <a:t>θεός</a:t>
            </a:r>
          </a:p>
          <a:p>
            <a:pPr>
              <a:buNone/>
            </a:pPr>
            <a:r>
              <a:rPr lang="el-GR" dirty="0"/>
              <a:t>			   </a:t>
            </a:r>
            <a:r>
              <a:rPr lang="en-US" dirty="0" err="1"/>
              <a:t>padam</a:t>
            </a:r>
            <a:r>
              <a:rPr lang="en-US" dirty="0"/>
              <a:t> – </a:t>
            </a:r>
            <a:r>
              <a:rPr lang="en-US" dirty="0" err="1"/>
              <a:t>pes</a:t>
            </a:r>
            <a:r>
              <a:rPr lang="en-US" dirty="0"/>
              <a:t> – </a:t>
            </a:r>
            <a:r>
              <a:rPr lang="el-GR" dirty="0"/>
              <a:t>πούς</a:t>
            </a:r>
          </a:p>
          <a:p>
            <a:pPr>
              <a:buNone/>
            </a:pPr>
            <a:r>
              <a:rPr lang="el-GR" dirty="0"/>
              <a:t>	β) Δυικός αριθμός (Σανσκριτική – ΑΕ)</a:t>
            </a:r>
          </a:p>
          <a:p>
            <a:pPr>
              <a:buNone/>
            </a:pPr>
            <a:r>
              <a:rPr lang="el-GR" dirty="0"/>
              <a:t>	γ) Αντωνυμίες</a:t>
            </a:r>
          </a:p>
          <a:p>
            <a:pPr>
              <a:buNone/>
            </a:pPr>
            <a:r>
              <a:rPr lang="el-GR" dirty="0"/>
              <a:t>	δ) Στερητικό α-</a:t>
            </a:r>
          </a:p>
          <a:p>
            <a:pPr>
              <a:buNone/>
            </a:pPr>
            <a:r>
              <a:rPr lang="el-GR" dirty="0"/>
              <a:t>	ε) Ρήμα ‘είμαι’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βλέπουμε στο ρήμα ‘είμαι’;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169349" cy="3853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487">
                <a:tc>
                  <a:txBody>
                    <a:bodyPr/>
                    <a:lstStyle/>
                    <a:p>
                      <a:r>
                        <a:rPr lang="el-GR" dirty="0"/>
                        <a:t>Σανσκριτική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Λατινική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Αρχαία  Ελληνική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487">
                <a:tc>
                  <a:txBody>
                    <a:bodyPr/>
                    <a:lstStyle/>
                    <a:p>
                      <a:r>
                        <a:rPr lang="en-US" dirty="0" err="1"/>
                        <a:t>Asmi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Ειμί &lt; *Εσ-μί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487">
                <a:tc>
                  <a:txBody>
                    <a:bodyPr/>
                    <a:lstStyle/>
                    <a:p>
                      <a:r>
                        <a:rPr lang="en-US" dirty="0" err="1"/>
                        <a:t>Asi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Ει &lt; Εσσί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487">
                <a:tc>
                  <a:txBody>
                    <a:bodyPr/>
                    <a:lstStyle/>
                    <a:p>
                      <a:r>
                        <a:rPr lang="en-US" dirty="0"/>
                        <a:t>Asti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Εστί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487">
                <a:tc>
                  <a:txBody>
                    <a:bodyPr/>
                    <a:lstStyle/>
                    <a:p>
                      <a:r>
                        <a:rPr lang="en-US" dirty="0" err="1"/>
                        <a:t>Smas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sumus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Εσμέν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487">
                <a:tc>
                  <a:txBody>
                    <a:bodyPr/>
                    <a:lstStyle/>
                    <a:p>
                      <a:r>
                        <a:rPr lang="en-US" dirty="0" err="1"/>
                        <a:t>Stha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estis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Εστέ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487">
                <a:tc>
                  <a:txBody>
                    <a:bodyPr/>
                    <a:lstStyle/>
                    <a:p>
                      <a:r>
                        <a:rPr lang="en-US" dirty="0" err="1"/>
                        <a:t>Santi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sunt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Εισί &lt; *σεντι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Sir William Jones, 1786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“The </a:t>
            </a:r>
            <a:r>
              <a:rPr lang="en-US" i="1" dirty="0" err="1"/>
              <a:t>Sanscrit</a:t>
            </a:r>
            <a:r>
              <a:rPr lang="en-US" dirty="0"/>
              <a:t> language, whatever be its antiquity, is of a wonderful structure; more perfect than the </a:t>
            </a:r>
            <a:r>
              <a:rPr lang="en-US" i="1" dirty="0"/>
              <a:t>Greek</a:t>
            </a:r>
            <a:r>
              <a:rPr lang="en-US" dirty="0"/>
              <a:t>, more copious than the </a:t>
            </a:r>
            <a:r>
              <a:rPr lang="en-US" i="1" dirty="0"/>
              <a:t>Latin</a:t>
            </a:r>
            <a:r>
              <a:rPr lang="en-US" dirty="0"/>
              <a:t>, and more exquisitely refined than either, yet bearing to both of them a stronger affinity, both in the roots of verbs and the forms of grammar, than could possibly have been produced by accident; so strong indeed, that no philologer could examine them all three, without believing them to have sprung from some common source, which, perhaps, no longer exists; there is a similar reason, though not quite so forcible, for supposing that both the </a:t>
            </a:r>
            <a:r>
              <a:rPr lang="en-US" i="1" dirty="0"/>
              <a:t>Gothic</a:t>
            </a:r>
            <a:r>
              <a:rPr lang="en-US" dirty="0"/>
              <a:t> and the </a:t>
            </a:r>
            <a:r>
              <a:rPr lang="en-US" i="1" dirty="0"/>
              <a:t>Celtic</a:t>
            </a:r>
            <a:r>
              <a:rPr lang="en-US" dirty="0"/>
              <a:t>, though blended with a very different idiom, had the same origin with the </a:t>
            </a:r>
            <a:r>
              <a:rPr lang="en-US" i="1" dirty="0" err="1"/>
              <a:t>Sanscrit</a:t>
            </a:r>
            <a:r>
              <a:rPr lang="en-US" dirty="0"/>
              <a:t>; and the old </a:t>
            </a:r>
            <a:r>
              <a:rPr lang="en-US" i="1" dirty="0"/>
              <a:t>Persian</a:t>
            </a:r>
            <a:r>
              <a:rPr lang="en-US" dirty="0"/>
              <a:t> might be added to the same family.”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809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συγκριτική μέθοδος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Βασικότερη μέθοδος της συγκριτικής γλωσσολογίας</a:t>
            </a:r>
          </a:p>
          <a:p>
            <a:r>
              <a:rPr lang="el-GR" dirty="0"/>
              <a:t>Μερικές φορές προϋποθέτει την εσωτερική </a:t>
            </a:r>
            <a:r>
              <a:rPr lang="el-GR" dirty="0" err="1"/>
              <a:t>επανασύνθεση</a:t>
            </a:r>
            <a:r>
              <a:rPr lang="el-GR" dirty="0"/>
              <a:t> (αποκατάσταση)</a:t>
            </a:r>
          </a:p>
          <a:p>
            <a:r>
              <a:rPr lang="el-GR" dirty="0"/>
              <a:t>Βασίζεται: </a:t>
            </a:r>
          </a:p>
          <a:p>
            <a:pPr>
              <a:buNone/>
            </a:pPr>
            <a:r>
              <a:rPr lang="el-GR" dirty="0"/>
              <a:t>α) Στο «αυθαίρετο» του γλωσσικού σημείου</a:t>
            </a:r>
            <a:endParaRPr lang="en-US" dirty="0"/>
          </a:p>
          <a:p>
            <a:pPr>
              <a:buNone/>
            </a:pPr>
            <a:r>
              <a:rPr lang="el-GR" dirty="0"/>
              <a:t>β) Στους φωνητικούς «νόμους»</a:t>
            </a:r>
          </a:p>
          <a:p>
            <a:pPr>
              <a:buNone/>
            </a:pPr>
            <a:r>
              <a:rPr lang="el-GR" dirty="0"/>
              <a:t>γ) Στις συστηματικές –όχι τυχαίες- αντιστοιχίες</a:t>
            </a:r>
          </a:p>
          <a:p>
            <a:pPr>
              <a:buNone/>
            </a:pPr>
            <a:r>
              <a:rPr lang="el-GR" dirty="0"/>
              <a:t>Επιχείρημα «εις </a:t>
            </a:r>
            <a:r>
              <a:rPr lang="el-GR" dirty="0" err="1"/>
              <a:t>άτοπον</a:t>
            </a:r>
            <a:r>
              <a:rPr lang="el-GR" dirty="0"/>
              <a:t> απαγωγή»: Μία γλωσσική ομοιότητα είναι γενετική (κοινή προέλευση), όταν δεν μπορεί να εξηγηθεί με κάποιον άλλο τρόπο (ανεξάρτητη εμφάνιση ή δανεισμός)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C50E85-0AD0-4826-8705-E8855CB8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Συστηματικές αντιστοιχίες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C4710B-BA97-4E39-AE80-D863168DF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891A7"/>
              </a:buClr>
            </a:pPr>
            <a:r>
              <a:rPr lang="el-GR" sz="2000" dirty="0">
                <a:solidFill>
                  <a:prstClr val="black"/>
                </a:solidFill>
              </a:rPr>
              <a:t>Η συγκριτική μέθοδος ουσιαστικά είναι η σύγκριση λέξεων από δύο ή περισσότερες γλώσσες (πιθανώς συγγενικές) για την εξεύρεση συστηματικών αντιστοιχιών στο φωνητικό (αλλά και μορφολογικό) επίπεδο.</a:t>
            </a:r>
          </a:p>
          <a:p>
            <a:pPr lvl="0">
              <a:buClr>
                <a:srgbClr val="3891A7"/>
              </a:buClr>
            </a:pPr>
            <a:r>
              <a:rPr lang="el-GR" sz="2000" dirty="0">
                <a:solidFill>
                  <a:prstClr val="black"/>
                </a:solidFill>
              </a:rPr>
              <a:t>Προσοχή: για κάθε αντιστοιχία θα πρέπει να είναι εφικτή η αναγωγή σε αρχαιότερο (υποτιθέμενο ή υπαρκτό) τύπο, από τον οποίο να προήλθαν αυτοί που συγκρίνονται με γνωστές διαδικασίες γλωσσικής μεταβολής</a:t>
            </a:r>
          </a:p>
          <a:p>
            <a:pPr lvl="0">
              <a:buClr>
                <a:srgbClr val="3891A7"/>
              </a:buClr>
            </a:pPr>
            <a:r>
              <a:rPr lang="el-GR" sz="2000" dirty="0">
                <a:solidFill>
                  <a:prstClr val="black"/>
                </a:solidFill>
              </a:rPr>
              <a:t>Οι αντιστοιχίες, στο τέλος της διαδικασίας, θα πρέπει να καλύπτουν το σύνολο των τύπων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024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	</a:t>
            </a: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4294967295"/>
          </p:nvPr>
        </p:nvGraphicFramePr>
        <p:xfrm>
          <a:off x="1907704" y="476672"/>
          <a:ext cx="6264695" cy="6217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6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9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956">
                <a:tc>
                  <a:txBody>
                    <a:bodyPr/>
                    <a:lstStyle/>
                    <a:p>
                      <a:r>
                        <a:rPr lang="el-GR" sz="1800" dirty="0"/>
                        <a:t>Αγγλική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Γαλλική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Γερμανική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Hand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Hand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Milk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Lait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Milch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Son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Fils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Sohn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Livre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Buch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 err="1"/>
                        <a:t>Colour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Couleur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Farb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Flower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Fleur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Blume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Knife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Canif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Messer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River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Rivière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Fluss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Cat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Katze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Mother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Mère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Mutter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Three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Trois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Drei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Night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Nuit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Nacht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Horse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Cheval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Pferd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Child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Enfant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Kind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Black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Noir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Schwartz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1956">
                <a:tc>
                  <a:txBody>
                    <a:bodyPr/>
                    <a:lstStyle/>
                    <a:p>
                      <a:r>
                        <a:rPr lang="en-US" dirty="0"/>
                        <a:t>Cloud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Nuage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wolke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1979712" y="1772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</p:txBody>
      </p:sp>
    </p:spTree>
  </p:cSld>
  <p:clrMapOvr>
    <a:masterClrMapping/>
  </p:clrMapOvr>
  <p:transition>
    <p:pull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Συστηματικές αντιστοιχίες</a:t>
            </a:r>
            <a:br>
              <a:rPr lang="el-GR" dirty="0"/>
            </a:br>
            <a:r>
              <a:rPr lang="el-GR" dirty="0"/>
              <a:t>Άσκηση Ι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871787"/>
              </p:ext>
            </p:extLst>
          </p:nvPr>
        </p:nvGraphicFramePr>
        <p:xfrm>
          <a:off x="1435100" y="1447800"/>
          <a:ext cx="7499352" cy="4079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7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Fish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Piscis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Ikthys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Iasg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Father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Athair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Foot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Ped-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Pod-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Troigh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Hexa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Seven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Septem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Hepta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Seacht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Sweet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Suavis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Hedys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Milis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Salann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Neos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Nua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Night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Noct</a:t>
                      </a:r>
                      <a:r>
                        <a:rPr lang="en-US" dirty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Nykt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(in)</a:t>
                      </a:r>
                      <a:r>
                        <a:rPr lang="en-US" dirty="0" err="1"/>
                        <a:t>nocht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Novem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en</a:t>
                      </a:r>
                      <a:r>
                        <a:rPr lang="en-US" dirty="0"/>
                        <a:t>)</a:t>
                      </a:r>
                      <a:r>
                        <a:rPr lang="en-US" dirty="0" err="1"/>
                        <a:t>nea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naoi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68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Βασικό λεξιλόγιο</a:t>
            </a:r>
            <a:r>
              <a:rPr lang="en-US" dirty="0"/>
              <a:t> (;)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Βασικά ρήματα, αντωνυμίες, αριθμητικά (;), λέξεις για τα φυσικά στοιχεία, οικογένεια</a:t>
            </a:r>
          </a:p>
          <a:p>
            <a:r>
              <a:rPr lang="el-GR" dirty="0"/>
              <a:t>Από ποια εποχή όμως; Το αρχαιότερο δυνατό (η σημασία των «ανωμαλιών»: Αόριστος β’, μεταπτώσεις κλπ. ως επιβιώσεις αρχαιότερων σταδίων)</a:t>
            </a:r>
          </a:p>
          <a:p>
            <a:r>
              <a:rPr lang="el-GR" dirty="0"/>
              <a:t>Η αρχή: «δεν δανείζεται εύκολα». Σήμερα όμως αυτό αμφισβητείται (π.χ. Αγγλική </a:t>
            </a:r>
            <a:r>
              <a:rPr lang="en-US" dirty="0"/>
              <a:t>10% </a:t>
            </a:r>
            <a:r>
              <a:rPr lang="el-GR" dirty="0"/>
              <a:t>βασικού λεξιλογίου είναι δάνεια από την Γαλλική αλλά και την Αρχαία Νορβηγική: </a:t>
            </a:r>
            <a:r>
              <a:rPr lang="en-US" dirty="0"/>
              <a:t>they, sky…)</a:t>
            </a:r>
            <a:endParaRPr lang="el-GR" dirty="0"/>
          </a:p>
          <a:p>
            <a:r>
              <a:rPr lang="el-GR" dirty="0"/>
              <a:t>Προτίμηση για «μακροσκελείς» τύπους έναντι μικρότερων, αλλά και έναντι μεμονωμένων μορφημάτων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4650</TotalTime>
  <Words>819</Words>
  <Application>Microsoft Office PowerPoint</Application>
  <PresentationFormat>Προβολή στην οθόνη (4:3)</PresentationFormat>
  <Paragraphs>251</Paragraphs>
  <Slides>14</Slides>
  <Notes>2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Calibri</vt:lpstr>
      <vt:lpstr>Corbel</vt:lpstr>
      <vt:lpstr>Gill Sans MT</vt:lpstr>
      <vt:lpstr>Verdana</vt:lpstr>
      <vt:lpstr>Wingdings 2</vt:lpstr>
      <vt:lpstr>Ηλιοστάσιο</vt:lpstr>
      <vt:lpstr>Document</vt:lpstr>
      <vt:lpstr>Η ανακάλυψη της ΙΕ οικογένειας και η συγκριτική μέθοδος</vt:lpstr>
      <vt:lpstr>Οι πρόδρομοι</vt:lpstr>
      <vt:lpstr>Τι βλέπουμε στο ρήμα ‘είμαι’;</vt:lpstr>
      <vt:lpstr>Sir William Jones, 1786</vt:lpstr>
      <vt:lpstr>Η συγκριτική μέθοδος</vt:lpstr>
      <vt:lpstr>Συστηματικές αντιστοιχίες</vt:lpstr>
      <vt:lpstr> </vt:lpstr>
      <vt:lpstr>Συστηματικές αντιστοιχίες Άσκηση Ι</vt:lpstr>
      <vt:lpstr>Βασικό λεξιλόγιο (;)</vt:lpstr>
      <vt:lpstr>Άσκηση ΙΙ</vt:lpstr>
      <vt:lpstr>Το ζήτημα της σημασίας</vt:lpstr>
      <vt:lpstr>Αντιστοιχίες, όχι ομοιότητες</vt:lpstr>
      <vt:lpstr>Άσκηση ΙΙΙ </vt:lpstr>
      <vt:lpstr>Άσκηση ΙV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Μαρία Χολή</dc:creator>
  <cp:lastModifiedBy>WinUser</cp:lastModifiedBy>
  <cp:revision>108</cp:revision>
  <dcterms:created xsi:type="dcterms:W3CDTF">2010-11-06T19:24:51Z</dcterms:created>
  <dcterms:modified xsi:type="dcterms:W3CDTF">2018-03-13T12:11:46Z</dcterms:modified>
</cp:coreProperties>
</file>