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7" r:id="rId2"/>
    <p:sldId id="258" r:id="rId3"/>
    <p:sldId id="259"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30" r:id="rId66"/>
    <p:sldId id="431" r:id="rId67"/>
    <p:sldId id="367" r:id="rId68"/>
    <p:sldId id="336" r:id="rId69"/>
    <p:sldId id="337" r:id="rId70"/>
    <p:sldId id="338" r:id="rId71"/>
    <p:sldId id="439" r:id="rId72"/>
    <p:sldId id="440" r:id="rId73"/>
    <p:sldId id="281" r:id="rId7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2" d="100"/>
          <a:sy n="42" d="100"/>
        </p:scale>
        <p:origin x="10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81924" name="Slide Number Placeholder 3"/>
          <p:cNvSpPr>
            <a:spLocks noGrp="1"/>
          </p:cNvSpPr>
          <p:nvPr>
            <p:ph type="sldNum" sz="quarter" idx="5"/>
          </p:nvPr>
        </p:nvSpPr>
        <p:spPr bwMode="auto">
          <a:noFill/>
          <a:ln>
            <a:miter lim="800000"/>
            <a:headEnd/>
            <a:tailEnd/>
          </a:ln>
        </p:spPr>
        <p:txBody>
          <a:bodyPr/>
          <a:lstStyle/>
          <a:p>
            <a:fld id="{C238128B-ED2E-43C0-90E4-0D81B6D8B8DB}" type="slidenum">
              <a:rPr lang="en-GB" altLang="el-GR"/>
              <a:pPr/>
              <a:t>19</a:t>
            </a:fld>
            <a:endParaRPr lang="en-GB" altLang="el-GR"/>
          </a:p>
        </p:txBody>
      </p:sp>
    </p:spTree>
    <p:extLst>
      <p:ext uri="{BB962C8B-B14F-4D97-AF65-F5344CB8AC3E}">
        <p14:creationId xmlns:p14="http://schemas.microsoft.com/office/powerpoint/2010/main" val="277085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81924" name="Slide Number Placeholder 3"/>
          <p:cNvSpPr>
            <a:spLocks noGrp="1"/>
          </p:cNvSpPr>
          <p:nvPr>
            <p:ph type="sldNum" sz="quarter" idx="5"/>
          </p:nvPr>
        </p:nvSpPr>
        <p:spPr bwMode="auto">
          <a:noFill/>
          <a:ln>
            <a:miter lim="800000"/>
            <a:headEnd/>
            <a:tailEnd/>
          </a:ln>
        </p:spPr>
        <p:txBody>
          <a:bodyPr/>
          <a:lstStyle/>
          <a:p>
            <a:fld id="{C238128B-ED2E-43C0-90E4-0D81B6D8B8DB}" type="slidenum">
              <a:rPr lang="en-GB" altLang="el-GR"/>
              <a:pPr/>
              <a:t>20</a:t>
            </a:fld>
            <a:endParaRPr lang="en-GB" altLang="el-GR"/>
          </a:p>
        </p:txBody>
      </p:sp>
    </p:spTree>
    <p:extLst>
      <p:ext uri="{BB962C8B-B14F-4D97-AF65-F5344CB8AC3E}">
        <p14:creationId xmlns:p14="http://schemas.microsoft.com/office/powerpoint/2010/main" val="141431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83972" name="Slide Number Placeholder 3"/>
          <p:cNvSpPr>
            <a:spLocks noGrp="1"/>
          </p:cNvSpPr>
          <p:nvPr>
            <p:ph type="sldNum" sz="quarter" idx="5"/>
          </p:nvPr>
        </p:nvSpPr>
        <p:spPr bwMode="auto">
          <a:noFill/>
          <a:ln>
            <a:miter lim="800000"/>
            <a:headEnd/>
            <a:tailEnd/>
          </a:ln>
        </p:spPr>
        <p:txBody>
          <a:bodyPr/>
          <a:lstStyle/>
          <a:p>
            <a:fld id="{1B4B218C-E25D-4791-BB7C-AFD9C6E8C2D9}" type="slidenum">
              <a:rPr lang="en-GB" altLang="el-GR"/>
              <a:pPr/>
              <a:t>23</a:t>
            </a:fld>
            <a:endParaRPr lang="en-GB" altLang="el-GR"/>
          </a:p>
        </p:txBody>
      </p:sp>
    </p:spTree>
    <p:extLst>
      <p:ext uri="{BB962C8B-B14F-4D97-AF65-F5344CB8AC3E}">
        <p14:creationId xmlns:p14="http://schemas.microsoft.com/office/powerpoint/2010/main" val="89013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9ADD7-369B-4E4C-8ECE-3921DFF50D2C}" type="slidenum">
              <a:rPr lang="en-GB" smtClean="0">
                <a:latin typeface="Arial" panose="020B0604020202020204" pitchFamily="34" charset="0"/>
                <a:ea typeface="MS PGothic" panose="020B0600070205080204" pitchFamily="34" charset="-128"/>
                <a:cs typeface="Arial" panose="020B0604020202020204" pitchFamily="34" charset="0"/>
              </a:rPr>
              <a:pPr>
                <a:spcBef>
                  <a:spcPct val="0"/>
                </a:spcBef>
              </a:pPr>
              <a:t>25</a:t>
            </a:fld>
            <a:endParaRPr lang="en-GB" smtClean="0">
              <a:latin typeface="Arial" panose="020B0604020202020204" pitchFamily="34" charset="0"/>
              <a:ea typeface="MS PGothic" panose="020B0600070205080204" pitchFamily="34" charset="-128"/>
              <a:cs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1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a:lstStyle/>
          <a:p>
            <a:fld id="{8E699953-BB67-4660-9EE8-0A7FCD58717E}" type="slidenum">
              <a:rPr lang="en-GB" altLang="el-GR">
                <a:latin typeface="Arial" charset="0"/>
                <a:cs typeface="Arial" charset="0"/>
              </a:rPr>
              <a:pPr/>
              <a:t>26</a:t>
            </a:fld>
            <a:endParaRPr lang="en-GB" altLang="el-GR">
              <a:latin typeface="Arial" charset="0"/>
              <a:cs typeface="Arial"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latin typeface="Arial" charset="0"/>
              <a:cs typeface="Arial" charset="0"/>
            </a:endParaRPr>
          </a:p>
        </p:txBody>
      </p:sp>
    </p:spTree>
    <p:extLst>
      <p:ext uri="{BB962C8B-B14F-4D97-AF65-F5344CB8AC3E}">
        <p14:creationId xmlns:p14="http://schemas.microsoft.com/office/powerpoint/2010/main" val="334150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58372" name="Slide Number Placeholder 3"/>
          <p:cNvSpPr>
            <a:spLocks noGrp="1"/>
          </p:cNvSpPr>
          <p:nvPr>
            <p:ph type="sldNum" sz="quarter" idx="5"/>
          </p:nvPr>
        </p:nvSpPr>
        <p:spPr bwMode="auto">
          <a:noFill/>
          <a:ln>
            <a:miter lim="800000"/>
            <a:headEnd/>
            <a:tailEnd/>
          </a:ln>
        </p:spPr>
        <p:txBody>
          <a:bodyPr/>
          <a:lstStyle/>
          <a:p>
            <a:fld id="{3779B21B-CD0D-43BD-8673-90B75D2F089B}" type="slidenum">
              <a:rPr lang="en-GB" altLang="el-GR"/>
              <a:pPr/>
              <a:t>33</a:t>
            </a:fld>
            <a:endParaRPr lang="en-GB" altLang="el-GR"/>
          </a:p>
        </p:txBody>
      </p:sp>
    </p:spTree>
    <p:extLst>
      <p:ext uri="{BB962C8B-B14F-4D97-AF65-F5344CB8AC3E}">
        <p14:creationId xmlns:p14="http://schemas.microsoft.com/office/powerpoint/2010/main" val="377057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Η ανάδειξη των λαθών που κάνουν οι μαθητές και η αναζήτηση των αιτιών από τις οποίες προέρχονται συνιστά βασικό ζητούμενο στη Διδακτική</a:t>
            </a:r>
          </a:p>
          <a:p>
            <a:r>
              <a:rPr lang="el-GR" altLang="el-GR" smtClean="0"/>
              <a:t>Τα «λάθη» και τα γνωστικά εμπόδια εμποδίζουν τη σκέψη των παιδιών και την αναδιοργάνωση των αναπαραστάσεών τους. </a:t>
            </a:r>
          </a:p>
          <a:p>
            <a:r>
              <a:rPr lang="el-GR" altLang="el-GR" smtClean="0"/>
              <a:t>Η υπέρβαση των λαθών και των γνωστικών εμποδίων απαιτεί συνήθως ατομική αναδιοργάνωση της σκέψης του υποκειμένου που λαμβάνει χώρα μέσα από διαδικασίες γνωστικής σύγκρουσης. </a:t>
            </a:r>
          </a:p>
          <a:p>
            <a:r>
              <a:rPr lang="el-GR" altLang="el-GR" smtClean="0"/>
              <a:t>Στην περίπτωση που η γνωστική σύγκρουση που είναι προϊόν διαπροσωπικής αλληλεπίδρασης και συνεπώς αναπτύσσεται μέσω διαδικασιών κοινωνικής προέλευσης αναφερόμαστε και κοινωνικογνωστική σύγκρουση </a:t>
            </a:r>
            <a:endParaRPr lang="en-GB" altLang="el-GR" smtClean="0"/>
          </a:p>
          <a:p>
            <a:endParaRPr lang="en-GB" altLang="el-GR" smtClean="0"/>
          </a:p>
        </p:txBody>
      </p:sp>
      <p:sp>
        <p:nvSpPr>
          <p:cNvPr id="62468" name="Slide Number Placeholder 3"/>
          <p:cNvSpPr>
            <a:spLocks noGrp="1"/>
          </p:cNvSpPr>
          <p:nvPr>
            <p:ph type="sldNum" sz="quarter" idx="5"/>
          </p:nvPr>
        </p:nvSpPr>
        <p:spPr bwMode="auto">
          <a:noFill/>
          <a:ln>
            <a:miter lim="800000"/>
            <a:headEnd/>
            <a:tailEnd/>
          </a:ln>
        </p:spPr>
        <p:txBody>
          <a:bodyPr/>
          <a:lstStyle/>
          <a:p>
            <a:fld id="{12AD185C-E7CA-4E39-A9CB-BC097761CEC7}" type="slidenum">
              <a:rPr lang="en-GB" altLang="el-GR"/>
              <a:pPr/>
              <a:t>34</a:t>
            </a:fld>
            <a:endParaRPr lang="en-GB" altLang="el-GR"/>
          </a:p>
        </p:txBody>
      </p:sp>
    </p:spTree>
    <p:extLst>
      <p:ext uri="{BB962C8B-B14F-4D97-AF65-F5344CB8AC3E}">
        <p14:creationId xmlns:p14="http://schemas.microsoft.com/office/powerpoint/2010/main" val="383581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Οι εννοιολογικές δομές που σχηματίζουν αυτοί που μαθαίνουν δεν είναι στατικές, αλλά αλλάζουν διαρκώς κατά την απόκτηση νέων γνώσεων</a:t>
            </a:r>
            <a:endParaRPr lang="en-GB" altLang="el-GR" smtClean="0"/>
          </a:p>
        </p:txBody>
      </p:sp>
      <p:sp>
        <p:nvSpPr>
          <p:cNvPr id="65540" name="Slide Number Placeholder 3"/>
          <p:cNvSpPr>
            <a:spLocks noGrp="1"/>
          </p:cNvSpPr>
          <p:nvPr>
            <p:ph type="sldNum" sz="quarter" idx="5"/>
          </p:nvPr>
        </p:nvSpPr>
        <p:spPr bwMode="auto">
          <a:noFill/>
          <a:ln>
            <a:miter lim="800000"/>
            <a:headEnd/>
            <a:tailEnd/>
          </a:ln>
        </p:spPr>
        <p:txBody>
          <a:bodyPr/>
          <a:lstStyle/>
          <a:p>
            <a:fld id="{A43BC3DC-5F74-4517-9EEC-BED00ADDCB1C}" type="slidenum">
              <a:rPr lang="en-GB" altLang="el-GR"/>
              <a:pPr/>
              <a:t>35</a:t>
            </a:fld>
            <a:endParaRPr lang="en-GB" altLang="el-GR"/>
          </a:p>
        </p:txBody>
      </p:sp>
    </p:spTree>
    <p:extLst>
      <p:ext uri="{BB962C8B-B14F-4D97-AF65-F5344CB8AC3E}">
        <p14:creationId xmlns:p14="http://schemas.microsoft.com/office/powerpoint/2010/main" val="370809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01380" name="Slide Number Placeholder 3"/>
          <p:cNvSpPr>
            <a:spLocks noGrp="1"/>
          </p:cNvSpPr>
          <p:nvPr>
            <p:ph type="sldNum" sz="quarter" idx="5"/>
          </p:nvPr>
        </p:nvSpPr>
        <p:spPr bwMode="auto">
          <a:noFill/>
          <a:ln>
            <a:miter lim="800000"/>
            <a:headEnd/>
            <a:tailEnd/>
          </a:ln>
        </p:spPr>
        <p:txBody>
          <a:bodyPr/>
          <a:lstStyle/>
          <a:p>
            <a:fld id="{3DFEC071-C964-4C3D-A281-A607A28985BA}" type="slidenum">
              <a:rPr lang="en-GB" altLang="el-GR"/>
              <a:pPr/>
              <a:t>37</a:t>
            </a:fld>
            <a:endParaRPr lang="en-GB" altLang="el-GR"/>
          </a:p>
        </p:txBody>
      </p:sp>
    </p:spTree>
    <p:extLst>
      <p:ext uri="{BB962C8B-B14F-4D97-AF65-F5344CB8AC3E}">
        <p14:creationId xmlns:p14="http://schemas.microsoft.com/office/powerpoint/2010/main" val="147614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03428" name="Slide Number Placeholder 3"/>
          <p:cNvSpPr>
            <a:spLocks noGrp="1"/>
          </p:cNvSpPr>
          <p:nvPr>
            <p:ph type="sldNum" sz="quarter" idx="5"/>
          </p:nvPr>
        </p:nvSpPr>
        <p:spPr bwMode="auto">
          <a:noFill/>
          <a:ln>
            <a:miter lim="800000"/>
            <a:headEnd/>
            <a:tailEnd/>
          </a:ln>
        </p:spPr>
        <p:txBody>
          <a:bodyPr/>
          <a:lstStyle/>
          <a:p>
            <a:fld id="{4971A502-E47C-4C3A-B48D-856EBBAA403A}" type="slidenum">
              <a:rPr lang="en-GB" altLang="el-GR"/>
              <a:pPr/>
              <a:t>38</a:t>
            </a:fld>
            <a:endParaRPr lang="en-GB" altLang="el-GR"/>
          </a:p>
        </p:txBody>
      </p:sp>
    </p:spTree>
    <p:extLst>
      <p:ext uri="{BB962C8B-B14F-4D97-AF65-F5344CB8AC3E}">
        <p14:creationId xmlns:p14="http://schemas.microsoft.com/office/powerpoint/2010/main" val="428623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05476" name="Slide Number Placeholder 3"/>
          <p:cNvSpPr>
            <a:spLocks noGrp="1"/>
          </p:cNvSpPr>
          <p:nvPr>
            <p:ph type="sldNum" sz="quarter" idx="5"/>
          </p:nvPr>
        </p:nvSpPr>
        <p:spPr bwMode="auto">
          <a:noFill/>
          <a:ln>
            <a:miter lim="800000"/>
            <a:headEnd/>
            <a:tailEnd/>
          </a:ln>
        </p:spPr>
        <p:txBody>
          <a:bodyPr/>
          <a:lstStyle/>
          <a:p>
            <a:fld id="{E955D7D3-C797-471A-A70A-B239C37F83E3}" type="slidenum">
              <a:rPr lang="en-GB" altLang="el-GR"/>
              <a:pPr/>
              <a:t>39</a:t>
            </a:fld>
            <a:endParaRPr lang="en-GB" altLang="el-GR"/>
          </a:p>
        </p:txBody>
      </p:sp>
    </p:spTree>
    <p:extLst>
      <p:ext uri="{BB962C8B-B14F-4D97-AF65-F5344CB8AC3E}">
        <p14:creationId xmlns:p14="http://schemas.microsoft.com/office/powerpoint/2010/main" val="4274482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07524" name="Slide Number Placeholder 3"/>
          <p:cNvSpPr>
            <a:spLocks noGrp="1"/>
          </p:cNvSpPr>
          <p:nvPr>
            <p:ph type="sldNum" sz="quarter" idx="5"/>
          </p:nvPr>
        </p:nvSpPr>
        <p:spPr bwMode="auto">
          <a:noFill/>
          <a:ln>
            <a:miter lim="800000"/>
            <a:headEnd/>
            <a:tailEnd/>
          </a:ln>
        </p:spPr>
        <p:txBody>
          <a:bodyPr/>
          <a:lstStyle/>
          <a:p>
            <a:fld id="{FD495B18-B7A6-4C89-889C-25CA453FD3DA}" type="slidenum">
              <a:rPr lang="en-GB" altLang="el-GR"/>
              <a:pPr/>
              <a:t>40</a:t>
            </a:fld>
            <a:endParaRPr lang="en-GB" altLang="el-GR"/>
          </a:p>
        </p:txBody>
      </p:sp>
    </p:spTree>
    <p:extLst>
      <p:ext uri="{BB962C8B-B14F-4D97-AF65-F5344CB8AC3E}">
        <p14:creationId xmlns:p14="http://schemas.microsoft.com/office/powerpoint/2010/main" val="202363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09572" name="Slide Number Placeholder 3"/>
          <p:cNvSpPr>
            <a:spLocks noGrp="1"/>
          </p:cNvSpPr>
          <p:nvPr>
            <p:ph type="sldNum" sz="quarter" idx="5"/>
          </p:nvPr>
        </p:nvSpPr>
        <p:spPr bwMode="auto">
          <a:noFill/>
          <a:ln>
            <a:miter lim="800000"/>
            <a:headEnd/>
            <a:tailEnd/>
          </a:ln>
        </p:spPr>
        <p:txBody>
          <a:bodyPr/>
          <a:lstStyle/>
          <a:p>
            <a:fld id="{6F2B2CE7-C0BA-4613-A096-832CC9E6E049}" type="slidenum">
              <a:rPr lang="en-GB" altLang="el-GR"/>
              <a:pPr/>
              <a:t>41</a:t>
            </a:fld>
            <a:endParaRPr lang="en-GB" altLang="el-GR"/>
          </a:p>
        </p:txBody>
      </p:sp>
    </p:spTree>
    <p:extLst>
      <p:ext uri="{BB962C8B-B14F-4D97-AF65-F5344CB8AC3E}">
        <p14:creationId xmlns:p14="http://schemas.microsoft.com/office/powerpoint/2010/main" val="690036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13668" name="Slide Number Placeholder 3"/>
          <p:cNvSpPr>
            <a:spLocks noGrp="1"/>
          </p:cNvSpPr>
          <p:nvPr>
            <p:ph type="sldNum" sz="quarter" idx="5"/>
          </p:nvPr>
        </p:nvSpPr>
        <p:spPr bwMode="auto">
          <a:noFill/>
          <a:ln>
            <a:miter lim="800000"/>
            <a:headEnd/>
            <a:tailEnd/>
          </a:ln>
        </p:spPr>
        <p:txBody>
          <a:bodyPr/>
          <a:lstStyle/>
          <a:p>
            <a:fld id="{9DF7FA2B-8243-4BFD-8F4D-D62CEAB2E4F1}" type="slidenum">
              <a:rPr lang="el-GR" altLang="el-GR"/>
              <a:pPr/>
              <a:t>42</a:t>
            </a:fld>
            <a:endParaRPr lang="el-GR" altLang="el-GR"/>
          </a:p>
        </p:txBody>
      </p:sp>
    </p:spTree>
    <p:extLst>
      <p:ext uri="{BB962C8B-B14F-4D97-AF65-F5344CB8AC3E}">
        <p14:creationId xmlns:p14="http://schemas.microsoft.com/office/powerpoint/2010/main" val="833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15716" name="Slide Number Placeholder 3"/>
          <p:cNvSpPr>
            <a:spLocks noGrp="1"/>
          </p:cNvSpPr>
          <p:nvPr>
            <p:ph type="sldNum" sz="quarter" idx="5"/>
          </p:nvPr>
        </p:nvSpPr>
        <p:spPr bwMode="auto">
          <a:noFill/>
          <a:ln>
            <a:miter lim="800000"/>
            <a:headEnd/>
            <a:tailEnd/>
          </a:ln>
        </p:spPr>
        <p:txBody>
          <a:bodyPr/>
          <a:lstStyle/>
          <a:p>
            <a:fld id="{A33DFAAF-840C-45E6-9193-03F9DC0FD078}" type="slidenum">
              <a:rPr lang="en-GB" altLang="el-GR"/>
              <a:pPr/>
              <a:t>44</a:t>
            </a:fld>
            <a:endParaRPr lang="en-GB" altLang="el-GR"/>
          </a:p>
        </p:txBody>
      </p:sp>
    </p:spTree>
    <p:extLst>
      <p:ext uri="{BB962C8B-B14F-4D97-AF65-F5344CB8AC3E}">
        <p14:creationId xmlns:p14="http://schemas.microsoft.com/office/powerpoint/2010/main" val="1528100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Στη διερευνητική μάθηση δίνεται έμφαση στην ενεργοποίηση των μαθητών, την ανάπτυξη της δημιουργικότητας και την αυτορρύθμιση της εργασίας τους</a:t>
            </a:r>
          </a:p>
          <a:p>
            <a:endParaRPr lang="en-GB" altLang="el-GR" smtClean="0"/>
          </a:p>
        </p:txBody>
      </p:sp>
      <p:sp>
        <p:nvSpPr>
          <p:cNvPr id="117764" name="Slide Number Placeholder 3"/>
          <p:cNvSpPr>
            <a:spLocks noGrp="1"/>
          </p:cNvSpPr>
          <p:nvPr>
            <p:ph type="sldNum" sz="quarter" idx="5"/>
          </p:nvPr>
        </p:nvSpPr>
        <p:spPr bwMode="auto">
          <a:noFill/>
          <a:ln>
            <a:miter lim="800000"/>
            <a:headEnd/>
            <a:tailEnd/>
          </a:ln>
        </p:spPr>
        <p:txBody>
          <a:bodyPr/>
          <a:lstStyle/>
          <a:p>
            <a:fld id="{CCCAD7E1-FE95-4E94-B76F-DCE4D932E1C2}" type="slidenum">
              <a:rPr lang="en-GB" altLang="el-GR"/>
              <a:pPr/>
              <a:t>45</a:t>
            </a:fld>
            <a:endParaRPr lang="en-GB" altLang="el-GR"/>
          </a:p>
        </p:txBody>
      </p:sp>
    </p:spTree>
    <p:extLst>
      <p:ext uri="{BB962C8B-B14F-4D97-AF65-F5344CB8AC3E}">
        <p14:creationId xmlns:p14="http://schemas.microsoft.com/office/powerpoint/2010/main" val="1930963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Στη διερευνητική μάθηση δίνεται έμφαση στην ενεργοποίηση των μαθητών, την ανάπτυξη της δημιουργικότητας και την αυτορρύθμιση της εργασίας τους</a:t>
            </a:r>
          </a:p>
          <a:p>
            <a:endParaRPr lang="en-GB" altLang="el-GR" smtClean="0"/>
          </a:p>
        </p:txBody>
      </p:sp>
      <p:sp>
        <p:nvSpPr>
          <p:cNvPr id="119812" name="Slide Number Placeholder 3"/>
          <p:cNvSpPr>
            <a:spLocks noGrp="1"/>
          </p:cNvSpPr>
          <p:nvPr>
            <p:ph type="sldNum" sz="quarter" idx="5"/>
          </p:nvPr>
        </p:nvSpPr>
        <p:spPr bwMode="auto">
          <a:noFill/>
          <a:ln>
            <a:miter lim="800000"/>
            <a:headEnd/>
            <a:tailEnd/>
          </a:ln>
        </p:spPr>
        <p:txBody>
          <a:bodyPr/>
          <a:lstStyle/>
          <a:p>
            <a:fld id="{201F0C7A-200B-4599-96BE-90B6858394FD}" type="slidenum">
              <a:rPr lang="en-GB" altLang="el-GR"/>
              <a:pPr/>
              <a:t>46</a:t>
            </a:fld>
            <a:endParaRPr lang="en-GB" altLang="el-GR"/>
          </a:p>
        </p:txBody>
      </p:sp>
    </p:spTree>
    <p:extLst>
      <p:ext uri="{BB962C8B-B14F-4D97-AF65-F5344CB8AC3E}">
        <p14:creationId xmlns:p14="http://schemas.microsoft.com/office/powerpoint/2010/main" val="414110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91140" name="Slide Number Placeholder 3"/>
          <p:cNvSpPr>
            <a:spLocks noGrp="1"/>
          </p:cNvSpPr>
          <p:nvPr>
            <p:ph type="sldNum" sz="quarter" idx="5"/>
          </p:nvPr>
        </p:nvSpPr>
        <p:spPr bwMode="auto">
          <a:noFill/>
          <a:ln>
            <a:miter lim="800000"/>
            <a:headEnd/>
            <a:tailEnd/>
          </a:ln>
        </p:spPr>
        <p:txBody>
          <a:bodyPr/>
          <a:lstStyle/>
          <a:p>
            <a:fld id="{B46A8FFB-AE3A-469F-BFED-FEBF18A6D5E5}" type="slidenum">
              <a:rPr lang="en-GB" altLang="el-GR"/>
              <a:pPr/>
              <a:t>47</a:t>
            </a:fld>
            <a:endParaRPr lang="en-GB" altLang="el-GR"/>
          </a:p>
        </p:txBody>
      </p:sp>
    </p:spTree>
    <p:extLst>
      <p:ext uri="{BB962C8B-B14F-4D97-AF65-F5344CB8AC3E}">
        <p14:creationId xmlns:p14="http://schemas.microsoft.com/office/powerpoint/2010/main" val="1924232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21860" name="Slide Number Placeholder 3"/>
          <p:cNvSpPr>
            <a:spLocks noGrp="1"/>
          </p:cNvSpPr>
          <p:nvPr>
            <p:ph type="sldNum" sz="quarter" idx="5"/>
          </p:nvPr>
        </p:nvSpPr>
        <p:spPr bwMode="auto">
          <a:noFill/>
          <a:ln>
            <a:miter lim="800000"/>
            <a:headEnd/>
            <a:tailEnd/>
          </a:ln>
        </p:spPr>
        <p:txBody>
          <a:bodyPr/>
          <a:lstStyle/>
          <a:p>
            <a:fld id="{3BAA87E0-D536-49A0-8867-992641F612A3}" type="slidenum">
              <a:rPr lang="en-GB" altLang="el-GR"/>
              <a:pPr/>
              <a:t>48</a:t>
            </a:fld>
            <a:endParaRPr lang="en-GB" altLang="el-GR"/>
          </a:p>
        </p:txBody>
      </p:sp>
    </p:spTree>
    <p:extLst>
      <p:ext uri="{BB962C8B-B14F-4D97-AF65-F5344CB8AC3E}">
        <p14:creationId xmlns:p14="http://schemas.microsoft.com/office/powerpoint/2010/main" val="61740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23908" name="Slide Number Placeholder 3"/>
          <p:cNvSpPr>
            <a:spLocks noGrp="1"/>
          </p:cNvSpPr>
          <p:nvPr>
            <p:ph type="sldNum" sz="quarter" idx="5"/>
          </p:nvPr>
        </p:nvSpPr>
        <p:spPr bwMode="auto">
          <a:noFill/>
          <a:ln>
            <a:miter lim="800000"/>
            <a:headEnd/>
            <a:tailEnd/>
          </a:ln>
        </p:spPr>
        <p:txBody>
          <a:bodyPr/>
          <a:lstStyle/>
          <a:p>
            <a:fld id="{6CF41C44-08E8-478E-8658-3D961277AE1F}" type="slidenum">
              <a:rPr lang="en-GB" altLang="el-GR"/>
              <a:pPr/>
              <a:t>49</a:t>
            </a:fld>
            <a:endParaRPr lang="en-GB" altLang="el-GR"/>
          </a:p>
        </p:txBody>
      </p:sp>
    </p:spTree>
    <p:extLst>
      <p:ext uri="{BB962C8B-B14F-4D97-AF65-F5344CB8AC3E}">
        <p14:creationId xmlns:p14="http://schemas.microsoft.com/office/powerpoint/2010/main" val="378537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25956" name="Slide Number Placeholder 3"/>
          <p:cNvSpPr>
            <a:spLocks noGrp="1"/>
          </p:cNvSpPr>
          <p:nvPr>
            <p:ph type="sldNum" sz="quarter" idx="5"/>
          </p:nvPr>
        </p:nvSpPr>
        <p:spPr bwMode="auto">
          <a:noFill/>
          <a:ln>
            <a:miter lim="800000"/>
            <a:headEnd/>
            <a:tailEnd/>
          </a:ln>
        </p:spPr>
        <p:txBody>
          <a:bodyPr/>
          <a:lstStyle/>
          <a:p>
            <a:fld id="{594D948B-670C-4A22-8B88-234DCF6BCD5B}" type="slidenum">
              <a:rPr lang="en-GB" altLang="el-GR"/>
              <a:pPr/>
              <a:t>50</a:t>
            </a:fld>
            <a:endParaRPr lang="en-GB" altLang="el-GR"/>
          </a:p>
        </p:txBody>
      </p:sp>
    </p:spTree>
    <p:extLst>
      <p:ext uri="{BB962C8B-B14F-4D97-AF65-F5344CB8AC3E}">
        <p14:creationId xmlns:p14="http://schemas.microsoft.com/office/powerpoint/2010/main" val="29550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28004" name="Slide Number Placeholder 3"/>
          <p:cNvSpPr>
            <a:spLocks noGrp="1"/>
          </p:cNvSpPr>
          <p:nvPr>
            <p:ph type="sldNum" sz="quarter" idx="5"/>
          </p:nvPr>
        </p:nvSpPr>
        <p:spPr bwMode="auto">
          <a:noFill/>
          <a:ln>
            <a:miter lim="800000"/>
            <a:headEnd/>
            <a:tailEnd/>
          </a:ln>
        </p:spPr>
        <p:txBody>
          <a:bodyPr/>
          <a:lstStyle/>
          <a:p>
            <a:fld id="{1FE2934F-2D4C-4B15-80E3-E8D8AE04096C}" type="slidenum">
              <a:rPr lang="en-GB" altLang="el-GR"/>
              <a:pPr/>
              <a:t>51</a:t>
            </a:fld>
            <a:endParaRPr lang="en-GB" altLang="el-GR"/>
          </a:p>
        </p:txBody>
      </p:sp>
    </p:spTree>
    <p:extLst>
      <p:ext uri="{BB962C8B-B14F-4D97-AF65-F5344CB8AC3E}">
        <p14:creationId xmlns:p14="http://schemas.microsoft.com/office/powerpoint/2010/main" val="1097674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30052" name="Slide Number Placeholder 3"/>
          <p:cNvSpPr>
            <a:spLocks noGrp="1"/>
          </p:cNvSpPr>
          <p:nvPr>
            <p:ph type="sldNum" sz="quarter" idx="5"/>
          </p:nvPr>
        </p:nvSpPr>
        <p:spPr bwMode="auto">
          <a:noFill/>
          <a:ln>
            <a:miter lim="800000"/>
            <a:headEnd/>
            <a:tailEnd/>
          </a:ln>
        </p:spPr>
        <p:txBody>
          <a:bodyPr/>
          <a:lstStyle/>
          <a:p>
            <a:fld id="{69B8BBAD-29CE-4897-B4B7-49960CD229CF}" type="slidenum">
              <a:rPr lang="en-GB" altLang="el-GR"/>
              <a:pPr/>
              <a:t>52</a:t>
            </a:fld>
            <a:endParaRPr lang="en-GB" altLang="el-GR"/>
          </a:p>
        </p:txBody>
      </p:sp>
    </p:spTree>
    <p:extLst>
      <p:ext uri="{BB962C8B-B14F-4D97-AF65-F5344CB8AC3E}">
        <p14:creationId xmlns:p14="http://schemas.microsoft.com/office/powerpoint/2010/main" val="1824734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32100" name="Slide Number Placeholder 3"/>
          <p:cNvSpPr>
            <a:spLocks noGrp="1"/>
          </p:cNvSpPr>
          <p:nvPr>
            <p:ph type="sldNum" sz="quarter" idx="5"/>
          </p:nvPr>
        </p:nvSpPr>
        <p:spPr bwMode="auto">
          <a:noFill/>
          <a:ln>
            <a:miter lim="800000"/>
            <a:headEnd/>
            <a:tailEnd/>
          </a:ln>
        </p:spPr>
        <p:txBody>
          <a:bodyPr/>
          <a:lstStyle/>
          <a:p>
            <a:fld id="{70003045-F944-4BBD-8D5E-8F503C841D8C}" type="slidenum">
              <a:rPr lang="en-GB" altLang="el-GR"/>
              <a:pPr/>
              <a:t>53</a:t>
            </a:fld>
            <a:endParaRPr lang="en-GB" altLang="el-GR"/>
          </a:p>
        </p:txBody>
      </p:sp>
    </p:spTree>
    <p:extLst>
      <p:ext uri="{BB962C8B-B14F-4D97-AF65-F5344CB8AC3E}">
        <p14:creationId xmlns:p14="http://schemas.microsoft.com/office/powerpoint/2010/main" val="147409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34148" name="Slide Number Placeholder 3"/>
          <p:cNvSpPr>
            <a:spLocks noGrp="1"/>
          </p:cNvSpPr>
          <p:nvPr>
            <p:ph type="sldNum" sz="quarter" idx="5"/>
          </p:nvPr>
        </p:nvSpPr>
        <p:spPr bwMode="auto">
          <a:noFill/>
          <a:ln>
            <a:miter lim="800000"/>
            <a:headEnd/>
            <a:tailEnd/>
          </a:ln>
        </p:spPr>
        <p:txBody>
          <a:bodyPr/>
          <a:lstStyle/>
          <a:p>
            <a:fld id="{E0644FDE-3268-4A7C-8A38-0ADC642430A9}" type="slidenum">
              <a:rPr lang="en-GB" altLang="el-GR"/>
              <a:pPr/>
              <a:t>54</a:t>
            </a:fld>
            <a:endParaRPr lang="en-GB" altLang="el-GR"/>
          </a:p>
        </p:txBody>
      </p:sp>
    </p:spTree>
    <p:extLst>
      <p:ext uri="{BB962C8B-B14F-4D97-AF65-F5344CB8AC3E}">
        <p14:creationId xmlns:p14="http://schemas.microsoft.com/office/powerpoint/2010/main" val="39024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39268" name="Slide Number Placeholder 3"/>
          <p:cNvSpPr>
            <a:spLocks noGrp="1"/>
          </p:cNvSpPr>
          <p:nvPr>
            <p:ph type="sldNum" sz="quarter" idx="5"/>
          </p:nvPr>
        </p:nvSpPr>
        <p:spPr bwMode="auto">
          <a:noFill/>
          <a:ln>
            <a:miter lim="800000"/>
            <a:headEnd/>
            <a:tailEnd/>
          </a:ln>
        </p:spPr>
        <p:txBody>
          <a:bodyPr/>
          <a:lstStyle/>
          <a:p>
            <a:fld id="{3CBFD42C-DC3D-4745-B22D-13FA2A9FAB28}" type="slidenum">
              <a:rPr lang="en-GB" altLang="el-GR"/>
              <a:pPr/>
              <a:t>58</a:t>
            </a:fld>
            <a:endParaRPr lang="en-GB" altLang="el-GR"/>
          </a:p>
        </p:txBody>
      </p:sp>
    </p:spTree>
    <p:extLst>
      <p:ext uri="{BB962C8B-B14F-4D97-AF65-F5344CB8AC3E}">
        <p14:creationId xmlns:p14="http://schemas.microsoft.com/office/powerpoint/2010/main" val="928898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41316" name="Slide Number Placeholder 3"/>
          <p:cNvSpPr>
            <a:spLocks noGrp="1"/>
          </p:cNvSpPr>
          <p:nvPr>
            <p:ph type="sldNum" sz="quarter" idx="5"/>
          </p:nvPr>
        </p:nvSpPr>
        <p:spPr bwMode="auto">
          <a:noFill/>
          <a:ln>
            <a:miter lim="800000"/>
            <a:headEnd/>
            <a:tailEnd/>
          </a:ln>
        </p:spPr>
        <p:txBody>
          <a:bodyPr/>
          <a:lstStyle/>
          <a:p>
            <a:fld id="{A784984C-2728-4045-B17C-9E7C4175BE80}" type="slidenum">
              <a:rPr lang="en-GB" altLang="el-GR"/>
              <a:pPr/>
              <a:t>59</a:t>
            </a:fld>
            <a:endParaRPr lang="en-GB" altLang="el-GR"/>
          </a:p>
        </p:txBody>
      </p:sp>
    </p:spTree>
    <p:extLst>
      <p:ext uri="{BB962C8B-B14F-4D97-AF65-F5344CB8AC3E}">
        <p14:creationId xmlns:p14="http://schemas.microsoft.com/office/powerpoint/2010/main" val="620823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43364" name="Slide Number Placeholder 3"/>
          <p:cNvSpPr>
            <a:spLocks noGrp="1"/>
          </p:cNvSpPr>
          <p:nvPr>
            <p:ph type="sldNum" sz="quarter" idx="5"/>
          </p:nvPr>
        </p:nvSpPr>
        <p:spPr bwMode="auto">
          <a:noFill/>
          <a:ln>
            <a:miter lim="800000"/>
            <a:headEnd/>
            <a:tailEnd/>
          </a:ln>
        </p:spPr>
        <p:txBody>
          <a:bodyPr/>
          <a:lstStyle/>
          <a:p>
            <a:fld id="{299CE4BE-C9B8-4417-97E7-215A56908102}" type="slidenum">
              <a:rPr lang="en-GB" altLang="el-GR"/>
              <a:pPr/>
              <a:t>62</a:t>
            </a:fld>
            <a:endParaRPr lang="en-GB" altLang="el-GR"/>
          </a:p>
        </p:txBody>
      </p:sp>
    </p:spTree>
    <p:extLst>
      <p:ext uri="{BB962C8B-B14F-4D97-AF65-F5344CB8AC3E}">
        <p14:creationId xmlns:p14="http://schemas.microsoft.com/office/powerpoint/2010/main" val="2401654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45412" name="Slide Number Placeholder 3"/>
          <p:cNvSpPr>
            <a:spLocks noGrp="1"/>
          </p:cNvSpPr>
          <p:nvPr>
            <p:ph type="sldNum" sz="quarter" idx="5"/>
          </p:nvPr>
        </p:nvSpPr>
        <p:spPr bwMode="auto">
          <a:noFill/>
          <a:ln>
            <a:miter lim="800000"/>
            <a:headEnd/>
            <a:tailEnd/>
          </a:ln>
        </p:spPr>
        <p:txBody>
          <a:bodyPr/>
          <a:lstStyle/>
          <a:p>
            <a:fld id="{4DDBEA35-6011-4751-B398-A104AA14D73E}" type="slidenum">
              <a:rPr lang="en-GB" altLang="el-GR"/>
              <a:pPr/>
              <a:t>65</a:t>
            </a:fld>
            <a:endParaRPr lang="en-GB" altLang="el-GR"/>
          </a:p>
        </p:txBody>
      </p:sp>
    </p:spTree>
    <p:extLst>
      <p:ext uri="{BB962C8B-B14F-4D97-AF65-F5344CB8AC3E}">
        <p14:creationId xmlns:p14="http://schemas.microsoft.com/office/powerpoint/2010/main" val="1375010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147460" name="Slide Number Placeholder 3"/>
          <p:cNvSpPr>
            <a:spLocks noGrp="1"/>
          </p:cNvSpPr>
          <p:nvPr>
            <p:ph type="sldNum" sz="quarter" idx="5"/>
          </p:nvPr>
        </p:nvSpPr>
        <p:spPr bwMode="auto">
          <a:noFill/>
          <a:ln>
            <a:miter lim="800000"/>
            <a:headEnd/>
            <a:tailEnd/>
          </a:ln>
        </p:spPr>
        <p:txBody>
          <a:bodyPr/>
          <a:lstStyle/>
          <a:p>
            <a:fld id="{FE523461-FF8C-41CD-BFAB-8C4422564AFB}" type="slidenum">
              <a:rPr lang="en-GB" altLang="el-GR"/>
              <a:pPr/>
              <a:t>66</a:t>
            </a:fld>
            <a:endParaRPr lang="en-GB" altLang="el-GR"/>
          </a:p>
        </p:txBody>
      </p:sp>
    </p:spTree>
    <p:extLst>
      <p:ext uri="{BB962C8B-B14F-4D97-AF65-F5344CB8AC3E}">
        <p14:creationId xmlns:p14="http://schemas.microsoft.com/office/powerpoint/2010/main" val="270849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Σκοπός</a:t>
            </a:r>
            <a:endParaRPr lang="en-GB" altLang="el-GR"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2C671D-7ABE-43AA-BB9B-3BB9245BCF45}" type="slidenum">
              <a:rPr lang="en-GB" altLang="el-GR"/>
              <a:pPr/>
              <a:t>4</a:t>
            </a:fld>
            <a:endParaRPr lang="en-GB" altLang="el-GR"/>
          </a:p>
        </p:txBody>
      </p:sp>
    </p:spTree>
    <p:extLst>
      <p:ext uri="{BB962C8B-B14F-4D97-AF65-F5344CB8AC3E}">
        <p14:creationId xmlns:p14="http://schemas.microsoft.com/office/powerpoint/2010/main" val="3760188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71</a:t>
            </a:fld>
            <a:endParaRPr lang="el-GR"/>
          </a:p>
        </p:txBody>
      </p:sp>
    </p:spTree>
    <p:extLst>
      <p:ext uri="{BB962C8B-B14F-4D97-AF65-F5344CB8AC3E}">
        <p14:creationId xmlns:p14="http://schemas.microsoft.com/office/powerpoint/2010/main" val="3055677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72</a:t>
            </a:fld>
            <a:endParaRPr lang="el-GR"/>
          </a:p>
        </p:txBody>
      </p:sp>
    </p:spTree>
    <p:extLst>
      <p:ext uri="{BB962C8B-B14F-4D97-AF65-F5344CB8AC3E}">
        <p14:creationId xmlns:p14="http://schemas.microsoft.com/office/powerpoint/2010/main" val="4256993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Έννοιες - Κλειδιά</a:t>
            </a:r>
            <a:endParaRPr lang="en-GB" altLang="el-GR" smtClean="0"/>
          </a:p>
        </p:txBody>
      </p:sp>
      <p:sp>
        <p:nvSpPr>
          <p:cNvPr id="19460" name="Slide Number Placeholder 3"/>
          <p:cNvSpPr>
            <a:spLocks noGrp="1"/>
          </p:cNvSpPr>
          <p:nvPr>
            <p:ph type="sldNum" sz="quarter" idx="5"/>
          </p:nvPr>
        </p:nvSpPr>
        <p:spPr bwMode="auto">
          <a:noFill/>
          <a:ln>
            <a:miter lim="800000"/>
            <a:headEnd/>
            <a:tailEnd/>
          </a:ln>
        </p:spPr>
        <p:txBody>
          <a:bodyPr/>
          <a:lstStyle/>
          <a:p>
            <a:fld id="{350FEAD5-6737-454C-A3F9-013103A3C897}" type="slidenum">
              <a:rPr lang="en-GB" altLang="el-GR"/>
              <a:pPr/>
              <a:t>5</a:t>
            </a:fld>
            <a:endParaRPr lang="en-GB" altLang="el-GR"/>
          </a:p>
        </p:txBody>
      </p:sp>
    </p:spTree>
    <p:extLst>
      <p:ext uri="{BB962C8B-B14F-4D97-AF65-F5344CB8AC3E}">
        <p14:creationId xmlns:p14="http://schemas.microsoft.com/office/powerpoint/2010/main" val="204849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Το θεωρητικό πλαίσιο που βασίζεται η Διδακτική των Επιστημών περιέχει τρεις βασικούς άξονες που αφορούν:</a:t>
            </a:r>
          </a:p>
          <a:p>
            <a:r>
              <a:rPr lang="el-GR" altLang="el-GR" smtClean="0"/>
              <a:t>1) τη φύση και τη δομή των γνώσεων που περιέχονται στα προγράμματα σπουδών (είναι δηλαδή ένα επιστημολογικό πρόβλημα). Η Διδακτική μελετά τη δημιουργία των προγραμμάτων σπουδών και των αναλυτικών προγραμμάτων και συμβάλει στην ανάπτυξή τους.</a:t>
            </a:r>
          </a:p>
          <a:p>
            <a:r>
              <a:rPr lang="el-GR" altLang="el-GR" smtClean="0"/>
              <a:t>2) τη μάθηση (απόκτηση και οικοδόμηση) αυτών των γνώσεων από τους μαθητές. Η Διδακτική μελετά τη μάθηση συγκεκριμένων περιεχομένων (αυτών που βρίσκονται στα αναλυτικά προγράμματα σπουδών)</a:t>
            </a:r>
          </a:p>
          <a:p>
            <a:r>
              <a:rPr lang="el-GR" altLang="el-GR" smtClean="0"/>
              <a:t>Γ) τη μελέτη της διαδικασίας αυτής σε πραγματικές τάξεις, δηλαδή τη διδασκαλία. </a:t>
            </a:r>
          </a:p>
          <a:p>
            <a:r>
              <a:rPr lang="el-GR" altLang="el-GR" smtClean="0"/>
              <a:t>Η Διδακτική με άλλα λόγια σχετίζεται με συγκεκριμένου τύπου μάθηση, αυτή που συμβαίνει στο σχολείο (με την ευρεία έννοια του όρου), την οποία ονομάζουμε σχολική μάθηση.    </a:t>
            </a:r>
            <a:endParaRPr lang="en-GB" altLang="el-GR" smtClean="0"/>
          </a:p>
        </p:txBody>
      </p:sp>
      <p:sp>
        <p:nvSpPr>
          <p:cNvPr id="35844" name="Slide Number Placeholder 3"/>
          <p:cNvSpPr>
            <a:spLocks noGrp="1"/>
          </p:cNvSpPr>
          <p:nvPr>
            <p:ph type="sldNum" sz="quarter" idx="5"/>
          </p:nvPr>
        </p:nvSpPr>
        <p:spPr bwMode="auto">
          <a:noFill/>
          <a:ln>
            <a:miter lim="800000"/>
            <a:headEnd/>
            <a:tailEnd/>
          </a:ln>
        </p:spPr>
        <p:txBody>
          <a:bodyPr/>
          <a:lstStyle/>
          <a:p>
            <a:fld id="{EE591E18-30C6-4296-8123-FD7C4EC47DE7}" type="slidenum">
              <a:rPr lang="en-GB" altLang="el-GR"/>
              <a:pPr/>
              <a:t>6</a:t>
            </a:fld>
            <a:endParaRPr lang="en-GB" altLang="el-GR"/>
          </a:p>
        </p:txBody>
      </p:sp>
    </p:spTree>
    <p:extLst>
      <p:ext uri="{BB962C8B-B14F-4D97-AF65-F5344CB8AC3E}">
        <p14:creationId xmlns:p14="http://schemas.microsoft.com/office/powerpoint/2010/main" val="164452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Με βάση το προηγούμενο θεωρητικό πλαίσιο μπορούμε να αναπαραστήσουμε το αντικείμενο μελέτης της διδακτικής με το διδακτικό τρίγωνο. Το «εμπλουτισμένο με ΤΠΕ»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altLang="el-GR" smtClean="0"/>
          </a:p>
        </p:txBody>
      </p:sp>
      <p:sp>
        <p:nvSpPr>
          <p:cNvPr id="40964" name="Slide Number Placeholder 3"/>
          <p:cNvSpPr>
            <a:spLocks noGrp="1"/>
          </p:cNvSpPr>
          <p:nvPr>
            <p:ph type="sldNum" sz="quarter" idx="5"/>
          </p:nvPr>
        </p:nvSpPr>
        <p:spPr bwMode="auto">
          <a:noFill/>
          <a:ln>
            <a:miter lim="800000"/>
            <a:headEnd/>
            <a:tailEnd/>
          </a:ln>
        </p:spPr>
        <p:txBody>
          <a:bodyPr/>
          <a:lstStyle/>
          <a:p>
            <a:fld id="{67B561BA-E58A-4095-B65C-911A254F2692}" type="slidenum">
              <a:rPr lang="en-GB" altLang="el-GR"/>
              <a:pPr/>
              <a:t>8</a:t>
            </a:fld>
            <a:endParaRPr lang="en-GB" altLang="el-GR"/>
          </a:p>
        </p:txBody>
      </p:sp>
    </p:spTree>
    <p:extLst>
      <p:ext uri="{BB962C8B-B14F-4D97-AF65-F5344CB8AC3E}">
        <p14:creationId xmlns:p14="http://schemas.microsoft.com/office/powerpoint/2010/main" val="207688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Οι μέθοδοι, οι τεχνικές και τα εργαλεία που χρησιμοποιούνται για την υλοποίηση μιας διδασκαλίας εντάσσονται σε αυτό που αποκαλούμε συχνά ως διδακτική μεθοδολογία ή μεθοδολογία διδασκαλίας. </a:t>
            </a:r>
          </a:p>
          <a:p>
            <a:r>
              <a:rPr lang="el-GR" altLang="el-GR" smtClean="0"/>
              <a:t>Η μεθοδολογία διδασκαλίας υλοποιείται μέσω συγκεκριμένης διδακτικής παρέμβασης και απαιτεί τη χρήση κατάλληλης ή κατάλληλων διδακτικών στρατηγικών </a:t>
            </a:r>
            <a:endParaRPr lang="en-GB" altLang="el-GR" smtClean="0"/>
          </a:p>
        </p:txBody>
      </p:sp>
      <p:sp>
        <p:nvSpPr>
          <p:cNvPr id="77828" name="Slide Number Placeholder 3"/>
          <p:cNvSpPr>
            <a:spLocks noGrp="1"/>
          </p:cNvSpPr>
          <p:nvPr>
            <p:ph type="sldNum" sz="quarter" idx="5"/>
          </p:nvPr>
        </p:nvSpPr>
        <p:spPr bwMode="auto">
          <a:noFill/>
          <a:ln>
            <a:miter lim="800000"/>
            <a:headEnd/>
            <a:tailEnd/>
          </a:ln>
        </p:spPr>
        <p:txBody>
          <a:bodyPr/>
          <a:lstStyle/>
          <a:p>
            <a:fld id="{481C2258-41E8-4841-9E23-B5B5E5120721}" type="slidenum">
              <a:rPr lang="en-GB" altLang="el-GR"/>
              <a:pPr/>
              <a:t>9</a:t>
            </a:fld>
            <a:endParaRPr lang="en-GB" altLang="el-GR"/>
          </a:p>
        </p:txBody>
      </p:sp>
    </p:spTree>
    <p:extLst>
      <p:ext uri="{BB962C8B-B14F-4D97-AF65-F5344CB8AC3E}">
        <p14:creationId xmlns:p14="http://schemas.microsoft.com/office/powerpoint/2010/main" val="75748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79876" name="Slide Number Placeholder 3"/>
          <p:cNvSpPr>
            <a:spLocks noGrp="1"/>
          </p:cNvSpPr>
          <p:nvPr>
            <p:ph type="sldNum" sz="quarter" idx="5"/>
          </p:nvPr>
        </p:nvSpPr>
        <p:spPr bwMode="auto">
          <a:noFill/>
          <a:ln>
            <a:miter lim="800000"/>
            <a:headEnd/>
            <a:tailEnd/>
          </a:ln>
        </p:spPr>
        <p:txBody>
          <a:bodyPr/>
          <a:lstStyle/>
          <a:p>
            <a:fld id="{A973F1B8-3E3D-4D15-9490-F64BD3780CC4}" type="slidenum">
              <a:rPr lang="en-GB" altLang="el-GR"/>
              <a:pPr/>
              <a:t>10</a:t>
            </a:fld>
            <a:endParaRPr lang="en-GB" altLang="el-GR"/>
          </a:p>
        </p:txBody>
      </p:sp>
    </p:spTree>
    <p:extLst>
      <p:ext uri="{BB962C8B-B14F-4D97-AF65-F5344CB8AC3E}">
        <p14:creationId xmlns:p14="http://schemas.microsoft.com/office/powerpoint/2010/main" val="23884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3176650" y="6428601"/>
            <a:ext cx="2790700"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38200" y="1763145"/>
            <a:ext cx="7772400" cy="1628631"/>
          </a:xfrm>
        </p:spPr>
        <p:txBody>
          <a:bodyPr>
            <a:noAutofit/>
          </a:bodyPr>
          <a:lstStyle/>
          <a:p>
            <a:pPr algn="ctr"/>
            <a:r>
              <a:rPr lang="el-GR" sz="3200" dirty="0"/>
              <a:t>Διδακτική της Πληροφορικής και των ΤΠΕ</a:t>
            </a:r>
            <a:r>
              <a:rPr lang="en-US" sz="2000" dirty="0"/>
              <a:t/>
            </a:r>
            <a:br>
              <a:rPr lang="en-US" sz="2000" dirty="0"/>
            </a:br>
            <a:r>
              <a:rPr lang="el-GR" sz="1800" dirty="0"/>
              <a:t>Μάθημα επιλογής ΣΤ’ εξάμηνο, </a:t>
            </a:r>
            <a:r>
              <a:rPr lang="el-GR" sz="1800" dirty="0" smtClean="0"/>
              <a:t/>
            </a:r>
            <a:br>
              <a:rPr lang="el-GR" sz="1800" dirty="0" smtClean="0"/>
            </a:br>
            <a:r>
              <a:rPr lang="en-US" sz="1800" dirty="0"/>
              <a:t/>
            </a:r>
            <a:br>
              <a:rPr 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endParaRPr lang="el-GR" sz="1800" dirty="0"/>
          </a:p>
        </p:txBody>
      </p:sp>
      <p:sp>
        <p:nvSpPr>
          <p:cNvPr id="3" name="Υπότιτλος 2"/>
          <p:cNvSpPr>
            <a:spLocks noGrp="1"/>
          </p:cNvSpPr>
          <p:nvPr>
            <p:ph type="subTitle" idx="1"/>
          </p:nvPr>
        </p:nvSpPr>
        <p:spPr>
          <a:xfrm>
            <a:off x="707409" y="3508903"/>
            <a:ext cx="7776864" cy="1825097"/>
          </a:xfrm>
        </p:spPr>
        <p:txBody>
          <a:bodyPr>
            <a:noAutofit/>
          </a:bodyPr>
          <a:lstStyle/>
          <a:p>
            <a:pPr algn="just">
              <a:spcBef>
                <a:spcPct val="0"/>
              </a:spcBef>
            </a:pPr>
            <a:r>
              <a:rPr lang="el-GR" sz="2800" b="1" dirty="0" smtClean="0"/>
              <a:t>Ενότητα </a:t>
            </a:r>
            <a:r>
              <a:rPr lang="en-US" sz="2800" b="1" dirty="0" smtClean="0"/>
              <a:t>7 </a:t>
            </a:r>
            <a:r>
              <a:rPr lang="el-GR" sz="2800" b="1" dirty="0" smtClean="0"/>
              <a:t>:</a:t>
            </a:r>
            <a:r>
              <a:rPr lang="en-US" sz="2800" dirty="0" smtClean="0"/>
              <a:t> </a:t>
            </a:r>
            <a:r>
              <a:rPr lang="el-GR" sz="2800" dirty="0" smtClean="0"/>
              <a:t> </a:t>
            </a:r>
            <a:r>
              <a:rPr lang="el-GR" sz="2800" b="1" dirty="0" smtClean="0">
                <a:cs typeface="Tahoma" panose="020B0604030504040204" pitchFamily="34" charset="0"/>
              </a:rPr>
              <a:t>Βασικές Διδακτικές Στρατηγικές</a:t>
            </a:r>
            <a:endParaRPr lang="en-GB" sz="2800" dirty="0">
              <a:cs typeface="Tahoma" panose="020B0604030504040204" pitchFamily="34" charset="0"/>
            </a:endParaRPr>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παρέμβαση με ΤΠΕ</a:t>
            </a:r>
            <a:endParaRPr lang="en-GB" dirty="0"/>
          </a:p>
        </p:txBody>
      </p:sp>
      <p:sp>
        <p:nvSpPr>
          <p:cNvPr id="78851" name="Content Placeholder 2"/>
          <p:cNvSpPr>
            <a:spLocks noGrp="1"/>
          </p:cNvSpPr>
          <p:nvPr>
            <p:ph idx="1"/>
          </p:nvPr>
        </p:nvSpPr>
        <p:spPr>
          <a:xfrm>
            <a:off x="683568" y="1412776"/>
            <a:ext cx="7934325" cy="4800600"/>
          </a:xfrm>
        </p:spPr>
        <p:txBody>
          <a:bodyPr/>
          <a:lstStyle/>
          <a:p>
            <a:r>
              <a:rPr lang="el-GR" altLang="el-GR" sz="2800" b="1" dirty="0" smtClean="0"/>
              <a:t>Οι ΤΠΕ διαμορφώνουν νέο πλαίσιο για διδακτική παρέμβαση</a:t>
            </a:r>
            <a:r>
              <a:rPr lang="el-GR" altLang="el-GR" sz="2800" dirty="0" smtClean="0"/>
              <a:t>; </a:t>
            </a:r>
          </a:p>
          <a:p>
            <a:r>
              <a:rPr lang="el-GR" altLang="el-GR" sz="2800" dirty="0" smtClean="0"/>
              <a:t>Συγκροτημένη διδασκαλία με συγκεκριμένο αντικείμενο για μάθηση, σαφείς διδακτικούς στόχους (από το αναλυτικό πρόγραμμα σπουδών) κατάλληλο εκπαιδευτικό υλικό, π.χ. βιβλία και εκπαιδευτικό λογισμικό και προκαθορισμένη διδακτική στρατηγική</a:t>
            </a:r>
          </a:p>
          <a:p>
            <a:r>
              <a:rPr lang="el-GR" altLang="el-GR" sz="2800" dirty="0" smtClean="0"/>
              <a:t>Εκπαιδευτικό Σενάριο ως διδακτική παρέμβαση </a:t>
            </a:r>
            <a:endParaRPr lang="en-GB" altLang="el-GR" sz="2800" dirty="0" smtClean="0"/>
          </a:p>
        </p:txBody>
      </p:sp>
    </p:spTree>
    <p:extLst>
      <p:ext uri="{BB962C8B-B14F-4D97-AF65-F5344CB8AC3E}">
        <p14:creationId xmlns:p14="http://schemas.microsoft.com/office/powerpoint/2010/main" val="35107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l-GR" altLang="el-GR" dirty="0" smtClean="0"/>
              <a:t>Εκπαιδευτικό σενάριο με ΤΠΕ 1/2</a:t>
            </a:r>
          </a:p>
        </p:txBody>
      </p:sp>
      <p:sp>
        <p:nvSpPr>
          <p:cNvPr id="3075" name="Content Placeholder 2"/>
          <p:cNvSpPr>
            <a:spLocks noGrp="1"/>
          </p:cNvSpPr>
          <p:nvPr>
            <p:ph idx="1"/>
          </p:nvPr>
        </p:nvSpPr>
        <p:spPr/>
        <p:txBody>
          <a:bodyPr/>
          <a:lstStyle/>
          <a:p>
            <a:pPr eaLnBrk="1" hangingPunct="1">
              <a:lnSpc>
                <a:spcPct val="80000"/>
              </a:lnSpc>
            </a:pPr>
            <a:r>
              <a:rPr lang="el-GR" altLang="el-GR" sz="2700" dirty="0" smtClean="0">
                <a:latin typeface="Calibri" panose="020F0502020204030204" pitchFamily="34" charset="0"/>
              </a:rPr>
              <a:t>περιγράφει το σύνολο:</a:t>
            </a:r>
          </a:p>
          <a:p>
            <a:pPr lvl="1" eaLnBrk="1" hangingPunct="1">
              <a:lnSpc>
                <a:spcPct val="80000"/>
              </a:lnSpc>
            </a:pPr>
            <a:r>
              <a:rPr lang="el-GR" altLang="el-GR" sz="2400" dirty="0" smtClean="0">
                <a:latin typeface="Calibri" panose="020F0502020204030204" pitchFamily="34" charset="0"/>
              </a:rPr>
              <a:t>των διδακτικών δραστηριοτήτων</a:t>
            </a:r>
          </a:p>
          <a:p>
            <a:pPr lvl="1" eaLnBrk="1" hangingPunct="1">
              <a:lnSpc>
                <a:spcPct val="80000"/>
              </a:lnSpc>
            </a:pPr>
            <a:r>
              <a:rPr lang="el-GR" altLang="el-GR" sz="2400" dirty="0" smtClean="0">
                <a:latin typeface="Calibri" panose="020F0502020204030204" pitchFamily="34" charset="0"/>
              </a:rPr>
              <a:t>των χρησιμοποιούμενων εργαλείων και </a:t>
            </a:r>
          </a:p>
          <a:p>
            <a:pPr lvl="1" eaLnBrk="1" hangingPunct="1">
              <a:lnSpc>
                <a:spcPct val="80000"/>
              </a:lnSpc>
            </a:pPr>
            <a:r>
              <a:rPr lang="el-GR" altLang="el-GR" sz="2400" dirty="0" smtClean="0">
                <a:latin typeface="Calibri" panose="020F0502020204030204" pitchFamily="34" charset="0"/>
              </a:rPr>
              <a:t>το γενικότερο πλαίσιο μέσα στο οποίο λαμβάνουν χώρα δραστηριότητες διδασκαλίας και μάθησης (εκπαιδευτικών περιβαλλόντων μάθησης με υπολογιστές) </a:t>
            </a:r>
          </a:p>
          <a:p>
            <a:pPr lvl="1" eaLnBrk="1" hangingPunct="1">
              <a:lnSpc>
                <a:spcPct val="80000"/>
              </a:lnSpc>
            </a:pPr>
            <a:r>
              <a:rPr lang="el-GR" altLang="el-GR" sz="2400" dirty="0" smtClean="0">
                <a:latin typeface="Calibri" panose="020F0502020204030204" pitchFamily="34" charset="0"/>
              </a:rPr>
              <a:t>αφορά εκπαιδευτικούς και μαθητές, </a:t>
            </a:r>
          </a:p>
          <a:p>
            <a:pPr lvl="1" eaLnBrk="1" hangingPunct="1">
              <a:lnSpc>
                <a:spcPct val="80000"/>
              </a:lnSpc>
            </a:pPr>
            <a:r>
              <a:rPr lang="el-GR" altLang="el-GR" sz="2400" dirty="0" smtClean="0">
                <a:latin typeface="Calibri" panose="020F0502020204030204" pitchFamily="34" charset="0"/>
              </a:rPr>
              <a:t>κάνει χρήση κατάλληλων </a:t>
            </a:r>
            <a:r>
              <a:rPr lang="el-GR" altLang="el-GR" sz="2400" b="1" dirty="0" smtClean="0">
                <a:solidFill>
                  <a:schemeClr val="accent1">
                    <a:lumMod val="75000"/>
                  </a:schemeClr>
                </a:solidFill>
                <a:latin typeface="Calibri" panose="020F0502020204030204" pitchFamily="34" charset="0"/>
              </a:rPr>
              <a:t>διδακτικών στρατηγικών </a:t>
            </a:r>
            <a:r>
              <a:rPr lang="el-GR" altLang="el-GR" sz="2400" dirty="0" smtClean="0">
                <a:latin typeface="Calibri" panose="020F0502020204030204" pitchFamily="34" charset="0"/>
              </a:rPr>
              <a:t>και </a:t>
            </a:r>
          </a:p>
          <a:p>
            <a:pPr lvl="1" eaLnBrk="1" hangingPunct="1">
              <a:lnSpc>
                <a:spcPct val="80000"/>
              </a:lnSpc>
            </a:pPr>
            <a:r>
              <a:rPr lang="el-GR" altLang="el-GR" sz="2400" dirty="0" smtClean="0">
                <a:latin typeface="Calibri" panose="020F0502020204030204" pitchFamily="34" charset="0"/>
              </a:rPr>
              <a:t>αποσκοπεί στην επίτευξη μαθησιακών αποτελεσμάτων μέσω της χρήσης κατάλληλου υπολογιστικού περιβάλλοντος (εκπαιδευτικό λογισμικό ή και υλικό), που διαφοροποιείται από το τι θα μπορούσε να επιτευχθεί χωρίς τη χρήση των ΤΠΕ</a:t>
            </a:r>
          </a:p>
        </p:txBody>
      </p:sp>
    </p:spTree>
    <p:extLst>
      <p:ext uri="{BB962C8B-B14F-4D97-AF65-F5344CB8AC3E}">
        <p14:creationId xmlns:p14="http://schemas.microsoft.com/office/powerpoint/2010/main" val="285324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p:txBody>
          <a:bodyPr/>
          <a:lstStyle/>
          <a:p>
            <a:pPr eaLnBrk="1" hangingPunct="1">
              <a:lnSpc>
                <a:spcPct val="80000"/>
              </a:lnSpc>
            </a:pPr>
            <a:r>
              <a:rPr lang="el-GR" altLang="el-GR" sz="2500" dirty="0" smtClean="0">
                <a:latin typeface="Calibri" panose="020F0502020204030204" pitchFamily="34" charset="0"/>
              </a:rPr>
              <a:t>περιέχει οδηγίες για τους εκπαιδευτικούς, </a:t>
            </a:r>
          </a:p>
          <a:p>
            <a:pPr eaLnBrk="1" hangingPunct="1">
              <a:lnSpc>
                <a:spcPct val="80000"/>
              </a:lnSpc>
            </a:pPr>
            <a:r>
              <a:rPr lang="el-GR" altLang="el-GR" sz="2500" dirty="0" smtClean="0">
                <a:latin typeface="Calibri" panose="020F0502020204030204" pitchFamily="34" charset="0"/>
              </a:rPr>
              <a:t>το θεωρητικό πλαίσιο μέσα στο οποίο εντάσσεται η προβληματική του, </a:t>
            </a:r>
          </a:p>
          <a:p>
            <a:pPr eaLnBrk="1" hangingPunct="1">
              <a:lnSpc>
                <a:spcPct val="80000"/>
              </a:lnSpc>
            </a:pPr>
            <a:r>
              <a:rPr lang="el-GR" altLang="el-GR" sz="2500" dirty="0" smtClean="0">
                <a:latin typeface="Calibri" panose="020F0502020204030204" pitchFamily="34" charset="0"/>
              </a:rPr>
              <a:t>τα απαιτούμενα υλικά υλοποίησής του,</a:t>
            </a:r>
            <a:endParaRPr lang="en-US" altLang="el-GR" sz="2500" dirty="0" smtClean="0">
              <a:latin typeface="Calibri" panose="020F0502020204030204" pitchFamily="34" charset="0"/>
            </a:endParaRPr>
          </a:p>
          <a:p>
            <a:pPr lvl="1" eaLnBrk="1" hangingPunct="1">
              <a:lnSpc>
                <a:spcPct val="80000"/>
              </a:lnSpc>
            </a:pPr>
            <a:r>
              <a:rPr lang="el-GR" altLang="el-GR" sz="2200" dirty="0" smtClean="0">
                <a:latin typeface="Calibri" panose="020F0502020204030204" pitchFamily="34" charset="0"/>
              </a:rPr>
              <a:t> φύλλα δραστηριοτήτων για τους μαθητές και </a:t>
            </a:r>
            <a:endParaRPr lang="en-US" altLang="el-GR" sz="2200" dirty="0" smtClean="0">
              <a:latin typeface="Calibri" panose="020F0502020204030204" pitchFamily="34" charset="0"/>
            </a:endParaRPr>
          </a:p>
          <a:p>
            <a:pPr lvl="1" eaLnBrk="1" hangingPunct="1">
              <a:lnSpc>
                <a:spcPct val="80000"/>
              </a:lnSpc>
            </a:pPr>
            <a:r>
              <a:rPr lang="el-GR" altLang="el-GR" sz="2200" dirty="0" smtClean="0">
                <a:latin typeface="Calibri" panose="020F0502020204030204" pitchFamily="34" charset="0"/>
              </a:rPr>
              <a:t>ενδεχομένως άλλο υλικό (αρχεία λογισμικών, κλπ.). </a:t>
            </a:r>
          </a:p>
          <a:p>
            <a:pPr eaLnBrk="1" hangingPunct="1">
              <a:lnSpc>
                <a:spcPct val="80000"/>
              </a:lnSpc>
            </a:pPr>
            <a:r>
              <a:rPr lang="el-GR" altLang="el-GR" sz="2500" dirty="0" smtClean="0">
                <a:latin typeface="Calibri" panose="020F0502020204030204" pitchFamily="34" charset="0"/>
              </a:rPr>
              <a:t>Υλοποιείται από μια σειρά </a:t>
            </a:r>
            <a:r>
              <a:rPr lang="el-GR" altLang="el-GR" sz="2500" b="1" dirty="0" smtClean="0">
                <a:solidFill>
                  <a:schemeClr val="accent1">
                    <a:lumMod val="75000"/>
                  </a:schemeClr>
                </a:solidFill>
                <a:latin typeface="Calibri" panose="020F0502020204030204" pitchFamily="34" charset="0"/>
              </a:rPr>
              <a:t>διδακτικών δραστηριοτήτων</a:t>
            </a:r>
            <a:r>
              <a:rPr lang="el-GR" altLang="el-GR" sz="2500" dirty="0" smtClean="0">
                <a:latin typeface="Calibri" panose="020F0502020204030204" pitchFamily="34" charset="0"/>
              </a:rPr>
              <a:t>. </a:t>
            </a:r>
          </a:p>
          <a:p>
            <a:pPr eaLnBrk="1" hangingPunct="1">
              <a:lnSpc>
                <a:spcPct val="80000"/>
              </a:lnSpc>
            </a:pPr>
            <a:r>
              <a:rPr lang="el-GR" altLang="el-GR" sz="2500" dirty="0" smtClean="0">
                <a:latin typeface="Calibri" panose="020F0502020204030204" pitchFamily="34" charset="0"/>
              </a:rPr>
              <a:t>Το σενάριο, με άλλα λόγια, είναι μια πλήρης διδακτική παρέμβαση με σκοπό, στόχους, προβληματική, διαδικασία εφαρμογής μέσω κατάλληλων δραστηριοτήτων και </a:t>
            </a:r>
            <a:r>
              <a:rPr lang="el-GR" altLang="el-GR" sz="2500" b="1" dirty="0" smtClean="0">
                <a:solidFill>
                  <a:schemeClr val="accent1">
                    <a:lumMod val="75000"/>
                  </a:schemeClr>
                </a:solidFill>
                <a:latin typeface="Calibri" panose="020F0502020204030204" pitchFamily="34" charset="0"/>
              </a:rPr>
              <a:t>διδακτικών στρατηγικών</a:t>
            </a:r>
            <a:r>
              <a:rPr lang="el-GR" altLang="el-GR" sz="2500" dirty="0" smtClean="0">
                <a:latin typeface="Calibri" panose="020F0502020204030204" pitchFamily="34" charset="0"/>
              </a:rPr>
              <a:t>, διαδικασία αξιολόγησης, κλπ.</a:t>
            </a:r>
          </a:p>
        </p:txBody>
      </p:sp>
      <p:sp>
        <p:nvSpPr>
          <p:cNvPr id="4099" name="Title 1"/>
          <p:cNvSpPr>
            <a:spLocks noGrp="1"/>
          </p:cNvSpPr>
          <p:nvPr>
            <p:ph type="title"/>
          </p:nvPr>
        </p:nvSpPr>
        <p:spPr/>
        <p:txBody>
          <a:bodyPr/>
          <a:lstStyle/>
          <a:p>
            <a:pPr eaLnBrk="1" hangingPunct="1"/>
            <a:r>
              <a:rPr lang="el-GR" altLang="el-GR" dirty="0" smtClean="0"/>
              <a:t>Εκπαιδευτικό σενάριο με ΤΠΕ 2/2</a:t>
            </a:r>
          </a:p>
        </p:txBody>
      </p:sp>
    </p:spTree>
    <p:extLst>
      <p:ext uri="{BB962C8B-B14F-4D97-AF65-F5344CB8AC3E}">
        <p14:creationId xmlns:p14="http://schemas.microsoft.com/office/powerpoint/2010/main" val="284923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l-GR" dirty="0"/>
          </a:p>
        </p:txBody>
      </p:sp>
      <p:sp>
        <p:nvSpPr>
          <p:cNvPr id="70659" name="Content Placeholder 2"/>
          <p:cNvSpPr>
            <a:spLocks noGrp="1"/>
          </p:cNvSpPr>
          <p:nvPr>
            <p:ph idx="1"/>
          </p:nvPr>
        </p:nvSpPr>
        <p:spPr>
          <a:xfrm>
            <a:off x="1357313" y="1428750"/>
            <a:ext cx="7499350" cy="4800600"/>
          </a:xfrm>
        </p:spPr>
        <p:txBody>
          <a:bodyPr>
            <a:normAutofit lnSpcReduction="10000"/>
          </a:bodyPr>
          <a:lstStyle/>
          <a:p>
            <a:pPr marL="0" indent="0">
              <a:buNone/>
            </a:pPr>
            <a:r>
              <a:rPr lang="el-GR" altLang="el-GR" sz="2800" dirty="0" smtClean="0"/>
              <a:t>Διδακτική κατάσταση είναι</a:t>
            </a:r>
          </a:p>
          <a:p>
            <a:r>
              <a:rPr lang="el-GR" altLang="el-GR" sz="2800" dirty="0" smtClean="0"/>
              <a:t>Το σύνολο των οργανωμένων ενεργειών του εκπαιδευτικού, που αφορούν τις σχέσεις ανάμεσα σε:</a:t>
            </a:r>
          </a:p>
          <a:p>
            <a:pPr lvl="1"/>
            <a:r>
              <a:rPr lang="el-GR" altLang="el-GR" sz="2400" dirty="0" smtClean="0"/>
              <a:t>Ένα υποκείμενο που μαθαίνει.</a:t>
            </a:r>
          </a:p>
          <a:p>
            <a:pPr lvl="1"/>
            <a:r>
              <a:rPr lang="el-GR" altLang="el-GR" sz="2400" dirty="0" smtClean="0"/>
              <a:t>Ένα υποκείμενο που διδάσκει.</a:t>
            </a:r>
          </a:p>
          <a:p>
            <a:pPr lvl="1"/>
            <a:r>
              <a:rPr lang="el-GR" altLang="el-GR" sz="2400" dirty="0" smtClean="0"/>
              <a:t>Το περιβάλλον που κινητοποιεί ο εκπαιδευτικός.</a:t>
            </a:r>
          </a:p>
          <a:p>
            <a:pPr>
              <a:buFont typeface="Wingdings 2" pitchFamily="18" charset="2"/>
              <a:buNone/>
            </a:pPr>
            <a:r>
              <a:rPr lang="el-GR" altLang="el-GR" sz="2800" dirty="0" smtClean="0"/>
              <a:t>    ώστε ο μαθητής να αποκτήσει ή να οικοδομήσει μια συγκεκριμένη γνώση.</a:t>
            </a:r>
          </a:p>
          <a:p>
            <a:pPr>
              <a:buFont typeface="Wingdings 2" pitchFamily="18" charset="2"/>
              <a:buNone/>
            </a:pPr>
            <a:r>
              <a:rPr lang="el-GR" altLang="el-GR" sz="2800" dirty="0" smtClean="0">
                <a:solidFill>
                  <a:srgbClr val="00B050"/>
                </a:solidFill>
              </a:rPr>
              <a:t>Οι διδακτικές στρατηγικές αποτελούν τμήμα των οργανωμένων ενεργειών του εκπαιδευτικού </a:t>
            </a:r>
          </a:p>
        </p:txBody>
      </p:sp>
    </p:spTree>
    <p:extLst>
      <p:ext uri="{BB962C8B-B14F-4D97-AF65-F5344CB8AC3E}">
        <p14:creationId xmlns:p14="http://schemas.microsoft.com/office/powerpoint/2010/main" val="3620298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ΤΠΕ &amp; διδακτικές καταστάσεις</a:t>
            </a:r>
            <a:endParaRPr lang="el-GR" dirty="0"/>
          </a:p>
        </p:txBody>
      </p:sp>
      <p:sp>
        <p:nvSpPr>
          <p:cNvPr id="41987" name="Content Placeholder 2"/>
          <p:cNvSpPr>
            <a:spLocks noGrp="1"/>
          </p:cNvSpPr>
          <p:nvPr>
            <p:ph idx="1"/>
          </p:nvPr>
        </p:nvSpPr>
        <p:spPr>
          <a:xfrm>
            <a:off x="539552" y="1340768"/>
            <a:ext cx="7632848" cy="4824536"/>
          </a:xfrm>
        </p:spPr>
        <p:txBody>
          <a:bodyPr/>
          <a:lstStyle/>
          <a:p>
            <a:pPr>
              <a:defRPr/>
            </a:pPr>
            <a:r>
              <a:rPr lang="el-GR" sz="2400" dirty="0" smtClean="0"/>
              <a:t>Οι ΤΠΕ διαμορφώνουν ιδιαίτερες (και κάποιες φορές αρκετά σύνθετες) διδακτικές καταστάσεις </a:t>
            </a:r>
          </a:p>
          <a:p>
            <a:pPr>
              <a:defRPr/>
            </a:pPr>
            <a:r>
              <a:rPr lang="el-GR" sz="2400" dirty="0" smtClean="0"/>
              <a:t>Στις σχέσεις που καθορίζει ο εκπαιδευτικός, εισάγεται και η έννοια του υπολογιστικού περιβάλλοντος.  </a:t>
            </a:r>
          </a:p>
          <a:p>
            <a:pPr>
              <a:defRPr/>
            </a:pPr>
            <a:r>
              <a:rPr lang="el-GR" sz="2400" dirty="0" smtClean="0"/>
              <a:t>Το περιβάλλον που κινητοποιεί ο εκπαιδευτικός διαφοροποιείται ή επαυξάνεται με τη χρήση του εκπαιδευτικού λογισμικού. </a:t>
            </a:r>
          </a:p>
        </p:txBody>
      </p:sp>
    </p:spTree>
    <p:extLst>
      <p:ext uri="{BB962C8B-B14F-4D97-AF65-F5344CB8AC3E}">
        <p14:creationId xmlns:p14="http://schemas.microsoft.com/office/powerpoint/2010/main" val="712066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Οργάνωση αλληλεπιδράσεων</a:t>
            </a:r>
            <a:endParaRPr lang="el-GR" dirty="0"/>
          </a:p>
        </p:txBody>
      </p:sp>
      <p:sp>
        <p:nvSpPr>
          <p:cNvPr id="43011" name="Content Placeholder 2"/>
          <p:cNvSpPr>
            <a:spLocks noGrp="1"/>
          </p:cNvSpPr>
          <p:nvPr>
            <p:ph idx="1"/>
          </p:nvPr>
        </p:nvSpPr>
        <p:spPr>
          <a:xfrm>
            <a:off x="1619672" y="1266838"/>
            <a:ext cx="7416824" cy="4525963"/>
          </a:xfrm>
        </p:spPr>
        <p:txBody>
          <a:bodyPr/>
          <a:lstStyle/>
          <a:p>
            <a:pPr>
              <a:defRPr/>
            </a:pPr>
            <a:r>
              <a:rPr lang="el-GR" sz="2800" dirty="0" smtClean="0"/>
              <a:t>Αφορά στη:</a:t>
            </a:r>
          </a:p>
          <a:p>
            <a:pPr lvl="1">
              <a:defRPr/>
            </a:pPr>
            <a:r>
              <a:rPr lang="el-GR" sz="2400" dirty="0" smtClean="0"/>
              <a:t>Συνεργασία ανάμεσα στους μαθητές και στον εκπαιδευτικό.</a:t>
            </a:r>
          </a:p>
          <a:p>
            <a:pPr lvl="1">
              <a:defRPr/>
            </a:pPr>
            <a:r>
              <a:rPr lang="el-GR" sz="2400" dirty="0" smtClean="0"/>
              <a:t>Συνεργασία ανάμεσα στους μαθητές.</a:t>
            </a:r>
          </a:p>
          <a:p>
            <a:pPr lvl="1">
              <a:defRPr/>
            </a:pPr>
            <a:r>
              <a:rPr lang="el-GR" sz="2400" dirty="0" smtClean="0"/>
              <a:t>Στον ρόλο του υπολογιστικού περιβάλλοντος στη διαδικασία.</a:t>
            </a:r>
          </a:p>
          <a:p>
            <a:pPr lvl="1">
              <a:defRPr/>
            </a:pPr>
            <a:r>
              <a:rPr lang="el-GR" sz="2400" dirty="0" smtClean="0"/>
              <a:t>Οι ΤΠΕ παίζουν ιδιαίτερο ρόλο στην οργάνωση των αλληλεπιδράσεων </a:t>
            </a:r>
          </a:p>
          <a:p>
            <a:pPr lvl="2">
              <a:defRPr/>
            </a:pPr>
            <a:r>
              <a:rPr lang="el-GR" sz="2000" dirty="0" smtClean="0"/>
              <a:t>Αλληλεπιδράσεις γύρω από έναν υπολογιστή </a:t>
            </a:r>
          </a:p>
          <a:p>
            <a:pPr lvl="2">
              <a:defRPr/>
            </a:pPr>
            <a:r>
              <a:rPr lang="el-GR" sz="2000" dirty="0" smtClean="0"/>
              <a:t>Αλληλεπιδράσεις υποβοηθούμενες από υπολογιστή </a:t>
            </a:r>
          </a:p>
          <a:p>
            <a:pPr lvl="2">
              <a:defRPr/>
            </a:pPr>
            <a:r>
              <a:rPr lang="el-GR" sz="2000" dirty="0" smtClean="0"/>
              <a:t>Συνεργατικά συστήματα διδασκαλίας και μάθησης	</a:t>
            </a:r>
          </a:p>
        </p:txBody>
      </p:sp>
      <p:sp>
        <p:nvSpPr>
          <p:cNvPr id="5" name="TextBox 4"/>
          <p:cNvSpPr txBox="1"/>
          <p:nvPr/>
        </p:nvSpPr>
        <p:spPr>
          <a:xfrm rot="17320291">
            <a:off x="-630643" y="3005055"/>
            <a:ext cx="3338158" cy="1200329"/>
          </a:xfrm>
          <a:prstGeom prst="rect">
            <a:avLst/>
          </a:prstGeom>
          <a:noFill/>
        </p:spPr>
        <p:txBody>
          <a:bodyPr wrap="none" rtlCol="0">
            <a:spAutoFit/>
          </a:bodyPr>
          <a:lstStyle/>
          <a:p>
            <a:endParaRPr lang="el-GR" dirty="0" smtClean="0">
              <a:solidFill>
                <a:srgbClr val="00B050"/>
              </a:solidFill>
            </a:endParaRPr>
          </a:p>
          <a:p>
            <a:r>
              <a:rPr lang="el-GR" dirty="0" smtClean="0">
                <a:solidFill>
                  <a:srgbClr val="00B050"/>
                </a:solidFill>
              </a:rPr>
              <a:t>Η εκάστοτε διδακτική στρατηγική</a:t>
            </a:r>
          </a:p>
          <a:p>
            <a:r>
              <a:rPr lang="el-GR" dirty="0" smtClean="0">
                <a:solidFill>
                  <a:srgbClr val="00B050"/>
                </a:solidFill>
              </a:rPr>
              <a:t>Επηρεάζει τον τρόπο οργάνωσης </a:t>
            </a:r>
          </a:p>
          <a:p>
            <a:r>
              <a:rPr lang="el-GR" dirty="0" smtClean="0">
                <a:solidFill>
                  <a:srgbClr val="00B050"/>
                </a:solidFill>
              </a:rPr>
              <a:t>των αλληλεπιδράσεων </a:t>
            </a:r>
            <a:endParaRPr lang="el-GR" dirty="0">
              <a:solidFill>
                <a:srgbClr val="00B050"/>
              </a:solidFill>
            </a:endParaRPr>
          </a:p>
        </p:txBody>
      </p:sp>
    </p:spTree>
    <p:extLst>
      <p:ext uri="{BB962C8B-B14F-4D97-AF65-F5344CB8AC3E}">
        <p14:creationId xmlns:p14="http://schemas.microsoft.com/office/powerpoint/2010/main" val="1248979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βοήθεια</a:t>
            </a:r>
            <a:endParaRPr lang="el-GR" dirty="0"/>
          </a:p>
        </p:txBody>
      </p:sp>
      <p:sp>
        <p:nvSpPr>
          <p:cNvPr id="73731" name="Content Placeholder 2"/>
          <p:cNvSpPr>
            <a:spLocks noGrp="1"/>
          </p:cNvSpPr>
          <p:nvPr>
            <p:ph idx="1"/>
          </p:nvPr>
        </p:nvSpPr>
        <p:spPr>
          <a:xfrm>
            <a:off x="1691680" y="1379202"/>
            <a:ext cx="7272808" cy="4525963"/>
          </a:xfrm>
        </p:spPr>
        <p:txBody>
          <a:bodyPr>
            <a:normAutofit/>
          </a:bodyPr>
          <a:lstStyle/>
          <a:p>
            <a:r>
              <a:rPr lang="el-GR" altLang="el-GR" sz="2800" dirty="0" smtClean="0"/>
              <a:t>Η υποστήριξη και η καθοδήγηση, που προσφέρει ο εκπαιδευτικός στους μαθητές, άλλοτε ρητά και άλλοτε άρρητα.</a:t>
            </a:r>
          </a:p>
          <a:p>
            <a:r>
              <a:rPr lang="el-GR" altLang="el-GR" sz="2800" dirty="0" smtClean="0"/>
              <a:t>Είναι υποστηρικτική, </a:t>
            </a:r>
            <a:r>
              <a:rPr lang="el-GR" altLang="el-GR" sz="2800" dirty="0" err="1" smtClean="0"/>
              <a:t>συνερευνητική</a:t>
            </a:r>
            <a:r>
              <a:rPr lang="el-GR" altLang="el-GR" sz="2800" dirty="0" smtClean="0"/>
              <a:t> ή καθοδηγητική. </a:t>
            </a:r>
          </a:p>
          <a:p>
            <a:r>
              <a:rPr lang="el-GR" altLang="el-GR" sz="2800" dirty="0" smtClean="0"/>
              <a:t>Βασίζεται στον προφορικό του εκπαιδευτικού και στο χρησιμοποιούμενο διδακτικό υλικό.</a:t>
            </a:r>
          </a:p>
          <a:p>
            <a:r>
              <a:rPr lang="el-GR" altLang="el-GR" sz="2800" dirty="0" smtClean="0"/>
              <a:t>Μεταξύ συμμαθητών σε συνεργατική δραστηριότητα.</a:t>
            </a:r>
          </a:p>
          <a:p>
            <a:endParaRPr lang="el-GR" altLang="el-GR" dirty="0" smtClean="0"/>
          </a:p>
        </p:txBody>
      </p:sp>
      <p:sp>
        <p:nvSpPr>
          <p:cNvPr id="4" name="TextBox 3"/>
          <p:cNvSpPr txBox="1"/>
          <p:nvPr/>
        </p:nvSpPr>
        <p:spPr>
          <a:xfrm rot="17320291">
            <a:off x="-588212" y="3049543"/>
            <a:ext cx="3159135" cy="646331"/>
          </a:xfrm>
          <a:prstGeom prst="rect">
            <a:avLst/>
          </a:prstGeom>
          <a:noFill/>
        </p:spPr>
        <p:txBody>
          <a:bodyPr wrap="none" rtlCol="0">
            <a:spAutoFit/>
          </a:bodyPr>
          <a:lstStyle/>
          <a:p>
            <a:r>
              <a:rPr lang="el-GR" dirty="0" smtClean="0">
                <a:solidFill>
                  <a:srgbClr val="00B050"/>
                </a:solidFill>
              </a:rPr>
              <a:t>Η διδακτική βοήθεια ως τμήμα </a:t>
            </a:r>
          </a:p>
          <a:p>
            <a:r>
              <a:rPr lang="el-GR" dirty="0" smtClean="0">
                <a:solidFill>
                  <a:srgbClr val="00B050"/>
                </a:solidFill>
              </a:rPr>
              <a:t>μιας διδακτικής στρατηγικής</a:t>
            </a:r>
            <a:endParaRPr lang="el-GR" dirty="0">
              <a:solidFill>
                <a:srgbClr val="00B050"/>
              </a:solidFill>
            </a:endParaRPr>
          </a:p>
        </p:txBody>
      </p:sp>
    </p:spTree>
    <p:extLst>
      <p:ext uri="{BB962C8B-B14F-4D97-AF65-F5344CB8AC3E}">
        <p14:creationId xmlns:p14="http://schemas.microsoft.com/office/powerpoint/2010/main" val="103305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20012" cy="1143000"/>
          </a:xfrm>
        </p:spPr>
        <p:txBody>
          <a:bodyPr>
            <a:normAutofit fontScale="90000"/>
          </a:bodyPr>
          <a:lstStyle/>
          <a:p>
            <a:pPr>
              <a:defRPr/>
            </a:pPr>
            <a:r>
              <a:rPr lang="el-GR" dirty="0" smtClean="0"/>
              <a:t>Κατηγορίες διδακτικής βοήθειας</a:t>
            </a:r>
            <a:endParaRPr lang="el-GR" dirty="0"/>
          </a:p>
        </p:txBody>
      </p:sp>
      <p:sp>
        <p:nvSpPr>
          <p:cNvPr id="74755" name="Content Placeholder 2"/>
          <p:cNvSpPr>
            <a:spLocks noGrp="1"/>
          </p:cNvSpPr>
          <p:nvPr>
            <p:ph idx="1"/>
          </p:nvPr>
        </p:nvSpPr>
        <p:spPr>
          <a:xfrm>
            <a:off x="683568" y="1340768"/>
            <a:ext cx="7560840" cy="4752528"/>
          </a:xfrm>
        </p:spPr>
        <p:txBody>
          <a:bodyPr>
            <a:normAutofit lnSpcReduction="10000"/>
          </a:bodyPr>
          <a:lstStyle/>
          <a:p>
            <a:r>
              <a:rPr lang="el-GR" altLang="el-GR" sz="2800" dirty="0" smtClean="0"/>
              <a:t>Παροχή μαθησιακού υλικού προς αλληλεπίδραση και πειραματισμό (φύλλα εργασίας, εκπαιδευτικό λογισμικό) </a:t>
            </a:r>
          </a:p>
          <a:p>
            <a:r>
              <a:rPr lang="el-GR" altLang="el-GR" sz="2800" dirty="0" smtClean="0"/>
              <a:t>Παροχή προφορικής πληροφορίας (προφορικές ή γραπτές παρεμβάσεις του εκπαιδευτικού απαραίτητες για την περιγραφή του προς επίλυση προβλήματος) </a:t>
            </a:r>
          </a:p>
          <a:p>
            <a:r>
              <a:rPr lang="el-GR" altLang="el-GR" sz="2800" dirty="0" smtClean="0"/>
              <a:t>Ερωτήσεις (όλοι οι τύποι των ερωτήσεων του εκπαιδευτικού κατά τη διάρκεια του μαθήματος)</a:t>
            </a:r>
          </a:p>
          <a:p>
            <a:r>
              <a:rPr lang="el-GR" altLang="el-GR" sz="2800" dirty="0" smtClean="0"/>
              <a:t>…</a:t>
            </a:r>
          </a:p>
        </p:txBody>
      </p:sp>
    </p:spTree>
    <p:extLst>
      <p:ext uri="{BB962C8B-B14F-4D97-AF65-F5344CB8AC3E}">
        <p14:creationId xmlns:p14="http://schemas.microsoft.com/office/powerpoint/2010/main" val="3589347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ΤΠΕ &amp; διδακτικές βοήθειες</a:t>
            </a:r>
            <a:endParaRPr lang="el-GR" dirty="0"/>
          </a:p>
        </p:txBody>
      </p:sp>
      <p:sp>
        <p:nvSpPr>
          <p:cNvPr id="46083" name="Content Placeholder 2"/>
          <p:cNvSpPr>
            <a:spLocks noGrp="1"/>
          </p:cNvSpPr>
          <p:nvPr>
            <p:ph idx="1"/>
          </p:nvPr>
        </p:nvSpPr>
        <p:spPr/>
        <p:txBody>
          <a:bodyPr/>
          <a:lstStyle/>
          <a:p>
            <a:pPr>
              <a:defRPr/>
            </a:pPr>
            <a:r>
              <a:rPr lang="el-GR" sz="2800" dirty="0" smtClean="0"/>
              <a:t>Τα υπολογιστικά περιβάλλοντα αποτελούν ειδικούς τύπους διδακτικής βοήθειας</a:t>
            </a:r>
          </a:p>
          <a:p>
            <a:pPr>
              <a:defRPr/>
            </a:pPr>
            <a:r>
              <a:rPr lang="el-GR" sz="2800" dirty="0" smtClean="0"/>
              <a:t>Το είδος της βοήθειας εξαρτάται από την κατηγορία του εκπαιδευτικού λογισμικού</a:t>
            </a:r>
          </a:p>
          <a:p>
            <a:pPr lvl="1">
              <a:defRPr/>
            </a:pPr>
            <a:r>
              <a:rPr lang="el-GR" sz="2400" dirty="0" smtClean="0"/>
              <a:t>Με την ενσωμάτωση των εκπαιδευτικών λογισμικών στην διδακτική παρέμβαση προκύπτουν επιπλέον ερωτήματα ως προς την κατανόηση χρήσης των μέσων. </a:t>
            </a:r>
          </a:p>
          <a:p>
            <a:pPr lvl="1">
              <a:defRPr/>
            </a:pPr>
            <a:r>
              <a:rPr lang="el-GR" sz="2400" dirty="0" smtClean="0"/>
              <a:t>Ο εκπαιδευτικός εφαρμόζει μεθόδους υποστήριξης και καθοδήγησης για την διευκόλυνση της εκπαιδευτικής διαδικασίας.  </a:t>
            </a:r>
          </a:p>
        </p:txBody>
      </p:sp>
    </p:spTree>
    <p:extLst>
      <p:ext uri="{BB962C8B-B14F-4D97-AF65-F5344CB8AC3E}">
        <p14:creationId xmlns:p14="http://schemas.microsoft.com/office/powerpoint/2010/main" val="428355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στρατηγική</a:t>
            </a:r>
            <a:endParaRPr lang="en-GB" dirty="0"/>
          </a:p>
        </p:txBody>
      </p:sp>
      <p:sp>
        <p:nvSpPr>
          <p:cNvPr id="80899" name="Content Placeholder 2"/>
          <p:cNvSpPr>
            <a:spLocks noGrp="1"/>
          </p:cNvSpPr>
          <p:nvPr>
            <p:ph idx="1"/>
          </p:nvPr>
        </p:nvSpPr>
        <p:spPr>
          <a:xfrm>
            <a:off x="928688" y="1447800"/>
            <a:ext cx="8005762" cy="4695825"/>
          </a:xfrm>
        </p:spPr>
        <p:txBody>
          <a:bodyPr/>
          <a:lstStyle/>
          <a:p>
            <a:r>
              <a:rPr lang="el-GR" altLang="el-GR" sz="2800" dirty="0" smtClean="0"/>
              <a:t>Ένας τρόπος διδασκαλίας, βασισμένος συνήθως σε αρχές μιας παιδαγωγικής θεωρίας ή μιας θεωρίας μάθησης, μέσω του οποίου επιδιώκεται επίτευξη ενός μαθησιακού αποτελέσματος.</a:t>
            </a:r>
            <a:endParaRPr lang="el-GR" altLang="el-GR" dirty="0">
              <a:latin typeface="Calibri" panose="020F0502020204030204" pitchFamily="34" charset="0"/>
            </a:endParaRPr>
          </a:p>
          <a:p>
            <a:pPr lvl="1"/>
            <a:r>
              <a:rPr lang="el-GR" altLang="el-GR" dirty="0" smtClean="0"/>
              <a:t>Στρατηγικές </a:t>
            </a:r>
            <a:r>
              <a:rPr lang="el-GR" altLang="el-GR" dirty="0"/>
              <a:t>ή τεχνικές διδασκαλίας </a:t>
            </a:r>
          </a:p>
          <a:p>
            <a:endParaRPr lang="el-GR" altLang="el-GR" sz="2800" dirty="0" smtClean="0"/>
          </a:p>
        </p:txBody>
      </p:sp>
    </p:spTree>
    <p:extLst>
      <p:ext uri="{BB962C8B-B14F-4D97-AF65-F5344CB8AC3E}">
        <p14:creationId xmlns:p14="http://schemas.microsoft.com/office/powerpoint/2010/main" val="281923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Σημασία των διδακτικών στρατηγικών</a:t>
            </a:r>
            <a:endParaRPr lang="en-GB" dirty="0"/>
          </a:p>
        </p:txBody>
      </p:sp>
      <p:sp>
        <p:nvSpPr>
          <p:cNvPr id="80899" name="Content Placeholder 2"/>
          <p:cNvSpPr>
            <a:spLocks noGrp="1"/>
          </p:cNvSpPr>
          <p:nvPr>
            <p:ph idx="1"/>
          </p:nvPr>
        </p:nvSpPr>
        <p:spPr>
          <a:xfrm>
            <a:off x="928688" y="1447800"/>
            <a:ext cx="7603752" cy="4695825"/>
          </a:xfrm>
        </p:spPr>
        <p:txBody>
          <a:bodyPr/>
          <a:lstStyle/>
          <a:p>
            <a:r>
              <a:rPr lang="el-GR" altLang="el-GR" sz="2800" dirty="0" smtClean="0"/>
              <a:t>Η επιλογή διδακτικής/</a:t>
            </a:r>
            <a:r>
              <a:rPr lang="el-GR" altLang="el-GR" sz="2800" dirty="0" err="1" smtClean="0"/>
              <a:t>ών</a:t>
            </a:r>
            <a:r>
              <a:rPr lang="el-GR" altLang="el-GR" sz="2800" dirty="0" smtClean="0"/>
              <a:t> στρατηγικής/</a:t>
            </a:r>
            <a:r>
              <a:rPr lang="el-GR" altLang="el-GR" sz="2800" dirty="0" err="1" smtClean="0"/>
              <a:t>ών</a:t>
            </a:r>
            <a:r>
              <a:rPr lang="el-GR" altLang="el-GR" sz="2800" dirty="0" smtClean="0"/>
              <a:t> αποτελεί</a:t>
            </a:r>
            <a:r>
              <a:rPr lang="el-GR" altLang="el-GR" sz="2800" dirty="0"/>
              <a:t> </a:t>
            </a:r>
            <a:r>
              <a:rPr lang="el-GR" altLang="el-GR" sz="2800" dirty="0" smtClean="0"/>
              <a:t>θεμελιώδες πρόβλημα κάθε </a:t>
            </a:r>
            <a:r>
              <a:rPr lang="el-GR" altLang="el-GR" sz="2800" b="1" dirty="0" smtClean="0"/>
              <a:t>διδακτικής δραστηριότητας</a:t>
            </a:r>
          </a:p>
          <a:p>
            <a:r>
              <a:rPr lang="el-GR" altLang="el-GR" sz="2800" dirty="0" smtClean="0"/>
              <a:t>Οι χρησιμοποιούμενες διδακτικές στρατηγικές καθορίζουν σε σημαντικό βαθμό την επίτευξη των στόχων ενός </a:t>
            </a:r>
            <a:r>
              <a:rPr lang="el-GR" altLang="el-GR" sz="2800" b="1" dirty="0" smtClean="0"/>
              <a:t>εκπαιδευτικού σεναρίου   </a:t>
            </a:r>
          </a:p>
        </p:txBody>
      </p:sp>
    </p:spTree>
    <p:extLst>
      <p:ext uri="{BB962C8B-B14F-4D97-AF65-F5344CB8AC3E}">
        <p14:creationId xmlns:p14="http://schemas.microsoft.com/office/powerpoint/2010/main" val="3971310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l-GR" sz="3200" dirty="0" smtClean="0"/>
              <a:t>Επιλογή και τεκμηρίωση διδακτικών στρατηγικών/καταστάσεων/βοηθειών </a:t>
            </a:r>
          </a:p>
        </p:txBody>
      </p:sp>
      <p:sp>
        <p:nvSpPr>
          <p:cNvPr id="6147" name="Content Placeholder 2"/>
          <p:cNvSpPr>
            <a:spLocks noGrp="1"/>
          </p:cNvSpPr>
          <p:nvPr>
            <p:ph idx="1"/>
          </p:nvPr>
        </p:nvSpPr>
        <p:spPr/>
        <p:txBody>
          <a:bodyPr/>
          <a:lstStyle/>
          <a:p>
            <a:pPr eaLnBrk="1" hangingPunct="1">
              <a:lnSpc>
                <a:spcPct val="80000"/>
              </a:lnSpc>
            </a:pPr>
            <a:r>
              <a:rPr lang="el-GR" altLang="el-GR" sz="2500" dirty="0" smtClean="0">
                <a:latin typeface="Calibri" panose="020F0502020204030204" pitchFamily="34" charset="0"/>
              </a:rPr>
              <a:t>Τι τύπου </a:t>
            </a:r>
            <a:r>
              <a:rPr lang="el-GR" altLang="el-GR" sz="2500" b="1" i="1" dirty="0" smtClean="0">
                <a:solidFill>
                  <a:schemeClr val="accent1">
                    <a:lumMod val="75000"/>
                  </a:schemeClr>
                </a:solidFill>
                <a:latin typeface="Calibri" panose="020F0502020204030204" pitchFamily="34" charset="0"/>
              </a:rPr>
              <a:t>διδακτικές στρατηγικές</a:t>
            </a:r>
            <a:r>
              <a:rPr lang="el-GR" altLang="el-GR" sz="2500" b="1" dirty="0" smtClean="0">
                <a:solidFill>
                  <a:schemeClr val="accent1">
                    <a:lumMod val="75000"/>
                  </a:schemeClr>
                </a:solidFill>
                <a:latin typeface="Calibri" panose="020F0502020204030204" pitchFamily="34" charset="0"/>
              </a:rPr>
              <a:t> </a:t>
            </a:r>
            <a:r>
              <a:rPr lang="el-GR" altLang="el-GR" sz="2500" dirty="0" smtClean="0">
                <a:latin typeface="Calibri" panose="020F0502020204030204" pitchFamily="34" charset="0"/>
              </a:rPr>
              <a:t>χρησιμοποιεί το εκπαιδευτικό σενάριο; </a:t>
            </a:r>
            <a:r>
              <a:rPr lang="en-US" altLang="el-GR" sz="2500" dirty="0" smtClean="0">
                <a:latin typeface="Calibri" panose="020F0502020204030204" pitchFamily="34" charset="0"/>
              </a:rPr>
              <a:t> </a:t>
            </a:r>
            <a:r>
              <a:rPr lang="el-GR" altLang="el-GR" sz="2500" dirty="0" smtClean="0">
                <a:latin typeface="Calibri" panose="020F0502020204030204" pitchFamily="34" charset="0"/>
              </a:rPr>
              <a:t>Ποιες είναι οι απαιτούμενες ενέργειες από τον εκπαιδευτικό για την υλοποίησή τους;</a:t>
            </a:r>
          </a:p>
          <a:p>
            <a:pPr eaLnBrk="1" hangingPunct="1">
              <a:lnSpc>
                <a:spcPct val="80000"/>
              </a:lnSpc>
            </a:pPr>
            <a:r>
              <a:rPr lang="el-GR" altLang="el-GR" sz="2500" dirty="0" smtClean="0">
                <a:latin typeface="Calibri" panose="020F0502020204030204" pitchFamily="34" charset="0"/>
              </a:rPr>
              <a:t>Τι τύπου </a:t>
            </a:r>
            <a:r>
              <a:rPr lang="el-GR" altLang="el-GR" sz="2500" b="1" i="1" dirty="0" smtClean="0">
                <a:solidFill>
                  <a:schemeClr val="accent1">
                    <a:lumMod val="75000"/>
                  </a:schemeClr>
                </a:solidFill>
                <a:latin typeface="Calibri" panose="020F0502020204030204" pitchFamily="34" charset="0"/>
              </a:rPr>
              <a:t>διδακτικές καταστάσεις</a:t>
            </a:r>
            <a:r>
              <a:rPr lang="el-GR" altLang="el-GR" sz="2500" b="1" dirty="0" smtClean="0">
                <a:solidFill>
                  <a:schemeClr val="accent1">
                    <a:lumMod val="75000"/>
                  </a:schemeClr>
                </a:solidFill>
                <a:latin typeface="Calibri" panose="020F0502020204030204" pitchFamily="34" charset="0"/>
              </a:rPr>
              <a:t> </a:t>
            </a:r>
            <a:r>
              <a:rPr lang="el-GR" altLang="el-GR" sz="2500" dirty="0" smtClean="0">
                <a:latin typeface="Calibri" panose="020F0502020204030204" pitchFamily="34" charset="0"/>
              </a:rPr>
              <a:t>ευνοεί το εκπαιδευτικό σενάριο (όπως ατομικές ή συλλογικές, κλειστές ή ανοικτές, επεκτάσιμες). Ποιες είναι οι απαιτούμενες ενέργειες από τον εκπαιδευτικό για την υλοποίησή τους; </a:t>
            </a:r>
          </a:p>
          <a:p>
            <a:pPr eaLnBrk="1" hangingPunct="1">
              <a:lnSpc>
                <a:spcPct val="80000"/>
              </a:lnSpc>
            </a:pPr>
            <a:r>
              <a:rPr lang="el-GR" altLang="el-GR" sz="2500" dirty="0" smtClean="0">
                <a:latin typeface="Calibri" panose="020F0502020204030204" pitchFamily="34" charset="0"/>
              </a:rPr>
              <a:t>Τι τύπου </a:t>
            </a:r>
            <a:r>
              <a:rPr lang="el-GR" altLang="el-GR" sz="2500" b="1" i="1" dirty="0" smtClean="0">
                <a:solidFill>
                  <a:schemeClr val="accent1">
                    <a:lumMod val="75000"/>
                  </a:schemeClr>
                </a:solidFill>
                <a:latin typeface="Calibri" panose="020F0502020204030204" pitchFamily="34" charset="0"/>
              </a:rPr>
              <a:t>διδακτικές βοήθειες</a:t>
            </a:r>
            <a:r>
              <a:rPr lang="el-GR" altLang="el-GR" sz="2500" b="1" dirty="0" smtClean="0">
                <a:solidFill>
                  <a:schemeClr val="accent1">
                    <a:lumMod val="75000"/>
                  </a:schemeClr>
                </a:solidFill>
                <a:latin typeface="Calibri" panose="020F0502020204030204" pitchFamily="34" charset="0"/>
              </a:rPr>
              <a:t> </a:t>
            </a:r>
            <a:r>
              <a:rPr lang="el-GR" altLang="el-GR" sz="2500" dirty="0" smtClean="0">
                <a:latin typeface="Calibri" panose="020F0502020204030204" pitchFamily="34" charset="0"/>
              </a:rPr>
              <a:t>προτείνει το σενάριο; Ποιες είναι οι απαιτούμενες ενέργειες από τον εκπαιδευτικό για την υλοποίησή τους; Πώς εξελίσσεται η διαδικασία με τις παρεμβάσεις του εκπαιδευτικού</a:t>
            </a:r>
          </a:p>
        </p:txBody>
      </p:sp>
    </p:spTree>
    <p:extLst>
      <p:ext uri="{BB962C8B-B14F-4D97-AF65-F5344CB8AC3E}">
        <p14:creationId xmlns:p14="http://schemas.microsoft.com/office/powerpoint/2010/main" val="160114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l-GR" altLang="el-GR" dirty="0" smtClean="0">
                <a:ea typeface="Times New Roman" panose="02020603050405020304" pitchFamily="18" charset="0"/>
                <a:cs typeface="Arial" panose="020B0604020202020204" pitchFamily="34" charset="0"/>
              </a:rPr>
              <a:t>Θεωρίες μάθησης και είδη δραστηριοτήτων </a:t>
            </a:r>
          </a:p>
        </p:txBody>
      </p:sp>
      <p:graphicFrame>
        <p:nvGraphicFramePr>
          <p:cNvPr id="4" name="Content Placeholder 3"/>
          <p:cNvGraphicFramePr>
            <a:graphicFrameLocks noGrp="1"/>
          </p:cNvGraphicFramePr>
          <p:nvPr>
            <p:ph idx="1"/>
          </p:nvPr>
        </p:nvGraphicFramePr>
        <p:xfrm>
          <a:off x="539750" y="1412875"/>
          <a:ext cx="8342313" cy="2881315"/>
        </p:xfrm>
        <a:graphic>
          <a:graphicData uri="http://schemas.openxmlformats.org/drawingml/2006/table">
            <a:tbl>
              <a:tblPr/>
              <a:tblGrid>
                <a:gridCol w="4452938"/>
                <a:gridCol w="1944687"/>
                <a:gridCol w="1944688"/>
              </a:tblGrid>
              <a:tr h="360363">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έμφαση</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1079500">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Βασικές θεωρίες μάθησης</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ατομική δραστηριότητα</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ομαδική δραστηριότητα συνεργασία</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rgbClr val="000000"/>
                        </a:buClr>
                        <a:buSzPts val="2000"/>
                        <a:buFont typeface="Verdana" panose="020B0604030504040204" pitchFamily="34" charset="0"/>
                        <a:buNone/>
                        <a:tabLst/>
                      </a:pPr>
                      <a:r>
                        <a:rPr kumimoji="0" lang="el-GR" altLang="el-GR" sz="20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Εποικοδομισμός</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rgbClr val="000000"/>
                        </a:buClr>
                        <a:buSzPts val="2000"/>
                        <a:buFont typeface="Verdana" panose="020B0604030504040204" pitchFamily="34" charset="0"/>
                        <a:buNone/>
                        <a:tabLst/>
                      </a:pPr>
                      <a:r>
                        <a:rPr kumimoji="0" lang="el-GR" altLang="el-GR" sz="20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Κοινωνικός εποικοδομισμός</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rgbClr val="000000"/>
                        </a:buClr>
                        <a:buSzPts val="2000"/>
                        <a:buFont typeface="Verdana" panose="020B0604030504040204" pitchFamily="34" charset="0"/>
                        <a:buNone/>
                        <a:tabLst/>
                      </a:pPr>
                      <a:r>
                        <a:rPr kumimoji="0" lang="el-GR" altLang="el-GR" sz="20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Κοινωνικοπολιτισμική προσέγγιση</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rgbClr val="000000"/>
                        </a:buClr>
                        <a:buSzPts val="2000"/>
                        <a:buFont typeface="Verdana" panose="020B0604030504040204" pitchFamily="34" charset="0"/>
                        <a:buNone/>
                        <a:tabLst/>
                      </a:pPr>
                      <a:r>
                        <a:rPr kumimoji="0" lang="el-GR" altLang="el-GR" sz="20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Συμπεριφορισμός</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72" name="TextBox 4"/>
          <p:cNvSpPr txBox="1">
            <a:spLocks noChangeArrowheads="1"/>
          </p:cNvSpPr>
          <p:nvPr/>
        </p:nvSpPr>
        <p:spPr bwMode="auto">
          <a:xfrm>
            <a:off x="1619250" y="4508500"/>
            <a:ext cx="5473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l-GR" altLang="el-GR" sz="1800" dirty="0">
                <a:latin typeface="Calibri" panose="020F0502020204030204" pitchFamily="34" charset="0"/>
                <a:cs typeface="Arial" panose="020B0604020202020204" pitchFamily="34" charset="0"/>
              </a:rPr>
              <a:t>Σε ένα διδακτικό σενάριο μπορούμε να επιλέξουμε διδακτικές στρατηγικές που προέρχονται από διαφορετικές θεωρίες μάθησης</a:t>
            </a:r>
          </a:p>
        </p:txBody>
      </p:sp>
    </p:spTree>
    <p:extLst>
      <p:ext uri="{BB962C8B-B14F-4D97-AF65-F5344CB8AC3E}">
        <p14:creationId xmlns:p14="http://schemas.microsoft.com/office/powerpoint/2010/main" val="170566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274638"/>
            <a:ext cx="8394898" cy="1143000"/>
          </a:xfrm>
        </p:spPr>
        <p:txBody>
          <a:bodyPr>
            <a:normAutofit fontScale="90000"/>
          </a:bodyPr>
          <a:lstStyle/>
          <a:p>
            <a:pPr>
              <a:defRPr/>
            </a:pPr>
            <a:r>
              <a:rPr lang="el-GR" dirty="0" smtClean="0"/>
              <a:t>Βασικοί τύποι διδακτικών στρατηγικών</a:t>
            </a:r>
            <a:endParaRPr lang="en-GB" dirty="0"/>
          </a:p>
        </p:txBody>
      </p:sp>
      <p:sp>
        <p:nvSpPr>
          <p:cNvPr id="82947" name="Content Placeholder 2"/>
          <p:cNvSpPr>
            <a:spLocks noGrp="1"/>
          </p:cNvSpPr>
          <p:nvPr>
            <p:ph idx="1"/>
          </p:nvPr>
        </p:nvSpPr>
        <p:spPr>
          <a:xfrm>
            <a:off x="734121" y="1916832"/>
            <a:ext cx="8005762" cy="4695825"/>
          </a:xfrm>
        </p:spPr>
        <p:txBody>
          <a:bodyPr/>
          <a:lstStyle/>
          <a:p>
            <a:r>
              <a:rPr lang="el-GR" altLang="el-GR" sz="2800" dirty="0" smtClean="0"/>
              <a:t>Συμπεριφοριστικές διδακτικές στρατηγικές</a:t>
            </a:r>
          </a:p>
          <a:p>
            <a:r>
              <a:rPr lang="el-GR" altLang="el-GR" sz="2800" dirty="0" err="1" smtClean="0"/>
              <a:t>Εποικοδομιστικές</a:t>
            </a:r>
            <a:r>
              <a:rPr lang="el-GR" altLang="el-GR" sz="2800" dirty="0" smtClean="0"/>
              <a:t> διδακτικές στρατηγικές </a:t>
            </a:r>
          </a:p>
          <a:p>
            <a:r>
              <a:rPr lang="el-GR" altLang="el-GR" sz="2800" dirty="0" err="1" smtClean="0"/>
              <a:t>Κοινωνικογνωστικές</a:t>
            </a:r>
            <a:r>
              <a:rPr lang="el-GR" altLang="el-GR" sz="2800" dirty="0" smtClean="0"/>
              <a:t> διδακτικές στρατηγικές</a:t>
            </a:r>
          </a:p>
          <a:p>
            <a:r>
              <a:rPr lang="el-GR" altLang="el-GR" sz="2800" dirty="0" err="1" smtClean="0"/>
              <a:t>Κοινωνικοπολιτισμικές</a:t>
            </a:r>
            <a:r>
              <a:rPr lang="el-GR" altLang="el-GR" sz="2800" dirty="0" smtClean="0"/>
              <a:t> διδακτικές στρατηγικές</a:t>
            </a:r>
          </a:p>
          <a:p>
            <a:pPr>
              <a:buFont typeface="Wingdings 2" pitchFamily="18" charset="2"/>
              <a:buNone/>
            </a:pPr>
            <a:endParaRPr lang="el-GR" altLang="el-GR" sz="2800" dirty="0" smtClean="0"/>
          </a:p>
          <a:p>
            <a:pPr>
              <a:buFont typeface="Wingdings 2" pitchFamily="18" charset="2"/>
              <a:buNone/>
            </a:pPr>
            <a:r>
              <a:rPr lang="el-GR" altLang="el-GR" sz="2800" dirty="0" smtClean="0"/>
              <a:t>Η θέση των ΤΠΕ στην υλοποίηση των επιμέρους τύπων διδακτικών στρατηγικών  </a:t>
            </a:r>
          </a:p>
        </p:txBody>
      </p:sp>
    </p:spTree>
    <p:extLst>
      <p:ext uri="{BB962C8B-B14F-4D97-AF65-F5344CB8AC3E}">
        <p14:creationId xmlns:p14="http://schemas.microsoft.com/office/powerpoint/2010/main" val="2814254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274638"/>
            <a:ext cx="8248650" cy="1143000"/>
          </a:xfrm>
        </p:spPr>
        <p:txBody>
          <a:bodyPr>
            <a:noAutofit/>
          </a:bodyPr>
          <a:lstStyle/>
          <a:p>
            <a:pPr>
              <a:defRPr/>
            </a:pPr>
            <a:r>
              <a:rPr lang="el-GR" sz="4000" b="1" dirty="0" smtClean="0">
                <a:effectLst/>
              </a:rPr>
              <a:t>Διδακτικές στρατηγικές και εκπαιδευτικό σενάριο </a:t>
            </a:r>
            <a:endParaRPr lang="el-GR" sz="4000" b="1" baseline="-25000" dirty="0">
              <a:effectLst/>
            </a:endParaRPr>
          </a:p>
        </p:txBody>
      </p:sp>
      <p:sp>
        <p:nvSpPr>
          <p:cNvPr id="77827" name="2 - Θέση περιεχομένου"/>
          <p:cNvSpPr>
            <a:spLocks noGrp="1"/>
          </p:cNvSpPr>
          <p:nvPr>
            <p:ph idx="1"/>
          </p:nvPr>
        </p:nvSpPr>
        <p:spPr>
          <a:xfrm>
            <a:off x="1331913" y="1628775"/>
            <a:ext cx="7499350" cy="4800600"/>
          </a:xfrm>
        </p:spPr>
        <p:txBody>
          <a:bodyPr/>
          <a:lstStyle/>
          <a:p>
            <a:r>
              <a:rPr lang="el-GR" dirty="0"/>
              <a:t>τι τύπου διδακτικές στρατηγικές χρησιμοποιεί το εκπαιδευτικό σενάριο; </a:t>
            </a:r>
            <a:endParaRPr lang="el-GR" dirty="0" smtClean="0"/>
          </a:p>
          <a:p>
            <a:r>
              <a:rPr lang="el-GR" dirty="0" smtClean="0"/>
              <a:t>Ποιες </a:t>
            </a:r>
            <a:r>
              <a:rPr lang="el-GR" dirty="0"/>
              <a:t>είναι οι απαιτούμενες ενέργειες από τον εκπαιδευτικό για την υλοποίησή τους;</a:t>
            </a:r>
          </a:p>
          <a:p>
            <a:endParaRPr lang="el-GR" sz="4400" dirty="0" smtClean="0"/>
          </a:p>
        </p:txBody>
      </p:sp>
      <p:sp>
        <p:nvSpPr>
          <p:cNvPr id="3" name="Θέση αριθμού διαφάνειας 2"/>
          <p:cNvSpPr>
            <a:spLocks noGrp="1"/>
          </p:cNvSpPr>
          <p:nvPr>
            <p:ph type="sldNum" sz="quarter" idx="4294967295"/>
          </p:nvPr>
        </p:nvSpPr>
        <p:spPr>
          <a:xfrm>
            <a:off x="8613775" y="6305550"/>
            <a:ext cx="457200" cy="476250"/>
          </a:xfrm>
          <a:prstGeom prst="rect">
            <a:avLst/>
          </a:prstGeom>
        </p:spPr>
        <p:txBody>
          <a:bodyPr/>
          <a:lstStyle/>
          <a:p>
            <a:pPr>
              <a:defRPr/>
            </a:pPr>
            <a:fld id="{2F41CE32-8969-4F5E-971C-8FBD11AD9AC5}" type="slidenum">
              <a:rPr lang="en-US" smtClean="0"/>
              <a:pPr>
                <a:defRPr/>
              </a:pPr>
              <a:t>24</a:t>
            </a:fld>
            <a:endParaRPr lang="en-US"/>
          </a:p>
        </p:txBody>
      </p:sp>
    </p:spTree>
    <p:extLst>
      <p:ext uri="{BB962C8B-B14F-4D97-AF65-F5344CB8AC3E}">
        <p14:creationId xmlns:p14="http://schemas.microsoft.com/office/powerpoint/2010/main" val="304162562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79388" y="188913"/>
            <a:ext cx="4392612" cy="792162"/>
          </a:xfrm>
        </p:spPr>
        <p:txBody>
          <a:bodyPr/>
          <a:lstStyle/>
          <a:p>
            <a:pPr eaLnBrk="1" hangingPunct="1">
              <a:defRPr/>
            </a:pPr>
            <a:r>
              <a:rPr lang="en-GB" dirty="0" smtClean="0">
                <a:ea typeface="ＭＳ Ｐゴシック" pitchFamily="-112" charset="-128"/>
              </a:rPr>
              <a:t> </a:t>
            </a:r>
          </a:p>
        </p:txBody>
      </p:sp>
      <p:sp>
        <p:nvSpPr>
          <p:cNvPr id="39940" name="Text Box 3"/>
          <p:cNvSpPr txBox="1">
            <a:spLocks noChangeArrowheads="1"/>
          </p:cNvSpPr>
          <p:nvPr/>
        </p:nvSpPr>
        <p:spPr bwMode="auto">
          <a:xfrm>
            <a:off x="287338" y="1584325"/>
            <a:ext cx="59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solidFill>
                  <a:srgbClr val="002060"/>
                </a:solidFill>
                <a:latin typeface="Arial" panose="020B0604020202020204" pitchFamily="34" charset="0"/>
                <a:ea typeface="MS PGothic" panose="020B0600070205080204" pitchFamily="34" charset="-128"/>
              </a:rPr>
              <a:t>ρωτά</a:t>
            </a:r>
            <a:endParaRPr lang="en-GB" sz="1600">
              <a:solidFill>
                <a:srgbClr val="002060"/>
              </a:solidFill>
              <a:latin typeface="Arial" panose="020B0604020202020204" pitchFamily="34" charset="0"/>
              <a:ea typeface="MS PGothic" panose="020B0600070205080204" pitchFamily="34" charset="-128"/>
            </a:endParaRPr>
          </a:p>
        </p:txBody>
      </p:sp>
      <p:sp>
        <p:nvSpPr>
          <p:cNvPr id="39941" name="Text Box 4"/>
          <p:cNvSpPr txBox="1">
            <a:spLocks noChangeArrowheads="1"/>
          </p:cNvSpPr>
          <p:nvPr/>
        </p:nvSpPr>
        <p:spPr bwMode="auto">
          <a:xfrm>
            <a:off x="1390650" y="1612900"/>
            <a:ext cx="113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b="1">
                <a:solidFill>
                  <a:srgbClr val="002060"/>
                </a:solidFill>
                <a:latin typeface="Arial" panose="020B0604020202020204" pitchFamily="34" charset="0"/>
                <a:ea typeface="MS PGothic" panose="020B0600070205080204" pitchFamily="34" charset="-128"/>
              </a:rPr>
              <a:t>Μεταδίδει</a:t>
            </a:r>
            <a:endParaRPr lang="en-GB" sz="1600" b="1">
              <a:solidFill>
                <a:srgbClr val="002060"/>
              </a:solidFill>
              <a:latin typeface="Arial" panose="020B0604020202020204" pitchFamily="34" charset="0"/>
              <a:ea typeface="MS PGothic" panose="020B0600070205080204" pitchFamily="34" charset="-128"/>
            </a:endParaRPr>
          </a:p>
        </p:txBody>
      </p:sp>
      <p:sp>
        <p:nvSpPr>
          <p:cNvPr id="39942" name="Text Box 6"/>
          <p:cNvSpPr txBox="1">
            <a:spLocks noChangeArrowheads="1"/>
          </p:cNvSpPr>
          <p:nvPr/>
        </p:nvSpPr>
        <p:spPr bwMode="auto">
          <a:xfrm>
            <a:off x="1609725" y="1970088"/>
            <a:ext cx="1300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dirty="0" smtClean="0">
                <a:solidFill>
                  <a:srgbClr val="002060"/>
                </a:solidFill>
                <a:latin typeface="Arial" panose="020B0604020202020204" pitchFamily="34" charset="0"/>
                <a:ea typeface="MS PGothic" panose="020B0600070205080204" pitchFamily="34" charset="-128"/>
              </a:rPr>
              <a:t>παρουσιάζει</a:t>
            </a:r>
            <a:endParaRPr lang="en-GB" sz="1600" dirty="0">
              <a:solidFill>
                <a:srgbClr val="002060"/>
              </a:solidFill>
              <a:latin typeface="Arial" panose="020B0604020202020204" pitchFamily="34" charset="0"/>
              <a:ea typeface="MS PGothic" panose="020B0600070205080204" pitchFamily="34" charset="-128"/>
            </a:endParaRPr>
          </a:p>
        </p:txBody>
      </p:sp>
      <p:sp>
        <p:nvSpPr>
          <p:cNvPr id="39943" name="Text Box 7"/>
          <p:cNvSpPr txBox="1">
            <a:spLocks noChangeArrowheads="1"/>
          </p:cNvSpPr>
          <p:nvPr/>
        </p:nvSpPr>
        <p:spPr bwMode="auto">
          <a:xfrm>
            <a:off x="592138" y="2552700"/>
            <a:ext cx="264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b="1" i="1">
                <a:solidFill>
                  <a:srgbClr val="FF0000"/>
                </a:solidFill>
                <a:latin typeface="Arial" panose="020B0604020202020204" pitchFamily="34" charset="0"/>
                <a:ea typeface="MS PGothic" panose="020B0600070205080204" pitchFamily="34" charset="-128"/>
              </a:rPr>
              <a:t>Απαντά σε ερωτήσεις </a:t>
            </a:r>
            <a:endParaRPr lang="fr-FR" sz="1600" b="1" i="1">
              <a:solidFill>
                <a:srgbClr val="FF0000"/>
              </a:solidFill>
              <a:latin typeface="Arial" panose="020B0604020202020204" pitchFamily="34" charset="0"/>
              <a:ea typeface="MS PGothic" panose="020B0600070205080204" pitchFamily="34" charset="-128"/>
            </a:endParaRPr>
          </a:p>
          <a:p>
            <a:pPr eaLnBrk="1" hangingPunct="1">
              <a:spcBef>
                <a:spcPct val="0"/>
              </a:spcBef>
              <a:buClrTx/>
              <a:buSzTx/>
              <a:buFontTx/>
              <a:buNone/>
            </a:pPr>
            <a:r>
              <a:rPr lang="el-GR" sz="1600" b="1" i="1">
                <a:solidFill>
                  <a:srgbClr val="FF0000"/>
                </a:solidFill>
                <a:latin typeface="Arial" panose="020B0604020202020204" pitchFamily="34" charset="0"/>
                <a:ea typeface="MS PGothic" panose="020B0600070205080204" pitchFamily="34" charset="-128"/>
              </a:rPr>
              <a:t>Αιτιολογεί τις απαντήσεις</a:t>
            </a:r>
            <a:endParaRPr lang="en-GB" sz="1600" b="1" i="1">
              <a:solidFill>
                <a:srgbClr val="FF0000"/>
              </a:solidFill>
              <a:latin typeface="Arial" panose="020B0604020202020204" pitchFamily="34" charset="0"/>
              <a:ea typeface="MS PGothic" panose="020B0600070205080204" pitchFamily="34" charset="-128"/>
            </a:endParaRPr>
          </a:p>
        </p:txBody>
      </p:sp>
      <p:sp>
        <p:nvSpPr>
          <p:cNvPr id="29705" name="Text Box 8"/>
          <p:cNvSpPr txBox="1">
            <a:spLocks noChangeArrowheads="1"/>
          </p:cNvSpPr>
          <p:nvPr/>
        </p:nvSpPr>
        <p:spPr bwMode="auto">
          <a:xfrm>
            <a:off x="4710113" y="1311275"/>
            <a:ext cx="858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dirty="0" smtClean="0">
                <a:solidFill>
                  <a:schemeClr val="accent4">
                    <a:lumMod val="50000"/>
                  </a:schemeClr>
                </a:solidFill>
              </a:rPr>
              <a:t>μελέτα</a:t>
            </a:r>
            <a:endParaRPr lang="en-GB" sz="1600" dirty="0" smtClean="0">
              <a:solidFill>
                <a:schemeClr val="accent4">
                  <a:lumMod val="50000"/>
                </a:schemeClr>
              </a:solidFill>
            </a:endParaRPr>
          </a:p>
        </p:txBody>
      </p:sp>
      <p:sp>
        <p:nvSpPr>
          <p:cNvPr id="29707" name="Text Box 10"/>
          <p:cNvSpPr txBox="1">
            <a:spLocks noChangeArrowheads="1"/>
          </p:cNvSpPr>
          <p:nvPr/>
        </p:nvSpPr>
        <p:spPr bwMode="auto">
          <a:xfrm>
            <a:off x="5819775" y="1987550"/>
            <a:ext cx="126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2000" b="1" dirty="0" smtClean="0">
                <a:solidFill>
                  <a:schemeClr val="accent4">
                    <a:lumMod val="50000"/>
                  </a:schemeClr>
                </a:solidFill>
              </a:rPr>
              <a:t>διερευνά</a:t>
            </a:r>
            <a:endParaRPr lang="en-GB" sz="2000" b="1" dirty="0" smtClean="0">
              <a:solidFill>
                <a:schemeClr val="accent4">
                  <a:lumMod val="50000"/>
                </a:schemeClr>
              </a:solidFill>
            </a:endParaRPr>
          </a:p>
        </p:txBody>
      </p:sp>
      <p:sp>
        <p:nvSpPr>
          <p:cNvPr id="29708" name="Text Box 11"/>
          <p:cNvSpPr txBox="1">
            <a:spLocks noChangeArrowheads="1"/>
          </p:cNvSpPr>
          <p:nvPr/>
        </p:nvSpPr>
        <p:spPr bwMode="auto">
          <a:xfrm>
            <a:off x="6761163" y="2341563"/>
            <a:ext cx="1614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b="1" dirty="0" err="1" smtClean="0">
                <a:solidFill>
                  <a:schemeClr val="accent4">
                    <a:lumMod val="50000"/>
                  </a:schemeClr>
                </a:solidFill>
              </a:rPr>
              <a:t>μοντελοποιεί</a:t>
            </a:r>
            <a:endParaRPr lang="en-GB" b="1" dirty="0" smtClean="0">
              <a:solidFill>
                <a:schemeClr val="accent4">
                  <a:lumMod val="50000"/>
                </a:schemeClr>
              </a:solidFill>
            </a:endParaRPr>
          </a:p>
        </p:txBody>
      </p:sp>
      <p:sp>
        <p:nvSpPr>
          <p:cNvPr id="29709" name="Text Box 12"/>
          <p:cNvSpPr txBox="1">
            <a:spLocks noChangeArrowheads="1"/>
          </p:cNvSpPr>
          <p:nvPr/>
        </p:nvSpPr>
        <p:spPr bwMode="auto">
          <a:xfrm>
            <a:off x="4286250" y="3552825"/>
            <a:ext cx="163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b="1" dirty="0" smtClean="0">
                <a:solidFill>
                  <a:schemeClr val="accent4">
                    <a:lumMod val="50000"/>
                  </a:schemeClr>
                </a:solidFill>
              </a:rPr>
              <a:t>κατασκευάζει</a:t>
            </a:r>
            <a:endParaRPr lang="en-GB" b="1" dirty="0" smtClean="0">
              <a:solidFill>
                <a:schemeClr val="accent4">
                  <a:lumMod val="50000"/>
                </a:schemeClr>
              </a:solidFill>
            </a:endParaRPr>
          </a:p>
        </p:txBody>
      </p:sp>
      <p:sp>
        <p:nvSpPr>
          <p:cNvPr id="29710" name="Text Box 13"/>
          <p:cNvSpPr txBox="1">
            <a:spLocks noChangeArrowheads="1"/>
          </p:cNvSpPr>
          <p:nvPr/>
        </p:nvSpPr>
        <p:spPr bwMode="auto">
          <a:xfrm>
            <a:off x="6594475" y="3898900"/>
            <a:ext cx="196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smtClean="0">
                <a:solidFill>
                  <a:schemeClr val="accent4">
                    <a:lumMod val="50000"/>
                  </a:schemeClr>
                </a:solidFill>
              </a:rPr>
              <a:t>προγραμματίζει</a:t>
            </a:r>
            <a:endParaRPr lang="en-GB" sz="1600" b="1" dirty="0" smtClean="0">
              <a:solidFill>
                <a:schemeClr val="accent4">
                  <a:lumMod val="50000"/>
                </a:schemeClr>
              </a:solidFill>
            </a:endParaRPr>
          </a:p>
        </p:txBody>
      </p:sp>
      <p:sp>
        <p:nvSpPr>
          <p:cNvPr id="29711" name="Text Box 14"/>
          <p:cNvSpPr txBox="1">
            <a:spLocks noChangeArrowheads="1"/>
          </p:cNvSpPr>
          <p:nvPr/>
        </p:nvSpPr>
        <p:spPr bwMode="auto">
          <a:xfrm>
            <a:off x="5162550" y="2727325"/>
            <a:ext cx="2005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smtClean="0">
                <a:solidFill>
                  <a:schemeClr val="accent4">
                    <a:lumMod val="50000"/>
                  </a:schemeClr>
                </a:solidFill>
              </a:rPr>
              <a:t>Λύνει προβλήματα</a:t>
            </a:r>
            <a:endParaRPr lang="en-GB" sz="1600" b="1" dirty="0" smtClean="0">
              <a:solidFill>
                <a:schemeClr val="accent4">
                  <a:lumMod val="50000"/>
                </a:schemeClr>
              </a:solidFill>
            </a:endParaRPr>
          </a:p>
        </p:txBody>
      </p:sp>
      <p:sp>
        <p:nvSpPr>
          <p:cNvPr id="39950" name="Text Box 15"/>
          <p:cNvSpPr txBox="1">
            <a:spLocks noChangeArrowheads="1"/>
          </p:cNvSpPr>
          <p:nvPr/>
        </p:nvSpPr>
        <p:spPr bwMode="auto">
          <a:xfrm>
            <a:off x="1246188" y="5249863"/>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800" b="1" i="1" dirty="0">
                <a:latin typeface="Arial" panose="020B0604020202020204" pitchFamily="34" charset="0"/>
                <a:ea typeface="MS PGothic" panose="020B0600070205080204" pitchFamily="34" charset="-128"/>
              </a:rPr>
              <a:t>εκφράζεται</a:t>
            </a:r>
            <a:endParaRPr lang="en-GB" sz="2800" b="1" i="1" dirty="0">
              <a:latin typeface="Arial" panose="020B0604020202020204" pitchFamily="34" charset="0"/>
              <a:ea typeface="MS PGothic" panose="020B0600070205080204" pitchFamily="34" charset="-128"/>
            </a:endParaRPr>
          </a:p>
        </p:txBody>
      </p:sp>
      <p:sp>
        <p:nvSpPr>
          <p:cNvPr id="39951" name="Text Box 16"/>
          <p:cNvSpPr txBox="1">
            <a:spLocks noChangeArrowheads="1"/>
          </p:cNvSpPr>
          <p:nvPr/>
        </p:nvSpPr>
        <p:spPr bwMode="auto">
          <a:xfrm>
            <a:off x="4464050" y="5370513"/>
            <a:ext cx="3071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b="1">
                <a:latin typeface="Arial" panose="020B0604020202020204" pitchFamily="34" charset="0"/>
                <a:ea typeface="MS PGothic" panose="020B0600070205080204" pitchFamily="34" charset="-128"/>
              </a:rPr>
              <a:t>Επικοινωνεί και αλληλεπιδρά</a:t>
            </a:r>
            <a:endParaRPr lang="en-GB" sz="1600" b="1">
              <a:latin typeface="Arial" panose="020B0604020202020204" pitchFamily="34" charset="0"/>
              <a:ea typeface="MS PGothic" panose="020B0600070205080204" pitchFamily="34" charset="-128"/>
            </a:endParaRPr>
          </a:p>
        </p:txBody>
      </p:sp>
      <p:sp>
        <p:nvSpPr>
          <p:cNvPr id="39952" name="Text Box 17"/>
          <p:cNvSpPr txBox="1">
            <a:spLocks noChangeArrowheads="1"/>
          </p:cNvSpPr>
          <p:nvPr/>
        </p:nvSpPr>
        <p:spPr bwMode="auto">
          <a:xfrm>
            <a:off x="4775200" y="4999038"/>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Arial" panose="020B0604020202020204" pitchFamily="34" charset="0"/>
                <a:ea typeface="MS PGothic" panose="020B0600070205080204" pitchFamily="34" charset="-128"/>
              </a:rPr>
              <a:t>ψάχνει</a:t>
            </a:r>
            <a:endParaRPr lang="en-GB" sz="1400">
              <a:latin typeface="Arial" panose="020B0604020202020204" pitchFamily="34" charset="0"/>
              <a:ea typeface="MS PGothic" panose="020B0600070205080204" pitchFamily="34" charset="-128"/>
            </a:endParaRPr>
          </a:p>
        </p:txBody>
      </p:sp>
      <p:sp>
        <p:nvSpPr>
          <p:cNvPr id="39953" name="Line 18"/>
          <p:cNvSpPr>
            <a:spLocks noChangeShapeType="1"/>
          </p:cNvSpPr>
          <p:nvPr/>
        </p:nvSpPr>
        <p:spPr bwMode="auto">
          <a:xfrm>
            <a:off x="3606800" y="895350"/>
            <a:ext cx="0" cy="354171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29716" name="Text Box 19"/>
          <p:cNvSpPr txBox="1">
            <a:spLocks noChangeArrowheads="1"/>
          </p:cNvSpPr>
          <p:nvPr/>
        </p:nvSpPr>
        <p:spPr bwMode="auto">
          <a:xfrm>
            <a:off x="5895975" y="3157538"/>
            <a:ext cx="2716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smtClean="0">
                <a:solidFill>
                  <a:schemeClr val="accent4">
                    <a:lumMod val="50000"/>
                  </a:schemeClr>
                </a:solidFill>
              </a:rPr>
              <a:t>Υλοποιεί σχέδια εργασίας</a:t>
            </a:r>
            <a:endParaRPr lang="en-GB" sz="1600" b="1" dirty="0" smtClean="0">
              <a:solidFill>
                <a:schemeClr val="accent4">
                  <a:lumMod val="50000"/>
                </a:schemeClr>
              </a:solidFill>
            </a:endParaRPr>
          </a:p>
        </p:txBody>
      </p:sp>
      <p:sp>
        <p:nvSpPr>
          <p:cNvPr id="39955" name="Text Box 20"/>
          <p:cNvSpPr txBox="1">
            <a:spLocks noChangeArrowheads="1"/>
          </p:cNvSpPr>
          <p:nvPr/>
        </p:nvSpPr>
        <p:spPr bwMode="auto">
          <a:xfrm>
            <a:off x="1104900" y="4886325"/>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Arial" panose="020B0604020202020204" pitchFamily="34" charset="0"/>
                <a:ea typeface="MS PGothic" panose="020B0600070205080204" pitchFamily="34" charset="-128"/>
              </a:rPr>
              <a:t>συζητά</a:t>
            </a:r>
            <a:endParaRPr lang="en-GB" sz="1400">
              <a:latin typeface="Arial" panose="020B0604020202020204" pitchFamily="34" charset="0"/>
              <a:ea typeface="MS PGothic" panose="020B0600070205080204" pitchFamily="34" charset="-128"/>
            </a:endParaRPr>
          </a:p>
        </p:txBody>
      </p:sp>
      <p:sp>
        <p:nvSpPr>
          <p:cNvPr id="29718" name="Text Box 21"/>
          <p:cNvSpPr txBox="1">
            <a:spLocks noChangeArrowheads="1"/>
          </p:cNvSpPr>
          <p:nvPr/>
        </p:nvSpPr>
        <p:spPr bwMode="auto">
          <a:xfrm>
            <a:off x="3932238" y="3097213"/>
            <a:ext cx="1220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dirty="0" smtClean="0">
                <a:solidFill>
                  <a:schemeClr val="accent4">
                    <a:lumMod val="50000"/>
                  </a:schemeClr>
                </a:solidFill>
              </a:rPr>
              <a:t>μετακινείται</a:t>
            </a:r>
            <a:endParaRPr lang="en-GB" sz="1600" dirty="0" smtClean="0">
              <a:solidFill>
                <a:schemeClr val="accent4">
                  <a:lumMod val="50000"/>
                </a:schemeClr>
              </a:solidFill>
            </a:endParaRPr>
          </a:p>
        </p:txBody>
      </p:sp>
      <p:sp>
        <p:nvSpPr>
          <p:cNvPr id="39957" name="AutoShape 24"/>
          <p:cNvSpPr>
            <a:spLocks noChangeArrowheads="1"/>
          </p:cNvSpPr>
          <p:nvPr/>
        </p:nvSpPr>
        <p:spPr bwMode="auto">
          <a:xfrm>
            <a:off x="60325" y="1495425"/>
            <a:ext cx="3275013" cy="1571625"/>
          </a:xfrm>
          <a:prstGeom prst="wedgeRoundRectCallout">
            <a:avLst>
              <a:gd name="adj1" fmla="val -43750"/>
              <a:gd name="adj2" fmla="val 70000"/>
              <a:gd name="adj3"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el-GR" sz="1800">
              <a:latin typeface="Arial" panose="020B0604020202020204" pitchFamily="34" charset="0"/>
              <a:ea typeface="MS PGothic" panose="020B0600070205080204" pitchFamily="34" charset="-128"/>
            </a:endParaRPr>
          </a:p>
        </p:txBody>
      </p:sp>
      <p:grpSp>
        <p:nvGrpSpPr>
          <p:cNvPr id="39958" name="Group 26"/>
          <p:cNvGrpSpPr>
            <a:grpSpLocks/>
          </p:cNvGrpSpPr>
          <p:nvPr/>
        </p:nvGrpSpPr>
        <p:grpSpPr bwMode="auto">
          <a:xfrm>
            <a:off x="3689350" y="722313"/>
            <a:ext cx="5054600" cy="3686175"/>
            <a:chOff x="2639" y="445"/>
            <a:chExt cx="3080" cy="2787"/>
          </a:xfrm>
        </p:grpSpPr>
        <p:sp>
          <p:nvSpPr>
            <p:cNvPr id="39978" name="AutoShape 27"/>
            <p:cNvSpPr>
              <a:spLocks noChangeArrowheads="1"/>
            </p:cNvSpPr>
            <p:nvPr/>
          </p:nvSpPr>
          <p:spPr bwMode="auto">
            <a:xfrm rot="10800000">
              <a:off x="2639" y="790"/>
              <a:ext cx="3080" cy="2442"/>
            </a:xfrm>
            <a:prstGeom prst="wedgeRoundRectCallout">
              <a:avLst>
                <a:gd name="adj1" fmla="val 1630"/>
                <a:gd name="adj2" fmla="val 61023"/>
                <a:gd name="adj3"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el-GR" sz="1800">
                <a:latin typeface="Arial" panose="020B0604020202020204" pitchFamily="34" charset="0"/>
                <a:ea typeface="MS PGothic" panose="020B0600070205080204" pitchFamily="34" charset="-128"/>
              </a:endParaRPr>
            </a:p>
          </p:txBody>
        </p:sp>
        <p:sp>
          <p:nvSpPr>
            <p:cNvPr id="4" name="Text Box 28"/>
            <p:cNvSpPr txBox="1">
              <a:spLocks noChangeArrowheads="1"/>
            </p:cNvSpPr>
            <p:nvPr/>
          </p:nvSpPr>
          <p:spPr bwMode="auto">
            <a:xfrm>
              <a:off x="5009" y="445"/>
              <a:ext cx="11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defRPr/>
              </a:pPr>
              <a:endParaRPr lang="en-GB" b="1" dirty="0" smtClean="0">
                <a:solidFill>
                  <a:schemeClr val="accent4">
                    <a:lumMod val="50000"/>
                  </a:schemeClr>
                </a:solidFill>
                <a:effectLst>
                  <a:outerShdw blurRad="38100" dist="38100" dir="2700000" algn="tl">
                    <a:srgbClr val="000000">
                      <a:alpha val="43137"/>
                    </a:srgbClr>
                  </a:outerShdw>
                </a:effectLst>
              </a:endParaRPr>
            </a:p>
          </p:txBody>
        </p:sp>
      </p:grpSp>
      <p:sp>
        <p:nvSpPr>
          <p:cNvPr id="39959" name="AutoShape 30"/>
          <p:cNvSpPr>
            <a:spLocks noChangeArrowheads="1"/>
          </p:cNvSpPr>
          <p:nvPr/>
        </p:nvSpPr>
        <p:spPr bwMode="auto">
          <a:xfrm>
            <a:off x="323850" y="4724400"/>
            <a:ext cx="8712200" cy="1208088"/>
          </a:xfrm>
          <a:prstGeom prst="wedgeRoundRectCallout">
            <a:avLst>
              <a:gd name="adj1" fmla="val -43750"/>
              <a:gd name="adj2" fmla="val 93384"/>
              <a:gd name="adj3"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el-GR" sz="1800">
              <a:latin typeface="Arial" panose="020B0604020202020204" pitchFamily="34" charset="0"/>
              <a:ea typeface="MS PGothic" panose="020B0600070205080204" pitchFamily="34" charset="-128"/>
            </a:endParaRPr>
          </a:p>
        </p:txBody>
      </p:sp>
      <p:sp>
        <p:nvSpPr>
          <p:cNvPr id="39960" name="Slide Number Placeholder 3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3E261F4-BF9A-4066-B1BA-854FA2616A7A}" type="slidenum">
              <a:rPr lang="en-US" sz="1200" smtClean="0">
                <a:solidFill>
                  <a:srgbClr val="B5A788"/>
                </a:solidFill>
                <a:ea typeface="MS PGothic" panose="020B0600070205080204" pitchFamily="34" charset="-128"/>
              </a:rPr>
              <a:pPr>
                <a:spcBef>
                  <a:spcPct val="0"/>
                </a:spcBef>
                <a:buClrTx/>
                <a:buSzTx/>
                <a:buFontTx/>
                <a:buNone/>
              </a:pPr>
              <a:t>25</a:t>
            </a:fld>
            <a:endParaRPr lang="en-US" sz="1200" smtClean="0">
              <a:solidFill>
                <a:srgbClr val="B5A788"/>
              </a:solidFill>
              <a:ea typeface="MS PGothic" panose="020B0600070205080204" pitchFamily="34" charset="-128"/>
            </a:endParaRPr>
          </a:p>
        </p:txBody>
      </p:sp>
      <p:sp>
        <p:nvSpPr>
          <p:cNvPr id="29724" name="Text Box 10"/>
          <p:cNvSpPr txBox="1">
            <a:spLocks noChangeArrowheads="1"/>
          </p:cNvSpPr>
          <p:nvPr/>
        </p:nvSpPr>
        <p:spPr bwMode="auto">
          <a:xfrm>
            <a:off x="6553200" y="1655763"/>
            <a:ext cx="1325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b="1" dirty="0" err="1" smtClean="0">
                <a:solidFill>
                  <a:schemeClr val="accent4">
                    <a:lumMod val="50000"/>
                  </a:schemeClr>
                </a:solidFill>
              </a:rPr>
              <a:t>οπτικοποιεί</a:t>
            </a:r>
            <a:endParaRPr lang="en-GB" sz="1600" b="1" dirty="0" smtClean="0">
              <a:solidFill>
                <a:schemeClr val="accent4">
                  <a:lumMod val="50000"/>
                </a:schemeClr>
              </a:solidFill>
            </a:endParaRPr>
          </a:p>
        </p:txBody>
      </p:sp>
      <p:sp>
        <p:nvSpPr>
          <p:cNvPr id="29725" name="Text Box 10"/>
          <p:cNvSpPr txBox="1">
            <a:spLocks noChangeArrowheads="1"/>
          </p:cNvSpPr>
          <p:nvPr/>
        </p:nvSpPr>
        <p:spPr bwMode="auto">
          <a:xfrm>
            <a:off x="3863975" y="1720850"/>
            <a:ext cx="795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l-GR" sz="1600" dirty="0" smtClean="0">
                <a:solidFill>
                  <a:schemeClr val="accent4">
                    <a:lumMod val="50000"/>
                  </a:schemeClr>
                </a:solidFill>
              </a:rPr>
              <a:t>ψάχνει</a:t>
            </a:r>
            <a:endParaRPr lang="en-GB" sz="1600" dirty="0" smtClean="0">
              <a:solidFill>
                <a:schemeClr val="accent4">
                  <a:lumMod val="50000"/>
                </a:schemeClr>
              </a:solidFill>
            </a:endParaRPr>
          </a:p>
        </p:txBody>
      </p:sp>
      <p:sp>
        <p:nvSpPr>
          <p:cNvPr id="37" name="Τίτλος 1"/>
          <p:cNvSpPr txBox="1">
            <a:spLocks/>
          </p:cNvSpPr>
          <p:nvPr/>
        </p:nvSpPr>
        <p:spPr>
          <a:xfrm>
            <a:off x="1036638" y="46038"/>
            <a:ext cx="7499350" cy="86995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112" charset="-128"/>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2pPr>
            <a:lvl3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3pPr>
            <a:lvl4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4pPr>
            <a:lvl5pPr algn="l" rtl="0" eaLnBrk="0" fontAlgn="base" hangingPunct="0">
              <a:spcBef>
                <a:spcPct val="0"/>
              </a:spcBef>
              <a:spcAft>
                <a:spcPct val="0"/>
              </a:spcAft>
              <a:defRPr sz="4300">
                <a:solidFill>
                  <a:srgbClr val="572314"/>
                </a:solidFill>
                <a:latin typeface="Gill Sans MT" pitchFamily="34" charset="0"/>
                <a:ea typeface="ＭＳ Ｐゴシック" pitchFamily="-112"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pPr>
              <a:defRPr/>
            </a:pPr>
            <a:r>
              <a:rPr lang="el-GR" dirty="0" smtClean="0"/>
              <a:t>Η δουλειά στην τάξη</a:t>
            </a:r>
            <a:endParaRPr lang="el-GR" dirty="0"/>
          </a:p>
        </p:txBody>
      </p:sp>
      <p:sp>
        <p:nvSpPr>
          <p:cNvPr id="39964" name="Text Box 17"/>
          <p:cNvSpPr txBox="1">
            <a:spLocks noChangeArrowheads="1"/>
          </p:cNvSpPr>
          <p:nvPr/>
        </p:nvSpPr>
        <p:spPr bwMode="auto">
          <a:xfrm>
            <a:off x="6694488" y="494188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b="1">
                <a:latin typeface="Arial" panose="020B0604020202020204" pitchFamily="34" charset="0"/>
                <a:ea typeface="MS PGothic" panose="020B0600070205080204" pitchFamily="34" charset="-128"/>
              </a:rPr>
              <a:t>συνεργάζεται</a:t>
            </a:r>
            <a:endParaRPr lang="en-GB" sz="2400" b="1">
              <a:latin typeface="Arial" panose="020B0604020202020204" pitchFamily="34" charset="0"/>
              <a:ea typeface="MS PGothic" panose="020B0600070205080204" pitchFamily="34" charset="-128"/>
            </a:endParaRPr>
          </a:p>
        </p:txBody>
      </p:sp>
      <p:sp>
        <p:nvSpPr>
          <p:cNvPr id="39965" name="Text Box 15"/>
          <p:cNvSpPr txBox="1">
            <a:spLocks noChangeArrowheads="1"/>
          </p:cNvSpPr>
          <p:nvPr/>
        </p:nvSpPr>
        <p:spPr bwMode="auto">
          <a:xfrm>
            <a:off x="3092450" y="4976813"/>
            <a:ext cx="712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Arial" panose="020B0604020202020204" pitchFamily="34" charset="0"/>
                <a:ea typeface="MS PGothic" panose="020B0600070205080204" pitchFamily="34" charset="-128"/>
              </a:rPr>
              <a:t>παίζει</a:t>
            </a:r>
            <a:endParaRPr lang="en-GB" sz="1600">
              <a:latin typeface="Arial" panose="020B0604020202020204" pitchFamily="34" charset="0"/>
              <a:ea typeface="MS PGothic" panose="020B0600070205080204" pitchFamily="34" charset="-128"/>
            </a:endParaRPr>
          </a:p>
        </p:txBody>
      </p:sp>
      <p:cxnSp>
        <p:nvCxnSpPr>
          <p:cNvPr id="3" name="Ευθεία γραμμή σύνδεσης 2"/>
          <p:cNvCxnSpPr/>
          <p:nvPr/>
        </p:nvCxnSpPr>
        <p:spPr>
          <a:xfrm>
            <a:off x="73025" y="4581525"/>
            <a:ext cx="896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67" name="TextBox 3"/>
          <p:cNvSpPr txBox="1">
            <a:spLocks noChangeArrowheads="1"/>
          </p:cNvSpPr>
          <p:nvPr/>
        </p:nvSpPr>
        <p:spPr bwMode="auto">
          <a:xfrm>
            <a:off x="6299200" y="376238"/>
            <a:ext cx="1725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b="1">
                <a:latin typeface="Arial" panose="020B0604020202020204" pitchFamily="34" charset="0"/>
                <a:ea typeface="MS PGothic" panose="020B0600070205080204" pitchFamily="34" charset="-128"/>
              </a:rPr>
              <a:t>Ο μαθητής</a:t>
            </a:r>
          </a:p>
        </p:txBody>
      </p:sp>
      <p:sp>
        <p:nvSpPr>
          <p:cNvPr id="39968" name="TextBox 42"/>
          <p:cNvSpPr txBox="1">
            <a:spLocks noChangeArrowheads="1"/>
          </p:cNvSpPr>
          <p:nvPr/>
        </p:nvSpPr>
        <p:spPr bwMode="auto">
          <a:xfrm>
            <a:off x="131763" y="3471863"/>
            <a:ext cx="204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b="1">
                <a:latin typeface="Arial" panose="020B0604020202020204" pitchFamily="34" charset="0"/>
                <a:ea typeface="MS PGothic" panose="020B0600070205080204" pitchFamily="34" charset="-128"/>
              </a:rPr>
              <a:t>Ο δάσκαλος</a:t>
            </a:r>
            <a:r>
              <a:rPr lang="fr-FR" sz="2400" b="1">
                <a:latin typeface="Arial" panose="020B0604020202020204" pitchFamily="34" charset="0"/>
                <a:ea typeface="MS PGothic" panose="020B0600070205080204" pitchFamily="34" charset="-128"/>
              </a:rPr>
              <a:t> </a:t>
            </a:r>
            <a:endParaRPr lang="el-GR" sz="2400" b="1">
              <a:latin typeface="Arial" panose="020B0604020202020204" pitchFamily="34" charset="0"/>
              <a:ea typeface="MS PGothic" panose="020B0600070205080204" pitchFamily="34" charset="-128"/>
            </a:endParaRPr>
          </a:p>
        </p:txBody>
      </p:sp>
      <p:sp>
        <p:nvSpPr>
          <p:cNvPr id="39969" name="TextBox 42"/>
          <p:cNvSpPr txBox="1">
            <a:spLocks noChangeArrowheads="1"/>
          </p:cNvSpPr>
          <p:nvPr/>
        </p:nvSpPr>
        <p:spPr bwMode="auto">
          <a:xfrm>
            <a:off x="1136650" y="6350000"/>
            <a:ext cx="4144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b="1">
                <a:latin typeface="Arial" panose="020B0604020202020204" pitchFamily="34" charset="0"/>
                <a:ea typeface="MS PGothic" panose="020B0600070205080204" pitchFamily="34" charset="-128"/>
              </a:rPr>
              <a:t>Η τάξη και πέρα από αυτήν</a:t>
            </a:r>
          </a:p>
        </p:txBody>
      </p:sp>
      <p:sp>
        <p:nvSpPr>
          <p:cNvPr id="39970" name="Text Box 17"/>
          <p:cNvSpPr txBox="1">
            <a:spLocks noChangeArrowheads="1"/>
          </p:cNvSpPr>
          <p:nvPr/>
        </p:nvSpPr>
        <p:spPr bwMode="auto">
          <a:xfrm>
            <a:off x="1917700" y="4837113"/>
            <a:ext cx="830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Arial" panose="020B0604020202020204" pitchFamily="34" charset="0"/>
                <a:ea typeface="MS PGothic" panose="020B0600070205080204" pitchFamily="34" charset="-128"/>
              </a:rPr>
              <a:t>αναζητά</a:t>
            </a:r>
            <a:endParaRPr lang="en-GB" sz="1400">
              <a:latin typeface="Arial" panose="020B0604020202020204" pitchFamily="34" charset="0"/>
              <a:ea typeface="MS PGothic" panose="020B0600070205080204" pitchFamily="34" charset="-128"/>
            </a:endParaRPr>
          </a:p>
        </p:txBody>
      </p:sp>
      <p:sp>
        <p:nvSpPr>
          <p:cNvPr id="39971" name="Text Box 17"/>
          <p:cNvSpPr txBox="1">
            <a:spLocks noChangeArrowheads="1"/>
          </p:cNvSpPr>
          <p:nvPr/>
        </p:nvSpPr>
        <p:spPr bwMode="auto">
          <a:xfrm>
            <a:off x="1435100" y="4160838"/>
            <a:ext cx="149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Arial" panose="020B0604020202020204" pitchFamily="34" charset="0"/>
                <a:ea typeface="MS PGothic" panose="020B0600070205080204" pitchFamily="34" charset="-128"/>
              </a:rPr>
              <a:t>Έχει πρόσβαση </a:t>
            </a:r>
            <a:endParaRPr lang="en-GB" sz="1400">
              <a:latin typeface="Arial" panose="020B0604020202020204" pitchFamily="34" charset="0"/>
              <a:ea typeface="MS PGothic" panose="020B0600070205080204" pitchFamily="34" charset="-128"/>
            </a:endParaRPr>
          </a:p>
        </p:txBody>
      </p:sp>
      <p:sp>
        <p:nvSpPr>
          <p:cNvPr id="39972" name="TextBox 1"/>
          <p:cNvSpPr txBox="1">
            <a:spLocks noChangeArrowheads="1"/>
          </p:cNvSpPr>
          <p:nvPr/>
        </p:nvSpPr>
        <p:spPr bwMode="auto">
          <a:xfrm>
            <a:off x="617538" y="3260725"/>
            <a:ext cx="965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1600" dirty="0"/>
              <a:t>Δ</a:t>
            </a:r>
            <a:r>
              <a:rPr lang="el-GR" sz="1600" dirty="0" smtClean="0"/>
              <a:t>ιδάσκει</a:t>
            </a:r>
            <a:endParaRPr lang="el-GR" dirty="0"/>
          </a:p>
        </p:txBody>
      </p:sp>
      <p:sp>
        <p:nvSpPr>
          <p:cNvPr id="39973" name="TextBox 4"/>
          <p:cNvSpPr txBox="1">
            <a:spLocks noChangeArrowheads="1"/>
          </p:cNvSpPr>
          <p:nvPr/>
        </p:nvSpPr>
        <p:spPr bwMode="auto">
          <a:xfrm>
            <a:off x="2178050" y="3381375"/>
            <a:ext cx="1287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1600"/>
              <a:t>Οργανώνει</a:t>
            </a:r>
          </a:p>
          <a:p>
            <a:r>
              <a:rPr lang="el-GR" sz="1600"/>
              <a:t>Διευκολύνει </a:t>
            </a:r>
          </a:p>
        </p:txBody>
      </p:sp>
      <p:sp>
        <p:nvSpPr>
          <p:cNvPr id="39974" name="TextBox 39"/>
          <p:cNvSpPr txBox="1">
            <a:spLocks noChangeArrowheads="1"/>
          </p:cNvSpPr>
          <p:nvPr/>
        </p:nvSpPr>
        <p:spPr bwMode="auto">
          <a:xfrm>
            <a:off x="103188" y="4003675"/>
            <a:ext cx="128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1600"/>
              <a:t>Υποστηρίζει</a:t>
            </a:r>
          </a:p>
          <a:p>
            <a:r>
              <a:rPr lang="el-GR" sz="1600"/>
              <a:t>Καθοδηγεί </a:t>
            </a:r>
          </a:p>
        </p:txBody>
      </p:sp>
      <p:sp>
        <p:nvSpPr>
          <p:cNvPr id="6" name="Δεξιό βέλος 5"/>
          <p:cNvSpPr/>
          <p:nvPr/>
        </p:nvSpPr>
        <p:spPr>
          <a:xfrm rot="18231400">
            <a:off x="1383506" y="3139282"/>
            <a:ext cx="314325" cy="166688"/>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2" name="Δεξιό βέλος 41"/>
          <p:cNvSpPr/>
          <p:nvPr/>
        </p:nvSpPr>
        <p:spPr>
          <a:xfrm rot="19952166">
            <a:off x="3287713" y="3509963"/>
            <a:ext cx="449262" cy="169862"/>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3" name="Δεξιό βέλος 42"/>
          <p:cNvSpPr/>
          <p:nvPr/>
        </p:nvSpPr>
        <p:spPr>
          <a:xfrm rot="2540526">
            <a:off x="911225" y="4686300"/>
            <a:ext cx="450850" cy="160338"/>
          </a:xfrm>
          <a:prstGeom prst="rightArrow">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58443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p:nvPr>
        </p:nvSpPr>
        <p:spPr>
          <a:xfrm>
            <a:off x="971550" y="214313"/>
            <a:ext cx="8172450" cy="838200"/>
          </a:xfrm>
        </p:spPr>
        <p:txBody>
          <a:bodyPr>
            <a:normAutofit/>
          </a:bodyPr>
          <a:lstStyle/>
          <a:p>
            <a:pPr eaLnBrk="1" hangingPunct="1">
              <a:defRPr/>
            </a:pPr>
            <a:r>
              <a:rPr lang="el-GR" sz="3600" dirty="0" smtClean="0"/>
              <a:t>Διδακτικές στρατηγικές με ΤΠΕ</a:t>
            </a:r>
            <a:endParaRPr lang="en-GB" sz="3600" dirty="0" smtClean="0"/>
          </a:p>
        </p:txBody>
      </p:sp>
      <p:pic>
        <p:nvPicPr>
          <p:cNvPr id="84996" name="Picture 4"/>
          <p:cNvPicPr>
            <a:picLocks noGrp="1" noChangeAspect="1" noChangeArrowheads="1"/>
          </p:cNvPicPr>
          <p:nvPr>
            <p:ph idx="4294967295"/>
          </p:nvPr>
        </p:nvPicPr>
        <p:blipFill>
          <a:blip r:embed="rId3" cstate="print"/>
          <a:srcRect/>
          <a:stretch>
            <a:fillRect/>
          </a:stretch>
        </p:blipFill>
        <p:spPr>
          <a:xfrm>
            <a:off x="179388" y="1125538"/>
            <a:ext cx="8964612" cy="3816350"/>
          </a:xfrm>
        </p:spPr>
      </p:pic>
      <p:sp>
        <p:nvSpPr>
          <p:cNvPr id="84998" name="Ορθογώνιο 2"/>
          <p:cNvSpPr>
            <a:spLocks noChangeArrowheads="1"/>
          </p:cNvSpPr>
          <p:nvPr/>
        </p:nvSpPr>
        <p:spPr bwMode="auto">
          <a:xfrm>
            <a:off x="971550" y="1212850"/>
            <a:ext cx="2808288" cy="954088"/>
          </a:xfrm>
          <a:prstGeom prst="rect">
            <a:avLst/>
          </a:prstGeom>
          <a:noFill/>
          <a:ln w="9525">
            <a:noFill/>
            <a:miter lim="800000"/>
            <a:headEnd/>
            <a:tailEnd/>
          </a:ln>
        </p:spPr>
        <p:txBody>
          <a:bodyPr>
            <a:spAutoFit/>
          </a:bodyPr>
          <a:lstStyle/>
          <a:p>
            <a:pPr eaLnBrk="1" hangingPunct="1">
              <a:buFont typeface="Wingdings 2" pitchFamily="18" charset="2"/>
              <a:buNone/>
            </a:pPr>
            <a:r>
              <a:rPr lang="el-GR" altLang="el-GR" sz="1400" b="1">
                <a:solidFill>
                  <a:srgbClr val="00B0F0"/>
                </a:solidFill>
              </a:rPr>
              <a:t>Προσοχή</a:t>
            </a:r>
            <a:r>
              <a:rPr lang="el-GR" altLang="el-GR" sz="1400">
                <a:solidFill>
                  <a:srgbClr val="00B0F0"/>
                </a:solidFill>
              </a:rPr>
              <a:t>: δεν υπάρχει 1-1 αντιστοιχία ανάμεσα σε περιβάλλοντα ΤΠΕ και Διδακτικές στρατηγικές</a:t>
            </a:r>
          </a:p>
        </p:txBody>
      </p:sp>
      <p:sp>
        <p:nvSpPr>
          <p:cNvPr id="84999" name="TextBox 3"/>
          <p:cNvSpPr txBox="1">
            <a:spLocks noChangeArrowheads="1"/>
          </p:cNvSpPr>
          <p:nvPr/>
        </p:nvSpPr>
        <p:spPr bwMode="auto">
          <a:xfrm>
            <a:off x="250825" y="5445125"/>
            <a:ext cx="2017713" cy="831850"/>
          </a:xfrm>
          <a:prstGeom prst="rect">
            <a:avLst/>
          </a:prstGeom>
          <a:noFill/>
          <a:ln w="9525">
            <a:noFill/>
            <a:miter lim="800000"/>
            <a:headEnd/>
            <a:tailEnd/>
          </a:ln>
        </p:spPr>
        <p:txBody>
          <a:bodyPr>
            <a:spAutoFit/>
          </a:bodyPr>
          <a:lstStyle/>
          <a:p>
            <a:pPr algn="ctr" eaLnBrk="1" hangingPunct="1">
              <a:buFont typeface="Wingdings 2" pitchFamily="18" charset="2"/>
              <a:buNone/>
            </a:pPr>
            <a:r>
              <a:rPr lang="el-GR" altLang="el-GR" sz="1600">
                <a:solidFill>
                  <a:srgbClr val="FF0000"/>
                </a:solidFill>
              </a:rPr>
              <a:t>Συμπεριφοριστικές διδακτικές στρατηγικές</a:t>
            </a:r>
          </a:p>
        </p:txBody>
      </p:sp>
      <p:sp>
        <p:nvSpPr>
          <p:cNvPr id="85000" name="TextBox 9"/>
          <p:cNvSpPr txBox="1">
            <a:spLocks noChangeArrowheads="1"/>
          </p:cNvSpPr>
          <p:nvPr/>
        </p:nvSpPr>
        <p:spPr bwMode="auto">
          <a:xfrm>
            <a:off x="6804025" y="5445125"/>
            <a:ext cx="2016125" cy="831850"/>
          </a:xfrm>
          <a:prstGeom prst="rect">
            <a:avLst/>
          </a:prstGeom>
          <a:noFill/>
          <a:ln w="9525">
            <a:noFill/>
            <a:miter lim="800000"/>
            <a:headEnd/>
            <a:tailEnd/>
          </a:ln>
        </p:spPr>
        <p:txBody>
          <a:bodyPr>
            <a:spAutoFit/>
          </a:bodyPr>
          <a:lstStyle/>
          <a:p>
            <a:pPr algn="ctr" eaLnBrk="1" hangingPunct="1">
              <a:buFont typeface="Wingdings 2" pitchFamily="18" charset="2"/>
              <a:buNone/>
            </a:pPr>
            <a:r>
              <a:rPr lang="el-GR" altLang="el-GR" sz="1600">
                <a:solidFill>
                  <a:srgbClr val="FF0000"/>
                </a:solidFill>
              </a:rPr>
              <a:t>Εποικοδομιστικές διδακτικές στρατηγικές</a:t>
            </a:r>
          </a:p>
        </p:txBody>
      </p:sp>
      <p:sp>
        <p:nvSpPr>
          <p:cNvPr id="85001" name="TextBox 10"/>
          <p:cNvSpPr txBox="1">
            <a:spLocks noChangeArrowheads="1"/>
          </p:cNvSpPr>
          <p:nvPr/>
        </p:nvSpPr>
        <p:spPr bwMode="auto">
          <a:xfrm>
            <a:off x="2268538" y="5473700"/>
            <a:ext cx="2016125" cy="830263"/>
          </a:xfrm>
          <a:prstGeom prst="rect">
            <a:avLst/>
          </a:prstGeom>
          <a:noFill/>
          <a:ln w="9525">
            <a:noFill/>
            <a:miter lim="800000"/>
            <a:headEnd/>
            <a:tailEnd/>
          </a:ln>
        </p:spPr>
        <p:txBody>
          <a:bodyPr>
            <a:spAutoFit/>
          </a:bodyPr>
          <a:lstStyle/>
          <a:p>
            <a:pPr algn="ctr" eaLnBrk="1" hangingPunct="1"/>
            <a:r>
              <a:rPr lang="el-GR" altLang="el-GR" sz="1600">
                <a:solidFill>
                  <a:srgbClr val="FF0000"/>
                </a:solidFill>
              </a:rPr>
              <a:t>Κοινωνικογνωστικές διδακτικές στρατηγικές</a:t>
            </a:r>
          </a:p>
        </p:txBody>
      </p:sp>
      <p:cxnSp>
        <p:nvCxnSpPr>
          <p:cNvPr id="7" name="Ευθύγραμμο βέλος σύνδεσης 6"/>
          <p:cNvCxnSpPr/>
          <p:nvPr/>
        </p:nvCxnSpPr>
        <p:spPr>
          <a:xfrm>
            <a:off x="3132138" y="4941888"/>
            <a:ext cx="431800" cy="531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762500" y="4941888"/>
            <a:ext cx="935038" cy="531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5004" name="TextBox 15"/>
          <p:cNvSpPr txBox="1">
            <a:spLocks noChangeArrowheads="1"/>
          </p:cNvSpPr>
          <p:nvPr/>
        </p:nvSpPr>
        <p:spPr bwMode="auto">
          <a:xfrm>
            <a:off x="4595813" y="5473700"/>
            <a:ext cx="2203450" cy="830263"/>
          </a:xfrm>
          <a:prstGeom prst="rect">
            <a:avLst/>
          </a:prstGeom>
          <a:noFill/>
          <a:ln w="9525">
            <a:noFill/>
            <a:miter lim="800000"/>
            <a:headEnd/>
            <a:tailEnd/>
          </a:ln>
        </p:spPr>
        <p:txBody>
          <a:bodyPr>
            <a:spAutoFit/>
          </a:bodyPr>
          <a:lstStyle/>
          <a:p>
            <a:pPr algn="ctr" eaLnBrk="1" hangingPunct="1"/>
            <a:r>
              <a:rPr lang="el-GR" altLang="el-GR" sz="1600">
                <a:solidFill>
                  <a:srgbClr val="FF0000"/>
                </a:solidFill>
              </a:rPr>
              <a:t>Κοινωνικοπολιτισμικές διδακτικές στρατηγικές</a:t>
            </a:r>
          </a:p>
        </p:txBody>
      </p:sp>
      <p:cxnSp>
        <p:nvCxnSpPr>
          <p:cNvPr id="15" name="Ευθύγραμμο βέλος σύνδεσης 14"/>
          <p:cNvCxnSpPr/>
          <p:nvPr/>
        </p:nvCxnSpPr>
        <p:spPr>
          <a:xfrm>
            <a:off x="900113" y="4941888"/>
            <a:ext cx="0" cy="5032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endCxn id="85000" idx="0"/>
          </p:cNvCxnSpPr>
          <p:nvPr/>
        </p:nvCxnSpPr>
        <p:spPr>
          <a:xfrm>
            <a:off x="7740650" y="5013325"/>
            <a:ext cx="71438" cy="431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H="1">
            <a:off x="4284663" y="5013325"/>
            <a:ext cx="2735262" cy="4603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746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l-GR" altLang="el-GR" smtClean="0"/>
              <a:t>Συμπεριφοριστικές διδακτικές στρατηγικές</a:t>
            </a:r>
          </a:p>
        </p:txBody>
      </p:sp>
      <p:sp>
        <p:nvSpPr>
          <p:cNvPr id="14339" name="Content Placeholder 2"/>
          <p:cNvSpPr>
            <a:spLocks noGrp="1"/>
          </p:cNvSpPr>
          <p:nvPr>
            <p:ph idx="1"/>
          </p:nvPr>
        </p:nvSpPr>
        <p:spPr>
          <a:xfrm>
            <a:off x="755576" y="1844824"/>
            <a:ext cx="7931224" cy="4281339"/>
          </a:xfrm>
        </p:spPr>
        <p:txBody>
          <a:bodyPr>
            <a:normAutofit/>
          </a:bodyPr>
          <a:lstStyle/>
          <a:p>
            <a:pPr>
              <a:lnSpc>
                <a:spcPct val="80000"/>
              </a:lnSpc>
            </a:pPr>
            <a:r>
              <a:rPr lang="el-GR" altLang="el-GR" dirty="0" smtClean="0">
                <a:latin typeface="Calibri" panose="020F0502020204030204" pitchFamily="34" charset="0"/>
              </a:rPr>
              <a:t>Παρουσίαση της απαραίτητης θεωρίας</a:t>
            </a:r>
            <a:endParaRPr lang="en-US" altLang="el-GR" dirty="0" smtClean="0">
              <a:latin typeface="Calibri" panose="020F0502020204030204" pitchFamily="34" charset="0"/>
            </a:endParaRPr>
          </a:p>
          <a:p>
            <a:pPr>
              <a:lnSpc>
                <a:spcPct val="80000"/>
              </a:lnSpc>
            </a:pPr>
            <a:r>
              <a:rPr lang="el-GR" altLang="el-GR" dirty="0" smtClean="0">
                <a:latin typeface="Calibri" panose="020F0502020204030204" pitchFamily="34" charset="0"/>
              </a:rPr>
              <a:t>Παροχή πληροφοριών</a:t>
            </a:r>
          </a:p>
          <a:p>
            <a:pPr>
              <a:lnSpc>
                <a:spcPct val="80000"/>
              </a:lnSpc>
            </a:pPr>
            <a:r>
              <a:rPr lang="el-GR" altLang="el-GR" dirty="0" smtClean="0">
                <a:latin typeface="Calibri" panose="020F0502020204030204" pitchFamily="34" charset="0"/>
              </a:rPr>
              <a:t>Πρακτική και εξάσκηση</a:t>
            </a:r>
          </a:p>
          <a:p>
            <a:pPr>
              <a:lnSpc>
                <a:spcPct val="80000"/>
              </a:lnSpc>
            </a:pPr>
            <a:r>
              <a:rPr lang="el-GR" altLang="el-GR" dirty="0" smtClean="0">
                <a:latin typeface="Calibri" panose="020F0502020204030204" pitchFamily="34" charset="0"/>
              </a:rPr>
              <a:t>Παρουσίαση επίλυσης προβλημάτων (επίδειξη)</a:t>
            </a:r>
          </a:p>
        </p:txBody>
      </p:sp>
    </p:spTree>
    <p:extLst>
      <p:ext uri="{BB962C8B-B14F-4D97-AF65-F5344CB8AC3E}">
        <p14:creationId xmlns:p14="http://schemas.microsoft.com/office/powerpoint/2010/main" val="136110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l-GR" altLang="el-GR" dirty="0" smtClean="0">
                <a:latin typeface="Calibri" panose="020F0502020204030204" pitchFamily="34" charset="0"/>
              </a:rPr>
              <a:t>Παρουσίαση </a:t>
            </a:r>
            <a:r>
              <a:rPr lang="el-GR" altLang="el-GR" dirty="0">
                <a:latin typeface="Calibri" panose="020F0502020204030204" pitchFamily="34" charset="0"/>
              </a:rPr>
              <a:t>της απαραίτητης θεωρίας</a:t>
            </a:r>
            <a:endParaRPr lang="el-GR" altLang="el-GR" dirty="0" smtClean="0"/>
          </a:p>
        </p:txBody>
      </p:sp>
      <p:sp>
        <p:nvSpPr>
          <p:cNvPr id="14339" name="Content Placeholder 2"/>
          <p:cNvSpPr>
            <a:spLocks noGrp="1"/>
          </p:cNvSpPr>
          <p:nvPr>
            <p:ph idx="1"/>
          </p:nvPr>
        </p:nvSpPr>
        <p:spPr/>
        <p:txBody>
          <a:bodyPr>
            <a:normAutofit/>
          </a:bodyPr>
          <a:lstStyle/>
          <a:p>
            <a:pPr eaLnBrk="1" hangingPunct="1">
              <a:lnSpc>
                <a:spcPct val="80000"/>
              </a:lnSpc>
              <a:buFont typeface="Arial" panose="020B0604020202020204" pitchFamily="34" charset="0"/>
              <a:buNone/>
            </a:pPr>
            <a:endParaRPr lang="en-US" altLang="el-GR" b="1" dirty="0" smtClean="0">
              <a:latin typeface="Calibri" panose="020F0502020204030204" pitchFamily="34" charset="0"/>
            </a:endParaRPr>
          </a:p>
          <a:p>
            <a:pPr eaLnBrk="1" hangingPunct="1">
              <a:lnSpc>
                <a:spcPct val="80000"/>
              </a:lnSpc>
            </a:pPr>
            <a:r>
              <a:rPr lang="el-GR" altLang="el-GR" dirty="0" smtClean="0">
                <a:latin typeface="Calibri" panose="020F0502020204030204" pitchFamily="34" charset="0"/>
              </a:rPr>
              <a:t>Παρουσίαση όλης της θεωρίας που είναι απαραίτητη για την κατανόηση των εννοιών προς μάθηση </a:t>
            </a:r>
          </a:p>
          <a:p>
            <a:pPr eaLnBrk="1" hangingPunct="1">
              <a:lnSpc>
                <a:spcPct val="80000"/>
              </a:lnSpc>
            </a:pPr>
            <a:r>
              <a:rPr lang="el-GR" altLang="el-GR" dirty="0" smtClean="0">
                <a:latin typeface="Calibri" panose="020F0502020204030204" pitchFamily="34" charset="0"/>
              </a:rPr>
              <a:t>Κατηγορίες Λογισμικών: λογισμικά καθοδήγησης, λογισμικά πολυμέσων</a:t>
            </a:r>
          </a:p>
        </p:txBody>
      </p:sp>
    </p:spTree>
    <p:extLst>
      <p:ext uri="{BB962C8B-B14F-4D97-AF65-F5344CB8AC3E}">
        <p14:creationId xmlns:p14="http://schemas.microsoft.com/office/powerpoint/2010/main" val="321271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l-GR" altLang="el-GR" dirty="0">
                <a:latin typeface="Calibri" panose="020F0502020204030204" pitchFamily="34" charset="0"/>
              </a:rPr>
              <a:t>Παροχή </a:t>
            </a:r>
            <a:r>
              <a:rPr lang="el-GR" altLang="el-GR" dirty="0" smtClean="0">
                <a:latin typeface="Calibri" panose="020F0502020204030204" pitchFamily="34" charset="0"/>
              </a:rPr>
              <a:t>πληροφοριών</a:t>
            </a:r>
            <a:endParaRPr lang="el-GR" altLang="el-GR" dirty="0" smtClean="0"/>
          </a:p>
        </p:txBody>
      </p:sp>
      <p:sp>
        <p:nvSpPr>
          <p:cNvPr id="14339" name="Content Placeholder 2"/>
          <p:cNvSpPr>
            <a:spLocks noGrp="1"/>
          </p:cNvSpPr>
          <p:nvPr>
            <p:ph idx="1"/>
          </p:nvPr>
        </p:nvSpPr>
        <p:spPr/>
        <p:txBody>
          <a:bodyPr>
            <a:normAutofit/>
          </a:bodyPr>
          <a:lstStyle/>
          <a:p>
            <a:pPr>
              <a:lnSpc>
                <a:spcPct val="80000"/>
              </a:lnSpc>
            </a:pPr>
            <a:r>
              <a:rPr lang="el-GR" altLang="el-GR" sz="2800" dirty="0" smtClean="0">
                <a:latin typeface="Calibri" panose="020F0502020204030204" pitchFamily="34" charset="0"/>
              </a:rPr>
              <a:t>Σε </a:t>
            </a:r>
            <a:r>
              <a:rPr lang="el-GR" altLang="el-GR" sz="2800" dirty="0">
                <a:latin typeface="Calibri" panose="020F0502020204030204" pitchFamily="34" charset="0"/>
              </a:rPr>
              <a:t>αυτή τη διδακτική στρατηγική εντάσσονται οι προφορικές ή γραπτές παρεμβάσεις του εκπαιδευτικού που αφορούν την παροχή πληροφοριών στους μαθητές. </a:t>
            </a:r>
          </a:p>
          <a:p>
            <a:pPr>
              <a:lnSpc>
                <a:spcPct val="80000"/>
              </a:lnSpc>
            </a:pPr>
            <a:r>
              <a:rPr lang="el-GR" altLang="el-GR" sz="2800" dirty="0">
                <a:latin typeface="Calibri" panose="020F0502020204030204" pitchFamily="34" charset="0"/>
              </a:rPr>
              <a:t>Κατηγορίες Λογισμικών: λογισμικά καθοδήγησης, λογισμικά πολυμέσων</a:t>
            </a:r>
          </a:p>
          <a:p>
            <a:pPr eaLnBrk="1" hangingPunct="1">
              <a:lnSpc>
                <a:spcPct val="80000"/>
              </a:lnSpc>
              <a:buFont typeface="Arial" panose="020B0604020202020204" pitchFamily="34" charset="0"/>
              <a:buNone/>
            </a:pPr>
            <a:endParaRPr lang="el-GR" altLang="el-GR" sz="2800" dirty="0" smtClean="0">
              <a:latin typeface="Calibri" panose="020F0502020204030204" pitchFamily="34" charset="0"/>
            </a:endParaRPr>
          </a:p>
        </p:txBody>
      </p:sp>
    </p:spTree>
    <p:extLst>
      <p:ext uri="{BB962C8B-B14F-4D97-AF65-F5344CB8AC3E}">
        <p14:creationId xmlns:p14="http://schemas.microsoft.com/office/powerpoint/2010/main" val="124284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l-GR" altLang="el-GR" dirty="0">
                <a:latin typeface="Calibri" panose="020F0502020204030204" pitchFamily="34" charset="0"/>
              </a:rPr>
              <a:t>Πρακτική και </a:t>
            </a:r>
            <a:r>
              <a:rPr lang="el-GR" altLang="el-GR" dirty="0" smtClean="0">
                <a:latin typeface="Calibri" panose="020F0502020204030204" pitchFamily="34" charset="0"/>
              </a:rPr>
              <a:t>εξάσκηση</a:t>
            </a:r>
            <a:endParaRPr lang="el-GR" altLang="el-GR" dirty="0" smtClean="0"/>
          </a:p>
        </p:txBody>
      </p:sp>
      <p:sp>
        <p:nvSpPr>
          <p:cNvPr id="14339" name="Content Placeholder 2"/>
          <p:cNvSpPr>
            <a:spLocks noGrp="1"/>
          </p:cNvSpPr>
          <p:nvPr>
            <p:ph idx="1"/>
          </p:nvPr>
        </p:nvSpPr>
        <p:spPr/>
        <p:txBody>
          <a:bodyPr>
            <a:normAutofit/>
          </a:bodyPr>
          <a:lstStyle/>
          <a:p>
            <a:pPr eaLnBrk="1" hangingPunct="1">
              <a:lnSpc>
                <a:spcPct val="80000"/>
              </a:lnSpc>
            </a:pPr>
            <a:endParaRPr lang="el-GR" altLang="el-GR" sz="2800" dirty="0" smtClean="0">
              <a:latin typeface="Calibri" panose="020F0502020204030204" pitchFamily="34" charset="0"/>
            </a:endParaRPr>
          </a:p>
          <a:p>
            <a:pPr eaLnBrk="1" hangingPunct="1">
              <a:lnSpc>
                <a:spcPct val="80000"/>
              </a:lnSpc>
            </a:pPr>
            <a:r>
              <a:rPr lang="el-GR" altLang="el-GR" sz="2800" dirty="0" smtClean="0">
                <a:latin typeface="Calibri" panose="020F0502020204030204" pitchFamily="34" charset="0"/>
              </a:rPr>
              <a:t>Κατά τη διάρκεια της πρακτικής και εξάσκησης (μπορεί να γίνει και με κατάλληλο εκπαιδευτικό λογισμικό) οι μαθητές εκτελούν μια σειρά από προκαθορισμένες ασκήσεις που έχουν σχεδιαστεί για να τελειοποιήσουν μια </a:t>
            </a:r>
            <a:r>
              <a:rPr lang="el-GR" altLang="el-GR" sz="2800" dirty="0" err="1" smtClean="0">
                <a:latin typeface="Calibri" panose="020F0502020204030204" pitchFamily="34" charset="0"/>
              </a:rPr>
              <a:t>αποκτηθείσα</a:t>
            </a:r>
            <a:r>
              <a:rPr lang="el-GR" altLang="el-GR" sz="2800" dirty="0" smtClean="0">
                <a:latin typeface="Calibri" panose="020F0502020204030204" pitchFamily="34" charset="0"/>
              </a:rPr>
              <a:t> ικανότητα, να φρεσκάρουν προηγούμενες ικανότητες</a:t>
            </a:r>
          </a:p>
          <a:p>
            <a:pPr eaLnBrk="1" hangingPunct="1">
              <a:lnSpc>
                <a:spcPct val="80000"/>
              </a:lnSpc>
            </a:pPr>
            <a:r>
              <a:rPr lang="el-GR" altLang="el-GR" sz="2800" dirty="0" smtClean="0">
                <a:latin typeface="Calibri" panose="020F0502020204030204" pitchFamily="34" charset="0"/>
              </a:rPr>
              <a:t>Κατηγορίες Λογισμικών:  λογισμικά εξάσκησης και πρακτικής</a:t>
            </a:r>
          </a:p>
        </p:txBody>
      </p:sp>
    </p:spTree>
    <p:extLst>
      <p:ext uri="{BB962C8B-B14F-4D97-AF65-F5344CB8AC3E}">
        <p14:creationId xmlns:p14="http://schemas.microsoft.com/office/powerpoint/2010/main" val="1814937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l-GR" altLang="el-GR" dirty="0">
                <a:latin typeface="Calibri" panose="020F0502020204030204" pitchFamily="34" charset="0"/>
              </a:rPr>
              <a:t>Παρουσίαση επίλυσης προβλημάτων (επίδειξη</a:t>
            </a:r>
            <a:r>
              <a:rPr lang="el-GR" altLang="el-GR" dirty="0" smtClean="0">
                <a:latin typeface="Calibri" panose="020F0502020204030204" pitchFamily="34" charset="0"/>
              </a:rPr>
              <a:t>)</a:t>
            </a:r>
            <a:endParaRPr lang="el-GR" altLang="el-GR" dirty="0" smtClean="0"/>
          </a:p>
        </p:txBody>
      </p:sp>
      <p:sp>
        <p:nvSpPr>
          <p:cNvPr id="14339" name="Content Placeholder 2"/>
          <p:cNvSpPr>
            <a:spLocks noGrp="1"/>
          </p:cNvSpPr>
          <p:nvPr>
            <p:ph idx="1"/>
          </p:nvPr>
        </p:nvSpPr>
        <p:spPr/>
        <p:txBody>
          <a:bodyPr>
            <a:normAutofit/>
          </a:bodyPr>
          <a:lstStyle/>
          <a:p>
            <a:pPr marL="0" indent="0" eaLnBrk="1" hangingPunct="1">
              <a:lnSpc>
                <a:spcPct val="80000"/>
              </a:lnSpc>
              <a:buNone/>
            </a:pPr>
            <a:endParaRPr lang="el-GR" altLang="el-GR" sz="2400" dirty="0" smtClean="0">
              <a:latin typeface="Calibri" panose="020F0502020204030204" pitchFamily="34" charset="0"/>
            </a:endParaRPr>
          </a:p>
          <a:p>
            <a:pPr eaLnBrk="1" hangingPunct="1">
              <a:lnSpc>
                <a:spcPct val="80000"/>
              </a:lnSpc>
            </a:pPr>
            <a:r>
              <a:rPr lang="el-GR" altLang="el-GR" sz="2400" dirty="0" smtClean="0">
                <a:latin typeface="Calibri" panose="020F0502020204030204" pitchFamily="34" charset="0"/>
              </a:rPr>
              <a:t>Παρουσίαση επίλυσης απλών βοηθητικών προβλημάτων. Σχετίζεται με την προφορική ή και γραπτή παρουσίαση επίλυσης απλών βοηθητικών προβλημάτων από τον καθηγητή τα οποία θα χρησιμεύσουν ως βάση για την αντιμετώπιση των πιο σύνθετων προβλημάτων που θα κληθούν να αντιμετωπίσουν οι μαθητές. Παρουσίαση επίλυσης παρόμοιων προβλημάτων. </a:t>
            </a:r>
          </a:p>
          <a:p>
            <a:pPr eaLnBrk="1" hangingPunct="1">
              <a:lnSpc>
                <a:spcPct val="80000"/>
              </a:lnSpc>
            </a:pPr>
            <a:r>
              <a:rPr lang="el-GR" altLang="el-GR" sz="2400" dirty="0" smtClean="0">
                <a:latin typeface="Calibri" panose="020F0502020204030204" pitchFamily="34" charset="0"/>
              </a:rPr>
              <a:t>Σχετίζεται με την προφορική ή και γραπτή παρουσίαση επίλυσης παρόμοιων προβλημάτων από τον εκπαιδευτικό.</a:t>
            </a:r>
          </a:p>
          <a:p>
            <a:pPr eaLnBrk="1" hangingPunct="1">
              <a:lnSpc>
                <a:spcPct val="80000"/>
              </a:lnSpc>
            </a:pPr>
            <a:r>
              <a:rPr lang="el-GR" altLang="el-GR" sz="2400" dirty="0" smtClean="0">
                <a:latin typeface="Calibri" panose="020F0502020204030204" pitchFamily="34" charset="0"/>
              </a:rPr>
              <a:t>Κατηγορίες Λογισμικών: πολυμέσα, </a:t>
            </a:r>
            <a:r>
              <a:rPr lang="el-GR" altLang="el-GR" sz="2400" dirty="0" err="1" smtClean="0">
                <a:latin typeface="Calibri" panose="020F0502020204030204" pitchFamily="34" charset="0"/>
              </a:rPr>
              <a:t>υπερμέσα</a:t>
            </a:r>
            <a:r>
              <a:rPr lang="el-GR" altLang="el-GR" sz="2400" dirty="0" smtClean="0">
                <a:latin typeface="Calibri" panose="020F0502020204030204" pitchFamily="34" charset="0"/>
              </a:rPr>
              <a:t>, προσομοιώσεις</a:t>
            </a:r>
          </a:p>
        </p:txBody>
      </p:sp>
    </p:spTree>
    <p:extLst>
      <p:ext uri="{BB962C8B-B14F-4D97-AF65-F5344CB8AC3E}">
        <p14:creationId xmlns:p14="http://schemas.microsoft.com/office/powerpoint/2010/main" val="2869283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l-GR" altLang="el-GR" smtClean="0">
                <a:ea typeface="Times New Roman" panose="02020603050405020304" pitchFamily="18" charset="0"/>
                <a:cs typeface="Calibri" panose="020F0502020204030204" pitchFamily="34" charset="0"/>
              </a:rPr>
              <a:t>Εποικοδομιστικές διδακτικές στρατηγικές</a:t>
            </a:r>
          </a:p>
        </p:txBody>
      </p:sp>
      <p:sp>
        <p:nvSpPr>
          <p:cNvPr id="11267" name="Content Placeholder 2"/>
          <p:cNvSpPr>
            <a:spLocks noGrp="1"/>
          </p:cNvSpPr>
          <p:nvPr>
            <p:ph idx="1"/>
          </p:nvPr>
        </p:nvSpPr>
        <p:spPr>
          <a:xfrm>
            <a:off x="457200" y="1600200"/>
            <a:ext cx="8229600" cy="4708525"/>
          </a:xfrm>
        </p:spPr>
        <p:txBody>
          <a:bodyPr>
            <a:normAutofit/>
          </a:bodyPr>
          <a:lstStyle/>
          <a:p>
            <a:pPr marL="250825" indent="-250825">
              <a:lnSpc>
                <a:spcPct val="80000"/>
              </a:lnSpc>
              <a:buNone/>
            </a:pPr>
            <a:r>
              <a:rPr lang="el-GR" altLang="el-GR" sz="1400" b="1" dirty="0">
                <a:latin typeface="Calibri" panose="020F0502020204030204" pitchFamily="34" charset="0"/>
              </a:rPr>
              <a:t>Διδακτικά εμπόδια </a:t>
            </a:r>
          </a:p>
          <a:p>
            <a:pPr marL="250825" indent="-250825">
              <a:lnSpc>
                <a:spcPct val="80000"/>
              </a:lnSpc>
              <a:buNone/>
            </a:pPr>
            <a:r>
              <a:rPr lang="el-GR" altLang="el-GR" sz="1400" b="1" dirty="0">
                <a:latin typeface="Calibri" panose="020F0502020204030204" pitchFamily="34" charset="0"/>
              </a:rPr>
              <a:t>Στόχοι - Εμπόδια</a:t>
            </a:r>
            <a:r>
              <a:rPr lang="el-GR" altLang="el-GR" sz="1400" dirty="0">
                <a:latin typeface="Calibri" panose="020F0502020204030204" pitchFamily="34" charset="0"/>
              </a:rPr>
              <a:t> </a:t>
            </a:r>
          </a:p>
          <a:p>
            <a:pPr marL="250825" indent="-250825">
              <a:lnSpc>
                <a:spcPct val="80000"/>
              </a:lnSpc>
              <a:buNone/>
            </a:pPr>
            <a:r>
              <a:rPr lang="el-GR" altLang="el-GR" sz="1400" b="1" dirty="0">
                <a:latin typeface="Calibri" panose="020F0502020204030204" pitchFamily="34" charset="0"/>
              </a:rPr>
              <a:t>Γνωστικές Συγκρούσεις</a:t>
            </a:r>
          </a:p>
          <a:p>
            <a:pPr marL="250825" indent="-250825">
              <a:lnSpc>
                <a:spcPct val="80000"/>
              </a:lnSpc>
              <a:buNone/>
            </a:pPr>
            <a:r>
              <a:rPr lang="el-GR" altLang="el-GR" sz="1400" b="1" dirty="0">
                <a:latin typeface="Calibri" panose="020F0502020204030204" pitchFamily="34" charset="0"/>
              </a:rPr>
              <a:t>Εννοιολογική αλλαγή</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Προβληματικές καταστάσεις </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Επίλυση προβλήματος </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Εξωτερικές – πολλαπλές αναπαραστάσεις</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Μάθηση βασισμένη σε δραστηριότητες  </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Διερεύνηση</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Ανακάλυψη</a:t>
            </a:r>
          </a:p>
          <a:p>
            <a:pPr marL="250825" indent="-250825" eaLnBrk="1" hangingPunct="1">
              <a:lnSpc>
                <a:spcPct val="80000"/>
              </a:lnSpc>
              <a:buFont typeface="Arial" panose="020B0604020202020204" pitchFamily="34" charset="0"/>
              <a:buNone/>
            </a:pPr>
            <a:r>
              <a:rPr lang="el-GR" altLang="el-GR" sz="1400" b="1" dirty="0" smtClean="0">
                <a:latin typeface="Calibri" panose="020F0502020204030204" pitchFamily="34" charset="0"/>
              </a:rPr>
              <a:t>Έρευνα – πειραματισμός</a:t>
            </a:r>
          </a:p>
          <a:p>
            <a:pPr marL="250825" indent="-250825" eaLnBrk="1" hangingPunct="1">
              <a:lnSpc>
                <a:spcPct val="80000"/>
              </a:lnSpc>
              <a:buFont typeface="Arial" panose="020B0604020202020204" pitchFamily="34" charset="0"/>
              <a:buNone/>
            </a:pPr>
            <a:endParaRPr lang="el-GR" altLang="el-GR" sz="1400" b="1" dirty="0" smtClean="0">
              <a:latin typeface="Calibri" panose="020F0502020204030204" pitchFamily="34" charset="0"/>
            </a:endParaRPr>
          </a:p>
          <a:p>
            <a:pPr marL="250825" indent="-250825" eaLnBrk="1" hangingPunct="1">
              <a:lnSpc>
                <a:spcPct val="80000"/>
              </a:lnSpc>
              <a:buFont typeface="Arial" panose="020B0604020202020204" pitchFamily="34" charset="0"/>
              <a:buNone/>
            </a:pPr>
            <a:endParaRPr lang="el-GR" altLang="el-GR" sz="1400" dirty="0" smtClean="0">
              <a:latin typeface="Calibri" panose="020F0502020204030204" pitchFamily="34" charset="0"/>
            </a:endParaRPr>
          </a:p>
          <a:p>
            <a:pPr marL="250825" indent="-250825" eaLnBrk="1" hangingPunct="1">
              <a:lnSpc>
                <a:spcPct val="80000"/>
              </a:lnSpc>
              <a:buFont typeface="Arial" panose="020B0604020202020204" pitchFamily="34" charset="0"/>
              <a:buNone/>
            </a:pPr>
            <a:endParaRPr lang="el-GR" altLang="el-GR" sz="1400" dirty="0" smtClean="0">
              <a:latin typeface="Calibri" panose="020F0502020204030204" pitchFamily="34" charset="0"/>
            </a:endParaRPr>
          </a:p>
        </p:txBody>
      </p:sp>
    </p:spTree>
    <p:extLst>
      <p:ext uri="{BB962C8B-B14F-4D97-AF65-F5344CB8AC3E}">
        <p14:creationId xmlns:p14="http://schemas.microsoft.com/office/powerpoint/2010/main" val="4165535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5251"/>
            <a:ext cx="7499350" cy="1143000"/>
          </a:xfrm>
        </p:spPr>
        <p:txBody>
          <a:bodyPr/>
          <a:lstStyle/>
          <a:p>
            <a:pPr>
              <a:defRPr/>
            </a:pPr>
            <a:r>
              <a:rPr lang="el-GR" dirty="0" smtClean="0"/>
              <a:t>Γνωστικά &amp; Διδακτικά εμπόδια </a:t>
            </a:r>
            <a:endParaRPr lang="en-GB" dirty="0"/>
          </a:p>
        </p:txBody>
      </p:sp>
      <p:sp>
        <p:nvSpPr>
          <p:cNvPr id="57347" name="Content Placeholder 2"/>
          <p:cNvSpPr>
            <a:spLocks noGrp="1"/>
          </p:cNvSpPr>
          <p:nvPr>
            <p:ph idx="1"/>
          </p:nvPr>
        </p:nvSpPr>
        <p:spPr>
          <a:xfrm>
            <a:off x="1187624" y="1772816"/>
            <a:ext cx="7807325" cy="4392488"/>
          </a:xfrm>
        </p:spPr>
        <p:txBody>
          <a:bodyPr/>
          <a:lstStyle/>
          <a:p>
            <a:pPr>
              <a:lnSpc>
                <a:spcPct val="90000"/>
              </a:lnSpc>
              <a:spcBef>
                <a:spcPts val="1200"/>
              </a:spcBef>
              <a:spcAft>
                <a:spcPts val="300"/>
              </a:spcAft>
            </a:pPr>
            <a:r>
              <a:rPr lang="el-GR" altLang="el-GR" sz="2400" dirty="0" smtClean="0">
                <a:cs typeface="Tahoma" pitchFamily="34" charset="0"/>
              </a:rPr>
              <a:t>O εκπαιδευτικός οφείλει να λάβει υπόψη του τις πρότερες γνώσεις (</a:t>
            </a:r>
            <a:r>
              <a:rPr lang="el-GR" altLang="el-GR" sz="2400" dirty="0" smtClean="0">
                <a:solidFill>
                  <a:schemeClr val="accent1">
                    <a:lumMod val="75000"/>
                  </a:schemeClr>
                </a:solidFill>
                <a:cs typeface="Tahoma" pitchFamily="34" charset="0"/>
              </a:rPr>
              <a:t>ιδέες - αναπαραστάσεις</a:t>
            </a:r>
            <a:r>
              <a:rPr lang="el-GR" altLang="el-GR" sz="2400" dirty="0" smtClean="0">
                <a:cs typeface="Tahoma" pitchFamily="34" charset="0"/>
              </a:rPr>
              <a:t>) των μαθητών (και τα λάθη που κάνουν) </a:t>
            </a:r>
          </a:p>
          <a:p>
            <a:pPr lvl="1">
              <a:lnSpc>
                <a:spcPct val="90000"/>
              </a:lnSpc>
              <a:spcBef>
                <a:spcPts val="1200"/>
              </a:spcBef>
              <a:spcAft>
                <a:spcPts val="300"/>
              </a:spcAft>
            </a:pPr>
            <a:r>
              <a:rPr lang="el-GR" altLang="el-GR" sz="2000" dirty="0" smtClean="0">
                <a:cs typeface="Tahoma" pitchFamily="34" charset="0"/>
              </a:rPr>
              <a:t>Οι "προεπιστημονικές" πρότερες γνώσεις των μαθητών δεν εξαλείφονται εύκολα αλλά συνιστούν σημαντικά </a:t>
            </a:r>
            <a:r>
              <a:rPr lang="el-GR" altLang="el-GR" sz="2000" b="1" dirty="0" smtClean="0">
                <a:cs typeface="Tahoma" pitchFamily="34" charset="0"/>
              </a:rPr>
              <a:t>γνωστικά εμπόδια </a:t>
            </a:r>
            <a:r>
              <a:rPr lang="el-GR" altLang="el-GR" sz="2000" dirty="0" smtClean="0">
                <a:cs typeface="Tahoma" pitchFamily="34" charset="0"/>
              </a:rPr>
              <a:t>στην οικοδόμηση νέων γνώσεων </a:t>
            </a:r>
          </a:p>
          <a:p>
            <a:pPr lvl="1">
              <a:lnSpc>
                <a:spcPct val="90000"/>
              </a:lnSpc>
              <a:spcBef>
                <a:spcPts val="1200"/>
              </a:spcBef>
              <a:spcAft>
                <a:spcPts val="300"/>
              </a:spcAft>
            </a:pPr>
            <a:r>
              <a:rPr lang="el-GR" altLang="el-GR" sz="2000" dirty="0" smtClean="0">
                <a:cs typeface="Tahoma" pitchFamily="34" charset="0"/>
              </a:rPr>
              <a:t>Όταν οι ιδέες, οι αντιλήψεις και οι αναπαραστάσεις που διαθέτουν τα παιδιά αποκλίνουν από τις επιστημονικές γνώσεις και παράλληλα δεν αλλάζουν κατά τη διάρκεια μιας διδακτικής παρέμβασης αναφερόμαστε σε αυτές ως </a:t>
            </a:r>
            <a:r>
              <a:rPr lang="el-GR" altLang="el-GR" sz="2000" b="1" dirty="0" smtClean="0">
                <a:cs typeface="Tahoma" pitchFamily="34" charset="0"/>
              </a:rPr>
              <a:t>διδακτικά εμπόδια</a:t>
            </a:r>
          </a:p>
          <a:p>
            <a:pPr>
              <a:lnSpc>
                <a:spcPct val="90000"/>
              </a:lnSpc>
              <a:spcBef>
                <a:spcPts val="1200"/>
              </a:spcBef>
              <a:spcAft>
                <a:spcPts val="300"/>
              </a:spcAft>
            </a:pPr>
            <a:r>
              <a:rPr lang="el-GR" altLang="el-GR" sz="2400" b="1" dirty="0" smtClean="0">
                <a:cs typeface="Tahoma" pitchFamily="34" charset="0"/>
              </a:rPr>
              <a:t>Βασικός στόχος της διδασκαλίας είναι η υπέρβαση των εμποδίων    </a:t>
            </a:r>
          </a:p>
          <a:p>
            <a:endParaRPr lang="en-GB" altLang="el-GR" sz="2400" dirty="0" smtClean="0">
              <a:cs typeface="Tahoma" pitchFamily="34" charset="0"/>
            </a:endParaRPr>
          </a:p>
        </p:txBody>
      </p:sp>
      <p:sp>
        <p:nvSpPr>
          <p:cNvPr id="57350" name="TextBox 4"/>
          <p:cNvSpPr txBox="1">
            <a:spLocks noChangeArrowheads="1"/>
          </p:cNvSpPr>
          <p:nvPr/>
        </p:nvSpPr>
        <p:spPr bwMode="auto">
          <a:xfrm>
            <a:off x="418889" y="3282213"/>
            <a:ext cx="1470025" cy="400050"/>
          </a:xfrm>
          <a:prstGeom prst="rect">
            <a:avLst/>
          </a:prstGeom>
          <a:noFill/>
          <a:ln w="9525">
            <a:noFill/>
            <a:miter lim="800000"/>
            <a:headEnd/>
            <a:tailEnd/>
          </a:ln>
        </p:spPr>
        <p:txBody>
          <a:bodyPr>
            <a:spAutoFit/>
          </a:bodyPr>
          <a:lstStyle/>
          <a:p>
            <a:pPr eaLnBrk="1" hangingPunct="1"/>
            <a:r>
              <a:rPr lang="el-GR" altLang="el-GR" sz="2000" b="1" dirty="0">
                <a:solidFill>
                  <a:srgbClr val="FF0000"/>
                </a:solidFill>
              </a:rPr>
              <a:t>Μαθητής </a:t>
            </a:r>
          </a:p>
        </p:txBody>
      </p:sp>
      <p:sp>
        <p:nvSpPr>
          <p:cNvPr id="57351" name="TextBox 6"/>
          <p:cNvSpPr txBox="1">
            <a:spLocks noChangeArrowheads="1"/>
          </p:cNvSpPr>
          <p:nvPr/>
        </p:nvSpPr>
        <p:spPr bwMode="auto">
          <a:xfrm>
            <a:off x="452611" y="4308722"/>
            <a:ext cx="1470025" cy="400050"/>
          </a:xfrm>
          <a:prstGeom prst="rect">
            <a:avLst/>
          </a:prstGeom>
          <a:noFill/>
          <a:ln w="9525">
            <a:noFill/>
            <a:miter lim="800000"/>
            <a:headEnd/>
            <a:tailEnd/>
          </a:ln>
        </p:spPr>
        <p:txBody>
          <a:bodyPr>
            <a:spAutoFit/>
          </a:bodyPr>
          <a:lstStyle/>
          <a:p>
            <a:pPr eaLnBrk="1" hangingPunct="1"/>
            <a:r>
              <a:rPr lang="el-GR" altLang="el-GR" sz="2000" b="1" dirty="0">
                <a:solidFill>
                  <a:srgbClr val="FF0000"/>
                </a:solidFill>
              </a:rPr>
              <a:t>Δάσκαλος</a:t>
            </a:r>
          </a:p>
        </p:txBody>
      </p:sp>
      <p:sp>
        <p:nvSpPr>
          <p:cNvPr id="6" name="TextBox 5"/>
          <p:cNvSpPr txBox="1"/>
          <p:nvPr/>
        </p:nvSpPr>
        <p:spPr>
          <a:xfrm rot="17320291">
            <a:off x="-645382" y="1643352"/>
            <a:ext cx="2799228" cy="646331"/>
          </a:xfrm>
          <a:prstGeom prst="rect">
            <a:avLst/>
          </a:prstGeom>
          <a:noFill/>
        </p:spPr>
        <p:txBody>
          <a:bodyPr wrap="none" rtlCol="0">
            <a:spAutoFit/>
          </a:bodyPr>
          <a:lstStyle/>
          <a:p>
            <a:r>
              <a:rPr lang="el-GR" dirty="0" smtClean="0">
                <a:solidFill>
                  <a:srgbClr val="00B050"/>
                </a:solidFill>
              </a:rPr>
              <a:t>Η υπέρβαση των εμποδίων </a:t>
            </a:r>
          </a:p>
          <a:p>
            <a:r>
              <a:rPr lang="el-GR" dirty="0" smtClean="0">
                <a:solidFill>
                  <a:srgbClr val="00B050"/>
                </a:solidFill>
              </a:rPr>
              <a:t>ως διδακτική στρατηγική</a:t>
            </a:r>
            <a:endParaRPr lang="el-GR" dirty="0">
              <a:solidFill>
                <a:srgbClr val="00B050"/>
              </a:solidFill>
            </a:endParaRPr>
          </a:p>
        </p:txBody>
      </p:sp>
    </p:spTree>
    <p:extLst>
      <p:ext uri="{BB962C8B-B14F-4D97-AF65-F5344CB8AC3E}">
        <p14:creationId xmlns:p14="http://schemas.microsoft.com/office/powerpoint/2010/main" val="281974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pPr>
              <a:defRPr/>
            </a:pPr>
            <a:r>
              <a:rPr lang="el-GR" dirty="0" smtClean="0"/>
              <a:t>«Λάθος» &amp; γνωστική σύγκρουση </a:t>
            </a:r>
            <a:endParaRPr lang="en-GB" dirty="0"/>
          </a:p>
        </p:txBody>
      </p:sp>
      <p:sp>
        <p:nvSpPr>
          <p:cNvPr id="61443" name="Content Placeholder 2"/>
          <p:cNvSpPr>
            <a:spLocks noGrp="1"/>
          </p:cNvSpPr>
          <p:nvPr>
            <p:ph idx="1"/>
          </p:nvPr>
        </p:nvSpPr>
        <p:spPr>
          <a:xfrm>
            <a:off x="1115616" y="1340768"/>
            <a:ext cx="7891462" cy="4800600"/>
          </a:xfrm>
        </p:spPr>
        <p:txBody>
          <a:bodyPr>
            <a:normAutofit lnSpcReduction="10000"/>
          </a:bodyPr>
          <a:lstStyle/>
          <a:p>
            <a:r>
              <a:rPr lang="el-GR" altLang="el-GR" sz="2800" dirty="0" smtClean="0"/>
              <a:t>Η διερεύνηση των «λαθών» των μαθητών αποτελεί βασικό ζητούμενο στη Διδακτική </a:t>
            </a:r>
          </a:p>
          <a:p>
            <a:pPr lvl="1"/>
            <a:r>
              <a:rPr lang="el-GR" altLang="el-GR" sz="2400" dirty="0" smtClean="0"/>
              <a:t>Η κατανόηση της προέλευσης των λαθών και η δημιουργία διδακτικών καταστάσεων για την ανάδειξη και το ξεπέρασμά τους οδηγεί στη τεχνική της ανάπτυξης </a:t>
            </a:r>
            <a:r>
              <a:rPr lang="el-GR" altLang="el-GR" sz="2400" b="1" dirty="0" smtClean="0"/>
              <a:t>γνωστικών συγκρούσεων </a:t>
            </a:r>
            <a:endParaRPr lang="en-GB" altLang="el-GR" sz="2400" b="1" dirty="0" smtClean="0"/>
          </a:p>
          <a:p>
            <a:r>
              <a:rPr lang="el-GR" altLang="el-GR" sz="2800" b="1" dirty="0" smtClean="0"/>
              <a:t>Γνωστική σύγκρουση</a:t>
            </a:r>
            <a:r>
              <a:rPr lang="el-GR" altLang="el-GR" sz="2800" dirty="0" smtClean="0"/>
              <a:t>: </a:t>
            </a:r>
            <a:r>
              <a:rPr lang="el-GR" altLang="el-GR" sz="2400" dirty="0" smtClean="0"/>
              <a:t>η διαδικασία κατά την οποία στη σκέψη ενός ατόμου εμφανίζεται μια αντίφαση ή μια ασυμβατότητα ανάμεσα στις ιδέες του, τις αναπαραστάσεις του και τις πράξεις του.</a:t>
            </a:r>
          </a:p>
          <a:p>
            <a:r>
              <a:rPr lang="el-GR" altLang="el-GR" sz="2800" b="1" dirty="0" err="1" smtClean="0"/>
              <a:t>Κοινωνικογνωστική</a:t>
            </a:r>
            <a:r>
              <a:rPr lang="el-GR" altLang="el-GR" sz="2800" b="1" dirty="0" smtClean="0"/>
              <a:t> σύγκρουση: </a:t>
            </a:r>
            <a:r>
              <a:rPr lang="el-GR" altLang="el-GR" sz="2400" dirty="0" smtClean="0"/>
              <a:t>προϊόν διαπροσωπικής αλληλεπίδρασης</a:t>
            </a:r>
            <a:endParaRPr lang="el-GR" altLang="el-GR" sz="2800" dirty="0" smtClean="0"/>
          </a:p>
        </p:txBody>
      </p:sp>
      <p:sp>
        <p:nvSpPr>
          <p:cNvPr id="4" name="TextBox 3"/>
          <p:cNvSpPr txBox="1"/>
          <p:nvPr/>
        </p:nvSpPr>
        <p:spPr>
          <a:xfrm rot="16200000">
            <a:off x="-424966" y="3099116"/>
            <a:ext cx="2434834" cy="646331"/>
          </a:xfrm>
          <a:prstGeom prst="rect">
            <a:avLst/>
          </a:prstGeom>
          <a:noFill/>
        </p:spPr>
        <p:txBody>
          <a:bodyPr wrap="none" rtlCol="0">
            <a:spAutoFit/>
          </a:bodyPr>
          <a:lstStyle/>
          <a:p>
            <a:r>
              <a:rPr lang="el-GR" dirty="0" smtClean="0">
                <a:solidFill>
                  <a:srgbClr val="00B050"/>
                </a:solidFill>
              </a:rPr>
              <a:t>Διδακτικές στρατηγικές </a:t>
            </a:r>
          </a:p>
          <a:p>
            <a:r>
              <a:rPr lang="el-GR" dirty="0" smtClean="0">
                <a:solidFill>
                  <a:srgbClr val="00B050"/>
                </a:solidFill>
              </a:rPr>
              <a:t>ανασκευής λαθών</a:t>
            </a:r>
            <a:endParaRPr lang="el-GR" dirty="0">
              <a:solidFill>
                <a:srgbClr val="00B050"/>
              </a:solidFill>
            </a:endParaRPr>
          </a:p>
        </p:txBody>
      </p:sp>
    </p:spTree>
    <p:extLst>
      <p:ext uri="{BB962C8B-B14F-4D97-AF65-F5344CB8AC3E}">
        <p14:creationId xmlns:p14="http://schemas.microsoft.com/office/powerpoint/2010/main" val="1702697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4993"/>
            <a:ext cx="8229600" cy="1143000"/>
          </a:xfrm>
        </p:spPr>
        <p:txBody>
          <a:bodyPr/>
          <a:lstStyle/>
          <a:p>
            <a:pPr>
              <a:defRPr/>
            </a:pPr>
            <a:r>
              <a:rPr lang="el-GR" dirty="0" smtClean="0"/>
              <a:t>Εννοιολογική αλλαγή</a:t>
            </a:r>
            <a:endParaRPr lang="en-GB" dirty="0"/>
          </a:p>
        </p:txBody>
      </p:sp>
      <p:sp>
        <p:nvSpPr>
          <p:cNvPr id="64515" name="Content Placeholder 2"/>
          <p:cNvSpPr>
            <a:spLocks noGrp="1"/>
          </p:cNvSpPr>
          <p:nvPr>
            <p:ph idx="1"/>
          </p:nvPr>
        </p:nvSpPr>
        <p:spPr>
          <a:xfrm>
            <a:off x="1115616" y="1510500"/>
            <a:ext cx="7602537" cy="4800600"/>
          </a:xfrm>
        </p:spPr>
        <p:txBody>
          <a:bodyPr/>
          <a:lstStyle/>
          <a:p>
            <a:r>
              <a:rPr lang="el-GR" altLang="el-GR" sz="2400" dirty="0" smtClean="0"/>
              <a:t>Το ενδιαφέρον της Διδακτικής δεν εστιάζεται μόνο στον τρόπο με τον οποίο οργανώνονται οι γνώσεις αλλά αφορά και τον τρόπο με τον οποίο οι υπάρχουσες γνωστικές δομές μεταβάλλονται κατά τη διαδικασία πρόσκτησης νέων γνώσεων</a:t>
            </a:r>
          </a:p>
          <a:p>
            <a:r>
              <a:rPr lang="el-GR" altLang="el-GR" sz="2800" b="1" dirty="0" smtClean="0"/>
              <a:t>Εννοιολογική αλλαγή</a:t>
            </a:r>
            <a:r>
              <a:rPr lang="el-GR" altLang="el-GR" sz="2800" dirty="0" smtClean="0"/>
              <a:t>: η διαδικασία κατά την οποία αλλάζουν οι εννοιολογικές δομές που σχηματίζουν τα υποκείμενα που μαθαίνουν.</a:t>
            </a:r>
          </a:p>
          <a:p>
            <a:r>
              <a:rPr lang="el-GR" altLang="el-GR" sz="2400" dirty="0" smtClean="0"/>
              <a:t>Η εννοιολογική αλλαγή μπορεί να προκύψει μέσα από διαδικασίες γνωστικής σύγκρουσης</a:t>
            </a:r>
            <a:endParaRPr lang="en-GB" altLang="el-GR" sz="2400" dirty="0" smtClean="0"/>
          </a:p>
        </p:txBody>
      </p:sp>
      <p:sp>
        <p:nvSpPr>
          <p:cNvPr id="4" name="TextBox 3"/>
          <p:cNvSpPr txBox="1"/>
          <p:nvPr/>
        </p:nvSpPr>
        <p:spPr>
          <a:xfrm rot="16200000">
            <a:off x="-1310817" y="3182395"/>
            <a:ext cx="4185569" cy="646331"/>
          </a:xfrm>
          <a:prstGeom prst="rect">
            <a:avLst/>
          </a:prstGeom>
          <a:noFill/>
        </p:spPr>
        <p:txBody>
          <a:bodyPr wrap="none" rtlCol="0">
            <a:spAutoFit/>
          </a:bodyPr>
          <a:lstStyle/>
          <a:p>
            <a:r>
              <a:rPr lang="el-GR" dirty="0" smtClean="0">
                <a:solidFill>
                  <a:srgbClr val="00B050"/>
                </a:solidFill>
              </a:rPr>
              <a:t>Στοχεύοντας στην </a:t>
            </a:r>
            <a:r>
              <a:rPr lang="el-GR" dirty="0">
                <a:solidFill>
                  <a:srgbClr val="00B050"/>
                </a:solidFill>
              </a:rPr>
              <a:t>ην </a:t>
            </a:r>
            <a:r>
              <a:rPr lang="el-GR" dirty="0" smtClean="0">
                <a:solidFill>
                  <a:srgbClr val="00B050"/>
                </a:solidFill>
              </a:rPr>
              <a:t>εννοιολογική αλλαγή</a:t>
            </a:r>
          </a:p>
          <a:p>
            <a:r>
              <a:rPr lang="el-GR" dirty="0" smtClean="0">
                <a:solidFill>
                  <a:srgbClr val="00B050"/>
                </a:solidFill>
              </a:rPr>
              <a:t> ως διδακτική στρατηγική</a:t>
            </a:r>
            <a:endParaRPr lang="el-GR" dirty="0">
              <a:solidFill>
                <a:srgbClr val="00B050"/>
              </a:solidFill>
            </a:endParaRPr>
          </a:p>
        </p:txBody>
      </p:sp>
    </p:spTree>
    <p:extLst>
      <p:ext uri="{BB962C8B-B14F-4D97-AF65-F5344CB8AC3E}">
        <p14:creationId xmlns:p14="http://schemas.microsoft.com/office/powerpoint/2010/main" val="1832328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4000" dirty="0" smtClean="0"/>
              <a:t>Στόχοι - </a:t>
            </a:r>
            <a:r>
              <a:rPr lang="el-GR" sz="4000" dirty="0" err="1" smtClean="0"/>
              <a:t>εμπόπδια</a:t>
            </a:r>
            <a:endParaRPr lang="el-GR" dirty="0"/>
          </a:p>
        </p:txBody>
      </p:sp>
      <p:sp>
        <p:nvSpPr>
          <p:cNvPr id="89091" name="Content Placeholder 2"/>
          <p:cNvSpPr>
            <a:spLocks noGrp="1"/>
          </p:cNvSpPr>
          <p:nvPr>
            <p:ph idx="1"/>
          </p:nvPr>
        </p:nvSpPr>
        <p:spPr>
          <a:xfrm>
            <a:off x="1143000" y="1357313"/>
            <a:ext cx="7499350" cy="4800600"/>
          </a:xfrm>
        </p:spPr>
        <p:txBody>
          <a:bodyPr/>
          <a:lstStyle/>
          <a:p>
            <a:r>
              <a:rPr lang="el-GR" altLang="el-GR" u="sng" smtClean="0"/>
              <a:t>Στόχοι – Εμπόδια</a:t>
            </a:r>
            <a:r>
              <a:rPr lang="el-GR" altLang="el-GR" smtClean="0"/>
              <a:t>:</a:t>
            </a:r>
          </a:p>
          <a:p>
            <a:endParaRPr lang="el-GR" altLang="el-GR" smtClean="0"/>
          </a:p>
          <a:p>
            <a:endParaRPr lang="el-GR" altLang="el-GR" smtClean="0"/>
          </a:p>
          <a:p>
            <a:endParaRPr lang="el-GR" altLang="el-GR" smtClean="0"/>
          </a:p>
          <a:p>
            <a:endParaRPr lang="el-GR" altLang="el-GR" smtClean="0"/>
          </a:p>
          <a:p>
            <a:endParaRPr lang="el-GR" altLang="el-GR" smtClean="0"/>
          </a:p>
          <a:p>
            <a:r>
              <a:rPr lang="el-GR" altLang="el-GR" sz="2400" u="sng" smtClean="0"/>
              <a:t>Γνωστικές συγκρούσεις</a:t>
            </a:r>
            <a:r>
              <a:rPr lang="el-GR" altLang="el-GR" sz="2400" smtClean="0"/>
              <a:t>: αντίφαση ή ασυμβατότητα ανάμεσα στις ιδέες και στις αναπαραστάσεις του και στις πράξεις του (ανάπτυξη σκέψεων μέσω αρνήσεων).</a:t>
            </a:r>
            <a:endParaRPr lang="el-GR" altLang="el-GR" sz="2400" u="sng" smtClean="0"/>
          </a:p>
        </p:txBody>
      </p:sp>
      <p:sp>
        <p:nvSpPr>
          <p:cNvPr id="5" name="Rectangle 4"/>
          <p:cNvSpPr/>
          <p:nvPr/>
        </p:nvSpPr>
        <p:spPr>
          <a:xfrm>
            <a:off x="1285875" y="2000250"/>
            <a:ext cx="2000250" cy="1143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solidFill>
                  <a:schemeClr val="accent6">
                    <a:lumMod val="50000"/>
                  </a:schemeClr>
                </a:solidFill>
              </a:rPr>
              <a:t>Προσδιορίζουμε το εμπόδιο</a:t>
            </a:r>
          </a:p>
        </p:txBody>
      </p:sp>
      <p:sp>
        <p:nvSpPr>
          <p:cNvPr id="6" name="Rectangle 5"/>
          <p:cNvSpPr/>
          <p:nvPr/>
        </p:nvSpPr>
        <p:spPr>
          <a:xfrm>
            <a:off x="3929063" y="2000250"/>
            <a:ext cx="2000250" cy="1143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solidFill>
                  <a:schemeClr val="accent6">
                    <a:lumMod val="50000"/>
                  </a:schemeClr>
                </a:solidFill>
              </a:rPr>
              <a:t>Καθορίζουμε τα χαρακτηριστικά της έννοιας</a:t>
            </a:r>
          </a:p>
        </p:txBody>
      </p:sp>
      <p:sp>
        <p:nvSpPr>
          <p:cNvPr id="7" name="Rectangle 6"/>
          <p:cNvSpPr/>
          <p:nvPr/>
        </p:nvSpPr>
        <p:spPr>
          <a:xfrm>
            <a:off x="6429375" y="2000250"/>
            <a:ext cx="2000250" cy="10715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solidFill>
                  <a:schemeClr val="accent6">
                    <a:lumMod val="50000"/>
                  </a:schemeClr>
                </a:solidFill>
              </a:rPr>
              <a:t>Αποσαφηνίζουμε τις δυσκολίες κατανόησης</a:t>
            </a:r>
          </a:p>
        </p:txBody>
      </p:sp>
      <p:sp>
        <p:nvSpPr>
          <p:cNvPr id="8" name="Rectangle 7"/>
          <p:cNvSpPr/>
          <p:nvPr/>
        </p:nvSpPr>
        <p:spPr>
          <a:xfrm>
            <a:off x="6429375" y="3357563"/>
            <a:ext cx="2000250" cy="1143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solidFill>
                  <a:schemeClr val="accent6">
                    <a:lumMod val="50000"/>
                  </a:schemeClr>
                </a:solidFill>
              </a:rPr>
              <a:t>Εντοπίζουμε τις νοητικές παραστάσεις των δυσκολιών</a:t>
            </a:r>
          </a:p>
        </p:txBody>
      </p:sp>
      <p:sp>
        <p:nvSpPr>
          <p:cNvPr id="9" name="Rectangle 8"/>
          <p:cNvSpPr/>
          <p:nvPr/>
        </p:nvSpPr>
        <p:spPr>
          <a:xfrm>
            <a:off x="3643313" y="3357563"/>
            <a:ext cx="2000250" cy="1143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solidFill>
                  <a:schemeClr val="accent6">
                    <a:lumMod val="50000"/>
                  </a:schemeClr>
                </a:solidFill>
              </a:rPr>
              <a:t>Προσδιορίζουμε  τις κατάλληλες διδακτικές καταστάσεις</a:t>
            </a:r>
          </a:p>
        </p:txBody>
      </p:sp>
      <p:cxnSp>
        <p:nvCxnSpPr>
          <p:cNvPr id="13" name="Straight Arrow Connector 12"/>
          <p:cNvCxnSpPr>
            <a:stCxn id="5" idx="3"/>
            <a:endCxn id="6" idx="1"/>
          </p:cNvCxnSpPr>
          <p:nvPr/>
        </p:nvCxnSpPr>
        <p:spPr>
          <a:xfrm>
            <a:off x="3286125" y="2571750"/>
            <a:ext cx="6429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7" idx="1"/>
          </p:cNvCxnSpPr>
          <p:nvPr/>
        </p:nvCxnSpPr>
        <p:spPr>
          <a:xfrm flipV="1">
            <a:off x="5929313" y="2535238"/>
            <a:ext cx="500062"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2"/>
            <a:endCxn id="8" idx="0"/>
          </p:cNvCxnSpPr>
          <p:nvPr/>
        </p:nvCxnSpPr>
        <p:spPr>
          <a:xfrm rot="5400000">
            <a:off x="7287419" y="3213894"/>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1"/>
            <a:endCxn id="9" idx="3"/>
          </p:cNvCxnSpPr>
          <p:nvPr/>
        </p:nvCxnSpPr>
        <p:spPr>
          <a:xfrm rot="10800000">
            <a:off x="5643563" y="3929063"/>
            <a:ext cx="7858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013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Προβληματικές καταστάσεις </a:t>
            </a:r>
            <a:endParaRPr lang="en-GB" dirty="0"/>
          </a:p>
        </p:txBody>
      </p:sp>
      <p:sp>
        <p:nvSpPr>
          <p:cNvPr id="100355" name="Content Placeholder 2"/>
          <p:cNvSpPr>
            <a:spLocks noGrp="1"/>
          </p:cNvSpPr>
          <p:nvPr>
            <p:ph idx="1"/>
          </p:nvPr>
        </p:nvSpPr>
        <p:spPr>
          <a:xfrm>
            <a:off x="1071563" y="1447800"/>
            <a:ext cx="7862887" cy="4800600"/>
          </a:xfrm>
        </p:spPr>
        <p:txBody>
          <a:bodyPr/>
          <a:lstStyle/>
          <a:p>
            <a:r>
              <a:rPr lang="el-GR" altLang="el-GR" sz="2400" smtClean="0"/>
              <a:t>ο μαθητής πρέπει να έρχεται αντιμέτωπος με προβληματικές καταστάσεις</a:t>
            </a:r>
          </a:p>
          <a:p>
            <a:pPr lvl="1"/>
            <a:r>
              <a:rPr lang="el-GR" altLang="el-GR" sz="2000" smtClean="0"/>
              <a:t>Η επίλυση </a:t>
            </a:r>
            <a:r>
              <a:rPr lang="el-GR" altLang="el-GR" sz="2000" u="sng" smtClean="0"/>
              <a:t>όχι καλά δομημένων </a:t>
            </a:r>
            <a:r>
              <a:rPr lang="el-GR" altLang="el-GR" sz="2000" smtClean="0"/>
              <a:t>προβλημάτων (τα δεδομένα και τα ζητούμενα δεν είναι καλά προσδιορισμένα στην εκφώνηση του προβλήματος) αποτελεί θεμέλιο της γνωστικής ανάπτυξης </a:t>
            </a:r>
            <a:endParaRPr lang="en-GB" altLang="el-GR" sz="2000" smtClean="0"/>
          </a:p>
          <a:p>
            <a:r>
              <a:rPr lang="el-GR" altLang="el-GR" sz="2400" smtClean="0"/>
              <a:t>το αναλυτικό πρόγραμμα πρέπει να οργανώνεται σε σπειροειδή μορφή</a:t>
            </a:r>
          </a:p>
          <a:p>
            <a:pPr lvl="1"/>
            <a:r>
              <a:rPr lang="el-GR" altLang="el-GR" sz="2000" smtClean="0"/>
              <a:t>Προσεγγίζω δηλαδή κάτι σε μία τάξη και το ξαναπροσεγγίζω σε μεγαλύτερο εύρος και βάθος σε επόμενη τάξη </a:t>
            </a:r>
            <a:endParaRPr lang="en-GB" altLang="el-GR" sz="2000" smtClean="0"/>
          </a:p>
          <a:p>
            <a:r>
              <a:rPr lang="el-GR" altLang="el-GR" sz="2400" smtClean="0"/>
              <a:t>ο δάσκαλος πρέπει να έχει ρόλο διευκολυντή, εμψυχωτή και συντονιστή στη διαδικασία της μάθησης.</a:t>
            </a:r>
          </a:p>
          <a:p>
            <a:pPr lvl="1"/>
            <a:r>
              <a:rPr lang="el-GR" altLang="el-GR" sz="2000" smtClean="0"/>
              <a:t>Ο δάσκαλος δεν «διδάσκει»  αλλά υποστηρίζει και βοηθά όταν και όπου είναι απαραίτητο </a:t>
            </a:r>
            <a:endParaRPr lang="en-GB" altLang="el-GR" sz="2000" smtClean="0"/>
          </a:p>
        </p:txBody>
      </p:sp>
    </p:spTree>
    <p:extLst>
      <p:ext uri="{BB962C8B-B14F-4D97-AF65-F5344CB8AC3E}">
        <p14:creationId xmlns:p14="http://schemas.microsoft.com/office/powerpoint/2010/main" val="2333050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Χρήση εξωτερικών αναπαραστάσεων</a:t>
            </a:r>
            <a:endParaRPr lang="en-GB" dirty="0"/>
          </a:p>
        </p:txBody>
      </p:sp>
      <p:sp>
        <p:nvSpPr>
          <p:cNvPr id="102403" name="Content Placeholder 2"/>
          <p:cNvSpPr>
            <a:spLocks noGrp="1"/>
          </p:cNvSpPr>
          <p:nvPr>
            <p:ph idx="1"/>
          </p:nvPr>
        </p:nvSpPr>
        <p:spPr>
          <a:xfrm>
            <a:off x="1000125" y="1447800"/>
            <a:ext cx="7934325" cy="4800600"/>
          </a:xfrm>
        </p:spPr>
        <p:txBody>
          <a:bodyPr>
            <a:normAutofit lnSpcReduction="10000"/>
          </a:bodyPr>
          <a:lstStyle/>
          <a:p>
            <a:r>
              <a:rPr lang="el-GR" altLang="el-GR" sz="2400" smtClean="0"/>
              <a:t>Αναπαριστούν, συμβολίζουν ή απεικονίζουν αντικείμενα ή διαδικασίες </a:t>
            </a:r>
          </a:p>
          <a:p>
            <a:r>
              <a:rPr lang="el-GR" altLang="el-GR" sz="2400" smtClean="0"/>
              <a:t>Συμβάλουν στην οπτικοποίηση της πληροφορίας </a:t>
            </a:r>
          </a:p>
          <a:p>
            <a:r>
              <a:rPr lang="el-GR" altLang="el-GR" sz="2400" smtClean="0"/>
              <a:t>Είναι εικόνες, κινούμενες εικόνες, βίντεο, γραφήματα, σύμβολα, κείμενα και έχουν τις ακόλουθες δύο μορφές:</a:t>
            </a:r>
          </a:p>
          <a:p>
            <a:r>
              <a:rPr lang="el-GR" altLang="el-GR" sz="2400" b="1" smtClean="0"/>
              <a:t>Εικονικές</a:t>
            </a:r>
            <a:r>
              <a:rPr lang="el-GR" altLang="el-GR" sz="2400" smtClean="0"/>
              <a:t> (</a:t>
            </a:r>
            <a:r>
              <a:rPr lang="el-GR" altLang="el-GR" sz="2400" b="1" smtClean="0"/>
              <a:t>συγκεκριμένες): </a:t>
            </a:r>
          </a:p>
          <a:p>
            <a:pPr lvl="1"/>
            <a:r>
              <a:rPr lang="el-GR" altLang="el-GR" sz="2000" smtClean="0"/>
              <a:t>αυτό που αναπαριστά μοιάζει διαισθητικά με αυτό που αναπαρίσταται, όπως για παράδειγμα ένα σκίτσο που αναπαριστά ένα αντικείμενο) </a:t>
            </a:r>
          </a:p>
          <a:p>
            <a:r>
              <a:rPr lang="el-GR" altLang="el-GR" sz="2400" b="1" smtClean="0"/>
              <a:t>Συμβολικές</a:t>
            </a:r>
            <a:r>
              <a:rPr lang="el-GR" altLang="el-GR" sz="2400" smtClean="0"/>
              <a:t> (</a:t>
            </a:r>
            <a:r>
              <a:rPr lang="el-GR" altLang="el-GR" sz="2400" b="1" smtClean="0"/>
              <a:t>αφηρημένες) </a:t>
            </a:r>
          </a:p>
          <a:p>
            <a:pPr lvl="1"/>
            <a:r>
              <a:rPr lang="el-GR" altLang="el-GR" sz="2000" smtClean="0"/>
              <a:t>αυτό που αναπαριστά δεν μοιάζει διαισθητικά με αυτό που αναπαρίσταται, όπως για παράδειγμα η λέξη που συμβολίζει ένα αντικείμενο). </a:t>
            </a:r>
          </a:p>
        </p:txBody>
      </p:sp>
    </p:spTree>
    <p:extLst>
      <p:ext uri="{BB962C8B-B14F-4D97-AF65-F5344CB8AC3E}">
        <p14:creationId xmlns:p14="http://schemas.microsoft.com/office/powerpoint/2010/main" val="2643861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(1)</a:t>
            </a:r>
            <a:endParaRPr lang="en-GB" dirty="0"/>
          </a:p>
        </p:txBody>
      </p:sp>
      <p:sp>
        <p:nvSpPr>
          <p:cNvPr id="104451" name="Content Placeholder 2"/>
          <p:cNvSpPr>
            <a:spLocks noGrp="1"/>
          </p:cNvSpPr>
          <p:nvPr>
            <p:ph idx="1"/>
          </p:nvPr>
        </p:nvSpPr>
        <p:spPr>
          <a:xfrm>
            <a:off x="785813" y="1500188"/>
            <a:ext cx="7999412" cy="4800600"/>
          </a:xfrm>
        </p:spPr>
        <p:txBody>
          <a:bodyPr/>
          <a:lstStyle/>
          <a:p>
            <a:r>
              <a:rPr lang="el-GR" altLang="el-GR" sz="2400" dirty="0" smtClean="0"/>
              <a:t>Οι εξωτερικές αναπαραστάσεις είναι απαραίτητες για να παρουσιάσουμε και να χειριστούμε την πληροφορία. </a:t>
            </a:r>
            <a:endParaRPr lang="en-GB" altLang="el-GR" sz="2400" dirty="0" smtClean="0"/>
          </a:p>
          <a:p>
            <a:r>
              <a:rPr lang="el-GR" altLang="el-GR" sz="2400" dirty="0" smtClean="0"/>
              <a:t>Είναι εικονικές – συγκεκριμένες και συμβολικές – αφηρημένες  </a:t>
            </a:r>
          </a:p>
          <a:p>
            <a:r>
              <a:rPr lang="el-GR" altLang="el-GR" sz="2400" dirty="0" smtClean="0"/>
              <a:t>Οι εξωτερικές αναπαραστάσεις είναι απαραίτητες για να παρουσιάσουμε και να χειριστούμε την πληροφορία</a:t>
            </a:r>
          </a:p>
          <a:p>
            <a:pPr lvl="1"/>
            <a:r>
              <a:rPr lang="el-GR" altLang="el-GR" sz="2000" dirty="0" smtClean="0"/>
              <a:t>Έχουν πολλαπλές μορφές</a:t>
            </a:r>
          </a:p>
          <a:p>
            <a:pPr lvl="1"/>
            <a:r>
              <a:rPr lang="el-GR" altLang="el-GR" sz="2000" dirty="0" err="1" smtClean="0"/>
              <a:t>Οπτικοποιούν</a:t>
            </a:r>
            <a:r>
              <a:rPr lang="el-GR" altLang="el-GR" sz="2000" dirty="0" smtClean="0"/>
              <a:t> την πληροφορία, συνήθως με τη μορφή πολυμέσων </a:t>
            </a:r>
          </a:p>
          <a:p>
            <a:pPr lvl="1"/>
            <a:r>
              <a:rPr lang="el-GR" altLang="el-GR" sz="2000" dirty="0" smtClean="0"/>
              <a:t>Πολυμέσα: </a:t>
            </a:r>
            <a:r>
              <a:rPr lang="el-GR" altLang="el-GR" sz="2000" dirty="0" err="1" smtClean="0"/>
              <a:t>Πολυτροπική</a:t>
            </a:r>
            <a:r>
              <a:rPr lang="el-GR" altLang="el-GR" sz="2000" dirty="0" smtClean="0"/>
              <a:t> αναπαράσταση της πληροφορίας</a:t>
            </a:r>
          </a:p>
          <a:p>
            <a:endParaRPr lang="el-GR" altLang="el-GR" sz="2400" dirty="0" smtClean="0"/>
          </a:p>
          <a:p>
            <a:r>
              <a:rPr lang="el-GR" altLang="el-GR" sz="2400" dirty="0" smtClean="0"/>
              <a:t>Τι είδους </a:t>
            </a:r>
            <a:r>
              <a:rPr lang="el-GR" altLang="el-GR" sz="2400" u="sng" dirty="0" smtClean="0"/>
              <a:t>εξωτερικές αναπαραστάσεις </a:t>
            </a:r>
            <a:r>
              <a:rPr lang="el-GR" altLang="el-GR" sz="2400" dirty="0" smtClean="0"/>
              <a:t>χρησιμοποιεί το εκπαιδευτικό λογισμικό;</a:t>
            </a:r>
          </a:p>
        </p:txBody>
      </p:sp>
    </p:spTree>
    <p:extLst>
      <p:ext uri="{BB962C8B-B14F-4D97-AF65-F5344CB8AC3E}">
        <p14:creationId xmlns:p14="http://schemas.microsoft.com/office/powerpoint/2010/main" val="1491356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4438" y="476250"/>
            <a:ext cx="7648575" cy="682625"/>
          </a:xfrm>
        </p:spPr>
        <p:txBody>
          <a:bodyPr>
            <a:noAutofit/>
          </a:bodyPr>
          <a:lstStyle/>
          <a:p>
            <a:pPr>
              <a:defRPr/>
            </a:pPr>
            <a:r>
              <a:rPr lang="el-GR" sz="4000" b="1" dirty="0" smtClean="0"/>
              <a:t>Σκοπός</a:t>
            </a:r>
            <a:endParaRPr lang="en-US" sz="4000" b="1" dirty="0"/>
          </a:p>
        </p:txBody>
      </p:sp>
      <p:sp>
        <p:nvSpPr>
          <p:cNvPr id="16388" name="Rectangle 3"/>
          <p:cNvSpPr>
            <a:spLocks noGrp="1" noChangeArrowheads="1"/>
          </p:cNvSpPr>
          <p:nvPr>
            <p:ph type="body" idx="1"/>
          </p:nvPr>
        </p:nvSpPr>
        <p:spPr>
          <a:xfrm>
            <a:off x="1143000" y="1285875"/>
            <a:ext cx="7215188" cy="4537075"/>
          </a:xfrm>
        </p:spPr>
        <p:txBody>
          <a:bodyPr>
            <a:normAutofit/>
          </a:bodyPr>
          <a:lstStyle/>
          <a:p>
            <a:pPr>
              <a:lnSpc>
                <a:spcPct val="80000"/>
              </a:lnSpc>
              <a:spcBef>
                <a:spcPts val="1200"/>
              </a:spcBef>
              <a:spcAft>
                <a:spcPts val="300"/>
              </a:spcAft>
            </a:pPr>
            <a:r>
              <a:rPr lang="el-GR" altLang="el-GR" sz="2400" dirty="0" smtClean="0">
                <a:cs typeface="Tahoma" pitchFamily="34" charset="0"/>
              </a:rPr>
              <a:t>Ν</a:t>
            </a:r>
            <a:r>
              <a:rPr lang="en-GB" altLang="el-GR" sz="2400" dirty="0" smtClean="0">
                <a:cs typeface="Tahoma" pitchFamily="34" charset="0"/>
              </a:rPr>
              <a:t>α πα</a:t>
            </a:r>
            <a:r>
              <a:rPr lang="en-GB" altLang="el-GR" sz="2400" dirty="0" err="1" smtClean="0">
                <a:cs typeface="Tahoma" pitchFamily="34" charset="0"/>
              </a:rPr>
              <a:t>ρουσι</a:t>
            </a:r>
            <a:r>
              <a:rPr lang="en-GB" altLang="el-GR" sz="2400" dirty="0" smtClean="0">
                <a:cs typeface="Tahoma" pitchFamily="34" charset="0"/>
              </a:rPr>
              <a:t>αστούν και να αναλυθούν συνοπτικά οι βασικές </a:t>
            </a:r>
            <a:r>
              <a:rPr lang="el-GR" altLang="el-GR" sz="2400" b="1" dirty="0" smtClean="0">
                <a:cs typeface="Tahoma" pitchFamily="34" charset="0"/>
              </a:rPr>
              <a:t>διδακτικές στρατηγικές </a:t>
            </a:r>
            <a:r>
              <a:rPr lang="en-GB" altLang="el-GR" sz="2400" dirty="0" smtClean="0">
                <a:cs typeface="Tahoma" pitchFamily="34" charset="0"/>
              </a:rPr>
              <a:t>και </a:t>
            </a:r>
            <a:r>
              <a:rPr lang="el-GR" altLang="el-GR" sz="2400" dirty="0" smtClean="0">
                <a:cs typeface="Tahoma" pitchFamily="34" charset="0"/>
              </a:rPr>
              <a:t>ο τρόπος ένταξής τους σε διδακτικές δραστηριότητες και εκπαιδευτικά σενάρια για τη διδασκαλία της Πληροφορικής και των ΤΠΕ.  </a:t>
            </a:r>
          </a:p>
        </p:txBody>
      </p:sp>
    </p:spTree>
    <p:extLst>
      <p:ext uri="{BB962C8B-B14F-4D97-AF65-F5344CB8AC3E}">
        <p14:creationId xmlns:p14="http://schemas.microsoft.com/office/powerpoint/2010/main" val="2837796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(2)</a:t>
            </a:r>
            <a:endParaRPr lang="en-GB" dirty="0"/>
          </a:p>
        </p:txBody>
      </p:sp>
      <p:sp>
        <p:nvSpPr>
          <p:cNvPr id="106499" name="Content Placeholder 2"/>
          <p:cNvSpPr>
            <a:spLocks noGrp="1"/>
          </p:cNvSpPr>
          <p:nvPr>
            <p:ph idx="1"/>
          </p:nvPr>
        </p:nvSpPr>
        <p:spPr>
          <a:xfrm>
            <a:off x="857250" y="1500188"/>
            <a:ext cx="7856538" cy="4800600"/>
          </a:xfrm>
        </p:spPr>
        <p:txBody>
          <a:bodyPr/>
          <a:lstStyle/>
          <a:p>
            <a:r>
              <a:rPr lang="el-GR" altLang="el-GR" sz="2400" smtClean="0"/>
              <a:t>Επιτρέπει το λογισμικό τη δυνατότητα πολλαπλών αναπαραστάσεων (κείμενα, εικόνες, ήχοι, βίντεο);</a:t>
            </a:r>
          </a:p>
          <a:p>
            <a:pPr lvl="1"/>
            <a:r>
              <a:rPr lang="el-GR" altLang="el-GR" sz="2000" smtClean="0"/>
              <a:t>Εφαρμογές πολυμέσων, υπερμέσων, προσομοιώσεων </a:t>
            </a:r>
          </a:p>
          <a:p>
            <a:r>
              <a:rPr lang="el-GR" altLang="el-GR" sz="2400" smtClean="0"/>
              <a:t>Συνδέονται μεταξύ τους οι αναπαραστάσεις αυτές;</a:t>
            </a:r>
          </a:p>
          <a:p>
            <a:r>
              <a:rPr lang="el-GR" altLang="el-GR" sz="2400" smtClean="0"/>
              <a:t>Μπορεί ο μαθητής να χειριστεί αυτές τις αναπαραστάσεις ταυτόχρονα; </a:t>
            </a:r>
          </a:p>
          <a:p>
            <a:pPr lvl="1"/>
            <a:r>
              <a:rPr lang="el-GR" altLang="el-GR" sz="2000" smtClean="0"/>
              <a:t>Π.χ. μια μαθηματική εξίσωση και τη γραφική της αναπαράσταση</a:t>
            </a:r>
          </a:p>
        </p:txBody>
      </p:sp>
    </p:spTree>
    <p:extLst>
      <p:ext uri="{BB962C8B-B14F-4D97-AF65-F5344CB8AC3E}">
        <p14:creationId xmlns:p14="http://schemas.microsoft.com/office/powerpoint/2010/main" val="3538740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(3)</a:t>
            </a:r>
            <a:endParaRPr lang="en-GB" dirty="0"/>
          </a:p>
        </p:txBody>
      </p:sp>
      <p:sp>
        <p:nvSpPr>
          <p:cNvPr id="108547" name="Content Placeholder 2"/>
          <p:cNvSpPr>
            <a:spLocks noGrp="1"/>
          </p:cNvSpPr>
          <p:nvPr>
            <p:ph idx="1"/>
          </p:nvPr>
        </p:nvSpPr>
        <p:spPr/>
        <p:txBody>
          <a:bodyPr/>
          <a:lstStyle/>
          <a:p>
            <a:r>
              <a:rPr lang="el-GR" altLang="el-GR" sz="2400" smtClean="0"/>
              <a:t>Οι αναπαραστάσεις που χρησιμοποιεί το εκπαιδευτικό λογισμικό είναι ανάλογες των νοητικών ικανοτήτων των μαθητών; </a:t>
            </a:r>
          </a:p>
          <a:p>
            <a:pPr lvl="1"/>
            <a:r>
              <a:rPr lang="el-GR" altLang="el-GR" sz="2000" smtClean="0"/>
              <a:t>Οι αναπαραστάσεις του λογισμικού πηγαίνουν από το συγκεκριμένο (εικόνες, βίντεο) στο αφηρημένο (σύμβολα, γραφήματα, κείμενο); </a:t>
            </a:r>
          </a:p>
          <a:p>
            <a:r>
              <a:rPr lang="el-GR" altLang="el-GR" sz="2400" smtClean="0"/>
              <a:t>Σχετίζονται οι εξωτερικές αναπαραστάσεις του λογισμικού με τις εσωτερικές αναπαραστάσεις των μαθητών; </a:t>
            </a:r>
          </a:p>
          <a:p>
            <a:pPr lvl="1"/>
            <a:r>
              <a:rPr lang="el-GR" altLang="el-GR" sz="2000" smtClean="0"/>
              <a:t>Νοητικά μοντέλα</a:t>
            </a:r>
          </a:p>
          <a:p>
            <a:pPr lvl="1"/>
            <a:r>
              <a:rPr lang="el-GR" altLang="el-GR" sz="2000" smtClean="0"/>
              <a:t>Γνωστικές αναπαραστάσεις </a:t>
            </a:r>
          </a:p>
          <a:p>
            <a:endParaRPr lang="en-GB" altLang="el-GR" sz="2400" b="1" smtClean="0"/>
          </a:p>
          <a:p>
            <a:endParaRPr lang="en-GB" altLang="el-GR" smtClean="0"/>
          </a:p>
        </p:txBody>
      </p:sp>
    </p:spTree>
    <p:extLst>
      <p:ext uri="{BB962C8B-B14F-4D97-AF65-F5344CB8AC3E}">
        <p14:creationId xmlns:p14="http://schemas.microsoft.com/office/powerpoint/2010/main" val="4028208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noAutofit/>
          </a:bodyPr>
          <a:lstStyle/>
          <a:p>
            <a:pPr>
              <a:defRPr/>
            </a:pPr>
            <a:r>
              <a:rPr lang="el-GR" sz="4000" b="1" dirty="0"/>
              <a:t>Μάθηση βασισμένη σε δραστηριότητες</a:t>
            </a:r>
          </a:p>
        </p:txBody>
      </p:sp>
      <p:sp>
        <p:nvSpPr>
          <p:cNvPr id="112644" name="Rectangle 3"/>
          <p:cNvSpPr>
            <a:spLocks noGrp="1" noChangeArrowheads="1"/>
          </p:cNvSpPr>
          <p:nvPr>
            <p:ph type="body" idx="1"/>
          </p:nvPr>
        </p:nvSpPr>
        <p:spPr>
          <a:xfrm>
            <a:off x="831850" y="1714500"/>
            <a:ext cx="8312150" cy="4346575"/>
          </a:xfrm>
        </p:spPr>
        <p:txBody>
          <a:bodyPr>
            <a:normAutofit lnSpcReduction="10000"/>
          </a:bodyPr>
          <a:lstStyle/>
          <a:p>
            <a:pPr>
              <a:lnSpc>
                <a:spcPct val="90000"/>
              </a:lnSpc>
            </a:pPr>
            <a:r>
              <a:rPr lang="el-GR" altLang="el-GR" sz="2800" smtClean="0"/>
              <a:t>Επιλογή ενός ρεαλιστικού και με νόημα (</a:t>
            </a:r>
            <a:r>
              <a:rPr lang="en-US" altLang="el-GR" sz="2800" smtClean="0"/>
              <a:t>meaningful) </a:t>
            </a:r>
            <a:r>
              <a:rPr lang="el-GR" altLang="el-GR" sz="2800" smtClean="0"/>
              <a:t>πλαισίου</a:t>
            </a:r>
          </a:p>
          <a:p>
            <a:pPr>
              <a:lnSpc>
                <a:spcPct val="90000"/>
              </a:lnSpc>
            </a:pPr>
            <a:r>
              <a:rPr lang="el-GR" altLang="el-GR" sz="2800" smtClean="0"/>
              <a:t>Ανάπτυξη κινήτρου μάθησης</a:t>
            </a:r>
          </a:p>
          <a:p>
            <a:pPr>
              <a:lnSpc>
                <a:spcPct val="90000"/>
              </a:lnSpc>
            </a:pPr>
            <a:r>
              <a:rPr lang="el-GR" altLang="el-GR" sz="2800" smtClean="0"/>
              <a:t>Ενεργητική συμμετοχή του μαθητή</a:t>
            </a:r>
          </a:p>
          <a:p>
            <a:pPr>
              <a:lnSpc>
                <a:spcPct val="90000"/>
              </a:lnSpc>
            </a:pPr>
            <a:r>
              <a:rPr lang="el-GR" altLang="el-GR" sz="2800" smtClean="0"/>
              <a:t>Εποικοδόμηση εννοιών - Εννοιολογική μάθηση</a:t>
            </a:r>
          </a:p>
          <a:p>
            <a:pPr>
              <a:lnSpc>
                <a:spcPct val="90000"/>
              </a:lnSpc>
            </a:pPr>
            <a:r>
              <a:rPr lang="el-GR" altLang="el-GR" sz="2800" smtClean="0"/>
              <a:t>Κριτική σκέψη, Δημιουργική ικανότητα</a:t>
            </a:r>
          </a:p>
          <a:p>
            <a:pPr>
              <a:lnSpc>
                <a:spcPct val="90000"/>
              </a:lnSpc>
            </a:pPr>
            <a:r>
              <a:rPr lang="el-GR" altLang="el-GR" sz="2800" smtClean="0"/>
              <a:t>Εφαρμογή γνώσεων για την επίλυση αυθεντικών προβλημάτων και όχι παθητική χρήση</a:t>
            </a:r>
          </a:p>
          <a:p>
            <a:pPr>
              <a:lnSpc>
                <a:spcPct val="90000"/>
              </a:lnSpc>
            </a:pPr>
            <a:r>
              <a:rPr lang="el-GR" altLang="el-GR" sz="2800" smtClean="0"/>
              <a:t>Ανάπτυξη δεξιοτήτων</a:t>
            </a:r>
          </a:p>
          <a:p>
            <a:pPr>
              <a:lnSpc>
                <a:spcPct val="90000"/>
              </a:lnSpc>
            </a:pPr>
            <a:r>
              <a:rPr lang="el-GR" altLang="el-GR" sz="2800" smtClean="0"/>
              <a:t>Η αξιολόγηση ενσωματωμένη στη μαθησιακή πορεία</a:t>
            </a:r>
          </a:p>
        </p:txBody>
      </p:sp>
    </p:spTree>
    <p:extLst>
      <p:ext uri="{BB962C8B-B14F-4D97-AF65-F5344CB8AC3E}">
        <p14:creationId xmlns:p14="http://schemas.microsoft.com/office/powerpoint/2010/main" val="2529928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rmAutofit fontScale="90000"/>
          </a:bodyPr>
          <a:lstStyle/>
          <a:p>
            <a:pPr>
              <a:defRPr/>
            </a:pPr>
            <a:r>
              <a:rPr lang="el-GR" sz="4400" dirty="0" smtClean="0"/>
              <a:t>Διερεύνηση και ανακάλυψη </a:t>
            </a:r>
            <a:br>
              <a:rPr lang="el-GR" sz="4400" dirty="0" smtClean="0"/>
            </a:br>
            <a:endParaRPr lang="el-GR" dirty="0"/>
          </a:p>
        </p:txBody>
      </p:sp>
      <p:sp>
        <p:nvSpPr>
          <p:cNvPr id="88067" name="Content Placeholder 2"/>
          <p:cNvSpPr>
            <a:spLocks noGrp="1"/>
          </p:cNvSpPr>
          <p:nvPr>
            <p:ph idx="1"/>
          </p:nvPr>
        </p:nvSpPr>
        <p:spPr/>
        <p:txBody>
          <a:bodyPr/>
          <a:lstStyle/>
          <a:p>
            <a:r>
              <a:rPr lang="el-GR" altLang="el-GR" sz="3000" u="sng" dirty="0" smtClean="0"/>
              <a:t>Διερεύνηση</a:t>
            </a:r>
            <a:r>
              <a:rPr lang="el-GR" altLang="el-GR" sz="3000" dirty="0" smtClean="0"/>
              <a:t>: σχετίζεται με γενικού τύπου μηχανισμούς σκέψης και υψηλού επιπέδου γνωστικές δεξιότητες (επίλυση προβλήματος και λήψη αποφάσεων – λογισμικά μοντελοποίησης)</a:t>
            </a:r>
          </a:p>
          <a:p>
            <a:r>
              <a:rPr lang="el-GR" altLang="el-GR" sz="3000" u="sng" dirty="0" smtClean="0"/>
              <a:t>Ανακάλυψη</a:t>
            </a:r>
            <a:r>
              <a:rPr lang="el-GR" altLang="el-GR" sz="3000" dirty="0" smtClean="0"/>
              <a:t>: κατανόηση των δομών και των επιστημονικών αρχών ενός γνωστικού αντικειμένου (πειραματισμός και πρακτική σε χώρο – λογισμικά προσομοίωσης)</a:t>
            </a:r>
            <a:endParaRPr lang="el-GR" altLang="el-GR" sz="3000" u="sng" dirty="0" smtClean="0"/>
          </a:p>
        </p:txBody>
      </p:sp>
    </p:spTree>
    <p:extLst>
      <p:ext uri="{BB962C8B-B14F-4D97-AF65-F5344CB8AC3E}">
        <p14:creationId xmlns:p14="http://schemas.microsoft.com/office/powerpoint/2010/main" val="1486592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Διερεύνηση</a:t>
            </a:r>
            <a:r>
              <a:rPr lang="en-GB" b="1" dirty="0" smtClean="0"/>
              <a:t> </a:t>
            </a:r>
            <a:r>
              <a:rPr lang="el-GR" b="1" dirty="0" smtClean="0"/>
              <a:t>(διερευνητική μάθηση) (1)</a:t>
            </a:r>
            <a:endParaRPr lang="en-GB" b="1" dirty="0"/>
          </a:p>
        </p:txBody>
      </p:sp>
      <p:sp>
        <p:nvSpPr>
          <p:cNvPr id="114691" name="Content Placeholder 2"/>
          <p:cNvSpPr>
            <a:spLocks noGrp="1"/>
          </p:cNvSpPr>
          <p:nvPr>
            <p:ph idx="1"/>
          </p:nvPr>
        </p:nvSpPr>
        <p:spPr>
          <a:xfrm>
            <a:off x="1000125" y="1500188"/>
            <a:ext cx="7785100" cy="4800600"/>
          </a:xfrm>
        </p:spPr>
        <p:txBody>
          <a:bodyPr/>
          <a:lstStyle/>
          <a:p>
            <a:r>
              <a:rPr lang="el-GR" altLang="el-GR" sz="2800" smtClean="0"/>
              <a:t>H διερευνητική μάθηση (exploratory learning) </a:t>
            </a:r>
          </a:p>
          <a:p>
            <a:r>
              <a:rPr lang="el-GR" altLang="el-GR" sz="2800" smtClean="0"/>
              <a:t>μια διδακτική στρατηγική </a:t>
            </a:r>
          </a:p>
          <a:p>
            <a:r>
              <a:rPr lang="el-GR" altLang="el-GR" sz="2800" smtClean="0"/>
              <a:t>ενθαρρύνει το μαθητή να εξερευνά και να πειραματίζεται με στόχο να ανακαλύπτει σχέσεις ανάμεσα σε έννοιες και γεγονότα. </a:t>
            </a:r>
          </a:p>
          <a:p>
            <a:pPr lvl="1"/>
            <a:r>
              <a:rPr lang="el-GR" altLang="el-GR" sz="2400" smtClean="0"/>
              <a:t>Προσέγγιση μάθησης που σχετίζεται περισσότερο με γενικού τύπου μηχανισμούς σκέψης και υψηλού επιπέδου γνωστικές δεξιότητες, που αφορούν στην επίλυση προβλήματος και στη λήψη αποφάσεων.</a:t>
            </a:r>
          </a:p>
        </p:txBody>
      </p:sp>
    </p:spTree>
    <p:extLst>
      <p:ext uri="{BB962C8B-B14F-4D97-AF65-F5344CB8AC3E}">
        <p14:creationId xmlns:p14="http://schemas.microsoft.com/office/powerpoint/2010/main" val="48807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Διερεύνηση</a:t>
            </a:r>
            <a:r>
              <a:rPr lang="en-GB" b="1" dirty="0" smtClean="0"/>
              <a:t> </a:t>
            </a:r>
            <a:r>
              <a:rPr lang="el-GR" b="1" dirty="0" smtClean="0"/>
              <a:t>(διερευνητική μάθηση) (2)</a:t>
            </a:r>
            <a:endParaRPr lang="en-GB" b="1" dirty="0"/>
          </a:p>
        </p:txBody>
      </p:sp>
      <p:sp>
        <p:nvSpPr>
          <p:cNvPr id="116739" name="Content Placeholder 2"/>
          <p:cNvSpPr>
            <a:spLocks noGrp="1"/>
          </p:cNvSpPr>
          <p:nvPr>
            <p:ph idx="1"/>
          </p:nvPr>
        </p:nvSpPr>
        <p:spPr>
          <a:xfrm>
            <a:off x="930275" y="1500188"/>
            <a:ext cx="8213725" cy="4800600"/>
          </a:xfrm>
        </p:spPr>
        <p:txBody>
          <a:bodyPr/>
          <a:lstStyle/>
          <a:p>
            <a:pPr>
              <a:lnSpc>
                <a:spcPct val="80000"/>
              </a:lnSpc>
            </a:pPr>
            <a:r>
              <a:rPr lang="el-GR" altLang="el-GR" sz="2800" smtClean="0"/>
              <a:t>Αυθεντικά προβλήματα</a:t>
            </a:r>
          </a:p>
          <a:p>
            <a:pPr>
              <a:lnSpc>
                <a:spcPct val="80000"/>
              </a:lnSpc>
            </a:pPr>
            <a:r>
              <a:rPr lang="el-GR" altLang="el-GR" sz="2800" smtClean="0"/>
              <a:t>Ανάπτυξη στρατηγικών και αξιοποίηση δεξιοτήτων υψηλού επιπέδου (ανάλυση, σύνθεση και  αξιολόγηση πληροφοριών, εμβάθυνση και εφαρμογή γνώσεων) </a:t>
            </a:r>
          </a:p>
          <a:p>
            <a:pPr>
              <a:lnSpc>
                <a:spcPct val="80000"/>
              </a:lnSpc>
            </a:pPr>
            <a:r>
              <a:rPr lang="el-GR" altLang="el-GR" sz="2800" smtClean="0"/>
              <a:t>Οικοδόμηση γνώσεων και νοηματοδοτούμενη μάθηση μέσω διαθεματικών προσεγγίσεων</a:t>
            </a:r>
          </a:p>
          <a:p>
            <a:pPr>
              <a:lnSpc>
                <a:spcPct val="80000"/>
              </a:lnSpc>
            </a:pPr>
            <a:r>
              <a:rPr lang="el-GR" altLang="el-GR" sz="2800" smtClean="0"/>
              <a:t>Συνεργατική και αλληλεπιδραστική μάθηση</a:t>
            </a:r>
          </a:p>
          <a:p>
            <a:pPr lvl="1">
              <a:lnSpc>
                <a:spcPct val="80000"/>
              </a:lnSpc>
            </a:pPr>
            <a:r>
              <a:rPr lang="el-GR" altLang="el-GR" sz="2400" smtClean="0"/>
              <a:t>διαμοίραση ιδεών</a:t>
            </a:r>
          </a:p>
          <a:p>
            <a:pPr lvl="1">
              <a:lnSpc>
                <a:spcPct val="80000"/>
              </a:lnSpc>
            </a:pPr>
            <a:r>
              <a:rPr lang="el-GR" altLang="el-GR" sz="2400" smtClean="0"/>
              <a:t>ανταλλαγή απόψεων και επιχειρημάτων</a:t>
            </a:r>
          </a:p>
          <a:p>
            <a:pPr>
              <a:lnSpc>
                <a:spcPct val="80000"/>
              </a:lnSpc>
            </a:pPr>
            <a:r>
              <a:rPr lang="el-GR" altLang="el-GR" sz="2800" smtClean="0"/>
              <a:t>Ο εκπαιδευτικός καθοδηγητής της εργασίας των μαθητών</a:t>
            </a:r>
          </a:p>
        </p:txBody>
      </p:sp>
    </p:spTree>
    <p:extLst>
      <p:ext uri="{BB962C8B-B14F-4D97-AF65-F5344CB8AC3E}">
        <p14:creationId xmlns:p14="http://schemas.microsoft.com/office/powerpoint/2010/main" val="4019506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pPr>
              <a:defRPr/>
            </a:pPr>
            <a:r>
              <a:rPr lang="el-GR" b="1" dirty="0" smtClean="0"/>
              <a:t>Διερεύνηση</a:t>
            </a:r>
            <a:r>
              <a:rPr lang="en-GB" b="1" dirty="0" smtClean="0"/>
              <a:t> </a:t>
            </a:r>
            <a:r>
              <a:rPr lang="el-GR" b="1" dirty="0" smtClean="0"/>
              <a:t>(διερευνητική μάθηση) (3)</a:t>
            </a:r>
            <a:endParaRPr lang="en-GB" b="1" dirty="0"/>
          </a:p>
        </p:txBody>
      </p:sp>
      <p:sp>
        <p:nvSpPr>
          <p:cNvPr id="8" name="Text Box 4"/>
          <p:cNvSpPr txBox="1">
            <a:spLocks noChangeArrowheads="1"/>
          </p:cNvSpPr>
          <p:nvPr/>
        </p:nvSpPr>
        <p:spPr bwMode="auto">
          <a:xfrm>
            <a:off x="1116063" y="2217737"/>
            <a:ext cx="1658937" cy="461963"/>
          </a:xfrm>
          <a:prstGeom prst="rect">
            <a:avLst/>
          </a:prstGeom>
          <a:noFill/>
          <a:ln w="9525">
            <a:noFill/>
            <a:miter lim="800000"/>
            <a:headEnd/>
            <a:tailEnd/>
          </a:ln>
        </p:spPr>
        <p:txBody>
          <a:bodyPr>
            <a:spAutoFit/>
          </a:bodyPr>
          <a:lstStyle/>
          <a:p>
            <a:pPr algn="ctr" eaLnBrk="1" hangingPunct="1">
              <a:spcBef>
                <a:spcPct val="50000"/>
              </a:spcBef>
            </a:pPr>
            <a:r>
              <a:rPr lang="el-GR" altLang="el-GR" sz="2400">
                <a:solidFill>
                  <a:schemeClr val="tx2"/>
                </a:solidFill>
              </a:rPr>
              <a:t>Υπόθεση</a:t>
            </a:r>
          </a:p>
        </p:txBody>
      </p:sp>
      <p:sp>
        <p:nvSpPr>
          <p:cNvPr id="9" name="Text Box 23"/>
          <p:cNvSpPr txBox="1">
            <a:spLocks noChangeArrowheads="1"/>
          </p:cNvSpPr>
          <p:nvPr/>
        </p:nvSpPr>
        <p:spPr bwMode="auto">
          <a:xfrm>
            <a:off x="2195563" y="2722562"/>
            <a:ext cx="1658937" cy="461963"/>
          </a:xfrm>
          <a:prstGeom prst="rect">
            <a:avLst/>
          </a:prstGeom>
          <a:noFill/>
          <a:ln w="9525">
            <a:noFill/>
            <a:miter lim="800000"/>
            <a:headEnd/>
            <a:tailEnd/>
          </a:ln>
        </p:spPr>
        <p:txBody>
          <a:bodyPr>
            <a:spAutoFit/>
          </a:bodyPr>
          <a:lstStyle/>
          <a:p>
            <a:pPr algn="ctr" eaLnBrk="1" hangingPunct="1">
              <a:spcBef>
                <a:spcPct val="50000"/>
              </a:spcBef>
            </a:pPr>
            <a:r>
              <a:rPr lang="el-GR" altLang="el-GR" sz="2400" dirty="0">
                <a:solidFill>
                  <a:schemeClr val="tx2"/>
                </a:solidFill>
              </a:rPr>
              <a:t>Πρόβλεψη</a:t>
            </a:r>
          </a:p>
        </p:txBody>
      </p:sp>
      <p:sp>
        <p:nvSpPr>
          <p:cNvPr id="10" name="Text Box 24"/>
          <p:cNvSpPr txBox="1">
            <a:spLocks noChangeArrowheads="1"/>
          </p:cNvSpPr>
          <p:nvPr/>
        </p:nvSpPr>
        <p:spPr bwMode="auto">
          <a:xfrm>
            <a:off x="2987725" y="3298825"/>
            <a:ext cx="1944688" cy="461962"/>
          </a:xfrm>
          <a:prstGeom prst="rect">
            <a:avLst/>
          </a:prstGeom>
          <a:noFill/>
          <a:ln w="9525">
            <a:noFill/>
            <a:miter lim="800000"/>
            <a:headEnd/>
            <a:tailEnd/>
          </a:ln>
        </p:spPr>
        <p:txBody>
          <a:bodyPr>
            <a:spAutoFit/>
          </a:bodyPr>
          <a:lstStyle/>
          <a:p>
            <a:pPr algn="ctr" eaLnBrk="1" hangingPunct="1">
              <a:spcBef>
                <a:spcPct val="50000"/>
              </a:spcBef>
            </a:pPr>
            <a:r>
              <a:rPr lang="el-GR" altLang="el-GR" sz="2400">
                <a:solidFill>
                  <a:schemeClr val="tx2"/>
                </a:solidFill>
              </a:rPr>
              <a:t>Έλεγχος</a:t>
            </a:r>
          </a:p>
        </p:txBody>
      </p:sp>
      <p:sp>
        <p:nvSpPr>
          <p:cNvPr id="11" name="Text Box 25"/>
          <p:cNvSpPr txBox="1">
            <a:spLocks noChangeArrowheads="1"/>
          </p:cNvSpPr>
          <p:nvPr/>
        </p:nvSpPr>
        <p:spPr bwMode="auto">
          <a:xfrm>
            <a:off x="3779888" y="3946525"/>
            <a:ext cx="1658937" cy="461962"/>
          </a:xfrm>
          <a:prstGeom prst="rect">
            <a:avLst/>
          </a:prstGeom>
          <a:noFill/>
          <a:ln w="9525">
            <a:noFill/>
            <a:miter lim="800000"/>
            <a:headEnd/>
            <a:tailEnd/>
          </a:ln>
        </p:spPr>
        <p:txBody>
          <a:bodyPr>
            <a:spAutoFit/>
          </a:bodyPr>
          <a:lstStyle/>
          <a:p>
            <a:pPr algn="ctr" eaLnBrk="1" hangingPunct="1">
              <a:spcBef>
                <a:spcPct val="50000"/>
              </a:spcBef>
            </a:pPr>
            <a:r>
              <a:rPr lang="el-GR" altLang="el-GR" sz="2400" dirty="0">
                <a:solidFill>
                  <a:schemeClr val="tx2"/>
                </a:solidFill>
              </a:rPr>
              <a:t>Ερμηνεία</a:t>
            </a:r>
          </a:p>
        </p:txBody>
      </p:sp>
      <p:sp>
        <p:nvSpPr>
          <p:cNvPr id="12" name="Text Box 26"/>
          <p:cNvSpPr txBox="1">
            <a:spLocks noChangeArrowheads="1"/>
          </p:cNvSpPr>
          <p:nvPr/>
        </p:nvSpPr>
        <p:spPr bwMode="auto">
          <a:xfrm>
            <a:off x="4716513" y="4594225"/>
            <a:ext cx="2498725" cy="461962"/>
          </a:xfrm>
          <a:prstGeom prst="rect">
            <a:avLst/>
          </a:prstGeom>
          <a:noFill/>
          <a:ln w="9525">
            <a:noFill/>
            <a:miter lim="800000"/>
            <a:headEnd/>
            <a:tailEnd/>
          </a:ln>
        </p:spPr>
        <p:txBody>
          <a:bodyPr>
            <a:spAutoFit/>
          </a:bodyPr>
          <a:lstStyle/>
          <a:p>
            <a:pPr algn="ctr" eaLnBrk="1" hangingPunct="1">
              <a:spcBef>
                <a:spcPct val="50000"/>
              </a:spcBef>
            </a:pPr>
            <a:r>
              <a:rPr lang="el-GR" altLang="el-GR" sz="2400">
                <a:solidFill>
                  <a:schemeClr val="tx2"/>
                </a:solidFill>
              </a:rPr>
              <a:t>Αναδιατύπωση</a:t>
            </a:r>
          </a:p>
        </p:txBody>
      </p:sp>
      <p:sp>
        <p:nvSpPr>
          <p:cNvPr id="13" name="Text Box 27"/>
          <p:cNvSpPr txBox="1">
            <a:spLocks noChangeArrowheads="1"/>
          </p:cNvSpPr>
          <p:nvPr/>
        </p:nvSpPr>
        <p:spPr bwMode="auto">
          <a:xfrm>
            <a:off x="5580113" y="5170487"/>
            <a:ext cx="2206625" cy="461963"/>
          </a:xfrm>
          <a:prstGeom prst="rect">
            <a:avLst/>
          </a:prstGeom>
          <a:noFill/>
          <a:ln w="9525">
            <a:noFill/>
            <a:miter lim="800000"/>
            <a:headEnd/>
            <a:tailEnd/>
          </a:ln>
        </p:spPr>
        <p:txBody>
          <a:bodyPr>
            <a:spAutoFit/>
          </a:bodyPr>
          <a:lstStyle/>
          <a:p>
            <a:pPr algn="ctr" eaLnBrk="1" hangingPunct="1">
              <a:spcBef>
                <a:spcPct val="50000"/>
              </a:spcBef>
            </a:pPr>
            <a:r>
              <a:rPr lang="el-GR" altLang="el-GR" sz="2400">
                <a:solidFill>
                  <a:schemeClr val="tx2"/>
                </a:solidFill>
              </a:rPr>
              <a:t>Επικοινωνία</a:t>
            </a:r>
          </a:p>
        </p:txBody>
      </p:sp>
      <p:sp>
        <p:nvSpPr>
          <p:cNvPr id="14" name="Text Box 28"/>
          <p:cNvSpPr txBox="1">
            <a:spLocks noChangeArrowheads="1"/>
          </p:cNvSpPr>
          <p:nvPr/>
        </p:nvSpPr>
        <p:spPr bwMode="auto">
          <a:xfrm>
            <a:off x="3348088" y="5746750"/>
            <a:ext cx="1800225" cy="461962"/>
          </a:xfrm>
          <a:prstGeom prst="rect">
            <a:avLst/>
          </a:prstGeom>
          <a:noFill/>
          <a:ln w="9525">
            <a:noFill/>
            <a:miter lim="800000"/>
            <a:headEnd/>
            <a:tailEnd/>
          </a:ln>
        </p:spPr>
        <p:txBody>
          <a:bodyPr>
            <a:spAutoFit/>
          </a:bodyPr>
          <a:lstStyle/>
          <a:p>
            <a:pPr algn="ctr" eaLnBrk="1" hangingPunct="1">
              <a:spcBef>
                <a:spcPct val="50000"/>
              </a:spcBef>
            </a:pPr>
            <a:r>
              <a:rPr lang="el-GR" altLang="el-GR" sz="2400" dirty="0">
                <a:solidFill>
                  <a:schemeClr val="tx2"/>
                </a:solidFill>
              </a:rPr>
              <a:t>Ανάδραση</a:t>
            </a:r>
            <a:endParaRPr lang="el-GR" altLang="el-GR" dirty="0">
              <a:solidFill>
                <a:schemeClr val="tx2"/>
              </a:solidFill>
            </a:endParaRPr>
          </a:p>
        </p:txBody>
      </p:sp>
      <p:sp>
        <p:nvSpPr>
          <p:cNvPr id="15" name="Text Box 29"/>
          <p:cNvSpPr txBox="1">
            <a:spLocks noChangeArrowheads="1"/>
          </p:cNvSpPr>
          <p:nvPr/>
        </p:nvSpPr>
        <p:spPr bwMode="auto">
          <a:xfrm>
            <a:off x="4356150" y="1714500"/>
            <a:ext cx="2016125" cy="457200"/>
          </a:xfrm>
          <a:prstGeom prst="rect">
            <a:avLst/>
          </a:prstGeom>
          <a:noFill/>
          <a:ln w="9525">
            <a:noFill/>
            <a:miter lim="800000"/>
            <a:headEnd/>
            <a:tailEnd/>
          </a:ln>
        </p:spPr>
        <p:txBody>
          <a:bodyPr>
            <a:spAutoFit/>
          </a:bodyPr>
          <a:lstStyle/>
          <a:p>
            <a:pPr algn="ctr" eaLnBrk="1" hangingPunct="1">
              <a:spcBef>
                <a:spcPct val="50000"/>
              </a:spcBef>
            </a:pPr>
            <a:r>
              <a:rPr lang="el-GR" altLang="el-GR" sz="2400">
                <a:solidFill>
                  <a:schemeClr val="tx2"/>
                </a:solidFill>
              </a:rPr>
              <a:t>Συνεργασία</a:t>
            </a:r>
          </a:p>
        </p:txBody>
      </p:sp>
      <p:grpSp>
        <p:nvGrpSpPr>
          <p:cNvPr id="3" name="Group 33"/>
          <p:cNvGrpSpPr>
            <a:grpSpLocks/>
          </p:cNvGrpSpPr>
          <p:nvPr/>
        </p:nvGrpSpPr>
        <p:grpSpPr bwMode="auto">
          <a:xfrm>
            <a:off x="5219750" y="1930400"/>
            <a:ext cx="2665413" cy="4103687"/>
            <a:chOff x="3288" y="1389"/>
            <a:chExt cx="1679" cy="2585"/>
          </a:xfrm>
        </p:grpSpPr>
        <p:sp>
          <p:nvSpPr>
            <p:cNvPr id="118802" name="Line 15"/>
            <p:cNvSpPr>
              <a:spLocks noChangeShapeType="1"/>
            </p:cNvSpPr>
            <p:nvPr/>
          </p:nvSpPr>
          <p:spPr bwMode="gray">
            <a:xfrm>
              <a:off x="4014" y="1389"/>
              <a:ext cx="953" cy="0"/>
            </a:xfrm>
            <a:prstGeom prst="line">
              <a:avLst/>
            </a:prstGeom>
            <a:noFill/>
            <a:ln w="28575">
              <a:solidFill>
                <a:schemeClr val="tx2"/>
              </a:solidFill>
              <a:round/>
              <a:headEnd/>
              <a:tailEnd type="none" w="lg" len="lg"/>
            </a:ln>
          </p:spPr>
          <p:txBody>
            <a:bodyPr wrap="none" anchor="ctr"/>
            <a:lstStyle/>
            <a:p>
              <a:endParaRPr lang="en-GB"/>
            </a:p>
          </p:txBody>
        </p:sp>
        <p:sp>
          <p:nvSpPr>
            <p:cNvPr id="118803" name="Line 18"/>
            <p:cNvSpPr>
              <a:spLocks noChangeShapeType="1"/>
            </p:cNvSpPr>
            <p:nvPr/>
          </p:nvSpPr>
          <p:spPr bwMode="gray">
            <a:xfrm flipH="1">
              <a:off x="4967" y="1389"/>
              <a:ext cx="0" cy="2585"/>
            </a:xfrm>
            <a:prstGeom prst="line">
              <a:avLst/>
            </a:prstGeom>
            <a:noFill/>
            <a:ln w="28575">
              <a:solidFill>
                <a:schemeClr val="tx2"/>
              </a:solidFill>
              <a:round/>
              <a:headEnd/>
              <a:tailEnd type="none" w="lg" len="lg"/>
            </a:ln>
          </p:spPr>
          <p:txBody>
            <a:bodyPr wrap="none" anchor="ctr"/>
            <a:lstStyle/>
            <a:p>
              <a:endParaRPr lang="en-GB"/>
            </a:p>
          </p:txBody>
        </p:sp>
        <p:sp>
          <p:nvSpPr>
            <p:cNvPr id="118804" name="Line 30"/>
            <p:cNvSpPr>
              <a:spLocks noChangeShapeType="1"/>
            </p:cNvSpPr>
            <p:nvPr/>
          </p:nvSpPr>
          <p:spPr bwMode="gray">
            <a:xfrm flipH="1" flipV="1">
              <a:off x="3288" y="3974"/>
              <a:ext cx="1679" cy="0"/>
            </a:xfrm>
            <a:prstGeom prst="line">
              <a:avLst/>
            </a:prstGeom>
            <a:noFill/>
            <a:ln w="28575">
              <a:solidFill>
                <a:schemeClr val="tx2"/>
              </a:solidFill>
              <a:round/>
              <a:headEnd/>
              <a:tailEnd type="arrow" w="lg" len="lg"/>
            </a:ln>
          </p:spPr>
          <p:txBody>
            <a:bodyPr wrap="none" anchor="ctr"/>
            <a:lstStyle/>
            <a:p>
              <a:endParaRPr lang="en-GB"/>
            </a:p>
          </p:txBody>
        </p:sp>
      </p:grpSp>
      <p:grpSp>
        <p:nvGrpSpPr>
          <p:cNvPr id="4" name="Group 34"/>
          <p:cNvGrpSpPr>
            <a:grpSpLocks/>
          </p:cNvGrpSpPr>
          <p:nvPr/>
        </p:nvGrpSpPr>
        <p:grpSpPr bwMode="auto">
          <a:xfrm>
            <a:off x="971600" y="1930400"/>
            <a:ext cx="3313113" cy="4103687"/>
            <a:chOff x="612" y="1389"/>
            <a:chExt cx="2087" cy="2585"/>
          </a:xfrm>
        </p:grpSpPr>
        <p:sp>
          <p:nvSpPr>
            <p:cNvPr id="118799" name="Line 17"/>
            <p:cNvSpPr>
              <a:spLocks noChangeShapeType="1"/>
            </p:cNvSpPr>
            <p:nvPr/>
          </p:nvSpPr>
          <p:spPr bwMode="gray">
            <a:xfrm flipV="1">
              <a:off x="612" y="1389"/>
              <a:ext cx="0" cy="2585"/>
            </a:xfrm>
            <a:prstGeom prst="line">
              <a:avLst/>
            </a:prstGeom>
            <a:noFill/>
            <a:ln w="28575">
              <a:solidFill>
                <a:schemeClr val="tx2"/>
              </a:solidFill>
              <a:round/>
              <a:headEnd/>
              <a:tailEnd type="none" w="lg" len="lg"/>
            </a:ln>
          </p:spPr>
          <p:txBody>
            <a:bodyPr wrap="none" anchor="ctr"/>
            <a:lstStyle/>
            <a:p>
              <a:endParaRPr lang="en-GB"/>
            </a:p>
          </p:txBody>
        </p:sp>
        <p:sp>
          <p:nvSpPr>
            <p:cNvPr id="118800" name="Line 31"/>
            <p:cNvSpPr>
              <a:spLocks noChangeShapeType="1"/>
            </p:cNvSpPr>
            <p:nvPr/>
          </p:nvSpPr>
          <p:spPr bwMode="gray">
            <a:xfrm>
              <a:off x="612" y="1389"/>
              <a:ext cx="2087" cy="0"/>
            </a:xfrm>
            <a:prstGeom prst="line">
              <a:avLst/>
            </a:prstGeom>
            <a:noFill/>
            <a:ln w="28575">
              <a:solidFill>
                <a:schemeClr val="tx2"/>
              </a:solidFill>
              <a:round/>
              <a:headEnd/>
              <a:tailEnd type="arrow" w="lg" len="lg"/>
            </a:ln>
          </p:spPr>
          <p:txBody>
            <a:bodyPr wrap="none" anchor="ctr"/>
            <a:lstStyle/>
            <a:p>
              <a:endParaRPr lang="en-GB"/>
            </a:p>
          </p:txBody>
        </p:sp>
        <p:sp>
          <p:nvSpPr>
            <p:cNvPr id="118801" name="Line 32"/>
            <p:cNvSpPr>
              <a:spLocks noChangeShapeType="1"/>
            </p:cNvSpPr>
            <p:nvPr/>
          </p:nvSpPr>
          <p:spPr bwMode="gray">
            <a:xfrm flipV="1">
              <a:off x="612" y="3974"/>
              <a:ext cx="1497" cy="0"/>
            </a:xfrm>
            <a:prstGeom prst="line">
              <a:avLst/>
            </a:prstGeom>
            <a:noFill/>
            <a:ln w="28575">
              <a:solidFill>
                <a:schemeClr val="tx2"/>
              </a:solidFill>
              <a:round/>
              <a:headEnd/>
              <a:tailEnd type="none" w="lg" len="lg"/>
            </a:ln>
          </p:spPr>
          <p:txBody>
            <a:bodyPr wrap="none" anchor="ctr"/>
            <a:lstStyle/>
            <a:p>
              <a:endParaRPr lang="en-GB"/>
            </a:p>
          </p:txBody>
        </p:sp>
      </p:grpSp>
    </p:spTree>
    <p:extLst>
      <p:ext uri="{BB962C8B-B14F-4D97-AF65-F5344CB8AC3E}">
        <p14:creationId xmlns:p14="http://schemas.microsoft.com/office/powerpoint/2010/main" val="2912191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Bottom)">
                                      <p:cBhvr>
                                        <p:cTn id="43" dur="500"/>
                                        <p:tgtEl>
                                          <p:spTgt spid="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Bottom)">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Ανακαλυπτική μάθηση</a:t>
            </a:r>
            <a:endParaRPr lang="en-GB" dirty="0"/>
          </a:p>
        </p:txBody>
      </p:sp>
      <p:sp>
        <p:nvSpPr>
          <p:cNvPr id="90115" name="Content Placeholder 2"/>
          <p:cNvSpPr>
            <a:spLocks noGrp="1"/>
          </p:cNvSpPr>
          <p:nvPr>
            <p:ph idx="1"/>
          </p:nvPr>
        </p:nvSpPr>
        <p:spPr>
          <a:xfrm>
            <a:off x="928688" y="1447800"/>
            <a:ext cx="8005762" cy="4800600"/>
          </a:xfrm>
        </p:spPr>
        <p:txBody>
          <a:bodyPr>
            <a:normAutofit lnSpcReduction="10000"/>
          </a:bodyPr>
          <a:lstStyle/>
          <a:p>
            <a:r>
              <a:rPr lang="el-GR" dirty="0"/>
              <a:t>Η προσέγγιση του </a:t>
            </a:r>
            <a:r>
              <a:rPr lang="en-GB" dirty="0" smtClean="0"/>
              <a:t>Bruner</a:t>
            </a:r>
            <a:endParaRPr lang="el-GR" dirty="0" smtClean="0"/>
          </a:p>
          <a:p>
            <a:r>
              <a:rPr lang="el-GR" altLang="el-GR" dirty="0" smtClean="0"/>
              <a:t>Η </a:t>
            </a:r>
            <a:r>
              <a:rPr lang="el-GR" altLang="el-GR" i="1" dirty="0" err="1" smtClean="0"/>
              <a:t>ανακαλυπτική</a:t>
            </a:r>
            <a:r>
              <a:rPr lang="el-GR" altLang="el-GR" i="1" dirty="0" smtClean="0"/>
              <a:t> μάθηση</a:t>
            </a:r>
            <a:endParaRPr lang="en-GB" altLang="el-GR" dirty="0" smtClean="0"/>
          </a:p>
          <a:p>
            <a:pPr lvl="1"/>
            <a:r>
              <a:rPr lang="el-GR" altLang="el-GR" sz="2400" dirty="0" smtClean="0"/>
              <a:t>Έμφαση στην κατανόηση των δομών και των επιστημονικών αρχών ενός γνωστικού αντικειμένου</a:t>
            </a:r>
            <a:endParaRPr lang="en-GB" altLang="el-GR" sz="2400" dirty="0" smtClean="0"/>
          </a:p>
          <a:p>
            <a:pPr lvl="1"/>
            <a:r>
              <a:rPr lang="el-GR" altLang="el-GR" sz="2400" dirty="0" smtClean="0"/>
              <a:t>οι μαθητές ανακαλύπτουν αρχές ή αναπτύσσουν δεξιότητες μέσω πειραματισμού και πρακτικής</a:t>
            </a:r>
            <a:endParaRPr lang="en-GB" altLang="el-GR" sz="2400" dirty="0" smtClean="0"/>
          </a:p>
          <a:p>
            <a:pPr lvl="1"/>
            <a:r>
              <a:rPr lang="el-GR" altLang="el-GR" sz="2400" dirty="0" smtClean="0"/>
              <a:t>οι μαθητές οικοδομούν τις γνώσεις τους πειραματιζόμενοι σε ένα χώρο και εξαγάγουν κανόνες και συμπεράσματα από τα αποτελέσματα αυτών των εμπειριών</a:t>
            </a:r>
          </a:p>
          <a:p>
            <a:r>
              <a:rPr lang="el-GR" altLang="el-GR" sz="2400" dirty="0" smtClean="0"/>
              <a:t>Η γνωστική ανάπτυξη σχετίζεται με την οικοδόμηση </a:t>
            </a:r>
            <a:r>
              <a:rPr lang="el-GR" altLang="el-GR" sz="2400" dirty="0" smtClean="0">
                <a:solidFill>
                  <a:schemeClr val="accent1">
                    <a:lumMod val="75000"/>
                  </a:schemeClr>
                </a:solidFill>
              </a:rPr>
              <a:t>αναπαραστάσεων</a:t>
            </a:r>
            <a:r>
              <a:rPr lang="el-GR" altLang="el-GR" sz="2400" dirty="0" smtClean="0"/>
              <a:t> και </a:t>
            </a:r>
            <a:r>
              <a:rPr lang="el-GR" altLang="el-GR" sz="2400" dirty="0" smtClean="0">
                <a:solidFill>
                  <a:schemeClr val="accent1">
                    <a:lumMod val="75000"/>
                  </a:schemeClr>
                </a:solidFill>
              </a:rPr>
              <a:t>νοητικών μοντέλων </a:t>
            </a:r>
            <a:endParaRPr lang="en-GB" altLang="el-GR" sz="2400" dirty="0" smtClean="0">
              <a:solidFill>
                <a:schemeClr val="accent1">
                  <a:lumMod val="75000"/>
                </a:schemeClr>
              </a:solidFill>
            </a:endParaRPr>
          </a:p>
        </p:txBody>
      </p:sp>
    </p:spTree>
    <p:extLst>
      <p:ext uri="{BB962C8B-B14F-4D97-AF65-F5344CB8AC3E}">
        <p14:creationId xmlns:p14="http://schemas.microsoft.com/office/powerpoint/2010/main" val="1852333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Ανακάλυψη (ανακαλυπτική μάθηση) (1)</a:t>
            </a:r>
            <a:endParaRPr lang="en-GB" b="1" dirty="0"/>
          </a:p>
        </p:txBody>
      </p:sp>
      <p:sp>
        <p:nvSpPr>
          <p:cNvPr id="120835" name="Content Placeholder 2"/>
          <p:cNvSpPr>
            <a:spLocks noGrp="1"/>
          </p:cNvSpPr>
          <p:nvPr>
            <p:ph idx="1"/>
          </p:nvPr>
        </p:nvSpPr>
        <p:spPr>
          <a:xfrm>
            <a:off x="755576" y="1628800"/>
            <a:ext cx="7862887" cy="4605337"/>
          </a:xfrm>
        </p:spPr>
        <p:txBody>
          <a:bodyPr/>
          <a:lstStyle/>
          <a:p>
            <a:r>
              <a:rPr lang="el-GR" altLang="el-GR" sz="2800" dirty="0" smtClean="0"/>
              <a:t>Η </a:t>
            </a:r>
            <a:r>
              <a:rPr lang="el-GR" altLang="el-GR" sz="2800" dirty="0" err="1" smtClean="0"/>
              <a:t>ανακαλυπτική</a:t>
            </a:r>
            <a:r>
              <a:rPr lang="el-GR" altLang="el-GR" sz="2800" dirty="0" smtClean="0"/>
              <a:t> μάθηση (</a:t>
            </a:r>
            <a:r>
              <a:rPr lang="el-GR" altLang="el-GR" sz="2800" dirty="0" err="1" smtClean="0"/>
              <a:t>discovery</a:t>
            </a:r>
            <a:r>
              <a:rPr lang="el-GR" altLang="el-GR" sz="2800" dirty="0" smtClean="0"/>
              <a:t> </a:t>
            </a:r>
            <a:r>
              <a:rPr lang="el-GR" altLang="el-GR" sz="2800" dirty="0" err="1" smtClean="0"/>
              <a:t>learning</a:t>
            </a:r>
            <a:r>
              <a:rPr lang="el-GR" altLang="el-GR" sz="2800" dirty="0" smtClean="0"/>
              <a:t>) </a:t>
            </a:r>
          </a:p>
          <a:p>
            <a:r>
              <a:rPr lang="el-GR" altLang="el-GR" sz="2800" dirty="0" smtClean="0"/>
              <a:t>ψυχολογική προσέγγιση και διδακτική στρατηγική </a:t>
            </a:r>
          </a:p>
          <a:p>
            <a:r>
              <a:rPr lang="el-GR" altLang="el-GR" sz="2800" dirty="0" smtClean="0"/>
              <a:t>δίνει έμφαση </a:t>
            </a:r>
          </a:p>
          <a:p>
            <a:pPr lvl="1"/>
            <a:r>
              <a:rPr lang="el-GR" altLang="el-GR" sz="2400" dirty="0" smtClean="0"/>
              <a:t>στη διευκόλυνση της μάθησης μέσω της κατανόησης των δομών και των επιστημονικών αρχών ενός γνωστικού αντικειμένου, </a:t>
            </a:r>
          </a:p>
          <a:p>
            <a:pPr lvl="1"/>
            <a:r>
              <a:rPr lang="el-GR" altLang="el-GR" sz="2400" dirty="0" smtClean="0"/>
              <a:t>καθώς και στην υιοθέτηση της </a:t>
            </a:r>
            <a:r>
              <a:rPr lang="el-GR" altLang="el-GR" sz="2400" dirty="0" err="1" smtClean="0"/>
              <a:t>ανακαλυπτικής</a:t>
            </a:r>
            <a:r>
              <a:rPr lang="el-GR" altLang="el-GR" sz="2400" dirty="0" smtClean="0"/>
              <a:t> μεθόδου </a:t>
            </a:r>
          </a:p>
          <a:p>
            <a:pPr lvl="1"/>
            <a:r>
              <a:rPr lang="el-GR" altLang="el-GR" sz="2400" dirty="0" smtClean="0"/>
              <a:t>ή της καθοδηγούμενης ανακάλυψης με την ανάπτυξη εσωτερικών κινήτρων μάθησης από το μαθητή</a:t>
            </a:r>
            <a:r>
              <a:rPr lang="el-GR" altLang="el-GR" sz="2000" dirty="0" smtClean="0"/>
              <a:t>.</a:t>
            </a:r>
            <a:endParaRPr lang="en-GB" altLang="el-GR" sz="2000" dirty="0" smtClean="0"/>
          </a:p>
        </p:txBody>
      </p:sp>
    </p:spTree>
    <p:extLst>
      <p:ext uri="{BB962C8B-B14F-4D97-AF65-F5344CB8AC3E}">
        <p14:creationId xmlns:p14="http://schemas.microsoft.com/office/powerpoint/2010/main" val="340267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Ανακάλυψη (ανακαλυπτική μάθηση) (2)</a:t>
            </a:r>
            <a:endParaRPr lang="en-GB" b="1" dirty="0"/>
          </a:p>
        </p:txBody>
      </p:sp>
      <p:sp>
        <p:nvSpPr>
          <p:cNvPr id="122883" name="Content Placeholder 2"/>
          <p:cNvSpPr>
            <a:spLocks noGrp="1"/>
          </p:cNvSpPr>
          <p:nvPr>
            <p:ph idx="1"/>
          </p:nvPr>
        </p:nvSpPr>
        <p:spPr>
          <a:xfrm>
            <a:off x="683568" y="1556792"/>
            <a:ext cx="7862888" cy="4657725"/>
          </a:xfrm>
        </p:spPr>
        <p:txBody>
          <a:bodyPr/>
          <a:lstStyle/>
          <a:p>
            <a:r>
              <a:rPr lang="el-GR" altLang="el-GR" sz="2400" dirty="0" smtClean="0"/>
              <a:t>Αντιτίθεται στη μάθηση μέσω μετάδοσης των γνώσεων</a:t>
            </a:r>
          </a:p>
          <a:p>
            <a:r>
              <a:rPr lang="el-GR" altLang="el-GR" sz="2400" dirty="0" smtClean="0"/>
              <a:t>Στην </a:t>
            </a:r>
            <a:r>
              <a:rPr lang="el-GR" altLang="el-GR" sz="2400" dirty="0" err="1" smtClean="0"/>
              <a:t>ανακαλυπτική</a:t>
            </a:r>
            <a:r>
              <a:rPr lang="el-GR" altLang="el-GR" sz="2400" dirty="0" smtClean="0"/>
              <a:t> μάθηση ο μαθητής εργάζεται με στόχο να ανακαλύψει το αντικείμενο προς μάθηση. </a:t>
            </a:r>
          </a:p>
          <a:p>
            <a:pPr lvl="1"/>
            <a:r>
              <a:rPr lang="el-GR" altLang="el-GR" sz="2400" dirty="0" smtClean="0"/>
              <a:t>Σε αντίθεση με τις τυπικές σχολικές γνώσεις που κατά κανόνα αποκτούνται μέσω μετάδοσης, </a:t>
            </a:r>
            <a:r>
              <a:rPr lang="el-GR" altLang="el-GR" sz="2400" u="sng" dirty="0" smtClean="0"/>
              <a:t>μεγάλο μέρος των γνώσεων που αποκτούμε στην καθημερινή μας ζωή</a:t>
            </a:r>
            <a:r>
              <a:rPr lang="el-GR" altLang="el-GR" sz="2400" dirty="0" smtClean="0"/>
              <a:t> είναι απόρροια της </a:t>
            </a:r>
            <a:r>
              <a:rPr lang="el-GR" altLang="el-GR" sz="2400" dirty="0" err="1" smtClean="0"/>
              <a:t>ανακαλυπτικής</a:t>
            </a:r>
            <a:r>
              <a:rPr lang="el-GR" altLang="el-GR" sz="2400" dirty="0" smtClean="0"/>
              <a:t> μάθησης. </a:t>
            </a:r>
          </a:p>
          <a:p>
            <a:pPr lvl="1"/>
            <a:r>
              <a:rPr lang="el-GR" altLang="el-GR" sz="2400" dirty="0" smtClean="0"/>
              <a:t>Η </a:t>
            </a:r>
            <a:r>
              <a:rPr lang="el-GR" altLang="el-GR" sz="2400" dirty="0" err="1" smtClean="0"/>
              <a:t>ανακαλυπτική</a:t>
            </a:r>
            <a:r>
              <a:rPr lang="el-GR" altLang="el-GR" sz="2400" dirty="0" smtClean="0"/>
              <a:t> μάθηση </a:t>
            </a:r>
            <a:r>
              <a:rPr lang="el-GR" altLang="el-GR" sz="2400" u="sng" dirty="0" smtClean="0"/>
              <a:t>συνδέεται άμεσα με τις εμπειρίες μας</a:t>
            </a:r>
            <a:r>
              <a:rPr lang="el-GR" altLang="el-GR" sz="2400" dirty="0" smtClean="0"/>
              <a:t>, προκύπτει και επηρεάζεται από το πλαίσιο μέσα στο οποίο λαμβάνει χώρα, απορρέει από τον πειραματισμό και την πρακτική.</a:t>
            </a:r>
            <a:endParaRPr lang="en-GB" altLang="el-GR" sz="2400" dirty="0" smtClean="0"/>
          </a:p>
        </p:txBody>
      </p:sp>
    </p:spTree>
    <p:extLst>
      <p:ext uri="{BB962C8B-B14F-4D97-AF65-F5344CB8AC3E}">
        <p14:creationId xmlns:p14="http://schemas.microsoft.com/office/powerpoint/2010/main" val="209099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600" y="476672"/>
            <a:ext cx="7862887" cy="682625"/>
          </a:xfrm>
        </p:spPr>
        <p:txBody>
          <a:bodyPr>
            <a:noAutofit/>
          </a:bodyPr>
          <a:lstStyle/>
          <a:p>
            <a:pPr>
              <a:defRPr/>
            </a:pPr>
            <a:r>
              <a:rPr lang="el-GR" sz="4000" b="1" dirty="0" smtClean="0"/>
              <a:t>Έννοιες - κλειδιά</a:t>
            </a:r>
            <a:endParaRPr lang="en-US" sz="4000" b="1" dirty="0"/>
          </a:p>
        </p:txBody>
      </p:sp>
      <p:sp>
        <p:nvSpPr>
          <p:cNvPr id="18437" name="Rectangle 3"/>
          <p:cNvSpPr>
            <a:spLocks noGrp="1" noChangeArrowheads="1"/>
          </p:cNvSpPr>
          <p:nvPr>
            <p:ph sz="half" idx="1"/>
          </p:nvPr>
        </p:nvSpPr>
        <p:spPr>
          <a:xfrm>
            <a:off x="683568" y="1260475"/>
            <a:ext cx="4055120" cy="4662488"/>
          </a:xfrm>
        </p:spPr>
        <p:txBody>
          <a:bodyPr>
            <a:normAutofit/>
          </a:bodyPr>
          <a:lstStyle/>
          <a:p>
            <a:r>
              <a:rPr lang="el-GR" altLang="el-GR" sz="2000" dirty="0" smtClean="0"/>
              <a:t>Διδακτική </a:t>
            </a:r>
          </a:p>
          <a:p>
            <a:r>
              <a:rPr lang="el-GR" altLang="el-GR" sz="2000" dirty="0" smtClean="0"/>
              <a:t>Διδακτική των Επιστημών</a:t>
            </a:r>
          </a:p>
          <a:p>
            <a:r>
              <a:rPr lang="el-GR" altLang="el-GR" sz="2000" dirty="0"/>
              <a:t>Διδακτική </a:t>
            </a:r>
            <a:r>
              <a:rPr lang="el-GR" altLang="el-GR" sz="2000" dirty="0" smtClean="0"/>
              <a:t>της Πληροφορικής</a:t>
            </a:r>
          </a:p>
          <a:p>
            <a:r>
              <a:rPr lang="el-GR" altLang="el-GR" sz="2000" dirty="0"/>
              <a:t>Διδακτική των </a:t>
            </a:r>
            <a:r>
              <a:rPr lang="el-GR" altLang="el-GR" sz="2000" dirty="0" smtClean="0"/>
              <a:t>ΤΠΕ</a:t>
            </a:r>
            <a:endParaRPr lang="el-GR" altLang="el-GR" sz="2000" dirty="0"/>
          </a:p>
          <a:p>
            <a:r>
              <a:rPr lang="el-GR" altLang="el-GR" sz="2000" dirty="0"/>
              <a:t>Θεωρίες Μάθησης</a:t>
            </a:r>
          </a:p>
          <a:p>
            <a:pPr>
              <a:buClr>
                <a:schemeClr val="accent1"/>
              </a:buClr>
              <a:buSzPct val="80000"/>
            </a:pPr>
            <a:r>
              <a:rPr lang="el-GR" altLang="el-GR" sz="2000" dirty="0"/>
              <a:t>Οργάνωση αλληλεπιδράσεων </a:t>
            </a:r>
          </a:p>
          <a:p>
            <a:pPr>
              <a:buClr>
                <a:schemeClr val="accent1"/>
              </a:buClr>
              <a:buSzPct val="80000"/>
            </a:pPr>
            <a:r>
              <a:rPr lang="el-GR" altLang="el-GR" sz="2000" dirty="0"/>
              <a:t>Διδακτική βοήθεια</a:t>
            </a:r>
          </a:p>
          <a:p>
            <a:pPr>
              <a:buClr>
                <a:schemeClr val="accent1"/>
              </a:buClr>
              <a:buSzPct val="80000"/>
            </a:pPr>
            <a:r>
              <a:rPr lang="el-GR" altLang="el-GR" sz="2000" dirty="0"/>
              <a:t>Διδακτική κατάσταση </a:t>
            </a:r>
          </a:p>
          <a:p>
            <a:r>
              <a:rPr lang="el-GR" altLang="el-GR" sz="2000" dirty="0"/>
              <a:t>Εκπαιδευτικό σενάριο </a:t>
            </a:r>
          </a:p>
          <a:p>
            <a:r>
              <a:rPr lang="el-GR" altLang="el-GR" sz="2000" dirty="0" smtClean="0">
                <a:latin typeface="Corbel" pitchFamily="34" charset="0"/>
              </a:rPr>
              <a:t>Διδακτική δραστηριότητα</a:t>
            </a:r>
          </a:p>
          <a:p>
            <a:r>
              <a:rPr lang="el-GR" altLang="el-GR" sz="2000" dirty="0" smtClean="0">
                <a:latin typeface="Corbel" pitchFamily="34" charset="0"/>
              </a:rPr>
              <a:t>Διδακτική Στρατηγική</a:t>
            </a:r>
          </a:p>
          <a:p>
            <a:endParaRPr lang="el-GR" altLang="el-GR" sz="2000" dirty="0">
              <a:latin typeface="Corbel" pitchFamily="34" charset="0"/>
            </a:endParaRPr>
          </a:p>
          <a:p>
            <a:endParaRPr lang="el-GR" altLang="el-GR" sz="2000" dirty="0" smtClean="0"/>
          </a:p>
          <a:p>
            <a:endParaRPr lang="el-GR" altLang="el-GR" sz="2000" dirty="0" smtClean="0"/>
          </a:p>
          <a:p>
            <a:pPr>
              <a:lnSpc>
                <a:spcPct val="80000"/>
              </a:lnSpc>
              <a:spcBef>
                <a:spcPts val="1200"/>
              </a:spcBef>
              <a:spcAft>
                <a:spcPts val="300"/>
              </a:spcAft>
            </a:pPr>
            <a:endParaRPr lang="el-GR" altLang="el-GR" sz="2400" dirty="0" smtClean="0"/>
          </a:p>
        </p:txBody>
      </p:sp>
      <p:sp>
        <p:nvSpPr>
          <p:cNvPr id="18438" name="Θέση περιεχομένου 2"/>
          <p:cNvSpPr txBox="1">
            <a:spLocks/>
          </p:cNvSpPr>
          <p:nvPr/>
        </p:nvSpPr>
        <p:spPr bwMode="auto">
          <a:xfrm>
            <a:off x="4738689" y="1239838"/>
            <a:ext cx="4233862" cy="466407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l-GR" altLang="el-GR" sz="2000" dirty="0"/>
              <a:t>Συμπεριφοριστικές διδακτικές στρατηγικές</a:t>
            </a:r>
          </a:p>
          <a:p>
            <a:pPr marL="342900" indent="-342900">
              <a:spcBef>
                <a:spcPct val="20000"/>
              </a:spcBef>
              <a:buFont typeface="Arial" pitchFamily="34" charset="0"/>
              <a:buChar char="•"/>
            </a:pPr>
            <a:r>
              <a:rPr lang="el-GR" altLang="el-GR" sz="2000" dirty="0" err="1"/>
              <a:t>Εποικοδομιστικές</a:t>
            </a:r>
            <a:r>
              <a:rPr lang="el-GR" altLang="el-GR" sz="2000" dirty="0"/>
              <a:t> διδακτικές στρατηγικές </a:t>
            </a:r>
          </a:p>
          <a:p>
            <a:pPr marL="342900" indent="-342900">
              <a:spcBef>
                <a:spcPct val="20000"/>
              </a:spcBef>
              <a:buFont typeface="Arial" pitchFamily="34" charset="0"/>
              <a:buChar char="•"/>
            </a:pPr>
            <a:r>
              <a:rPr lang="el-GR" altLang="el-GR" sz="2000" dirty="0" err="1"/>
              <a:t>Κοινωνικογνωστικές</a:t>
            </a:r>
            <a:r>
              <a:rPr lang="el-GR" altLang="el-GR" sz="2000" dirty="0"/>
              <a:t> διδακτικές στρατηγικές</a:t>
            </a:r>
          </a:p>
          <a:p>
            <a:pPr marL="342900" indent="-342900">
              <a:spcBef>
                <a:spcPct val="20000"/>
              </a:spcBef>
              <a:buFont typeface="Arial" pitchFamily="34" charset="0"/>
              <a:buChar char="•"/>
            </a:pPr>
            <a:r>
              <a:rPr lang="el-GR" altLang="el-GR" sz="2000" dirty="0" err="1"/>
              <a:t>Κοινωνικοπολιτισμικές</a:t>
            </a:r>
            <a:r>
              <a:rPr lang="el-GR" altLang="el-GR" sz="2000" dirty="0"/>
              <a:t> διδακτικές στρατηγικές</a:t>
            </a:r>
          </a:p>
          <a:p>
            <a:pPr marL="342900" indent="-342900">
              <a:spcBef>
                <a:spcPct val="20000"/>
              </a:spcBef>
              <a:buClr>
                <a:schemeClr val="accent1"/>
              </a:buClr>
              <a:buSzPct val="80000"/>
              <a:buFont typeface="Arial" pitchFamily="34" charset="0"/>
              <a:buChar char="•"/>
            </a:pPr>
            <a:r>
              <a:rPr lang="el-GR" altLang="el-GR" sz="2000" dirty="0"/>
              <a:t>Επίλυση προβλήματος </a:t>
            </a:r>
          </a:p>
          <a:p>
            <a:pPr marL="342900" indent="-342900">
              <a:spcBef>
                <a:spcPct val="20000"/>
              </a:spcBef>
              <a:buClr>
                <a:schemeClr val="accent1"/>
              </a:buClr>
              <a:buSzPct val="80000"/>
              <a:buFont typeface="Arial" pitchFamily="34" charset="0"/>
              <a:buChar char="•"/>
            </a:pPr>
            <a:r>
              <a:rPr lang="el-GR" altLang="el-GR" sz="2000" dirty="0"/>
              <a:t>Συνεργατική </a:t>
            </a:r>
            <a:r>
              <a:rPr lang="el-GR" altLang="el-GR" sz="2000" dirty="0" smtClean="0"/>
              <a:t>μάθηση</a:t>
            </a:r>
          </a:p>
          <a:p>
            <a:pPr marL="342900" indent="-342900">
              <a:spcBef>
                <a:spcPct val="20000"/>
              </a:spcBef>
              <a:buClr>
                <a:schemeClr val="accent1"/>
              </a:buClr>
              <a:buSzPct val="80000"/>
              <a:buFont typeface="Arial" pitchFamily="34" charset="0"/>
              <a:buChar char="•"/>
            </a:pPr>
            <a:r>
              <a:rPr lang="el-GR" altLang="el-GR" sz="2000" dirty="0" smtClean="0"/>
              <a:t>Εννοιολογική χαρτογράφηση</a:t>
            </a:r>
            <a:endParaRPr lang="el-GR" altLang="el-GR" sz="2000" dirty="0"/>
          </a:p>
          <a:p>
            <a:pPr marL="365125" indent="-282575">
              <a:spcBef>
                <a:spcPts val="600"/>
              </a:spcBef>
              <a:buClr>
                <a:schemeClr val="accent1"/>
              </a:buClr>
              <a:buSzPct val="80000"/>
              <a:buFont typeface="Wingdings 2" pitchFamily="18" charset="2"/>
              <a:buChar char=""/>
            </a:pPr>
            <a:endParaRPr lang="el-GR" altLang="el-GR" sz="2000" dirty="0">
              <a:latin typeface="Corbel" pitchFamily="34" charset="0"/>
            </a:endParaRPr>
          </a:p>
        </p:txBody>
      </p:sp>
    </p:spTree>
    <p:extLst>
      <p:ext uri="{BB962C8B-B14F-4D97-AF65-F5344CB8AC3E}">
        <p14:creationId xmlns:p14="http://schemas.microsoft.com/office/powerpoint/2010/main" val="1137125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Έρευνα - Πειραματισμός</a:t>
            </a:r>
            <a:endParaRPr lang="en-GB" b="1" dirty="0"/>
          </a:p>
        </p:txBody>
      </p:sp>
      <p:sp>
        <p:nvSpPr>
          <p:cNvPr id="124931" name="Content Placeholder 6"/>
          <p:cNvSpPr>
            <a:spLocks noGrp="1"/>
          </p:cNvSpPr>
          <p:nvPr>
            <p:ph idx="1"/>
          </p:nvPr>
        </p:nvSpPr>
        <p:spPr>
          <a:xfrm>
            <a:off x="1071563" y="1447800"/>
            <a:ext cx="7862887" cy="4800600"/>
          </a:xfrm>
        </p:spPr>
        <p:txBody>
          <a:bodyPr>
            <a:normAutofit lnSpcReduction="10000"/>
          </a:bodyPr>
          <a:lstStyle/>
          <a:p>
            <a:r>
              <a:rPr lang="el-GR" altLang="el-GR" smtClean="0"/>
              <a:t>Η πειραματική διαδικασία αποτελεί μια διδακτική στρατηγική στο πλαίσιο του εποικοδομισμού</a:t>
            </a:r>
          </a:p>
          <a:p>
            <a:r>
              <a:rPr lang="el-GR" altLang="el-GR" smtClean="0"/>
              <a:t>Η έρευνα και ο πειραματισμός αποτελούν βασικά συστατικά της επιστημονικής μεθόδου</a:t>
            </a:r>
          </a:p>
          <a:p>
            <a:pPr lvl="1"/>
            <a:r>
              <a:rPr lang="el-GR" altLang="el-GR" smtClean="0"/>
              <a:t>Επιστημονική μέθοδος</a:t>
            </a:r>
          </a:p>
          <a:p>
            <a:pPr lvl="2"/>
            <a:r>
              <a:rPr lang="el-GR" altLang="el-GR" smtClean="0"/>
              <a:t>Παρατήρηση</a:t>
            </a:r>
          </a:p>
          <a:p>
            <a:pPr lvl="2"/>
            <a:r>
              <a:rPr lang="el-GR" altLang="el-GR" smtClean="0"/>
              <a:t>Υπόθεση</a:t>
            </a:r>
          </a:p>
          <a:p>
            <a:pPr lvl="2"/>
            <a:r>
              <a:rPr lang="el-GR" altLang="el-GR" smtClean="0"/>
              <a:t>Πειραματισμός </a:t>
            </a:r>
          </a:p>
          <a:p>
            <a:pPr lvl="1"/>
            <a:endParaRPr lang="en-GB" altLang="el-GR" smtClean="0"/>
          </a:p>
        </p:txBody>
      </p:sp>
    </p:spTree>
    <p:extLst>
      <p:ext uri="{BB962C8B-B14F-4D97-AF65-F5344CB8AC3E}">
        <p14:creationId xmlns:p14="http://schemas.microsoft.com/office/powerpoint/2010/main" val="3368112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Επίλυση προβλήματος (1)</a:t>
            </a:r>
            <a:endParaRPr lang="en-GB" b="1" dirty="0"/>
          </a:p>
        </p:txBody>
      </p:sp>
      <p:sp>
        <p:nvSpPr>
          <p:cNvPr id="7" name="Content Placeholder 6"/>
          <p:cNvSpPr>
            <a:spLocks noGrp="1"/>
          </p:cNvSpPr>
          <p:nvPr>
            <p:ph idx="1"/>
          </p:nvPr>
        </p:nvSpPr>
        <p:spPr>
          <a:xfrm>
            <a:off x="611560" y="1357313"/>
            <a:ext cx="7776864" cy="4519959"/>
          </a:xfrm>
        </p:spPr>
        <p:txBody>
          <a:bodyPr/>
          <a:lstStyle/>
          <a:p>
            <a:r>
              <a:rPr lang="el-GR" altLang="el-GR" dirty="0" smtClean="0"/>
              <a:t>Ανώτερου επιπέδου γνωστική διεργασία</a:t>
            </a:r>
          </a:p>
          <a:p>
            <a:pPr lvl="1"/>
            <a:r>
              <a:rPr lang="el-GR" altLang="el-GR" dirty="0" smtClean="0"/>
              <a:t>εμπερικλείει το συντονισμό ενός συνόλου από απαιτητικές και αλληλοσυνδεόμενες δεξιότητες</a:t>
            </a:r>
          </a:p>
          <a:p>
            <a:r>
              <a:rPr lang="el-GR" altLang="el-GR" dirty="0" smtClean="0"/>
              <a:t>Πότε απαιτείται να λύσω ένα πρόβλημα; </a:t>
            </a:r>
          </a:p>
          <a:p>
            <a:pPr lvl="1"/>
            <a:r>
              <a:rPr lang="el-GR" altLang="el-GR" dirty="0" smtClean="0"/>
              <a:t>Όταν δεν γνωρίζω εκ των προτέρων το πώς από μια αρχική κατάσταση θα οδηγηθώ σε μια τελική κατάσταση</a:t>
            </a:r>
          </a:p>
          <a:p>
            <a:pPr lvl="1"/>
            <a:endParaRPr lang="el-GR" altLang="el-GR" sz="2400" dirty="0" smtClean="0"/>
          </a:p>
          <a:p>
            <a:pPr lvl="1"/>
            <a:endParaRPr lang="el-GR" altLang="el-GR" sz="2400" dirty="0" smtClean="0"/>
          </a:p>
          <a:p>
            <a:endParaRPr lang="el-GR" altLang="el-GR" sz="2800" dirty="0" smtClean="0"/>
          </a:p>
        </p:txBody>
      </p:sp>
    </p:spTree>
    <p:extLst>
      <p:ext uri="{BB962C8B-B14F-4D97-AF65-F5344CB8AC3E}">
        <p14:creationId xmlns:p14="http://schemas.microsoft.com/office/powerpoint/2010/main" val="1942101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Επίλυση προβλήματος (2)</a:t>
            </a:r>
            <a:endParaRPr lang="en-GB" b="1" dirty="0"/>
          </a:p>
        </p:txBody>
      </p:sp>
      <p:sp>
        <p:nvSpPr>
          <p:cNvPr id="129027" name="Content Placeholder 6"/>
          <p:cNvSpPr>
            <a:spLocks noGrp="1"/>
          </p:cNvSpPr>
          <p:nvPr>
            <p:ph idx="1"/>
          </p:nvPr>
        </p:nvSpPr>
        <p:spPr>
          <a:xfrm>
            <a:off x="785813" y="1428750"/>
            <a:ext cx="8005762" cy="4800600"/>
          </a:xfrm>
        </p:spPr>
        <p:txBody>
          <a:bodyPr>
            <a:normAutofit lnSpcReduction="10000"/>
          </a:bodyPr>
          <a:lstStyle/>
          <a:p>
            <a:r>
              <a:rPr lang="el-GR" altLang="el-GR" sz="2800" smtClean="0"/>
              <a:t>Βασική διδακτική στρατηγική στην Πληροφορική</a:t>
            </a:r>
          </a:p>
          <a:p>
            <a:r>
              <a:rPr lang="el-GR" altLang="el-GR" smtClean="0"/>
              <a:t>Βήματα για την επίλυση προβλήματος</a:t>
            </a:r>
          </a:p>
          <a:p>
            <a:r>
              <a:rPr lang="el-GR" altLang="el-GR" sz="2400" smtClean="0"/>
              <a:t>Κατανόηση και αναπαράσταση του προβλήματος (συμπεριλαμβανομένου και του προσδιορισμού των ειδών της πληροφορίας που απαιτείται για τη λύση του) </a:t>
            </a:r>
          </a:p>
          <a:p>
            <a:r>
              <a:rPr lang="el-GR" altLang="el-GR" sz="2400" smtClean="0"/>
              <a:t>Συλλογή και οργάνωση της κατάλληλης και ουσιώδους πληροφορίας</a:t>
            </a:r>
          </a:p>
          <a:p>
            <a:r>
              <a:rPr lang="el-GR" altLang="el-GR" sz="2400" smtClean="0"/>
              <a:t>Κατασκευή και διαχείριση ενός σχεδίου δράσης ή μιας στρατηγικής</a:t>
            </a:r>
          </a:p>
          <a:p>
            <a:r>
              <a:rPr lang="el-GR" altLang="el-GR" sz="2400" smtClean="0"/>
              <a:t>Χρήση διαφόρων εργαλείων επίλυσης προβλήματος</a:t>
            </a:r>
          </a:p>
          <a:p>
            <a:r>
              <a:rPr lang="el-GR" altLang="el-GR" sz="2400" smtClean="0"/>
              <a:t>Συλλογισμός, έλεγχος υποθέσεων και λήψη απόφασης.</a:t>
            </a:r>
            <a:r>
              <a:rPr lang="el-GR" altLang="el-GR" smtClean="0"/>
              <a:t>  </a:t>
            </a:r>
          </a:p>
          <a:p>
            <a:pPr lvl="1"/>
            <a:endParaRPr lang="el-GR" altLang="el-GR" smtClean="0"/>
          </a:p>
          <a:p>
            <a:pPr lvl="1"/>
            <a:endParaRPr lang="el-GR" altLang="el-GR" smtClean="0"/>
          </a:p>
          <a:p>
            <a:endParaRPr lang="el-GR" altLang="el-GR" smtClean="0"/>
          </a:p>
        </p:txBody>
      </p:sp>
    </p:spTree>
    <p:extLst>
      <p:ext uri="{BB962C8B-B14F-4D97-AF65-F5344CB8AC3E}">
        <p14:creationId xmlns:p14="http://schemas.microsoft.com/office/powerpoint/2010/main" val="725467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214438" y="274638"/>
            <a:ext cx="7720012" cy="1143000"/>
          </a:xfrm>
        </p:spPr>
        <p:txBody>
          <a:bodyPr vert="horz" wrap="square" lIns="91440" tIns="45720" rIns="91440" bIns="45720" numCol="1" anchorCtr="0" compatLnSpc="1">
            <a:prstTxWarp prst="textNoShape">
              <a:avLst/>
            </a:prstTxWarp>
            <a:normAutofit/>
          </a:bodyPr>
          <a:lstStyle/>
          <a:p>
            <a:pPr>
              <a:defRPr/>
            </a:pPr>
            <a:r>
              <a:rPr lang="el-GR" sz="3600" b="1" dirty="0" smtClean="0">
                <a:effectLst/>
              </a:rPr>
              <a:t>Μάθηση μέσω επίλυσης προβλήματος</a:t>
            </a:r>
            <a:endParaRPr lang="en-GB" sz="4400" b="1" dirty="0" smtClean="0">
              <a:effectLst/>
            </a:endParaRPr>
          </a:p>
        </p:txBody>
      </p:sp>
      <p:sp>
        <p:nvSpPr>
          <p:cNvPr id="131075" name="Content Placeholder 2"/>
          <p:cNvSpPr>
            <a:spLocks noGrp="1"/>
          </p:cNvSpPr>
          <p:nvPr>
            <p:ph idx="1"/>
          </p:nvPr>
        </p:nvSpPr>
        <p:spPr>
          <a:xfrm>
            <a:off x="611560" y="1484784"/>
            <a:ext cx="7848872" cy="4608512"/>
          </a:xfrm>
        </p:spPr>
        <p:txBody>
          <a:bodyPr/>
          <a:lstStyle/>
          <a:p>
            <a:pPr lvl="1"/>
            <a:r>
              <a:rPr lang="el-GR" altLang="el-GR" dirty="0" smtClean="0"/>
              <a:t>Επίλυση προβλήματος: διδακτική στρατηγική </a:t>
            </a:r>
            <a:r>
              <a:rPr lang="el-GR" altLang="el-GR" dirty="0" err="1" smtClean="0"/>
              <a:t>εποικοδομιστικού</a:t>
            </a:r>
            <a:r>
              <a:rPr lang="el-GR" altLang="el-GR" dirty="0" smtClean="0"/>
              <a:t> τύπου</a:t>
            </a:r>
          </a:p>
          <a:p>
            <a:pPr lvl="2"/>
            <a:r>
              <a:rPr lang="el-GR" altLang="el-GR" dirty="0" smtClean="0"/>
              <a:t>Η μάθηση λαμβάνει χώρα στο πλαίσιο ουσιαστικών και ανοικτού τύπου προβλημάτων</a:t>
            </a:r>
          </a:p>
          <a:p>
            <a:pPr lvl="2"/>
            <a:r>
              <a:rPr lang="el-GR" altLang="el-GR" dirty="0" smtClean="0"/>
              <a:t>Το πρόβλημα οδηγεί τη μάθηση: οι νέες γνώσεις αποκτούνται μέσα από την επίλυση του προβλήματος</a:t>
            </a:r>
          </a:p>
          <a:p>
            <a:pPr lvl="2"/>
            <a:r>
              <a:rPr lang="el-GR" altLang="el-GR" dirty="0" smtClean="0"/>
              <a:t>Οι μαθητές δουλεύουν σε μικρές ομάδες</a:t>
            </a:r>
          </a:p>
          <a:p>
            <a:pPr lvl="2"/>
            <a:r>
              <a:rPr lang="el-GR" altLang="el-GR" dirty="0" smtClean="0"/>
              <a:t>Οι δάσκαλοι έχουν το ρόλο του «</a:t>
            </a:r>
            <a:r>
              <a:rPr lang="el-GR" altLang="el-GR" dirty="0" err="1" smtClean="0"/>
              <a:t>διευκολυντή</a:t>
            </a:r>
            <a:r>
              <a:rPr lang="el-GR" altLang="el-GR" dirty="0" smtClean="0"/>
              <a:t>» της μάθησης</a:t>
            </a:r>
            <a:endParaRPr lang="en-GB" altLang="el-GR" sz="2800" dirty="0" smtClean="0"/>
          </a:p>
          <a:p>
            <a:pPr lvl="1"/>
            <a:endParaRPr lang="en-GB" altLang="el-GR" sz="3200" dirty="0" smtClean="0"/>
          </a:p>
        </p:txBody>
      </p:sp>
    </p:spTree>
    <p:extLst>
      <p:ext uri="{BB962C8B-B14F-4D97-AF65-F5344CB8AC3E}">
        <p14:creationId xmlns:p14="http://schemas.microsoft.com/office/powerpoint/2010/main" val="3513462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err="1" smtClean="0"/>
              <a:t>Διαθεματική</a:t>
            </a:r>
            <a:r>
              <a:rPr lang="el-GR" b="1" dirty="0" smtClean="0"/>
              <a:t> προσέγγιση</a:t>
            </a:r>
            <a:endParaRPr lang="en-GB" b="1" dirty="0"/>
          </a:p>
        </p:txBody>
      </p:sp>
      <p:sp>
        <p:nvSpPr>
          <p:cNvPr id="133123" name="Content Placeholder 2"/>
          <p:cNvSpPr>
            <a:spLocks noGrp="1"/>
          </p:cNvSpPr>
          <p:nvPr>
            <p:ph idx="1"/>
          </p:nvPr>
        </p:nvSpPr>
        <p:spPr>
          <a:xfrm>
            <a:off x="755576" y="1412776"/>
            <a:ext cx="7791450" cy="4800600"/>
          </a:xfrm>
        </p:spPr>
        <p:txBody>
          <a:bodyPr/>
          <a:lstStyle/>
          <a:p>
            <a:r>
              <a:rPr lang="el-GR" altLang="el-GR" sz="2800" dirty="0" err="1" smtClean="0"/>
              <a:t>Διαθεματικότητα</a:t>
            </a:r>
            <a:r>
              <a:rPr lang="el-GR" altLang="el-GR" sz="2800" dirty="0" smtClean="0"/>
              <a:t>: η προσέγγιση ενός θέματος από διαφορετικές απόψεις με ολιστικό τρόπο</a:t>
            </a:r>
          </a:p>
          <a:p>
            <a:r>
              <a:rPr lang="el-GR" altLang="el-GR" sz="2800" dirty="0" smtClean="0"/>
              <a:t>η </a:t>
            </a:r>
            <a:r>
              <a:rPr lang="el-GR" altLang="el-GR" sz="2800" dirty="0" err="1" smtClean="0"/>
              <a:t>Διαθεματικότητα</a:t>
            </a:r>
            <a:r>
              <a:rPr lang="el-GR" altLang="el-GR" sz="2800" dirty="0" smtClean="0"/>
              <a:t> έχει βασικά χαρακτηριστικά </a:t>
            </a:r>
            <a:endParaRPr lang="el-GR" altLang="el-GR" sz="2400" dirty="0" smtClean="0"/>
          </a:p>
          <a:p>
            <a:r>
              <a:rPr lang="el-GR" altLang="el-GR" sz="2400" dirty="0" smtClean="0"/>
              <a:t>την </a:t>
            </a:r>
            <a:r>
              <a:rPr lang="el-GR" altLang="el-GR" sz="2400" dirty="0" err="1" smtClean="0"/>
              <a:t>ενιαιοποίηση</a:t>
            </a:r>
            <a:r>
              <a:rPr lang="el-GR" altLang="el-GR" sz="2400" dirty="0" smtClean="0"/>
              <a:t> της γνώσης, με την κατάργηση των χωριστών μαθημάτων και την στροφή προς τον </a:t>
            </a:r>
            <a:r>
              <a:rPr lang="el-GR" altLang="el-GR" sz="2400" dirty="0" err="1" smtClean="0"/>
              <a:t>παιδοκεντρισμό</a:t>
            </a:r>
            <a:r>
              <a:rPr lang="el-GR" altLang="el-GR" sz="2400" dirty="0" smtClean="0"/>
              <a:t>, </a:t>
            </a:r>
          </a:p>
          <a:p>
            <a:r>
              <a:rPr lang="el-GR" altLang="el-GR" sz="2400" dirty="0" smtClean="0"/>
              <a:t>τοποθετεί το μαθητή στο κέντρο της εκπαιδευτικής προσπάθειας και σε αμφίδρομη επικοινωνία και καθιστώντας τον υπεύθυνο της προσωπικής του πορείας και εξέλιξης</a:t>
            </a:r>
            <a:endParaRPr lang="en-GB" altLang="el-GR" sz="2400" dirty="0" smtClean="0"/>
          </a:p>
        </p:txBody>
      </p:sp>
    </p:spTree>
    <p:extLst>
      <p:ext uri="{BB962C8B-B14F-4D97-AF65-F5344CB8AC3E}">
        <p14:creationId xmlns:p14="http://schemas.microsoft.com/office/powerpoint/2010/main" val="1107280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l-GR" altLang="el-GR" smtClean="0"/>
              <a:t>Κοινωνικοεποικοδομιστικές διδακτικές στρατηγικές</a:t>
            </a:r>
          </a:p>
        </p:txBody>
      </p:sp>
      <p:sp>
        <p:nvSpPr>
          <p:cNvPr id="12291" name="Content Placeholder 2"/>
          <p:cNvSpPr>
            <a:spLocks noGrp="1"/>
          </p:cNvSpPr>
          <p:nvPr>
            <p:ph idx="1"/>
          </p:nvPr>
        </p:nvSpPr>
        <p:spPr/>
        <p:txBody>
          <a:bodyPr>
            <a:normAutofit/>
          </a:bodyPr>
          <a:lstStyle/>
          <a:p>
            <a:pPr eaLnBrk="1" hangingPunct="1">
              <a:lnSpc>
                <a:spcPct val="90000"/>
              </a:lnSpc>
              <a:buFont typeface="Arial" panose="020B0604020202020204" pitchFamily="34" charset="0"/>
              <a:buNone/>
            </a:pPr>
            <a:r>
              <a:rPr lang="el-GR" altLang="el-GR" b="1" dirty="0" smtClean="0">
                <a:latin typeface="Calibri" panose="020F0502020204030204" pitchFamily="34" charset="0"/>
              </a:rPr>
              <a:t>Επίλυση Προβλήματος</a:t>
            </a:r>
            <a:r>
              <a:rPr lang="el-GR" altLang="el-GR" b="1" dirty="0">
                <a:latin typeface="Calibri" panose="020F0502020204030204" pitchFamily="34" charset="0"/>
              </a:rPr>
              <a:t> </a:t>
            </a:r>
            <a:r>
              <a:rPr lang="el-GR" altLang="el-GR" b="1" dirty="0" smtClean="0">
                <a:latin typeface="Calibri" panose="020F0502020204030204" pitchFamily="34" charset="0"/>
              </a:rPr>
              <a:t>σε ομάδες</a:t>
            </a:r>
            <a:endParaRPr lang="en-US" altLang="el-GR" b="1" dirty="0" smtClean="0">
              <a:latin typeface="Calibri" panose="020F0502020204030204" pitchFamily="34" charset="0"/>
            </a:endParaRPr>
          </a:p>
          <a:p>
            <a:pPr eaLnBrk="1" hangingPunct="1">
              <a:lnSpc>
                <a:spcPct val="90000"/>
              </a:lnSpc>
              <a:buFont typeface="Arial" panose="020B0604020202020204" pitchFamily="34" charset="0"/>
              <a:buNone/>
            </a:pPr>
            <a:r>
              <a:rPr lang="el-GR" altLang="el-GR" b="1" dirty="0" err="1" smtClean="0">
                <a:latin typeface="Calibri" panose="020F0502020204030204" pitchFamily="34" charset="0"/>
              </a:rPr>
              <a:t>Κοινωνιογνωστικές</a:t>
            </a:r>
            <a:r>
              <a:rPr lang="el-GR" altLang="el-GR" b="1" dirty="0" smtClean="0">
                <a:latin typeface="Calibri" panose="020F0502020204030204" pitchFamily="34" charset="0"/>
              </a:rPr>
              <a:t> Συγκρούσεις</a:t>
            </a:r>
          </a:p>
        </p:txBody>
      </p:sp>
    </p:spTree>
    <p:extLst>
      <p:ext uri="{BB962C8B-B14F-4D97-AF65-F5344CB8AC3E}">
        <p14:creationId xmlns:p14="http://schemas.microsoft.com/office/powerpoint/2010/main" val="2749572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l-GR" altLang="el-GR" dirty="0">
                <a:latin typeface="Calibri" panose="020F0502020204030204" pitchFamily="34" charset="0"/>
              </a:rPr>
              <a:t>Επίλυση </a:t>
            </a:r>
            <a:r>
              <a:rPr lang="el-GR" altLang="el-GR" dirty="0" smtClean="0">
                <a:latin typeface="Calibri" panose="020F0502020204030204" pitchFamily="34" charset="0"/>
              </a:rPr>
              <a:t>Προβλήματος</a:t>
            </a:r>
            <a:r>
              <a:rPr lang="el-GR" altLang="el-GR" dirty="0">
                <a:latin typeface="Calibri" panose="020F0502020204030204" pitchFamily="34" charset="0"/>
              </a:rPr>
              <a:t> </a:t>
            </a:r>
            <a:r>
              <a:rPr lang="el-GR" altLang="el-GR" dirty="0" smtClean="0">
                <a:latin typeface="Calibri" panose="020F0502020204030204" pitchFamily="34" charset="0"/>
              </a:rPr>
              <a:t>σε ομάδα</a:t>
            </a:r>
            <a:endParaRPr lang="el-GR" altLang="el-GR" dirty="0" smtClean="0"/>
          </a:p>
        </p:txBody>
      </p:sp>
      <p:sp>
        <p:nvSpPr>
          <p:cNvPr id="12291" name="Content Placeholder 2"/>
          <p:cNvSpPr>
            <a:spLocks noGrp="1"/>
          </p:cNvSpPr>
          <p:nvPr>
            <p:ph idx="1"/>
          </p:nvPr>
        </p:nvSpPr>
        <p:spPr/>
        <p:txBody>
          <a:bodyPr>
            <a:normAutofit/>
          </a:bodyPr>
          <a:lstStyle/>
          <a:p>
            <a:pPr eaLnBrk="1" hangingPunct="1">
              <a:lnSpc>
                <a:spcPct val="90000"/>
              </a:lnSpc>
            </a:pPr>
            <a:r>
              <a:rPr lang="el-GR" altLang="el-GR" sz="2400" dirty="0" smtClean="0">
                <a:latin typeface="Calibri" panose="020F0502020204030204" pitchFamily="34" charset="0"/>
              </a:rPr>
              <a:t>Η μάθηση λαμβάνει χώρα στο πλαίσιο ουσιαστικών και ανοικτού τύπου προβλημάτων. Το πρόβλημα οδηγεί τη μάθηση: οι νέες γνώσεις αποκτούνται μέσα από την επίλυση του προβλήματος. Οι μαθητές δουλεύουν σε μικρές ομάδες (στην περίπτωση της ατομικής εργασίας, η επίλυση προβλήματος ανήκει στις </a:t>
            </a:r>
            <a:r>
              <a:rPr lang="el-GR" altLang="el-GR" sz="2400" dirty="0" err="1" smtClean="0">
                <a:latin typeface="Calibri" panose="020F0502020204030204" pitchFamily="34" charset="0"/>
              </a:rPr>
              <a:t>εποικοδομιστικές</a:t>
            </a:r>
            <a:r>
              <a:rPr lang="el-GR" altLang="el-GR" sz="2400" dirty="0" smtClean="0">
                <a:latin typeface="Calibri" panose="020F0502020204030204" pitchFamily="34" charset="0"/>
              </a:rPr>
              <a:t> διδακτικές στρατηγικές). Οι δάσκαλοι έχουν το ρόλο του «</a:t>
            </a:r>
            <a:r>
              <a:rPr lang="el-GR" altLang="el-GR" sz="2400" dirty="0" err="1" smtClean="0">
                <a:latin typeface="Calibri" panose="020F0502020204030204" pitchFamily="34" charset="0"/>
              </a:rPr>
              <a:t>διευκολυντή</a:t>
            </a:r>
            <a:r>
              <a:rPr lang="el-GR" altLang="el-GR" sz="2400" dirty="0" smtClean="0">
                <a:latin typeface="Calibri" panose="020F0502020204030204" pitchFamily="34" charset="0"/>
              </a:rPr>
              <a:t>» της μάθησης </a:t>
            </a:r>
          </a:p>
          <a:p>
            <a:pPr eaLnBrk="1" hangingPunct="1">
              <a:lnSpc>
                <a:spcPct val="90000"/>
              </a:lnSpc>
            </a:pPr>
            <a:r>
              <a:rPr lang="el-GR" altLang="el-GR" sz="2400" dirty="0" smtClean="0">
                <a:latin typeface="Calibri" panose="020F0502020204030204" pitchFamily="34" charset="0"/>
              </a:rPr>
              <a:t>Κατηγορίες Λογισμικών: γενικής χρήσης</a:t>
            </a:r>
            <a:r>
              <a:rPr lang="en-US" altLang="el-GR" sz="2400" dirty="0" smtClean="0">
                <a:latin typeface="Calibri" panose="020F0502020204030204" pitchFamily="34" charset="0"/>
              </a:rPr>
              <a:t>,</a:t>
            </a:r>
            <a:r>
              <a:rPr lang="el-GR" altLang="el-GR" sz="2400" dirty="0" smtClean="0">
                <a:latin typeface="Calibri" panose="020F0502020204030204" pitchFamily="34" charset="0"/>
              </a:rPr>
              <a:t> ανοικτού τύπου</a:t>
            </a:r>
          </a:p>
        </p:txBody>
      </p:sp>
    </p:spTree>
    <p:extLst>
      <p:ext uri="{BB962C8B-B14F-4D97-AF65-F5344CB8AC3E}">
        <p14:creationId xmlns:p14="http://schemas.microsoft.com/office/powerpoint/2010/main" val="4266811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nSpc>
                <a:spcPct val="90000"/>
              </a:lnSpc>
            </a:pPr>
            <a:r>
              <a:rPr lang="el-GR" altLang="el-GR" dirty="0" err="1">
                <a:latin typeface="Calibri" panose="020F0502020204030204" pitchFamily="34" charset="0"/>
              </a:rPr>
              <a:t>Κοινωνιογνωστικές</a:t>
            </a:r>
            <a:r>
              <a:rPr lang="el-GR" altLang="el-GR" dirty="0">
                <a:latin typeface="Calibri" panose="020F0502020204030204" pitchFamily="34" charset="0"/>
              </a:rPr>
              <a:t> </a:t>
            </a:r>
            <a:r>
              <a:rPr lang="el-GR" altLang="el-GR" dirty="0" smtClean="0">
                <a:latin typeface="Calibri" panose="020F0502020204030204" pitchFamily="34" charset="0"/>
              </a:rPr>
              <a:t>Συγκρούσεις</a:t>
            </a:r>
            <a:endParaRPr lang="el-GR" altLang="el-GR" dirty="0">
              <a:latin typeface="Calibri" panose="020F0502020204030204" pitchFamily="34" charset="0"/>
            </a:endParaRPr>
          </a:p>
        </p:txBody>
      </p:sp>
      <p:sp>
        <p:nvSpPr>
          <p:cNvPr id="12291" name="Content Placeholder 2"/>
          <p:cNvSpPr>
            <a:spLocks noGrp="1"/>
          </p:cNvSpPr>
          <p:nvPr>
            <p:ph idx="1"/>
          </p:nvPr>
        </p:nvSpPr>
        <p:spPr/>
        <p:txBody>
          <a:bodyPr>
            <a:normAutofit/>
          </a:bodyPr>
          <a:lstStyle/>
          <a:p>
            <a:pPr eaLnBrk="1" hangingPunct="1">
              <a:lnSpc>
                <a:spcPct val="90000"/>
              </a:lnSpc>
              <a:buFont typeface="Arial" panose="020B0604020202020204" pitchFamily="34" charset="0"/>
              <a:buNone/>
            </a:pPr>
            <a:endParaRPr lang="el-GR" altLang="el-GR" sz="2800" dirty="0" smtClean="0">
              <a:latin typeface="Calibri" panose="020F0502020204030204" pitchFamily="34" charset="0"/>
            </a:endParaRPr>
          </a:p>
          <a:p>
            <a:pPr eaLnBrk="1" hangingPunct="1">
              <a:lnSpc>
                <a:spcPct val="90000"/>
              </a:lnSpc>
              <a:buFont typeface="Arial" panose="020B0604020202020204" pitchFamily="34" charset="0"/>
              <a:buNone/>
            </a:pPr>
            <a:r>
              <a:rPr lang="en-US" altLang="el-GR" sz="2800" dirty="0" smtClean="0">
                <a:latin typeface="Calibri" panose="020F0502020204030204" pitchFamily="34" charset="0"/>
              </a:rPr>
              <a:t>O</a:t>
            </a:r>
            <a:r>
              <a:rPr lang="el-GR" altLang="el-GR" sz="2800" dirty="0" smtClean="0">
                <a:latin typeface="Calibri" panose="020F0502020204030204" pitchFamily="34" charset="0"/>
              </a:rPr>
              <a:t>ι συγκρούσεις κοινωνικής επικοινωνίας δημιουργούν τη δυναμική της γνωστικής ανάπτυξης. Έμφαση στη συζήτηση και στον σχολιασμό αντιφατικών απόψεων. Γίνεται αντιπαράθεση λανθασμένων αντιλήψεων ή παλαιωμένων πεποιθήσεων. </a:t>
            </a:r>
          </a:p>
          <a:p>
            <a:pPr eaLnBrk="1" hangingPunct="1">
              <a:lnSpc>
                <a:spcPct val="90000"/>
              </a:lnSpc>
            </a:pPr>
            <a:r>
              <a:rPr lang="el-GR" altLang="el-GR" sz="2800" dirty="0" smtClean="0">
                <a:latin typeface="Calibri" panose="020F0502020204030204" pitchFamily="34" charset="0"/>
              </a:rPr>
              <a:t>Κατηγορίες Λογισμικών: λογισμικά συνεργατικής μάθησης,  λογισμικά προσομοίωσης και μοντελοποίησης</a:t>
            </a:r>
          </a:p>
        </p:txBody>
      </p:sp>
    </p:spTree>
    <p:extLst>
      <p:ext uri="{BB962C8B-B14F-4D97-AF65-F5344CB8AC3E}">
        <p14:creationId xmlns:p14="http://schemas.microsoft.com/office/powerpoint/2010/main" val="4051363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rmAutofit fontScale="90000"/>
          </a:bodyPr>
          <a:lstStyle/>
          <a:p>
            <a:pPr algn="ctr">
              <a:defRPr/>
            </a:pPr>
            <a:r>
              <a:rPr lang="el-GR" sz="4000" b="1" dirty="0" smtClean="0"/>
              <a:t>Μέθοδοι διδασκαλίας στην </a:t>
            </a:r>
            <a:r>
              <a:rPr lang="el-GR" sz="4000" b="1" dirty="0" err="1" smtClean="0"/>
              <a:t>κοινωνικοπολιτισμική</a:t>
            </a:r>
            <a:r>
              <a:rPr lang="el-GR" sz="4000" b="1" dirty="0" smtClean="0"/>
              <a:t> προσέγγιση</a:t>
            </a:r>
            <a:endParaRPr lang="en-GB" sz="4000" b="1" dirty="0"/>
          </a:p>
        </p:txBody>
      </p:sp>
      <p:sp>
        <p:nvSpPr>
          <p:cNvPr id="138243" name="Content Placeholder 2"/>
          <p:cNvSpPr>
            <a:spLocks noGrp="1"/>
          </p:cNvSpPr>
          <p:nvPr>
            <p:ph idx="1"/>
          </p:nvPr>
        </p:nvSpPr>
        <p:spPr>
          <a:xfrm>
            <a:off x="755576" y="1484784"/>
            <a:ext cx="7891462" cy="4800600"/>
          </a:xfrm>
        </p:spPr>
        <p:txBody>
          <a:bodyPr/>
          <a:lstStyle/>
          <a:p>
            <a:endParaRPr lang="en-GB" altLang="el-GR" sz="2800" dirty="0" smtClean="0"/>
          </a:p>
          <a:p>
            <a:r>
              <a:rPr lang="el-GR" altLang="el-GR" sz="2800" dirty="0" smtClean="0"/>
              <a:t>Συνεργατική Μάθηση</a:t>
            </a:r>
          </a:p>
          <a:p>
            <a:r>
              <a:rPr lang="el-GR" altLang="el-GR" sz="2800" dirty="0" smtClean="0"/>
              <a:t>Μαθησιακή υποστήριξη (</a:t>
            </a:r>
            <a:r>
              <a:rPr lang="en-GB" altLang="el-GR" sz="2800" dirty="0" smtClean="0"/>
              <a:t>scaffolding</a:t>
            </a:r>
            <a:r>
              <a:rPr lang="el-GR" altLang="el-GR" sz="2800" dirty="0" smtClean="0"/>
              <a:t>) </a:t>
            </a:r>
          </a:p>
          <a:p>
            <a:r>
              <a:rPr lang="el-GR" altLang="el-GR" sz="2800" dirty="0" smtClean="0"/>
              <a:t>Εργασία σε ομάδες και από κοινού επίλυση προβλημάτων</a:t>
            </a:r>
            <a:endParaRPr lang="en-GB" altLang="el-GR" sz="2800" dirty="0" smtClean="0"/>
          </a:p>
          <a:p>
            <a:r>
              <a:rPr lang="el-GR" altLang="el-GR" sz="2800" dirty="0" smtClean="0"/>
              <a:t>Κοινότητες Μάθησης</a:t>
            </a:r>
          </a:p>
          <a:p>
            <a:r>
              <a:rPr lang="el-GR" altLang="el-GR" sz="2800" dirty="0" smtClean="0"/>
              <a:t>Κοινότητες Πρακτικής</a:t>
            </a:r>
          </a:p>
          <a:p>
            <a:r>
              <a:rPr lang="el-GR" altLang="el-GR" sz="2800" dirty="0" smtClean="0"/>
              <a:t>Συνεργατικά περιβάλλοντα μάθησης με υπολογιστές</a:t>
            </a:r>
          </a:p>
        </p:txBody>
      </p:sp>
    </p:spTree>
    <p:extLst>
      <p:ext uri="{BB962C8B-B14F-4D97-AF65-F5344CB8AC3E}">
        <p14:creationId xmlns:p14="http://schemas.microsoft.com/office/powerpoint/2010/main" val="3384026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91450" cy="1143000"/>
          </a:xfrm>
        </p:spPr>
        <p:txBody>
          <a:bodyPr>
            <a:normAutofit fontScale="90000"/>
          </a:bodyPr>
          <a:lstStyle/>
          <a:p>
            <a:pPr algn="ctr">
              <a:defRPr/>
            </a:pPr>
            <a:r>
              <a:rPr lang="el-GR" sz="4000" b="1" dirty="0" smtClean="0"/>
              <a:t>Μαθησιακή υποστήριξη (</a:t>
            </a:r>
            <a:r>
              <a:rPr lang="en-GB" sz="4000" b="1" dirty="0" smtClean="0"/>
              <a:t>scaffolding</a:t>
            </a:r>
            <a:r>
              <a:rPr lang="el-GR" sz="4000" b="1" dirty="0" smtClean="0"/>
              <a:t>)</a:t>
            </a:r>
            <a:endParaRPr lang="en-GB" sz="4000" b="1" dirty="0"/>
          </a:p>
        </p:txBody>
      </p:sp>
      <p:sp>
        <p:nvSpPr>
          <p:cNvPr id="140291" name="Content Placeholder 2"/>
          <p:cNvSpPr>
            <a:spLocks noGrp="1"/>
          </p:cNvSpPr>
          <p:nvPr>
            <p:ph idx="1"/>
          </p:nvPr>
        </p:nvSpPr>
        <p:spPr>
          <a:xfrm>
            <a:off x="683568" y="1340768"/>
            <a:ext cx="7675562" cy="4800600"/>
          </a:xfrm>
        </p:spPr>
        <p:txBody>
          <a:bodyPr>
            <a:normAutofit lnSpcReduction="10000"/>
          </a:bodyPr>
          <a:lstStyle/>
          <a:p>
            <a:pPr>
              <a:lnSpc>
                <a:spcPct val="90000"/>
              </a:lnSpc>
            </a:pPr>
            <a:r>
              <a:rPr lang="el-GR" altLang="el-GR" sz="2800" dirty="0" smtClean="0"/>
              <a:t>Καθοδήγηση</a:t>
            </a:r>
          </a:p>
          <a:p>
            <a:pPr lvl="1">
              <a:lnSpc>
                <a:spcPct val="90000"/>
              </a:lnSpc>
            </a:pPr>
            <a:r>
              <a:rPr lang="el-GR" altLang="el-GR" sz="2400" dirty="0" smtClean="0"/>
              <a:t>Περίγραμμα μαθημάτων</a:t>
            </a:r>
          </a:p>
          <a:p>
            <a:pPr lvl="1">
              <a:lnSpc>
                <a:spcPct val="90000"/>
              </a:lnSpc>
            </a:pPr>
            <a:r>
              <a:rPr lang="el-GR" altLang="el-GR" sz="2400" dirty="0" smtClean="0"/>
              <a:t>Ανάθεση δραστηριοτήτων - εργασιών</a:t>
            </a:r>
          </a:p>
          <a:p>
            <a:pPr lvl="1">
              <a:lnSpc>
                <a:spcPct val="90000"/>
              </a:lnSpc>
            </a:pPr>
            <a:r>
              <a:rPr lang="el-GR" altLang="el-GR" sz="2400" dirty="0" smtClean="0"/>
              <a:t>Ερμηνεία-εξήγηση δύσκολων εννοιών και αποριών</a:t>
            </a:r>
          </a:p>
          <a:p>
            <a:pPr lvl="1">
              <a:lnSpc>
                <a:spcPct val="90000"/>
              </a:lnSpc>
            </a:pPr>
            <a:r>
              <a:rPr lang="el-GR" altLang="el-GR" sz="2400" dirty="0" smtClean="0"/>
              <a:t>Οδηγίες χρήσης του εκπαιδευτικού υλικού</a:t>
            </a:r>
          </a:p>
          <a:p>
            <a:pPr lvl="1">
              <a:lnSpc>
                <a:spcPct val="90000"/>
              </a:lnSpc>
            </a:pPr>
            <a:r>
              <a:rPr lang="el-GR" altLang="el-GR" sz="2400" dirty="0" smtClean="0"/>
              <a:t>Οδηγίες εργασίας</a:t>
            </a:r>
            <a:r>
              <a:rPr lang="en-US" altLang="el-GR" sz="2400" dirty="0" smtClean="0"/>
              <a:t> (</a:t>
            </a:r>
            <a:r>
              <a:rPr lang="el-GR" altLang="el-GR" sz="2400" dirty="0" smtClean="0"/>
              <a:t>π.χ. </a:t>
            </a:r>
            <a:r>
              <a:rPr lang="en-US" altLang="el-GR" sz="2400" dirty="0" smtClean="0"/>
              <a:t>trial and error)</a:t>
            </a:r>
            <a:endParaRPr lang="el-GR" altLang="el-GR" sz="2400" dirty="0" smtClean="0"/>
          </a:p>
          <a:p>
            <a:pPr>
              <a:lnSpc>
                <a:spcPct val="90000"/>
              </a:lnSpc>
            </a:pPr>
            <a:r>
              <a:rPr lang="el-GR" altLang="el-GR" sz="2800" dirty="0" smtClean="0"/>
              <a:t>Διαμεσολάβηση</a:t>
            </a:r>
          </a:p>
          <a:p>
            <a:pPr lvl="1">
              <a:lnSpc>
                <a:spcPct val="90000"/>
              </a:lnSpc>
            </a:pPr>
            <a:r>
              <a:rPr lang="el-GR" altLang="el-GR" sz="2400" dirty="0" smtClean="0"/>
              <a:t>Υποδείξεις, υπενθύμιση γνωστών</a:t>
            </a:r>
          </a:p>
          <a:p>
            <a:pPr lvl="1">
              <a:lnSpc>
                <a:spcPct val="90000"/>
              </a:lnSpc>
            </a:pPr>
            <a:r>
              <a:rPr lang="el-GR" altLang="el-GR" sz="2400" dirty="0" smtClean="0"/>
              <a:t>Καθοδήγηση εργασίας</a:t>
            </a:r>
            <a:r>
              <a:rPr lang="en-US" altLang="el-GR" sz="2400" dirty="0" smtClean="0"/>
              <a:t>,</a:t>
            </a:r>
            <a:r>
              <a:rPr lang="el-GR" altLang="el-GR" sz="2400" dirty="0" smtClean="0"/>
              <a:t> αυτορρύθμισης και συνεργασίας</a:t>
            </a:r>
          </a:p>
          <a:p>
            <a:pPr lvl="1">
              <a:lnSpc>
                <a:spcPct val="90000"/>
              </a:lnSpc>
            </a:pPr>
            <a:r>
              <a:rPr lang="el-GR" altLang="el-GR" sz="2400" dirty="0" smtClean="0"/>
              <a:t>Ενίσχυση, ενθάρρυνση</a:t>
            </a:r>
            <a:endParaRPr lang="en-US" altLang="el-GR" sz="2400" dirty="0" smtClean="0"/>
          </a:p>
          <a:p>
            <a:pPr>
              <a:lnSpc>
                <a:spcPct val="90000"/>
              </a:lnSpc>
            </a:pPr>
            <a:r>
              <a:rPr lang="el-GR" altLang="el-GR" sz="2800" dirty="0" smtClean="0"/>
              <a:t>Υποχώρηση (</a:t>
            </a:r>
            <a:r>
              <a:rPr lang="en-US" altLang="el-GR" sz="2800" dirty="0" smtClean="0"/>
              <a:t>Fading</a:t>
            </a:r>
            <a:r>
              <a:rPr lang="el-GR" altLang="el-GR" sz="2800" dirty="0" smtClean="0"/>
              <a:t>)</a:t>
            </a:r>
          </a:p>
        </p:txBody>
      </p:sp>
    </p:spTree>
    <p:extLst>
      <p:ext uri="{BB962C8B-B14F-4D97-AF65-F5344CB8AC3E}">
        <p14:creationId xmlns:p14="http://schemas.microsoft.com/office/powerpoint/2010/main" val="36219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auto">
          <a:xfrm>
            <a:off x="1214438" y="274638"/>
            <a:ext cx="7720012" cy="1143000"/>
          </a:xfrm>
        </p:spPr>
        <p:txBody>
          <a:bodyPr vert="horz" wrap="square" lIns="91440" tIns="45720" rIns="91440" bIns="45720" numCol="1" anchorCtr="0" compatLnSpc="1">
            <a:prstTxWarp prst="textNoShape">
              <a:avLst/>
            </a:prstTxWarp>
            <a:normAutofit fontScale="90000"/>
          </a:bodyPr>
          <a:lstStyle/>
          <a:p>
            <a:pPr>
              <a:defRPr/>
            </a:pPr>
            <a:r>
              <a:rPr lang="el-GR" sz="4000" b="1" dirty="0" smtClean="0">
                <a:effectLst/>
              </a:rPr>
              <a:t>Με τι ασχολείται η Διδακτική της Πληροφορικής;</a:t>
            </a:r>
            <a:endParaRPr lang="en-US" sz="4000" b="1" dirty="0" smtClean="0">
              <a:effectLst/>
            </a:endParaRPr>
          </a:p>
        </p:txBody>
      </p:sp>
      <p:sp>
        <p:nvSpPr>
          <p:cNvPr id="21508" name="Rectangle 3"/>
          <p:cNvSpPr>
            <a:spLocks noGrp="1" noChangeArrowheads="1"/>
          </p:cNvSpPr>
          <p:nvPr>
            <p:ph type="body" idx="1"/>
          </p:nvPr>
        </p:nvSpPr>
        <p:spPr>
          <a:xfrm>
            <a:off x="971600" y="1772816"/>
            <a:ext cx="7740650" cy="4346575"/>
          </a:xfrm>
        </p:spPr>
        <p:txBody>
          <a:bodyPr>
            <a:normAutofit fontScale="92500" lnSpcReduction="20000"/>
          </a:bodyPr>
          <a:lstStyle/>
          <a:p>
            <a:pPr marL="596900" indent="-514350">
              <a:lnSpc>
                <a:spcPct val="80000"/>
              </a:lnSpc>
              <a:spcBef>
                <a:spcPts val="1200"/>
              </a:spcBef>
              <a:spcAft>
                <a:spcPts val="300"/>
              </a:spcAft>
              <a:buSzPct val="110000"/>
              <a:buFont typeface="+mj-lt"/>
              <a:buAutoNum type="arabicParenR"/>
              <a:defRPr/>
            </a:pPr>
            <a:r>
              <a:rPr lang="el-GR" sz="2400" dirty="0" smtClean="0"/>
              <a:t>Με τη φύση, τη δομή και την ιστορία των </a:t>
            </a:r>
            <a:r>
              <a:rPr lang="el-GR" sz="2400" b="1" u="sng" dirty="0" smtClean="0"/>
              <a:t>γνώσεων</a:t>
            </a:r>
            <a:r>
              <a:rPr lang="el-GR" sz="2400" dirty="0" smtClean="0"/>
              <a:t> πληροφορικής και ΤΠΕ που περιέχονται στα προγράμματα σπουδών</a:t>
            </a:r>
          </a:p>
          <a:p>
            <a:pPr marL="860425" lvl="1" indent="-457200">
              <a:lnSpc>
                <a:spcPct val="80000"/>
              </a:lnSpc>
              <a:spcBef>
                <a:spcPts val="1200"/>
              </a:spcBef>
              <a:spcAft>
                <a:spcPts val="300"/>
              </a:spcAft>
              <a:buSzPct val="110000"/>
              <a:buFont typeface="Verdana" pitchFamily="34" charset="0"/>
              <a:buNone/>
              <a:defRPr/>
            </a:pPr>
            <a:r>
              <a:rPr lang="el-GR" sz="2000" dirty="0" smtClean="0"/>
              <a:t>Στο σχολείο δεν διδάσκεται το σύνολο της συσσωρευμένης ανθρώπινης γνώσης στην Επιστήμη των Υπολογιστών αλλά μόνο ένα μέρος της</a:t>
            </a:r>
            <a:endParaRPr lang="en-US" sz="2000" dirty="0" smtClean="0"/>
          </a:p>
          <a:p>
            <a:pPr marL="596900" indent="-514350">
              <a:lnSpc>
                <a:spcPct val="80000"/>
              </a:lnSpc>
              <a:spcBef>
                <a:spcPts val="1200"/>
              </a:spcBef>
              <a:spcAft>
                <a:spcPts val="300"/>
              </a:spcAft>
              <a:buSzPct val="110000"/>
              <a:buFont typeface="+mj-lt"/>
              <a:buAutoNum type="arabicParenR"/>
              <a:defRPr/>
            </a:pPr>
            <a:r>
              <a:rPr lang="el-GR" sz="2400" dirty="0" smtClean="0">
                <a:solidFill>
                  <a:schemeClr val="accent1">
                    <a:lumMod val="75000"/>
                  </a:schemeClr>
                </a:solidFill>
              </a:rPr>
              <a:t>Με την</a:t>
            </a:r>
            <a:r>
              <a:rPr lang="en-US" sz="2400" dirty="0" smtClean="0">
                <a:solidFill>
                  <a:schemeClr val="accent1">
                    <a:lumMod val="75000"/>
                  </a:schemeClr>
                </a:solidFill>
              </a:rPr>
              <a:t> </a:t>
            </a:r>
            <a:r>
              <a:rPr lang="el-GR" sz="2400" dirty="0" smtClean="0">
                <a:solidFill>
                  <a:schemeClr val="accent1">
                    <a:lumMod val="75000"/>
                  </a:schemeClr>
                </a:solidFill>
              </a:rPr>
              <a:t>πρόσκτηση και την οικοδόμηση των γνώσεων αυτών από τους μαθητές (δηλαδή  με τη </a:t>
            </a:r>
            <a:r>
              <a:rPr lang="el-GR" sz="2400" b="1" u="sng" dirty="0" smtClean="0">
                <a:solidFill>
                  <a:schemeClr val="accent1">
                    <a:lumMod val="75000"/>
                  </a:schemeClr>
                </a:solidFill>
              </a:rPr>
              <a:t>μάθηση</a:t>
            </a:r>
            <a:r>
              <a:rPr lang="el-GR" sz="2400" dirty="0" smtClean="0">
                <a:solidFill>
                  <a:schemeClr val="accent1">
                    <a:lumMod val="75000"/>
                  </a:schemeClr>
                </a:solidFill>
              </a:rPr>
              <a:t> αυτών των γνώσεων)</a:t>
            </a:r>
            <a:endParaRPr lang="en-US" sz="2400" dirty="0" smtClean="0">
              <a:solidFill>
                <a:schemeClr val="accent1">
                  <a:lumMod val="75000"/>
                </a:schemeClr>
              </a:solidFill>
            </a:endParaRPr>
          </a:p>
          <a:p>
            <a:pPr marL="596900" indent="-514350">
              <a:lnSpc>
                <a:spcPct val="80000"/>
              </a:lnSpc>
              <a:spcBef>
                <a:spcPts val="1200"/>
              </a:spcBef>
              <a:spcAft>
                <a:spcPts val="300"/>
              </a:spcAft>
              <a:buSzPct val="110000"/>
              <a:buFont typeface="+mj-lt"/>
              <a:buAutoNum type="arabicParenR"/>
              <a:defRPr/>
            </a:pPr>
            <a:r>
              <a:rPr lang="el-GR" sz="2400" dirty="0" smtClean="0">
                <a:solidFill>
                  <a:schemeClr val="accent1">
                    <a:lumMod val="75000"/>
                  </a:schemeClr>
                </a:solidFill>
              </a:rPr>
              <a:t>Με την τοποθέτηση της οικοδόμησης αυτής μέσα σε πραγματικές σχολικές καταστάσεις με καταλύτη τον εκπαιδευτικό (δηλαδή με τη </a:t>
            </a:r>
            <a:r>
              <a:rPr lang="el-GR" sz="2400" b="1" u="sng" dirty="0" smtClean="0">
                <a:solidFill>
                  <a:schemeClr val="accent1">
                    <a:lumMod val="75000"/>
                  </a:schemeClr>
                </a:solidFill>
              </a:rPr>
              <a:t>διδασκαλία</a:t>
            </a:r>
            <a:r>
              <a:rPr lang="el-GR" sz="2400" dirty="0" smtClean="0">
                <a:solidFill>
                  <a:schemeClr val="accent1">
                    <a:lumMod val="75000"/>
                  </a:schemeClr>
                </a:solidFill>
              </a:rPr>
              <a:t> αυτών των γνώσεων)</a:t>
            </a:r>
          </a:p>
          <a:p>
            <a:pPr marL="871538" lvl="1" indent="-514350">
              <a:lnSpc>
                <a:spcPct val="80000"/>
              </a:lnSpc>
              <a:spcBef>
                <a:spcPts val="1200"/>
              </a:spcBef>
              <a:spcAft>
                <a:spcPts val="300"/>
              </a:spcAft>
              <a:buSzPct val="110000"/>
              <a:defRPr/>
            </a:pPr>
            <a:endParaRPr lang="el-GR" sz="2000" dirty="0" smtClean="0"/>
          </a:p>
          <a:p>
            <a:pPr>
              <a:lnSpc>
                <a:spcPct val="80000"/>
              </a:lnSpc>
              <a:spcBef>
                <a:spcPts val="1200"/>
              </a:spcBef>
              <a:spcAft>
                <a:spcPts val="300"/>
              </a:spcAft>
              <a:buFont typeface="Wingdings" pitchFamily="2" charset="2"/>
              <a:buNone/>
              <a:defRPr/>
            </a:pPr>
            <a:r>
              <a:rPr lang="el-GR" sz="2400" dirty="0" smtClean="0"/>
              <a:t>Οι διδακτικές στρατηγικές οδηγούνται από τη φύση της γνώσης, τις διαδικασίες της μάθησης και τους στόχους της διδασκαλίας		</a:t>
            </a:r>
            <a:endParaRPr lang="en-US" sz="2000" dirty="0" smtClean="0"/>
          </a:p>
        </p:txBody>
      </p:sp>
      <p:sp>
        <p:nvSpPr>
          <p:cNvPr id="2" name="TextBox 1"/>
          <p:cNvSpPr txBox="1"/>
          <p:nvPr/>
        </p:nvSpPr>
        <p:spPr>
          <a:xfrm rot="16200000">
            <a:off x="-610765" y="4075261"/>
            <a:ext cx="2381934" cy="369332"/>
          </a:xfrm>
          <a:prstGeom prst="rect">
            <a:avLst/>
          </a:prstGeom>
          <a:noFill/>
        </p:spPr>
        <p:txBody>
          <a:bodyPr wrap="none" rtlCol="0">
            <a:spAutoFit/>
          </a:bodyPr>
          <a:lstStyle/>
          <a:p>
            <a:r>
              <a:rPr lang="el-GR" dirty="0" smtClean="0">
                <a:solidFill>
                  <a:srgbClr val="FF0000"/>
                </a:solidFill>
              </a:rPr>
              <a:t>Διδακτικές στρατηγικές</a:t>
            </a:r>
            <a:endParaRPr lang="el-GR" dirty="0">
              <a:solidFill>
                <a:srgbClr val="FF0000"/>
              </a:solidFill>
            </a:endParaRPr>
          </a:p>
        </p:txBody>
      </p:sp>
    </p:spTree>
    <p:extLst>
      <p:ext uri="{BB962C8B-B14F-4D97-AF65-F5344CB8AC3E}">
        <p14:creationId xmlns:p14="http://schemas.microsoft.com/office/powerpoint/2010/main" val="1633858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l-GR" altLang="el-GR" dirty="0">
                <a:latin typeface="Calibri" panose="020F0502020204030204" pitchFamily="34" charset="0"/>
              </a:rPr>
              <a:t>Συμμετοχή σε ομάδες συζήτησης (</a:t>
            </a:r>
            <a:r>
              <a:rPr lang="el-GR" altLang="el-GR" dirty="0" err="1">
                <a:latin typeface="Calibri" panose="020F0502020204030204" pitchFamily="34" charset="0"/>
              </a:rPr>
              <a:t>forums</a:t>
            </a:r>
            <a:r>
              <a:rPr lang="el-GR" altLang="el-GR" dirty="0" smtClean="0">
                <a:latin typeface="Calibri" panose="020F0502020204030204" pitchFamily="34" charset="0"/>
              </a:rPr>
              <a:t>)</a:t>
            </a:r>
            <a:endParaRPr lang="el-GR" altLang="el-GR" dirty="0" smtClean="0"/>
          </a:p>
        </p:txBody>
      </p:sp>
      <p:sp>
        <p:nvSpPr>
          <p:cNvPr id="13315" name="Content Placeholder 2"/>
          <p:cNvSpPr>
            <a:spLocks noGrp="1"/>
          </p:cNvSpPr>
          <p:nvPr>
            <p:ph idx="1"/>
          </p:nvPr>
        </p:nvSpPr>
        <p:spPr/>
        <p:txBody>
          <a:bodyPr>
            <a:normAutofit/>
          </a:bodyPr>
          <a:lstStyle/>
          <a:p>
            <a:pPr eaLnBrk="1" hangingPunct="1">
              <a:lnSpc>
                <a:spcPct val="80000"/>
              </a:lnSpc>
            </a:pPr>
            <a:r>
              <a:rPr lang="el-GR" altLang="el-GR" sz="2800" dirty="0" smtClean="0">
                <a:latin typeface="Calibri" panose="020F0502020204030204" pitchFamily="34" charset="0"/>
              </a:rPr>
              <a:t>Αφορά στην οργάνωση ομάδων ηλεκτρονικής συζήτησης (μικρές ομάδες και ολόκληρης τάξης)</a:t>
            </a:r>
            <a:endParaRPr lang="en-US" altLang="el-GR" sz="2800" dirty="0" smtClean="0">
              <a:latin typeface="Calibri" panose="020F0502020204030204" pitchFamily="34" charset="0"/>
            </a:endParaRPr>
          </a:p>
          <a:p>
            <a:pPr eaLnBrk="1" hangingPunct="1">
              <a:lnSpc>
                <a:spcPct val="80000"/>
              </a:lnSpc>
            </a:pPr>
            <a:r>
              <a:rPr lang="el-GR" altLang="el-GR" sz="2800" dirty="0" smtClean="0">
                <a:latin typeface="Calibri" panose="020F0502020204030204" pitchFamily="34" charset="0"/>
              </a:rPr>
              <a:t>Κατηγορίες Λογισμικών: χρήση των κατάλληλων εργαλείων</a:t>
            </a:r>
          </a:p>
        </p:txBody>
      </p:sp>
    </p:spTree>
    <p:extLst>
      <p:ext uri="{BB962C8B-B14F-4D97-AF65-F5344CB8AC3E}">
        <p14:creationId xmlns:p14="http://schemas.microsoft.com/office/powerpoint/2010/main" val="1396192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l-GR" altLang="el-GR" dirty="0">
                <a:latin typeface="Calibri" panose="020F0502020204030204" pitchFamily="34" charset="0"/>
              </a:rPr>
              <a:t>Συνεργατική </a:t>
            </a:r>
            <a:r>
              <a:rPr lang="el-GR" altLang="el-GR" dirty="0" smtClean="0">
                <a:latin typeface="Calibri" panose="020F0502020204030204" pitchFamily="34" charset="0"/>
              </a:rPr>
              <a:t>δραστηριότητα</a:t>
            </a:r>
            <a:endParaRPr lang="el-GR" altLang="el-GR" dirty="0" smtClean="0"/>
          </a:p>
        </p:txBody>
      </p:sp>
      <p:sp>
        <p:nvSpPr>
          <p:cNvPr id="13315" name="Content Placeholder 2"/>
          <p:cNvSpPr>
            <a:spLocks noGrp="1"/>
          </p:cNvSpPr>
          <p:nvPr>
            <p:ph idx="1"/>
          </p:nvPr>
        </p:nvSpPr>
        <p:spPr>
          <a:xfrm>
            <a:off x="457200" y="1417638"/>
            <a:ext cx="8229600" cy="4525963"/>
          </a:xfrm>
        </p:spPr>
        <p:txBody>
          <a:bodyPr>
            <a:noAutofit/>
          </a:bodyPr>
          <a:lstStyle/>
          <a:p>
            <a:pPr eaLnBrk="1" hangingPunct="1">
              <a:lnSpc>
                <a:spcPct val="80000"/>
              </a:lnSpc>
            </a:pPr>
            <a:r>
              <a:rPr lang="el-GR" altLang="el-GR" sz="2400" dirty="0" smtClean="0">
                <a:latin typeface="Calibri" panose="020F0502020204030204" pitchFamily="34" charset="0"/>
              </a:rPr>
              <a:t>Δραστηριότητα που λαμβάνει χώρα σε ομάδες και απαιτεί </a:t>
            </a:r>
            <a:r>
              <a:rPr lang="el-GR" altLang="el-GR" sz="2400" b="1" dirty="0" smtClean="0">
                <a:latin typeface="Calibri" panose="020F0502020204030204" pitchFamily="34" charset="0"/>
              </a:rPr>
              <a:t>συνεργασία</a:t>
            </a:r>
            <a:r>
              <a:rPr lang="el-GR" altLang="el-GR" sz="2400" dirty="0" smtClean="0">
                <a:latin typeface="Calibri" panose="020F0502020204030204" pitchFamily="34" charset="0"/>
              </a:rPr>
              <a:t> ανάμεσα στα μέλη της ομάδας και όχι απλό καταμερισμό εργασιών. Στο πλαίσιο αυτής της στρατηγικής ευνοείται η ενθάρρυνση για συνεργατική δουλειά. Συμπεριλαμβάνει όλες τις προφορικές και γραπτές παρεμβάσεις του καθηγητή για την ενθάρρυνση της συνεργασίας ανάμεσα σε ομάδες μαθητών. Υποκατηγορία η </a:t>
            </a:r>
            <a:r>
              <a:rPr lang="el-GR" altLang="el-GR" sz="2400" b="1" dirty="0" smtClean="0">
                <a:latin typeface="Calibri" panose="020F0502020204030204" pitchFamily="34" charset="0"/>
              </a:rPr>
              <a:t>οργάνωση παιγνιδιών ρόλων</a:t>
            </a:r>
            <a:r>
              <a:rPr lang="el-GR" altLang="el-GR" sz="2400" dirty="0" smtClean="0">
                <a:latin typeface="Calibri" panose="020F0502020204030204" pitchFamily="34" charset="0"/>
              </a:rPr>
              <a:t>. Συμπεριλαμβάνει όλες τις προφορικές και γραπτές παρεμβάσεις του καθηγητή για την κατανομή ρόλων σε μια ομάδα εργασίας μαθητών. </a:t>
            </a:r>
          </a:p>
          <a:p>
            <a:pPr eaLnBrk="1" hangingPunct="1">
              <a:lnSpc>
                <a:spcPct val="80000"/>
              </a:lnSpc>
            </a:pPr>
            <a:r>
              <a:rPr lang="el-GR" altLang="el-GR" sz="2400" dirty="0" smtClean="0">
                <a:latin typeface="Calibri" panose="020F0502020204030204" pitchFamily="34" charset="0"/>
              </a:rPr>
              <a:t>Κατηγορίες Λογισμικών: λογισμικά συνεργατικής μάθησης</a:t>
            </a:r>
          </a:p>
        </p:txBody>
      </p:sp>
    </p:spTree>
    <p:extLst>
      <p:ext uri="{BB962C8B-B14F-4D97-AF65-F5344CB8AC3E}">
        <p14:creationId xmlns:p14="http://schemas.microsoft.com/office/powerpoint/2010/main" val="1458517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143000"/>
          </a:xfrm>
        </p:spPr>
        <p:txBody>
          <a:bodyPr>
            <a:normAutofit fontScale="90000"/>
          </a:bodyPr>
          <a:lstStyle/>
          <a:p>
            <a:pPr algn="ctr">
              <a:defRPr/>
            </a:pPr>
            <a:r>
              <a:rPr lang="el-GR" sz="4000" b="1" dirty="0" smtClean="0"/>
              <a:t>Δραστηριότητες με σχέδια εργασίας (</a:t>
            </a:r>
            <a:r>
              <a:rPr lang="en-GB" sz="4000" b="1" dirty="0" smtClean="0"/>
              <a:t>projects</a:t>
            </a:r>
            <a:r>
              <a:rPr lang="el-GR" sz="4000" b="1" dirty="0" smtClean="0"/>
              <a:t>)</a:t>
            </a:r>
            <a:endParaRPr lang="en-GB" sz="4000" b="1" dirty="0"/>
          </a:p>
        </p:txBody>
      </p:sp>
      <p:sp>
        <p:nvSpPr>
          <p:cNvPr id="142339" name="Content Placeholder 2"/>
          <p:cNvSpPr>
            <a:spLocks noGrp="1"/>
          </p:cNvSpPr>
          <p:nvPr>
            <p:ph idx="1"/>
          </p:nvPr>
        </p:nvSpPr>
        <p:spPr>
          <a:xfrm>
            <a:off x="683568" y="1484784"/>
            <a:ext cx="7791450" cy="4586288"/>
          </a:xfrm>
        </p:spPr>
        <p:txBody>
          <a:bodyPr>
            <a:normAutofit lnSpcReduction="10000"/>
          </a:bodyPr>
          <a:lstStyle/>
          <a:p>
            <a:pPr>
              <a:lnSpc>
                <a:spcPct val="80000"/>
              </a:lnSpc>
            </a:pPr>
            <a:r>
              <a:rPr lang="el-GR" altLang="el-GR" sz="2800" dirty="0" smtClean="0"/>
              <a:t>Στόχος: η εμπλοκή των μαθητών στο σχεδιασμό και την ανάπτυξη προϊόντων και δημιουργημάτων αντλώντας ερεθίσματα από την πραγματική ζωή</a:t>
            </a:r>
          </a:p>
          <a:p>
            <a:pPr>
              <a:lnSpc>
                <a:spcPct val="80000"/>
              </a:lnSpc>
            </a:pPr>
            <a:r>
              <a:rPr lang="el-GR" altLang="el-GR" sz="2800" dirty="0" smtClean="0"/>
              <a:t>Ολοκληρωμένη μάθηση</a:t>
            </a:r>
          </a:p>
          <a:p>
            <a:pPr lvl="1">
              <a:lnSpc>
                <a:spcPct val="80000"/>
              </a:lnSpc>
            </a:pPr>
            <a:r>
              <a:rPr lang="el-GR" altLang="el-GR" sz="2400" dirty="0" smtClean="0"/>
              <a:t>Ανάπτυξη γνώσης με τρόπους που βασίζονται στη σύνδεση πληροφοριών με το περιεχόμενο</a:t>
            </a:r>
          </a:p>
          <a:p>
            <a:pPr>
              <a:lnSpc>
                <a:spcPct val="80000"/>
              </a:lnSpc>
            </a:pPr>
            <a:r>
              <a:rPr lang="el-GR" altLang="el-GR" sz="2800" dirty="0" smtClean="0"/>
              <a:t>Αυθεντικά προβλήματα</a:t>
            </a:r>
            <a:r>
              <a:rPr lang="el-GR" altLang="el-GR" sz="2400" dirty="0" smtClean="0"/>
              <a:t> </a:t>
            </a:r>
          </a:p>
          <a:p>
            <a:pPr lvl="1">
              <a:lnSpc>
                <a:spcPct val="80000"/>
              </a:lnSpc>
            </a:pPr>
            <a:r>
              <a:rPr lang="el-GR" altLang="el-GR" sz="2000" dirty="0" smtClean="0"/>
              <a:t>Πρωτότυπα, ρεαλιστικά και σχετικά με τα ενδιαφέροντα των μαθητών</a:t>
            </a:r>
          </a:p>
          <a:p>
            <a:pPr>
              <a:lnSpc>
                <a:spcPct val="80000"/>
              </a:lnSpc>
            </a:pPr>
            <a:r>
              <a:rPr lang="el-GR" altLang="el-GR" sz="2800" dirty="0" smtClean="0"/>
              <a:t>Κατευθύνονται από το παραδοτέο προϊόν εργασίας και τη διαδικασία</a:t>
            </a:r>
          </a:p>
          <a:p>
            <a:pPr>
              <a:lnSpc>
                <a:spcPct val="80000"/>
              </a:lnSpc>
            </a:pPr>
            <a:r>
              <a:rPr lang="el-GR" altLang="el-GR" sz="2800" dirty="0" err="1" smtClean="0"/>
              <a:t>Ομαδοσυνεργατικές</a:t>
            </a:r>
            <a:r>
              <a:rPr lang="el-GR" altLang="el-GR" sz="2800" dirty="0" smtClean="0"/>
              <a:t> δραστηριότητες</a:t>
            </a:r>
          </a:p>
        </p:txBody>
      </p:sp>
    </p:spTree>
    <p:extLst>
      <p:ext uri="{BB962C8B-B14F-4D97-AF65-F5344CB8AC3E}">
        <p14:creationId xmlns:p14="http://schemas.microsoft.com/office/powerpoint/2010/main" val="1918752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7427913" cy="1143000"/>
          </a:xfrm>
        </p:spPr>
        <p:txBody>
          <a:bodyPr>
            <a:noAutofit/>
          </a:bodyPr>
          <a:lstStyle/>
          <a:p>
            <a:pPr eaLnBrk="1" hangingPunct="1"/>
            <a:r>
              <a:rPr lang="el-GR" altLang="el-GR" sz="3600" dirty="0" smtClean="0"/>
              <a:t>Διδακτικές στρατηγικές</a:t>
            </a:r>
            <a:r>
              <a:rPr lang="en-US" altLang="el-GR" sz="3600" dirty="0" smtClean="0"/>
              <a:t> –</a:t>
            </a:r>
            <a:r>
              <a:rPr lang="el-GR" altLang="el-GR" sz="3600" dirty="0" smtClean="0"/>
              <a:t> σύγχρονες προσεγγίσεις 1/2 </a:t>
            </a:r>
          </a:p>
        </p:txBody>
      </p:sp>
      <p:sp>
        <p:nvSpPr>
          <p:cNvPr id="5123" name="Content Placeholder 2"/>
          <p:cNvSpPr>
            <a:spLocks noGrp="1"/>
          </p:cNvSpPr>
          <p:nvPr>
            <p:ph idx="1"/>
          </p:nvPr>
        </p:nvSpPr>
        <p:spPr>
          <a:xfrm>
            <a:off x="683568" y="1484784"/>
            <a:ext cx="8229600" cy="4637088"/>
          </a:xfrm>
        </p:spPr>
        <p:txBody>
          <a:bodyPr>
            <a:noAutofit/>
          </a:bodyPr>
          <a:lstStyle/>
          <a:p>
            <a:pPr eaLnBrk="1" hangingPunct="1">
              <a:lnSpc>
                <a:spcPct val="80000"/>
              </a:lnSpc>
              <a:buFont typeface="Arial" panose="020B0604020202020204" pitchFamily="34" charset="0"/>
              <a:buNone/>
            </a:pPr>
            <a:r>
              <a:rPr lang="el-GR" altLang="el-GR" sz="2400" dirty="0" smtClean="0">
                <a:latin typeface="Calibri" panose="020F0502020204030204" pitchFamily="34" charset="0"/>
              </a:rPr>
              <a:t>Τα εκπαιδευτικά σενάρια πρέπει να υποστηρίζουν και να προωθούν τη μετάβαση:</a:t>
            </a:r>
          </a:p>
          <a:p>
            <a:pPr eaLnBrk="1" hangingPunct="1">
              <a:lnSpc>
                <a:spcPct val="80000"/>
              </a:lnSpc>
              <a:buFont typeface="Arial" panose="020B0604020202020204" pitchFamily="34" charset="0"/>
              <a:buNone/>
            </a:pPr>
            <a:r>
              <a:rPr lang="el-GR" altLang="el-GR" sz="2400" dirty="0" smtClean="0">
                <a:latin typeface="Calibri" panose="020F0502020204030204" pitchFamily="34" charset="0"/>
              </a:rPr>
              <a:t>Διδακτικές στρατηγικές</a:t>
            </a:r>
            <a:r>
              <a:rPr lang="en-US" altLang="el-GR" sz="2400" dirty="0" smtClean="0">
                <a:latin typeface="Calibri" panose="020F0502020204030204" pitchFamily="34" charset="0"/>
              </a:rPr>
              <a:t>:</a:t>
            </a:r>
            <a:endParaRPr lang="el-GR" altLang="el-GR" sz="2400" dirty="0" smtClean="0">
              <a:latin typeface="Calibri" panose="020F0502020204030204" pitchFamily="34" charset="0"/>
            </a:endParaRPr>
          </a:p>
          <a:p>
            <a:pPr eaLnBrk="1" hangingPunct="1">
              <a:lnSpc>
                <a:spcPct val="80000"/>
              </a:lnSpc>
            </a:pPr>
            <a:r>
              <a:rPr lang="el-GR" altLang="el-GR" sz="2400" dirty="0" smtClean="0">
                <a:latin typeface="Calibri" panose="020F0502020204030204" pitchFamily="34" charset="0"/>
              </a:rPr>
              <a:t>Από δασκαλοκεντρικές (μετωπική διδασκαλία, διάλεξη ως διδακτική μέθοδος)</a:t>
            </a:r>
          </a:p>
          <a:p>
            <a:pPr eaLnBrk="1" hangingPunct="1">
              <a:lnSpc>
                <a:spcPct val="80000"/>
              </a:lnSpc>
            </a:pPr>
            <a:r>
              <a:rPr lang="el-GR" altLang="el-GR" sz="2400" dirty="0" smtClean="0">
                <a:latin typeface="Calibri" panose="020F0502020204030204" pitchFamily="34" charset="0"/>
              </a:rPr>
              <a:t>Σε </a:t>
            </a:r>
            <a:r>
              <a:rPr lang="el-GR" altLang="el-GR" sz="2400" dirty="0" err="1" smtClean="0">
                <a:latin typeface="Calibri" panose="020F0502020204030204" pitchFamily="34" charset="0"/>
              </a:rPr>
              <a:t>μαθητοκεντρικές</a:t>
            </a:r>
            <a:r>
              <a:rPr lang="el-GR" altLang="el-GR" sz="2400" dirty="0" smtClean="0">
                <a:latin typeface="Calibri" panose="020F0502020204030204" pitchFamily="34" charset="0"/>
              </a:rPr>
              <a:t> (διδασκαλία με ομάδες, συνεργατική μάθηση, διερευνητική - </a:t>
            </a:r>
            <a:r>
              <a:rPr lang="el-GR" altLang="el-GR" sz="2400" dirty="0" err="1" smtClean="0">
                <a:latin typeface="Calibri" panose="020F0502020204030204" pitchFamily="34" charset="0"/>
              </a:rPr>
              <a:t>ανακαλυπτική</a:t>
            </a:r>
            <a:r>
              <a:rPr lang="el-GR" altLang="el-GR" sz="2400" dirty="0" smtClean="0">
                <a:latin typeface="Calibri" panose="020F0502020204030204" pitchFamily="34" charset="0"/>
              </a:rPr>
              <a:t> μέθοδος)</a:t>
            </a:r>
          </a:p>
          <a:p>
            <a:pPr eaLnBrk="1" hangingPunct="1">
              <a:lnSpc>
                <a:spcPct val="80000"/>
              </a:lnSpc>
              <a:buFont typeface="Arial" panose="020B0604020202020204" pitchFamily="34" charset="0"/>
              <a:buNone/>
            </a:pPr>
            <a:endParaRPr lang="en-US" altLang="el-GR" sz="2400" dirty="0" smtClean="0">
              <a:latin typeface="Calibri" panose="020F0502020204030204" pitchFamily="34" charset="0"/>
            </a:endParaRPr>
          </a:p>
          <a:p>
            <a:pPr eaLnBrk="1" hangingPunct="1">
              <a:lnSpc>
                <a:spcPct val="80000"/>
              </a:lnSpc>
              <a:buFont typeface="Arial" panose="020B0604020202020204" pitchFamily="34" charset="0"/>
              <a:buNone/>
            </a:pPr>
            <a:r>
              <a:rPr lang="el-GR" altLang="el-GR" sz="2400" dirty="0" smtClean="0">
                <a:latin typeface="Calibri" panose="020F0502020204030204" pitchFamily="34" charset="0"/>
              </a:rPr>
              <a:t>Χρήση ΤΠΕ</a:t>
            </a:r>
            <a:r>
              <a:rPr lang="en-US" altLang="el-GR" sz="2400" dirty="0" smtClean="0">
                <a:latin typeface="Calibri" panose="020F0502020204030204" pitchFamily="34" charset="0"/>
              </a:rPr>
              <a:t>:</a:t>
            </a:r>
            <a:endParaRPr lang="el-GR" altLang="el-GR" sz="2400" dirty="0" smtClean="0">
              <a:latin typeface="Calibri" panose="020F0502020204030204" pitchFamily="34" charset="0"/>
            </a:endParaRPr>
          </a:p>
          <a:p>
            <a:pPr eaLnBrk="1" hangingPunct="1">
              <a:lnSpc>
                <a:spcPct val="80000"/>
              </a:lnSpc>
            </a:pPr>
            <a:r>
              <a:rPr lang="el-GR" altLang="el-GR" sz="2400" dirty="0" smtClean="0">
                <a:latin typeface="Calibri" panose="020F0502020204030204" pitchFamily="34" charset="0"/>
              </a:rPr>
              <a:t>Από τη δασκαλοκεντρική χρήση (ΤΠΕ ως εποπτικό μέσο), </a:t>
            </a:r>
          </a:p>
          <a:p>
            <a:pPr eaLnBrk="1" hangingPunct="1">
              <a:lnSpc>
                <a:spcPct val="80000"/>
              </a:lnSpc>
            </a:pPr>
            <a:r>
              <a:rPr lang="el-GR" altLang="el-GR" sz="2400" dirty="0" smtClean="0">
                <a:latin typeface="Calibri" panose="020F0502020204030204" pitchFamily="34" charset="0"/>
              </a:rPr>
              <a:t>Στη </a:t>
            </a:r>
            <a:r>
              <a:rPr lang="el-GR" altLang="el-GR" sz="2400" dirty="0" err="1" smtClean="0">
                <a:latin typeface="Calibri" panose="020F0502020204030204" pitchFamily="34" charset="0"/>
              </a:rPr>
              <a:t>μαθητοκεντρική</a:t>
            </a:r>
            <a:r>
              <a:rPr lang="el-GR" altLang="el-GR" sz="2400" dirty="0" smtClean="0">
                <a:latin typeface="Calibri" panose="020F0502020204030204" pitchFamily="34" charset="0"/>
              </a:rPr>
              <a:t> χρήση  (ΤΠΕ ως γνωστικό εργαλείο)</a:t>
            </a:r>
          </a:p>
          <a:p>
            <a:pPr eaLnBrk="1" hangingPunct="1">
              <a:lnSpc>
                <a:spcPct val="80000"/>
              </a:lnSpc>
              <a:buFont typeface="Arial" panose="020B0604020202020204" pitchFamily="34" charset="0"/>
              <a:buNone/>
            </a:pPr>
            <a:endParaRPr lang="en-US" altLang="el-GR" sz="2400" dirty="0" smtClean="0">
              <a:latin typeface="Calibri" panose="020F0502020204030204" pitchFamily="34" charset="0"/>
            </a:endParaRPr>
          </a:p>
        </p:txBody>
      </p:sp>
    </p:spTree>
    <p:extLst>
      <p:ext uri="{BB962C8B-B14F-4D97-AF65-F5344CB8AC3E}">
        <p14:creationId xmlns:p14="http://schemas.microsoft.com/office/powerpoint/2010/main" val="3799413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7427913" cy="1143000"/>
          </a:xfrm>
        </p:spPr>
        <p:txBody>
          <a:bodyPr>
            <a:noAutofit/>
          </a:bodyPr>
          <a:lstStyle/>
          <a:p>
            <a:pPr eaLnBrk="1" hangingPunct="1"/>
            <a:r>
              <a:rPr lang="el-GR" altLang="el-GR" sz="3600" dirty="0" smtClean="0"/>
              <a:t>Διδακτικές στρατηγικές</a:t>
            </a:r>
            <a:r>
              <a:rPr lang="en-US" altLang="el-GR" sz="3600" dirty="0" smtClean="0"/>
              <a:t> –</a:t>
            </a:r>
            <a:r>
              <a:rPr lang="el-GR" altLang="el-GR" sz="3600" dirty="0" smtClean="0"/>
              <a:t> σύγχρονες προσεγγίσεις 2/2 </a:t>
            </a:r>
          </a:p>
        </p:txBody>
      </p:sp>
      <p:sp>
        <p:nvSpPr>
          <p:cNvPr id="5123" name="Content Placeholder 2"/>
          <p:cNvSpPr>
            <a:spLocks noGrp="1"/>
          </p:cNvSpPr>
          <p:nvPr>
            <p:ph idx="1"/>
          </p:nvPr>
        </p:nvSpPr>
        <p:spPr>
          <a:xfrm>
            <a:off x="683568" y="1484784"/>
            <a:ext cx="8229600" cy="4637088"/>
          </a:xfrm>
        </p:spPr>
        <p:txBody>
          <a:bodyPr>
            <a:noAutofit/>
          </a:bodyPr>
          <a:lstStyle/>
          <a:p>
            <a:pPr>
              <a:lnSpc>
                <a:spcPct val="80000"/>
              </a:lnSpc>
              <a:buNone/>
            </a:pPr>
            <a:r>
              <a:rPr lang="el-GR" altLang="el-GR" sz="2000" dirty="0">
                <a:latin typeface="Calibri" panose="020F0502020204030204" pitchFamily="34" charset="0"/>
              </a:rPr>
              <a:t>Τα εκπαιδευτικά σενάρια πρέπει να υποστηρίζουν και να προωθούν τη μετάβαση:</a:t>
            </a:r>
          </a:p>
          <a:p>
            <a:pPr eaLnBrk="1" hangingPunct="1">
              <a:lnSpc>
                <a:spcPct val="80000"/>
              </a:lnSpc>
              <a:buFont typeface="Arial" panose="020B0604020202020204" pitchFamily="34" charset="0"/>
              <a:buNone/>
            </a:pPr>
            <a:r>
              <a:rPr lang="el-GR" altLang="el-GR" sz="2000" dirty="0" smtClean="0">
                <a:latin typeface="Calibri" panose="020F0502020204030204" pitchFamily="34" charset="0"/>
              </a:rPr>
              <a:t>Διευθέτηση τάξης</a:t>
            </a:r>
            <a:r>
              <a:rPr lang="en-US" altLang="el-GR" sz="2000" dirty="0" smtClean="0">
                <a:latin typeface="Calibri" panose="020F0502020204030204" pitchFamily="34" charset="0"/>
              </a:rPr>
              <a:t>:</a:t>
            </a:r>
            <a:endParaRPr lang="el-GR" altLang="el-GR" sz="2000" dirty="0" smtClean="0">
              <a:latin typeface="Calibri" panose="020F0502020204030204" pitchFamily="34" charset="0"/>
            </a:endParaRPr>
          </a:p>
          <a:p>
            <a:pPr eaLnBrk="1" hangingPunct="1">
              <a:lnSpc>
                <a:spcPct val="80000"/>
              </a:lnSpc>
            </a:pPr>
            <a:r>
              <a:rPr lang="el-GR" altLang="el-GR" sz="2000" dirty="0" smtClean="0">
                <a:latin typeface="Calibri" panose="020F0502020204030204" pitchFamily="34" charset="0"/>
              </a:rPr>
              <a:t>Από την παθητική τάξη (δάσκαλος πομπός-μαθητές δέκτες, επικοινωνία γραπτή –προφορική, όλοι επιδιώκεται να μάθουν τα ίδια πράγματα)</a:t>
            </a:r>
          </a:p>
          <a:p>
            <a:pPr eaLnBrk="1" hangingPunct="1">
              <a:lnSpc>
                <a:spcPct val="80000"/>
              </a:lnSpc>
            </a:pPr>
            <a:r>
              <a:rPr lang="el-GR" altLang="el-GR" sz="2000" dirty="0" smtClean="0">
                <a:latin typeface="Calibri" panose="020F0502020204030204" pitchFamily="34" charset="0"/>
              </a:rPr>
              <a:t>Σε μια κινητοποιημένη σχολική τάξη μέσα από </a:t>
            </a:r>
          </a:p>
          <a:p>
            <a:pPr lvl="1" eaLnBrk="1" hangingPunct="1">
              <a:lnSpc>
                <a:spcPct val="80000"/>
              </a:lnSpc>
            </a:pPr>
            <a:r>
              <a:rPr lang="el-GR" altLang="el-GR" sz="2000" dirty="0" smtClean="0">
                <a:latin typeface="Calibri" panose="020F0502020204030204" pitchFamily="34" charset="0"/>
              </a:rPr>
              <a:t>ενεργητική συμμετοχή,  επικοινωνία μεταξύ μαθητών , αυθεντικές δραστηριότητες,  επικοινωνία που ενσωματώνει πλήθος δυνατοτήτων, (εικόνες, κείμενα, σύμβολα, χάρτες πολλαπλών, συνδεδεμένων και ταυτόχρονων αναπαραστάσεων)</a:t>
            </a:r>
          </a:p>
          <a:p>
            <a:pPr lvl="1" eaLnBrk="1" hangingPunct="1">
              <a:lnSpc>
                <a:spcPct val="80000"/>
              </a:lnSpc>
            </a:pPr>
            <a:r>
              <a:rPr lang="el-GR" altLang="el-GR" sz="2000" dirty="0" smtClean="0">
                <a:latin typeface="Calibri" panose="020F0502020204030204" pitchFamily="34" charset="0"/>
              </a:rPr>
              <a:t>καταστάσεις όπου ενδεχόμενα ο καθένας μαθαίνει διαφορετικά πράγματα</a:t>
            </a:r>
          </a:p>
          <a:p>
            <a:pPr eaLnBrk="1" hangingPunct="1">
              <a:lnSpc>
                <a:spcPct val="80000"/>
              </a:lnSpc>
              <a:buFont typeface="Arial" panose="020B0604020202020204" pitchFamily="34" charset="0"/>
              <a:buNone/>
            </a:pPr>
            <a:endParaRPr lang="en-US" altLang="el-GR" sz="2000" dirty="0" smtClean="0">
              <a:latin typeface="Calibri" panose="020F0502020204030204" pitchFamily="34" charset="0"/>
            </a:endParaRPr>
          </a:p>
          <a:p>
            <a:pPr eaLnBrk="1" hangingPunct="1">
              <a:lnSpc>
                <a:spcPct val="80000"/>
              </a:lnSpc>
              <a:buFont typeface="Arial" panose="020B0604020202020204" pitchFamily="34" charset="0"/>
              <a:buNone/>
            </a:pPr>
            <a:r>
              <a:rPr lang="el-GR" altLang="el-GR" sz="2000" dirty="0" smtClean="0">
                <a:latin typeface="Calibri" panose="020F0502020204030204" pitchFamily="34" charset="0"/>
              </a:rPr>
              <a:t>Μεθόδους αξιολόγησης του μαθητή</a:t>
            </a:r>
            <a:r>
              <a:rPr lang="en-US" altLang="el-GR" sz="2000" dirty="0" smtClean="0">
                <a:latin typeface="Calibri" panose="020F0502020204030204" pitchFamily="34" charset="0"/>
              </a:rPr>
              <a:t>:</a:t>
            </a:r>
            <a:endParaRPr lang="el-GR" altLang="el-GR" sz="2000" dirty="0" smtClean="0">
              <a:latin typeface="Calibri" panose="020F0502020204030204" pitchFamily="34" charset="0"/>
            </a:endParaRPr>
          </a:p>
          <a:p>
            <a:pPr eaLnBrk="1" hangingPunct="1">
              <a:lnSpc>
                <a:spcPct val="80000"/>
              </a:lnSpc>
              <a:buFont typeface="Arial" panose="020B0604020202020204" pitchFamily="34" charset="0"/>
              <a:buNone/>
            </a:pPr>
            <a:r>
              <a:rPr lang="el-GR" altLang="el-GR" sz="2000" dirty="0" smtClean="0">
                <a:latin typeface="Calibri" panose="020F0502020204030204" pitchFamily="34" charset="0"/>
              </a:rPr>
              <a:t>	που βασίζονται στο αποτέλεσμα μιας τελικής δοκιμασίας </a:t>
            </a:r>
          </a:p>
          <a:p>
            <a:pPr eaLnBrk="1" hangingPunct="1">
              <a:lnSpc>
                <a:spcPct val="80000"/>
              </a:lnSpc>
              <a:buFont typeface="Arial" panose="020B0604020202020204" pitchFamily="34" charset="0"/>
              <a:buNone/>
            </a:pPr>
            <a:r>
              <a:rPr lang="el-GR" altLang="el-GR" sz="2000" dirty="0" smtClean="0">
                <a:latin typeface="Calibri" panose="020F0502020204030204" pitchFamily="34" charset="0"/>
              </a:rPr>
              <a:t>	σε μεθόδους που βασίζονται σε διαδικασίες και παραγόμενα προϊόντα </a:t>
            </a:r>
          </a:p>
        </p:txBody>
      </p:sp>
    </p:spTree>
    <p:extLst>
      <p:ext uri="{BB962C8B-B14F-4D97-AF65-F5344CB8AC3E}">
        <p14:creationId xmlns:p14="http://schemas.microsoft.com/office/powerpoint/2010/main" val="2910870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Σύγχρονα περιβάλλοντα μάθησης</a:t>
            </a:r>
            <a:endParaRPr lang="en-GB" dirty="0"/>
          </a:p>
        </p:txBody>
      </p:sp>
      <p:sp>
        <p:nvSpPr>
          <p:cNvPr id="144387" name="Content Placeholder 2"/>
          <p:cNvSpPr>
            <a:spLocks noGrp="1"/>
          </p:cNvSpPr>
          <p:nvPr>
            <p:ph idx="1"/>
          </p:nvPr>
        </p:nvSpPr>
        <p:spPr>
          <a:xfrm>
            <a:off x="1042988" y="1285875"/>
            <a:ext cx="7891462" cy="4800600"/>
          </a:xfrm>
        </p:spPr>
        <p:txBody>
          <a:bodyPr/>
          <a:lstStyle/>
          <a:p>
            <a:r>
              <a:rPr lang="el-GR" altLang="el-GR" sz="2400" smtClean="0"/>
              <a:t>Η οικοδόμηση των γνώσεων από τα υποκείμενα που μαθαίνουν βασίζεται: </a:t>
            </a:r>
          </a:p>
          <a:p>
            <a:pPr lvl="1"/>
            <a:r>
              <a:rPr lang="el-GR" altLang="el-GR" sz="2000" smtClean="0"/>
              <a:t>στην ίδια τη δραστηριότητα του μαθητευόμενου ως αυτόνομου όντος που μαθαίνει μέσα από την πράξη. </a:t>
            </a:r>
          </a:p>
          <a:p>
            <a:pPr lvl="1"/>
            <a:r>
              <a:rPr lang="el-GR" altLang="el-GR" sz="2000" smtClean="0"/>
              <a:t>στην προσφορά ευνοϊκών για τη μάθηση καταστάσεων, την αναγκαιότητα δηλαδή της παιδαγωγικής και της διδακτικής. </a:t>
            </a:r>
            <a:endParaRPr lang="en-GB" altLang="el-GR" sz="2000" smtClean="0"/>
          </a:p>
          <a:p>
            <a:pPr lvl="1"/>
            <a:r>
              <a:rPr lang="el-GR" altLang="el-GR" sz="2000" smtClean="0"/>
              <a:t>Στη διαμεσολάβηση του ενήλικα και στο ρόλο του κοινωνικού περιβάλλοντος, αυτό δηλαδή που το παιδί δεν μπορεί να κάνει μόνο του αλλά το πετυχαίνει με τη βοήθεια του άλλου. </a:t>
            </a:r>
            <a:endParaRPr lang="en-GB" altLang="el-GR" sz="2000" smtClean="0"/>
          </a:p>
          <a:p>
            <a:pPr lvl="1"/>
            <a:r>
              <a:rPr lang="el-GR" altLang="el-GR" sz="2000" smtClean="0"/>
              <a:t>Στη χρήση γλωσσικών και συμβολικών μορφών για επικοινωνία και αναπαράσταση. </a:t>
            </a:r>
          </a:p>
        </p:txBody>
      </p:sp>
    </p:spTree>
    <p:extLst>
      <p:ext uri="{BB962C8B-B14F-4D97-AF65-F5344CB8AC3E}">
        <p14:creationId xmlns:p14="http://schemas.microsoft.com/office/powerpoint/2010/main" val="974674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04800"/>
            <a:ext cx="8072437" cy="1143000"/>
          </a:xfrm>
        </p:spPr>
        <p:txBody>
          <a:bodyPr>
            <a:noAutofit/>
          </a:bodyPr>
          <a:lstStyle/>
          <a:p>
            <a:pPr>
              <a:defRPr/>
            </a:pPr>
            <a:r>
              <a:rPr lang="el-GR" sz="3900" dirty="0" smtClean="0"/>
              <a:t>Σύγχρονα υπολογιστικά περιβάλλοντα μάθησης</a:t>
            </a:r>
            <a:endParaRPr lang="en-GB" sz="3900" dirty="0"/>
          </a:p>
        </p:txBody>
      </p:sp>
      <p:sp>
        <p:nvSpPr>
          <p:cNvPr id="146435" name="Content Placeholder 2"/>
          <p:cNvSpPr>
            <a:spLocks noGrp="1"/>
          </p:cNvSpPr>
          <p:nvPr>
            <p:ph idx="1"/>
          </p:nvPr>
        </p:nvSpPr>
        <p:spPr>
          <a:xfrm>
            <a:off x="1143000" y="1571625"/>
            <a:ext cx="7499350" cy="4800600"/>
          </a:xfrm>
        </p:spPr>
        <p:txBody>
          <a:bodyPr/>
          <a:lstStyle/>
          <a:p>
            <a:r>
              <a:rPr lang="el-GR" altLang="el-GR" sz="2400" dirty="0" smtClean="0"/>
              <a:t>Τα υπολογιστικά μαθησιακά περιβάλλοντα πρέπει να είναι σχεδιασμένα ώστε να διευκολύνουν ενεργητικές &amp; συνεργατικές μαθησιακές διαδικασίες</a:t>
            </a:r>
            <a:endParaRPr lang="en-GB" altLang="el-GR" sz="2400" dirty="0" smtClean="0"/>
          </a:p>
          <a:p>
            <a:r>
              <a:rPr lang="el-GR" altLang="el-GR" sz="2400" dirty="0" smtClean="0"/>
              <a:t>οφείλουν συνεπώς να βοηθούν τους μαθητές </a:t>
            </a:r>
          </a:p>
          <a:p>
            <a:r>
              <a:rPr lang="el-GR" altLang="el-GR" sz="2400" dirty="0" smtClean="0"/>
              <a:t>να κατανοούν και όχι να απομνημονεύουν, </a:t>
            </a:r>
          </a:p>
          <a:p>
            <a:r>
              <a:rPr lang="el-GR" altLang="el-GR" sz="2400" dirty="0" smtClean="0"/>
              <a:t>να προάγουν την αλλαγή των ιδεών τους </a:t>
            </a:r>
          </a:p>
          <a:p>
            <a:r>
              <a:rPr lang="el-GR" altLang="el-GR" sz="2400" dirty="0" smtClean="0"/>
              <a:t>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 </a:t>
            </a:r>
            <a:endParaRPr lang="en-GB" altLang="el-GR" sz="2400" dirty="0" smtClean="0"/>
          </a:p>
          <a:p>
            <a:endParaRPr lang="en-GB" altLang="el-GR" sz="2400" dirty="0" smtClean="0"/>
          </a:p>
        </p:txBody>
      </p:sp>
    </p:spTree>
    <p:extLst>
      <p:ext uri="{BB962C8B-B14F-4D97-AF65-F5344CB8AC3E}">
        <p14:creationId xmlns:p14="http://schemas.microsoft.com/office/powerpoint/2010/main" val="4265494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a:t>
            </a:r>
            <a:r>
              <a:rPr lang="el-GR" altLang="el-GR" sz="2800" dirty="0"/>
              <a:t>Βασικές έννοιες Διδακτικής &amp; ΤΠΕ</a:t>
            </a:r>
            <a:r>
              <a:rPr lang="el-GR" sz="2800" dirty="0" smtClean="0"/>
              <a:t>». Έκδοση: 1.0. Πάτρα, 2015.</a:t>
            </a:r>
          </a:p>
          <a:p>
            <a:pPr marL="0" indent="0" algn="just">
              <a:buNone/>
            </a:pPr>
            <a:endParaRPr lang="el-GR" sz="2800" dirty="0" smtClean="0"/>
          </a:p>
          <a:p>
            <a:pPr marL="0" indent="0" algn="just">
              <a:buNone/>
            </a:pPr>
            <a:r>
              <a:rPr lang="el-GR" sz="2800" dirty="0" smtClean="0"/>
              <a:t>Διαθέσιμο από τη δικτυακή διεύθυνση:</a:t>
            </a:r>
          </a:p>
          <a:p>
            <a:pPr marL="0" indent="0" algn="just">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lgn="just">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vert="horz" wrap="square" lIns="91440" tIns="45720" rIns="91440" bIns="45720" numCol="1" anchorCtr="0" compatLnSpc="1">
            <a:prstTxWarp prst="textNoShape">
              <a:avLst/>
            </a:prstTxWarp>
            <a:normAutofit fontScale="90000"/>
          </a:bodyPr>
          <a:lstStyle/>
          <a:p>
            <a:pPr>
              <a:defRPr/>
            </a:pPr>
            <a:r>
              <a:rPr lang="el-GR" sz="4000" b="1" dirty="0" smtClean="0">
                <a:effectLst/>
              </a:rPr>
              <a:t>Οι ΤΠΕ στην επίτευξη στόχων της Διδακτικής Πληροφορικ</a:t>
            </a:r>
            <a:r>
              <a:rPr lang="el-GR" sz="4000" dirty="0" smtClean="0"/>
              <a:t>ής </a:t>
            </a:r>
            <a:endParaRPr lang="el-GR" sz="4000" b="1" dirty="0" smtClean="0">
              <a:effectLst/>
            </a:endParaRPr>
          </a:p>
        </p:txBody>
      </p:sp>
      <p:sp>
        <p:nvSpPr>
          <p:cNvPr id="26627" name="Content Placeholder 2"/>
          <p:cNvSpPr>
            <a:spLocks noGrp="1"/>
          </p:cNvSpPr>
          <p:nvPr>
            <p:ph idx="1"/>
          </p:nvPr>
        </p:nvSpPr>
        <p:spPr>
          <a:xfrm>
            <a:off x="683568" y="1628800"/>
            <a:ext cx="8034337" cy="4533900"/>
          </a:xfrm>
        </p:spPr>
        <p:txBody>
          <a:bodyPr>
            <a:normAutofit lnSpcReduction="10000"/>
          </a:bodyPr>
          <a:lstStyle/>
          <a:p>
            <a:pPr lvl="1">
              <a:lnSpc>
                <a:spcPct val="80000"/>
              </a:lnSpc>
              <a:spcBef>
                <a:spcPts val="1200"/>
              </a:spcBef>
              <a:spcAft>
                <a:spcPts val="300"/>
              </a:spcAft>
              <a:defRPr/>
            </a:pPr>
            <a:r>
              <a:rPr lang="el-GR" sz="2400" dirty="0" smtClean="0">
                <a:cs typeface="Tahoma" panose="020B0604030504040204" pitchFamily="34" charset="0"/>
              </a:rPr>
              <a:t>Οι ΤΠΕ επηρεάζουν τις </a:t>
            </a:r>
            <a:r>
              <a:rPr lang="en-US" sz="2400" dirty="0" err="1" smtClean="0">
                <a:cs typeface="Tahoma" panose="020B0604030504040204" pitchFamily="34" charset="0"/>
              </a:rPr>
              <a:t>δι</a:t>
            </a:r>
            <a:r>
              <a:rPr lang="en-US" sz="2400" dirty="0" smtClean="0">
                <a:cs typeface="Tahoma" panose="020B0604030504040204" pitchFamily="34" charset="0"/>
              </a:rPr>
              <a:t>αδικασίες </a:t>
            </a:r>
            <a:r>
              <a:rPr lang="en-US" sz="2400" u="sng" dirty="0" smtClean="0">
                <a:cs typeface="Tahoma" panose="020B0604030504040204" pitchFamily="34" charset="0"/>
              </a:rPr>
              <a:t>μετάδοσης</a:t>
            </a:r>
            <a:r>
              <a:rPr lang="en-US" sz="2400" dirty="0" smtClean="0">
                <a:cs typeface="Tahoma" panose="020B0604030504040204" pitchFamily="34" charset="0"/>
              </a:rPr>
              <a:t> και </a:t>
            </a:r>
            <a:r>
              <a:rPr lang="en-US" sz="2400" u="sng" dirty="0" smtClean="0">
                <a:cs typeface="Tahoma" panose="020B0604030504040204" pitchFamily="34" charset="0"/>
              </a:rPr>
              <a:t>οικοδόμησης</a:t>
            </a:r>
            <a:r>
              <a:rPr lang="en-US" sz="2400" dirty="0" smtClean="0">
                <a:cs typeface="Tahoma" panose="020B0604030504040204" pitchFamily="34" charset="0"/>
              </a:rPr>
              <a:t> των γνώσεων</a:t>
            </a:r>
            <a:r>
              <a:rPr lang="el-GR" sz="2400" dirty="0" smtClean="0">
                <a:cs typeface="Tahoma" panose="020B0604030504040204" pitchFamily="34" charset="0"/>
              </a:rPr>
              <a:t>;</a:t>
            </a:r>
            <a:endParaRPr lang="en-US" sz="2400" dirty="0" smtClean="0">
              <a:cs typeface="Tahoma" panose="020B0604030504040204" pitchFamily="34" charset="0"/>
            </a:endParaRPr>
          </a:p>
          <a:p>
            <a:pPr lvl="2">
              <a:lnSpc>
                <a:spcPct val="80000"/>
              </a:lnSpc>
              <a:spcBef>
                <a:spcPts val="1200"/>
              </a:spcBef>
              <a:spcAft>
                <a:spcPts val="300"/>
              </a:spcAft>
              <a:defRPr/>
            </a:pPr>
            <a:r>
              <a:rPr lang="el-GR" sz="2000" dirty="0" smtClean="0">
                <a:cs typeface="Tahoma" panose="020B0604030504040204" pitchFamily="34" charset="0"/>
              </a:rPr>
              <a:t>Οι ΤΠΕ προσφέρουν νέες δυνατότητες χρήσης στην τάξη (</a:t>
            </a:r>
            <a:r>
              <a:rPr lang="el-GR" sz="2000" dirty="0" smtClean="0">
                <a:solidFill>
                  <a:schemeClr val="accent1">
                    <a:lumMod val="75000"/>
                  </a:schemeClr>
                </a:solidFill>
                <a:cs typeface="Tahoma" panose="020B0604030504040204" pitchFamily="34" charset="0"/>
              </a:rPr>
              <a:t>θεωρία των προσφερόμενων δυνατοτήτων</a:t>
            </a:r>
            <a:r>
              <a:rPr lang="el-GR" sz="2000" dirty="0" smtClean="0">
                <a:cs typeface="Tahoma" panose="020B0604030504040204" pitchFamily="34" charset="0"/>
              </a:rPr>
              <a:t>)</a:t>
            </a:r>
          </a:p>
          <a:p>
            <a:pPr lvl="2">
              <a:lnSpc>
                <a:spcPct val="80000"/>
              </a:lnSpc>
              <a:spcBef>
                <a:spcPts val="1200"/>
              </a:spcBef>
              <a:spcAft>
                <a:spcPts val="300"/>
              </a:spcAft>
              <a:defRPr/>
            </a:pPr>
            <a:r>
              <a:rPr lang="el-GR" sz="2000" dirty="0" smtClean="0">
                <a:cs typeface="Tahoma" panose="020B0604030504040204" pitchFamily="34" charset="0"/>
              </a:rPr>
              <a:t>Οι ΤΠΕ ως εργαλεία με γνωστικό δυναμικό</a:t>
            </a:r>
          </a:p>
          <a:p>
            <a:pPr lvl="2">
              <a:lnSpc>
                <a:spcPct val="80000"/>
              </a:lnSpc>
              <a:spcBef>
                <a:spcPts val="1200"/>
              </a:spcBef>
              <a:spcAft>
                <a:spcPts val="300"/>
              </a:spcAft>
              <a:defRPr/>
            </a:pPr>
            <a:r>
              <a:rPr lang="el-GR" sz="2000" dirty="0" smtClean="0">
                <a:cs typeface="Tahoma" panose="020B0604030504040204" pitchFamily="34" charset="0"/>
              </a:rPr>
              <a:t>Οι ΤΠΕ ως </a:t>
            </a:r>
            <a:r>
              <a:rPr lang="el-GR" sz="2000" dirty="0" smtClean="0">
                <a:solidFill>
                  <a:schemeClr val="accent1">
                    <a:lumMod val="75000"/>
                  </a:schemeClr>
                </a:solidFill>
                <a:cs typeface="Tahoma" panose="020B0604030504040204" pitchFamily="34" charset="0"/>
              </a:rPr>
              <a:t>γνωστικά εργαλεία </a:t>
            </a:r>
            <a:r>
              <a:rPr lang="el-GR" sz="2000" dirty="0" smtClean="0">
                <a:cs typeface="Tahoma" panose="020B0604030504040204" pitchFamily="34" charset="0"/>
              </a:rPr>
              <a:t>(σε κατάλληλο πλαίσιο χρήσης)</a:t>
            </a:r>
          </a:p>
          <a:p>
            <a:pPr lvl="2">
              <a:lnSpc>
                <a:spcPct val="80000"/>
              </a:lnSpc>
              <a:spcBef>
                <a:spcPts val="1200"/>
              </a:spcBef>
              <a:spcAft>
                <a:spcPts val="300"/>
              </a:spcAft>
              <a:defRPr/>
            </a:pPr>
            <a:r>
              <a:rPr lang="el-GR" sz="2000" dirty="0" smtClean="0">
                <a:cs typeface="Tahoma" panose="020B0604030504040204" pitchFamily="34" charset="0"/>
              </a:rPr>
              <a:t>Οι ΤΠΕ ως εργαλεία επικοινωνίας και συνεργασίας </a:t>
            </a:r>
          </a:p>
          <a:p>
            <a:pPr lvl="2">
              <a:lnSpc>
                <a:spcPct val="80000"/>
              </a:lnSpc>
              <a:spcBef>
                <a:spcPts val="1200"/>
              </a:spcBef>
              <a:spcAft>
                <a:spcPts val="300"/>
              </a:spcAft>
              <a:defRPr/>
            </a:pPr>
            <a:r>
              <a:rPr lang="el-GR" sz="2000" dirty="0" smtClean="0">
                <a:cs typeface="Tahoma" panose="020B0604030504040204" pitchFamily="34" charset="0"/>
              </a:rPr>
              <a:t>Η προστιθέμενη διδακτική αξία των ΤΠΕ (</a:t>
            </a:r>
            <a:r>
              <a:rPr lang="el-GR" sz="2000" dirty="0" smtClean="0">
                <a:solidFill>
                  <a:schemeClr val="accent1">
                    <a:lumMod val="75000"/>
                  </a:schemeClr>
                </a:solidFill>
                <a:cs typeface="Tahoma" panose="020B0604030504040204" pitchFamily="34" charset="0"/>
              </a:rPr>
              <a:t>μοντέλο </a:t>
            </a:r>
            <a:r>
              <a:rPr lang="en-US" sz="2000" dirty="0" smtClean="0">
                <a:solidFill>
                  <a:schemeClr val="accent1">
                    <a:lumMod val="75000"/>
                  </a:schemeClr>
                </a:solidFill>
                <a:cs typeface="Tahoma" panose="020B0604030504040204" pitchFamily="34" charset="0"/>
              </a:rPr>
              <a:t>TPACK</a:t>
            </a:r>
            <a:r>
              <a:rPr lang="el-GR" sz="2000" dirty="0" smtClean="0">
                <a:cs typeface="Tahoma" panose="020B0604030504040204" pitchFamily="34" charset="0"/>
              </a:rPr>
              <a:t>)</a:t>
            </a:r>
          </a:p>
          <a:p>
            <a:pPr lvl="1">
              <a:lnSpc>
                <a:spcPct val="80000"/>
              </a:lnSpc>
              <a:spcBef>
                <a:spcPts val="1200"/>
              </a:spcBef>
              <a:spcAft>
                <a:spcPts val="300"/>
              </a:spcAft>
              <a:defRPr/>
            </a:pPr>
            <a:r>
              <a:rPr lang="el-GR" sz="2400" dirty="0" smtClean="0">
                <a:cs typeface="Tahoma" panose="020B0604030504040204" pitchFamily="34" charset="0"/>
              </a:rPr>
              <a:t>Οι ΤΠΕ διαμορφώνουν νέα μαθησιακά περιβάλλοντα</a:t>
            </a:r>
          </a:p>
          <a:p>
            <a:pPr lvl="2">
              <a:lnSpc>
                <a:spcPct val="80000"/>
              </a:lnSpc>
              <a:spcBef>
                <a:spcPts val="1200"/>
              </a:spcBef>
              <a:spcAft>
                <a:spcPts val="300"/>
              </a:spcAft>
              <a:defRPr/>
            </a:pPr>
            <a:r>
              <a:rPr lang="el-GR" sz="2000" dirty="0" smtClean="0">
                <a:cs typeface="Tahoma" panose="020B0604030504040204" pitchFamily="34" charset="0"/>
              </a:rPr>
              <a:t>Οι ΤΠΕ διαμορφώνουν κατάλληλες διδακτικές στρατηγικές </a:t>
            </a:r>
          </a:p>
          <a:p>
            <a:pPr lvl="2">
              <a:lnSpc>
                <a:spcPct val="80000"/>
              </a:lnSpc>
              <a:spcBef>
                <a:spcPts val="1200"/>
              </a:spcBef>
              <a:spcAft>
                <a:spcPts val="300"/>
              </a:spcAft>
              <a:defRPr/>
            </a:pPr>
            <a:r>
              <a:rPr lang="el-GR" sz="2000" dirty="0" smtClean="0">
                <a:cs typeface="Tahoma" panose="020B0604030504040204" pitchFamily="34" charset="0"/>
              </a:rPr>
              <a:t>Τι μπορώ να κάνω με ΤΠΕ το οποίο δεν μπορώ να κάνω χωρίς αυτές; </a:t>
            </a:r>
          </a:p>
          <a:p>
            <a:pPr marL="657225" lvl="2" indent="0">
              <a:lnSpc>
                <a:spcPct val="80000"/>
              </a:lnSpc>
              <a:spcBef>
                <a:spcPts val="1200"/>
              </a:spcBef>
              <a:spcAft>
                <a:spcPts val="300"/>
              </a:spcAft>
              <a:buFont typeface="Wingdings 2" pitchFamily="18" charset="2"/>
              <a:buNone/>
              <a:defRPr/>
            </a:pPr>
            <a:endParaRPr lang="el-GR" sz="2000" dirty="0" smtClean="0">
              <a:cs typeface="Tahoma" panose="020B0604030504040204" pitchFamily="34" charset="0"/>
            </a:endParaRPr>
          </a:p>
          <a:p>
            <a:pPr lvl="1">
              <a:lnSpc>
                <a:spcPct val="80000"/>
              </a:lnSpc>
              <a:spcBef>
                <a:spcPts val="1200"/>
              </a:spcBef>
              <a:spcAft>
                <a:spcPts val="300"/>
              </a:spcAft>
              <a:defRPr/>
            </a:pPr>
            <a:endParaRPr lang="el-GR" sz="2400" dirty="0" smtClean="0">
              <a:cs typeface="Tahoma" panose="020B0604030504040204" pitchFamily="34" charset="0"/>
            </a:endParaRPr>
          </a:p>
          <a:p>
            <a:pPr>
              <a:defRPr/>
            </a:pPr>
            <a:endParaRPr lang="el-GR" dirty="0" smtClean="0"/>
          </a:p>
        </p:txBody>
      </p:sp>
      <p:sp>
        <p:nvSpPr>
          <p:cNvPr id="4" name="TextBox 3"/>
          <p:cNvSpPr txBox="1"/>
          <p:nvPr/>
        </p:nvSpPr>
        <p:spPr>
          <a:xfrm rot="16200000">
            <a:off x="-610765" y="4075261"/>
            <a:ext cx="2381934" cy="369332"/>
          </a:xfrm>
          <a:prstGeom prst="rect">
            <a:avLst/>
          </a:prstGeom>
          <a:noFill/>
        </p:spPr>
        <p:txBody>
          <a:bodyPr wrap="none" rtlCol="0">
            <a:spAutoFit/>
          </a:bodyPr>
          <a:lstStyle/>
          <a:p>
            <a:r>
              <a:rPr lang="el-GR" dirty="0" smtClean="0">
                <a:solidFill>
                  <a:srgbClr val="FF0000"/>
                </a:solidFill>
              </a:rPr>
              <a:t>Διδακτικές στρατηγικές</a:t>
            </a:r>
            <a:endParaRPr lang="el-GR" dirty="0">
              <a:solidFill>
                <a:srgbClr val="FF0000"/>
              </a:solidFill>
            </a:endParaRPr>
          </a:p>
        </p:txBody>
      </p:sp>
    </p:spTree>
    <p:extLst>
      <p:ext uri="{BB962C8B-B14F-4D97-AF65-F5344CB8AC3E}">
        <p14:creationId xmlns:p14="http://schemas.microsoft.com/office/powerpoint/2010/main" val="14639971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107662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2124754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7</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857250" y="83184"/>
            <a:ext cx="7793038" cy="1143000"/>
          </a:xfrm>
        </p:spPr>
        <p:txBody>
          <a:bodyPr vert="horz" wrap="square" lIns="91440" tIns="45720" rIns="91440" bIns="45720" numCol="1" anchorCtr="0" compatLnSpc="1">
            <a:prstTxWarp prst="textNoShape">
              <a:avLst/>
            </a:prstTxWarp>
            <a:normAutofit fontScale="90000"/>
          </a:bodyPr>
          <a:lstStyle/>
          <a:p>
            <a:r>
              <a:rPr lang="el-GR" altLang="el-GR" sz="4000" b="1" dirty="0" smtClean="0">
                <a:effectLst/>
              </a:rPr>
              <a:t>Διδακτικό Τρίγωνο με ΤΠΕ και για ΤΠΕ </a:t>
            </a:r>
            <a:endParaRPr lang="en-US" altLang="el-GR" sz="4000" b="1" dirty="0" smtClean="0">
              <a:effectLst/>
            </a:endParaRPr>
          </a:p>
        </p:txBody>
      </p:sp>
      <p:sp>
        <p:nvSpPr>
          <p:cNvPr id="39940" name="Rectangle 3"/>
          <p:cNvSpPr>
            <a:spLocks noGrp="1" noChangeArrowheads="1"/>
          </p:cNvSpPr>
          <p:nvPr>
            <p:ph type="body" idx="1"/>
          </p:nvPr>
        </p:nvSpPr>
        <p:spPr>
          <a:xfrm>
            <a:off x="770731" y="1300429"/>
            <a:ext cx="8286750" cy="928687"/>
          </a:xfrm>
        </p:spPr>
        <p:txBody>
          <a:bodyPr>
            <a:normAutofit fontScale="92500" lnSpcReduction="10000"/>
          </a:bodyPr>
          <a:lstStyle/>
          <a:p>
            <a:pPr>
              <a:spcBef>
                <a:spcPts val="1200"/>
              </a:spcBef>
              <a:spcAft>
                <a:spcPts val="300"/>
              </a:spcAft>
            </a:pPr>
            <a:r>
              <a:rPr lang="el-GR" altLang="el-GR" sz="2400" dirty="0" smtClean="0">
                <a:cs typeface="Tahoma" pitchFamily="34" charset="0"/>
              </a:rPr>
              <a:t>Η πληροφορική </a:t>
            </a:r>
            <a:r>
              <a:rPr lang="el-GR" altLang="el-GR" sz="2400" b="1" dirty="0" smtClean="0">
                <a:cs typeface="Tahoma" pitchFamily="34" charset="0"/>
              </a:rPr>
              <a:t>αντικείμενο</a:t>
            </a:r>
            <a:r>
              <a:rPr lang="el-GR" altLang="el-GR" sz="2400" dirty="0" smtClean="0">
                <a:cs typeface="Tahoma" pitchFamily="34" charset="0"/>
              </a:rPr>
              <a:t> και </a:t>
            </a:r>
            <a:r>
              <a:rPr lang="el-GR" altLang="el-GR" sz="2400" b="1" dirty="0" smtClean="0">
                <a:cs typeface="Tahoma" pitchFamily="34" charset="0"/>
              </a:rPr>
              <a:t>εργαλείο μάθησης </a:t>
            </a:r>
          </a:p>
          <a:p>
            <a:pPr>
              <a:spcBef>
                <a:spcPts val="1200"/>
              </a:spcBef>
              <a:spcAft>
                <a:spcPts val="300"/>
              </a:spcAft>
            </a:pPr>
            <a:r>
              <a:rPr lang="el-GR" altLang="el-GR" sz="2400" dirty="0" smtClean="0">
                <a:cs typeface="Tahoma" pitchFamily="34" charset="0"/>
              </a:rPr>
              <a:t>Οι ΤΠΕ διαμεσολαβούν σε όλες τις επιμέρους αλληλεπιδράσεις </a:t>
            </a:r>
            <a:endParaRPr lang="en-US" altLang="el-GR" sz="2400" dirty="0" smtClean="0">
              <a:cs typeface="Tahoma" pitchFamily="34" charset="0"/>
            </a:endParaRPr>
          </a:p>
          <a:p>
            <a:pPr>
              <a:spcBef>
                <a:spcPts val="1200"/>
              </a:spcBef>
              <a:spcAft>
                <a:spcPts val="300"/>
              </a:spcAft>
            </a:pPr>
            <a:endParaRPr lang="en-US" altLang="el-GR" dirty="0" smtClean="0">
              <a:cs typeface="Tahoma" pitchFamily="34" charset="0"/>
            </a:endParaRPr>
          </a:p>
        </p:txBody>
      </p:sp>
      <p:sp>
        <p:nvSpPr>
          <p:cNvPr id="39941" name="Text Box 4"/>
          <p:cNvSpPr txBox="1">
            <a:spLocks noChangeArrowheads="1"/>
          </p:cNvSpPr>
          <p:nvPr/>
        </p:nvSpPr>
        <p:spPr bwMode="auto">
          <a:xfrm>
            <a:off x="1660525" y="4156075"/>
            <a:ext cx="184150" cy="457200"/>
          </a:xfrm>
          <a:prstGeom prst="rect">
            <a:avLst/>
          </a:prstGeom>
          <a:noFill/>
          <a:ln w="9525">
            <a:noFill/>
            <a:miter lim="800000"/>
            <a:headEnd/>
            <a:tailEnd/>
          </a:ln>
        </p:spPr>
        <p:txBody>
          <a:bodyPr wrap="none">
            <a:spAutoFit/>
          </a:bodyPr>
          <a:lstStyle/>
          <a:p>
            <a:pPr eaLnBrk="1" hangingPunct="1"/>
            <a:endParaRPr lang="el-GR" altLang="el-GR">
              <a:latin typeface="Times New Roman" pitchFamily="18" charset="0"/>
            </a:endParaRPr>
          </a:p>
        </p:txBody>
      </p:sp>
      <p:grpSp>
        <p:nvGrpSpPr>
          <p:cNvPr id="2" name="Group 7"/>
          <p:cNvGrpSpPr>
            <a:grpSpLocks/>
          </p:cNvGrpSpPr>
          <p:nvPr/>
        </p:nvGrpSpPr>
        <p:grpSpPr bwMode="auto">
          <a:xfrm>
            <a:off x="1327943" y="2209987"/>
            <a:ext cx="7172325" cy="3647888"/>
            <a:chOff x="3857" y="7744"/>
            <a:chExt cx="5107" cy="2776"/>
          </a:xfrm>
        </p:grpSpPr>
        <p:sp>
          <p:nvSpPr>
            <p:cNvPr id="39950" name="Text Box 8"/>
            <p:cNvSpPr txBox="1">
              <a:spLocks noChangeArrowheads="1"/>
            </p:cNvSpPr>
            <p:nvPr/>
          </p:nvSpPr>
          <p:spPr bwMode="auto">
            <a:xfrm>
              <a:off x="5508" y="9115"/>
              <a:ext cx="1304" cy="411"/>
            </a:xfrm>
            <a:prstGeom prst="rect">
              <a:avLst/>
            </a:prstGeom>
            <a:solidFill>
              <a:srgbClr val="FFFFFF"/>
            </a:solidFill>
            <a:ln w="9525">
              <a:noFill/>
              <a:miter lim="800000"/>
              <a:headEnd/>
              <a:tailEnd/>
            </a:ln>
          </p:spPr>
          <p:txBody>
            <a:bodyPr/>
            <a:lstStyle/>
            <a:p>
              <a:pPr algn="ctr" eaLnBrk="1" hangingPunct="1"/>
              <a:r>
                <a:rPr lang="el-GR" altLang="el-GR" sz="2000" b="1" dirty="0" smtClean="0">
                  <a:solidFill>
                    <a:srgbClr val="FF0000"/>
                  </a:solidFill>
                </a:rPr>
                <a:t>Διδακτική</a:t>
              </a:r>
            </a:p>
            <a:p>
              <a:pPr algn="ctr" eaLnBrk="1" hangingPunct="1"/>
              <a:r>
                <a:rPr lang="el-GR" altLang="el-GR" sz="2000" b="1" dirty="0" smtClean="0">
                  <a:solidFill>
                    <a:srgbClr val="FF0000"/>
                  </a:solidFill>
                </a:rPr>
                <a:t>Πληροφορικής</a:t>
              </a:r>
              <a:endParaRPr lang="en-GB" altLang="el-GR" dirty="0">
                <a:solidFill>
                  <a:srgbClr val="FF0000"/>
                </a:solidFill>
              </a:endParaRPr>
            </a:p>
          </p:txBody>
        </p:sp>
        <p:grpSp>
          <p:nvGrpSpPr>
            <p:cNvPr id="3" name="Group 9"/>
            <p:cNvGrpSpPr>
              <a:grpSpLocks/>
            </p:cNvGrpSpPr>
            <p:nvPr/>
          </p:nvGrpSpPr>
          <p:grpSpPr bwMode="auto">
            <a:xfrm>
              <a:off x="3857" y="7744"/>
              <a:ext cx="5107" cy="2776"/>
              <a:chOff x="3857" y="7612"/>
              <a:chExt cx="5107" cy="2776"/>
            </a:xfrm>
          </p:grpSpPr>
          <p:sp>
            <p:nvSpPr>
              <p:cNvPr id="39952" name="Text Box 10"/>
              <p:cNvSpPr txBox="1">
                <a:spLocks noChangeArrowheads="1"/>
              </p:cNvSpPr>
              <p:nvPr/>
            </p:nvSpPr>
            <p:spPr bwMode="auto">
              <a:xfrm>
                <a:off x="5148" y="7612"/>
                <a:ext cx="2024" cy="432"/>
              </a:xfrm>
              <a:prstGeom prst="rect">
                <a:avLst/>
              </a:prstGeom>
              <a:solidFill>
                <a:srgbClr val="FFFFFF"/>
              </a:solidFill>
              <a:ln w="9525">
                <a:noFill/>
                <a:miter lim="800000"/>
                <a:headEnd/>
                <a:tailEnd/>
              </a:ln>
            </p:spPr>
            <p:txBody>
              <a:bodyPr/>
              <a:lstStyle/>
              <a:p>
                <a:pPr algn="ctr" eaLnBrk="1" hangingPunct="1"/>
                <a:r>
                  <a:rPr lang="el-GR" altLang="el-GR" sz="2000" b="1" dirty="0" smtClean="0">
                    <a:solidFill>
                      <a:srgbClr val="FF0000"/>
                    </a:solidFill>
                  </a:rPr>
                  <a:t>Γνώσεις Πληροφορικής &amp; ΤΠΕ</a:t>
                </a:r>
                <a:endParaRPr lang="en-GB" altLang="el-GR" dirty="0">
                  <a:solidFill>
                    <a:srgbClr val="FF0000"/>
                  </a:solidFill>
                </a:endParaRPr>
              </a:p>
            </p:txBody>
          </p:sp>
          <p:sp>
            <p:nvSpPr>
              <p:cNvPr id="39953" name="Line 11"/>
              <p:cNvSpPr>
                <a:spLocks noChangeShapeType="1"/>
              </p:cNvSpPr>
              <p:nvPr/>
            </p:nvSpPr>
            <p:spPr bwMode="auto">
              <a:xfrm flipH="1">
                <a:off x="4785" y="8142"/>
                <a:ext cx="1440" cy="1701"/>
              </a:xfrm>
              <a:prstGeom prst="line">
                <a:avLst/>
              </a:prstGeom>
              <a:noFill/>
              <a:ln w="12700">
                <a:solidFill>
                  <a:srgbClr val="000000"/>
                </a:solidFill>
                <a:round/>
                <a:headEnd/>
                <a:tailEnd/>
              </a:ln>
            </p:spPr>
            <p:txBody>
              <a:bodyPr/>
              <a:lstStyle/>
              <a:p>
                <a:endParaRPr lang="en-GB"/>
              </a:p>
            </p:txBody>
          </p:sp>
          <p:sp>
            <p:nvSpPr>
              <p:cNvPr id="39954" name="Line 12"/>
              <p:cNvSpPr>
                <a:spLocks noChangeShapeType="1"/>
              </p:cNvSpPr>
              <p:nvPr/>
            </p:nvSpPr>
            <p:spPr bwMode="auto">
              <a:xfrm>
                <a:off x="4788" y="9835"/>
                <a:ext cx="2880" cy="0"/>
              </a:xfrm>
              <a:prstGeom prst="line">
                <a:avLst/>
              </a:prstGeom>
              <a:noFill/>
              <a:ln w="12700">
                <a:solidFill>
                  <a:srgbClr val="000000"/>
                </a:solidFill>
                <a:round/>
                <a:headEnd/>
                <a:tailEnd/>
              </a:ln>
            </p:spPr>
            <p:txBody>
              <a:bodyPr/>
              <a:lstStyle/>
              <a:p>
                <a:endParaRPr lang="en-GB"/>
              </a:p>
            </p:txBody>
          </p:sp>
          <p:sp>
            <p:nvSpPr>
              <p:cNvPr id="39955" name="Line 13"/>
              <p:cNvSpPr>
                <a:spLocks noChangeShapeType="1"/>
              </p:cNvSpPr>
              <p:nvPr/>
            </p:nvSpPr>
            <p:spPr bwMode="auto">
              <a:xfrm flipH="1" flipV="1">
                <a:off x="6228" y="8142"/>
                <a:ext cx="1440" cy="1701"/>
              </a:xfrm>
              <a:prstGeom prst="line">
                <a:avLst/>
              </a:prstGeom>
              <a:noFill/>
              <a:ln w="12700">
                <a:solidFill>
                  <a:srgbClr val="000000"/>
                </a:solidFill>
                <a:round/>
                <a:headEnd/>
                <a:tailEnd/>
              </a:ln>
            </p:spPr>
            <p:txBody>
              <a:bodyPr/>
              <a:lstStyle/>
              <a:p>
                <a:endParaRPr lang="en-GB"/>
              </a:p>
            </p:txBody>
          </p:sp>
          <p:sp>
            <p:nvSpPr>
              <p:cNvPr id="39956"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p:spPr>
            <p:txBody>
              <a:bodyPr/>
              <a:lstStyle/>
              <a:p>
                <a:endParaRPr lang="en-GB"/>
              </a:p>
            </p:txBody>
          </p:sp>
          <p:sp>
            <p:nvSpPr>
              <p:cNvPr id="39957" name="Line 15"/>
              <p:cNvSpPr>
                <a:spLocks noChangeShapeType="1"/>
              </p:cNvSpPr>
              <p:nvPr/>
            </p:nvSpPr>
            <p:spPr bwMode="auto">
              <a:xfrm>
                <a:off x="6806" y="9389"/>
                <a:ext cx="540" cy="360"/>
              </a:xfrm>
              <a:prstGeom prst="line">
                <a:avLst/>
              </a:prstGeom>
              <a:noFill/>
              <a:ln w="9525">
                <a:solidFill>
                  <a:srgbClr val="000000"/>
                </a:solidFill>
                <a:round/>
                <a:headEnd type="triangle" w="med" len="med"/>
                <a:tailEnd type="triangle" w="med" len="med"/>
              </a:ln>
            </p:spPr>
            <p:txBody>
              <a:bodyPr/>
              <a:lstStyle/>
              <a:p>
                <a:endParaRPr lang="en-GB"/>
              </a:p>
            </p:txBody>
          </p:sp>
          <p:sp>
            <p:nvSpPr>
              <p:cNvPr id="39958" name="Line 16"/>
              <p:cNvSpPr>
                <a:spLocks noChangeShapeType="1"/>
              </p:cNvSpPr>
              <p:nvPr/>
            </p:nvSpPr>
            <p:spPr bwMode="auto">
              <a:xfrm flipV="1">
                <a:off x="4933" y="9416"/>
                <a:ext cx="648" cy="380"/>
              </a:xfrm>
              <a:prstGeom prst="line">
                <a:avLst/>
              </a:prstGeom>
              <a:noFill/>
              <a:ln w="9525">
                <a:solidFill>
                  <a:srgbClr val="000000"/>
                </a:solidFill>
                <a:round/>
                <a:headEnd type="triangle" w="med" len="med"/>
                <a:tailEnd type="triangle" w="med" len="med"/>
              </a:ln>
            </p:spPr>
            <p:txBody>
              <a:bodyPr/>
              <a:lstStyle/>
              <a:p>
                <a:endParaRPr lang="en-GB"/>
              </a:p>
            </p:txBody>
          </p:sp>
          <p:sp>
            <p:nvSpPr>
              <p:cNvPr id="39959" name="Text Box 17"/>
              <p:cNvSpPr txBox="1">
                <a:spLocks noChangeArrowheads="1"/>
              </p:cNvSpPr>
              <p:nvPr/>
            </p:nvSpPr>
            <p:spPr bwMode="auto">
              <a:xfrm>
                <a:off x="3857" y="9956"/>
                <a:ext cx="1440" cy="432"/>
              </a:xfrm>
              <a:prstGeom prst="rect">
                <a:avLst/>
              </a:prstGeom>
              <a:solidFill>
                <a:srgbClr val="FFFFFF"/>
              </a:solidFill>
              <a:ln w="9525">
                <a:noFill/>
                <a:miter lim="800000"/>
                <a:headEnd/>
                <a:tailEnd/>
              </a:ln>
            </p:spPr>
            <p:txBody>
              <a:bodyPr/>
              <a:lstStyle/>
              <a:p>
                <a:pPr algn="ctr" eaLnBrk="1" hangingPunct="1"/>
                <a:r>
                  <a:rPr lang="el-GR" altLang="el-GR" sz="2000" b="1">
                    <a:solidFill>
                      <a:srgbClr val="FF0000"/>
                    </a:solidFill>
                  </a:rPr>
                  <a:t>Μαθητές</a:t>
                </a:r>
                <a:endParaRPr lang="en-GB" altLang="el-GR">
                  <a:solidFill>
                    <a:srgbClr val="FF0000"/>
                  </a:solidFill>
                </a:endParaRPr>
              </a:p>
            </p:txBody>
          </p:sp>
          <p:sp>
            <p:nvSpPr>
              <p:cNvPr id="39960" name="Text Box 18"/>
              <p:cNvSpPr txBox="1">
                <a:spLocks noChangeArrowheads="1"/>
              </p:cNvSpPr>
              <p:nvPr/>
            </p:nvSpPr>
            <p:spPr bwMode="auto">
              <a:xfrm>
                <a:off x="6948" y="9904"/>
                <a:ext cx="2016" cy="432"/>
              </a:xfrm>
              <a:prstGeom prst="rect">
                <a:avLst/>
              </a:prstGeom>
              <a:solidFill>
                <a:srgbClr val="FFFFFF"/>
              </a:solidFill>
              <a:ln w="9525">
                <a:noFill/>
                <a:miter lim="800000"/>
                <a:headEnd/>
                <a:tailEnd/>
              </a:ln>
            </p:spPr>
            <p:txBody>
              <a:bodyPr/>
              <a:lstStyle/>
              <a:p>
                <a:pPr algn="ctr" eaLnBrk="1" hangingPunct="1"/>
                <a:r>
                  <a:rPr lang="el-GR" altLang="el-GR" sz="2000" b="1">
                    <a:solidFill>
                      <a:srgbClr val="FF0000"/>
                    </a:solidFill>
                  </a:rPr>
                  <a:t>Εκπαιδευτικός</a:t>
                </a:r>
                <a:endParaRPr lang="en-GB" altLang="el-GR">
                  <a:solidFill>
                    <a:srgbClr val="FF0000"/>
                  </a:solidFill>
                </a:endParaRPr>
              </a:p>
            </p:txBody>
          </p:sp>
          <p:sp>
            <p:nvSpPr>
              <p:cNvPr id="39961" name="Text Box 19"/>
              <p:cNvSpPr txBox="1">
                <a:spLocks noChangeArrowheads="1"/>
              </p:cNvSpPr>
              <p:nvPr/>
            </p:nvSpPr>
            <p:spPr bwMode="auto">
              <a:xfrm>
                <a:off x="5688" y="10015"/>
                <a:ext cx="1260" cy="360"/>
              </a:xfrm>
              <a:prstGeom prst="rect">
                <a:avLst/>
              </a:prstGeom>
              <a:noFill/>
              <a:ln w="9525">
                <a:noFill/>
                <a:miter lim="800000"/>
                <a:headEnd/>
                <a:tailEnd/>
              </a:ln>
            </p:spPr>
            <p:txBody>
              <a:bodyPr/>
              <a:lstStyle/>
              <a:p>
                <a:pPr algn="ctr" eaLnBrk="1" hangingPunct="1"/>
                <a:r>
                  <a:rPr lang="el-GR" altLang="el-GR" sz="2000"/>
                  <a:t>Εκπαιδεύω</a:t>
                </a:r>
                <a:endParaRPr lang="en-GB" altLang="el-GR"/>
              </a:p>
            </p:txBody>
          </p:sp>
          <p:sp>
            <p:nvSpPr>
              <p:cNvPr id="39962" name="Text Box 20"/>
              <p:cNvSpPr txBox="1">
                <a:spLocks noChangeArrowheads="1"/>
              </p:cNvSpPr>
              <p:nvPr/>
            </p:nvSpPr>
            <p:spPr bwMode="auto">
              <a:xfrm>
                <a:off x="7262" y="8755"/>
                <a:ext cx="1260" cy="360"/>
              </a:xfrm>
              <a:prstGeom prst="rect">
                <a:avLst/>
              </a:prstGeom>
              <a:noFill/>
              <a:ln w="9525">
                <a:noFill/>
                <a:miter lim="800000"/>
                <a:headEnd/>
                <a:tailEnd/>
              </a:ln>
            </p:spPr>
            <p:txBody>
              <a:bodyPr/>
              <a:lstStyle/>
              <a:p>
                <a:pPr algn="ctr" eaLnBrk="1" hangingPunct="1"/>
                <a:r>
                  <a:rPr lang="el-GR" altLang="el-GR" sz="2000"/>
                  <a:t>Διδάσκω (μεταδίδω)</a:t>
                </a:r>
                <a:endParaRPr lang="en-GB" altLang="el-GR"/>
              </a:p>
            </p:txBody>
          </p:sp>
          <p:sp>
            <p:nvSpPr>
              <p:cNvPr id="39963" name="Text Box 21"/>
              <p:cNvSpPr txBox="1">
                <a:spLocks noChangeArrowheads="1"/>
              </p:cNvSpPr>
              <p:nvPr/>
            </p:nvSpPr>
            <p:spPr bwMode="auto">
              <a:xfrm>
                <a:off x="3939" y="8755"/>
                <a:ext cx="1260" cy="360"/>
              </a:xfrm>
              <a:prstGeom prst="rect">
                <a:avLst/>
              </a:prstGeom>
              <a:noFill/>
              <a:ln w="9525">
                <a:noFill/>
                <a:miter lim="800000"/>
                <a:headEnd/>
                <a:tailEnd/>
              </a:ln>
            </p:spPr>
            <p:txBody>
              <a:bodyPr/>
              <a:lstStyle/>
              <a:p>
                <a:pPr algn="ctr" eaLnBrk="1" hangingPunct="1"/>
                <a:r>
                  <a:rPr lang="el-GR" altLang="el-GR" sz="2000" dirty="0"/>
                  <a:t>Μαθαίνω (οικοδομώ)</a:t>
                </a:r>
                <a:endParaRPr lang="en-GB" altLang="el-GR" dirty="0"/>
              </a:p>
            </p:txBody>
          </p:sp>
          <p:sp>
            <p:nvSpPr>
              <p:cNvPr id="39964"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p:spPr>
            <p:txBody>
              <a:bodyPr/>
              <a:lstStyle/>
              <a:p>
                <a:endParaRPr lang="en-GB"/>
              </a:p>
            </p:txBody>
          </p:sp>
          <p:sp>
            <p:nvSpPr>
              <p:cNvPr id="39965"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p:spPr>
            <p:txBody>
              <a:bodyPr/>
              <a:lstStyle/>
              <a:p>
                <a:endParaRPr lang="en-GB"/>
              </a:p>
            </p:txBody>
          </p:sp>
          <p:sp>
            <p:nvSpPr>
              <p:cNvPr id="39966"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p:spPr>
            <p:txBody>
              <a:bodyPr/>
              <a:lstStyle/>
              <a:p>
                <a:endParaRPr lang="en-GB"/>
              </a:p>
            </p:txBody>
          </p:sp>
        </p:grpSp>
      </p:grpSp>
      <p:sp>
        <p:nvSpPr>
          <p:cNvPr id="39943" name="TextBox 24"/>
          <p:cNvSpPr txBox="1">
            <a:spLocks noChangeArrowheads="1"/>
          </p:cNvSpPr>
          <p:nvPr/>
        </p:nvSpPr>
        <p:spPr bwMode="auto">
          <a:xfrm>
            <a:off x="770731" y="3119822"/>
            <a:ext cx="2932341" cy="646331"/>
          </a:xfrm>
          <a:prstGeom prst="rect">
            <a:avLst/>
          </a:prstGeom>
          <a:noFill/>
          <a:ln w="9525">
            <a:noFill/>
            <a:miter lim="800000"/>
            <a:headEnd/>
            <a:tailEnd/>
          </a:ln>
        </p:spPr>
        <p:txBody>
          <a:bodyPr wrap="none">
            <a:spAutoFit/>
          </a:bodyPr>
          <a:lstStyle/>
          <a:p>
            <a:pPr eaLnBrk="1" hangingPunct="1"/>
            <a:r>
              <a:rPr lang="el-GR" altLang="el-GR" dirty="0">
                <a:solidFill>
                  <a:srgbClr val="00B050"/>
                </a:solidFill>
              </a:rPr>
              <a:t>ΤΠΕ ως </a:t>
            </a:r>
            <a:r>
              <a:rPr lang="el-GR" altLang="el-GR" dirty="0" smtClean="0">
                <a:solidFill>
                  <a:srgbClr val="00B050"/>
                </a:solidFill>
              </a:rPr>
              <a:t>αντικείμενο μάθησης</a:t>
            </a:r>
          </a:p>
          <a:p>
            <a:pPr eaLnBrk="1" hangingPunct="1"/>
            <a:r>
              <a:rPr lang="el-GR" altLang="el-GR" dirty="0" smtClean="0">
                <a:solidFill>
                  <a:srgbClr val="00B050"/>
                </a:solidFill>
              </a:rPr>
              <a:t>&amp; γνωστικό </a:t>
            </a:r>
            <a:r>
              <a:rPr lang="el-GR" altLang="el-GR" dirty="0">
                <a:solidFill>
                  <a:srgbClr val="00B050"/>
                </a:solidFill>
              </a:rPr>
              <a:t>εργαλείο </a:t>
            </a:r>
          </a:p>
        </p:txBody>
      </p:sp>
      <p:sp>
        <p:nvSpPr>
          <p:cNvPr id="39944" name="TextBox 25"/>
          <p:cNvSpPr txBox="1">
            <a:spLocks noChangeArrowheads="1"/>
          </p:cNvSpPr>
          <p:nvPr/>
        </p:nvSpPr>
        <p:spPr bwMode="auto">
          <a:xfrm>
            <a:off x="5786438" y="3286125"/>
            <a:ext cx="2560637" cy="369888"/>
          </a:xfrm>
          <a:prstGeom prst="rect">
            <a:avLst/>
          </a:prstGeom>
          <a:noFill/>
          <a:ln w="9525">
            <a:noFill/>
            <a:miter lim="800000"/>
            <a:headEnd/>
            <a:tailEnd/>
          </a:ln>
        </p:spPr>
        <p:txBody>
          <a:bodyPr wrap="none">
            <a:spAutoFit/>
          </a:bodyPr>
          <a:lstStyle/>
          <a:p>
            <a:pPr eaLnBrk="1" hangingPunct="1"/>
            <a:r>
              <a:rPr lang="el-GR" altLang="el-GR" dirty="0">
                <a:solidFill>
                  <a:srgbClr val="00B050"/>
                </a:solidFill>
              </a:rPr>
              <a:t>ΤΠΕ ως εποπτικό μέσο</a:t>
            </a:r>
          </a:p>
        </p:txBody>
      </p:sp>
      <p:sp>
        <p:nvSpPr>
          <p:cNvPr id="39945" name="TextBox 26"/>
          <p:cNvSpPr txBox="1">
            <a:spLocks noChangeArrowheads="1"/>
          </p:cNvSpPr>
          <p:nvPr/>
        </p:nvSpPr>
        <p:spPr bwMode="auto">
          <a:xfrm>
            <a:off x="2428875" y="5857875"/>
            <a:ext cx="4970463" cy="369888"/>
          </a:xfrm>
          <a:prstGeom prst="rect">
            <a:avLst/>
          </a:prstGeom>
          <a:noFill/>
          <a:ln w="9525">
            <a:noFill/>
            <a:miter lim="800000"/>
            <a:headEnd/>
            <a:tailEnd/>
          </a:ln>
        </p:spPr>
        <p:txBody>
          <a:bodyPr wrap="none">
            <a:spAutoFit/>
          </a:bodyPr>
          <a:lstStyle/>
          <a:p>
            <a:pPr eaLnBrk="1" hangingPunct="1"/>
            <a:r>
              <a:rPr lang="el-GR" altLang="el-GR">
                <a:solidFill>
                  <a:srgbClr val="00B050"/>
                </a:solidFill>
              </a:rPr>
              <a:t>ΤΠΕ ως εργαλείο επικοινωνίας &amp; συνεργασίας </a:t>
            </a:r>
          </a:p>
        </p:txBody>
      </p:sp>
      <p:cxnSp>
        <p:nvCxnSpPr>
          <p:cNvPr id="30" name="Straight Arrow Connector 29"/>
          <p:cNvCxnSpPr/>
          <p:nvPr/>
        </p:nvCxnSpPr>
        <p:spPr>
          <a:xfrm>
            <a:off x="2928938" y="3643313"/>
            <a:ext cx="1143000" cy="5000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07038" y="3643313"/>
            <a:ext cx="922337" cy="6397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714875" y="4743276"/>
            <a:ext cx="11619" cy="1186038"/>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88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παρέμβαση</a:t>
            </a:r>
            <a:endParaRPr lang="en-GB" dirty="0"/>
          </a:p>
        </p:txBody>
      </p:sp>
      <p:sp>
        <p:nvSpPr>
          <p:cNvPr id="76803" name="Content Placeholder 2"/>
          <p:cNvSpPr>
            <a:spLocks noGrp="1"/>
          </p:cNvSpPr>
          <p:nvPr>
            <p:ph idx="1"/>
          </p:nvPr>
        </p:nvSpPr>
        <p:spPr>
          <a:xfrm>
            <a:off x="683568" y="1412776"/>
            <a:ext cx="7934325" cy="4800600"/>
          </a:xfrm>
        </p:spPr>
        <p:txBody>
          <a:bodyPr/>
          <a:lstStyle/>
          <a:p>
            <a:r>
              <a:rPr lang="el-GR" altLang="el-GR" sz="2800" dirty="0" smtClean="0"/>
              <a:t>Συγκροτημένη διδασκαλία με συγκεκριμένο αντικείμενο για μάθηση, σαφείς διδακτικούς στόχους (από το αναλυτικό πρόγραμμα σπουδών) κατάλληλο εκπαιδευτικό υλικό, π.χ. βιβλία και εκπαιδευτικό λογισμικό και προκαθορισμένη διδακτική στρατηγική</a:t>
            </a:r>
          </a:p>
          <a:p>
            <a:r>
              <a:rPr lang="el-GR" altLang="el-GR" sz="2800" dirty="0" smtClean="0"/>
              <a:t>Η σχεδίαση διδακτικής παρέμβασης ως διαδικασία σχεδίασης εκπαιδευτικού σεναρίου</a:t>
            </a:r>
            <a:endParaRPr lang="en-GB" altLang="el-GR" sz="2800" dirty="0" smtClean="0"/>
          </a:p>
        </p:txBody>
      </p:sp>
    </p:spTree>
    <p:extLst>
      <p:ext uri="{BB962C8B-B14F-4D97-AF65-F5344CB8AC3E}">
        <p14:creationId xmlns:p14="http://schemas.microsoft.com/office/powerpoint/2010/main" val="888552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281</TotalTime>
  <Words>4408</Words>
  <Application>Microsoft Office PowerPoint</Application>
  <PresentationFormat>On-screen Show (4:3)</PresentationFormat>
  <Paragraphs>578</Paragraphs>
  <Slides>73</Slides>
  <Notes>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ＭＳ Ｐゴシック</vt:lpstr>
      <vt:lpstr>ＭＳ Ｐゴシック</vt:lpstr>
      <vt:lpstr>Arial</vt:lpstr>
      <vt:lpstr>Calibri</vt:lpstr>
      <vt:lpstr>Corbel</vt:lpstr>
      <vt:lpstr>Gill Sans MT</vt:lpstr>
      <vt:lpstr>Tahoma</vt:lpstr>
      <vt:lpstr>Times New Roman</vt:lpstr>
      <vt:lpstr>Verdana</vt:lpstr>
      <vt:lpstr>Wingdings</vt:lpstr>
      <vt:lpstr>Wingdings 2</vt:lpstr>
      <vt:lpstr>IV-ICTEGroup.GR.new</vt:lpstr>
      <vt:lpstr>Διδακτική της Πληροφορικής και των ΤΠΕ Μάθημα επιλογής ΣΤ’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Σκοπός</vt:lpstr>
      <vt:lpstr>Έννοιες - κλειδιά</vt:lpstr>
      <vt:lpstr>Με τι ασχολείται η Διδακτική της Πληροφορικής;</vt:lpstr>
      <vt:lpstr>Οι ΤΠΕ στην επίτευξη στόχων της Διδακτικής Πληροφορικής </vt:lpstr>
      <vt:lpstr>Διδακτικό Τρίγωνο με ΤΠΕ και για ΤΠΕ </vt:lpstr>
      <vt:lpstr>Διδακτική παρέμβαση</vt:lpstr>
      <vt:lpstr>Διδακτική παρέμβαση με ΤΠΕ</vt:lpstr>
      <vt:lpstr>Εκπαιδευτικό σενάριο με ΤΠΕ 1/2</vt:lpstr>
      <vt:lpstr>Εκπαιδευτικό σενάριο με ΤΠΕ 2/2</vt:lpstr>
      <vt:lpstr>Διδακτική κατάσταση</vt:lpstr>
      <vt:lpstr>ΤΠΕ &amp; διδακτικές καταστάσεις</vt:lpstr>
      <vt:lpstr>Οργάνωση αλληλεπιδράσεων</vt:lpstr>
      <vt:lpstr>Διδακτική βοήθεια</vt:lpstr>
      <vt:lpstr>Κατηγορίες διδακτικής βοήθειας</vt:lpstr>
      <vt:lpstr>ΤΠΕ &amp; διδακτικές βοήθειες</vt:lpstr>
      <vt:lpstr>Διδακτική στρατηγική</vt:lpstr>
      <vt:lpstr>Σημασία των διδακτικών στρατηγικών</vt:lpstr>
      <vt:lpstr>Επιλογή και τεκμηρίωση διδακτικών στρατηγικών/καταστάσεων/βοηθειών </vt:lpstr>
      <vt:lpstr>Θεωρίες μάθησης και είδη δραστηριοτήτων </vt:lpstr>
      <vt:lpstr>Βασικοί τύποι διδακτικών στρατηγικών</vt:lpstr>
      <vt:lpstr>Διδακτικές στρατηγικές και εκπαιδευτικό σενάριο </vt:lpstr>
      <vt:lpstr> </vt:lpstr>
      <vt:lpstr>Διδακτικές στρατηγικές με ΤΠΕ</vt:lpstr>
      <vt:lpstr>Συμπεριφοριστικές διδακτικές στρατηγικές</vt:lpstr>
      <vt:lpstr>Παρουσίαση της απαραίτητης θεωρίας</vt:lpstr>
      <vt:lpstr>Παροχή πληροφοριών</vt:lpstr>
      <vt:lpstr>Πρακτική και εξάσκηση</vt:lpstr>
      <vt:lpstr>Παρουσίαση επίλυσης προβλημάτων (επίδειξη)</vt:lpstr>
      <vt:lpstr>Εποικοδομιστικές διδακτικές στρατηγικές</vt:lpstr>
      <vt:lpstr>Γνωστικά &amp; Διδακτικά εμπόδια </vt:lpstr>
      <vt:lpstr>«Λάθος» &amp; γνωστική σύγκρουση </vt:lpstr>
      <vt:lpstr>Εννοιολογική αλλαγή</vt:lpstr>
      <vt:lpstr>Στόχοι - εμπόπδια</vt:lpstr>
      <vt:lpstr>Προβληματικές καταστάσεις </vt:lpstr>
      <vt:lpstr>Χρήση εξωτερικών αναπαραστάσεων</vt:lpstr>
      <vt:lpstr>Πολλαπλές αναπαραστάσεις (1)</vt:lpstr>
      <vt:lpstr>Πολλαπλές αναπαραστάσεις (2)</vt:lpstr>
      <vt:lpstr>Πολλαπλές αναπαραστάσεις (3)</vt:lpstr>
      <vt:lpstr>Μάθηση βασισμένη σε δραστηριότητες</vt:lpstr>
      <vt:lpstr>Διερεύνηση και ανακάλυψη  </vt:lpstr>
      <vt:lpstr>Διερεύνηση (διερευνητική μάθηση) (1)</vt:lpstr>
      <vt:lpstr>Διερεύνηση (διερευνητική μάθηση) (2)</vt:lpstr>
      <vt:lpstr>Διερεύνηση (διερευνητική μάθηση) (3)</vt:lpstr>
      <vt:lpstr>Ανακαλυπτική μάθηση</vt:lpstr>
      <vt:lpstr>Ανακάλυψη (ανακαλυπτική μάθηση) (1)</vt:lpstr>
      <vt:lpstr>Ανακάλυψη (ανακαλυπτική μάθηση) (2)</vt:lpstr>
      <vt:lpstr>Έρευνα - Πειραματισμός</vt:lpstr>
      <vt:lpstr>Επίλυση προβλήματος (1)</vt:lpstr>
      <vt:lpstr>Επίλυση προβλήματος (2)</vt:lpstr>
      <vt:lpstr>Μάθηση μέσω επίλυσης προβλήματος</vt:lpstr>
      <vt:lpstr>Διαθεματική προσέγγιση</vt:lpstr>
      <vt:lpstr>Κοινωνικοεποικοδομιστικές διδακτικές στρατηγικές</vt:lpstr>
      <vt:lpstr>Επίλυση Προβλήματος σε ομάδα</vt:lpstr>
      <vt:lpstr>Κοινωνιογνωστικές Συγκρούσεις</vt:lpstr>
      <vt:lpstr>Μέθοδοι διδασκαλίας στην κοινωνικοπολιτισμική προσέγγιση</vt:lpstr>
      <vt:lpstr>Μαθησιακή υποστήριξη (scaffolding)</vt:lpstr>
      <vt:lpstr>Συμμετοχή σε ομάδες συζήτησης (forums)</vt:lpstr>
      <vt:lpstr>Συνεργατική δραστηριότητα</vt:lpstr>
      <vt:lpstr>Δραστηριότητες με σχέδια εργασίας (projects)</vt:lpstr>
      <vt:lpstr>Διδακτικές στρατηγικές – σύγχρονες προσεγγίσεις 1/2 </vt:lpstr>
      <vt:lpstr>Διδακτικές στρατηγικές – σύγχρονες προσεγγίσεις 2/2 </vt:lpstr>
      <vt:lpstr>Σύγχρονα περιβάλλοντα μάθησης</vt:lpstr>
      <vt:lpstr>Σύγχρονα υπολογιστικά περιβάλλοντα μάθησης</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7ης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72</cp:revision>
  <dcterms:created xsi:type="dcterms:W3CDTF">2014-12-10T08:52:23Z</dcterms:created>
  <dcterms:modified xsi:type="dcterms:W3CDTF">2015-12-01T08:47:22Z</dcterms:modified>
</cp:coreProperties>
</file>