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D5E36-11DC-4020-AA1A-9092637CF74F}" type="datetimeFigureOut">
              <a:rPr lang="el-GR" smtClean="0"/>
              <a:pPr/>
              <a:t>24/7/2015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7BA6F-754E-42F1-B848-6CCE3589F02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107504" y="1859340"/>
            <a:ext cx="892899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ΕΦΑΡΜΟΣΜΕΝΗ ΗΘΙΚΗ </a:t>
            </a:r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600" u="sng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l-GR" sz="2800" dirty="0" smtClean="0">
                <a:solidFill>
                  <a:srgbClr val="0070C0"/>
                </a:solidFill>
              </a:rPr>
              <a:t>Ενότητα 7 (</a:t>
            </a:r>
            <a:r>
              <a:rPr lang="en-US" sz="2800" dirty="0" smtClean="0">
                <a:solidFill>
                  <a:srgbClr val="0070C0"/>
                </a:solidFill>
              </a:rPr>
              <a:t>PART A)</a:t>
            </a:r>
            <a:r>
              <a:rPr lang="el-GR" sz="2800" dirty="0" smtClean="0">
                <a:solidFill>
                  <a:srgbClr val="0070C0"/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l-GR" sz="2800" b="1" dirty="0">
                <a:solidFill>
                  <a:srgbClr val="002060"/>
                </a:solidFill>
              </a:rPr>
              <a:t>Η Βιοηθική ως πεδίο της Εφαρμοσμένης Ηθικής </a:t>
            </a:r>
            <a:r>
              <a:rPr lang="el-GR" sz="2800" dirty="0" smtClean="0">
                <a:solidFill>
                  <a:srgbClr val="002060"/>
                </a:solidFill>
              </a:rPr>
              <a:t/>
            </a:r>
            <a:br>
              <a:rPr lang="el-GR" sz="2800" dirty="0" smtClean="0">
                <a:solidFill>
                  <a:srgbClr val="002060"/>
                </a:solidFill>
              </a:rPr>
            </a:br>
            <a:r>
              <a:rPr lang="el-GR" sz="2800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/>
            </a:r>
            <a:br>
              <a:rPr lang="el-GR" b="1" dirty="0" smtClean="0">
                <a:solidFill>
                  <a:srgbClr val="002060"/>
                </a:solidFill>
              </a:rPr>
            </a:br>
            <a:r>
              <a:rPr lang="el-GR" sz="2400" dirty="0" smtClean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 smtClean="0">
                <a:latin typeface="Comic Sans MS" pitchFamily="66" charset="0"/>
              </a:rPr>
              <a:t>Αναπλ</a:t>
            </a:r>
            <a:r>
              <a:rPr lang="el-GR" sz="2400" dirty="0" smtClean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76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</a:t>
            </a:r>
          </a:p>
          <a:p>
            <a:pPr marL="0" indent="0">
              <a:buNone/>
            </a:pPr>
            <a:r>
              <a:rPr lang="el-GR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Ως Μη Εμπορική ορίζεται η χρήση:</a:t>
            </a:r>
          </a:p>
          <a:p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r>
              <a:rPr lang="el-GR" dirty="0" smtClean="0"/>
              <a:t>που δεν περιλαμβάνει οικονομική συναλλαγή ως προϋπόθεση για τη χρήση ή πρόσβαση στο έργο</a:t>
            </a:r>
          </a:p>
          <a:p>
            <a:r>
              <a:rPr lang="el-GR" dirty="0" smtClean="0"/>
              <a:t>που δεν προσπορίζει στο διανομέα του έργου και </a:t>
            </a:r>
            <a:r>
              <a:rPr lang="el-GR" dirty="0" err="1" smtClean="0"/>
              <a:t>αδειοδόχο</a:t>
            </a:r>
            <a:r>
              <a:rPr lang="el-GR" dirty="0" smtClean="0"/>
              <a:t> έμμεσο οικονομικό όφελος (π.χ. διαφημίσεις) από την προβολή του έργου σε διαδικτυακό τόπο</a:t>
            </a:r>
          </a:p>
          <a:p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n-US" dirty="0"/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428868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9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Πατρών, Παρούσης Μιχαήλ 2015. «Εφαρμοσμένη Ηθική. Η Βιοηθική ως πεδίο της Εφαρμοσμένης Ηθικής». Έκδοση: 1.0. Πάτρα 2015. Διαθέσιμο από τη δικτυακή διεύθυνση: </a:t>
            </a:r>
            <a:r>
              <a:rPr lang="en-US" dirty="0" smtClean="0"/>
              <a:t>https://eclass.upatras.gr/courses/PHIL1898/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Βιοηθική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Ανθρώπινα Δικαιώματα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l-GR" b="1" dirty="0" smtClean="0">
                <a:solidFill>
                  <a:srgbClr val="FF0000"/>
                </a:solidFill>
              </a:rPr>
              <a:t>Ανθρώπινο </a:t>
            </a:r>
            <a:r>
              <a:rPr lang="el-GR" b="1" dirty="0" err="1">
                <a:solidFill>
                  <a:srgbClr val="FF0000"/>
                </a:solidFill>
              </a:rPr>
              <a:t>γονιδίωμα</a:t>
            </a:r>
            <a:r>
              <a:rPr lang="el-GR" b="1" dirty="0">
                <a:solidFill>
                  <a:srgbClr val="FF0000"/>
                </a:solidFill>
              </a:rPr>
              <a:t> και ανθρώπινα δικαιώματα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Τα </a:t>
            </a:r>
            <a:r>
              <a:rPr lang="el-GR" dirty="0"/>
              <a:t>ανθρώπινα δικαιώματα έχουν γενικό χαρακτήρα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Ε</a:t>
            </a:r>
            <a:r>
              <a:rPr lang="el-GR" dirty="0" smtClean="0"/>
              <a:t>κφράζουν </a:t>
            </a:r>
            <a:r>
              <a:rPr lang="el-GR" dirty="0"/>
              <a:t>μια πολιτική βούληση και μια βαθύτατη ηθική παράδοση, τα ονομάζουμε </a:t>
            </a:r>
            <a:r>
              <a:rPr lang="el-GR" dirty="0" err="1"/>
              <a:t>ηθικοπολιτικές</a:t>
            </a:r>
            <a:r>
              <a:rPr lang="el-GR" dirty="0"/>
              <a:t> αρχές 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Στο </a:t>
            </a:r>
            <a:r>
              <a:rPr lang="el-GR" dirty="0"/>
              <a:t>τεχνολογικό στάδιο που βρίσκεται η έρευνα για το ανθρώπινο </a:t>
            </a:r>
            <a:r>
              <a:rPr lang="el-GR" dirty="0" err="1"/>
              <a:t>γονιδίωμα</a:t>
            </a:r>
            <a:r>
              <a:rPr lang="el-GR" dirty="0"/>
              <a:t> έρχεται η ώρα να εφαρμόσουμε κάποιες </a:t>
            </a:r>
            <a:r>
              <a:rPr lang="el-GR" dirty="0" err="1"/>
              <a:t>ηθικοπολιτικές</a:t>
            </a:r>
            <a:r>
              <a:rPr lang="el-GR" dirty="0"/>
              <a:t> αρχές δικαιοσύνης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2. Τί διαφέρει η νομική ρύθμιση από μια δεοντολογία;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2962672" cy="792087"/>
          </a:xfrm>
        </p:spPr>
        <p:txBody>
          <a:bodyPr>
            <a:normAutofit fontScale="32500" lnSpcReduction="20000"/>
          </a:bodyPr>
          <a:lstStyle/>
          <a:p>
            <a:endParaRPr lang="el-GR" dirty="0" smtClean="0"/>
          </a:p>
          <a:p>
            <a:r>
              <a:rPr lang="el-GR" sz="9600" dirty="0" smtClean="0"/>
              <a:t>Νόμιμη ρύθμιση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Πρακτικές</a:t>
            </a:r>
          </a:p>
          <a:p>
            <a:r>
              <a:rPr lang="el-GR" dirty="0" err="1" smtClean="0"/>
              <a:t>Ηθικοπολιτικές</a:t>
            </a:r>
            <a:r>
              <a:rPr lang="el-GR" dirty="0" smtClean="0"/>
              <a:t> αρχές</a:t>
            </a:r>
          </a:p>
          <a:p>
            <a:r>
              <a:rPr lang="el-GR" dirty="0" smtClean="0"/>
              <a:t>Δίκαιο</a:t>
            </a:r>
          </a:p>
          <a:p>
            <a:r>
              <a:rPr lang="el-GR" dirty="0" smtClean="0"/>
              <a:t>Ετερονομία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2087215" cy="720079"/>
          </a:xfrm>
        </p:spPr>
        <p:txBody>
          <a:bodyPr>
            <a:normAutofit fontScale="25000" lnSpcReduction="20000"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sz="3800" dirty="0" smtClean="0"/>
          </a:p>
          <a:p>
            <a:endParaRPr lang="el-GR" sz="3800" dirty="0"/>
          </a:p>
          <a:p>
            <a:endParaRPr lang="el-GR" sz="9600" dirty="0" smtClean="0"/>
          </a:p>
          <a:p>
            <a:endParaRPr lang="el-GR" sz="9600" dirty="0"/>
          </a:p>
          <a:p>
            <a:endParaRPr lang="el-GR" sz="9600" dirty="0" smtClean="0"/>
          </a:p>
          <a:p>
            <a:r>
              <a:rPr lang="el-GR" sz="9600" dirty="0" smtClean="0"/>
              <a:t>Δεοντολογία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Ανθρώπινα Δικαιώματα</a:t>
            </a:r>
          </a:p>
          <a:p>
            <a:r>
              <a:rPr lang="el-GR" dirty="0" smtClean="0"/>
              <a:t>Εφαρμοσμένη Ηθική</a:t>
            </a:r>
          </a:p>
          <a:p>
            <a:r>
              <a:rPr lang="el-GR" dirty="0" smtClean="0"/>
              <a:t>Αυτονομία</a:t>
            </a:r>
          </a:p>
          <a:p>
            <a:r>
              <a:rPr lang="el-GR" dirty="0" smtClean="0"/>
              <a:t>Αυτορρύθμιση από αυτονομία</a:t>
            </a:r>
          </a:p>
          <a:p>
            <a:r>
              <a:rPr lang="el-GR" dirty="0"/>
              <a:t>Αυτοδέσμευση από αυτονομία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3. Άρθρο 1 της </a:t>
            </a:r>
            <a:r>
              <a:rPr lang="el-GR" b="1" dirty="0">
                <a:solidFill>
                  <a:srgbClr val="FF0000"/>
                </a:solidFill>
              </a:rPr>
              <a:t>Διακήρυξης των </a:t>
            </a:r>
            <a:r>
              <a:rPr lang="el-GR" b="1" dirty="0" smtClean="0">
                <a:solidFill>
                  <a:srgbClr val="FF0000"/>
                </a:solidFill>
              </a:rPr>
              <a:t>ανθρωπίνων δικαιωμάτων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ρευνες </a:t>
            </a:r>
            <a:r>
              <a:rPr lang="el-GR" dirty="0"/>
              <a:t>για το ανθρώπινο </a:t>
            </a:r>
            <a:r>
              <a:rPr lang="el-GR" dirty="0" err="1"/>
              <a:t>γονιδίωμα</a:t>
            </a:r>
            <a:r>
              <a:rPr lang="el-GR" dirty="0"/>
              <a:t>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Σεβασμό </a:t>
            </a:r>
            <a:r>
              <a:rPr lang="el-GR" dirty="0"/>
              <a:t>των </a:t>
            </a:r>
            <a:r>
              <a:rPr lang="el-GR" dirty="0" smtClean="0"/>
              <a:t>ανθρωπίνων δικαιωμάτων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Το αγαθό που θέλουμε να αποκτήσουμε με </a:t>
            </a:r>
            <a:r>
              <a:rPr lang="el-GR" dirty="0" smtClean="0"/>
              <a:t>την </a:t>
            </a:r>
            <a:r>
              <a:rPr lang="el-GR" dirty="0"/>
              <a:t>τεχνολογία δεν θέλουμε να αποβεί εις βάρος βασικών ηθικών αξιολογήσεών μας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solidFill>
                  <a:srgbClr val="FF0000"/>
                </a:solidFill>
              </a:rPr>
              <a:t>4. Άρθρο 2 της Διακήρυξης των ανθρωπίνων δικαιωμάτων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r>
              <a:rPr lang="el-GR" dirty="0" smtClean="0"/>
              <a:t>Χαρτογράφηση </a:t>
            </a:r>
            <a:r>
              <a:rPr lang="el-GR" dirty="0" err="1" smtClean="0"/>
              <a:t>γονιδιώματος</a:t>
            </a:r>
            <a:r>
              <a:rPr lang="el-GR" dirty="0" smtClean="0"/>
              <a:t> </a:t>
            </a:r>
            <a:r>
              <a:rPr lang="el-GR" dirty="0" smtClean="0">
                <a:latin typeface="Calibri"/>
              </a:rPr>
              <a:t>→ </a:t>
            </a:r>
            <a:r>
              <a:rPr lang="el-GR" dirty="0" err="1" smtClean="0"/>
              <a:t>αιτιακές</a:t>
            </a:r>
            <a:r>
              <a:rPr lang="el-GR" dirty="0" smtClean="0"/>
              <a:t> αλυσίδες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Επηρεάζω το </a:t>
            </a:r>
            <a:r>
              <a:rPr lang="el-GR" dirty="0" smtClean="0"/>
              <a:t>αποτέλεσμα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Ε</a:t>
            </a:r>
            <a:r>
              <a:rPr lang="el-GR" dirty="0" smtClean="0"/>
              <a:t>πεμβαίνουμε </a:t>
            </a:r>
            <a:r>
              <a:rPr lang="el-GR" dirty="0"/>
              <a:t>στην ανθρώπινη αξιοπρέπεια όπου αρχή αυτής είναι η ποικιλία </a:t>
            </a:r>
            <a:r>
              <a:rPr lang="el-GR" dirty="0" smtClean="0"/>
              <a:t>χαρακτηριστικών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5. </a:t>
            </a:r>
            <a:r>
              <a:rPr lang="el-GR" b="1" dirty="0">
                <a:solidFill>
                  <a:srgbClr val="FF0000"/>
                </a:solidFill>
              </a:rPr>
              <a:t>Άρθρο </a:t>
            </a:r>
            <a:r>
              <a:rPr lang="el-GR" b="1" dirty="0" smtClean="0">
                <a:solidFill>
                  <a:srgbClr val="FF0000"/>
                </a:solidFill>
              </a:rPr>
              <a:t>5 της Διακήρυξης των ανθρωπίνων δικαιωμάτων</a:t>
            </a:r>
            <a:r>
              <a:rPr lang="el-GR" b="1" dirty="0" smtClean="0"/>
              <a:t>  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Το υποκείμενο: ελεύθερο και </a:t>
            </a:r>
            <a:r>
              <a:rPr lang="el-GR" dirty="0"/>
              <a:t>με </a:t>
            </a:r>
            <a:r>
              <a:rPr lang="el-GR" dirty="0" smtClean="0"/>
              <a:t>συνείδηση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/>
              <a:t>Επιτροπή </a:t>
            </a:r>
            <a:r>
              <a:rPr lang="el-GR" dirty="0" smtClean="0"/>
              <a:t>βιοηθικής:</a:t>
            </a:r>
            <a:r>
              <a:rPr lang="el-GR" dirty="0"/>
              <a:t> υποβάλλεται οποιοδήποτε </a:t>
            </a:r>
            <a:r>
              <a:rPr lang="el-GR" dirty="0" smtClean="0"/>
              <a:t>πείραμα για έγκριση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55776" y="2492896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solidFill>
                  <a:srgbClr val="00B0F0"/>
                </a:solidFill>
              </a:rPr>
              <a:t>Τέλος ενότητας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9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</a:p>
          <a:p>
            <a:r>
              <a:rPr lang="el-GR" sz="2000" dirty="0" smtClean="0"/>
              <a:t>Το έργο «Ανοικτά Ακαδημαϊκά Μαθήματα στο Πανεπιστήμιο </a:t>
            </a:r>
            <a:r>
              <a:rPr lang="el-GR" sz="2000" dirty="0" smtClean="0"/>
              <a:t>Πατρών»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marL="0" indent="0">
              <a:buNone/>
            </a:pPr>
            <a:endParaRPr lang="el-GR" sz="2400" dirty="0" smtClean="0"/>
          </a:p>
          <a:p>
            <a:endParaRPr lang="en-US" sz="2400" dirty="0"/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1128"/>
            <a:ext cx="550164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5752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388</Words>
  <Application>Microsoft Office PowerPoint</Application>
  <PresentationFormat>Προβολή στην οθόνη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Παρουσίαση του PowerPoint</vt:lpstr>
      <vt:lpstr>Σκοποί ενότητας</vt:lpstr>
      <vt:lpstr>1. Ανθρώπινο γονιδίωμα και ανθρώπινα δικαιώματα</vt:lpstr>
      <vt:lpstr>2. Τί διαφέρει η νομική ρύθμιση από μια δεοντολογία;</vt:lpstr>
      <vt:lpstr>3. Άρθρο 1 της Διακήρυξης των ανθρωπίνων δικαιωμάτων</vt:lpstr>
      <vt:lpstr> 4. Άρθρο 2 της Διακήρυξης των ανθρωπίνων δικαιωμάτων  </vt:lpstr>
      <vt:lpstr>5. Άρθρο 5 της Διακήρυξης των ανθρωπίνων δικαιωμάτων  </vt:lpstr>
      <vt:lpstr>Παρουσίαση του PowerPoint</vt:lpstr>
      <vt:lpstr>Χρηματοδότηση</vt:lpstr>
      <vt:lpstr>Σημείωμα Αδειοδότησης</vt:lpstr>
      <vt:lpstr>Σημείωμα Αναφοράς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ttt</dc:creator>
  <cp:lastModifiedBy>ttt</cp:lastModifiedBy>
  <cp:revision>9</cp:revision>
  <dcterms:created xsi:type="dcterms:W3CDTF">2015-07-15T18:59:51Z</dcterms:created>
  <dcterms:modified xsi:type="dcterms:W3CDTF">2015-07-24T12:01:23Z</dcterms:modified>
</cp:coreProperties>
</file>