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sldIdLst>
    <p:sldId id="256" r:id="rId2"/>
    <p:sldId id="324" r:id="rId3"/>
    <p:sldId id="257" r:id="rId4"/>
    <p:sldId id="259" r:id="rId5"/>
    <p:sldId id="260" r:id="rId6"/>
    <p:sldId id="325" r:id="rId7"/>
    <p:sldId id="329" r:id="rId8"/>
    <p:sldId id="330" r:id="rId9"/>
    <p:sldId id="331" r:id="rId10"/>
    <p:sldId id="332" r:id="rId11"/>
    <p:sldId id="333" r:id="rId12"/>
    <p:sldId id="334" r:id="rId13"/>
    <p:sldId id="335" r:id="rId14"/>
    <p:sldId id="336" r:id="rId15"/>
    <p:sldId id="337" r:id="rId16"/>
    <p:sldId id="328" r:id="rId17"/>
    <p:sldId id="327" r:id="rId18"/>
    <p:sldId id="326" r:id="rId19"/>
    <p:sldId id="268" r:id="rId20"/>
    <p:sldId id="270"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1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7" name="Date Placeholder 6"/>
          <p:cNvSpPr>
            <a:spLocks noGrp="1"/>
          </p:cNvSpPr>
          <p:nvPr>
            <p:ph type="dt" sz="half" idx="10"/>
          </p:nvPr>
        </p:nvSpPr>
        <p:spPr/>
        <p:txBody>
          <a:bodyPr/>
          <a:lstStyle/>
          <a:p>
            <a:fld id="{39A9329C-48A3-44A6-ACEF-D8FEDE12B458}" type="datetimeFigureOut">
              <a:rPr lang="el-GR" smtClean="0"/>
              <a:t>24/11/2022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08F51AC7-CED2-4AEF-AF31-5BA261E2080C}" type="slidenum">
              <a:rPr lang="el-GR" smtClean="0"/>
              <a:t>‹#›</a:t>
            </a:fld>
            <a:endParaRPr lang="el-GR"/>
          </a:p>
        </p:txBody>
      </p:sp>
    </p:spTree>
    <p:extLst>
      <p:ext uri="{BB962C8B-B14F-4D97-AF65-F5344CB8AC3E}">
        <p14:creationId xmlns:p14="http://schemas.microsoft.com/office/powerpoint/2010/main" val="20741318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39A9329C-48A3-44A6-ACEF-D8FEDE12B458}" type="datetimeFigureOut">
              <a:rPr lang="el-GR" smtClean="0"/>
              <a:t>24/11/2022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8F51AC7-CED2-4AEF-AF31-5BA261E2080C}" type="slidenum">
              <a:rPr lang="el-GR" smtClean="0"/>
              <a:t>‹#›</a:t>
            </a:fld>
            <a:endParaRPr lang="el-GR"/>
          </a:p>
        </p:txBody>
      </p:sp>
    </p:spTree>
    <p:extLst>
      <p:ext uri="{BB962C8B-B14F-4D97-AF65-F5344CB8AC3E}">
        <p14:creationId xmlns:p14="http://schemas.microsoft.com/office/powerpoint/2010/main" val="3166478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39A9329C-48A3-44A6-ACEF-D8FEDE12B458}" type="datetimeFigureOut">
              <a:rPr lang="el-GR" smtClean="0"/>
              <a:t>24/11/2022</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8F51AC7-CED2-4AEF-AF31-5BA261E2080C}" type="slidenum">
              <a:rPr lang="el-GR" smtClean="0"/>
              <a:t>‹#›</a:t>
            </a:fld>
            <a:endParaRPr lang="el-GR"/>
          </a:p>
        </p:txBody>
      </p:sp>
    </p:spTree>
    <p:extLst>
      <p:ext uri="{BB962C8B-B14F-4D97-AF65-F5344CB8AC3E}">
        <p14:creationId xmlns:p14="http://schemas.microsoft.com/office/powerpoint/2010/main" val="1008877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39A9329C-48A3-44A6-ACEF-D8FEDE12B458}" type="datetimeFigureOut">
              <a:rPr lang="el-GR" smtClean="0"/>
              <a:t>24/11/2022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08F51AC7-CED2-4AEF-AF31-5BA261E2080C}" type="slidenum">
              <a:rPr lang="el-GR" smtClean="0"/>
              <a:t>‹#›</a:t>
            </a:fld>
            <a:endParaRPr lang="el-GR"/>
          </a:p>
        </p:txBody>
      </p:sp>
    </p:spTree>
    <p:extLst>
      <p:ext uri="{BB962C8B-B14F-4D97-AF65-F5344CB8AC3E}">
        <p14:creationId xmlns:p14="http://schemas.microsoft.com/office/powerpoint/2010/main" val="4323664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7" name="Date Placeholder 6"/>
          <p:cNvSpPr>
            <a:spLocks noGrp="1"/>
          </p:cNvSpPr>
          <p:nvPr>
            <p:ph type="dt" sz="half" idx="10"/>
          </p:nvPr>
        </p:nvSpPr>
        <p:spPr/>
        <p:txBody>
          <a:bodyPr/>
          <a:lstStyle/>
          <a:p>
            <a:fld id="{39A9329C-48A3-44A6-ACEF-D8FEDE12B458}" type="datetimeFigureOut">
              <a:rPr lang="el-GR" smtClean="0"/>
              <a:t>24/11/2022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08F51AC7-CED2-4AEF-AF31-5BA261E2080C}" type="slidenum">
              <a:rPr lang="el-GR" smtClean="0"/>
              <a:t>‹#›</a:t>
            </a:fld>
            <a:endParaRPr lang="el-GR"/>
          </a:p>
        </p:txBody>
      </p:sp>
    </p:spTree>
    <p:extLst>
      <p:ext uri="{BB962C8B-B14F-4D97-AF65-F5344CB8AC3E}">
        <p14:creationId xmlns:p14="http://schemas.microsoft.com/office/powerpoint/2010/main" val="35040335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8" name="Date Placeholder 7"/>
          <p:cNvSpPr>
            <a:spLocks noGrp="1"/>
          </p:cNvSpPr>
          <p:nvPr>
            <p:ph type="dt" sz="half" idx="10"/>
          </p:nvPr>
        </p:nvSpPr>
        <p:spPr/>
        <p:txBody>
          <a:bodyPr/>
          <a:lstStyle/>
          <a:p>
            <a:fld id="{39A9329C-48A3-44A6-ACEF-D8FEDE12B458}" type="datetimeFigureOut">
              <a:rPr lang="el-GR" smtClean="0"/>
              <a:t>24/11/2022</a:t>
            </a:fld>
            <a:endParaRPr lang="el-GR"/>
          </a:p>
        </p:txBody>
      </p:sp>
      <p:sp>
        <p:nvSpPr>
          <p:cNvPr id="9" name="Footer Placeholder 8"/>
          <p:cNvSpPr>
            <a:spLocks noGrp="1"/>
          </p:cNvSpPr>
          <p:nvPr>
            <p:ph type="ftr" sz="quarter" idx="11"/>
          </p:nvPr>
        </p:nvSpPr>
        <p:spPr/>
        <p:txBody>
          <a:bodyPr/>
          <a:lstStyle/>
          <a:p>
            <a:endParaRPr lang="el-GR"/>
          </a:p>
        </p:txBody>
      </p:sp>
      <p:sp>
        <p:nvSpPr>
          <p:cNvPr id="10" name="Slide Number Placeholder 9"/>
          <p:cNvSpPr>
            <a:spLocks noGrp="1"/>
          </p:cNvSpPr>
          <p:nvPr>
            <p:ph type="sldNum" sz="quarter" idx="12"/>
          </p:nvPr>
        </p:nvSpPr>
        <p:spPr/>
        <p:txBody>
          <a:bodyPr/>
          <a:lstStyle/>
          <a:p>
            <a:fld id="{08F51AC7-CED2-4AEF-AF31-5BA261E2080C}" type="slidenum">
              <a:rPr lang="el-GR" smtClean="0"/>
              <a:t>‹#›</a:t>
            </a:fld>
            <a:endParaRPr lang="el-GR"/>
          </a:p>
        </p:txBody>
      </p:sp>
    </p:spTree>
    <p:extLst>
      <p:ext uri="{BB962C8B-B14F-4D97-AF65-F5344CB8AC3E}">
        <p14:creationId xmlns:p14="http://schemas.microsoft.com/office/powerpoint/2010/main" val="33843242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583436" y="3143250"/>
            <a:ext cx="4270248" cy="2596776"/>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7" name="Date Placeholder 6"/>
          <p:cNvSpPr>
            <a:spLocks noGrp="1"/>
          </p:cNvSpPr>
          <p:nvPr>
            <p:ph type="dt" sz="half" idx="10"/>
          </p:nvPr>
        </p:nvSpPr>
        <p:spPr/>
        <p:txBody>
          <a:bodyPr/>
          <a:lstStyle/>
          <a:p>
            <a:fld id="{39A9329C-48A3-44A6-ACEF-D8FEDE12B458}" type="datetimeFigureOut">
              <a:rPr lang="el-GR" smtClean="0"/>
              <a:t>24/11/2022</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08F51AC7-CED2-4AEF-AF31-5BA261E2080C}" type="slidenum">
              <a:rPr lang="el-GR" smtClean="0"/>
              <a:t>‹#›</a:t>
            </a:fld>
            <a:endParaRPr lang="el-GR"/>
          </a:p>
        </p:txBody>
      </p:sp>
      <p:sp>
        <p:nvSpPr>
          <p:cNvPr id="10" name="Title 9"/>
          <p:cNvSpPr>
            <a:spLocks noGrp="1"/>
          </p:cNvSpPr>
          <p:nvPr>
            <p:ph type="title"/>
          </p:nvPr>
        </p:nvSpPr>
        <p:spPr/>
        <p:txBody>
          <a:bodyPr/>
          <a:lstStyle/>
          <a:p>
            <a:r>
              <a:rPr lang="el-GR"/>
              <a:t>Κάντε κλικ για να επεξεργαστείτε τον τίτλο υποδείγματος</a:t>
            </a:r>
            <a:endParaRPr lang="en-US" dirty="0"/>
          </a:p>
        </p:txBody>
      </p:sp>
    </p:spTree>
    <p:extLst>
      <p:ext uri="{BB962C8B-B14F-4D97-AF65-F5344CB8AC3E}">
        <p14:creationId xmlns:p14="http://schemas.microsoft.com/office/powerpoint/2010/main" val="2295367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39A9329C-48A3-44A6-ACEF-D8FEDE12B458}" type="datetimeFigureOut">
              <a:rPr lang="el-GR" smtClean="0"/>
              <a:t>24/11/2022</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08F51AC7-CED2-4AEF-AF31-5BA261E2080C}" type="slidenum">
              <a:rPr lang="el-GR" smtClean="0"/>
              <a:t>‹#›</a:t>
            </a:fld>
            <a:endParaRPr lang="el-GR"/>
          </a:p>
        </p:txBody>
      </p:sp>
    </p:spTree>
    <p:extLst>
      <p:ext uri="{BB962C8B-B14F-4D97-AF65-F5344CB8AC3E}">
        <p14:creationId xmlns:p14="http://schemas.microsoft.com/office/powerpoint/2010/main" val="4288821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A9329C-48A3-44A6-ACEF-D8FEDE12B458}" type="datetimeFigureOut">
              <a:rPr lang="el-GR" smtClean="0"/>
              <a:t>24/11/2022</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08F51AC7-CED2-4AEF-AF31-5BA261E2080C}" type="slidenum">
              <a:rPr lang="el-GR" smtClean="0"/>
              <a:t>‹#›</a:t>
            </a:fld>
            <a:endParaRPr lang="el-GR"/>
          </a:p>
        </p:txBody>
      </p:sp>
    </p:spTree>
    <p:extLst>
      <p:ext uri="{BB962C8B-B14F-4D97-AF65-F5344CB8AC3E}">
        <p14:creationId xmlns:p14="http://schemas.microsoft.com/office/powerpoint/2010/main" val="20352554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bg>
      <p:bgRef idx="1001">
        <a:schemeClr val="bg2"/>
      </p:bgRef>
    </p:bg>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9" name="Date Placeholder 8"/>
          <p:cNvSpPr>
            <a:spLocks noGrp="1"/>
          </p:cNvSpPr>
          <p:nvPr>
            <p:ph type="dt" sz="half" idx="10"/>
          </p:nvPr>
        </p:nvSpPr>
        <p:spPr/>
        <p:txBody>
          <a:bodyPr/>
          <a:lstStyle/>
          <a:p>
            <a:fld id="{39A9329C-48A3-44A6-ACEF-D8FEDE12B458}" type="datetimeFigureOut">
              <a:rPr lang="el-GR" smtClean="0"/>
              <a:t>24/11/2022</a:t>
            </a:fld>
            <a:endParaRPr lang="el-GR"/>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l-GR"/>
          </a:p>
        </p:txBody>
      </p:sp>
      <p:sp>
        <p:nvSpPr>
          <p:cNvPr id="11" name="Slide Number Placeholder 10"/>
          <p:cNvSpPr>
            <a:spLocks noGrp="1"/>
          </p:cNvSpPr>
          <p:nvPr>
            <p:ph type="sldNum" sz="quarter" idx="12"/>
          </p:nvPr>
        </p:nvSpPr>
        <p:spPr/>
        <p:txBody>
          <a:bodyPr/>
          <a:lstStyle/>
          <a:p>
            <a:fld id="{08F51AC7-CED2-4AEF-AF31-5BA261E2080C}" type="slidenum">
              <a:rPr lang="el-GR" smtClean="0"/>
              <a:t>‹#›</a:t>
            </a:fld>
            <a:endParaRPr lang="el-GR"/>
          </a:p>
        </p:txBody>
      </p:sp>
    </p:spTree>
    <p:extLst>
      <p:ext uri="{BB962C8B-B14F-4D97-AF65-F5344CB8AC3E}">
        <p14:creationId xmlns:p14="http://schemas.microsoft.com/office/powerpoint/2010/main" val="2909459367"/>
      </p:ext>
    </p:extLst>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bg>
      <p:bgRef idx="1001">
        <a:schemeClr val="bg2"/>
      </p:bgRef>
    </p:bg>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095999" y="0"/>
            <a:ext cx="6102097" cy="6858000"/>
          </a:xfrm>
          <a:solidFill>
            <a:schemeClr val="tx1">
              <a:lumMod val="8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39A9329C-48A3-44A6-ACEF-D8FEDE12B458}" type="datetimeFigureOut">
              <a:rPr lang="el-GR" smtClean="0"/>
              <a:t>24/11/2022</a:t>
            </a:fld>
            <a:endParaRPr lang="el-GR"/>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l-GR"/>
          </a:p>
        </p:txBody>
      </p:sp>
      <p:sp>
        <p:nvSpPr>
          <p:cNvPr id="10" name="Slide Number Placeholder 9"/>
          <p:cNvSpPr>
            <a:spLocks noGrp="1"/>
          </p:cNvSpPr>
          <p:nvPr>
            <p:ph type="sldNum" sz="quarter" idx="12"/>
          </p:nvPr>
        </p:nvSpPr>
        <p:spPr/>
        <p:txBody>
          <a:bodyPr/>
          <a:lstStyle/>
          <a:p>
            <a:fld id="{08F51AC7-CED2-4AEF-AF31-5BA261E2080C}" type="slidenum">
              <a:rPr lang="el-GR" smtClean="0"/>
              <a:t>‹#›</a:t>
            </a:fld>
            <a:endParaRPr lang="el-GR"/>
          </a:p>
        </p:txBody>
      </p:sp>
    </p:spTree>
    <p:extLst>
      <p:ext uri="{BB962C8B-B14F-4D97-AF65-F5344CB8AC3E}">
        <p14:creationId xmlns:p14="http://schemas.microsoft.com/office/powerpoint/2010/main" val="1139018815"/>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chemeClr val="bg2">
              <a:lumMod val="60000"/>
              <a:lumOff val="40000"/>
              <a:alpha val="15000"/>
            </a:schemeClr>
          </a:solidFill>
          <a:ln w="31750" cap="sq">
            <a:solidFill>
              <a:schemeClr val="tx1">
                <a:lumMod val="75000"/>
                <a:lumOff val="25000"/>
              </a:schemeClr>
            </a:solidFill>
            <a:miter lim="800000"/>
          </a:ln>
        </p:spPr>
        <p:txBody>
          <a:bodyPr vert="horz" lIns="182880" tIns="182880" rIns="182880" bIns="18288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39A9329C-48A3-44A6-ACEF-D8FEDE12B458}" type="datetimeFigureOut">
              <a:rPr lang="el-GR" smtClean="0"/>
              <a:t>24/11/2022</a:t>
            </a:fld>
            <a:endParaRPr lang="el-GR"/>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l-GR"/>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69804"/>
            </a:srgbClr>
          </a:solidFill>
        </p:spPr>
        <p:txBody>
          <a:bodyPr vert="horz" lIns="18288" tIns="45720" rIns="18288" bIns="45720" rtlCol="0" anchor="ctr">
            <a:noAutofit/>
          </a:bodyPr>
          <a:lstStyle>
            <a:lvl1pPr algn="ctr">
              <a:defRPr sz="1100" spc="0" baseline="0">
                <a:solidFill>
                  <a:srgbClr val="FFFFFF"/>
                </a:solidFill>
              </a:defRPr>
            </a:lvl1pPr>
          </a:lstStyle>
          <a:p>
            <a:fld id="{08F51AC7-CED2-4AEF-AF31-5BA261E2080C}" type="slidenum">
              <a:rPr lang="el-GR" smtClean="0"/>
              <a:t>‹#›</a:t>
            </a:fld>
            <a:endParaRPr lang="el-GR"/>
          </a:p>
        </p:txBody>
      </p:sp>
    </p:spTree>
    <p:extLst>
      <p:ext uri="{BB962C8B-B14F-4D97-AF65-F5344CB8AC3E}">
        <p14:creationId xmlns:p14="http://schemas.microsoft.com/office/powerpoint/2010/main" val="4122944000"/>
      </p:ext>
    </p:extLst>
  </p:cSld>
  <p:clrMap bg1="dk1" tx1="lt1" bg2="dk2" tx2="lt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Συγγράματα - Τμήμα Γεωλογίας Σχολή Θετικών Επιστημών, Department of  Geology, University of Patras">
            <a:extLst>
              <a:ext uri="{FF2B5EF4-FFF2-40B4-BE49-F238E27FC236}">
                <a16:creationId xmlns:a16="http://schemas.microsoft.com/office/drawing/2014/main" id="{66CF10A3-B3EC-4F9A-9F78-4F63E9DFEFE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9520" t="20979" r="29775" b="21173"/>
          <a:stretch/>
        </p:blipFill>
        <p:spPr bwMode="auto">
          <a:xfrm>
            <a:off x="9198286" y="768980"/>
            <a:ext cx="2542610" cy="2534802"/>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2" descr="Πανεπιστήμιο Πατρών">
            <a:extLst>
              <a:ext uri="{FF2B5EF4-FFF2-40B4-BE49-F238E27FC236}">
                <a16:creationId xmlns:a16="http://schemas.microsoft.com/office/drawing/2014/main" id="{AF567D78-8264-408C-93E4-9EB0E6FFD1E3}"/>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984115" y="4014350"/>
            <a:ext cx="4837175" cy="1750720"/>
          </a:xfrm>
          <a:prstGeom prst="rect">
            <a:avLst/>
          </a:prstGeom>
          <a:noFill/>
          <a:extLst>
            <a:ext uri="{909E8E84-426E-40DD-AFC4-6F175D3DCCD1}">
              <a14:hiddenFill xmlns:a14="http://schemas.microsoft.com/office/drawing/2010/main">
                <a:solidFill>
                  <a:srgbClr val="FFFFFF"/>
                </a:solidFill>
              </a14:hiddenFill>
            </a:ext>
          </a:extLst>
        </p:spPr>
      </p:pic>
      <p:sp>
        <p:nvSpPr>
          <p:cNvPr id="2" name="Τίτλος 1">
            <a:extLst>
              <a:ext uri="{FF2B5EF4-FFF2-40B4-BE49-F238E27FC236}">
                <a16:creationId xmlns:a16="http://schemas.microsoft.com/office/drawing/2014/main" id="{53D82779-1547-4A60-91CF-47341A1A6D98}"/>
              </a:ext>
            </a:extLst>
          </p:cNvPr>
          <p:cNvSpPr>
            <a:spLocks noGrp="1"/>
          </p:cNvSpPr>
          <p:nvPr>
            <p:ph type="ctrTitle"/>
          </p:nvPr>
        </p:nvSpPr>
        <p:spPr>
          <a:xfrm>
            <a:off x="736234" y="847335"/>
            <a:ext cx="6247881" cy="2069739"/>
          </a:xfrm>
        </p:spPr>
        <p:txBody>
          <a:bodyPr anchor="b">
            <a:normAutofit/>
          </a:bodyPr>
          <a:lstStyle/>
          <a:p>
            <a:r>
              <a:rPr lang="el-GR" b="1" dirty="0"/>
              <a:t>ΑΝΑΛΥΣΗ ΙΖΗΜΑΤΟΓΕΝΩΝ ΛΕΚΑΝΩΝ</a:t>
            </a:r>
          </a:p>
        </p:txBody>
      </p:sp>
      <p:sp>
        <p:nvSpPr>
          <p:cNvPr id="6" name="Υπότιτλος 2">
            <a:extLst>
              <a:ext uri="{FF2B5EF4-FFF2-40B4-BE49-F238E27FC236}">
                <a16:creationId xmlns:a16="http://schemas.microsoft.com/office/drawing/2014/main" id="{1F99FF87-72B7-4A51-B77D-FB12FB16AA58}"/>
              </a:ext>
            </a:extLst>
          </p:cNvPr>
          <p:cNvSpPr>
            <a:spLocks noGrp="1"/>
          </p:cNvSpPr>
          <p:nvPr>
            <p:ph type="subTitle" idx="1"/>
          </p:nvPr>
        </p:nvSpPr>
        <p:spPr>
          <a:xfrm>
            <a:off x="804672" y="3743957"/>
            <a:ext cx="4167376" cy="1155525"/>
          </a:xfrm>
        </p:spPr>
        <p:txBody>
          <a:bodyPr vert="horz" lIns="91440" tIns="45720" rIns="91440" bIns="45720" rtlCol="0" anchor="t">
            <a:normAutofit/>
          </a:bodyPr>
          <a:lstStyle/>
          <a:p>
            <a:pPr algn="l"/>
            <a:r>
              <a:rPr lang="en-US" sz="2000" kern="1200" dirty="0" err="1">
                <a:latin typeface="+mn-lt"/>
                <a:ea typeface="+mn-ea"/>
                <a:cs typeface="+mn-cs"/>
              </a:rPr>
              <a:t>Διδάκτορ</a:t>
            </a:r>
            <a:r>
              <a:rPr lang="en-US" sz="2000" kern="1200" dirty="0">
                <a:latin typeface="+mn-lt"/>
                <a:ea typeface="+mn-ea"/>
                <a:cs typeface="+mn-cs"/>
              </a:rPr>
              <a:t>ας Νικολίνα Μπουρλή</a:t>
            </a:r>
            <a:br>
              <a:rPr lang="en-US" sz="2000" kern="1200" dirty="0">
                <a:latin typeface="+mn-lt"/>
                <a:ea typeface="+mn-ea"/>
                <a:cs typeface="+mn-cs"/>
              </a:rPr>
            </a:br>
            <a:r>
              <a:rPr lang="en-US" sz="2000" kern="1200" dirty="0">
                <a:latin typeface="+mn-lt"/>
                <a:ea typeface="+mn-ea"/>
                <a:cs typeface="+mn-cs"/>
              </a:rPr>
              <a:t>Σχολή Θετικών Επιστημών</a:t>
            </a:r>
            <a:br>
              <a:rPr lang="en-US" sz="2000" kern="1200" dirty="0">
                <a:latin typeface="+mn-lt"/>
                <a:ea typeface="+mn-ea"/>
                <a:cs typeface="+mn-cs"/>
              </a:rPr>
            </a:br>
            <a:r>
              <a:rPr lang="en-US" sz="2000" kern="1200" dirty="0">
                <a:latin typeface="+mn-lt"/>
                <a:ea typeface="+mn-ea"/>
                <a:cs typeface="+mn-cs"/>
              </a:rPr>
              <a:t>Τμήμα Γεωλογίας</a:t>
            </a:r>
          </a:p>
        </p:txBody>
      </p:sp>
      <p:sp>
        <p:nvSpPr>
          <p:cNvPr id="18" name="Υπότιτλος 2">
            <a:extLst>
              <a:ext uri="{FF2B5EF4-FFF2-40B4-BE49-F238E27FC236}">
                <a16:creationId xmlns:a16="http://schemas.microsoft.com/office/drawing/2014/main" id="{561C3ECA-72AE-4912-B5E9-0736F20FD819}"/>
              </a:ext>
            </a:extLst>
          </p:cNvPr>
          <p:cNvSpPr txBox="1">
            <a:spLocks/>
          </p:cNvSpPr>
          <p:nvPr/>
        </p:nvSpPr>
        <p:spPr>
          <a:xfrm>
            <a:off x="3219769" y="6553247"/>
            <a:ext cx="2457248" cy="243669"/>
          </a:xfrm>
          <a:prstGeom prst="rect">
            <a:avLst/>
          </a:prstGeom>
        </p:spPr>
        <p:txBody>
          <a:bodyPr vert="horz" lIns="91440" tIns="45720" rIns="91440" bIns="45720" rtlCol="0" anchor="t">
            <a:normAutofit fontScale="70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el-GR" sz="2000" dirty="0"/>
              <a:t>ΠΑΤΡΑ, 2022-2023</a:t>
            </a:r>
            <a:endParaRPr lang="en-US" sz="2000" dirty="0"/>
          </a:p>
        </p:txBody>
      </p:sp>
    </p:spTree>
    <p:extLst>
      <p:ext uri="{BB962C8B-B14F-4D97-AF65-F5344CB8AC3E}">
        <p14:creationId xmlns:p14="http://schemas.microsoft.com/office/powerpoint/2010/main" val="1094136801"/>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2 - Θέση περιεχομένου"/>
          <p:cNvSpPr>
            <a:spLocks noGrp="1"/>
          </p:cNvSpPr>
          <p:nvPr>
            <p:ph idx="1"/>
          </p:nvPr>
        </p:nvSpPr>
        <p:spPr>
          <a:xfrm>
            <a:off x="295835" y="908720"/>
            <a:ext cx="11017624" cy="5760640"/>
          </a:xfrm>
        </p:spPr>
        <p:txBody>
          <a:bodyPr>
            <a:normAutofit lnSpcReduction="10000"/>
          </a:bodyPr>
          <a:lstStyle/>
          <a:p>
            <a:pPr lvl="0" algn="just">
              <a:buClr>
                <a:srgbClr val="D2CB6C"/>
              </a:buClr>
            </a:pPr>
            <a:r>
              <a:rPr lang="el-GR" sz="2800" dirty="0">
                <a:solidFill>
                  <a:srgbClr val="FFFFFF">
                    <a:lumMod val="85000"/>
                    <a:lumOff val="15000"/>
                  </a:srgbClr>
                </a:solidFill>
                <a:latin typeface="Tahoma" panose="020B0604030504040204" pitchFamily="34" charset="0"/>
                <a:ea typeface="Tahoma" panose="020B0604030504040204" pitchFamily="34" charset="0"/>
                <a:cs typeface="Tahoma" panose="020B0604030504040204" pitchFamily="34" charset="0"/>
              </a:rPr>
              <a:t>Στην περιοχή των Γρηγοριανών, λίγο έξω από την περιοχή </a:t>
            </a:r>
            <a:r>
              <a:rPr lang="el-GR" sz="2800" b="1" dirty="0">
                <a:solidFill>
                  <a:srgbClr val="FFFFFF">
                    <a:lumMod val="85000"/>
                    <a:lumOff val="15000"/>
                  </a:srgbClr>
                </a:solidFill>
                <a:latin typeface="Tahoma" panose="020B0604030504040204" pitchFamily="34" charset="0"/>
                <a:ea typeface="Tahoma" panose="020B0604030504040204" pitchFamily="34" charset="0"/>
                <a:cs typeface="Tahoma" panose="020B0604030504040204" pitchFamily="34" charset="0"/>
              </a:rPr>
              <a:t>του </a:t>
            </a:r>
            <a:r>
              <a:rPr lang="el-GR" sz="2800" b="1" dirty="0" err="1">
                <a:solidFill>
                  <a:srgbClr val="FFFFFF">
                    <a:lumMod val="85000"/>
                    <a:lumOff val="15000"/>
                  </a:srgbClr>
                </a:solidFill>
                <a:latin typeface="Tahoma" panose="020B0604030504040204" pitchFamily="34" charset="0"/>
                <a:ea typeface="Tahoma" panose="020B0604030504040204" pitchFamily="34" charset="0"/>
                <a:cs typeface="Tahoma" panose="020B0604030504040204" pitchFamily="34" charset="0"/>
              </a:rPr>
              <a:t>Καστελλίου</a:t>
            </a:r>
            <a:r>
              <a:rPr lang="el-GR" sz="2800" dirty="0" smtClean="0">
                <a:solidFill>
                  <a:srgbClr val="FFFFFF">
                    <a:lumMod val="85000"/>
                    <a:lumOff val="15000"/>
                  </a:srgbClr>
                </a:solidFill>
                <a:latin typeface="Tahoma" panose="020B0604030504040204" pitchFamily="34" charset="0"/>
                <a:ea typeface="Tahoma" panose="020B0604030504040204" pitchFamily="34" charset="0"/>
                <a:cs typeface="Tahoma" panose="020B0604030504040204" pitchFamily="34" charset="0"/>
              </a:rPr>
              <a:t>, νότια, </a:t>
            </a:r>
            <a:r>
              <a:rPr lang="el-GR" sz="2800" dirty="0">
                <a:solidFill>
                  <a:srgbClr val="FFFFFF">
                    <a:lumMod val="85000"/>
                    <a:lumOff val="15000"/>
                  </a:srgbClr>
                </a:solidFill>
                <a:latin typeface="Tahoma" panose="020B0604030504040204" pitchFamily="34" charset="0"/>
                <a:ea typeface="Tahoma" panose="020B0604030504040204" pitchFamily="34" charset="0"/>
                <a:cs typeface="Tahoma" panose="020B0604030504040204" pitchFamily="34" charset="0"/>
              </a:rPr>
              <a:t>κατά την περίοδο του </a:t>
            </a:r>
            <a:r>
              <a:rPr lang="el-GR" sz="2800" dirty="0" err="1">
                <a:solidFill>
                  <a:srgbClr val="FFFFFF">
                    <a:lumMod val="85000"/>
                    <a:lumOff val="15000"/>
                  </a:srgbClr>
                </a:solidFill>
                <a:latin typeface="Tahoma" panose="020B0604030504040204" pitchFamily="34" charset="0"/>
                <a:ea typeface="Tahoma" panose="020B0604030504040204" pitchFamily="34" charset="0"/>
                <a:cs typeface="Tahoma" panose="020B0604030504040204" pitchFamily="34" charset="0"/>
              </a:rPr>
              <a:t>Τορτονίου</a:t>
            </a:r>
            <a:r>
              <a:rPr lang="el-GR" sz="2800" dirty="0">
                <a:solidFill>
                  <a:srgbClr val="FFFFFF">
                    <a:lumMod val="85000"/>
                    <a:lumOff val="15000"/>
                  </a:srgbClr>
                </a:solidFill>
                <a:latin typeface="Tahoma" panose="020B0604030504040204" pitchFamily="34" charset="0"/>
                <a:ea typeface="Tahoma" panose="020B0604030504040204" pitchFamily="34" charset="0"/>
                <a:cs typeface="Tahoma" panose="020B0604030504040204" pitchFamily="34" charset="0"/>
              </a:rPr>
              <a:t> έχουμε την εμφάνιση πηλού πάνω σε κροκαλοπαγή.</a:t>
            </a:r>
          </a:p>
          <a:p>
            <a:pPr algn="just"/>
            <a:r>
              <a:rPr lang="el-GR" sz="2800" dirty="0" smtClean="0">
                <a:latin typeface="Tahoma" panose="020B0604030504040204" pitchFamily="34" charset="0"/>
                <a:ea typeface="Tahoma" panose="020B0604030504040204" pitchFamily="34" charset="0"/>
                <a:cs typeface="Tahoma" panose="020B0604030504040204" pitchFamily="34" charset="0"/>
              </a:rPr>
              <a:t>Στην </a:t>
            </a:r>
            <a:r>
              <a:rPr lang="el-GR" sz="2800" dirty="0">
                <a:latin typeface="Tahoma" panose="020B0604030504040204" pitchFamily="34" charset="0"/>
                <a:ea typeface="Tahoma" panose="020B0604030504040204" pitchFamily="34" charset="0"/>
                <a:cs typeface="Tahoma" panose="020B0604030504040204" pitchFamily="34" charset="0"/>
              </a:rPr>
              <a:t>ίδια περιοχή αλλά στο χωριό </a:t>
            </a:r>
            <a:r>
              <a:rPr lang="el-GR" sz="2800" dirty="0" err="1">
                <a:latin typeface="Tahoma" panose="020B0604030504040204" pitchFamily="34" charset="0"/>
                <a:ea typeface="Tahoma" panose="020B0604030504040204" pitchFamily="34" charset="0"/>
                <a:cs typeface="Tahoma" panose="020B0604030504040204" pitchFamily="34" charset="0"/>
              </a:rPr>
              <a:t>Χαιρετιανά</a:t>
            </a:r>
            <a:r>
              <a:rPr lang="el-GR" sz="2800" dirty="0">
                <a:latin typeface="Tahoma" panose="020B0604030504040204" pitchFamily="34" charset="0"/>
                <a:ea typeface="Tahoma" panose="020B0604030504040204" pitchFamily="34" charset="0"/>
                <a:cs typeface="Tahoma" panose="020B0604030504040204" pitchFamily="34" charset="0"/>
              </a:rPr>
              <a:t>, εμφανίζεται συμπαγής πηλός με πάχος ιζήματος 50</a:t>
            </a:r>
            <a:r>
              <a:rPr lang="en-US" sz="2800" dirty="0">
                <a:latin typeface="Tahoma" panose="020B0604030504040204" pitchFamily="34" charset="0"/>
                <a:ea typeface="Tahoma" panose="020B0604030504040204" pitchFamily="34" charset="0"/>
                <a:cs typeface="Tahoma" panose="020B0604030504040204" pitchFamily="34" charset="0"/>
              </a:rPr>
              <a:t>m </a:t>
            </a:r>
            <a:r>
              <a:rPr lang="el-GR" sz="2800" dirty="0">
                <a:latin typeface="Tahoma" panose="020B0604030504040204" pitchFamily="34" charset="0"/>
                <a:ea typeface="Tahoma" panose="020B0604030504040204" pitchFamily="34" charset="0"/>
                <a:cs typeface="Tahoma" panose="020B0604030504040204" pitchFamily="34" charset="0"/>
              </a:rPr>
              <a:t>και συμπαγής πηλός με ολισθήσεις με κανάλια εύρους 4</a:t>
            </a:r>
            <a:r>
              <a:rPr lang="en-US" sz="2800" dirty="0">
                <a:latin typeface="Tahoma" panose="020B0604030504040204" pitchFamily="34" charset="0"/>
                <a:ea typeface="Tahoma" panose="020B0604030504040204" pitchFamily="34" charset="0"/>
                <a:cs typeface="Tahoma" panose="020B0604030504040204" pitchFamily="34" charset="0"/>
              </a:rPr>
              <a:t>m </a:t>
            </a:r>
            <a:r>
              <a:rPr lang="el-GR" sz="2800" dirty="0">
                <a:latin typeface="Tahoma" panose="020B0604030504040204" pitchFamily="34" charset="0"/>
                <a:ea typeface="Tahoma" panose="020B0604030504040204" pitchFamily="34" charset="0"/>
                <a:cs typeface="Tahoma" panose="020B0604030504040204" pitchFamily="34" charset="0"/>
              </a:rPr>
              <a:t>και πάχους 1</a:t>
            </a:r>
            <a:r>
              <a:rPr lang="en-US" sz="2800" dirty="0">
                <a:latin typeface="Tahoma" panose="020B0604030504040204" pitchFamily="34" charset="0"/>
                <a:ea typeface="Tahoma" panose="020B0604030504040204" pitchFamily="34" charset="0"/>
                <a:cs typeface="Tahoma" panose="020B0604030504040204" pitchFamily="34" charset="0"/>
              </a:rPr>
              <a:t>m</a:t>
            </a:r>
            <a:r>
              <a:rPr lang="el-GR" sz="2800" dirty="0">
                <a:latin typeface="Tahoma" panose="020B0604030504040204" pitchFamily="34" charset="0"/>
                <a:ea typeface="Tahoma" panose="020B0604030504040204" pitchFamily="34" charset="0"/>
                <a:cs typeface="Tahoma" panose="020B0604030504040204" pitchFamily="34" charset="0"/>
              </a:rPr>
              <a:t>.</a:t>
            </a:r>
          </a:p>
          <a:p>
            <a:pPr algn="just"/>
            <a:r>
              <a:rPr lang="el-GR" sz="2800" dirty="0">
                <a:latin typeface="Tahoma" panose="020B0604030504040204" pitchFamily="34" charset="0"/>
                <a:ea typeface="Tahoma" panose="020B0604030504040204" pitchFamily="34" charset="0"/>
                <a:cs typeface="Tahoma" panose="020B0604030504040204" pitchFamily="34" charset="0"/>
              </a:rPr>
              <a:t>Κατά την περίοδο του </a:t>
            </a:r>
            <a:r>
              <a:rPr lang="el-GR" sz="2800" dirty="0" err="1">
                <a:latin typeface="Tahoma" panose="020B0604030504040204" pitchFamily="34" charset="0"/>
                <a:ea typeface="Tahoma" panose="020B0604030504040204" pitchFamily="34" charset="0"/>
                <a:cs typeface="Tahoma" panose="020B0604030504040204" pitchFamily="34" charset="0"/>
              </a:rPr>
              <a:t>Μεσσηνίου</a:t>
            </a:r>
            <a:r>
              <a:rPr lang="el-GR" sz="2800" dirty="0">
                <a:latin typeface="Tahoma" panose="020B0604030504040204" pitchFamily="34" charset="0"/>
                <a:ea typeface="Tahoma" panose="020B0604030504040204" pitchFamily="34" charset="0"/>
                <a:cs typeface="Tahoma" panose="020B0604030504040204" pitchFamily="34" charset="0"/>
              </a:rPr>
              <a:t> παρατηρείται η </a:t>
            </a:r>
            <a:r>
              <a:rPr lang="el-GR" sz="2800" dirty="0" err="1">
                <a:latin typeface="Tahoma" panose="020B0604030504040204" pitchFamily="34" charset="0"/>
                <a:ea typeface="Tahoma" panose="020B0604030504040204" pitchFamily="34" charset="0"/>
                <a:cs typeface="Tahoma" panose="020B0604030504040204" pitchFamily="34" charset="0"/>
              </a:rPr>
              <a:t>γυψούχος</a:t>
            </a:r>
            <a:r>
              <a:rPr lang="el-GR" sz="2800" dirty="0">
                <a:latin typeface="Tahoma" panose="020B0604030504040204" pitchFamily="34" charset="0"/>
                <a:ea typeface="Tahoma" panose="020B0604030504040204" pitchFamily="34" charset="0"/>
                <a:cs typeface="Tahoma" panose="020B0604030504040204" pitchFamily="34" charset="0"/>
              </a:rPr>
              <a:t> φάση με πάχος ιζήματος έως 100</a:t>
            </a:r>
            <a:r>
              <a:rPr lang="en-US" sz="2800" dirty="0">
                <a:latin typeface="Tahoma" panose="020B0604030504040204" pitchFamily="34" charset="0"/>
                <a:ea typeface="Tahoma" panose="020B0604030504040204" pitchFamily="34" charset="0"/>
                <a:cs typeface="Tahoma" panose="020B0604030504040204" pitchFamily="34" charset="0"/>
              </a:rPr>
              <a:t>m</a:t>
            </a:r>
            <a:r>
              <a:rPr lang="el-GR" sz="2800" dirty="0">
                <a:latin typeface="Tahoma" panose="020B0604030504040204" pitchFamily="34" charset="0"/>
                <a:ea typeface="Tahoma" panose="020B0604030504040204" pitchFamily="34" charset="0"/>
                <a:cs typeface="Tahoma" panose="020B0604030504040204" pitchFamily="34" charset="0"/>
              </a:rPr>
              <a:t>, η οποία χαρακτηρίζεται από 15 κύκλους. Κάθε κύκλος αποτελείται από στρώματα γύψου και μάργας. Η γύψος βρέθηκε εκεί λόγω της </a:t>
            </a:r>
            <a:r>
              <a:rPr lang="el-GR" sz="2800" dirty="0" err="1">
                <a:latin typeface="Tahoma" panose="020B0604030504040204" pitchFamily="34" charset="0"/>
                <a:ea typeface="Tahoma" panose="020B0604030504040204" pitchFamily="34" charset="0"/>
                <a:cs typeface="Tahoma" panose="020B0604030504040204" pitchFamily="34" charset="0"/>
              </a:rPr>
              <a:t>Μεσσήνιας</a:t>
            </a:r>
            <a:r>
              <a:rPr lang="el-GR" sz="2800" dirty="0">
                <a:latin typeface="Tahoma" panose="020B0604030504040204" pitchFamily="34" charset="0"/>
                <a:ea typeface="Tahoma" panose="020B0604030504040204" pitchFamily="34" charset="0"/>
                <a:cs typeface="Tahoma" panose="020B0604030504040204" pitchFamily="34" charset="0"/>
              </a:rPr>
              <a:t> κρίσης.</a:t>
            </a:r>
          </a:p>
          <a:p>
            <a:pPr algn="just"/>
            <a:r>
              <a:rPr lang="el-GR" sz="2800" dirty="0">
                <a:latin typeface="Tahoma" panose="020B0604030504040204" pitchFamily="34" charset="0"/>
                <a:ea typeface="Tahoma" panose="020B0604030504040204" pitchFamily="34" charset="0"/>
                <a:cs typeface="Tahoma" panose="020B0604030504040204" pitchFamily="34" charset="0"/>
              </a:rPr>
              <a:t>Πάνω από την </a:t>
            </a:r>
            <a:r>
              <a:rPr lang="el-GR" sz="2800" dirty="0" err="1">
                <a:latin typeface="Tahoma" panose="020B0604030504040204" pitchFamily="34" charset="0"/>
                <a:ea typeface="Tahoma" panose="020B0604030504040204" pitchFamily="34" charset="0"/>
                <a:cs typeface="Tahoma" panose="020B0604030504040204" pitchFamily="34" charset="0"/>
              </a:rPr>
              <a:t>γυψούχο</a:t>
            </a:r>
            <a:r>
              <a:rPr lang="el-GR" sz="2800" dirty="0">
                <a:latin typeface="Tahoma" panose="020B0604030504040204" pitchFamily="34" charset="0"/>
                <a:ea typeface="Tahoma" panose="020B0604030504040204" pitchFamily="34" charset="0"/>
                <a:cs typeface="Tahoma" panose="020B0604030504040204" pitchFamily="34" charset="0"/>
              </a:rPr>
              <a:t> φάση παρατηρούνται εναλλαγές πηλού και άμμου (</a:t>
            </a:r>
            <a:r>
              <a:rPr lang="el-GR" sz="2800" dirty="0" err="1">
                <a:latin typeface="Tahoma" panose="020B0604030504040204" pitchFamily="34" charset="0"/>
                <a:ea typeface="Tahoma" panose="020B0604030504040204" pitchFamily="34" charset="0"/>
                <a:cs typeface="Tahoma" panose="020B0604030504040204" pitchFamily="34" charset="0"/>
              </a:rPr>
              <a:t>ετερολιθική</a:t>
            </a:r>
            <a:r>
              <a:rPr lang="el-GR" sz="2800" dirty="0">
                <a:latin typeface="Tahoma" panose="020B0604030504040204" pitchFamily="34" charset="0"/>
                <a:ea typeface="Tahoma" panose="020B0604030504040204" pitchFamily="34" charset="0"/>
                <a:cs typeface="Tahoma" panose="020B0604030504040204" pitchFamily="34" charset="0"/>
              </a:rPr>
              <a:t> φάση), πάχους 60</a:t>
            </a:r>
            <a:r>
              <a:rPr lang="en-US" sz="2800" dirty="0">
                <a:latin typeface="Tahoma" panose="020B0604030504040204" pitchFamily="34" charset="0"/>
                <a:ea typeface="Tahoma" panose="020B0604030504040204" pitchFamily="34" charset="0"/>
                <a:cs typeface="Tahoma" panose="020B0604030504040204" pitchFamily="34" charset="0"/>
              </a:rPr>
              <a:t>m</a:t>
            </a:r>
            <a:r>
              <a:rPr lang="el-GR" sz="2800" dirty="0">
                <a:latin typeface="Tahoma" panose="020B0604030504040204" pitchFamily="34" charset="0"/>
                <a:ea typeface="Tahoma" panose="020B0604030504040204" pitchFamily="34" charset="0"/>
                <a:cs typeface="Tahoma" panose="020B0604030504040204" pitchFamily="34" charset="0"/>
              </a:rPr>
              <a:t>, που αποτελούνται από κύκλους με πάχος 5</a:t>
            </a:r>
            <a:r>
              <a:rPr lang="en-US" sz="2800" dirty="0">
                <a:latin typeface="Tahoma" panose="020B0604030504040204" pitchFamily="34" charset="0"/>
                <a:ea typeface="Tahoma" panose="020B0604030504040204" pitchFamily="34" charset="0"/>
                <a:cs typeface="Tahoma" panose="020B0604030504040204" pitchFamily="34" charset="0"/>
              </a:rPr>
              <a:t>m</a:t>
            </a:r>
            <a:r>
              <a:rPr lang="el-GR" sz="2800" dirty="0">
                <a:latin typeface="Tahoma" panose="020B0604030504040204" pitchFamily="34" charset="0"/>
                <a:ea typeface="Tahoma" panose="020B0604030504040204" pitchFamily="34" charset="0"/>
                <a:cs typeface="Tahoma" panose="020B0604030504040204" pitchFamily="34" charset="0"/>
              </a:rPr>
              <a:t>. </a:t>
            </a:r>
          </a:p>
          <a:p>
            <a:pPr algn="just"/>
            <a:endParaRPr lang="el-GR" dirty="0">
              <a:latin typeface="Tahoma" panose="020B0604030504040204" pitchFamily="34" charset="0"/>
              <a:ea typeface="Tahoma" panose="020B0604030504040204" pitchFamily="34" charset="0"/>
              <a:cs typeface="Tahoma" panose="020B0604030504040204" pitchFamily="34" charset="0"/>
            </a:endParaRPr>
          </a:p>
        </p:txBody>
      </p:sp>
      <p:sp>
        <p:nvSpPr>
          <p:cNvPr id="8" name="1 - Τίτλος">
            <a:extLst>
              <a:ext uri="{FF2B5EF4-FFF2-40B4-BE49-F238E27FC236}">
                <a16:creationId xmlns:a16="http://schemas.microsoft.com/office/drawing/2014/main" id="{D7EB9E68-435A-4FA4-B972-9659D5624BC3}"/>
              </a:ext>
            </a:extLst>
          </p:cNvPr>
          <p:cNvSpPr txBox="1">
            <a:spLocks/>
          </p:cNvSpPr>
          <p:nvPr/>
        </p:nvSpPr>
        <p:spPr>
          <a:xfrm>
            <a:off x="1314833" y="332656"/>
            <a:ext cx="8064896" cy="576064"/>
          </a:xfrm>
          <a:prstGeom prst="rect">
            <a:avLst/>
          </a:prstGeom>
        </p:spPr>
        <p:txBody>
          <a:bodyPr>
            <a:noAutofit/>
          </a:bodyPr>
          <a:lst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a:lstStyle>
          <a:p>
            <a:r>
              <a:rPr lang="el-GR" sz="4800" b="1" baseline="30000" dirty="0" smtClean="0">
                <a:latin typeface="Tahoma" panose="020B0604030504040204" pitchFamily="34" charset="0"/>
                <a:ea typeface="Tahoma" panose="020B0604030504040204" pitchFamily="34" charset="0"/>
                <a:cs typeface="Tahoma" panose="020B0604030504040204" pitchFamily="34" charset="0"/>
              </a:rPr>
              <a:t>ΙΖΗΜΑΤΟΛΟΓΙΑ</a:t>
            </a:r>
            <a:endParaRPr lang="el-GR" sz="4800" b="1" baseline="30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2011066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 Θέση περιεχομένου"/>
          <p:cNvSpPr>
            <a:spLocks noGrp="1"/>
          </p:cNvSpPr>
          <p:nvPr>
            <p:ph idx="1"/>
          </p:nvPr>
        </p:nvSpPr>
        <p:spPr>
          <a:xfrm>
            <a:off x="475129" y="836712"/>
            <a:ext cx="11367247" cy="5904656"/>
          </a:xfrm>
        </p:spPr>
        <p:txBody>
          <a:bodyPr>
            <a:normAutofit/>
          </a:bodyPr>
          <a:lstStyle/>
          <a:p>
            <a:pPr algn="just"/>
            <a:r>
              <a:rPr lang="el-GR" sz="2400" dirty="0">
                <a:latin typeface="Tahoma" panose="020B0604030504040204" pitchFamily="34" charset="0"/>
                <a:ea typeface="Tahoma" panose="020B0604030504040204" pitchFamily="34" charset="0"/>
                <a:cs typeface="Tahoma" panose="020B0604030504040204" pitchFamily="34" charset="0"/>
              </a:rPr>
              <a:t>Στην </a:t>
            </a:r>
            <a:r>
              <a:rPr lang="el-GR" sz="2400" dirty="0" smtClean="0">
                <a:latin typeface="Tahoma" panose="020B0604030504040204" pitchFamily="34" charset="0"/>
                <a:ea typeface="Tahoma" panose="020B0604030504040204" pitchFamily="34" charset="0"/>
                <a:cs typeface="Tahoma" panose="020B0604030504040204" pitchFamily="34" charset="0"/>
              </a:rPr>
              <a:t>περιοχή </a:t>
            </a:r>
            <a:r>
              <a:rPr lang="el-GR" sz="2400" b="1" dirty="0" smtClean="0">
                <a:latin typeface="Tahoma" panose="020B0604030504040204" pitchFamily="34" charset="0"/>
                <a:ea typeface="Tahoma" panose="020B0604030504040204" pitchFamily="34" charset="0"/>
                <a:cs typeface="Tahoma" panose="020B0604030504040204" pitchFamily="34" charset="0"/>
              </a:rPr>
              <a:t>του </a:t>
            </a:r>
            <a:r>
              <a:rPr lang="el-GR" sz="2400" b="1" dirty="0" err="1">
                <a:latin typeface="Tahoma" panose="020B0604030504040204" pitchFamily="34" charset="0"/>
                <a:ea typeface="Tahoma" panose="020B0604030504040204" pitchFamily="34" charset="0"/>
                <a:cs typeface="Tahoma" panose="020B0604030504040204" pitchFamily="34" charset="0"/>
              </a:rPr>
              <a:t>Μάλεμε</a:t>
            </a:r>
            <a:r>
              <a:rPr lang="el-GR" sz="2400" dirty="0">
                <a:latin typeface="Tahoma" panose="020B0604030504040204" pitchFamily="34" charset="0"/>
                <a:ea typeface="Tahoma" panose="020B0604030504040204" pitchFamily="34" charset="0"/>
                <a:cs typeface="Tahoma" panose="020B0604030504040204" pitchFamily="34" charset="0"/>
              </a:rPr>
              <a:t>, στην περιοχή </a:t>
            </a:r>
            <a:r>
              <a:rPr lang="el-GR" sz="2400" dirty="0" err="1">
                <a:latin typeface="Tahoma" panose="020B0604030504040204" pitchFamily="34" charset="0"/>
                <a:ea typeface="Tahoma" panose="020B0604030504040204" pitchFamily="34" charset="0"/>
                <a:cs typeface="Tahoma" panose="020B0604030504040204" pitchFamily="34" charset="0"/>
              </a:rPr>
              <a:t>Βούβες</a:t>
            </a:r>
            <a:r>
              <a:rPr lang="el-GR" sz="2400" dirty="0">
                <a:latin typeface="Tahoma" panose="020B0604030504040204" pitchFamily="34" charset="0"/>
                <a:ea typeface="Tahoma" panose="020B0604030504040204" pitchFamily="34" charset="0"/>
                <a:cs typeface="Tahoma" panose="020B0604030504040204" pitchFamily="34" charset="0"/>
              </a:rPr>
              <a:t>, εμφανίζεται συμπαγής πηλός</a:t>
            </a:r>
          </a:p>
          <a:p>
            <a:pPr algn="just"/>
            <a:r>
              <a:rPr lang="el-GR" sz="2400" dirty="0">
                <a:latin typeface="Tahoma" panose="020B0604030504040204" pitchFamily="34" charset="0"/>
                <a:ea typeface="Tahoma" panose="020B0604030504040204" pitchFamily="34" charset="0"/>
                <a:cs typeface="Tahoma" panose="020B0604030504040204" pitchFamily="34" charset="0"/>
              </a:rPr>
              <a:t>και στη συνέχεια  πηλός μαζί με κροκαλοπαγή κατά τη διάρκεια του </a:t>
            </a:r>
            <a:r>
              <a:rPr lang="el-GR" sz="2400" dirty="0" err="1">
                <a:latin typeface="Tahoma" panose="020B0604030504040204" pitchFamily="34" charset="0"/>
                <a:ea typeface="Tahoma" panose="020B0604030504040204" pitchFamily="34" charset="0"/>
                <a:cs typeface="Tahoma" panose="020B0604030504040204" pitchFamily="34" charset="0"/>
              </a:rPr>
              <a:t>Τορτονίου</a:t>
            </a:r>
            <a:r>
              <a:rPr lang="el-GR" sz="2400" dirty="0">
                <a:latin typeface="Tahoma" panose="020B0604030504040204" pitchFamily="34" charset="0"/>
                <a:ea typeface="Tahoma" panose="020B0604030504040204" pitchFamily="34" charset="0"/>
                <a:cs typeface="Tahoma" panose="020B0604030504040204" pitchFamily="34" charset="0"/>
              </a:rPr>
              <a:t>. Τα κροκαλοπαγή αυτά εμφανίζονται κοντά σε ρήγματα στο νότιο τμήμα της περιοχής μελέτης. Η φάση έχει πάχος 170</a:t>
            </a:r>
            <a:r>
              <a:rPr lang="en-US" sz="2400" dirty="0">
                <a:latin typeface="Tahoma" panose="020B0604030504040204" pitchFamily="34" charset="0"/>
                <a:ea typeface="Tahoma" panose="020B0604030504040204" pitchFamily="34" charset="0"/>
                <a:cs typeface="Tahoma" panose="020B0604030504040204" pitchFamily="34" charset="0"/>
              </a:rPr>
              <a:t>m</a:t>
            </a:r>
            <a:r>
              <a:rPr lang="el-GR" sz="2400" dirty="0">
                <a:latin typeface="Tahoma" panose="020B0604030504040204" pitchFamily="34" charset="0"/>
                <a:ea typeface="Tahoma" panose="020B0604030504040204" pitchFamily="34" charset="0"/>
                <a:cs typeface="Tahoma" panose="020B0604030504040204" pitchFamily="34" charset="0"/>
              </a:rPr>
              <a:t>, γκρι χρώματος και χωρίς να παρουσιάζονται απολιθώματα.</a:t>
            </a:r>
          </a:p>
          <a:p>
            <a:pPr algn="just"/>
            <a:r>
              <a:rPr lang="el-GR" sz="2400" dirty="0">
                <a:latin typeface="Tahoma" panose="020B0604030504040204" pitchFamily="34" charset="0"/>
                <a:ea typeface="Tahoma" panose="020B0604030504040204" pitchFamily="34" charset="0"/>
                <a:cs typeface="Tahoma" panose="020B0604030504040204" pitchFamily="34" charset="0"/>
              </a:rPr>
              <a:t>Παρατηρήθηκαν επίσης και κόκκινα κροκαλοπαγή.</a:t>
            </a:r>
          </a:p>
          <a:p>
            <a:pPr algn="just"/>
            <a:r>
              <a:rPr lang="el-GR" sz="2400" dirty="0">
                <a:latin typeface="Tahoma" panose="020B0604030504040204" pitchFamily="34" charset="0"/>
                <a:ea typeface="Tahoma" panose="020B0604030504040204" pitchFamily="34" charset="0"/>
                <a:cs typeface="Tahoma" panose="020B0604030504040204" pitchFamily="34" charset="0"/>
              </a:rPr>
              <a:t>Ο κύκλος αυτός εμφανίζεται τρεις φορές, αλλά στον τρίτο κύκλο, κατά την περίοδο του Μεσσηνίου, εμφανίζεται γύψος Μεσσηνίου στην περιοχή </a:t>
            </a:r>
            <a:r>
              <a:rPr lang="el-GR" sz="2400" dirty="0" err="1" smtClean="0">
                <a:latin typeface="Tahoma" panose="020B0604030504040204" pitchFamily="34" charset="0"/>
                <a:ea typeface="Tahoma" panose="020B0604030504040204" pitchFamily="34" charset="0"/>
                <a:cs typeface="Tahoma" panose="020B0604030504040204" pitchFamily="34" charset="0"/>
              </a:rPr>
              <a:t>Βουκολιές</a:t>
            </a:r>
            <a:r>
              <a:rPr lang="el-GR" sz="2400" dirty="0">
                <a:latin typeface="Tahoma" panose="020B0604030504040204" pitchFamily="34" charset="0"/>
                <a:ea typeface="Tahoma" panose="020B0604030504040204" pitchFamily="34" charset="0"/>
                <a:cs typeface="Tahoma" panose="020B0604030504040204" pitchFamily="34" charset="0"/>
              </a:rPr>
              <a:t>.</a:t>
            </a:r>
          </a:p>
          <a:p>
            <a:pPr algn="just"/>
            <a:r>
              <a:rPr lang="el-GR" sz="2400" dirty="0">
                <a:latin typeface="Tahoma" panose="020B0604030504040204" pitchFamily="34" charset="0"/>
                <a:ea typeface="Tahoma" panose="020B0604030504040204" pitchFamily="34" charset="0"/>
                <a:cs typeface="Tahoma" panose="020B0604030504040204" pitchFamily="34" charset="0"/>
              </a:rPr>
              <a:t>Κατά το </a:t>
            </a:r>
            <a:r>
              <a:rPr lang="el-GR" sz="2400" dirty="0" err="1">
                <a:latin typeface="Tahoma" panose="020B0604030504040204" pitchFamily="34" charset="0"/>
                <a:ea typeface="Tahoma" panose="020B0604030504040204" pitchFamily="34" charset="0"/>
                <a:cs typeface="Tahoma" panose="020B0604030504040204" pitchFamily="34" charset="0"/>
              </a:rPr>
              <a:t>Μεσσήνιο</a:t>
            </a:r>
            <a:r>
              <a:rPr lang="el-GR" sz="2400" dirty="0">
                <a:latin typeface="Tahoma" panose="020B0604030504040204" pitchFamily="34" charset="0"/>
                <a:ea typeface="Tahoma" panose="020B0604030504040204" pitchFamily="34" charset="0"/>
                <a:cs typeface="Tahoma" panose="020B0604030504040204" pitchFamily="34" charset="0"/>
              </a:rPr>
              <a:t> επίσης παρουσιάστηκε και η φάση του </a:t>
            </a:r>
            <a:r>
              <a:rPr lang="el-GR" sz="2400" dirty="0" err="1">
                <a:latin typeface="Tahoma" panose="020B0604030504040204" pitchFamily="34" charset="0"/>
                <a:ea typeface="Tahoma" panose="020B0604030504040204" pitchFamily="34" charset="0"/>
                <a:cs typeface="Tahoma" panose="020B0604030504040204" pitchFamily="34" charset="0"/>
              </a:rPr>
              <a:t>βιοκλαστικού</a:t>
            </a:r>
            <a:r>
              <a:rPr lang="el-GR" sz="2400" dirty="0">
                <a:latin typeface="Tahoma" panose="020B0604030504040204" pitchFamily="34" charset="0"/>
                <a:ea typeface="Tahoma" panose="020B0604030504040204" pitchFamily="34" charset="0"/>
                <a:cs typeface="Tahoma" panose="020B0604030504040204" pitchFamily="34" charset="0"/>
              </a:rPr>
              <a:t> ασβεστόλιθου.</a:t>
            </a:r>
          </a:p>
          <a:p>
            <a:pPr algn="just"/>
            <a:r>
              <a:rPr lang="el-GR" sz="2400" dirty="0">
                <a:latin typeface="Tahoma" panose="020B0604030504040204" pitchFamily="34" charset="0"/>
                <a:ea typeface="Tahoma" panose="020B0604030504040204" pitchFamily="34" charset="0"/>
                <a:cs typeface="Tahoma" panose="020B0604030504040204" pitchFamily="34" charset="0"/>
              </a:rPr>
              <a:t>Στο Πλειόκαινο εμφανίζεται συμπαγής πηλός και εναλλαγές </a:t>
            </a:r>
            <a:r>
              <a:rPr lang="el-GR" sz="2400" dirty="0" err="1">
                <a:latin typeface="Tahoma" panose="020B0604030504040204" pitchFamily="34" charset="0"/>
                <a:ea typeface="Tahoma" panose="020B0604030504040204" pitchFamily="34" charset="0"/>
                <a:cs typeface="Tahoma" panose="020B0604030504040204" pitchFamily="34" charset="0"/>
              </a:rPr>
              <a:t>πηλούχου</a:t>
            </a:r>
            <a:r>
              <a:rPr lang="el-GR" sz="2400" dirty="0">
                <a:latin typeface="Tahoma" panose="020B0604030504040204" pitchFamily="34" charset="0"/>
                <a:ea typeface="Tahoma" panose="020B0604030504040204" pitchFamily="34" charset="0"/>
                <a:cs typeface="Tahoma" panose="020B0604030504040204" pitchFamily="34" charset="0"/>
              </a:rPr>
              <a:t> άμμου και </a:t>
            </a:r>
            <a:r>
              <a:rPr lang="el-GR" sz="2400" dirty="0" err="1">
                <a:latin typeface="Tahoma" panose="020B0604030504040204" pitchFamily="34" charset="0"/>
                <a:ea typeface="Tahoma" panose="020B0604030504040204" pitchFamily="34" charset="0"/>
                <a:cs typeface="Tahoma" panose="020B0604030504040204" pitchFamily="34" charset="0"/>
              </a:rPr>
              <a:t>αμμούχου</a:t>
            </a:r>
            <a:r>
              <a:rPr lang="el-GR" sz="2400" dirty="0">
                <a:latin typeface="Tahoma" panose="020B0604030504040204" pitchFamily="34" charset="0"/>
                <a:ea typeface="Tahoma" panose="020B0604030504040204" pitchFamily="34" charset="0"/>
                <a:cs typeface="Tahoma" panose="020B0604030504040204" pitchFamily="34" charset="0"/>
              </a:rPr>
              <a:t> πηλού που επαναλαμβάνεται δύο φορές.</a:t>
            </a:r>
          </a:p>
          <a:p>
            <a:pPr algn="just"/>
            <a:endParaRPr lang="el-GR" sz="2400" dirty="0">
              <a:latin typeface="Tahoma" panose="020B0604030504040204" pitchFamily="34" charset="0"/>
              <a:ea typeface="Tahoma" panose="020B0604030504040204" pitchFamily="34" charset="0"/>
              <a:cs typeface="Tahoma" panose="020B0604030504040204" pitchFamily="34" charset="0"/>
            </a:endParaRPr>
          </a:p>
        </p:txBody>
      </p:sp>
      <p:sp>
        <p:nvSpPr>
          <p:cNvPr id="6" name="1 - Τίτλος">
            <a:extLst>
              <a:ext uri="{FF2B5EF4-FFF2-40B4-BE49-F238E27FC236}">
                <a16:creationId xmlns:a16="http://schemas.microsoft.com/office/drawing/2014/main" id="{9286535D-6724-4199-A66C-C614D7C1ABBF}"/>
              </a:ext>
            </a:extLst>
          </p:cNvPr>
          <p:cNvSpPr txBox="1">
            <a:spLocks/>
          </p:cNvSpPr>
          <p:nvPr/>
        </p:nvSpPr>
        <p:spPr>
          <a:xfrm>
            <a:off x="1314833" y="332656"/>
            <a:ext cx="8064896" cy="576064"/>
          </a:xfrm>
          <a:prstGeom prst="rect">
            <a:avLst/>
          </a:prstGeom>
        </p:spPr>
        <p:txBody>
          <a:bodyPr>
            <a:noAutofit/>
          </a:bodyPr>
          <a:lst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a:lstStyle>
          <a:p>
            <a:r>
              <a:rPr lang="el-GR" sz="4800" b="1" baseline="30000" dirty="0" smtClean="0">
                <a:latin typeface="Tahoma" panose="020B0604030504040204" pitchFamily="34" charset="0"/>
                <a:ea typeface="Tahoma" panose="020B0604030504040204" pitchFamily="34" charset="0"/>
                <a:cs typeface="Tahoma" panose="020B0604030504040204" pitchFamily="34" charset="0"/>
              </a:rPr>
              <a:t>ΙΖΗΜΑΤΟΛΟΓΙΑ</a:t>
            </a:r>
            <a:endParaRPr lang="el-GR" sz="4800" b="1" baseline="30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2229672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555812" y="1215263"/>
            <a:ext cx="11080376" cy="4925144"/>
          </a:xfrm>
        </p:spPr>
        <p:txBody>
          <a:bodyPr>
            <a:normAutofit fontScale="92500" lnSpcReduction="10000"/>
          </a:bodyPr>
          <a:lstStyle/>
          <a:p>
            <a:pPr marL="0" indent="0" algn="just">
              <a:buNone/>
            </a:pPr>
            <a:r>
              <a:rPr lang="el-GR" sz="2800" dirty="0">
                <a:latin typeface="Tahoma" panose="020B0604030504040204" pitchFamily="34" charset="0"/>
                <a:ea typeface="Tahoma" panose="020B0604030504040204" pitchFamily="34" charset="0"/>
                <a:cs typeface="Tahoma" panose="020B0604030504040204" pitchFamily="34" charset="0"/>
              </a:rPr>
              <a:t>Η σύγχρονη δράση συνθετικών και αντιθετικών ρηγμάτων χώρισε τη βορειοδυτική Κρήτη σε τρεις περιοχές οι οποίες είναι ο Πλάτανος, το </a:t>
            </a:r>
            <a:r>
              <a:rPr lang="el-GR" sz="2800" dirty="0" err="1">
                <a:latin typeface="Tahoma" panose="020B0604030504040204" pitchFamily="34" charset="0"/>
                <a:ea typeface="Tahoma" panose="020B0604030504040204" pitchFamily="34" charset="0"/>
                <a:cs typeface="Tahoma" panose="020B0604030504040204" pitchFamily="34" charset="0"/>
              </a:rPr>
              <a:t>Καστέλλι</a:t>
            </a:r>
            <a:r>
              <a:rPr lang="el-GR" sz="2800" dirty="0">
                <a:latin typeface="Tahoma" panose="020B0604030504040204" pitchFamily="34" charset="0"/>
                <a:ea typeface="Tahoma" panose="020B0604030504040204" pitchFamily="34" charset="0"/>
                <a:cs typeface="Tahoma" panose="020B0604030504040204" pitchFamily="34" charset="0"/>
              </a:rPr>
              <a:t> και το </a:t>
            </a:r>
            <a:r>
              <a:rPr lang="el-GR" sz="2800" dirty="0" err="1" smtClean="0">
                <a:latin typeface="Tahoma" panose="020B0604030504040204" pitchFamily="34" charset="0"/>
                <a:ea typeface="Tahoma" panose="020B0604030504040204" pitchFamily="34" charset="0"/>
                <a:cs typeface="Tahoma" panose="020B0604030504040204" pitchFamily="34" charset="0"/>
              </a:rPr>
              <a:t>Μάλεμε</a:t>
            </a:r>
            <a:r>
              <a:rPr lang="el-GR" sz="2800" dirty="0" smtClean="0">
                <a:latin typeface="Tahoma" panose="020B0604030504040204" pitchFamily="34" charset="0"/>
                <a:ea typeface="Tahoma" panose="020B0604030504040204" pitchFamily="34" charset="0"/>
                <a:cs typeface="Tahoma" panose="020B0604030504040204" pitchFamily="34" charset="0"/>
              </a:rPr>
              <a:t> και θα ονομάζονται πλέον </a:t>
            </a:r>
            <a:r>
              <a:rPr lang="el-GR" sz="2800" dirty="0" err="1" smtClean="0">
                <a:latin typeface="Tahoma" panose="020B0604030504040204" pitchFamily="34" charset="0"/>
                <a:ea typeface="Tahoma" panose="020B0604030504040204" pitchFamily="34" charset="0"/>
                <a:cs typeface="Tahoma" panose="020B0604030504040204" pitchFamily="34" charset="0"/>
              </a:rPr>
              <a:t>υπο</a:t>
            </a:r>
            <a:r>
              <a:rPr lang="el-GR" sz="2800" dirty="0" smtClean="0">
                <a:latin typeface="Tahoma" panose="020B0604030504040204" pitchFamily="34" charset="0"/>
                <a:ea typeface="Tahoma" panose="020B0604030504040204" pitchFamily="34" charset="0"/>
                <a:cs typeface="Tahoma" panose="020B0604030504040204" pitchFamily="34" charset="0"/>
              </a:rPr>
              <a:t>-λεκάνες.</a:t>
            </a:r>
            <a:endParaRPr lang="el-GR" sz="2800" dirty="0">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el-GR" sz="2800" dirty="0" smtClean="0">
                <a:latin typeface="Tahoma" panose="020B0604030504040204" pitchFamily="34" charset="0"/>
                <a:ea typeface="Tahoma" panose="020B0604030504040204" pitchFamily="34" charset="0"/>
                <a:cs typeface="Tahoma" panose="020B0604030504040204" pitchFamily="34" charset="0"/>
              </a:rPr>
              <a:t>Αυτές </a:t>
            </a:r>
            <a:r>
              <a:rPr lang="el-GR" sz="2800" dirty="0">
                <a:latin typeface="Tahoma" panose="020B0604030504040204" pitchFamily="34" charset="0"/>
                <a:ea typeface="Tahoma" panose="020B0604030504040204" pitchFamily="34" charset="0"/>
                <a:cs typeface="Tahoma" panose="020B0604030504040204" pitchFamily="34" charset="0"/>
              </a:rPr>
              <a:t>οι περιοχές εξαιτίας της σύγχρονης δράσης ενός μεγάλου δυτικού-βορειοδυτικού και ενός μεγάλου βόρειο-βορειοανατολικού ρήγματος στο νότιο περιθώριο αυτών των περιοχών δημιούργησαν αντίστοιχα τρεις </a:t>
            </a:r>
            <a:r>
              <a:rPr lang="el-GR" sz="2800" dirty="0" err="1">
                <a:latin typeface="Tahoma" panose="020B0604030504040204" pitchFamily="34" charset="0"/>
                <a:ea typeface="Tahoma" panose="020B0604030504040204" pitchFamily="34" charset="0"/>
                <a:cs typeface="Tahoma" panose="020B0604030504040204" pitchFamily="34" charset="0"/>
              </a:rPr>
              <a:t>υπολεκάνες</a:t>
            </a:r>
            <a:r>
              <a:rPr lang="el-GR" sz="2800" dirty="0">
                <a:latin typeface="Tahoma" panose="020B0604030504040204" pitchFamily="34" charset="0"/>
                <a:ea typeface="Tahoma" panose="020B0604030504040204" pitchFamily="34" charset="0"/>
                <a:cs typeface="Tahoma" panose="020B0604030504040204" pitchFamily="34" charset="0"/>
              </a:rPr>
              <a:t>. Η ιζηματογένεση στο ξεκίνημα της δημιουργίας τους ήταν παντού η ίδια και χαρακτηρίζεται από αποθέσεις συμπαγή πηλού με βάθος ιζήματος 100 μ (επίπεδο υφαλοκρηπίδας). Μετά από αυτό το στάδιο ιζηματογένεσης οι τρεις </a:t>
            </a:r>
            <a:r>
              <a:rPr lang="el-GR" sz="2800" dirty="0" err="1">
                <a:latin typeface="Tahoma" panose="020B0604030504040204" pitchFamily="34" charset="0"/>
                <a:ea typeface="Tahoma" panose="020B0604030504040204" pitchFamily="34" charset="0"/>
                <a:cs typeface="Tahoma" panose="020B0604030504040204" pitchFamily="34" charset="0"/>
              </a:rPr>
              <a:t>υπολεκάνες</a:t>
            </a:r>
            <a:r>
              <a:rPr lang="el-GR" sz="2800" dirty="0">
                <a:latin typeface="Tahoma" panose="020B0604030504040204" pitchFamily="34" charset="0"/>
                <a:ea typeface="Tahoma" panose="020B0604030504040204" pitchFamily="34" charset="0"/>
                <a:cs typeface="Tahoma" panose="020B0604030504040204" pitchFamily="34" charset="0"/>
              </a:rPr>
              <a:t> εξελίσσονται </a:t>
            </a:r>
            <a:r>
              <a:rPr lang="el-GR" sz="2800" dirty="0" smtClean="0">
                <a:latin typeface="Tahoma" panose="020B0604030504040204" pitchFamily="34" charset="0"/>
                <a:ea typeface="Tahoma" panose="020B0604030504040204" pitchFamily="34" charset="0"/>
                <a:cs typeface="Tahoma" panose="020B0604030504040204" pitchFamily="34" charset="0"/>
              </a:rPr>
              <a:t>διαφορετικά, εξαιτίας της τεκτονικής δραστηριότητας που παρήγαγε απότομα πρανή στη θάλασσα με την ανάπτυξη του συμπαγούς πηλού με ολισθήσεις,  </a:t>
            </a:r>
            <a:r>
              <a:rPr lang="el-GR" sz="2800" dirty="0">
                <a:latin typeface="Tahoma" panose="020B0604030504040204" pitchFamily="34" charset="0"/>
                <a:ea typeface="Tahoma" panose="020B0604030504040204" pitchFamily="34" charset="0"/>
                <a:cs typeface="Tahoma" panose="020B0604030504040204" pitchFamily="34" charset="0"/>
              </a:rPr>
              <a:t>και γι αυτό εξετάζονται και χωριστά σε σχέση με την </a:t>
            </a:r>
            <a:r>
              <a:rPr lang="el-GR" sz="2800" dirty="0" err="1">
                <a:latin typeface="Tahoma" panose="020B0604030504040204" pitchFamily="34" charset="0"/>
                <a:ea typeface="Tahoma" panose="020B0604030504040204" pitchFamily="34" charset="0"/>
                <a:cs typeface="Tahoma" panose="020B0604030504040204" pitchFamily="34" charset="0"/>
              </a:rPr>
              <a:t>γεωχρονολογική</a:t>
            </a:r>
            <a:r>
              <a:rPr lang="el-GR" sz="2800" dirty="0">
                <a:latin typeface="Tahoma" panose="020B0604030504040204" pitchFamily="34" charset="0"/>
                <a:ea typeface="Tahoma" panose="020B0604030504040204" pitchFamily="34" charset="0"/>
                <a:cs typeface="Tahoma" panose="020B0604030504040204" pitchFamily="34" charset="0"/>
              </a:rPr>
              <a:t> περίοδο.</a:t>
            </a:r>
          </a:p>
          <a:p>
            <a:pPr algn="just"/>
            <a:endParaRPr lang="el-GR" sz="2000" dirty="0">
              <a:latin typeface="Tahoma" panose="020B0604030504040204" pitchFamily="34" charset="0"/>
              <a:ea typeface="Tahoma" panose="020B0604030504040204" pitchFamily="34" charset="0"/>
              <a:cs typeface="Tahoma" panose="020B0604030504040204" pitchFamily="34" charset="0"/>
            </a:endParaRPr>
          </a:p>
        </p:txBody>
      </p:sp>
      <p:sp>
        <p:nvSpPr>
          <p:cNvPr id="6" name="1 - Τίτλος">
            <a:extLst>
              <a:ext uri="{FF2B5EF4-FFF2-40B4-BE49-F238E27FC236}">
                <a16:creationId xmlns:a16="http://schemas.microsoft.com/office/drawing/2014/main" id="{4B055F1B-0B92-4858-BDE8-1B6EE53E3FBC}"/>
              </a:ext>
            </a:extLst>
          </p:cNvPr>
          <p:cNvSpPr txBox="1">
            <a:spLocks/>
          </p:cNvSpPr>
          <p:nvPr/>
        </p:nvSpPr>
        <p:spPr>
          <a:xfrm>
            <a:off x="1314833" y="332656"/>
            <a:ext cx="8064896" cy="576064"/>
          </a:xfrm>
          <a:prstGeom prst="rect">
            <a:avLst/>
          </a:prstGeom>
        </p:spPr>
        <p:txBody>
          <a:bodyPr>
            <a:noAutofit/>
          </a:bodyPr>
          <a:lst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a:lstStyle>
          <a:p>
            <a:r>
              <a:rPr lang="el-GR" sz="4800" b="1" baseline="30000" dirty="0" smtClean="0">
                <a:latin typeface="Tahoma" panose="020B0604030504040204" pitchFamily="34" charset="0"/>
                <a:ea typeface="Tahoma" panose="020B0604030504040204" pitchFamily="34" charset="0"/>
                <a:cs typeface="Tahoma" panose="020B0604030504040204" pitchFamily="34" charset="0"/>
              </a:rPr>
              <a:t>ΠΑΛΑΙΟΓΕΩΓΡΑΦΙΚΗ</a:t>
            </a:r>
            <a:r>
              <a:rPr lang="el-GR" sz="4800" b="1" dirty="0" smtClean="0">
                <a:latin typeface="Tahoma" panose="020B0604030504040204" pitchFamily="34" charset="0"/>
                <a:ea typeface="Tahoma" panose="020B0604030504040204" pitchFamily="34" charset="0"/>
                <a:cs typeface="Tahoma" panose="020B0604030504040204" pitchFamily="34" charset="0"/>
              </a:rPr>
              <a:t> </a:t>
            </a:r>
            <a:r>
              <a:rPr lang="el-GR" sz="4800" b="1" baseline="30000" dirty="0" smtClean="0">
                <a:latin typeface="Tahoma" panose="020B0604030504040204" pitchFamily="34" charset="0"/>
                <a:ea typeface="Tahoma" panose="020B0604030504040204" pitchFamily="34" charset="0"/>
                <a:cs typeface="Tahoma" panose="020B0604030504040204" pitchFamily="34" charset="0"/>
              </a:rPr>
              <a:t>ΕΞΕΛΙΞΗ</a:t>
            </a:r>
            <a:endParaRPr lang="el-GR" sz="4800" b="1" baseline="30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5378236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περιεχομένου 1"/>
          <p:cNvSpPr>
            <a:spLocks noGrp="1"/>
          </p:cNvSpPr>
          <p:nvPr>
            <p:ph idx="1"/>
          </p:nvPr>
        </p:nvSpPr>
        <p:spPr>
          <a:xfrm>
            <a:off x="555812" y="1224227"/>
            <a:ext cx="10856259" cy="5112568"/>
          </a:xfrm>
        </p:spPr>
        <p:txBody>
          <a:bodyPr>
            <a:normAutofit/>
          </a:bodyPr>
          <a:lstStyle/>
          <a:p>
            <a:pPr marL="0" indent="0" algn="just">
              <a:buNone/>
            </a:pPr>
            <a:r>
              <a:rPr lang="el-GR" sz="3200" b="1" dirty="0">
                <a:solidFill>
                  <a:schemeClr val="bg1"/>
                </a:solidFill>
                <a:latin typeface="Tahoma" panose="020B0604030504040204" pitchFamily="34" charset="0"/>
                <a:ea typeface="Tahoma" panose="020B0604030504040204" pitchFamily="34" charset="0"/>
                <a:cs typeface="Tahoma" panose="020B0604030504040204" pitchFamily="34" charset="0"/>
              </a:rPr>
              <a:t>Πλάτανος </a:t>
            </a:r>
          </a:p>
          <a:p>
            <a:pPr marL="0" indent="0" algn="just">
              <a:buNone/>
            </a:pPr>
            <a:r>
              <a:rPr lang="el-GR" sz="2400" dirty="0">
                <a:latin typeface="Tahoma" panose="020B0604030504040204" pitchFamily="34" charset="0"/>
                <a:ea typeface="Tahoma" panose="020B0604030504040204" pitchFamily="34" charset="0"/>
                <a:cs typeface="Tahoma" panose="020B0604030504040204" pitchFamily="34" charset="0"/>
              </a:rPr>
              <a:t>Η </a:t>
            </a:r>
            <a:r>
              <a:rPr lang="el-GR" sz="2400" dirty="0" err="1">
                <a:latin typeface="Tahoma" panose="020B0604030504040204" pitchFamily="34" charset="0"/>
                <a:ea typeface="Tahoma" panose="020B0604030504040204" pitchFamily="34" charset="0"/>
                <a:cs typeface="Tahoma" panose="020B0604030504040204" pitchFamily="34" charset="0"/>
              </a:rPr>
              <a:t>υπολεκάνη</a:t>
            </a:r>
            <a:r>
              <a:rPr lang="el-GR" sz="2400" dirty="0">
                <a:latin typeface="Tahoma" panose="020B0604030504040204" pitchFamily="34" charset="0"/>
                <a:ea typeface="Tahoma" panose="020B0604030504040204" pitchFamily="34" charset="0"/>
                <a:cs typeface="Tahoma" panose="020B0604030504040204" pitchFamily="34" charset="0"/>
              </a:rPr>
              <a:t> του Πλατάνου σχηματίστηκε λόγω ενός συστήματος ορθογώνιων ρηγμάτων μετασχηματισμού με διεύθυνση βόρειο-βορειοανατολική και δυτική-βορειοδυτική όπου όπως προαναφέρθηκε συγκεντρώθηκε εκεί η φάση του συμπαγούς πηλού. Τότε, κατά την ιζηματογένεση αυτή, η αναλογία της βύθισης του πυθμένα προς τον ρυθμό ιζηματογένεσης ήταν σταθερή (=1). Στο Ανώτερο </a:t>
            </a:r>
            <a:r>
              <a:rPr lang="el-GR" sz="2400" dirty="0" err="1">
                <a:latin typeface="Tahoma" panose="020B0604030504040204" pitchFamily="34" charset="0"/>
                <a:ea typeface="Tahoma" panose="020B0604030504040204" pitchFamily="34" charset="0"/>
                <a:cs typeface="Tahoma" panose="020B0604030504040204" pitchFamily="34" charset="0"/>
              </a:rPr>
              <a:t>Τορτόνιο</a:t>
            </a:r>
            <a:r>
              <a:rPr lang="el-GR" sz="2400" dirty="0">
                <a:latin typeface="Tahoma" panose="020B0604030504040204" pitchFamily="34" charset="0"/>
                <a:ea typeface="Tahoma" panose="020B0604030504040204" pitchFamily="34" charset="0"/>
                <a:cs typeface="Tahoma" panose="020B0604030504040204" pitchFamily="34" charset="0"/>
              </a:rPr>
              <a:t> όμως η αναλογία αυτή ήταν μεγαλύτερη από το 1 με αποτέλεσμα την δημιουργία απότομων περιθωρίων στην λεκάνη. Λόγω λοιπόν των περιθωρίων αυτών, σχηματίστηκε και η φάση του συμπαγούς πηλού με ολισθήσεις που αναγνωρίστηκε περισσότερο στα περιθώρια της </a:t>
            </a:r>
            <a:r>
              <a:rPr lang="el-GR" sz="2400" dirty="0" err="1">
                <a:latin typeface="Tahoma" panose="020B0604030504040204" pitchFamily="34" charset="0"/>
                <a:ea typeface="Tahoma" panose="020B0604030504040204" pitchFamily="34" charset="0"/>
                <a:cs typeface="Tahoma" panose="020B0604030504040204" pitchFamily="34" charset="0"/>
              </a:rPr>
              <a:t>υπολεκάνης</a:t>
            </a:r>
            <a:r>
              <a:rPr lang="el-GR" sz="2400" dirty="0">
                <a:latin typeface="Tahoma" panose="020B0604030504040204" pitchFamily="34" charset="0"/>
                <a:ea typeface="Tahoma" panose="020B0604030504040204" pitchFamily="34" charset="0"/>
                <a:cs typeface="Tahoma" panose="020B0604030504040204" pitchFamily="34" charset="0"/>
              </a:rPr>
              <a:t>. Οι νότιες περιοχές απέκτησαν μεγάλες κλίσεις και τα προϋπάρχοντα ιζήματα άρχιζαν να ολισθαίνουν. </a:t>
            </a:r>
          </a:p>
          <a:p>
            <a:pPr marL="0" indent="0" algn="just">
              <a:buNone/>
            </a:pPr>
            <a:endParaRPr lang="el-GR" b="1" dirty="0">
              <a:latin typeface="Tahoma" panose="020B0604030504040204" pitchFamily="34" charset="0"/>
              <a:ea typeface="Tahoma" panose="020B0604030504040204" pitchFamily="34" charset="0"/>
              <a:cs typeface="Tahoma" panose="020B0604030504040204" pitchFamily="34" charset="0"/>
            </a:endParaRPr>
          </a:p>
        </p:txBody>
      </p:sp>
      <p:sp>
        <p:nvSpPr>
          <p:cNvPr id="6" name="1 - Τίτλος">
            <a:extLst>
              <a:ext uri="{FF2B5EF4-FFF2-40B4-BE49-F238E27FC236}">
                <a16:creationId xmlns:a16="http://schemas.microsoft.com/office/drawing/2014/main" id="{97151A6A-7BD8-4199-B87F-B635753CC8C3}"/>
              </a:ext>
            </a:extLst>
          </p:cNvPr>
          <p:cNvSpPr txBox="1">
            <a:spLocks/>
          </p:cNvSpPr>
          <p:nvPr/>
        </p:nvSpPr>
        <p:spPr>
          <a:xfrm>
            <a:off x="1314833" y="332656"/>
            <a:ext cx="8064896" cy="576064"/>
          </a:xfrm>
          <a:prstGeom prst="rect">
            <a:avLst/>
          </a:prstGeom>
        </p:spPr>
        <p:txBody>
          <a:bodyPr>
            <a:noAutofit/>
          </a:bodyPr>
          <a:lst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a:lstStyle>
          <a:p>
            <a:r>
              <a:rPr lang="el-GR" sz="4800" b="1" baseline="30000" dirty="0">
                <a:latin typeface="Tahoma" panose="020B0604030504040204" pitchFamily="34" charset="0"/>
                <a:ea typeface="Tahoma" panose="020B0604030504040204" pitchFamily="34" charset="0"/>
                <a:cs typeface="Tahoma" panose="020B0604030504040204" pitchFamily="34" charset="0"/>
              </a:rPr>
              <a:t>ΕΞΕΛΙΞΗ </a:t>
            </a:r>
            <a:r>
              <a:rPr lang="el-GR" sz="4800" b="1" baseline="30000" dirty="0" smtClean="0">
                <a:latin typeface="Tahoma" panose="020B0604030504040204" pitchFamily="34" charset="0"/>
                <a:ea typeface="Tahoma" panose="020B0604030504040204" pitchFamily="34" charset="0"/>
                <a:cs typeface="Tahoma" panose="020B0604030504040204" pitchFamily="34" charset="0"/>
              </a:rPr>
              <a:t>ΥΠΟΛΕΚΑΝΩΝ</a:t>
            </a:r>
            <a:endParaRPr lang="el-GR" sz="4800" b="1" baseline="30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0662300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 Θέση περιεχομένου"/>
          <p:cNvSpPr>
            <a:spLocks noGrp="1"/>
          </p:cNvSpPr>
          <p:nvPr>
            <p:ph idx="1"/>
          </p:nvPr>
        </p:nvSpPr>
        <p:spPr>
          <a:xfrm>
            <a:off x="430306" y="908720"/>
            <a:ext cx="11178988" cy="5760640"/>
          </a:xfrm>
        </p:spPr>
        <p:txBody>
          <a:bodyPr>
            <a:normAutofit/>
          </a:bodyPr>
          <a:lstStyle/>
          <a:p>
            <a:pPr algn="just"/>
            <a:r>
              <a:rPr lang="el-GR" sz="2400" dirty="0">
                <a:latin typeface="Tahoma" panose="020B0604030504040204" pitchFamily="34" charset="0"/>
                <a:ea typeface="Tahoma" panose="020B0604030504040204" pitchFamily="34" charset="0"/>
                <a:cs typeface="Tahoma" panose="020B0604030504040204" pitchFamily="34" charset="0"/>
              </a:rPr>
              <a:t>Κατά την περίοδο του </a:t>
            </a:r>
            <a:r>
              <a:rPr lang="el-GR" sz="2400" dirty="0" err="1">
                <a:latin typeface="Tahoma" panose="020B0604030504040204" pitchFamily="34" charset="0"/>
                <a:ea typeface="Tahoma" panose="020B0604030504040204" pitchFamily="34" charset="0"/>
                <a:cs typeface="Tahoma" panose="020B0604030504040204" pitchFamily="34" charset="0"/>
              </a:rPr>
              <a:t>Μεσσηνίου</a:t>
            </a:r>
            <a:r>
              <a:rPr lang="el-GR" sz="2400" dirty="0">
                <a:latin typeface="Tahoma" panose="020B0604030504040204" pitchFamily="34" charset="0"/>
                <a:ea typeface="Tahoma" panose="020B0604030504040204" pitchFamily="34" charset="0"/>
                <a:cs typeface="Tahoma" panose="020B0604030504040204" pitchFamily="34" charset="0"/>
              </a:rPr>
              <a:t>, η συνεχής απόθεση ιζημάτων υφαλοκρηπίδας δείχνει ότι η λεκάνη δεν επηρεάστηκε από τη </a:t>
            </a:r>
            <a:r>
              <a:rPr lang="el-GR" sz="2400" dirty="0" err="1">
                <a:latin typeface="Tahoma" panose="020B0604030504040204" pitchFamily="34" charset="0"/>
                <a:ea typeface="Tahoma" panose="020B0604030504040204" pitchFamily="34" charset="0"/>
                <a:cs typeface="Tahoma" panose="020B0604030504040204" pitchFamily="34" charset="0"/>
              </a:rPr>
              <a:t>Μεσσήνια</a:t>
            </a:r>
            <a:r>
              <a:rPr lang="el-GR" sz="2400" dirty="0">
                <a:latin typeface="Tahoma" panose="020B0604030504040204" pitchFamily="34" charset="0"/>
                <a:ea typeface="Tahoma" panose="020B0604030504040204" pitchFamily="34" charset="0"/>
                <a:cs typeface="Tahoma" panose="020B0604030504040204" pitchFamily="34" charset="0"/>
              </a:rPr>
              <a:t> κρίση (κρίση αλμυρότητας), οπότε ο ρυθμός βύθισης να είναι μεγαλύτερος από το ρυθμό πτώσης της στάθμης της θάλασσας, έτσι ώστε το περιβάλλον να είναι σταθερό και η </a:t>
            </a:r>
            <a:r>
              <a:rPr lang="el-GR" sz="2400" dirty="0" err="1">
                <a:latin typeface="Tahoma" panose="020B0604030504040204" pitchFamily="34" charset="0"/>
                <a:ea typeface="Tahoma" panose="020B0604030504040204" pitchFamily="34" charset="0"/>
                <a:cs typeface="Tahoma" panose="020B0604030504040204" pitchFamily="34" charset="0"/>
              </a:rPr>
              <a:t>υπολεκάνη</a:t>
            </a:r>
            <a:r>
              <a:rPr lang="el-GR" sz="2400" dirty="0">
                <a:latin typeface="Tahoma" panose="020B0604030504040204" pitchFamily="34" charset="0"/>
                <a:ea typeface="Tahoma" panose="020B0604030504040204" pitchFamily="34" charset="0"/>
                <a:cs typeface="Tahoma" panose="020B0604030504040204" pitchFamily="34" charset="0"/>
              </a:rPr>
              <a:t> να παραμείνει ενεργή. Οι κύκλοι μέσα στην </a:t>
            </a:r>
            <a:r>
              <a:rPr lang="el-GR" sz="2400" dirty="0" err="1">
                <a:latin typeface="Tahoma" panose="020B0604030504040204" pitchFamily="34" charset="0"/>
                <a:ea typeface="Tahoma" panose="020B0604030504040204" pitchFamily="34" charset="0"/>
                <a:cs typeface="Tahoma" panose="020B0604030504040204" pitchFamily="34" charset="0"/>
              </a:rPr>
              <a:t>ετερολιθική</a:t>
            </a:r>
            <a:r>
              <a:rPr lang="el-GR" sz="2400" dirty="0">
                <a:latin typeface="Tahoma" panose="020B0604030504040204" pitchFamily="34" charset="0"/>
                <a:ea typeface="Tahoma" panose="020B0604030504040204" pitchFamily="34" charset="0"/>
                <a:cs typeface="Tahoma" panose="020B0604030504040204" pitchFamily="34" charset="0"/>
              </a:rPr>
              <a:t> φάση αντιπροσωπεύουν τεκτονικούς παλμούς από το Ανώτερο </a:t>
            </a:r>
            <a:r>
              <a:rPr lang="el-GR" sz="2400" dirty="0" err="1">
                <a:latin typeface="Tahoma" panose="020B0604030504040204" pitchFamily="34" charset="0"/>
                <a:ea typeface="Tahoma" panose="020B0604030504040204" pitchFamily="34" charset="0"/>
                <a:cs typeface="Tahoma" panose="020B0604030504040204" pitchFamily="34" charset="0"/>
              </a:rPr>
              <a:t>Τορτόνιο</a:t>
            </a:r>
            <a:r>
              <a:rPr lang="el-GR" sz="2400" dirty="0">
                <a:latin typeface="Tahoma" panose="020B0604030504040204" pitchFamily="34" charset="0"/>
                <a:ea typeface="Tahoma" panose="020B0604030504040204" pitchFamily="34" charset="0"/>
                <a:cs typeface="Tahoma" panose="020B0604030504040204" pitchFamily="34" charset="0"/>
              </a:rPr>
              <a:t> έως και το Ανώτερο </a:t>
            </a:r>
            <a:r>
              <a:rPr lang="el-GR" sz="2400" dirty="0" err="1">
                <a:latin typeface="Tahoma" panose="020B0604030504040204" pitchFamily="34" charset="0"/>
                <a:ea typeface="Tahoma" panose="020B0604030504040204" pitchFamily="34" charset="0"/>
                <a:cs typeface="Tahoma" panose="020B0604030504040204" pitchFamily="34" charset="0"/>
              </a:rPr>
              <a:t>Μεσσήνιο</a:t>
            </a:r>
            <a:r>
              <a:rPr lang="el-GR" sz="2400" dirty="0">
                <a:latin typeface="Tahoma" panose="020B0604030504040204" pitchFamily="34" charset="0"/>
                <a:ea typeface="Tahoma" panose="020B0604030504040204" pitchFamily="34" charset="0"/>
                <a:cs typeface="Tahoma" panose="020B0604030504040204" pitchFamily="34" charset="0"/>
              </a:rPr>
              <a:t>. Την περίοδο εκείνη το βάθος της </a:t>
            </a:r>
            <a:r>
              <a:rPr lang="el-GR" sz="2400" dirty="0" err="1">
                <a:latin typeface="Tahoma" panose="020B0604030504040204" pitchFamily="34" charset="0"/>
                <a:ea typeface="Tahoma" panose="020B0604030504040204" pitchFamily="34" charset="0"/>
                <a:cs typeface="Tahoma" panose="020B0604030504040204" pitchFamily="34" charset="0"/>
              </a:rPr>
              <a:t>υπολεκάνης</a:t>
            </a:r>
            <a:r>
              <a:rPr lang="el-GR" sz="2400" dirty="0">
                <a:latin typeface="Tahoma" panose="020B0604030504040204" pitchFamily="34" charset="0"/>
                <a:ea typeface="Tahoma" panose="020B0604030504040204" pitchFamily="34" charset="0"/>
                <a:cs typeface="Tahoma" panose="020B0604030504040204" pitchFamily="34" charset="0"/>
              </a:rPr>
              <a:t> μειώνεται δείχνοντας μια σταδιακή αύξηση του ρυθμού ιζηματογένεσης σε σχέση με τον ρυθμό βύθισης του πυθμένα. Επίσης το μεγάλο πάχος της </a:t>
            </a:r>
            <a:r>
              <a:rPr lang="el-GR" sz="2400" dirty="0" err="1">
                <a:latin typeface="Tahoma" panose="020B0604030504040204" pitchFamily="34" charset="0"/>
                <a:ea typeface="Tahoma" panose="020B0604030504040204" pitchFamily="34" charset="0"/>
                <a:cs typeface="Tahoma" panose="020B0604030504040204" pitchFamily="34" charset="0"/>
              </a:rPr>
              <a:t>στρωματογραφικής</a:t>
            </a:r>
            <a:r>
              <a:rPr lang="el-GR" sz="2400" dirty="0">
                <a:latin typeface="Tahoma" panose="020B0604030504040204" pitchFamily="34" charset="0"/>
                <a:ea typeface="Tahoma" panose="020B0604030504040204" pitchFamily="34" charset="0"/>
                <a:cs typeface="Tahoma" panose="020B0604030504040204" pitchFamily="34" charset="0"/>
              </a:rPr>
              <a:t> ακολουθίας για μια γενικά ρηχή </a:t>
            </a:r>
            <a:r>
              <a:rPr lang="el-GR" sz="2400" dirty="0" err="1">
                <a:latin typeface="Tahoma" panose="020B0604030504040204" pitchFamily="34" charset="0"/>
                <a:ea typeface="Tahoma" panose="020B0604030504040204" pitchFamily="34" charset="0"/>
                <a:cs typeface="Tahoma" panose="020B0604030504040204" pitchFamily="34" charset="0"/>
              </a:rPr>
              <a:t>υπολεκάνη</a:t>
            </a:r>
            <a:r>
              <a:rPr lang="el-GR" sz="2400" dirty="0">
                <a:latin typeface="Tahoma" panose="020B0604030504040204" pitchFamily="34" charset="0"/>
                <a:ea typeface="Tahoma" panose="020B0604030504040204" pitchFamily="34" charset="0"/>
                <a:cs typeface="Tahoma" panose="020B0604030504040204" pitchFamily="34" charset="0"/>
              </a:rPr>
              <a:t>, αντιπροσωπεύει την συνεχόμενη δράση των ρηγμάτων του περιθωρίου που σχημάτισαν την  </a:t>
            </a:r>
            <a:r>
              <a:rPr lang="el-GR" sz="2400" dirty="0" err="1">
                <a:latin typeface="Tahoma" panose="020B0604030504040204" pitchFamily="34" charset="0"/>
                <a:ea typeface="Tahoma" panose="020B0604030504040204" pitchFamily="34" charset="0"/>
                <a:cs typeface="Tahoma" panose="020B0604030504040204" pitchFamily="34" charset="0"/>
              </a:rPr>
              <a:t>υπολεκάνη</a:t>
            </a:r>
            <a:r>
              <a:rPr lang="el-GR" sz="2400" dirty="0">
                <a:latin typeface="Tahoma" panose="020B0604030504040204" pitchFamily="34" charset="0"/>
                <a:ea typeface="Tahoma" panose="020B0604030504040204" pitchFamily="34" charset="0"/>
                <a:cs typeface="Tahoma" panose="020B0604030504040204" pitchFamily="34" charset="0"/>
              </a:rPr>
              <a:t>. Βόρεια, έξω από την προϋπάρχουσα </a:t>
            </a:r>
            <a:r>
              <a:rPr lang="el-GR" sz="2400" dirty="0" err="1">
                <a:latin typeface="Tahoma" panose="020B0604030504040204" pitchFamily="34" charset="0"/>
                <a:ea typeface="Tahoma" panose="020B0604030504040204" pitchFamily="34" charset="0"/>
                <a:cs typeface="Tahoma" panose="020B0604030504040204" pitchFamily="34" charset="0"/>
              </a:rPr>
              <a:t>υπολεκάνη</a:t>
            </a:r>
            <a:r>
              <a:rPr lang="el-GR" sz="2400" dirty="0">
                <a:latin typeface="Tahoma" panose="020B0604030504040204" pitchFamily="34" charset="0"/>
                <a:ea typeface="Tahoma" panose="020B0604030504040204" pitchFamily="34" charset="0"/>
                <a:cs typeface="Tahoma" panose="020B0604030504040204" pitchFamily="34" charset="0"/>
              </a:rPr>
              <a:t> και λόγω της δράσης του δυτικού-βορειοδυτικού ρήγματος μετασχηματισμού, η φάση του </a:t>
            </a:r>
            <a:r>
              <a:rPr lang="el-GR" sz="2400" dirty="0" err="1">
                <a:latin typeface="Tahoma" panose="020B0604030504040204" pitchFamily="34" charset="0"/>
                <a:ea typeface="Tahoma" panose="020B0604030504040204" pitchFamily="34" charset="0"/>
                <a:cs typeface="Tahoma" panose="020B0604030504040204" pitchFamily="34" charset="0"/>
              </a:rPr>
              <a:t>βιοκλαστικού</a:t>
            </a:r>
            <a:r>
              <a:rPr lang="el-GR" sz="2400" dirty="0">
                <a:latin typeface="Tahoma" panose="020B0604030504040204" pitchFamily="34" charset="0"/>
                <a:ea typeface="Tahoma" panose="020B0604030504040204" pitchFamily="34" charset="0"/>
                <a:cs typeface="Tahoma" panose="020B0604030504040204" pitchFamily="34" charset="0"/>
              </a:rPr>
              <a:t> ασβεστόλιθου σχηματίστηκε πάνω στο επίπεδο του ρήγματος σε παράκτιο περιβάλλον. </a:t>
            </a:r>
          </a:p>
          <a:p>
            <a:pPr algn="just"/>
            <a:endParaRPr lang="el-GR" sz="2000" dirty="0">
              <a:latin typeface="Tahoma" panose="020B0604030504040204" pitchFamily="34" charset="0"/>
              <a:ea typeface="Tahoma" panose="020B0604030504040204" pitchFamily="34" charset="0"/>
              <a:cs typeface="Tahoma" panose="020B0604030504040204" pitchFamily="34" charset="0"/>
            </a:endParaRPr>
          </a:p>
        </p:txBody>
      </p:sp>
      <p:sp>
        <p:nvSpPr>
          <p:cNvPr id="6" name="1 - Τίτλος">
            <a:extLst>
              <a:ext uri="{FF2B5EF4-FFF2-40B4-BE49-F238E27FC236}">
                <a16:creationId xmlns:a16="http://schemas.microsoft.com/office/drawing/2014/main" id="{CF04F4EF-710D-47B0-A0FC-F212CC95C0B4}"/>
              </a:ext>
            </a:extLst>
          </p:cNvPr>
          <p:cNvSpPr txBox="1">
            <a:spLocks/>
          </p:cNvSpPr>
          <p:nvPr/>
        </p:nvSpPr>
        <p:spPr>
          <a:xfrm>
            <a:off x="1314833" y="332656"/>
            <a:ext cx="8064896" cy="576064"/>
          </a:xfrm>
          <a:prstGeom prst="rect">
            <a:avLst/>
          </a:prstGeom>
        </p:spPr>
        <p:txBody>
          <a:bodyPr>
            <a:noAutofit/>
          </a:bodyPr>
          <a:lst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a:lstStyle>
          <a:p>
            <a:r>
              <a:rPr lang="el-GR" sz="4800" b="1" baseline="30000" dirty="0">
                <a:latin typeface="Tahoma" panose="020B0604030504040204" pitchFamily="34" charset="0"/>
                <a:ea typeface="Tahoma" panose="020B0604030504040204" pitchFamily="34" charset="0"/>
                <a:cs typeface="Tahoma" panose="020B0604030504040204" pitchFamily="34" charset="0"/>
              </a:rPr>
              <a:t>ΕΞΕΛΙΞΗ </a:t>
            </a:r>
            <a:r>
              <a:rPr lang="el-GR" sz="4800" b="1" baseline="30000" dirty="0" smtClean="0">
                <a:latin typeface="Tahoma" panose="020B0604030504040204" pitchFamily="34" charset="0"/>
                <a:ea typeface="Tahoma" panose="020B0604030504040204" pitchFamily="34" charset="0"/>
                <a:cs typeface="Tahoma" panose="020B0604030504040204" pitchFamily="34" charset="0"/>
              </a:rPr>
              <a:t>ΥΠΟΛΕΚΑΝΩΝ</a:t>
            </a:r>
            <a:endParaRPr lang="el-GR" sz="4800" b="1" baseline="30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876065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 Θέση περιεχομένου"/>
          <p:cNvSpPr>
            <a:spLocks noGrp="1"/>
          </p:cNvSpPr>
          <p:nvPr>
            <p:ph idx="1"/>
          </p:nvPr>
        </p:nvSpPr>
        <p:spPr>
          <a:xfrm>
            <a:off x="546847" y="908720"/>
            <a:ext cx="11053482" cy="5760640"/>
          </a:xfrm>
        </p:spPr>
        <p:txBody>
          <a:bodyPr>
            <a:normAutofit/>
          </a:bodyPr>
          <a:lstStyle/>
          <a:p>
            <a:pPr algn="just"/>
            <a:r>
              <a:rPr lang="el-GR" sz="2800" dirty="0">
                <a:latin typeface="Tahoma" panose="020B0604030504040204" pitchFamily="34" charset="0"/>
                <a:ea typeface="Tahoma" panose="020B0604030504040204" pitchFamily="34" charset="0"/>
                <a:cs typeface="Tahoma" panose="020B0604030504040204" pitchFamily="34" charset="0"/>
              </a:rPr>
              <a:t>Κατά την περίοδο του </a:t>
            </a:r>
            <a:r>
              <a:rPr lang="el-GR" sz="2800" dirty="0" err="1">
                <a:latin typeface="Tahoma" panose="020B0604030504040204" pitchFamily="34" charset="0"/>
                <a:ea typeface="Tahoma" panose="020B0604030504040204" pitchFamily="34" charset="0"/>
                <a:cs typeface="Tahoma" panose="020B0604030504040204" pitchFamily="34" charset="0"/>
              </a:rPr>
              <a:t>Πλειοκαίνου</a:t>
            </a:r>
            <a:r>
              <a:rPr lang="el-GR" sz="2800" dirty="0">
                <a:latin typeface="Tahoma" panose="020B0604030504040204" pitchFamily="34" charset="0"/>
                <a:ea typeface="Tahoma" panose="020B0604030504040204" pitchFamily="34" charset="0"/>
                <a:cs typeface="Tahoma" panose="020B0604030504040204" pitchFamily="34" charset="0"/>
              </a:rPr>
              <a:t>, η ιζηματογένεση περιορίζεται μόνο κοντά στο κύριο ρήγμα. Ο ρυθμός βύθισης της </a:t>
            </a:r>
            <a:r>
              <a:rPr lang="el-GR" sz="2800" dirty="0" err="1">
                <a:latin typeface="Tahoma" panose="020B0604030504040204" pitchFamily="34" charset="0"/>
                <a:ea typeface="Tahoma" panose="020B0604030504040204" pitchFamily="34" charset="0"/>
                <a:cs typeface="Tahoma" panose="020B0604030504040204" pitchFamily="34" charset="0"/>
              </a:rPr>
              <a:t>υπολεκάνης</a:t>
            </a:r>
            <a:r>
              <a:rPr lang="el-GR" sz="2800" dirty="0">
                <a:latin typeface="Tahoma" panose="020B0604030504040204" pitchFamily="34" charset="0"/>
                <a:ea typeface="Tahoma" panose="020B0604030504040204" pitchFamily="34" charset="0"/>
                <a:cs typeface="Tahoma" panose="020B0604030504040204" pitchFamily="34" charset="0"/>
              </a:rPr>
              <a:t> μειώνεται και έτσι η </a:t>
            </a:r>
            <a:r>
              <a:rPr lang="el-GR" sz="2800" dirty="0" err="1">
                <a:latin typeface="Tahoma" panose="020B0604030504040204" pitchFamily="34" charset="0"/>
                <a:ea typeface="Tahoma" panose="020B0604030504040204" pitchFamily="34" charset="0"/>
                <a:cs typeface="Tahoma" panose="020B0604030504040204" pitchFamily="34" charset="0"/>
              </a:rPr>
              <a:t>υπολεκάνη</a:t>
            </a:r>
            <a:r>
              <a:rPr lang="el-GR" sz="2800" dirty="0">
                <a:latin typeface="Tahoma" panose="020B0604030504040204" pitchFamily="34" charset="0"/>
                <a:ea typeface="Tahoma" panose="020B0604030504040204" pitchFamily="34" charset="0"/>
                <a:cs typeface="Tahoma" panose="020B0604030504040204" pitchFamily="34" charset="0"/>
              </a:rPr>
              <a:t> σταδιακά μπαζώνει. Εκεί φαίνεται και η </a:t>
            </a:r>
            <a:r>
              <a:rPr lang="el-GR" sz="2800" dirty="0" err="1">
                <a:latin typeface="Tahoma" panose="020B0604030504040204" pitchFamily="34" charset="0"/>
                <a:ea typeface="Tahoma" panose="020B0604030504040204" pitchFamily="34" charset="0"/>
                <a:cs typeface="Tahoma" panose="020B0604030504040204" pitchFamily="34" charset="0"/>
              </a:rPr>
              <a:t>λιστρική</a:t>
            </a:r>
            <a:r>
              <a:rPr lang="el-GR" sz="2800" dirty="0">
                <a:latin typeface="Tahoma" panose="020B0604030504040204" pitchFamily="34" charset="0"/>
                <a:ea typeface="Tahoma" panose="020B0604030504040204" pitchFamily="34" charset="0"/>
                <a:cs typeface="Tahoma" panose="020B0604030504040204" pitchFamily="34" charset="0"/>
              </a:rPr>
              <a:t> γεωμετρία του ρήγματος. Στο Κατώτερο Πλειόκαινο όλη η </a:t>
            </a:r>
            <a:r>
              <a:rPr lang="el-GR" sz="2800" dirty="0" err="1">
                <a:latin typeface="Tahoma" panose="020B0604030504040204" pitchFamily="34" charset="0"/>
                <a:ea typeface="Tahoma" panose="020B0604030504040204" pitchFamily="34" charset="0"/>
                <a:cs typeface="Tahoma" panose="020B0604030504040204" pitchFamily="34" charset="0"/>
              </a:rPr>
              <a:t>υπολεκάνη</a:t>
            </a:r>
            <a:r>
              <a:rPr lang="el-GR" sz="2800" dirty="0">
                <a:latin typeface="Tahoma" panose="020B0604030504040204" pitchFamily="34" charset="0"/>
                <a:ea typeface="Tahoma" panose="020B0604030504040204" pitchFamily="34" charset="0"/>
                <a:cs typeface="Tahoma" panose="020B0604030504040204" pitchFamily="34" charset="0"/>
              </a:rPr>
              <a:t> ανυψώθηκε και η ιζηματογένεση σταμάτησε. Κατά το Ανώτερο Πλειόκαινο η δράση του βόρειο-βορειοανατολικού ρήγματος ενεργοποιήθηκε ξανά. Δημιουργήθηκε έτσι μια σχεδόν ασύμμετρη θαλάσσια λεκάνη, με πολύ απότομα περιθώρια και αυξανόμενο βάθος ανατολικά προς το περιθωριακό ρήγμα. Σε αυτή την λεκάνη αποτέθηκε η φάση με εναλλαγές </a:t>
            </a:r>
            <a:r>
              <a:rPr lang="el-GR" sz="2800" dirty="0" err="1">
                <a:latin typeface="Tahoma" panose="020B0604030504040204" pitchFamily="34" charset="0"/>
                <a:ea typeface="Tahoma" panose="020B0604030504040204" pitchFamily="34" charset="0"/>
                <a:cs typeface="Tahoma" panose="020B0604030504040204" pitchFamily="34" charset="0"/>
              </a:rPr>
              <a:t>αμμούχου</a:t>
            </a:r>
            <a:r>
              <a:rPr lang="el-GR" sz="2800" dirty="0">
                <a:latin typeface="Tahoma" panose="020B0604030504040204" pitchFamily="34" charset="0"/>
                <a:ea typeface="Tahoma" panose="020B0604030504040204" pitchFamily="34" charset="0"/>
                <a:cs typeface="Tahoma" panose="020B0604030504040204" pitchFamily="34" charset="0"/>
              </a:rPr>
              <a:t> πηλού με </a:t>
            </a:r>
            <a:r>
              <a:rPr lang="el-GR" sz="2800" dirty="0" err="1">
                <a:latin typeface="Tahoma" panose="020B0604030504040204" pitchFamily="34" charset="0"/>
                <a:ea typeface="Tahoma" panose="020B0604030504040204" pitchFamily="34" charset="0"/>
                <a:cs typeface="Tahoma" panose="020B0604030504040204" pitchFamily="34" charset="0"/>
              </a:rPr>
              <a:t>πηλούχου</a:t>
            </a:r>
            <a:r>
              <a:rPr lang="el-GR" sz="2800" dirty="0">
                <a:latin typeface="Tahoma" panose="020B0604030504040204" pitchFamily="34" charset="0"/>
                <a:ea typeface="Tahoma" panose="020B0604030504040204" pitchFamily="34" charset="0"/>
                <a:cs typeface="Tahoma" panose="020B0604030504040204" pitchFamily="34" charset="0"/>
              </a:rPr>
              <a:t> άμμου.</a:t>
            </a:r>
          </a:p>
          <a:p>
            <a:pPr algn="just"/>
            <a:endParaRPr lang="el-GR" dirty="0">
              <a:latin typeface="Tahoma" panose="020B0604030504040204" pitchFamily="34" charset="0"/>
              <a:ea typeface="Tahoma" panose="020B0604030504040204" pitchFamily="34" charset="0"/>
              <a:cs typeface="Tahoma" panose="020B0604030504040204" pitchFamily="34" charset="0"/>
            </a:endParaRPr>
          </a:p>
        </p:txBody>
      </p:sp>
      <p:sp>
        <p:nvSpPr>
          <p:cNvPr id="6" name="1 - Τίτλος">
            <a:extLst>
              <a:ext uri="{FF2B5EF4-FFF2-40B4-BE49-F238E27FC236}">
                <a16:creationId xmlns:a16="http://schemas.microsoft.com/office/drawing/2014/main" id="{9C582B86-BA7A-48CE-B922-78AABFC5462E}"/>
              </a:ext>
            </a:extLst>
          </p:cNvPr>
          <p:cNvSpPr txBox="1">
            <a:spLocks/>
          </p:cNvSpPr>
          <p:nvPr/>
        </p:nvSpPr>
        <p:spPr>
          <a:xfrm>
            <a:off x="1314833" y="332656"/>
            <a:ext cx="8064896" cy="576064"/>
          </a:xfrm>
          <a:prstGeom prst="rect">
            <a:avLst/>
          </a:prstGeom>
        </p:spPr>
        <p:txBody>
          <a:bodyPr>
            <a:noAutofit/>
          </a:bodyPr>
          <a:lst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a:lstStyle>
          <a:p>
            <a:r>
              <a:rPr lang="el-GR" sz="4800" b="1" baseline="30000" dirty="0">
                <a:latin typeface="Tahoma" panose="020B0604030504040204" pitchFamily="34" charset="0"/>
                <a:ea typeface="Tahoma" panose="020B0604030504040204" pitchFamily="34" charset="0"/>
                <a:cs typeface="Tahoma" panose="020B0604030504040204" pitchFamily="34" charset="0"/>
              </a:rPr>
              <a:t>ΕΞΕΛΙΞΗ </a:t>
            </a:r>
            <a:r>
              <a:rPr lang="el-GR" sz="4800" b="1" baseline="30000" dirty="0" smtClean="0">
                <a:latin typeface="Tahoma" panose="020B0604030504040204" pitchFamily="34" charset="0"/>
                <a:ea typeface="Tahoma" panose="020B0604030504040204" pitchFamily="34" charset="0"/>
                <a:cs typeface="Tahoma" panose="020B0604030504040204" pitchFamily="34" charset="0"/>
              </a:rPr>
              <a:t>ΥΠΟΛΕΚΑΝΩΝ</a:t>
            </a:r>
            <a:endParaRPr lang="el-GR" sz="4800" b="1" baseline="30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7446308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 - Ορθογώνιο">
            <a:extLst>
              <a:ext uri="{FF2B5EF4-FFF2-40B4-BE49-F238E27FC236}">
                <a16:creationId xmlns:a16="http://schemas.microsoft.com/office/drawing/2014/main" id="{2E3B8E04-EB0E-4914-BB55-2C2737436414}"/>
              </a:ext>
            </a:extLst>
          </p:cNvPr>
          <p:cNvSpPr>
            <a:spLocks noChangeArrowheads="1"/>
          </p:cNvSpPr>
          <p:nvPr/>
        </p:nvSpPr>
        <p:spPr bwMode="auto">
          <a:xfrm>
            <a:off x="89647" y="657682"/>
            <a:ext cx="12012706" cy="5632311"/>
          </a:xfrm>
          <a:prstGeom prst="rect">
            <a:avLst/>
          </a:prstGeom>
          <a:noFill/>
          <a:ln w="9525">
            <a:noFill/>
            <a:miter lim="800000"/>
            <a:headEnd/>
            <a:tailEnd/>
          </a:ln>
        </p:spPr>
        <p:txBody>
          <a:bodyPr wrap="square">
            <a:spAutoFit/>
          </a:bodyPr>
          <a:lstStyle/>
          <a:p>
            <a:pPr marL="0" indent="0" algn="just">
              <a:buNone/>
            </a:pPr>
            <a:r>
              <a:rPr lang="el-GR" sz="2400" b="1" dirty="0">
                <a:solidFill>
                  <a:schemeClr val="accent6">
                    <a:lumMod val="60000"/>
                    <a:lumOff val="40000"/>
                  </a:schemeClr>
                </a:solidFill>
                <a:latin typeface="Tahoma" panose="020B0604030504040204" pitchFamily="34" charset="0"/>
                <a:ea typeface="Tahoma" panose="020B0604030504040204" pitchFamily="34" charset="0"/>
                <a:cs typeface="Tahoma" panose="020B0604030504040204" pitchFamily="34" charset="0"/>
              </a:rPr>
              <a:t>ΚΑΣΤΕΛΛΙ</a:t>
            </a:r>
          </a:p>
          <a:p>
            <a:pPr marL="0" indent="0" algn="just">
              <a:buNone/>
            </a:pPr>
            <a:r>
              <a:rPr lang="el-GR" sz="2400" b="1" dirty="0">
                <a:solidFill>
                  <a:schemeClr val="bg1"/>
                </a:solidFill>
                <a:latin typeface="Tahoma" panose="020B0604030504040204" pitchFamily="34" charset="0"/>
                <a:ea typeface="Tahoma" panose="020B0604030504040204" pitchFamily="34" charset="0"/>
                <a:cs typeface="Tahoma" panose="020B0604030504040204" pitchFamily="34" charset="0"/>
              </a:rPr>
              <a:t>Τα ρήγματα που ελέγχουν την </a:t>
            </a:r>
            <a:r>
              <a:rPr lang="el-GR"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υπολεκάνη</a:t>
            </a:r>
            <a:r>
              <a:rPr lang="el-GR" sz="2400" b="1" dirty="0">
                <a:solidFill>
                  <a:schemeClr val="bg1"/>
                </a:solidFill>
                <a:latin typeface="Tahoma" panose="020B0604030504040204" pitchFamily="34" charset="0"/>
                <a:ea typeface="Tahoma" panose="020B0604030504040204" pitchFamily="34" charset="0"/>
                <a:cs typeface="Tahoma" panose="020B0604030504040204" pitchFamily="34" charset="0"/>
              </a:rPr>
              <a:t> του </a:t>
            </a:r>
            <a:r>
              <a:rPr lang="el-GR"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Καστελλίου</a:t>
            </a:r>
            <a:r>
              <a:rPr lang="el-GR" sz="2400" b="1" dirty="0">
                <a:solidFill>
                  <a:schemeClr val="bg1"/>
                </a:solidFill>
                <a:latin typeface="Tahoma" panose="020B0604030504040204" pitchFamily="34" charset="0"/>
                <a:ea typeface="Tahoma" panose="020B0604030504040204" pitchFamily="34" charset="0"/>
                <a:cs typeface="Tahoma" panose="020B0604030504040204" pitchFamily="34" charset="0"/>
              </a:rPr>
              <a:t> έχουν γεωμετρία ρομβοειδούς συστήματος και είναι ρήγματα μετασχηματισμού, με βόρειο-βορειοανατολική και δυτική-βορειοδυτική διεύθυνση. Το δυτικό-βορειοδυτικό ρήγμα μετασχηματισμού στο βορειότερο τμήμα της </a:t>
            </a:r>
            <a:r>
              <a:rPr lang="el-GR"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υπολεκάνης</a:t>
            </a:r>
            <a:r>
              <a:rPr lang="el-GR" sz="2400" b="1" dirty="0">
                <a:solidFill>
                  <a:schemeClr val="bg1"/>
                </a:solidFill>
                <a:latin typeface="Tahoma" panose="020B0604030504040204" pitchFamily="34" charset="0"/>
                <a:ea typeface="Tahoma" panose="020B0604030504040204" pitchFamily="34" charset="0"/>
                <a:cs typeface="Tahoma" panose="020B0604030504040204" pitchFamily="34" charset="0"/>
              </a:rPr>
              <a:t> αποτελεί το κύριο όριο της </a:t>
            </a:r>
            <a:r>
              <a:rPr lang="el-GR"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υπολεκάνης</a:t>
            </a:r>
            <a:r>
              <a:rPr lang="el-GR" sz="2400" b="1" dirty="0">
                <a:solidFill>
                  <a:schemeClr val="bg1"/>
                </a:solidFill>
                <a:latin typeface="Tahoma" panose="020B0604030504040204" pitchFamily="34" charset="0"/>
                <a:ea typeface="Tahoma" panose="020B0604030504040204" pitchFamily="34" charset="0"/>
                <a:cs typeface="Tahoma" panose="020B0604030504040204" pitchFamily="34" charset="0"/>
              </a:rPr>
              <a:t> κατά τη διάρκεια του Ανώτερου </a:t>
            </a:r>
            <a:r>
              <a:rPr lang="el-GR"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Τορτονίου</a:t>
            </a:r>
            <a:r>
              <a:rPr lang="el-GR" sz="2400" b="1" dirty="0">
                <a:solidFill>
                  <a:schemeClr val="bg1"/>
                </a:solidFill>
                <a:latin typeface="Tahoma" panose="020B0604030504040204" pitchFamily="34" charset="0"/>
                <a:ea typeface="Tahoma" panose="020B0604030504040204" pitchFamily="34" charset="0"/>
                <a:cs typeface="Tahoma" panose="020B0604030504040204" pitchFamily="34" charset="0"/>
              </a:rPr>
              <a:t> και εκεί εμφανίζεται συμπαγής πηλός. Τα απότομα περιθώρια της </a:t>
            </a:r>
            <a:r>
              <a:rPr lang="el-GR"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υπολεκάνης</a:t>
            </a:r>
            <a:r>
              <a:rPr lang="el-GR" sz="2400" b="1" dirty="0">
                <a:solidFill>
                  <a:schemeClr val="bg1"/>
                </a:solidFill>
                <a:latin typeface="Tahoma" panose="020B0604030504040204" pitchFamily="34" charset="0"/>
                <a:ea typeface="Tahoma" panose="020B0604030504040204" pitchFamily="34" charset="0"/>
                <a:cs typeface="Tahoma" panose="020B0604030504040204" pitchFamily="34" charset="0"/>
              </a:rPr>
              <a:t> αναπτύχθηκαν νότια, και μπροστά από αυτά αποτέθηκαν </a:t>
            </a:r>
            <a:r>
              <a:rPr lang="el-GR"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δελταϊκά</a:t>
            </a:r>
            <a:r>
              <a:rPr lang="el-GR" sz="2400" b="1" dirty="0">
                <a:solidFill>
                  <a:schemeClr val="bg1"/>
                </a:solidFill>
                <a:latin typeface="Tahoma" panose="020B0604030504040204" pitchFamily="34" charset="0"/>
                <a:ea typeface="Tahoma" panose="020B0604030504040204" pitchFamily="34" charset="0"/>
                <a:cs typeface="Tahoma" panose="020B0604030504040204" pitchFamily="34" charset="0"/>
              </a:rPr>
              <a:t> ριπίδια. Ο συμπαγής πηλός με ολισθήσεις αναπτύχθηκε λόγω της ξαφνικής επαναδραστηριοποίησης του ρήγματος, εξαιτίας της δημιουργίας απότομων περιθωρίων νότια του ρήγματος. Υπήρχε επίσης εμφάνιση πηλού πάνω σε κροκαλοπαγή, στην περιοχή των Γρηγοριανών. Τότε, λόγω μετανάστευσης της τεκτονικής δραστηριότητας στα βόρεια περιθώρια του ρήγματος, η </a:t>
            </a:r>
            <a:r>
              <a:rPr lang="el-GR"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υπολεκάνη</a:t>
            </a:r>
            <a:r>
              <a:rPr lang="el-GR" sz="2400" b="1" dirty="0">
                <a:solidFill>
                  <a:schemeClr val="bg1"/>
                </a:solidFill>
                <a:latin typeface="Tahoma" panose="020B0604030504040204" pitchFamily="34" charset="0"/>
                <a:ea typeface="Tahoma" panose="020B0604030504040204" pitchFamily="34" charset="0"/>
                <a:cs typeface="Tahoma" panose="020B0604030504040204" pitchFamily="34" charset="0"/>
              </a:rPr>
              <a:t> άρχισε να </a:t>
            </a:r>
            <a:r>
              <a:rPr lang="el-GR" sz="2400" b="1" dirty="0" err="1">
                <a:solidFill>
                  <a:schemeClr val="bg1"/>
                </a:solidFill>
                <a:latin typeface="Tahoma" panose="020B0604030504040204" pitchFamily="34" charset="0"/>
                <a:ea typeface="Tahoma" panose="020B0604030504040204" pitchFamily="34" charset="0"/>
                <a:cs typeface="Tahoma" panose="020B0604030504040204" pitchFamily="34" charset="0"/>
              </a:rPr>
              <a:t>χερσεύει</a:t>
            </a:r>
            <a:r>
              <a:rPr lang="el-GR" sz="2400" b="1" dirty="0">
                <a:solidFill>
                  <a:schemeClr val="bg1"/>
                </a:solidFill>
                <a:latin typeface="Tahoma" panose="020B0604030504040204" pitchFamily="34" charset="0"/>
                <a:ea typeface="Tahoma" panose="020B0604030504040204" pitchFamily="34" charset="0"/>
                <a:cs typeface="Tahoma" panose="020B0604030504040204" pitchFamily="34" charset="0"/>
              </a:rPr>
              <a:t>. </a:t>
            </a:r>
          </a:p>
          <a:p>
            <a:pPr marL="0" indent="0" algn="just">
              <a:buNone/>
            </a:pPr>
            <a:endParaRPr lang="el-GR" sz="2400" b="1" dirty="0">
              <a:latin typeface="Tahoma" panose="020B0604030504040204" pitchFamily="34" charset="0"/>
              <a:ea typeface="Tahoma" panose="020B0604030504040204" pitchFamily="34" charset="0"/>
              <a:cs typeface="Tahoma" panose="020B0604030504040204" pitchFamily="34" charset="0"/>
            </a:endParaRPr>
          </a:p>
        </p:txBody>
      </p:sp>
      <p:sp>
        <p:nvSpPr>
          <p:cNvPr id="4" name="1 - Τίτλος">
            <a:extLst>
              <a:ext uri="{FF2B5EF4-FFF2-40B4-BE49-F238E27FC236}">
                <a16:creationId xmlns:a16="http://schemas.microsoft.com/office/drawing/2014/main" id="{A51811EA-AC0C-4425-BC6C-EE9330517EE2}"/>
              </a:ext>
            </a:extLst>
          </p:cNvPr>
          <p:cNvSpPr txBox="1">
            <a:spLocks/>
          </p:cNvSpPr>
          <p:nvPr/>
        </p:nvSpPr>
        <p:spPr>
          <a:xfrm>
            <a:off x="1323797" y="279975"/>
            <a:ext cx="8064896" cy="576064"/>
          </a:xfrm>
          <a:prstGeom prst="rect">
            <a:avLst/>
          </a:prstGeom>
        </p:spPr>
        <p:txBody>
          <a:bodyPr>
            <a:noAutofit/>
          </a:bodyPr>
          <a:lst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a:lstStyle>
          <a:p>
            <a:r>
              <a:rPr lang="el-GR" sz="4400" b="1" baseline="30000" dirty="0">
                <a:latin typeface="Tahoma" panose="020B0604030504040204" pitchFamily="34" charset="0"/>
                <a:ea typeface="Tahoma" panose="020B0604030504040204" pitchFamily="34" charset="0"/>
                <a:cs typeface="Tahoma" panose="020B0604030504040204" pitchFamily="34" charset="0"/>
              </a:rPr>
              <a:t>ΕΞΕΛΙΞΗ </a:t>
            </a:r>
            <a:r>
              <a:rPr lang="el-GR" sz="4400" b="1" baseline="30000" dirty="0" smtClean="0">
                <a:latin typeface="Tahoma" panose="020B0604030504040204" pitchFamily="34" charset="0"/>
                <a:ea typeface="Tahoma" panose="020B0604030504040204" pitchFamily="34" charset="0"/>
                <a:cs typeface="Tahoma" panose="020B0604030504040204" pitchFamily="34" charset="0"/>
              </a:rPr>
              <a:t>ΥΠΟΛΕΚΑΝΩΝ</a:t>
            </a:r>
            <a:endParaRPr lang="el-GR" sz="4400" b="1" baseline="30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69226303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 - Ορθογώνιο">
            <a:extLst>
              <a:ext uri="{FF2B5EF4-FFF2-40B4-BE49-F238E27FC236}">
                <a16:creationId xmlns:a16="http://schemas.microsoft.com/office/drawing/2014/main" id="{2E3B8E04-EB0E-4914-BB55-2C2737436414}"/>
              </a:ext>
            </a:extLst>
          </p:cNvPr>
          <p:cNvSpPr>
            <a:spLocks noChangeArrowheads="1"/>
          </p:cNvSpPr>
          <p:nvPr/>
        </p:nvSpPr>
        <p:spPr bwMode="auto">
          <a:xfrm>
            <a:off x="295835" y="1166842"/>
            <a:ext cx="11600329" cy="4524315"/>
          </a:xfrm>
          <a:prstGeom prst="rect">
            <a:avLst/>
          </a:prstGeom>
          <a:noFill/>
          <a:ln w="9525">
            <a:noFill/>
            <a:miter lim="800000"/>
            <a:headEnd/>
            <a:tailEnd/>
          </a:ln>
        </p:spPr>
        <p:txBody>
          <a:bodyPr wrap="square">
            <a:spAutoFit/>
          </a:bodyPr>
          <a:lstStyle/>
          <a:p>
            <a:pPr marL="0" indent="0" algn="just">
              <a:buNone/>
            </a:pPr>
            <a:r>
              <a:rPr lang="el-GR" sz="2400" b="1" dirty="0">
                <a:solidFill>
                  <a:schemeClr val="accent6">
                    <a:lumMod val="60000"/>
                    <a:lumOff val="40000"/>
                  </a:schemeClr>
                </a:solidFill>
                <a:latin typeface="Tahoma" panose="020B0604030504040204" pitchFamily="34" charset="0"/>
                <a:ea typeface="Tahoma" panose="020B0604030504040204" pitchFamily="34" charset="0"/>
                <a:cs typeface="Tahoma" panose="020B0604030504040204" pitchFamily="34" charset="0"/>
              </a:rPr>
              <a:t>Η </a:t>
            </a:r>
            <a:r>
              <a:rPr lang="el-GR" sz="2400" b="1" dirty="0" err="1">
                <a:solidFill>
                  <a:schemeClr val="accent6">
                    <a:lumMod val="60000"/>
                    <a:lumOff val="40000"/>
                  </a:schemeClr>
                </a:solidFill>
                <a:latin typeface="Tahoma" panose="020B0604030504040204" pitchFamily="34" charset="0"/>
                <a:ea typeface="Tahoma" panose="020B0604030504040204" pitchFamily="34" charset="0"/>
                <a:cs typeface="Tahoma" panose="020B0604030504040204" pitchFamily="34" charset="0"/>
              </a:rPr>
              <a:t>υπολεκάνη</a:t>
            </a:r>
            <a:r>
              <a:rPr lang="el-GR" sz="2400" b="1" dirty="0">
                <a:solidFill>
                  <a:schemeClr val="accent6">
                    <a:lumMod val="60000"/>
                    <a:lumOff val="40000"/>
                  </a:schemeClr>
                </a:solidFill>
                <a:latin typeface="Tahoma" panose="020B0604030504040204" pitchFamily="34" charset="0"/>
                <a:ea typeface="Tahoma" panose="020B0604030504040204" pitchFamily="34" charset="0"/>
                <a:cs typeface="Tahoma" panose="020B0604030504040204" pitchFamily="34" charset="0"/>
              </a:rPr>
              <a:t> περιορίζεται κεντρικά και νότια και η ιζηματογένεση σταματά στην </a:t>
            </a:r>
            <a:r>
              <a:rPr lang="el-GR" sz="2400" b="1" dirty="0" err="1">
                <a:solidFill>
                  <a:schemeClr val="accent6">
                    <a:lumMod val="60000"/>
                    <a:lumOff val="40000"/>
                  </a:schemeClr>
                </a:solidFill>
                <a:latin typeface="Tahoma" panose="020B0604030504040204" pitchFamily="34" charset="0"/>
                <a:ea typeface="Tahoma" panose="020B0604030504040204" pitchFamily="34" charset="0"/>
                <a:cs typeface="Tahoma" panose="020B0604030504040204" pitchFamily="34" charset="0"/>
              </a:rPr>
              <a:t>υπολεκάνη</a:t>
            </a:r>
            <a:r>
              <a:rPr lang="el-GR" sz="2400" b="1" dirty="0">
                <a:solidFill>
                  <a:schemeClr val="accent6">
                    <a:lumMod val="60000"/>
                    <a:lumOff val="40000"/>
                  </a:schemeClr>
                </a:solidFill>
                <a:latin typeface="Tahoma" panose="020B0604030504040204" pitchFamily="34" charset="0"/>
                <a:ea typeface="Tahoma" panose="020B0604030504040204" pitchFamily="34" charset="0"/>
                <a:cs typeface="Tahoma" panose="020B0604030504040204" pitchFamily="34" charset="0"/>
              </a:rPr>
              <a:t> της Κουκουνάρας. Τα όρια του ρήματος αναπτύσσονται στη νότια πλευρά της </a:t>
            </a:r>
            <a:r>
              <a:rPr lang="el-GR" sz="2400" b="1" dirty="0" err="1">
                <a:solidFill>
                  <a:schemeClr val="accent6">
                    <a:lumMod val="60000"/>
                    <a:lumOff val="40000"/>
                  </a:schemeClr>
                </a:solidFill>
                <a:latin typeface="Tahoma" panose="020B0604030504040204" pitchFamily="34" charset="0"/>
                <a:ea typeface="Tahoma" panose="020B0604030504040204" pitchFamily="34" charset="0"/>
                <a:cs typeface="Tahoma" panose="020B0604030504040204" pitchFamily="34" charset="0"/>
              </a:rPr>
              <a:t>υπολεκάνης</a:t>
            </a:r>
            <a:r>
              <a:rPr lang="el-GR" sz="2400" b="1" dirty="0">
                <a:solidFill>
                  <a:schemeClr val="accent6">
                    <a:lumMod val="60000"/>
                    <a:lumOff val="40000"/>
                  </a:schemeClr>
                </a:solidFill>
                <a:latin typeface="Tahoma" panose="020B0604030504040204" pitchFamily="34" charset="0"/>
                <a:ea typeface="Tahoma" panose="020B0604030504040204" pitchFamily="34" charset="0"/>
                <a:cs typeface="Tahoma" panose="020B0604030504040204" pitchFamily="34" charset="0"/>
              </a:rPr>
              <a:t> και στην </a:t>
            </a:r>
            <a:r>
              <a:rPr lang="el-GR" sz="2400" b="1" dirty="0" err="1">
                <a:solidFill>
                  <a:schemeClr val="accent6">
                    <a:lumMod val="60000"/>
                    <a:lumOff val="40000"/>
                  </a:schemeClr>
                </a:solidFill>
                <a:latin typeface="Tahoma" panose="020B0604030504040204" pitchFamily="34" charset="0"/>
                <a:ea typeface="Tahoma" panose="020B0604030504040204" pitchFamily="34" charset="0"/>
                <a:cs typeface="Tahoma" panose="020B0604030504040204" pitchFamily="34" charset="0"/>
              </a:rPr>
              <a:t>υπολεκάνη</a:t>
            </a:r>
            <a:r>
              <a:rPr lang="el-GR" sz="2400" b="1" dirty="0">
                <a:solidFill>
                  <a:schemeClr val="accent6">
                    <a:lumMod val="60000"/>
                    <a:lumOff val="40000"/>
                  </a:schemeClr>
                </a:solidFill>
                <a:latin typeface="Tahoma" panose="020B0604030504040204" pitchFamily="34" charset="0"/>
                <a:ea typeface="Tahoma" panose="020B0604030504040204" pitchFamily="34" charset="0"/>
                <a:cs typeface="Tahoma" panose="020B0604030504040204" pitchFamily="34" charset="0"/>
              </a:rPr>
              <a:t> Πλατάνου και </a:t>
            </a:r>
            <a:r>
              <a:rPr lang="el-GR" sz="2400" b="1" dirty="0" err="1">
                <a:solidFill>
                  <a:schemeClr val="accent6">
                    <a:lumMod val="60000"/>
                    <a:lumOff val="40000"/>
                  </a:schemeClr>
                </a:solidFill>
                <a:latin typeface="Tahoma" panose="020B0604030504040204" pitchFamily="34" charset="0"/>
                <a:ea typeface="Tahoma" panose="020B0604030504040204" pitchFamily="34" charset="0"/>
                <a:cs typeface="Tahoma" panose="020B0604030504040204" pitchFamily="34" charset="0"/>
              </a:rPr>
              <a:t>Μάλεμε</a:t>
            </a:r>
            <a:r>
              <a:rPr lang="el-GR" sz="2400" b="1" dirty="0">
                <a:solidFill>
                  <a:schemeClr val="accent6">
                    <a:lumMod val="60000"/>
                    <a:lumOff val="40000"/>
                  </a:schemeClr>
                </a:solidFill>
                <a:latin typeface="Tahoma" panose="020B0604030504040204" pitchFamily="34" charset="0"/>
                <a:ea typeface="Tahoma" panose="020B0604030504040204" pitchFamily="34" charset="0"/>
                <a:cs typeface="Tahoma" panose="020B0604030504040204" pitchFamily="34" charset="0"/>
              </a:rPr>
              <a:t> σχηματίζεται αντίστοιχα </a:t>
            </a:r>
            <a:r>
              <a:rPr lang="el-GR" sz="2400" b="1" dirty="0" err="1">
                <a:solidFill>
                  <a:schemeClr val="accent6">
                    <a:lumMod val="60000"/>
                    <a:lumOff val="40000"/>
                  </a:schemeClr>
                </a:solidFill>
                <a:latin typeface="Tahoma" panose="020B0604030504040204" pitchFamily="34" charset="0"/>
                <a:ea typeface="Tahoma" panose="020B0604030504040204" pitchFamily="34" charset="0"/>
                <a:cs typeface="Tahoma" panose="020B0604030504040204" pitchFamily="34" charset="0"/>
              </a:rPr>
              <a:t>βιοκλαστικός</a:t>
            </a:r>
            <a:r>
              <a:rPr lang="el-GR" sz="2400" b="1" dirty="0">
                <a:solidFill>
                  <a:schemeClr val="accent6">
                    <a:lumMod val="60000"/>
                    <a:lumOff val="40000"/>
                  </a:schemeClr>
                </a:solidFill>
                <a:latin typeface="Tahoma" panose="020B0604030504040204" pitchFamily="34" charset="0"/>
                <a:ea typeface="Tahoma" panose="020B0604030504040204" pitchFamily="34" charset="0"/>
                <a:cs typeface="Tahoma" panose="020B0604030504040204" pitchFamily="34" charset="0"/>
              </a:rPr>
              <a:t> ασβεστόλιθος πάνω στο επίπεδο του ρήγματος. Εξαιτίας της σύγχρονης δράσης του Δ-ΒΔ ρήγματος του περιθωρίου και του Β-ΒΑ ρήγματος μετασχηματισμού, το ανώτερο μέρος της </a:t>
            </a:r>
            <a:r>
              <a:rPr lang="el-GR" sz="2400" b="1" dirty="0" err="1">
                <a:solidFill>
                  <a:schemeClr val="accent6">
                    <a:lumMod val="60000"/>
                    <a:lumOff val="40000"/>
                  </a:schemeClr>
                </a:solidFill>
                <a:latin typeface="Tahoma" panose="020B0604030504040204" pitchFamily="34" charset="0"/>
                <a:ea typeface="Tahoma" panose="020B0604030504040204" pitchFamily="34" charset="0"/>
                <a:cs typeface="Tahoma" panose="020B0604030504040204" pitchFamily="34" charset="0"/>
              </a:rPr>
              <a:t>ετερολιθικής</a:t>
            </a:r>
            <a:r>
              <a:rPr lang="el-GR" sz="2400" b="1" dirty="0">
                <a:solidFill>
                  <a:schemeClr val="accent6">
                    <a:lumMod val="60000"/>
                    <a:lumOff val="40000"/>
                  </a:schemeClr>
                </a:solidFill>
                <a:latin typeface="Tahoma" panose="020B0604030504040204" pitchFamily="34" charset="0"/>
                <a:ea typeface="Tahoma" panose="020B0604030504040204" pitchFamily="34" charset="0"/>
                <a:cs typeface="Tahoma" panose="020B0604030504040204" pitchFamily="34" charset="0"/>
              </a:rPr>
              <a:t> φάσης σχηματίστηκε πάνω στη γύψο γύρω από την περιοχή </a:t>
            </a:r>
            <a:r>
              <a:rPr lang="el-GR" sz="2400" b="1" dirty="0" err="1">
                <a:solidFill>
                  <a:schemeClr val="accent6">
                    <a:lumMod val="60000"/>
                    <a:lumOff val="40000"/>
                  </a:schemeClr>
                </a:solidFill>
                <a:latin typeface="Tahoma" panose="020B0604030504040204" pitchFamily="34" charset="0"/>
                <a:ea typeface="Tahoma" panose="020B0604030504040204" pitchFamily="34" charset="0"/>
                <a:cs typeface="Tahoma" panose="020B0604030504040204" pitchFamily="34" charset="0"/>
              </a:rPr>
              <a:t>Χαιρετιανά</a:t>
            </a:r>
            <a:r>
              <a:rPr lang="el-GR" sz="2400" b="1" dirty="0">
                <a:solidFill>
                  <a:schemeClr val="accent6">
                    <a:lumMod val="60000"/>
                    <a:lumOff val="40000"/>
                  </a:schemeClr>
                </a:solidFill>
                <a:latin typeface="Tahoma" panose="020B0604030504040204" pitchFamily="34" charset="0"/>
                <a:ea typeface="Tahoma" panose="020B0604030504040204" pitchFamily="34" charset="0"/>
                <a:cs typeface="Tahoma" panose="020B0604030504040204" pitchFamily="34" charset="0"/>
              </a:rPr>
              <a:t>. </a:t>
            </a:r>
          </a:p>
          <a:p>
            <a:pPr marL="0" indent="0" algn="just">
              <a:buNone/>
            </a:pPr>
            <a:endParaRPr lang="el-GR" sz="2400" b="1" dirty="0">
              <a:solidFill>
                <a:schemeClr val="accent6">
                  <a:lumMod val="60000"/>
                  <a:lumOff val="40000"/>
                </a:schemeClr>
              </a:solidFill>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el-GR" sz="2400" b="1" dirty="0">
                <a:solidFill>
                  <a:schemeClr val="accent6">
                    <a:lumMod val="60000"/>
                    <a:lumOff val="40000"/>
                  </a:schemeClr>
                </a:solidFill>
                <a:latin typeface="Tahoma" panose="020B0604030504040204" pitchFamily="34" charset="0"/>
                <a:ea typeface="Tahoma" panose="020B0604030504040204" pitchFamily="34" charset="0"/>
                <a:cs typeface="Tahoma" panose="020B0604030504040204" pitchFamily="34" charset="0"/>
              </a:rPr>
              <a:t>Κατά τη διάρκεια του </a:t>
            </a:r>
            <a:r>
              <a:rPr lang="el-GR" sz="2400" b="1" dirty="0" err="1">
                <a:solidFill>
                  <a:schemeClr val="accent6">
                    <a:lumMod val="60000"/>
                    <a:lumOff val="40000"/>
                  </a:schemeClr>
                </a:solidFill>
                <a:latin typeface="Tahoma" panose="020B0604030504040204" pitchFamily="34" charset="0"/>
                <a:ea typeface="Tahoma" panose="020B0604030504040204" pitchFamily="34" charset="0"/>
                <a:cs typeface="Tahoma" panose="020B0604030504040204" pitchFamily="34" charset="0"/>
              </a:rPr>
              <a:t>Πλειοκαίνου</a:t>
            </a:r>
            <a:r>
              <a:rPr lang="el-GR" sz="2400" b="1" dirty="0">
                <a:solidFill>
                  <a:schemeClr val="accent6">
                    <a:lumMod val="60000"/>
                    <a:lumOff val="40000"/>
                  </a:schemeClr>
                </a:solidFill>
                <a:latin typeface="Tahoma" panose="020B0604030504040204" pitchFamily="34" charset="0"/>
                <a:ea typeface="Tahoma" panose="020B0604030504040204" pitchFamily="34" charset="0"/>
                <a:cs typeface="Tahoma" panose="020B0604030504040204" pitchFamily="34" charset="0"/>
              </a:rPr>
              <a:t> ολόκληρη η περιοχή της </a:t>
            </a:r>
            <a:r>
              <a:rPr lang="el-GR" sz="2400" b="1" dirty="0" err="1">
                <a:solidFill>
                  <a:schemeClr val="accent6">
                    <a:lumMod val="60000"/>
                    <a:lumOff val="40000"/>
                  </a:schemeClr>
                </a:solidFill>
                <a:latin typeface="Tahoma" panose="020B0604030504040204" pitchFamily="34" charset="0"/>
                <a:ea typeface="Tahoma" panose="020B0604030504040204" pitchFamily="34" charset="0"/>
                <a:cs typeface="Tahoma" panose="020B0604030504040204" pitchFamily="34" charset="0"/>
              </a:rPr>
              <a:t>υπολεκάνης</a:t>
            </a:r>
            <a:r>
              <a:rPr lang="el-GR" sz="2400" b="1" dirty="0">
                <a:solidFill>
                  <a:schemeClr val="accent6">
                    <a:lumMod val="60000"/>
                    <a:lumOff val="40000"/>
                  </a:schemeClr>
                </a:solidFill>
                <a:latin typeface="Tahoma" panose="020B0604030504040204" pitchFamily="34" charset="0"/>
                <a:ea typeface="Tahoma" panose="020B0604030504040204" pitchFamily="34" charset="0"/>
                <a:cs typeface="Tahoma" panose="020B0604030504040204" pitchFamily="34" charset="0"/>
              </a:rPr>
              <a:t> του </a:t>
            </a:r>
            <a:r>
              <a:rPr lang="el-GR" sz="2400" b="1" dirty="0" err="1">
                <a:solidFill>
                  <a:schemeClr val="accent6">
                    <a:lumMod val="60000"/>
                    <a:lumOff val="40000"/>
                  </a:schemeClr>
                </a:solidFill>
                <a:latin typeface="Tahoma" panose="020B0604030504040204" pitchFamily="34" charset="0"/>
                <a:ea typeface="Tahoma" panose="020B0604030504040204" pitchFamily="34" charset="0"/>
                <a:cs typeface="Tahoma" panose="020B0604030504040204" pitchFamily="34" charset="0"/>
              </a:rPr>
              <a:t>Καστελλίου</a:t>
            </a:r>
            <a:r>
              <a:rPr lang="el-GR" sz="2400" b="1" dirty="0">
                <a:solidFill>
                  <a:schemeClr val="accent6">
                    <a:lumMod val="60000"/>
                    <a:lumOff val="40000"/>
                  </a:schemeClr>
                </a:solidFill>
                <a:latin typeface="Tahoma" panose="020B0604030504040204" pitchFamily="34" charset="0"/>
                <a:ea typeface="Tahoma" panose="020B0604030504040204" pitchFamily="34" charset="0"/>
                <a:cs typeface="Tahoma" panose="020B0604030504040204" pitchFamily="34" charset="0"/>
              </a:rPr>
              <a:t> ανυψώθηκε καθώς η ιζηματογένεση σταμάτησε.</a:t>
            </a:r>
          </a:p>
          <a:p>
            <a:pPr marL="0" indent="0" algn="just">
              <a:buNone/>
            </a:pPr>
            <a:endParaRPr lang="el-GR" sz="2400" b="1" dirty="0">
              <a:latin typeface="Tahoma" panose="020B0604030504040204" pitchFamily="34" charset="0"/>
              <a:ea typeface="Tahoma" panose="020B0604030504040204" pitchFamily="34" charset="0"/>
              <a:cs typeface="Tahoma" panose="020B0604030504040204" pitchFamily="34" charset="0"/>
            </a:endParaRPr>
          </a:p>
        </p:txBody>
      </p:sp>
      <p:sp>
        <p:nvSpPr>
          <p:cNvPr id="4" name="1 - Τίτλος">
            <a:extLst>
              <a:ext uri="{FF2B5EF4-FFF2-40B4-BE49-F238E27FC236}">
                <a16:creationId xmlns:a16="http://schemas.microsoft.com/office/drawing/2014/main" id="{A51811EA-AC0C-4425-BC6C-EE9330517EE2}"/>
              </a:ext>
            </a:extLst>
          </p:cNvPr>
          <p:cNvSpPr txBox="1">
            <a:spLocks/>
          </p:cNvSpPr>
          <p:nvPr/>
        </p:nvSpPr>
        <p:spPr>
          <a:xfrm>
            <a:off x="1323797" y="279975"/>
            <a:ext cx="8064896" cy="576064"/>
          </a:xfrm>
          <a:prstGeom prst="rect">
            <a:avLst/>
          </a:prstGeom>
        </p:spPr>
        <p:txBody>
          <a:bodyPr>
            <a:noAutofit/>
          </a:bodyPr>
          <a:lst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a:lstStyle>
          <a:p>
            <a:r>
              <a:rPr lang="el-GR" sz="4400" b="1" baseline="30000" dirty="0">
                <a:latin typeface="Tahoma" panose="020B0604030504040204" pitchFamily="34" charset="0"/>
                <a:ea typeface="Tahoma" panose="020B0604030504040204" pitchFamily="34" charset="0"/>
                <a:cs typeface="Tahoma" panose="020B0604030504040204" pitchFamily="34" charset="0"/>
              </a:rPr>
              <a:t>ΕΞΕΛΙΞΗ </a:t>
            </a:r>
            <a:r>
              <a:rPr lang="el-GR" sz="4400" b="1" baseline="30000" dirty="0" smtClean="0">
                <a:latin typeface="Tahoma" panose="020B0604030504040204" pitchFamily="34" charset="0"/>
                <a:ea typeface="Tahoma" panose="020B0604030504040204" pitchFamily="34" charset="0"/>
                <a:cs typeface="Tahoma" panose="020B0604030504040204" pitchFamily="34" charset="0"/>
              </a:rPr>
              <a:t>ΥΠΟΛΕΚΑΝΩΝ</a:t>
            </a:r>
            <a:endParaRPr lang="el-GR" sz="4400" b="1" baseline="30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000845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 - Ορθογώνιο">
            <a:extLst>
              <a:ext uri="{FF2B5EF4-FFF2-40B4-BE49-F238E27FC236}">
                <a16:creationId xmlns:a16="http://schemas.microsoft.com/office/drawing/2014/main" id="{2E3B8E04-EB0E-4914-BB55-2C2737436414}"/>
              </a:ext>
            </a:extLst>
          </p:cNvPr>
          <p:cNvSpPr>
            <a:spLocks noChangeArrowheads="1"/>
          </p:cNvSpPr>
          <p:nvPr/>
        </p:nvSpPr>
        <p:spPr bwMode="auto">
          <a:xfrm>
            <a:off x="89647" y="657682"/>
            <a:ext cx="12012706" cy="5262979"/>
          </a:xfrm>
          <a:prstGeom prst="rect">
            <a:avLst/>
          </a:prstGeom>
          <a:noFill/>
          <a:ln w="9525">
            <a:noFill/>
            <a:miter lim="800000"/>
            <a:headEnd/>
            <a:tailEnd/>
          </a:ln>
        </p:spPr>
        <p:txBody>
          <a:bodyPr wrap="square">
            <a:spAutoFit/>
          </a:bodyPr>
          <a:lstStyle/>
          <a:p>
            <a:pPr marL="0" indent="0" algn="just">
              <a:buNone/>
            </a:pPr>
            <a:r>
              <a:rPr lang="el-GR" sz="2400" b="1" dirty="0">
                <a:solidFill>
                  <a:schemeClr val="bg1"/>
                </a:solidFill>
                <a:latin typeface="Tahoma" panose="020B0604030504040204" pitchFamily="34" charset="0"/>
                <a:ea typeface="Tahoma" panose="020B0604030504040204" pitchFamily="34" charset="0"/>
                <a:cs typeface="Tahoma" panose="020B0604030504040204" pitchFamily="34" charset="0"/>
              </a:rPr>
              <a:t>ΜΑΛΕΜΕ</a:t>
            </a:r>
            <a:r>
              <a:rPr lang="el-GR" sz="2400" b="1" dirty="0">
                <a:latin typeface="Tahoma" panose="020B0604030504040204" pitchFamily="34" charset="0"/>
                <a:ea typeface="Tahoma" panose="020B0604030504040204" pitchFamily="34" charset="0"/>
                <a:cs typeface="Tahoma" panose="020B0604030504040204" pitchFamily="34" charset="0"/>
              </a:rPr>
              <a:t> </a:t>
            </a:r>
          </a:p>
          <a:p>
            <a:pPr marL="0" indent="0" algn="just">
              <a:buNone/>
            </a:pPr>
            <a:r>
              <a:rPr lang="el-GR" sz="2400" dirty="0">
                <a:latin typeface="Tahoma" panose="020B0604030504040204" pitchFamily="34" charset="0"/>
                <a:ea typeface="Tahoma" panose="020B0604030504040204" pitchFamily="34" charset="0"/>
                <a:cs typeface="Tahoma" panose="020B0604030504040204" pitchFamily="34" charset="0"/>
              </a:rPr>
              <a:t>Η εξέλιξη της </a:t>
            </a:r>
            <a:r>
              <a:rPr lang="el-GR" sz="2400" dirty="0" err="1">
                <a:latin typeface="Tahoma" panose="020B0604030504040204" pitchFamily="34" charset="0"/>
                <a:ea typeface="Tahoma" panose="020B0604030504040204" pitchFamily="34" charset="0"/>
                <a:cs typeface="Tahoma" panose="020B0604030504040204" pitchFamily="34" charset="0"/>
              </a:rPr>
              <a:t>υπολεκάνης</a:t>
            </a:r>
            <a:r>
              <a:rPr lang="el-GR" sz="2400" dirty="0">
                <a:latin typeface="Tahoma" panose="020B0604030504040204" pitchFamily="34" charset="0"/>
                <a:ea typeface="Tahoma" panose="020B0604030504040204" pitchFamily="34" charset="0"/>
                <a:cs typeface="Tahoma" panose="020B0604030504040204" pitchFamily="34" charset="0"/>
              </a:rPr>
              <a:t> του </a:t>
            </a:r>
            <a:r>
              <a:rPr lang="el-GR" sz="2400" dirty="0" err="1">
                <a:latin typeface="Tahoma" panose="020B0604030504040204" pitchFamily="34" charset="0"/>
                <a:ea typeface="Tahoma" panose="020B0604030504040204" pitchFamily="34" charset="0"/>
                <a:cs typeface="Tahoma" panose="020B0604030504040204" pitchFamily="34" charset="0"/>
              </a:rPr>
              <a:t>Μάλεμε</a:t>
            </a:r>
            <a:r>
              <a:rPr lang="el-GR" sz="2400" dirty="0">
                <a:latin typeface="Tahoma" panose="020B0604030504040204" pitchFamily="34" charset="0"/>
                <a:ea typeface="Tahoma" panose="020B0604030504040204" pitchFamily="34" charset="0"/>
                <a:cs typeface="Tahoma" panose="020B0604030504040204" pitchFamily="34" charset="0"/>
              </a:rPr>
              <a:t>, ελέγχεται επίσης από ένα ρομβοειδές σύστημα ρηγμάτων. Η </a:t>
            </a:r>
            <a:r>
              <a:rPr lang="el-GR" sz="2400" dirty="0" err="1">
                <a:latin typeface="Tahoma" panose="020B0604030504040204" pitchFamily="34" charset="0"/>
                <a:ea typeface="Tahoma" panose="020B0604030504040204" pitchFamily="34" charset="0"/>
                <a:cs typeface="Tahoma" panose="020B0604030504040204" pitchFamily="34" charset="0"/>
              </a:rPr>
              <a:t>υπολεκάνη</a:t>
            </a:r>
            <a:r>
              <a:rPr lang="el-GR" sz="2400" dirty="0">
                <a:latin typeface="Tahoma" panose="020B0604030504040204" pitchFamily="34" charset="0"/>
                <a:ea typeface="Tahoma" panose="020B0604030504040204" pitchFamily="34" charset="0"/>
                <a:cs typeface="Tahoma" panose="020B0604030504040204" pitchFamily="34" charset="0"/>
              </a:rPr>
              <a:t> αυτή φαίνεται να περιορίζεται βαθμιαία βορειανατολικά. Λόγω της δράσης του Δ-ΒΔ κανονικού ρήγματος και του Β-ΒΑ ρήγματος μετασχηματισμού στο Αν. </a:t>
            </a:r>
            <a:r>
              <a:rPr lang="el-GR" sz="2400" dirty="0" err="1">
                <a:latin typeface="Tahoma" panose="020B0604030504040204" pitchFamily="34" charset="0"/>
                <a:ea typeface="Tahoma" panose="020B0604030504040204" pitchFamily="34" charset="0"/>
                <a:cs typeface="Tahoma" panose="020B0604030504040204" pitchFamily="34" charset="0"/>
              </a:rPr>
              <a:t>Τορτόνιο</a:t>
            </a:r>
            <a:r>
              <a:rPr lang="el-GR" sz="2400" dirty="0">
                <a:latin typeface="Tahoma" panose="020B0604030504040204" pitchFamily="34" charset="0"/>
                <a:ea typeface="Tahoma" panose="020B0604030504040204" pitchFamily="34" charset="0"/>
                <a:cs typeface="Tahoma" panose="020B0604030504040204" pitchFamily="34" charset="0"/>
              </a:rPr>
              <a:t>, τοποθετείται στα ανατολικά και νότια περιθώρια της </a:t>
            </a:r>
            <a:r>
              <a:rPr lang="el-GR" sz="2400" dirty="0" err="1">
                <a:latin typeface="Tahoma" panose="020B0604030504040204" pitchFamily="34" charset="0"/>
                <a:ea typeface="Tahoma" panose="020B0604030504040204" pitchFamily="34" charset="0"/>
                <a:cs typeface="Tahoma" panose="020B0604030504040204" pitchFamily="34" charset="0"/>
              </a:rPr>
              <a:t>υπολεκάνης</a:t>
            </a:r>
            <a:r>
              <a:rPr lang="el-GR" sz="2400" dirty="0">
                <a:latin typeface="Tahoma" panose="020B0604030504040204" pitchFamily="34" charset="0"/>
                <a:ea typeface="Tahoma" panose="020B0604030504040204" pitchFamily="34" charset="0"/>
                <a:cs typeface="Tahoma" panose="020B0604030504040204" pitchFamily="34" charset="0"/>
              </a:rPr>
              <a:t> συμπαγής πηλός. Η μετανάστευση της τεκτονικής δραστηριότητας προς τα βόρεια συσχετίζεται με την φάση με τις εναλλαγές πηλού και κροκαλοπαγή που εμφανίζεται στο ΝΔ τμήμα της </a:t>
            </a:r>
            <a:r>
              <a:rPr lang="el-GR" sz="2400" dirty="0" err="1">
                <a:latin typeface="Tahoma" panose="020B0604030504040204" pitchFamily="34" charset="0"/>
                <a:ea typeface="Tahoma" panose="020B0604030504040204" pitchFamily="34" charset="0"/>
                <a:cs typeface="Tahoma" panose="020B0604030504040204" pitchFamily="34" charset="0"/>
              </a:rPr>
              <a:t>υπολεκάνης</a:t>
            </a:r>
            <a:r>
              <a:rPr lang="el-GR" sz="2400" dirty="0">
                <a:latin typeface="Tahoma" panose="020B0604030504040204" pitchFamily="34" charset="0"/>
                <a:ea typeface="Tahoma" panose="020B0604030504040204" pitchFamily="34" charset="0"/>
                <a:cs typeface="Tahoma" panose="020B0604030504040204" pitchFamily="34" charset="0"/>
              </a:rPr>
              <a:t>. Ο </a:t>
            </a:r>
            <a:r>
              <a:rPr lang="el-GR" sz="2400" dirty="0" err="1">
                <a:latin typeface="Tahoma" panose="020B0604030504040204" pitchFamily="34" charset="0"/>
                <a:ea typeface="Tahoma" panose="020B0604030504040204" pitchFamily="34" charset="0"/>
                <a:cs typeface="Tahoma" panose="020B0604030504040204" pitchFamily="34" charset="0"/>
              </a:rPr>
              <a:t>πόδας</a:t>
            </a:r>
            <a:r>
              <a:rPr lang="el-GR" sz="2400" dirty="0">
                <a:latin typeface="Tahoma" panose="020B0604030504040204" pitchFamily="34" charset="0"/>
                <a:ea typeface="Tahoma" panose="020B0604030504040204" pitchFamily="34" charset="0"/>
                <a:cs typeface="Tahoma" panose="020B0604030504040204" pitchFamily="34" charset="0"/>
              </a:rPr>
              <a:t> του ρήγματος που οριοθετεί την </a:t>
            </a:r>
            <a:r>
              <a:rPr lang="el-GR" sz="2400" dirty="0" err="1">
                <a:latin typeface="Tahoma" panose="020B0604030504040204" pitchFamily="34" charset="0"/>
                <a:ea typeface="Tahoma" panose="020B0604030504040204" pitchFamily="34" charset="0"/>
                <a:cs typeface="Tahoma" panose="020B0604030504040204" pitchFamily="34" charset="0"/>
              </a:rPr>
              <a:t>υπολεκάνη</a:t>
            </a:r>
            <a:r>
              <a:rPr lang="el-GR" sz="2400" dirty="0">
                <a:latin typeface="Tahoma" panose="020B0604030504040204" pitchFamily="34" charset="0"/>
                <a:ea typeface="Tahoma" panose="020B0604030504040204" pitchFamily="34" charset="0"/>
                <a:cs typeface="Tahoma" panose="020B0604030504040204" pitchFamily="34" charset="0"/>
              </a:rPr>
              <a:t> ανυψώθηκε και σχηματίστηκε χερσαίο περιβάλλον, που συσχετίζεται με την γύψο στην </a:t>
            </a:r>
            <a:r>
              <a:rPr lang="el-GR" sz="2400" dirty="0" err="1">
                <a:latin typeface="Tahoma" panose="020B0604030504040204" pitchFamily="34" charset="0"/>
                <a:ea typeface="Tahoma" panose="020B0604030504040204" pitchFamily="34" charset="0"/>
                <a:cs typeface="Tahoma" panose="020B0604030504040204" pitchFamily="34" charset="0"/>
              </a:rPr>
              <a:t>υπολεκάνη</a:t>
            </a:r>
            <a:r>
              <a:rPr lang="el-GR" sz="2400" dirty="0">
                <a:latin typeface="Tahoma" panose="020B0604030504040204" pitchFamily="34" charset="0"/>
                <a:ea typeface="Tahoma" panose="020B0604030504040204" pitchFamily="34" charset="0"/>
                <a:cs typeface="Tahoma" panose="020B0604030504040204" pitchFamily="34" charset="0"/>
              </a:rPr>
              <a:t> του </a:t>
            </a:r>
            <a:r>
              <a:rPr lang="el-GR" sz="2400" dirty="0" err="1">
                <a:latin typeface="Tahoma" panose="020B0604030504040204" pitchFamily="34" charset="0"/>
                <a:ea typeface="Tahoma" panose="020B0604030504040204" pitchFamily="34" charset="0"/>
                <a:cs typeface="Tahoma" panose="020B0604030504040204" pitchFamily="34" charset="0"/>
              </a:rPr>
              <a:t>Μάλεμε</a:t>
            </a:r>
            <a:r>
              <a:rPr lang="el-GR" sz="2400" dirty="0">
                <a:latin typeface="Tahoma" panose="020B0604030504040204" pitchFamily="34" charset="0"/>
                <a:ea typeface="Tahoma" panose="020B0604030504040204" pitchFamily="34" charset="0"/>
                <a:cs typeface="Tahoma" panose="020B0604030504040204" pitchFamily="34" charset="0"/>
              </a:rPr>
              <a:t>. Η ράχη του ρήγματος, έδρασε σαν εμπόδιο και διαχώρισε τις υπάρχουσες </a:t>
            </a:r>
            <a:r>
              <a:rPr lang="el-GR" sz="2400" dirty="0" err="1">
                <a:latin typeface="Tahoma" panose="020B0604030504040204" pitchFamily="34" charset="0"/>
                <a:ea typeface="Tahoma" panose="020B0604030504040204" pitchFamily="34" charset="0"/>
                <a:cs typeface="Tahoma" panose="020B0604030504040204" pitchFamily="34" charset="0"/>
              </a:rPr>
              <a:t>υπολεκάνες</a:t>
            </a:r>
            <a:r>
              <a:rPr lang="el-GR" sz="2400" dirty="0">
                <a:latin typeface="Tahoma" panose="020B0604030504040204" pitchFamily="34" charset="0"/>
                <a:ea typeface="Tahoma" panose="020B0604030504040204" pitchFamily="34" charset="0"/>
                <a:cs typeface="Tahoma" panose="020B0604030504040204" pitchFamily="34" charset="0"/>
              </a:rPr>
              <a:t>, σχηματίζοντας έτσι ένα περιβάλλον πίσω από το εμπόδιο, με γύψο στα νότια του ρήγματος. Στο βόρειο μέρος αυτής της ράχης σχηματίστηκαν ασβεστόλιθοι και αναβαθμίδες σε ένα παράκτιο περιβάλλον.</a:t>
            </a:r>
          </a:p>
          <a:p>
            <a:pPr marL="0" indent="0" algn="just">
              <a:buNone/>
            </a:pPr>
            <a:endParaRPr lang="el-GR" sz="2400" b="1" dirty="0">
              <a:latin typeface="Tahoma" panose="020B0604030504040204" pitchFamily="34" charset="0"/>
              <a:ea typeface="Tahoma" panose="020B0604030504040204" pitchFamily="34" charset="0"/>
              <a:cs typeface="Tahoma" panose="020B0604030504040204" pitchFamily="34" charset="0"/>
            </a:endParaRPr>
          </a:p>
        </p:txBody>
      </p:sp>
      <p:sp>
        <p:nvSpPr>
          <p:cNvPr id="4" name="1 - Τίτλος">
            <a:extLst>
              <a:ext uri="{FF2B5EF4-FFF2-40B4-BE49-F238E27FC236}">
                <a16:creationId xmlns:a16="http://schemas.microsoft.com/office/drawing/2014/main" id="{A51811EA-AC0C-4425-BC6C-EE9330517EE2}"/>
              </a:ext>
            </a:extLst>
          </p:cNvPr>
          <p:cNvSpPr txBox="1">
            <a:spLocks/>
          </p:cNvSpPr>
          <p:nvPr/>
        </p:nvSpPr>
        <p:spPr>
          <a:xfrm>
            <a:off x="1323797" y="279975"/>
            <a:ext cx="8064896" cy="576064"/>
          </a:xfrm>
          <a:prstGeom prst="rect">
            <a:avLst/>
          </a:prstGeom>
        </p:spPr>
        <p:txBody>
          <a:bodyPr>
            <a:noAutofit/>
          </a:bodyPr>
          <a:lst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a:lstStyle>
          <a:p>
            <a:r>
              <a:rPr lang="el-GR" sz="4400" b="1" baseline="30000" dirty="0">
                <a:latin typeface="Tahoma" panose="020B0604030504040204" pitchFamily="34" charset="0"/>
                <a:ea typeface="Tahoma" panose="020B0604030504040204" pitchFamily="34" charset="0"/>
                <a:cs typeface="Tahoma" panose="020B0604030504040204" pitchFamily="34" charset="0"/>
              </a:rPr>
              <a:t>ΕΞΕΛΙΞΗ </a:t>
            </a:r>
            <a:r>
              <a:rPr lang="el-GR" sz="4400" b="1" baseline="30000" dirty="0" smtClean="0">
                <a:latin typeface="Tahoma" panose="020B0604030504040204" pitchFamily="34" charset="0"/>
                <a:ea typeface="Tahoma" panose="020B0604030504040204" pitchFamily="34" charset="0"/>
                <a:cs typeface="Tahoma" panose="020B0604030504040204" pitchFamily="34" charset="0"/>
              </a:rPr>
              <a:t>ΥΠΟΛΕΚΑΝΩΝ</a:t>
            </a:r>
            <a:endParaRPr lang="el-GR" sz="4400" b="1" baseline="30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1906696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3 - Ορθογώνιο">
            <a:extLst>
              <a:ext uri="{FF2B5EF4-FFF2-40B4-BE49-F238E27FC236}">
                <a16:creationId xmlns:a16="http://schemas.microsoft.com/office/drawing/2014/main" id="{2E3B8E04-EB0E-4914-BB55-2C2737436414}"/>
              </a:ext>
            </a:extLst>
          </p:cNvPr>
          <p:cNvSpPr>
            <a:spLocks noChangeArrowheads="1"/>
          </p:cNvSpPr>
          <p:nvPr/>
        </p:nvSpPr>
        <p:spPr bwMode="auto">
          <a:xfrm>
            <a:off x="89647" y="657682"/>
            <a:ext cx="12012706" cy="5632311"/>
          </a:xfrm>
          <a:prstGeom prst="rect">
            <a:avLst/>
          </a:prstGeom>
          <a:noFill/>
          <a:ln w="9525">
            <a:noFill/>
            <a:miter lim="800000"/>
            <a:headEnd/>
            <a:tailEnd/>
          </a:ln>
        </p:spPr>
        <p:txBody>
          <a:bodyPr wrap="square">
            <a:spAutoFit/>
          </a:bodyPr>
          <a:lstStyle/>
          <a:p>
            <a:pPr marL="0" indent="0" algn="just">
              <a:buNone/>
            </a:pPr>
            <a:r>
              <a:rPr lang="el-GR" sz="2400" b="1" dirty="0">
                <a:solidFill>
                  <a:schemeClr val="bg1"/>
                </a:solidFill>
                <a:latin typeface="Tahoma" panose="020B0604030504040204" pitchFamily="34" charset="0"/>
                <a:ea typeface="Tahoma" panose="020B0604030504040204" pitchFamily="34" charset="0"/>
                <a:cs typeface="Tahoma" panose="020B0604030504040204" pitchFamily="34" charset="0"/>
              </a:rPr>
              <a:t>ΜΑΛΕΜΕ</a:t>
            </a:r>
            <a:r>
              <a:rPr lang="el-GR" sz="2400" b="1" dirty="0">
                <a:latin typeface="Tahoma" panose="020B0604030504040204" pitchFamily="34" charset="0"/>
                <a:ea typeface="Tahoma" panose="020B0604030504040204" pitchFamily="34" charset="0"/>
                <a:cs typeface="Tahoma" panose="020B0604030504040204" pitchFamily="34" charset="0"/>
              </a:rPr>
              <a:t> </a:t>
            </a:r>
          </a:p>
          <a:p>
            <a:pPr marL="0" indent="0" algn="just">
              <a:buNone/>
            </a:pPr>
            <a:r>
              <a:rPr lang="el-GR" sz="2400" dirty="0">
                <a:latin typeface="Tahoma" panose="020B0604030504040204" pitchFamily="34" charset="0"/>
                <a:ea typeface="Tahoma" panose="020B0604030504040204" pitchFamily="34" charset="0"/>
                <a:cs typeface="Tahoma" panose="020B0604030504040204" pitchFamily="34" charset="0"/>
              </a:rPr>
              <a:t>Κατά την περίοδο του </a:t>
            </a:r>
            <a:r>
              <a:rPr lang="el-GR" sz="2400" dirty="0" err="1">
                <a:latin typeface="Tahoma" panose="020B0604030504040204" pitchFamily="34" charset="0"/>
                <a:ea typeface="Tahoma" panose="020B0604030504040204" pitchFamily="34" charset="0"/>
                <a:cs typeface="Tahoma" panose="020B0604030504040204" pitchFamily="34" charset="0"/>
              </a:rPr>
              <a:t>Μεσσηνίου</a:t>
            </a:r>
            <a:r>
              <a:rPr lang="el-GR" sz="2400" dirty="0">
                <a:latin typeface="Tahoma" panose="020B0604030504040204" pitchFamily="34" charset="0"/>
                <a:ea typeface="Tahoma" panose="020B0604030504040204" pitchFamily="34" charset="0"/>
                <a:cs typeface="Tahoma" panose="020B0604030504040204" pitchFamily="34" charset="0"/>
              </a:rPr>
              <a:t> οι αποθέσεις </a:t>
            </a:r>
            <a:r>
              <a:rPr lang="el-GR" sz="2400" dirty="0" err="1">
                <a:latin typeface="Tahoma" panose="020B0604030504040204" pitchFamily="34" charset="0"/>
                <a:ea typeface="Tahoma" panose="020B0604030504040204" pitchFamily="34" charset="0"/>
                <a:cs typeface="Tahoma" panose="020B0604030504040204" pitchFamily="34" charset="0"/>
              </a:rPr>
              <a:t>εβαποριτών</a:t>
            </a:r>
            <a:r>
              <a:rPr lang="el-GR" sz="2400" dirty="0">
                <a:latin typeface="Tahoma" panose="020B0604030504040204" pitchFamily="34" charset="0"/>
                <a:ea typeface="Tahoma" panose="020B0604030504040204" pitchFamily="34" charset="0"/>
                <a:cs typeface="Tahoma" panose="020B0604030504040204" pitchFamily="34" charset="0"/>
              </a:rPr>
              <a:t> εμφανίζονται σε μια στενή επιμήκη ζώνη σχεδόν παράλληλη με τα ρήγματα που οριοθετούν την </a:t>
            </a:r>
            <a:r>
              <a:rPr lang="el-GR" sz="2400" dirty="0" err="1">
                <a:latin typeface="Tahoma" panose="020B0604030504040204" pitchFamily="34" charset="0"/>
                <a:ea typeface="Tahoma" panose="020B0604030504040204" pitchFamily="34" charset="0"/>
                <a:cs typeface="Tahoma" panose="020B0604030504040204" pitchFamily="34" charset="0"/>
              </a:rPr>
              <a:t>υπολεκάνη</a:t>
            </a:r>
            <a:r>
              <a:rPr lang="el-GR" sz="2400" dirty="0">
                <a:latin typeface="Tahoma" panose="020B0604030504040204" pitchFamily="34" charset="0"/>
                <a:ea typeface="Tahoma" panose="020B0604030504040204" pitchFamily="34" charset="0"/>
                <a:cs typeface="Tahoma" panose="020B0604030504040204" pitchFamily="34" charset="0"/>
              </a:rPr>
              <a:t>, με συνέπεια η </a:t>
            </a:r>
            <a:r>
              <a:rPr lang="el-GR" sz="2400" dirty="0" err="1">
                <a:latin typeface="Tahoma" panose="020B0604030504040204" pitchFamily="34" charset="0"/>
                <a:ea typeface="Tahoma" panose="020B0604030504040204" pitchFamily="34" charset="0"/>
                <a:cs typeface="Tahoma" panose="020B0604030504040204" pitchFamily="34" charset="0"/>
              </a:rPr>
              <a:t>υπολεκάνη</a:t>
            </a:r>
            <a:r>
              <a:rPr lang="el-GR" sz="2400" dirty="0">
                <a:latin typeface="Tahoma" panose="020B0604030504040204" pitchFamily="34" charset="0"/>
                <a:ea typeface="Tahoma" panose="020B0604030504040204" pitchFamily="34" charset="0"/>
                <a:cs typeface="Tahoma" panose="020B0604030504040204" pitchFamily="34" charset="0"/>
              </a:rPr>
              <a:t> αυτή να επηρεαστεί από τη </a:t>
            </a:r>
            <a:r>
              <a:rPr lang="el-GR" sz="2400" dirty="0" err="1">
                <a:latin typeface="Tahoma" panose="020B0604030504040204" pitchFamily="34" charset="0"/>
                <a:ea typeface="Tahoma" panose="020B0604030504040204" pitchFamily="34" charset="0"/>
                <a:cs typeface="Tahoma" panose="020B0604030504040204" pitchFamily="34" charset="0"/>
              </a:rPr>
              <a:t>Μεσσήνια</a:t>
            </a:r>
            <a:r>
              <a:rPr lang="el-GR" sz="2400" dirty="0">
                <a:latin typeface="Tahoma" panose="020B0604030504040204" pitchFamily="34" charset="0"/>
                <a:ea typeface="Tahoma" panose="020B0604030504040204" pitchFamily="34" charset="0"/>
                <a:cs typeface="Tahoma" panose="020B0604030504040204" pitchFamily="34" charset="0"/>
              </a:rPr>
              <a:t> κρίση αλλά μόνο σε κάποιες περιοχές που βρίσκονται στον </a:t>
            </a:r>
            <a:r>
              <a:rPr lang="el-GR" sz="2400" dirty="0" err="1">
                <a:latin typeface="Tahoma" panose="020B0604030504040204" pitchFamily="34" charset="0"/>
                <a:ea typeface="Tahoma" panose="020B0604030504040204" pitchFamily="34" charset="0"/>
                <a:cs typeface="Tahoma" panose="020B0604030504040204" pitchFamily="34" charset="0"/>
              </a:rPr>
              <a:t>πόδα</a:t>
            </a:r>
            <a:r>
              <a:rPr lang="el-GR" sz="2400" dirty="0">
                <a:latin typeface="Tahoma" panose="020B0604030504040204" pitchFamily="34" charset="0"/>
                <a:ea typeface="Tahoma" panose="020B0604030504040204" pitchFamily="34" charset="0"/>
                <a:cs typeface="Tahoma" panose="020B0604030504040204" pitchFamily="34" charset="0"/>
              </a:rPr>
              <a:t> του ρήγματος. Η εναλλαγή παράκτιων και ρηχών θαλάσσιων αποθέσεων στο Κατώτερο </a:t>
            </a:r>
            <a:r>
              <a:rPr lang="el-GR" sz="2400" dirty="0" err="1">
                <a:latin typeface="Tahoma" panose="020B0604030504040204" pitchFamily="34" charset="0"/>
                <a:ea typeface="Tahoma" panose="020B0604030504040204" pitchFamily="34" charset="0"/>
                <a:cs typeface="Tahoma" panose="020B0604030504040204" pitchFamily="34" charset="0"/>
              </a:rPr>
              <a:t>Τορτόνιο</a:t>
            </a:r>
            <a:r>
              <a:rPr lang="el-GR" sz="2400" dirty="0">
                <a:latin typeface="Tahoma" panose="020B0604030504040204" pitchFamily="34" charset="0"/>
                <a:ea typeface="Tahoma" panose="020B0604030504040204" pitchFamily="34" charset="0"/>
                <a:cs typeface="Tahoma" panose="020B0604030504040204" pitchFamily="34" charset="0"/>
              </a:rPr>
              <a:t>-Ανώτερο </a:t>
            </a:r>
            <a:r>
              <a:rPr lang="el-GR" sz="2400" dirty="0" err="1">
                <a:latin typeface="Tahoma" panose="020B0604030504040204" pitchFamily="34" charset="0"/>
                <a:ea typeface="Tahoma" panose="020B0604030504040204" pitchFamily="34" charset="0"/>
                <a:cs typeface="Tahoma" panose="020B0604030504040204" pitchFamily="34" charset="0"/>
              </a:rPr>
              <a:t>Μεσσήνιο</a:t>
            </a:r>
            <a:r>
              <a:rPr lang="el-GR" sz="2400" dirty="0">
                <a:latin typeface="Tahoma" panose="020B0604030504040204" pitchFamily="34" charset="0"/>
                <a:ea typeface="Tahoma" panose="020B0604030504040204" pitchFamily="34" charset="0"/>
                <a:cs typeface="Tahoma" panose="020B0604030504040204" pitchFamily="34" charset="0"/>
              </a:rPr>
              <a:t>, της ανώτερης </a:t>
            </a:r>
            <a:r>
              <a:rPr lang="el-GR" sz="2400" dirty="0" err="1">
                <a:latin typeface="Tahoma" panose="020B0604030504040204" pitchFamily="34" charset="0"/>
                <a:ea typeface="Tahoma" panose="020B0604030504040204" pitchFamily="34" charset="0"/>
                <a:cs typeface="Tahoma" panose="020B0604030504040204" pitchFamily="34" charset="0"/>
              </a:rPr>
              <a:t>στρωματογραφικής</a:t>
            </a:r>
            <a:r>
              <a:rPr lang="el-GR" sz="2400" dirty="0">
                <a:latin typeface="Tahoma" panose="020B0604030504040204" pitchFamily="34" charset="0"/>
                <a:ea typeface="Tahoma" panose="020B0604030504040204" pitchFamily="34" charset="0"/>
                <a:cs typeface="Tahoma" panose="020B0604030504040204" pitchFamily="34" charset="0"/>
              </a:rPr>
              <a:t> ακολουθίας της φάσης πηλός/κροκαλοπαγή και των ρηχών θαλάσσιων αποθέσεων αναπαριστά την  αύξηση της στάθμης της θάλασσας λόγω της επαναδραστηριοποίησης του παλιού ρήγματος που την οριοθετούσε.</a:t>
            </a:r>
            <a:endParaRPr lang="en-US" sz="2400" dirty="0">
              <a:latin typeface="Tahoma" panose="020B0604030504040204" pitchFamily="34" charset="0"/>
              <a:ea typeface="Tahoma" panose="020B0604030504040204" pitchFamily="34" charset="0"/>
              <a:cs typeface="Tahoma" panose="020B0604030504040204" pitchFamily="34" charset="0"/>
            </a:endParaRPr>
          </a:p>
          <a:p>
            <a:pPr marL="0" indent="0" algn="just">
              <a:buNone/>
            </a:pPr>
            <a:r>
              <a:rPr lang="el-GR" sz="2400" dirty="0">
                <a:latin typeface="Tahoma" panose="020B0604030504040204" pitchFamily="34" charset="0"/>
                <a:ea typeface="Tahoma" panose="020B0604030504040204" pitchFamily="34" charset="0"/>
                <a:cs typeface="Tahoma" panose="020B0604030504040204" pitchFamily="34" charset="0"/>
              </a:rPr>
              <a:t> </a:t>
            </a:r>
          </a:p>
          <a:p>
            <a:pPr marL="0" indent="0" algn="just">
              <a:buNone/>
            </a:pPr>
            <a:r>
              <a:rPr lang="el-GR" sz="2400" dirty="0">
                <a:latin typeface="Tahoma" panose="020B0604030504040204" pitchFamily="34" charset="0"/>
                <a:ea typeface="Tahoma" panose="020B0604030504040204" pitchFamily="34" charset="0"/>
                <a:cs typeface="Tahoma" panose="020B0604030504040204" pitchFamily="34" charset="0"/>
              </a:rPr>
              <a:t>Ενδείξεις γι’ αυτήν την επαναδραστηριοποίηση του παλιού ρήγματος δηλώνει επίσης η παρουσία εναλλαγών </a:t>
            </a:r>
            <a:r>
              <a:rPr lang="el-GR" sz="2400" dirty="0" err="1">
                <a:latin typeface="Tahoma" panose="020B0604030504040204" pitchFamily="34" charset="0"/>
                <a:ea typeface="Tahoma" panose="020B0604030504040204" pitchFamily="34" charset="0"/>
                <a:cs typeface="Tahoma" panose="020B0604030504040204" pitchFamily="34" charset="0"/>
              </a:rPr>
              <a:t>πηλούχου</a:t>
            </a:r>
            <a:r>
              <a:rPr lang="el-GR" sz="2400" dirty="0">
                <a:latin typeface="Tahoma" panose="020B0604030504040204" pitchFamily="34" charset="0"/>
                <a:ea typeface="Tahoma" panose="020B0604030504040204" pitchFamily="34" charset="0"/>
                <a:cs typeface="Tahoma" panose="020B0604030504040204" pitchFamily="34" charset="0"/>
              </a:rPr>
              <a:t> άμμου και </a:t>
            </a:r>
            <a:r>
              <a:rPr lang="el-GR" sz="2400" dirty="0" err="1">
                <a:latin typeface="Tahoma" panose="020B0604030504040204" pitchFamily="34" charset="0"/>
                <a:ea typeface="Tahoma" panose="020B0604030504040204" pitchFamily="34" charset="0"/>
                <a:cs typeface="Tahoma" panose="020B0604030504040204" pitchFamily="34" charset="0"/>
              </a:rPr>
              <a:t>αμμούχου</a:t>
            </a:r>
            <a:r>
              <a:rPr lang="el-GR" sz="2400" dirty="0">
                <a:latin typeface="Tahoma" panose="020B0604030504040204" pitchFamily="34" charset="0"/>
                <a:ea typeface="Tahoma" panose="020B0604030504040204" pitchFamily="34" charset="0"/>
                <a:cs typeface="Tahoma" panose="020B0604030504040204" pitchFamily="34" charset="0"/>
              </a:rPr>
              <a:t> πηλού κατά την περίοδο του </a:t>
            </a:r>
            <a:r>
              <a:rPr lang="el-GR" sz="2400" dirty="0" err="1">
                <a:latin typeface="Tahoma" panose="020B0604030504040204" pitchFamily="34" charset="0"/>
                <a:ea typeface="Tahoma" panose="020B0604030504040204" pitchFamily="34" charset="0"/>
                <a:cs typeface="Tahoma" panose="020B0604030504040204" pitchFamily="34" charset="0"/>
              </a:rPr>
              <a:t>Πλειοκαίνου</a:t>
            </a:r>
            <a:r>
              <a:rPr lang="el-GR" sz="2400" dirty="0">
                <a:latin typeface="Tahoma" panose="020B0604030504040204" pitchFamily="34" charset="0"/>
                <a:ea typeface="Tahoma" panose="020B0604030504040204" pitchFamily="34" charset="0"/>
                <a:cs typeface="Tahoma" panose="020B0604030504040204" pitchFamily="34" charset="0"/>
              </a:rPr>
              <a:t>. Η </a:t>
            </a:r>
            <a:r>
              <a:rPr lang="el-GR" sz="2400" dirty="0" err="1">
                <a:latin typeface="Tahoma" panose="020B0604030504040204" pitchFamily="34" charset="0"/>
                <a:ea typeface="Tahoma" panose="020B0604030504040204" pitchFamily="34" charset="0"/>
                <a:cs typeface="Tahoma" panose="020B0604030504040204" pitchFamily="34" charset="0"/>
              </a:rPr>
              <a:t>βιοστρωματογραφική</a:t>
            </a:r>
            <a:r>
              <a:rPr lang="el-GR" sz="2400" dirty="0">
                <a:latin typeface="Tahoma" panose="020B0604030504040204" pitchFamily="34" charset="0"/>
                <a:ea typeface="Tahoma" panose="020B0604030504040204" pitchFamily="34" charset="0"/>
                <a:cs typeface="Tahoma" panose="020B0604030504040204" pitchFamily="34" charset="0"/>
              </a:rPr>
              <a:t> ανάλυση έδειξε μια συνεχόμενη ιζηματογένεση από το </a:t>
            </a:r>
            <a:r>
              <a:rPr lang="el-GR" sz="2400" dirty="0" err="1">
                <a:latin typeface="Tahoma" panose="020B0604030504040204" pitchFamily="34" charset="0"/>
                <a:ea typeface="Tahoma" panose="020B0604030504040204" pitchFamily="34" charset="0"/>
                <a:cs typeface="Tahoma" panose="020B0604030504040204" pitchFamily="34" charset="0"/>
              </a:rPr>
              <a:t>Μεσσήνιο</a:t>
            </a:r>
            <a:r>
              <a:rPr lang="el-GR" sz="2400" dirty="0">
                <a:latin typeface="Tahoma" panose="020B0604030504040204" pitchFamily="34" charset="0"/>
                <a:ea typeface="Tahoma" panose="020B0604030504040204" pitchFamily="34" charset="0"/>
                <a:cs typeface="Tahoma" panose="020B0604030504040204" pitchFamily="34" charset="0"/>
              </a:rPr>
              <a:t> έως το Πλειόκαινο, με μια θαλάσσια επίκληση στη διάρκεια του Κατώτερου </a:t>
            </a:r>
            <a:r>
              <a:rPr lang="el-GR" sz="2400" dirty="0" err="1">
                <a:latin typeface="Tahoma" panose="020B0604030504040204" pitchFamily="34" charset="0"/>
                <a:ea typeface="Tahoma" panose="020B0604030504040204" pitchFamily="34" charset="0"/>
                <a:cs typeface="Tahoma" panose="020B0604030504040204" pitchFamily="34" charset="0"/>
              </a:rPr>
              <a:t>Πλειοκαίνου</a:t>
            </a:r>
            <a:r>
              <a:rPr lang="el-GR" sz="2400" dirty="0">
                <a:latin typeface="Tahoma" panose="020B0604030504040204" pitchFamily="34" charset="0"/>
                <a:ea typeface="Tahoma" panose="020B0604030504040204" pitchFamily="34" charset="0"/>
                <a:cs typeface="Tahoma" panose="020B0604030504040204" pitchFamily="34" charset="0"/>
              </a:rPr>
              <a:t>.</a:t>
            </a:r>
          </a:p>
        </p:txBody>
      </p:sp>
      <p:sp>
        <p:nvSpPr>
          <p:cNvPr id="4" name="1 - Τίτλος">
            <a:extLst>
              <a:ext uri="{FF2B5EF4-FFF2-40B4-BE49-F238E27FC236}">
                <a16:creationId xmlns:a16="http://schemas.microsoft.com/office/drawing/2014/main" id="{A51811EA-AC0C-4425-BC6C-EE9330517EE2}"/>
              </a:ext>
            </a:extLst>
          </p:cNvPr>
          <p:cNvSpPr txBox="1">
            <a:spLocks/>
          </p:cNvSpPr>
          <p:nvPr/>
        </p:nvSpPr>
        <p:spPr>
          <a:xfrm>
            <a:off x="1323797" y="279975"/>
            <a:ext cx="8064896" cy="576064"/>
          </a:xfrm>
          <a:prstGeom prst="rect">
            <a:avLst/>
          </a:prstGeom>
        </p:spPr>
        <p:txBody>
          <a:bodyPr>
            <a:noAutofit/>
          </a:bodyPr>
          <a:lst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a:lstStyle>
          <a:p>
            <a:r>
              <a:rPr lang="el-GR" sz="4400" b="1" baseline="30000" dirty="0">
                <a:latin typeface="Tahoma" panose="020B0604030504040204" pitchFamily="34" charset="0"/>
                <a:ea typeface="Tahoma" panose="020B0604030504040204" pitchFamily="34" charset="0"/>
                <a:cs typeface="Tahoma" panose="020B0604030504040204" pitchFamily="34" charset="0"/>
              </a:rPr>
              <a:t>ΕΞΕΛΙΞΗ </a:t>
            </a:r>
            <a:r>
              <a:rPr lang="el-GR" sz="4400" b="1" baseline="30000" dirty="0" smtClean="0">
                <a:latin typeface="Tahoma" panose="020B0604030504040204" pitchFamily="34" charset="0"/>
                <a:ea typeface="Tahoma" panose="020B0604030504040204" pitchFamily="34" charset="0"/>
                <a:cs typeface="Tahoma" panose="020B0604030504040204" pitchFamily="34" charset="0"/>
              </a:rPr>
              <a:t>ΥΠΟΛΕΚΑΝΩΝ</a:t>
            </a:r>
            <a:endParaRPr lang="el-GR" sz="4400" b="1" baseline="30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1760830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3 - Θέση περιεχομένου"/>
          <p:cNvPicPr>
            <a:picLocks noGrp="1"/>
          </p:cNvPicPr>
          <p:nvPr>
            <p:ph idx="1"/>
          </p:nvPr>
        </p:nvPicPr>
        <p:blipFill>
          <a:blip r:embed="rId2" cstate="print"/>
          <a:srcRect l="10822" t="5541" r="10371" b="11082"/>
          <a:stretch>
            <a:fillRect/>
          </a:stretch>
        </p:blipFill>
        <p:spPr bwMode="auto">
          <a:xfrm rot="5400000">
            <a:off x="3524133" y="-1031549"/>
            <a:ext cx="5616626" cy="8544004"/>
          </a:xfrm>
          <a:prstGeom prst="rect">
            <a:avLst/>
          </a:prstGeom>
          <a:noFill/>
          <a:ln w="9525">
            <a:noFill/>
            <a:miter lim="800000"/>
            <a:headEnd/>
            <a:tailEnd/>
          </a:ln>
        </p:spPr>
      </p:pic>
    </p:spTree>
    <p:extLst>
      <p:ext uri="{BB962C8B-B14F-4D97-AF65-F5344CB8AC3E}">
        <p14:creationId xmlns:p14="http://schemas.microsoft.com/office/powerpoint/2010/main" val="23919450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1 - Τίτλος">
            <a:extLst>
              <a:ext uri="{FF2B5EF4-FFF2-40B4-BE49-F238E27FC236}">
                <a16:creationId xmlns:a16="http://schemas.microsoft.com/office/drawing/2014/main" id="{53258F32-4556-4127-BD3A-3AC5EF676E86}"/>
              </a:ext>
            </a:extLst>
          </p:cNvPr>
          <p:cNvSpPr txBox="1">
            <a:spLocks/>
          </p:cNvSpPr>
          <p:nvPr/>
        </p:nvSpPr>
        <p:spPr>
          <a:xfrm>
            <a:off x="1752195" y="225816"/>
            <a:ext cx="8064896" cy="1020278"/>
          </a:xfrm>
          <a:prstGeom prst="rect">
            <a:avLst/>
          </a:prstGeom>
        </p:spPr>
        <p:txBody>
          <a:bodyPr>
            <a:noAutofit/>
          </a:bodyPr>
          <a:lst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a:lstStyle>
          <a:p>
            <a:r>
              <a:rPr lang="el-GR" sz="4400" b="1" baseline="30000" dirty="0">
                <a:latin typeface="Tahoma" panose="020B0604030504040204" pitchFamily="34" charset="0"/>
                <a:ea typeface="Tahoma" panose="020B0604030504040204" pitchFamily="34" charset="0"/>
                <a:cs typeface="Tahoma" panose="020B0604030504040204" pitchFamily="34" charset="0"/>
              </a:rPr>
              <a:t>ΕΞΕΛΙΞΗ</a:t>
            </a:r>
          </a:p>
        </p:txBody>
      </p:sp>
      <p:pic>
        <p:nvPicPr>
          <p:cNvPr id="5" name="3 - Θέση περιεχομένου">
            <a:extLst>
              <a:ext uri="{FF2B5EF4-FFF2-40B4-BE49-F238E27FC236}">
                <a16:creationId xmlns:a16="http://schemas.microsoft.com/office/drawing/2014/main" id="{38862C7E-DF5E-43C0-9D1E-8890D4041BC3}"/>
              </a:ext>
            </a:extLst>
          </p:cNvPr>
          <p:cNvPicPr>
            <a:picLocks noGrp="1"/>
          </p:cNvPicPr>
          <p:nvPr/>
        </p:nvPicPr>
        <p:blipFill>
          <a:blip r:embed="rId2" cstate="print"/>
          <a:srcRect/>
          <a:stretch>
            <a:fillRect/>
          </a:stretch>
        </p:blipFill>
        <p:spPr bwMode="auto">
          <a:xfrm>
            <a:off x="2027548" y="892287"/>
            <a:ext cx="8136903" cy="5073427"/>
          </a:xfrm>
          <a:prstGeom prst="rect">
            <a:avLst/>
          </a:prstGeom>
          <a:noFill/>
          <a:ln w="9525">
            <a:noFill/>
            <a:miter lim="800000"/>
            <a:headEnd/>
            <a:tailEnd/>
          </a:ln>
        </p:spPr>
      </p:pic>
    </p:spTree>
    <p:extLst>
      <p:ext uri="{BB962C8B-B14F-4D97-AF65-F5344CB8AC3E}">
        <p14:creationId xmlns:p14="http://schemas.microsoft.com/office/powerpoint/2010/main" val="17265958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6C9A900-D22E-47BA-A8D1-A549622979D3}"/>
              </a:ext>
            </a:extLst>
          </p:cNvPr>
          <p:cNvSpPr txBox="1"/>
          <p:nvPr/>
        </p:nvSpPr>
        <p:spPr>
          <a:xfrm>
            <a:off x="91373" y="1038184"/>
            <a:ext cx="11974748" cy="5693866"/>
          </a:xfrm>
          <a:prstGeom prst="rect">
            <a:avLst/>
          </a:prstGeom>
          <a:noFill/>
        </p:spPr>
        <p:txBody>
          <a:bodyPr wrap="square" rtlCol="0">
            <a:spAutoFit/>
          </a:bodyPr>
          <a:lstStyle/>
          <a:p>
            <a:pPr algn="just"/>
            <a:r>
              <a:rPr lang="el-GR" sz="2800" dirty="0">
                <a:latin typeface="Tahoma" panose="020B0604030504040204" pitchFamily="34" charset="0"/>
                <a:ea typeface="Tahoma" panose="020B0604030504040204" pitchFamily="34" charset="0"/>
                <a:cs typeface="Tahoma" panose="020B0604030504040204" pitchFamily="34" charset="0"/>
              </a:rPr>
              <a:t>Η </a:t>
            </a:r>
            <a:r>
              <a:rPr lang="el-GR" sz="2800" dirty="0" smtClean="0">
                <a:latin typeface="Tahoma" panose="020B0604030504040204" pitchFamily="34" charset="0"/>
                <a:ea typeface="Tahoma" panose="020B0604030504040204" pitchFamily="34" charset="0"/>
                <a:cs typeface="Tahoma" panose="020B0604030504040204" pitchFamily="34" charset="0"/>
              </a:rPr>
              <a:t>ΒΔ Κρήτη </a:t>
            </a:r>
            <a:r>
              <a:rPr lang="el-GR" sz="2800" dirty="0">
                <a:latin typeface="Tahoma" panose="020B0604030504040204" pitchFamily="34" charset="0"/>
                <a:ea typeface="Tahoma" panose="020B0604030504040204" pitchFamily="34" charset="0"/>
                <a:cs typeface="Tahoma" panose="020B0604030504040204" pitchFamily="34" charset="0"/>
              </a:rPr>
              <a:t>βρίσκεται </a:t>
            </a:r>
            <a:r>
              <a:rPr lang="el-GR" sz="2800" dirty="0" smtClean="0">
                <a:latin typeface="Tahoma" panose="020B0604030504040204" pitchFamily="34" charset="0"/>
                <a:ea typeface="Tahoma" panose="020B0604030504040204" pitchFamily="34" charset="0"/>
                <a:cs typeface="Tahoma" panose="020B0604030504040204" pitchFamily="34" charset="0"/>
              </a:rPr>
              <a:t>βόρεια και σε </a:t>
            </a:r>
            <a:r>
              <a:rPr lang="el-GR" sz="2800" dirty="0">
                <a:latin typeface="Tahoma" panose="020B0604030504040204" pitchFamily="34" charset="0"/>
                <a:ea typeface="Tahoma" panose="020B0604030504040204" pitchFamily="34" charset="0"/>
                <a:cs typeface="Tahoma" panose="020B0604030504040204" pitchFamily="34" charset="0"/>
              </a:rPr>
              <a:t>απόσταση ~90χλμ από το ελληνικό τόξο, ενώ </a:t>
            </a:r>
            <a:r>
              <a:rPr lang="el-GR" sz="2800" dirty="0" smtClean="0">
                <a:latin typeface="Tahoma" panose="020B0604030504040204" pitchFamily="34" charset="0"/>
                <a:ea typeface="Tahoma" panose="020B0604030504040204" pitchFamily="34" charset="0"/>
                <a:cs typeface="Tahoma" panose="020B0604030504040204" pitchFamily="34" charset="0"/>
              </a:rPr>
              <a:t>η περιοχή αναπτύσσεται νότια </a:t>
            </a:r>
            <a:r>
              <a:rPr lang="el-GR" sz="2800" dirty="0">
                <a:latin typeface="Tahoma" panose="020B0604030504040204" pitchFamily="34" charset="0"/>
                <a:ea typeface="Tahoma" panose="020B0604030504040204" pitchFamily="34" charset="0"/>
                <a:cs typeface="Tahoma" panose="020B0604030504040204" pitchFamily="34" charset="0"/>
              </a:rPr>
              <a:t>του κόλπου των Χανίων.</a:t>
            </a:r>
          </a:p>
          <a:p>
            <a:pPr algn="just"/>
            <a:endParaRPr lang="el-GR" sz="2800" dirty="0" smtClean="0">
              <a:latin typeface="Tahoma" panose="020B0604030504040204" pitchFamily="34" charset="0"/>
              <a:ea typeface="Tahoma" panose="020B0604030504040204" pitchFamily="34" charset="0"/>
              <a:cs typeface="Tahoma" panose="020B0604030504040204" pitchFamily="34" charset="0"/>
            </a:endParaRPr>
          </a:p>
          <a:p>
            <a:pPr algn="just"/>
            <a:r>
              <a:rPr lang="el-GR" sz="2800" dirty="0" smtClean="0">
                <a:latin typeface="Tahoma" panose="020B0604030504040204" pitchFamily="34" charset="0"/>
                <a:ea typeface="Tahoma" panose="020B0604030504040204" pitchFamily="34" charset="0"/>
                <a:cs typeface="Tahoma" panose="020B0604030504040204" pitchFamily="34" charset="0"/>
              </a:rPr>
              <a:t>Η ΒΔ Κρήτη φαίνεται να επηρεάστηκε από ένα ορθογώνιο σύστημα ρηγμάτων με ΒΒΑ-ΝΝΔ διεύθυνση κύριων κανονικών ρηγμάτων και ΔΒΔ-ΑΝΑ ρήγματα μετασχηματισμού.</a:t>
            </a:r>
          </a:p>
          <a:p>
            <a:pPr algn="just"/>
            <a:endParaRPr lang="el-GR" sz="2800" dirty="0" smtClean="0">
              <a:latin typeface="Tahoma" panose="020B0604030504040204" pitchFamily="34" charset="0"/>
              <a:ea typeface="Tahoma" panose="020B0604030504040204" pitchFamily="34" charset="0"/>
              <a:cs typeface="Tahoma" panose="020B0604030504040204" pitchFamily="34" charset="0"/>
            </a:endParaRPr>
          </a:p>
          <a:p>
            <a:pPr algn="just"/>
            <a:r>
              <a:rPr lang="el-GR" sz="2800" dirty="0" smtClean="0">
                <a:latin typeface="Tahoma" panose="020B0604030504040204" pitchFamily="34" charset="0"/>
                <a:ea typeface="Tahoma" panose="020B0604030504040204" pitchFamily="34" charset="0"/>
                <a:cs typeface="Tahoma" panose="020B0604030504040204" pitchFamily="34" charset="0"/>
              </a:rPr>
              <a:t>Η περιοχή μελέτης χωρίστηκε και μελετήθηκε, όπως και στην </a:t>
            </a:r>
            <a:r>
              <a:rPr lang="el-GR" sz="2800" dirty="0" err="1" smtClean="0">
                <a:latin typeface="Tahoma" panose="020B0604030504040204" pitchFamily="34" charset="0"/>
                <a:ea typeface="Tahoma" panose="020B0604030504040204" pitchFamily="34" charset="0"/>
                <a:cs typeface="Tahoma" panose="020B0604030504040204" pitchFamily="34" charset="0"/>
              </a:rPr>
              <a:t>ιζηματολογία</a:t>
            </a:r>
            <a:r>
              <a:rPr lang="el-GR" sz="2800" dirty="0" smtClean="0">
                <a:latin typeface="Tahoma" panose="020B0604030504040204" pitchFamily="34" charset="0"/>
                <a:ea typeface="Tahoma" panose="020B0604030504040204" pitchFamily="34" charset="0"/>
                <a:cs typeface="Tahoma" panose="020B0604030504040204" pitchFamily="34" charset="0"/>
              </a:rPr>
              <a:t>, τόσο συνολικά όσο και στις επιμέρους περιοχές.: </a:t>
            </a:r>
            <a:endParaRPr lang="el-GR" sz="2800" dirty="0">
              <a:latin typeface="Tahoma" panose="020B0604030504040204" pitchFamily="34" charset="0"/>
              <a:ea typeface="Tahoma" panose="020B0604030504040204" pitchFamily="34" charset="0"/>
              <a:cs typeface="Tahoma" panose="020B0604030504040204" pitchFamily="34" charset="0"/>
            </a:endParaRPr>
          </a:p>
          <a:p>
            <a:pPr algn="just"/>
            <a:r>
              <a:rPr lang="el-GR" sz="2800" dirty="0" smtClean="0">
                <a:latin typeface="Tahoma" panose="020B0604030504040204" pitchFamily="34" charset="0"/>
                <a:ea typeface="Tahoma" panose="020B0604030504040204" pitchFamily="34" charset="0"/>
                <a:cs typeface="Tahoma" panose="020B0604030504040204" pitchFamily="34" charset="0"/>
              </a:rPr>
              <a:t>Την περιοχή του </a:t>
            </a:r>
            <a:r>
              <a:rPr lang="el-GR" sz="2800" dirty="0">
                <a:latin typeface="Tahoma" panose="020B0604030504040204" pitchFamily="34" charset="0"/>
                <a:ea typeface="Tahoma" panose="020B0604030504040204" pitchFamily="34" charset="0"/>
                <a:cs typeface="Tahoma" panose="020B0604030504040204" pitchFamily="34" charset="0"/>
              </a:rPr>
              <a:t>Πλατάνου</a:t>
            </a:r>
          </a:p>
          <a:p>
            <a:pPr algn="just"/>
            <a:r>
              <a:rPr lang="el-GR" sz="2800" dirty="0">
                <a:latin typeface="Tahoma" panose="020B0604030504040204" pitchFamily="34" charset="0"/>
                <a:ea typeface="Tahoma" panose="020B0604030504040204" pitchFamily="34" charset="0"/>
                <a:cs typeface="Tahoma" panose="020B0604030504040204" pitchFamily="34" charset="0"/>
              </a:rPr>
              <a:t>Την </a:t>
            </a:r>
            <a:r>
              <a:rPr lang="el-GR" sz="2800" dirty="0" smtClean="0">
                <a:latin typeface="Tahoma" panose="020B0604030504040204" pitchFamily="34" charset="0"/>
                <a:ea typeface="Tahoma" panose="020B0604030504040204" pitchFamily="34" charset="0"/>
                <a:cs typeface="Tahoma" panose="020B0604030504040204" pitchFamily="34" charset="0"/>
              </a:rPr>
              <a:t>περιοχή του </a:t>
            </a:r>
            <a:r>
              <a:rPr lang="el-GR" sz="2800" dirty="0" err="1">
                <a:latin typeface="Tahoma" panose="020B0604030504040204" pitchFamily="34" charset="0"/>
                <a:ea typeface="Tahoma" panose="020B0604030504040204" pitchFamily="34" charset="0"/>
                <a:cs typeface="Tahoma" panose="020B0604030504040204" pitchFamily="34" charset="0"/>
              </a:rPr>
              <a:t>Καστελλίου</a:t>
            </a:r>
            <a:endParaRPr lang="el-GR" sz="2800" dirty="0">
              <a:latin typeface="Tahoma" panose="020B0604030504040204" pitchFamily="34" charset="0"/>
              <a:ea typeface="Tahoma" panose="020B0604030504040204" pitchFamily="34" charset="0"/>
              <a:cs typeface="Tahoma" panose="020B0604030504040204" pitchFamily="34" charset="0"/>
            </a:endParaRPr>
          </a:p>
          <a:p>
            <a:pPr algn="just"/>
            <a:r>
              <a:rPr lang="el-GR" sz="2800" dirty="0">
                <a:latin typeface="Tahoma" panose="020B0604030504040204" pitchFamily="34" charset="0"/>
                <a:ea typeface="Tahoma" panose="020B0604030504040204" pitchFamily="34" charset="0"/>
                <a:cs typeface="Tahoma" panose="020B0604030504040204" pitchFamily="34" charset="0"/>
              </a:rPr>
              <a:t>Την </a:t>
            </a:r>
            <a:r>
              <a:rPr lang="el-GR" sz="2800" dirty="0" smtClean="0">
                <a:latin typeface="Tahoma" panose="020B0604030504040204" pitchFamily="34" charset="0"/>
                <a:ea typeface="Tahoma" panose="020B0604030504040204" pitchFamily="34" charset="0"/>
                <a:cs typeface="Tahoma" panose="020B0604030504040204" pitchFamily="34" charset="0"/>
              </a:rPr>
              <a:t>περιοχή του </a:t>
            </a:r>
            <a:r>
              <a:rPr lang="el-GR" sz="2800" dirty="0" err="1">
                <a:latin typeface="Tahoma" panose="020B0604030504040204" pitchFamily="34" charset="0"/>
                <a:ea typeface="Tahoma" panose="020B0604030504040204" pitchFamily="34" charset="0"/>
                <a:cs typeface="Tahoma" panose="020B0604030504040204" pitchFamily="34" charset="0"/>
              </a:rPr>
              <a:t>Μάλεμε</a:t>
            </a:r>
            <a:endParaRPr lang="el-GR" sz="2800" dirty="0">
              <a:latin typeface="Tahoma" panose="020B0604030504040204" pitchFamily="34" charset="0"/>
              <a:ea typeface="Tahoma" panose="020B0604030504040204" pitchFamily="34" charset="0"/>
              <a:cs typeface="Tahoma" panose="020B0604030504040204" pitchFamily="34" charset="0"/>
            </a:endParaRPr>
          </a:p>
          <a:p>
            <a:pPr algn="just"/>
            <a:endParaRPr lang="el-GR" sz="2800" dirty="0">
              <a:latin typeface="Tahoma" panose="020B0604030504040204" pitchFamily="34" charset="0"/>
              <a:ea typeface="Tahoma" panose="020B0604030504040204" pitchFamily="34" charset="0"/>
              <a:cs typeface="Tahoma" panose="020B0604030504040204" pitchFamily="34" charset="0"/>
            </a:endParaRPr>
          </a:p>
        </p:txBody>
      </p:sp>
      <p:sp>
        <p:nvSpPr>
          <p:cNvPr id="4" name="TextBox 3">
            <a:extLst>
              <a:ext uri="{FF2B5EF4-FFF2-40B4-BE49-F238E27FC236}">
                <a16:creationId xmlns:a16="http://schemas.microsoft.com/office/drawing/2014/main" id="{78924044-C3BC-40DB-8FA2-D551515CA30E}"/>
              </a:ext>
            </a:extLst>
          </p:cNvPr>
          <p:cNvSpPr txBox="1"/>
          <p:nvPr/>
        </p:nvSpPr>
        <p:spPr>
          <a:xfrm>
            <a:off x="2386329" y="92127"/>
            <a:ext cx="6952544" cy="769441"/>
          </a:xfrm>
          <a:prstGeom prst="rect">
            <a:avLst/>
          </a:prstGeom>
          <a:noFill/>
        </p:spPr>
        <p:txBody>
          <a:bodyPr wrap="none" rtlCol="0">
            <a:spAutoFit/>
          </a:bodyPr>
          <a:lstStyle/>
          <a:p>
            <a:r>
              <a:rPr lang="el-GR" sz="4400" b="1" dirty="0" smtClean="0">
                <a:latin typeface="Tahoma" panose="020B0604030504040204" pitchFamily="34" charset="0"/>
                <a:ea typeface="Tahoma" panose="020B0604030504040204" pitchFamily="34" charset="0"/>
                <a:cs typeface="Tahoma" panose="020B0604030504040204" pitchFamily="34" charset="0"/>
              </a:rPr>
              <a:t>ΤΕΚΤΟΝΙΚΑ </a:t>
            </a:r>
            <a:r>
              <a:rPr lang="el-GR" sz="4400" b="1" dirty="0" smtClean="0">
                <a:latin typeface="Tahoma" panose="020B0604030504040204" pitchFamily="34" charset="0"/>
                <a:ea typeface="Tahoma" panose="020B0604030504040204" pitchFamily="34" charset="0"/>
                <a:cs typeface="Tahoma" panose="020B0604030504040204" pitchFamily="34" charset="0"/>
              </a:rPr>
              <a:t>ΔΕΔΟΜΕΝΑ</a:t>
            </a:r>
            <a:endParaRPr lang="el-GR"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726641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F78F7872-5634-46F2-9EDD-35C684347633}"/>
              </a:ext>
            </a:extLst>
          </p:cNvPr>
          <p:cNvSpPr txBox="1"/>
          <p:nvPr/>
        </p:nvSpPr>
        <p:spPr>
          <a:xfrm>
            <a:off x="133789" y="861060"/>
            <a:ext cx="11816164" cy="5693866"/>
          </a:xfrm>
          <a:prstGeom prst="rect">
            <a:avLst/>
          </a:prstGeom>
          <a:noFill/>
        </p:spPr>
        <p:txBody>
          <a:bodyPr wrap="square" rtlCol="0">
            <a:spAutoFit/>
          </a:bodyPr>
          <a:lstStyle/>
          <a:p>
            <a:pPr algn="just"/>
            <a:r>
              <a:rPr lang="el-GR" sz="2800" dirty="0">
                <a:latin typeface="Tahoma" panose="020B0604030504040204" pitchFamily="34" charset="0"/>
                <a:ea typeface="Tahoma" panose="020B0604030504040204" pitchFamily="34" charset="0"/>
                <a:cs typeface="Tahoma" panose="020B0604030504040204" pitchFamily="34" charset="0"/>
              </a:rPr>
              <a:t>Η κύρια διεύθυνση των κανονικών ρηγμάτων, που χωρίζει και οριοθετεί την περιοχή στις τρεις αυτές </a:t>
            </a:r>
            <a:r>
              <a:rPr lang="el-GR" sz="2800" dirty="0" err="1" smtClean="0">
                <a:latin typeface="Tahoma" panose="020B0604030504040204" pitchFamily="34" charset="0"/>
                <a:ea typeface="Tahoma" panose="020B0604030504040204" pitchFamily="34" charset="0"/>
                <a:cs typeface="Tahoma" panose="020B0604030504040204" pitchFamily="34" charset="0"/>
              </a:rPr>
              <a:t>υποπεριοχές</a:t>
            </a:r>
            <a:r>
              <a:rPr lang="el-GR" sz="2800" dirty="0" smtClean="0">
                <a:latin typeface="Tahoma" panose="020B0604030504040204" pitchFamily="34" charset="0"/>
                <a:ea typeface="Tahoma" panose="020B0604030504040204" pitchFamily="34" charset="0"/>
                <a:cs typeface="Tahoma" panose="020B0604030504040204" pitchFamily="34" charset="0"/>
              </a:rPr>
              <a:t>, </a:t>
            </a:r>
            <a:r>
              <a:rPr lang="el-GR" sz="2800" dirty="0">
                <a:latin typeface="Tahoma" panose="020B0604030504040204" pitchFamily="34" charset="0"/>
                <a:ea typeface="Tahoma" panose="020B0604030504040204" pitchFamily="34" charset="0"/>
                <a:cs typeface="Tahoma" panose="020B0604030504040204" pitchFamily="34" charset="0"/>
              </a:rPr>
              <a:t>είναι βόρεια-βορειοανατολική.</a:t>
            </a:r>
          </a:p>
          <a:p>
            <a:pPr algn="just"/>
            <a:endParaRPr lang="el-GR" sz="2800" dirty="0">
              <a:latin typeface="Tahoma" panose="020B0604030504040204" pitchFamily="34" charset="0"/>
              <a:ea typeface="Tahoma" panose="020B0604030504040204" pitchFamily="34" charset="0"/>
              <a:cs typeface="Tahoma" panose="020B0604030504040204" pitchFamily="34" charset="0"/>
            </a:endParaRPr>
          </a:p>
          <a:p>
            <a:pPr algn="just"/>
            <a:r>
              <a:rPr lang="el-GR" sz="2800" dirty="0">
                <a:latin typeface="Tahoma" panose="020B0604030504040204" pitchFamily="34" charset="0"/>
                <a:ea typeface="Tahoma" panose="020B0604030504040204" pitchFamily="34" charset="0"/>
                <a:cs typeface="Tahoma" panose="020B0604030504040204" pitchFamily="34" charset="0"/>
              </a:rPr>
              <a:t>Η λεπτομερής εξέτασή τους έδειξε πως όλα τα βόρειας-βορειοανατολικής διεύθυνσης ρήγματα εξαιτίας της αλλαγής της διεύθυνσης κλίσης δημιουργούν τάφρους και κέρατα και είναι φυσικά η αιτία κατακερματισμού της περιοχής και η δημιουργία των τριών </a:t>
            </a:r>
            <a:r>
              <a:rPr lang="el-GR" sz="2800" dirty="0" err="1">
                <a:latin typeface="Tahoma" panose="020B0604030504040204" pitchFamily="34" charset="0"/>
                <a:ea typeface="Tahoma" panose="020B0604030504040204" pitchFamily="34" charset="0"/>
                <a:cs typeface="Tahoma" panose="020B0604030504040204" pitchFamily="34" charset="0"/>
              </a:rPr>
              <a:t>υπολεκανών</a:t>
            </a:r>
            <a:r>
              <a:rPr lang="el-GR" sz="2800" dirty="0">
                <a:latin typeface="Tahoma" panose="020B0604030504040204" pitchFamily="34" charset="0"/>
                <a:ea typeface="Tahoma" panose="020B0604030504040204" pitchFamily="34" charset="0"/>
                <a:cs typeface="Tahoma" panose="020B0604030504040204" pitchFamily="34" charset="0"/>
              </a:rPr>
              <a:t>. </a:t>
            </a:r>
          </a:p>
          <a:p>
            <a:pPr algn="just"/>
            <a:endParaRPr lang="el-GR" sz="2800" dirty="0">
              <a:latin typeface="Tahoma" panose="020B0604030504040204" pitchFamily="34" charset="0"/>
              <a:ea typeface="Tahoma" panose="020B0604030504040204" pitchFamily="34" charset="0"/>
              <a:cs typeface="Tahoma" panose="020B0604030504040204" pitchFamily="34" charset="0"/>
            </a:endParaRPr>
          </a:p>
          <a:p>
            <a:pPr algn="just"/>
            <a:r>
              <a:rPr lang="el-GR" sz="2800" dirty="0">
                <a:latin typeface="Tahoma" panose="020B0604030504040204" pitchFamily="34" charset="0"/>
                <a:ea typeface="Tahoma" panose="020B0604030504040204" pitchFamily="34" charset="0"/>
                <a:cs typeface="Tahoma" panose="020B0604030504040204" pitchFamily="34" charset="0"/>
              </a:rPr>
              <a:t>Πιο συγκεκριμένα, στην </a:t>
            </a:r>
            <a:r>
              <a:rPr lang="el-GR" sz="2800" dirty="0" err="1" smtClean="0">
                <a:latin typeface="Tahoma" panose="020B0604030504040204" pitchFamily="34" charset="0"/>
                <a:ea typeface="Tahoma" panose="020B0604030504040204" pitchFamily="34" charset="0"/>
                <a:cs typeface="Tahoma" panose="020B0604030504040204" pitchFamily="34" charset="0"/>
              </a:rPr>
              <a:t>υποπεριοχή</a:t>
            </a:r>
            <a:r>
              <a:rPr lang="el-GR" sz="2800" dirty="0" smtClean="0">
                <a:latin typeface="Tahoma" panose="020B0604030504040204" pitchFamily="34" charset="0"/>
                <a:ea typeface="Tahoma" panose="020B0604030504040204" pitchFamily="34" charset="0"/>
                <a:cs typeface="Tahoma" panose="020B0604030504040204" pitchFamily="34" charset="0"/>
              </a:rPr>
              <a:t> του </a:t>
            </a:r>
            <a:r>
              <a:rPr lang="el-GR" sz="2800" dirty="0">
                <a:latin typeface="Tahoma" panose="020B0604030504040204" pitchFamily="34" charset="0"/>
                <a:ea typeface="Tahoma" panose="020B0604030504040204" pitchFamily="34" charset="0"/>
                <a:cs typeface="Tahoma" panose="020B0604030504040204" pitchFamily="34" charset="0"/>
              </a:rPr>
              <a:t>Πλατάνου καθώς επίσης και στην </a:t>
            </a:r>
            <a:r>
              <a:rPr lang="el-GR" sz="2800" dirty="0" err="1" smtClean="0">
                <a:latin typeface="Tahoma" panose="020B0604030504040204" pitchFamily="34" charset="0"/>
                <a:ea typeface="Tahoma" panose="020B0604030504040204" pitchFamily="34" charset="0"/>
                <a:cs typeface="Tahoma" panose="020B0604030504040204" pitchFamily="34" charset="0"/>
              </a:rPr>
              <a:t>υποπεριοχή</a:t>
            </a:r>
            <a:r>
              <a:rPr lang="el-GR" sz="2800" dirty="0" smtClean="0">
                <a:latin typeface="Tahoma" panose="020B0604030504040204" pitchFamily="34" charset="0"/>
                <a:ea typeface="Tahoma" panose="020B0604030504040204" pitchFamily="34" charset="0"/>
                <a:cs typeface="Tahoma" panose="020B0604030504040204" pitchFamily="34" charset="0"/>
              </a:rPr>
              <a:t> </a:t>
            </a:r>
            <a:r>
              <a:rPr lang="el-GR" sz="2800" dirty="0">
                <a:latin typeface="Tahoma" panose="020B0604030504040204" pitchFamily="34" charset="0"/>
                <a:ea typeface="Tahoma" panose="020B0604030504040204" pitchFamily="34" charset="0"/>
                <a:cs typeface="Tahoma" panose="020B0604030504040204" pitchFamily="34" charset="0"/>
              </a:rPr>
              <a:t>του </a:t>
            </a:r>
            <a:r>
              <a:rPr lang="el-GR" sz="2800" dirty="0" err="1">
                <a:latin typeface="Tahoma" panose="020B0604030504040204" pitchFamily="34" charset="0"/>
                <a:ea typeface="Tahoma" panose="020B0604030504040204" pitchFamily="34" charset="0"/>
                <a:cs typeface="Tahoma" panose="020B0604030504040204" pitchFamily="34" charset="0"/>
              </a:rPr>
              <a:t>Καστελλίου</a:t>
            </a:r>
            <a:r>
              <a:rPr lang="el-GR" sz="2800" dirty="0">
                <a:latin typeface="Tahoma" panose="020B0604030504040204" pitchFamily="34" charset="0"/>
                <a:ea typeface="Tahoma" panose="020B0604030504040204" pitchFamily="34" charset="0"/>
                <a:cs typeface="Tahoma" panose="020B0604030504040204" pitchFamily="34" charset="0"/>
              </a:rPr>
              <a:t> παρουσιάζονται δύο ρήγματα μετασχηματισμού δυτικής-βορειοδυτικής διεύθυνσης, ενώ στην </a:t>
            </a:r>
            <a:r>
              <a:rPr lang="el-GR" sz="2800" dirty="0" err="1" smtClean="0">
                <a:latin typeface="Tahoma" panose="020B0604030504040204" pitchFamily="34" charset="0"/>
                <a:ea typeface="Tahoma" panose="020B0604030504040204" pitchFamily="34" charset="0"/>
                <a:cs typeface="Tahoma" panose="020B0604030504040204" pitchFamily="34" charset="0"/>
              </a:rPr>
              <a:t>υποπεριοχή</a:t>
            </a:r>
            <a:r>
              <a:rPr lang="el-GR" sz="2800" dirty="0" smtClean="0">
                <a:latin typeface="Tahoma" panose="020B0604030504040204" pitchFamily="34" charset="0"/>
                <a:ea typeface="Tahoma" panose="020B0604030504040204" pitchFamily="34" charset="0"/>
                <a:cs typeface="Tahoma" panose="020B0604030504040204" pitchFamily="34" charset="0"/>
              </a:rPr>
              <a:t> του </a:t>
            </a:r>
            <a:r>
              <a:rPr lang="el-GR" sz="2800" dirty="0" err="1">
                <a:latin typeface="Tahoma" panose="020B0604030504040204" pitchFamily="34" charset="0"/>
                <a:ea typeface="Tahoma" panose="020B0604030504040204" pitchFamily="34" charset="0"/>
                <a:cs typeface="Tahoma" panose="020B0604030504040204" pitchFamily="34" charset="0"/>
              </a:rPr>
              <a:t>Μάλεμε</a:t>
            </a:r>
            <a:r>
              <a:rPr lang="el-GR" sz="2800" dirty="0">
                <a:latin typeface="Tahoma" panose="020B0604030504040204" pitchFamily="34" charset="0"/>
                <a:ea typeface="Tahoma" panose="020B0604030504040204" pitchFamily="34" charset="0"/>
                <a:cs typeface="Tahoma" panose="020B0604030504040204" pitchFamily="34" charset="0"/>
              </a:rPr>
              <a:t> παρουσιάζονται δύο ρήματα μετασχηματισμού βορειοανατολικής διεύθυνσης .</a:t>
            </a:r>
          </a:p>
        </p:txBody>
      </p:sp>
      <p:sp>
        <p:nvSpPr>
          <p:cNvPr id="4" name="TextBox 3">
            <a:extLst>
              <a:ext uri="{FF2B5EF4-FFF2-40B4-BE49-F238E27FC236}">
                <a16:creationId xmlns:a16="http://schemas.microsoft.com/office/drawing/2014/main" id="{75CFF827-76B2-4DB7-B559-1AB271DD4984}"/>
              </a:ext>
            </a:extLst>
          </p:cNvPr>
          <p:cNvSpPr txBox="1"/>
          <p:nvPr/>
        </p:nvSpPr>
        <p:spPr>
          <a:xfrm>
            <a:off x="4083772" y="0"/>
            <a:ext cx="3583032" cy="769441"/>
          </a:xfrm>
          <a:prstGeom prst="rect">
            <a:avLst/>
          </a:prstGeom>
          <a:noFill/>
        </p:spPr>
        <p:txBody>
          <a:bodyPr wrap="none" rtlCol="0">
            <a:spAutoFit/>
          </a:bodyPr>
          <a:lstStyle/>
          <a:p>
            <a:r>
              <a:rPr lang="el-GR" sz="4400" b="1" dirty="0" smtClean="0">
                <a:latin typeface="Tahoma" panose="020B0604030504040204" pitchFamily="34" charset="0"/>
                <a:ea typeface="Tahoma" panose="020B0604030504040204" pitchFamily="34" charset="0"/>
                <a:cs typeface="Tahoma" panose="020B0604030504040204" pitchFamily="34" charset="0"/>
              </a:rPr>
              <a:t>ΤΕΚΤΟΝΙΚΗ</a:t>
            </a:r>
            <a:endParaRPr lang="el-GR"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569860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a:extLst>
              <a:ext uri="{FF2B5EF4-FFF2-40B4-BE49-F238E27FC236}">
                <a16:creationId xmlns:a16="http://schemas.microsoft.com/office/drawing/2014/main" id="{6CA2E546-256E-449C-8BC1-8C5CC3A3EE77}"/>
              </a:ext>
            </a:extLst>
          </p:cNvPr>
          <p:cNvSpPr>
            <a:spLocks noChangeArrowheads="1"/>
          </p:cNvSpPr>
          <p:nvPr/>
        </p:nvSpPr>
        <p:spPr bwMode="auto">
          <a:xfrm>
            <a:off x="208878" y="1164134"/>
            <a:ext cx="11983122" cy="5693866"/>
          </a:xfrm>
          <a:prstGeom prst="rect">
            <a:avLst/>
          </a:prstGeom>
          <a:noFill/>
          <a:ln w="9525">
            <a:noFill/>
            <a:miter lim="800000"/>
            <a:headEnd/>
            <a:tailEnd/>
          </a:ln>
        </p:spPr>
        <p:txBody>
          <a:bodyPr wrap="square">
            <a:spAutoFit/>
          </a:bodyPr>
          <a:lstStyle/>
          <a:p>
            <a:pPr marL="457200" indent="-457200" algn="just">
              <a:buFont typeface="Wingdings" panose="05000000000000000000" pitchFamily="2" charset="2"/>
              <a:buChar char="Ø"/>
            </a:pPr>
            <a:r>
              <a:rPr lang="el-GR" sz="2800" dirty="0">
                <a:latin typeface="Tahoma" panose="020B0604030504040204" pitchFamily="34" charset="0"/>
                <a:ea typeface="Tahoma" panose="020B0604030504040204" pitchFamily="34" charset="0"/>
                <a:cs typeface="Tahoma" panose="020B0604030504040204" pitchFamily="34" charset="0"/>
              </a:rPr>
              <a:t>Στην </a:t>
            </a:r>
            <a:r>
              <a:rPr lang="el-GR" sz="2800" dirty="0" err="1" smtClean="0">
                <a:latin typeface="Tahoma" panose="020B0604030504040204" pitchFamily="34" charset="0"/>
                <a:ea typeface="Tahoma" panose="020B0604030504040204" pitchFamily="34" charset="0"/>
                <a:cs typeface="Tahoma" panose="020B0604030504040204" pitchFamily="34" charset="0"/>
              </a:rPr>
              <a:t>υποπεριοχή</a:t>
            </a:r>
            <a:r>
              <a:rPr lang="el-GR" sz="2800" dirty="0" smtClean="0">
                <a:latin typeface="Tahoma" panose="020B0604030504040204" pitchFamily="34" charset="0"/>
                <a:ea typeface="Tahoma" panose="020B0604030504040204" pitchFamily="34" charset="0"/>
                <a:cs typeface="Tahoma" panose="020B0604030504040204" pitchFamily="34" charset="0"/>
              </a:rPr>
              <a:t> του </a:t>
            </a:r>
            <a:r>
              <a:rPr lang="el-GR" sz="2800" dirty="0">
                <a:latin typeface="Tahoma" panose="020B0604030504040204" pitchFamily="34" charset="0"/>
                <a:ea typeface="Tahoma" panose="020B0604030504040204" pitchFamily="34" charset="0"/>
                <a:cs typeface="Tahoma" panose="020B0604030504040204" pitchFamily="34" charset="0"/>
              </a:rPr>
              <a:t>Πλατάνου σχηματίζεται μιας ασύμμετρης μορφής λεκάνη λόγω της παρουσίας ενός ρήγματος στα ανατολικά περιθώριά της. </a:t>
            </a:r>
          </a:p>
          <a:p>
            <a:pPr algn="just"/>
            <a:r>
              <a:rPr lang="el-GR" sz="2800" dirty="0">
                <a:solidFill>
                  <a:srgbClr val="FF0000"/>
                </a:solidFill>
                <a:latin typeface="Tahoma" panose="020B0604030504040204" pitchFamily="34" charset="0"/>
                <a:ea typeface="Tahoma" panose="020B0604030504040204" pitchFamily="34" charset="0"/>
                <a:cs typeface="Tahoma" panose="020B0604030504040204" pitchFamily="34" charset="0"/>
              </a:rPr>
              <a:t>Το ρήγμα αυτό ωστόσο ήταν ανενεργό κατά την περίοδο του </a:t>
            </a:r>
            <a:r>
              <a:rPr lang="el-GR" sz="2800" dirty="0" err="1">
                <a:solidFill>
                  <a:srgbClr val="FF0000"/>
                </a:solidFill>
                <a:latin typeface="Tahoma" panose="020B0604030504040204" pitchFamily="34" charset="0"/>
                <a:ea typeface="Tahoma" panose="020B0604030504040204" pitchFamily="34" charset="0"/>
                <a:cs typeface="Tahoma" panose="020B0604030504040204" pitchFamily="34" charset="0"/>
              </a:rPr>
              <a:t>Πλειοκαίνου</a:t>
            </a:r>
            <a:r>
              <a:rPr lang="el-GR" sz="2800" dirty="0">
                <a:solidFill>
                  <a:srgbClr val="FF0000"/>
                </a:solidFill>
                <a:latin typeface="Tahoma" panose="020B0604030504040204" pitchFamily="34" charset="0"/>
                <a:ea typeface="Tahoma" panose="020B0604030504040204" pitchFamily="34" charset="0"/>
                <a:cs typeface="Tahoma" panose="020B0604030504040204" pitchFamily="34" charset="0"/>
              </a:rPr>
              <a:t>, αλλά κατά την περίοδο του Πλειστοκαίνου ενεργοποιήθηκε ξανά.</a:t>
            </a:r>
          </a:p>
          <a:p>
            <a:pPr marL="457200" indent="-457200" algn="just">
              <a:buFont typeface="Wingdings" panose="05000000000000000000" pitchFamily="2" charset="2"/>
              <a:buChar char="Ø"/>
            </a:pPr>
            <a:r>
              <a:rPr lang="el-GR" sz="2800" dirty="0">
                <a:latin typeface="Tahoma" panose="020B0604030504040204" pitchFamily="34" charset="0"/>
                <a:ea typeface="Tahoma" panose="020B0604030504040204" pitchFamily="34" charset="0"/>
                <a:cs typeface="Tahoma" panose="020B0604030504040204" pitchFamily="34" charset="0"/>
              </a:rPr>
              <a:t>Στην </a:t>
            </a:r>
            <a:r>
              <a:rPr lang="el-GR" sz="2800" dirty="0" err="1" smtClean="0">
                <a:latin typeface="Tahoma" panose="020B0604030504040204" pitchFamily="34" charset="0"/>
                <a:ea typeface="Tahoma" panose="020B0604030504040204" pitchFamily="34" charset="0"/>
                <a:cs typeface="Tahoma" panose="020B0604030504040204" pitchFamily="34" charset="0"/>
              </a:rPr>
              <a:t>υποπεριοχή</a:t>
            </a:r>
            <a:r>
              <a:rPr lang="el-GR" sz="2800" dirty="0" smtClean="0">
                <a:latin typeface="Tahoma" panose="020B0604030504040204" pitchFamily="34" charset="0"/>
                <a:ea typeface="Tahoma" panose="020B0604030504040204" pitchFamily="34" charset="0"/>
                <a:cs typeface="Tahoma" panose="020B0604030504040204" pitchFamily="34" charset="0"/>
              </a:rPr>
              <a:t> του </a:t>
            </a:r>
            <a:r>
              <a:rPr lang="el-GR" sz="2800" dirty="0" err="1">
                <a:latin typeface="Tahoma" panose="020B0604030504040204" pitchFamily="34" charset="0"/>
                <a:ea typeface="Tahoma" panose="020B0604030504040204" pitchFamily="34" charset="0"/>
                <a:cs typeface="Tahoma" panose="020B0604030504040204" pitchFamily="34" charset="0"/>
              </a:rPr>
              <a:t>Καστελλίου</a:t>
            </a:r>
            <a:r>
              <a:rPr lang="el-GR" sz="2800" dirty="0">
                <a:latin typeface="Tahoma" panose="020B0604030504040204" pitchFamily="34" charset="0"/>
                <a:ea typeface="Tahoma" panose="020B0604030504040204" pitchFamily="34" charset="0"/>
                <a:cs typeface="Tahoma" panose="020B0604030504040204" pitchFamily="34" charset="0"/>
              </a:rPr>
              <a:t> υπάρχουν παρόμοιας διεύθυνσης ρήγματα και στα ανατολικά αλλά και στα δυτικά περιθώρια, που όμως η τεκτονική τους δραστηριότητα μετανάστευσε προς το κέντρο της κατά τη διάρκεια του Μεσσηνίου. </a:t>
            </a:r>
          </a:p>
          <a:p>
            <a:pPr algn="just"/>
            <a:r>
              <a:rPr lang="el-GR" sz="2800" dirty="0">
                <a:latin typeface="Tahoma" panose="020B0604030504040204" pitchFamily="34" charset="0"/>
                <a:ea typeface="Tahoma" panose="020B0604030504040204" pitchFamily="34" charset="0"/>
                <a:cs typeface="Tahoma" panose="020B0604030504040204" pitchFamily="34" charset="0"/>
              </a:rPr>
              <a:t>Η εξέλιξη της </a:t>
            </a:r>
            <a:r>
              <a:rPr lang="el-GR" sz="2800" dirty="0" err="1" smtClean="0">
                <a:latin typeface="Tahoma" panose="020B0604030504040204" pitchFamily="34" charset="0"/>
                <a:ea typeface="Tahoma" panose="020B0604030504040204" pitchFamily="34" charset="0"/>
                <a:cs typeface="Tahoma" panose="020B0604030504040204" pitchFamily="34" charset="0"/>
              </a:rPr>
              <a:t>υποπεριοχής</a:t>
            </a:r>
            <a:r>
              <a:rPr lang="el-GR" sz="2800" dirty="0" smtClean="0">
                <a:latin typeface="Tahoma" panose="020B0604030504040204" pitchFamily="34" charset="0"/>
                <a:ea typeface="Tahoma" panose="020B0604030504040204" pitchFamily="34" charset="0"/>
                <a:cs typeface="Tahoma" panose="020B0604030504040204" pitchFamily="34" charset="0"/>
              </a:rPr>
              <a:t> </a:t>
            </a:r>
            <a:r>
              <a:rPr lang="el-GR" sz="2800" dirty="0">
                <a:latin typeface="Tahoma" panose="020B0604030504040204" pitchFamily="34" charset="0"/>
                <a:ea typeface="Tahoma" panose="020B0604030504040204" pitchFamily="34" charset="0"/>
                <a:cs typeface="Tahoma" panose="020B0604030504040204" pitchFamily="34" charset="0"/>
              </a:rPr>
              <a:t>επηρεάστηκε και παρήγαγε μια περιορισμένη λεκάνη όπου σχηματίστηκε η γύψος. Τα ρήγματα αυτά δεν φαίνονται στην επιφάνεια. </a:t>
            </a:r>
          </a:p>
          <a:p>
            <a:pPr algn="just"/>
            <a:endParaRPr lang="el-GR" sz="2800" dirty="0">
              <a:latin typeface="Tahoma" panose="020B0604030504040204" pitchFamily="34" charset="0"/>
              <a:ea typeface="Tahoma" panose="020B0604030504040204" pitchFamily="34" charset="0"/>
              <a:cs typeface="Tahoma" panose="020B0604030504040204" pitchFamily="34" charset="0"/>
            </a:endParaRPr>
          </a:p>
        </p:txBody>
      </p:sp>
      <p:sp>
        <p:nvSpPr>
          <p:cNvPr id="5" name="TextBox 4">
            <a:extLst>
              <a:ext uri="{FF2B5EF4-FFF2-40B4-BE49-F238E27FC236}">
                <a16:creationId xmlns:a16="http://schemas.microsoft.com/office/drawing/2014/main" id="{C947E8B8-655F-4606-A36A-8570D571CFE4}"/>
              </a:ext>
            </a:extLst>
          </p:cNvPr>
          <p:cNvSpPr txBox="1"/>
          <p:nvPr/>
        </p:nvSpPr>
        <p:spPr>
          <a:xfrm>
            <a:off x="4199129" y="136814"/>
            <a:ext cx="3583032" cy="769441"/>
          </a:xfrm>
          <a:prstGeom prst="rect">
            <a:avLst/>
          </a:prstGeom>
          <a:noFill/>
        </p:spPr>
        <p:txBody>
          <a:bodyPr wrap="none" rtlCol="0">
            <a:spAutoFit/>
          </a:bodyPr>
          <a:lstStyle/>
          <a:p>
            <a:r>
              <a:rPr lang="el-GR" sz="4400" b="1" dirty="0" smtClean="0">
                <a:latin typeface="Tahoma" panose="020B0604030504040204" pitchFamily="34" charset="0"/>
                <a:ea typeface="Tahoma" panose="020B0604030504040204" pitchFamily="34" charset="0"/>
                <a:cs typeface="Tahoma" panose="020B0604030504040204" pitchFamily="34" charset="0"/>
              </a:rPr>
              <a:t>ΤΕΚΤΟΝΙΚΗ</a:t>
            </a:r>
            <a:endParaRPr lang="el-GR"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569259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a:extLst>
              <a:ext uri="{FF2B5EF4-FFF2-40B4-BE49-F238E27FC236}">
                <a16:creationId xmlns:a16="http://schemas.microsoft.com/office/drawing/2014/main" id="{6CA2E546-256E-449C-8BC1-8C5CC3A3EE77}"/>
              </a:ext>
            </a:extLst>
          </p:cNvPr>
          <p:cNvSpPr>
            <a:spLocks noChangeArrowheads="1"/>
          </p:cNvSpPr>
          <p:nvPr/>
        </p:nvSpPr>
        <p:spPr bwMode="auto">
          <a:xfrm>
            <a:off x="208878" y="1164134"/>
            <a:ext cx="11983122" cy="3108543"/>
          </a:xfrm>
          <a:prstGeom prst="rect">
            <a:avLst/>
          </a:prstGeom>
          <a:noFill/>
          <a:ln w="9525">
            <a:noFill/>
            <a:miter lim="800000"/>
            <a:headEnd/>
            <a:tailEnd/>
          </a:ln>
        </p:spPr>
        <p:txBody>
          <a:bodyPr wrap="square">
            <a:spAutoFit/>
          </a:bodyPr>
          <a:lstStyle/>
          <a:p>
            <a:pPr marL="457200" indent="-457200" algn="just">
              <a:buFont typeface="Wingdings" panose="05000000000000000000" pitchFamily="2" charset="2"/>
              <a:buChar char="Ø"/>
            </a:pPr>
            <a:r>
              <a:rPr lang="el-GR" sz="2800" b="1" dirty="0">
                <a:latin typeface="Tahoma" panose="020B0604030504040204" pitchFamily="34" charset="0"/>
                <a:ea typeface="Tahoma" panose="020B0604030504040204" pitchFamily="34" charset="0"/>
                <a:cs typeface="Tahoma" panose="020B0604030504040204" pitchFamily="34" charset="0"/>
              </a:rPr>
              <a:t>Στην </a:t>
            </a:r>
            <a:r>
              <a:rPr lang="el-GR" sz="2800" b="1" dirty="0" err="1" smtClean="0">
                <a:latin typeface="Tahoma" panose="020B0604030504040204" pitchFamily="34" charset="0"/>
                <a:ea typeface="Tahoma" panose="020B0604030504040204" pitchFamily="34" charset="0"/>
                <a:cs typeface="Tahoma" panose="020B0604030504040204" pitchFamily="34" charset="0"/>
              </a:rPr>
              <a:t>υποπεριοχή</a:t>
            </a:r>
            <a:r>
              <a:rPr lang="el-GR" sz="2800" b="1" dirty="0" smtClean="0">
                <a:latin typeface="Tahoma" panose="020B0604030504040204" pitchFamily="34" charset="0"/>
                <a:ea typeface="Tahoma" panose="020B0604030504040204" pitchFamily="34" charset="0"/>
                <a:cs typeface="Tahoma" panose="020B0604030504040204" pitchFamily="34" charset="0"/>
              </a:rPr>
              <a:t> του </a:t>
            </a:r>
            <a:r>
              <a:rPr lang="el-GR" sz="2800" b="1" dirty="0" err="1">
                <a:latin typeface="Tahoma" panose="020B0604030504040204" pitchFamily="34" charset="0"/>
                <a:ea typeface="Tahoma" panose="020B0604030504040204" pitchFamily="34" charset="0"/>
                <a:cs typeface="Tahoma" panose="020B0604030504040204" pitchFamily="34" charset="0"/>
              </a:rPr>
              <a:t>Μάλεμε</a:t>
            </a:r>
            <a:r>
              <a:rPr lang="el-GR" sz="2800" dirty="0">
                <a:latin typeface="Tahoma" panose="020B0604030504040204" pitchFamily="34" charset="0"/>
                <a:ea typeface="Tahoma" panose="020B0604030504040204" pitchFamily="34" charset="0"/>
                <a:cs typeface="Tahoma" panose="020B0604030504040204" pitchFamily="34" charset="0"/>
              </a:rPr>
              <a:t> αυτά τα ρήγματα βρίσκονται στα δυτικά περιθώρια και η τεκτονική δραστηριότητα του ενεργού ρήγματος μετανάστευσε ανατολικά με την πάροδο του χρόνου. Το ρήγμα έχει </a:t>
            </a:r>
            <a:r>
              <a:rPr lang="el-GR" sz="2800" dirty="0" err="1">
                <a:latin typeface="Tahoma" panose="020B0604030504040204" pitchFamily="34" charset="0"/>
                <a:ea typeface="Tahoma" panose="020B0604030504040204" pitchFamily="34" charset="0"/>
                <a:cs typeface="Tahoma" panose="020B0604030504040204" pitchFamily="34" charset="0"/>
              </a:rPr>
              <a:t>λιστρική</a:t>
            </a:r>
            <a:r>
              <a:rPr lang="el-GR" sz="2800" dirty="0">
                <a:latin typeface="Tahoma" panose="020B0604030504040204" pitchFamily="34" charset="0"/>
                <a:ea typeface="Tahoma" panose="020B0604030504040204" pitchFamily="34" charset="0"/>
                <a:cs typeface="Tahoma" panose="020B0604030504040204" pitchFamily="34" charset="0"/>
              </a:rPr>
              <a:t> γεωμετρία καθώς τα ιζήματα έχουν ασύμμετρες βυθίσεις (σφήνες).</a:t>
            </a:r>
          </a:p>
          <a:p>
            <a:pPr algn="just"/>
            <a:endParaRPr lang="el-GR" sz="2800" dirty="0">
              <a:latin typeface="Tahoma" panose="020B0604030504040204" pitchFamily="34" charset="0"/>
              <a:ea typeface="Tahoma" panose="020B0604030504040204" pitchFamily="34" charset="0"/>
              <a:cs typeface="Tahoma" panose="020B0604030504040204" pitchFamily="34" charset="0"/>
            </a:endParaRPr>
          </a:p>
          <a:p>
            <a:pPr algn="just"/>
            <a:endParaRPr lang="el-GR" sz="2800" dirty="0">
              <a:latin typeface="Tahoma" panose="020B0604030504040204" pitchFamily="34" charset="0"/>
              <a:ea typeface="Tahoma" panose="020B0604030504040204" pitchFamily="34" charset="0"/>
              <a:cs typeface="Tahoma" panose="020B0604030504040204" pitchFamily="34" charset="0"/>
            </a:endParaRPr>
          </a:p>
        </p:txBody>
      </p:sp>
      <p:sp>
        <p:nvSpPr>
          <p:cNvPr id="5" name="TextBox 4">
            <a:extLst>
              <a:ext uri="{FF2B5EF4-FFF2-40B4-BE49-F238E27FC236}">
                <a16:creationId xmlns:a16="http://schemas.microsoft.com/office/drawing/2014/main" id="{C947E8B8-655F-4606-A36A-8570D571CFE4}"/>
              </a:ext>
            </a:extLst>
          </p:cNvPr>
          <p:cNvSpPr txBox="1"/>
          <p:nvPr/>
        </p:nvSpPr>
        <p:spPr>
          <a:xfrm>
            <a:off x="4475174" y="197198"/>
            <a:ext cx="3583032" cy="769441"/>
          </a:xfrm>
          <a:prstGeom prst="rect">
            <a:avLst/>
          </a:prstGeom>
          <a:noFill/>
        </p:spPr>
        <p:txBody>
          <a:bodyPr wrap="none" rtlCol="0">
            <a:spAutoFit/>
          </a:bodyPr>
          <a:lstStyle/>
          <a:p>
            <a:r>
              <a:rPr lang="el-GR" sz="4400" b="1" dirty="0" smtClean="0">
                <a:latin typeface="Tahoma" panose="020B0604030504040204" pitchFamily="34" charset="0"/>
                <a:ea typeface="Tahoma" panose="020B0604030504040204" pitchFamily="34" charset="0"/>
                <a:cs typeface="Tahoma" panose="020B0604030504040204" pitchFamily="34" charset="0"/>
              </a:rPr>
              <a:t>ΤΕΚΤΟΝΙΚΗ</a:t>
            </a:r>
            <a:endParaRPr lang="el-GR" b="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736429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2 - Θέση περιεχομένου"/>
          <p:cNvSpPr>
            <a:spLocks noGrp="1"/>
          </p:cNvSpPr>
          <p:nvPr>
            <p:ph idx="1"/>
          </p:nvPr>
        </p:nvSpPr>
        <p:spPr>
          <a:xfrm>
            <a:off x="528918" y="836712"/>
            <a:ext cx="11152094" cy="5832648"/>
          </a:xfrm>
        </p:spPr>
        <p:txBody>
          <a:bodyPr>
            <a:normAutofit fontScale="92500" lnSpcReduction="10000"/>
          </a:bodyPr>
          <a:lstStyle/>
          <a:p>
            <a:pPr marL="0" indent="0" algn="just">
              <a:buNone/>
            </a:pPr>
            <a:r>
              <a:rPr lang="el-GR" sz="2400" dirty="0" smtClean="0">
                <a:latin typeface="Tahoma" panose="020B0604030504040204" pitchFamily="34" charset="0"/>
                <a:ea typeface="Tahoma" panose="020B0604030504040204" pitchFamily="34" charset="0"/>
                <a:cs typeface="Tahoma" panose="020B0604030504040204" pitchFamily="34" charset="0"/>
              </a:rPr>
              <a:t>Οι ιζηματογενείς φάσεις που αναγνωρίστηκαν είναι </a:t>
            </a:r>
            <a:r>
              <a:rPr lang="el-GR" sz="2400" dirty="0">
                <a:latin typeface="Tahoma" panose="020B0604030504040204" pitchFamily="34" charset="0"/>
                <a:ea typeface="Tahoma" panose="020B0604030504040204" pitchFamily="34" charset="0"/>
                <a:cs typeface="Tahoma" panose="020B0604030504040204" pitchFamily="34" charset="0"/>
              </a:rPr>
              <a:t>οι εξής:</a:t>
            </a:r>
          </a:p>
          <a:p>
            <a:pPr lvl="0" algn="just"/>
            <a:r>
              <a:rPr lang="el-GR" sz="2400" dirty="0">
                <a:latin typeface="Tahoma" panose="020B0604030504040204" pitchFamily="34" charset="0"/>
                <a:ea typeface="Tahoma" panose="020B0604030504040204" pitchFamily="34" charset="0"/>
                <a:cs typeface="Tahoma" panose="020B0604030504040204" pitchFamily="34" charset="0"/>
              </a:rPr>
              <a:t>Συμπαγής πηλός </a:t>
            </a:r>
          </a:p>
          <a:p>
            <a:pPr lvl="0" algn="just"/>
            <a:r>
              <a:rPr lang="el-GR" sz="2400" dirty="0">
                <a:solidFill>
                  <a:srgbClr val="FF0000"/>
                </a:solidFill>
                <a:latin typeface="Tahoma" panose="020B0604030504040204" pitchFamily="34" charset="0"/>
                <a:ea typeface="Tahoma" panose="020B0604030504040204" pitchFamily="34" charset="0"/>
                <a:cs typeface="Tahoma" panose="020B0604030504040204" pitchFamily="34" charset="0"/>
              </a:rPr>
              <a:t>Συμπαγής πηλός με ολισθήσεις </a:t>
            </a:r>
          </a:p>
          <a:p>
            <a:pPr lvl="0" algn="just"/>
            <a:r>
              <a:rPr lang="el-GR" sz="2400" dirty="0">
                <a:latin typeface="Tahoma" panose="020B0604030504040204" pitchFamily="34" charset="0"/>
                <a:ea typeface="Tahoma" panose="020B0604030504040204" pitchFamily="34" charset="0"/>
                <a:cs typeface="Tahoma" panose="020B0604030504040204" pitchFamily="34" charset="0"/>
              </a:rPr>
              <a:t>Εναλλαγές πηλού και κροκαλοπαγών</a:t>
            </a:r>
          </a:p>
          <a:p>
            <a:pPr lvl="0" algn="just"/>
            <a:r>
              <a:rPr lang="el-GR" sz="2400" dirty="0" err="1">
                <a:latin typeface="Tahoma" panose="020B0604030504040204" pitchFamily="34" charset="0"/>
                <a:ea typeface="Tahoma" panose="020B0604030504040204" pitchFamily="34" charset="0"/>
                <a:cs typeface="Tahoma" panose="020B0604030504040204" pitchFamily="34" charset="0"/>
              </a:rPr>
              <a:t>Βιοκλαστικός</a:t>
            </a:r>
            <a:r>
              <a:rPr lang="el-GR" sz="2400" dirty="0">
                <a:latin typeface="Tahoma" panose="020B0604030504040204" pitchFamily="34" charset="0"/>
                <a:ea typeface="Tahoma" panose="020B0604030504040204" pitchFamily="34" charset="0"/>
                <a:cs typeface="Tahoma" panose="020B0604030504040204" pitchFamily="34" charset="0"/>
              </a:rPr>
              <a:t> ασβεστόλιθος </a:t>
            </a:r>
          </a:p>
          <a:p>
            <a:pPr lvl="0" algn="just"/>
            <a:r>
              <a:rPr lang="el-GR" sz="2400" dirty="0" err="1">
                <a:latin typeface="Tahoma" panose="020B0604030504040204" pitchFamily="34" charset="0"/>
                <a:ea typeface="Tahoma" panose="020B0604030504040204" pitchFamily="34" charset="0"/>
                <a:cs typeface="Tahoma" panose="020B0604030504040204" pitchFamily="34" charset="0"/>
              </a:rPr>
              <a:t>Γυψούχος</a:t>
            </a:r>
            <a:r>
              <a:rPr lang="el-GR" sz="2400" dirty="0">
                <a:latin typeface="Tahoma" panose="020B0604030504040204" pitchFamily="34" charset="0"/>
                <a:ea typeface="Tahoma" panose="020B0604030504040204" pitchFamily="34" charset="0"/>
                <a:cs typeface="Tahoma" panose="020B0604030504040204" pitchFamily="34" charset="0"/>
              </a:rPr>
              <a:t> φάση </a:t>
            </a:r>
            <a:r>
              <a:rPr lang="el-GR" sz="2400" dirty="0" err="1">
                <a:latin typeface="Tahoma" panose="020B0604030504040204" pitchFamily="34" charset="0"/>
                <a:ea typeface="Tahoma" panose="020B0604030504040204" pitchFamily="34" charset="0"/>
                <a:cs typeface="Tahoma" panose="020B0604030504040204" pitchFamily="34" charset="0"/>
              </a:rPr>
              <a:t>Μεσσηνίου</a:t>
            </a:r>
            <a:endParaRPr lang="el-GR" sz="2400" dirty="0">
              <a:latin typeface="Tahoma" panose="020B0604030504040204" pitchFamily="34" charset="0"/>
              <a:ea typeface="Tahoma" panose="020B0604030504040204" pitchFamily="34" charset="0"/>
              <a:cs typeface="Tahoma" panose="020B0604030504040204" pitchFamily="34" charset="0"/>
            </a:endParaRPr>
          </a:p>
          <a:p>
            <a:pPr lvl="0" algn="just"/>
            <a:r>
              <a:rPr lang="el-GR" sz="2400" dirty="0" err="1">
                <a:latin typeface="Tahoma" panose="020B0604030504040204" pitchFamily="34" charset="0"/>
                <a:ea typeface="Tahoma" panose="020B0604030504040204" pitchFamily="34" charset="0"/>
                <a:cs typeface="Tahoma" panose="020B0604030504040204" pitchFamily="34" charset="0"/>
              </a:rPr>
              <a:t>Ετερολιθική</a:t>
            </a:r>
            <a:r>
              <a:rPr lang="el-GR" sz="2400" dirty="0">
                <a:latin typeface="Tahoma" panose="020B0604030504040204" pitchFamily="34" charset="0"/>
                <a:ea typeface="Tahoma" panose="020B0604030504040204" pitchFamily="34" charset="0"/>
                <a:cs typeface="Tahoma" panose="020B0604030504040204" pitchFamily="34" charset="0"/>
              </a:rPr>
              <a:t> φάση (εναλλαγές πηλού και άμμου)</a:t>
            </a:r>
          </a:p>
          <a:p>
            <a:pPr lvl="0" algn="just"/>
            <a:r>
              <a:rPr lang="el-GR" sz="2400" dirty="0">
                <a:latin typeface="Tahoma" panose="020B0604030504040204" pitchFamily="34" charset="0"/>
                <a:ea typeface="Tahoma" panose="020B0604030504040204" pitchFamily="34" charset="0"/>
                <a:cs typeface="Tahoma" panose="020B0604030504040204" pitchFamily="34" charset="0"/>
              </a:rPr>
              <a:t>Εναλλαγές </a:t>
            </a:r>
            <a:r>
              <a:rPr lang="el-GR" sz="2400" dirty="0" err="1">
                <a:latin typeface="Tahoma" panose="020B0604030504040204" pitchFamily="34" charset="0"/>
                <a:ea typeface="Tahoma" panose="020B0604030504040204" pitchFamily="34" charset="0"/>
                <a:cs typeface="Tahoma" panose="020B0604030504040204" pitchFamily="34" charset="0"/>
              </a:rPr>
              <a:t>αμμούχων</a:t>
            </a:r>
            <a:r>
              <a:rPr lang="el-GR" sz="2400" dirty="0">
                <a:latin typeface="Tahoma" panose="020B0604030504040204" pitchFamily="34" charset="0"/>
                <a:ea typeface="Tahoma" panose="020B0604030504040204" pitchFamily="34" charset="0"/>
                <a:cs typeface="Tahoma" panose="020B0604030504040204" pitchFamily="34" charset="0"/>
              </a:rPr>
              <a:t> πηλών – </a:t>
            </a:r>
            <a:r>
              <a:rPr lang="el-GR" sz="2400" dirty="0" err="1">
                <a:latin typeface="Tahoma" panose="020B0604030504040204" pitchFamily="34" charset="0"/>
                <a:ea typeface="Tahoma" panose="020B0604030504040204" pitchFamily="34" charset="0"/>
                <a:cs typeface="Tahoma" panose="020B0604030504040204" pitchFamily="34" charset="0"/>
              </a:rPr>
              <a:t>πηλούχων</a:t>
            </a:r>
            <a:r>
              <a:rPr lang="el-GR" sz="2400" dirty="0">
                <a:latin typeface="Tahoma" panose="020B0604030504040204" pitchFamily="34" charset="0"/>
                <a:ea typeface="Tahoma" panose="020B0604030504040204" pitchFamily="34" charset="0"/>
                <a:cs typeface="Tahoma" panose="020B0604030504040204" pitchFamily="34" charset="0"/>
              </a:rPr>
              <a:t> άμμων </a:t>
            </a:r>
          </a:p>
          <a:p>
            <a:pPr lvl="0" algn="just"/>
            <a:r>
              <a:rPr lang="el-GR" sz="2400" dirty="0">
                <a:latin typeface="Tahoma" panose="020B0604030504040204" pitchFamily="34" charset="0"/>
                <a:ea typeface="Tahoma" panose="020B0604030504040204" pitchFamily="34" charset="0"/>
                <a:cs typeface="Tahoma" panose="020B0604030504040204" pitchFamily="34" charset="0"/>
              </a:rPr>
              <a:t>Θαλάσσιοι </a:t>
            </a:r>
            <a:r>
              <a:rPr lang="el-GR" sz="2400" dirty="0" smtClean="0">
                <a:latin typeface="Tahoma" panose="020B0604030504040204" pitchFamily="34" charset="0"/>
                <a:ea typeface="Tahoma" panose="020B0604030504040204" pitchFamily="34" charset="0"/>
                <a:cs typeface="Tahoma" panose="020B0604030504040204" pitchFamily="34" charset="0"/>
              </a:rPr>
              <a:t>αναβαθμοί</a:t>
            </a:r>
          </a:p>
          <a:p>
            <a:pPr marL="0" lvl="0" indent="0" algn="just">
              <a:buNone/>
            </a:pPr>
            <a:r>
              <a:rPr lang="el-GR" sz="2400" dirty="0">
                <a:latin typeface="Tahoma" panose="020B0604030504040204" pitchFamily="34" charset="0"/>
                <a:ea typeface="Tahoma" panose="020B0604030504040204" pitchFamily="34" charset="0"/>
                <a:cs typeface="Tahoma" panose="020B0604030504040204" pitchFamily="34" charset="0"/>
              </a:rPr>
              <a:t>Η ιζηματογένεση της περιοχής μελέτης ξεκίνησε από το </a:t>
            </a:r>
            <a:r>
              <a:rPr lang="el-GR" sz="2400" dirty="0" err="1">
                <a:latin typeface="Tahoma" panose="020B0604030504040204" pitchFamily="34" charset="0"/>
                <a:ea typeface="Tahoma" panose="020B0604030504040204" pitchFamily="34" charset="0"/>
                <a:cs typeface="Tahoma" panose="020B0604030504040204" pitchFamily="34" charset="0"/>
              </a:rPr>
              <a:t>Τορτόνιο</a:t>
            </a:r>
            <a:r>
              <a:rPr lang="el-GR" sz="2400" dirty="0">
                <a:latin typeface="Tahoma" panose="020B0604030504040204" pitchFamily="34" charset="0"/>
                <a:ea typeface="Tahoma" panose="020B0604030504040204" pitchFamily="34" charset="0"/>
                <a:cs typeface="Tahoma" panose="020B0604030504040204" pitchFamily="34" charset="0"/>
              </a:rPr>
              <a:t> και ολοκληρώθηκε στο μέσο Πλειστόκαινο. Σε </a:t>
            </a:r>
            <a:r>
              <a:rPr lang="el-GR" sz="2400" dirty="0" smtClean="0">
                <a:latin typeface="Tahoma" panose="020B0604030504040204" pitchFamily="34" charset="0"/>
                <a:ea typeface="Tahoma" panose="020B0604030504040204" pitchFamily="34" charset="0"/>
                <a:cs typeface="Tahoma" panose="020B0604030504040204" pitchFamily="34" charset="0"/>
              </a:rPr>
              <a:t>όλες </a:t>
            </a:r>
            <a:r>
              <a:rPr lang="el-GR" sz="2400" dirty="0">
                <a:latin typeface="Tahoma" panose="020B0604030504040204" pitchFamily="34" charset="0"/>
                <a:ea typeface="Tahoma" panose="020B0604030504040204" pitchFamily="34" charset="0"/>
                <a:cs typeface="Tahoma" panose="020B0604030504040204" pitchFamily="34" charset="0"/>
              </a:rPr>
              <a:t>τις περιοχές έχουμε τις ίδιες συνθήκες </a:t>
            </a:r>
            <a:r>
              <a:rPr lang="el-GR" sz="2400" dirty="0" smtClean="0">
                <a:latin typeface="Tahoma" panose="020B0604030504040204" pitchFamily="34" charset="0"/>
                <a:ea typeface="Tahoma" panose="020B0604030504040204" pitchFamily="34" charset="0"/>
                <a:cs typeface="Tahoma" panose="020B0604030504040204" pitchFamily="34" charset="0"/>
              </a:rPr>
              <a:t>ιζηματογένεσης στο ξεκίνημα της ιζηματογένεσης αφού τα </a:t>
            </a:r>
            <a:r>
              <a:rPr lang="el-GR" sz="2400" dirty="0">
                <a:latin typeface="Tahoma" panose="020B0604030504040204" pitchFamily="34" charset="0"/>
                <a:ea typeface="Tahoma" panose="020B0604030504040204" pitchFamily="34" charset="0"/>
                <a:cs typeface="Tahoma" panose="020B0604030504040204" pitchFamily="34" charset="0"/>
              </a:rPr>
              <a:t>παλαιότερα ιζήματα ηλικίας </a:t>
            </a:r>
            <a:r>
              <a:rPr lang="el-GR" sz="2400" dirty="0" err="1">
                <a:latin typeface="Tahoma" panose="020B0604030504040204" pitchFamily="34" charset="0"/>
                <a:ea typeface="Tahoma" panose="020B0604030504040204" pitchFamily="34" charset="0"/>
                <a:cs typeface="Tahoma" panose="020B0604030504040204" pitchFamily="34" charset="0"/>
              </a:rPr>
              <a:t>Τορτονίου</a:t>
            </a:r>
            <a:r>
              <a:rPr lang="el-GR" sz="2400" dirty="0">
                <a:latin typeface="Tahoma" panose="020B0604030504040204" pitchFamily="34" charset="0"/>
                <a:ea typeface="Tahoma" panose="020B0604030504040204" pitchFamily="34" charset="0"/>
                <a:cs typeface="Tahoma" panose="020B0604030504040204" pitchFamily="34" charset="0"/>
              </a:rPr>
              <a:t> αποτελούνται από συμπαγείς πηλούς που αποτέθηκαν στην υφαλοκρηπίδα, μέχρι το βάθος των 200</a:t>
            </a:r>
            <a:r>
              <a:rPr lang="en-US" sz="2400" dirty="0">
                <a:latin typeface="Tahoma" panose="020B0604030504040204" pitchFamily="34" charset="0"/>
                <a:ea typeface="Tahoma" panose="020B0604030504040204" pitchFamily="34" charset="0"/>
                <a:cs typeface="Tahoma" panose="020B0604030504040204" pitchFamily="34" charset="0"/>
              </a:rPr>
              <a:t>m</a:t>
            </a:r>
            <a:r>
              <a:rPr lang="el-GR" sz="2400" dirty="0">
                <a:latin typeface="Tahoma" panose="020B0604030504040204" pitchFamily="34" charset="0"/>
                <a:ea typeface="Tahoma" panose="020B0604030504040204" pitchFamily="34" charset="0"/>
                <a:cs typeface="Tahoma" panose="020B0604030504040204" pitchFamily="34" charset="0"/>
              </a:rPr>
              <a:t>.</a:t>
            </a:r>
          </a:p>
        </p:txBody>
      </p:sp>
      <p:sp>
        <p:nvSpPr>
          <p:cNvPr id="8" name="1 - Τίτλος">
            <a:extLst>
              <a:ext uri="{FF2B5EF4-FFF2-40B4-BE49-F238E27FC236}">
                <a16:creationId xmlns:a16="http://schemas.microsoft.com/office/drawing/2014/main" id="{F6172494-0793-4EAE-932F-893EF6A0DB36}"/>
              </a:ext>
            </a:extLst>
          </p:cNvPr>
          <p:cNvSpPr txBox="1">
            <a:spLocks/>
          </p:cNvSpPr>
          <p:nvPr/>
        </p:nvSpPr>
        <p:spPr>
          <a:xfrm>
            <a:off x="1314833" y="332656"/>
            <a:ext cx="8064896" cy="576064"/>
          </a:xfrm>
          <a:prstGeom prst="rect">
            <a:avLst/>
          </a:prstGeom>
        </p:spPr>
        <p:txBody>
          <a:bodyPr>
            <a:noAutofit/>
          </a:bodyPr>
          <a:lst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a:lstStyle>
          <a:p>
            <a:r>
              <a:rPr lang="el-GR" sz="4800" b="1" baseline="30000" dirty="0" smtClean="0">
                <a:latin typeface="Tahoma" panose="020B0604030504040204" pitchFamily="34" charset="0"/>
                <a:ea typeface="Tahoma" panose="020B0604030504040204" pitchFamily="34" charset="0"/>
                <a:cs typeface="Tahoma" panose="020B0604030504040204" pitchFamily="34" charset="0"/>
              </a:rPr>
              <a:t>ΙΖΗΜΑΤΟΛΟΓΙΚΑ </a:t>
            </a:r>
            <a:r>
              <a:rPr lang="el-GR" sz="4800" b="1" baseline="30000" dirty="0" smtClean="0">
                <a:latin typeface="Tahoma" panose="020B0604030504040204" pitchFamily="34" charset="0"/>
                <a:ea typeface="Tahoma" panose="020B0604030504040204" pitchFamily="34" charset="0"/>
                <a:cs typeface="Tahoma" panose="020B0604030504040204" pitchFamily="34" charset="0"/>
              </a:rPr>
              <a:t>ΔΕΔΟΜΕΝΑ</a:t>
            </a:r>
            <a:endParaRPr lang="el-GR" sz="4800" b="1" baseline="30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989612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 Θέση περιεχομένου"/>
          <p:cNvSpPr>
            <a:spLocks noGrp="1"/>
          </p:cNvSpPr>
          <p:nvPr>
            <p:ph idx="1"/>
          </p:nvPr>
        </p:nvSpPr>
        <p:spPr>
          <a:xfrm>
            <a:off x="421341" y="980728"/>
            <a:ext cx="11465859" cy="5688632"/>
          </a:xfrm>
        </p:spPr>
        <p:txBody>
          <a:bodyPr>
            <a:normAutofit/>
          </a:bodyPr>
          <a:lstStyle/>
          <a:p>
            <a:r>
              <a:rPr lang="el-GR" sz="2800" dirty="0">
                <a:latin typeface="Tahoma" panose="020B0604030504040204" pitchFamily="34" charset="0"/>
                <a:ea typeface="Tahoma" panose="020B0604030504040204" pitchFamily="34" charset="0"/>
                <a:cs typeface="Tahoma" panose="020B0604030504040204" pitchFamily="34" charset="0"/>
              </a:rPr>
              <a:t>Αναλυτικότερα, στην </a:t>
            </a:r>
            <a:r>
              <a:rPr lang="el-GR" sz="2800" dirty="0" smtClean="0">
                <a:latin typeface="Tahoma" panose="020B0604030504040204" pitchFamily="34" charset="0"/>
                <a:ea typeface="Tahoma" panose="020B0604030504040204" pitchFamily="34" charset="0"/>
                <a:cs typeface="Tahoma" panose="020B0604030504040204" pitchFamily="34" charset="0"/>
              </a:rPr>
              <a:t>περιοχή </a:t>
            </a:r>
            <a:r>
              <a:rPr lang="el-GR" sz="2800" b="1" dirty="0" smtClean="0">
                <a:latin typeface="Tahoma" panose="020B0604030504040204" pitchFamily="34" charset="0"/>
                <a:ea typeface="Tahoma" panose="020B0604030504040204" pitchFamily="34" charset="0"/>
                <a:cs typeface="Tahoma" panose="020B0604030504040204" pitchFamily="34" charset="0"/>
              </a:rPr>
              <a:t>του </a:t>
            </a:r>
            <a:r>
              <a:rPr lang="el-GR" sz="2800" b="1" dirty="0">
                <a:latin typeface="Tahoma" panose="020B0604030504040204" pitchFamily="34" charset="0"/>
                <a:ea typeface="Tahoma" panose="020B0604030504040204" pitchFamily="34" charset="0"/>
                <a:cs typeface="Tahoma" panose="020B0604030504040204" pitchFamily="34" charset="0"/>
              </a:rPr>
              <a:t>Πλατάνου </a:t>
            </a:r>
            <a:r>
              <a:rPr lang="el-GR" sz="2800" dirty="0">
                <a:latin typeface="Tahoma" panose="020B0604030504040204" pitchFamily="34" charset="0"/>
                <a:ea typeface="Tahoma" panose="020B0604030504040204" pitchFamily="34" charset="0"/>
                <a:cs typeface="Tahoma" panose="020B0604030504040204" pitchFamily="34" charset="0"/>
              </a:rPr>
              <a:t>εμφανίζονται:</a:t>
            </a:r>
          </a:p>
          <a:p>
            <a:r>
              <a:rPr lang="el-GR" sz="2800" dirty="0">
                <a:latin typeface="Tahoma" panose="020B0604030504040204" pitchFamily="34" charset="0"/>
                <a:ea typeface="Tahoma" panose="020B0604030504040204" pitchFamily="34" charset="0"/>
                <a:cs typeface="Tahoma" panose="020B0604030504040204" pitchFamily="34" charset="0"/>
              </a:rPr>
              <a:t>κατά το </a:t>
            </a:r>
            <a:r>
              <a:rPr lang="el-GR" sz="2800" dirty="0" err="1">
                <a:latin typeface="Tahoma" panose="020B0604030504040204" pitchFamily="34" charset="0"/>
                <a:ea typeface="Tahoma" panose="020B0604030504040204" pitchFamily="34" charset="0"/>
                <a:cs typeface="Tahoma" panose="020B0604030504040204" pitchFamily="34" charset="0"/>
              </a:rPr>
              <a:t>Τορτόνιο</a:t>
            </a:r>
            <a:r>
              <a:rPr lang="el-GR" sz="2800" dirty="0">
                <a:latin typeface="Tahoma" panose="020B0604030504040204" pitchFamily="34" charset="0"/>
                <a:ea typeface="Tahoma" panose="020B0604030504040204" pitchFamily="34" charset="0"/>
                <a:cs typeface="Tahoma" panose="020B0604030504040204" pitchFamily="34" charset="0"/>
              </a:rPr>
              <a:t> συμπαγής πηλός, γκρι χρώματος και πάχους 100</a:t>
            </a:r>
            <a:r>
              <a:rPr lang="en-US" sz="2800" dirty="0">
                <a:latin typeface="Tahoma" panose="020B0604030504040204" pitchFamily="34" charset="0"/>
                <a:ea typeface="Tahoma" panose="020B0604030504040204" pitchFamily="34" charset="0"/>
                <a:cs typeface="Tahoma" panose="020B0604030504040204" pitchFamily="34" charset="0"/>
              </a:rPr>
              <a:t>m</a:t>
            </a:r>
            <a:r>
              <a:rPr lang="el-GR" sz="2800" dirty="0">
                <a:latin typeface="Tahoma" panose="020B0604030504040204" pitchFamily="34" charset="0"/>
                <a:ea typeface="Tahoma" panose="020B0604030504040204" pitchFamily="34" charset="0"/>
                <a:cs typeface="Tahoma" panose="020B0604030504040204" pitchFamily="34" charset="0"/>
              </a:rPr>
              <a:t>, ο οποίος δηλώνει περιβάλλον υφαλοκρηπίδας, </a:t>
            </a:r>
          </a:p>
          <a:p>
            <a:r>
              <a:rPr lang="el-GR" sz="2800" dirty="0">
                <a:latin typeface="Tahoma" panose="020B0604030504040204" pitchFamily="34" charset="0"/>
                <a:ea typeface="Tahoma" panose="020B0604030504040204" pitchFamily="34" charset="0"/>
                <a:cs typeface="Tahoma" panose="020B0604030504040204" pitchFamily="34" charset="0"/>
              </a:rPr>
              <a:t>και συμπαγής πηλός με ολισθήσεις, ο οποίος έχει ανοιχτό γκρι χρώμα και πάχος 44</a:t>
            </a:r>
            <a:r>
              <a:rPr lang="en-US" sz="2800" dirty="0">
                <a:latin typeface="Tahoma" panose="020B0604030504040204" pitchFamily="34" charset="0"/>
                <a:ea typeface="Tahoma" panose="020B0604030504040204" pitchFamily="34" charset="0"/>
                <a:cs typeface="Tahoma" panose="020B0604030504040204" pitchFamily="34" charset="0"/>
              </a:rPr>
              <a:t>m</a:t>
            </a:r>
            <a:r>
              <a:rPr lang="el-GR" sz="2800" dirty="0">
                <a:latin typeface="Tahoma" panose="020B0604030504040204" pitchFamily="34" charset="0"/>
                <a:ea typeface="Tahoma" panose="020B0604030504040204" pitchFamily="34" charset="0"/>
                <a:cs typeface="Tahoma" panose="020B0604030504040204" pitchFamily="34" charset="0"/>
              </a:rPr>
              <a:t>.</a:t>
            </a:r>
          </a:p>
          <a:p>
            <a:r>
              <a:rPr lang="el-GR" sz="2800" dirty="0">
                <a:latin typeface="Tahoma" panose="020B0604030504040204" pitchFamily="34" charset="0"/>
                <a:ea typeface="Tahoma" panose="020B0604030504040204" pitchFamily="34" charset="0"/>
                <a:cs typeface="Tahoma" panose="020B0604030504040204" pitchFamily="34" charset="0"/>
              </a:rPr>
              <a:t>Από το </a:t>
            </a:r>
            <a:r>
              <a:rPr lang="el-GR" sz="2800" dirty="0" err="1">
                <a:latin typeface="Tahoma" panose="020B0604030504040204" pitchFamily="34" charset="0"/>
                <a:ea typeface="Tahoma" panose="020B0604030504040204" pitchFamily="34" charset="0"/>
                <a:cs typeface="Tahoma" panose="020B0604030504040204" pitchFamily="34" charset="0"/>
              </a:rPr>
              <a:t>Τορτόνιο</a:t>
            </a:r>
            <a:r>
              <a:rPr lang="el-GR" sz="2800" dirty="0">
                <a:latin typeface="Tahoma" panose="020B0604030504040204" pitchFamily="34" charset="0"/>
                <a:ea typeface="Tahoma" panose="020B0604030504040204" pitchFamily="34" charset="0"/>
                <a:cs typeface="Tahoma" panose="020B0604030504040204" pitchFamily="34" charset="0"/>
              </a:rPr>
              <a:t> έως και το </a:t>
            </a:r>
            <a:r>
              <a:rPr lang="el-GR" sz="2800" dirty="0" err="1">
                <a:latin typeface="Tahoma" panose="020B0604030504040204" pitchFamily="34" charset="0"/>
                <a:ea typeface="Tahoma" panose="020B0604030504040204" pitchFamily="34" charset="0"/>
                <a:cs typeface="Tahoma" panose="020B0604030504040204" pitchFamily="34" charset="0"/>
              </a:rPr>
              <a:t>Μεσσήνιο</a:t>
            </a:r>
            <a:r>
              <a:rPr lang="el-GR" sz="2800" dirty="0">
                <a:latin typeface="Tahoma" panose="020B0604030504040204" pitchFamily="34" charset="0"/>
                <a:ea typeface="Tahoma" panose="020B0604030504040204" pitchFamily="34" charset="0"/>
                <a:cs typeface="Tahoma" panose="020B0604030504040204" pitchFamily="34" charset="0"/>
              </a:rPr>
              <a:t> ακολουθεί η </a:t>
            </a:r>
            <a:r>
              <a:rPr lang="el-GR" sz="2800" dirty="0" err="1">
                <a:latin typeface="Tahoma" panose="020B0604030504040204" pitchFamily="34" charset="0"/>
                <a:ea typeface="Tahoma" panose="020B0604030504040204" pitchFamily="34" charset="0"/>
                <a:cs typeface="Tahoma" panose="020B0604030504040204" pitchFamily="34" charset="0"/>
              </a:rPr>
              <a:t>ετερολιθική</a:t>
            </a:r>
            <a:r>
              <a:rPr lang="el-GR" sz="2800" dirty="0">
                <a:latin typeface="Tahoma" panose="020B0604030504040204" pitchFamily="34" charset="0"/>
                <a:ea typeface="Tahoma" panose="020B0604030504040204" pitchFamily="34" charset="0"/>
                <a:cs typeface="Tahoma" panose="020B0604030504040204" pitchFamily="34" charset="0"/>
              </a:rPr>
              <a:t> φάση, με πάχος ιζήματος 80</a:t>
            </a:r>
            <a:r>
              <a:rPr lang="en-US" sz="2800" dirty="0">
                <a:latin typeface="Tahoma" panose="020B0604030504040204" pitchFamily="34" charset="0"/>
                <a:ea typeface="Tahoma" panose="020B0604030504040204" pitchFamily="34" charset="0"/>
                <a:cs typeface="Tahoma" panose="020B0604030504040204" pitchFamily="34" charset="0"/>
              </a:rPr>
              <a:t>m</a:t>
            </a:r>
            <a:r>
              <a:rPr lang="el-GR" sz="2800" dirty="0">
                <a:latin typeface="Tahoma" panose="020B0604030504040204" pitchFamily="34" charset="0"/>
                <a:ea typeface="Tahoma" panose="020B0604030504040204" pitchFamily="34" charset="0"/>
                <a:cs typeface="Tahoma" panose="020B0604030504040204" pitchFamily="34" charset="0"/>
              </a:rPr>
              <a:t>. Η φάση αυτή αποτελείται από 11 κύκλους, από τους οποίου ο καθένας έχει πάχος 5-8</a:t>
            </a:r>
            <a:r>
              <a:rPr lang="en-US" sz="2800" dirty="0">
                <a:latin typeface="Tahoma" panose="020B0604030504040204" pitchFamily="34" charset="0"/>
                <a:ea typeface="Tahoma" panose="020B0604030504040204" pitchFamily="34" charset="0"/>
                <a:cs typeface="Tahoma" panose="020B0604030504040204" pitchFamily="34" charset="0"/>
              </a:rPr>
              <a:t>m</a:t>
            </a:r>
            <a:r>
              <a:rPr lang="el-GR" sz="2800" dirty="0">
                <a:latin typeface="Tahoma" panose="020B0604030504040204" pitchFamily="34" charset="0"/>
                <a:ea typeface="Tahoma" panose="020B0604030504040204" pitchFamily="34" charset="0"/>
                <a:cs typeface="Tahoma" panose="020B0604030504040204" pitchFamily="34" charset="0"/>
              </a:rPr>
              <a:t>, και χαρακτηρίζει παράκτιο περιβάλλον.</a:t>
            </a:r>
          </a:p>
          <a:p>
            <a:r>
              <a:rPr lang="el-GR" sz="2800" dirty="0">
                <a:latin typeface="Tahoma" panose="020B0604030504040204" pitchFamily="34" charset="0"/>
                <a:ea typeface="Tahoma" panose="020B0604030504040204" pitchFamily="34" charset="0"/>
                <a:cs typeface="Tahoma" panose="020B0604030504040204" pitchFamily="34" charset="0"/>
              </a:rPr>
              <a:t>Εκείνη την περίοδο, έξω από την </a:t>
            </a:r>
            <a:r>
              <a:rPr lang="el-GR" sz="2800" dirty="0" smtClean="0">
                <a:latin typeface="Tahoma" panose="020B0604030504040204" pitchFamily="34" charset="0"/>
                <a:ea typeface="Tahoma" panose="020B0604030504040204" pitchFamily="34" charset="0"/>
                <a:cs typeface="Tahoma" panose="020B0604030504040204" pitchFamily="34" charset="0"/>
              </a:rPr>
              <a:t>περιοχή αυτή και βόρεια </a:t>
            </a:r>
            <a:r>
              <a:rPr lang="el-GR" sz="2800" dirty="0">
                <a:latin typeface="Tahoma" panose="020B0604030504040204" pitchFamily="34" charset="0"/>
                <a:ea typeface="Tahoma" panose="020B0604030504040204" pitchFamily="34" charset="0"/>
                <a:cs typeface="Tahoma" panose="020B0604030504040204" pitchFamily="34" charset="0"/>
              </a:rPr>
              <a:t>αποτέθηκε η φάση του </a:t>
            </a:r>
            <a:r>
              <a:rPr lang="el-GR" sz="2800" dirty="0" err="1">
                <a:latin typeface="Tahoma" panose="020B0604030504040204" pitchFamily="34" charset="0"/>
                <a:ea typeface="Tahoma" panose="020B0604030504040204" pitchFamily="34" charset="0"/>
                <a:cs typeface="Tahoma" panose="020B0604030504040204" pitchFamily="34" charset="0"/>
              </a:rPr>
              <a:t>βιοκλαστικού</a:t>
            </a:r>
            <a:r>
              <a:rPr lang="el-GR" sz="2800" dirty="0">
                <a:latin typeface="Tahoma" panose="020B0604030504040204" pitchFamily="34" charset="0"/>
                <a:ea typeface="Tahoma" panose="020B0604030504040204" pitchFamily="34" charset="0"/>
                <a:cs typeface="Tahoma" panose="020B0604030504040204" pitchFamily="34" charset="0"/>
              </a:rPr>
              <a:t> </a:t>
            </a:r>
            <a:r>
              <a:rPr lang="el-GR" sz="2800" dirty="0" err="1">
                <a:latin typeface="Tahoma" panose="020B0604030504040204" pitchFamily="34" charset="0"/>
                <a:ea typeface="Tahoma" panose="020B0604030504040204" pitchFamily="34" charset="0"/>
                <a:cs typeface="Tahoma" panose="020B0604030504040204" pitchFamily="34" charset="0"/>
              </a:rPr>
              <a:t>ασβεστολίθου</a:t>
            </a:r>
            <a:r>
              <a:rPr lang="el-GR" sz="2800" dirty="0">
                <a:latin typeface="Tahoma" panose="020B0604030504040204" pitchFamily="34" charset="0"/>
                <a:ea typeface="Tahoma" panose="020B0604030504040204" pitchFamily="34" charset="0"/>
                <a:cs typeface="Tahoma" panose="020B0604030504040204" pitchFamily="34" charset="0"/>
              </a:rPr>
              <a:t>.</a:t>
            </a:r>
          </a:p>
          <a:p>
            <a:endParaRPr lang="el-GR" sz="2400" dirty="0">
              <a:latin typeface="Tahoma" panose="020B0604030504040204" pitchFamily="34" charset="0"/>
              <a:ea typeface="Tahoma" panose="020B0604030504040204" pitchFamily="34" charset="0"/>
              <a:cs typeface="Tahoma" panose="020B0604030504040204" pitchFamily="34" charset="0"/>
            </a:endParaRPr>
          </a:p>
        </p:txBody>
      </p:sp>
      <p:sp>
        <p:nvSpPr>
          <p:cNvPr id="6" name="1 - Τίτλος">
            <a:extLst>
              <a:ext uri="{FF2B5EF4-FFF2-40B4-BE49-F238E27FC236}">
                <a16:creationId xmlns:a16="http://schemas.microsoft.com/office/drawing/2014/main" id="{B11B6BD4-DC83-45B0-A7C5-EFCF165A4F8D}"/>
              </a:ext>
            </a:extLst>
          </p:cNvPr>
          <p:cNvSpPr txBox="1">
            <a:spLocks/>
          </p:cNvSpPr>
          <p:nvPr/>
        </p:nvSpPr>
        <p:spPr>
          <a:xfrm>
            <a:off x="1314833" y="332656"/>
            <a:ext cx="8064896" cy="576064"/>
          </a:xfrm>
          <a:prstGeom prst="rect">
            <a:avLst/>
          </a:prstGeom>
        </p:spPr>
        <p:txBody>
          <a:bodyPr>
            <a:noAutofit/>
          </a:bodyPr>
          <a:lst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a:lstStyle>
          <a:p>
            <a:r>
              <a:rPr lang="el-GR" sz="4800" b="1" baseline="30000" dirty="0" smtClean="0">
                <a:latin typeface="Tahoma" panose="020B0604030504040204" pitchFamily="34" charset="0"/>
                <a:ea typeface="Tahoma" panose="020B0604030504040204" pitchFamily="34" charset="0"/>
                <a:cs typeface="Tahoma" panose="020B0604030504040204" pitchFamily="34" charset="0"/>
              </a:rPr>
              <a:t>ΙΖΗΜΑΤΟΛΟΓΙΑ</a:t>
            </a:r>
            <a:endParaRPr lang="el-GR" sz="4800" b="1" baseline="30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1416384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2 - Θέση περιεχομένου"/>
          <p:cNvSpPr>
            <a:spLocks noGrp="1"/>
          </p:cNvSpPr>
          <p:nvPr>
            <p:ph idx="1"/>
          </p:nvPr>
        </p:nvSpPr>
        <p:spPr>
          <a:xfrm>
            <a:off x="425823" y="908720"/>
            <a:ext cx="11340353" cy="5688632"/>
          </a:xfrm>
        </p:spPr>
        <p:txBody>
          <a:bodyPr>
            <a:normAutofit/>
          </a:bodyPr>
          <a:lstStyle/>
          <a:p>
            <a:pPr algn="just"/>
            <a:r>
              <a:rPr lang="el-GR" sz="2800" dirty="0">
                <a:latin typeface="Tahoma" panose="020B0604030504040204" pitchFamily="34" charset="0"/>
                <a:ea typeface="Tahoma" panose="020B0604030504040204" pitchFamily="34" charset="0"/>
                <a:cs typeface="Tahoma" panose="020B0604030504040204" pitchFamily="34" charset="0"/>
              </a:rPr>
              <a:t>Στη συνέχεια κατά τη διάρκεια του Πλειστοκαίνου διακρίνονται εναλλαγές </a:t>
            </a:r>
            <a:r>
              <a:rPr lang="el-GR" sz="2800" dirty="0" err="1">
                <a:latin typeface="Tahoma" panose="020B0604030504040204" pitchFamily="34" charset="0"/>
                <a:ea typeface="Tahoma" panose="020B0604030504040204" pitchFamily="34" charset="0"/>
                <a:cs typeface="Tahoma" panose="020B0604030504040204" pitchFamily="34" charset="0"/>
              </a:rPr>
              <a:t>αμμούχων</a:t>
            </a:r>
            <a:r>
              <a:rPr lang="el-GR" sz="2800" dirty="0">
                <a:latin typeface="Tahoma" panose="020B0604030504040204" pitchFamily="34" charset="0"/>
                <a:ea typeface="Tahoma" panose="020B0604030504040204" pitchFamily="34" charset="0"/>
                <a:cs typeface="Tahoma" panose="020B0604030504040204" pitchFamily="34" charset="0"/>
              </a:rPr>
              <a:t> πηλών και </a:t>
            </a:r>
            <a:r>
              <a:rPr lang="el-GR" sz="2800" dirty="0" err="1">
                <a:latin typeface="Tahoma" panose="020B0604030504040204" pitchFamily="34" charset="0"/>
                <a:ea typeface="Tahoma" panose="020B0604030504040204" pitchFamily="34" charset="0"/>
                <a:cs typeface="Tahoma" panose="020B0604030504040204" pitchFamily="34" charset="0"/>
              </a:rPr>
              <a:t>πηλούχων</a:t>
            </a:r>
            <a:r>
              <a:rPr lang="el-GR" sz="2800" dirty="0">
                <a:latin typeface="Tahoma" panose="020B0604030504040204" pitchFamily="34" charset="0"/>
                <a:ea typeface="Tahoma" panose="020B0604030504040204" pitchFamily="34" charset="0"/>
                <a:cs typeface="Tahoma" panose="020B0604030504040204" pitchFamily="34" charset="0"/>
              </a:rPr>
              <a:t> άμμων με πάχος 20</a:t>
            </a:r>
            <a:r>
              <a:rPr lang="en-US" sz="2800" dirty="0">
                <a:latin typeface="Tahoma" panose="020B0604030504040204" pitchFamily="34" charset="0"/>
                <a:ea typeface="Tahoma" panose="020B0604030504040204" pitchFamily="34" charset="0"/>
                <a:cs typeface="Tahoma" panose="020B0604030504040204" pitchFamily="34" charset="0"/>
              </a:rPr>
              <a:t>m</a:t>
            </a:r>
            <a:r>
              <a:rPr lang="el-GR" sz="2800" dirty="0">
                <a:latin typeface="Tahoma" panose="020B0604030504040204" pitchFamily="34" charset="0"/>
                <a:ea typeface="Tahoma" panose="020B0604030504040204" pitchFamily="34" charset="0"/>
                <a:cs typeface="Tahoma" panose="020B0604030504040204" pitchFamily="34" charset="0"/>
              </a:rPr>
              <a:t> και κύριο χαρακτηριστικό γνώρισμα την παρουσία διατομιτών και οριζόντων με ολισθήσεις.</a:t>
            </a:r>
          </a:p>
          <a:p>
            <a:pPr algn="just"/>
            <a:r>
              <a:rPr lang="el-GR" sz="2800" dirty="0">
                <a:latin typeface="Tahoma" panose="020B0604030504040204" pitchFamily="34" charset="0"/>
                <a:ea typeface="Tahoma" panose="020B0604030504040204" pitchFamily="34" charset="0"/>
                <a:cs typeface="Tahoma" panose="020B0604030504040204" pitchFamily="34" charset="0"/>
              </a:rPr>
              <a:t>Ιζήματα του </a:t>
            </a:r>
            <a:r>
              <a:rPr lang="el-GR" sz="2800" dirty="0" err="1">
                <a:latin typeface="Tahoma" panose="020B0604030504040204" pitchFamily="34" charset="0"/>
                <a:ea typeface="Tahoma" panose="020B0604030504040204" pitchFamily="34" charset="0"/>
                <a:cs typeface="Tahoma" panose="020B0604030504040204" pitchFamily="34" charset="0"/>
              </a:rPr>
              <a:t>Πλειοκαίνου</a:t>
            </a:r>
            <a:r>
              <a:rPr lang="el-GR" sz="2800" dirty="0">
                <a:latin typeface="Tahoma" panose="020B0604030504040204" pitchFamily="34" charset="0"/>
                <a:ea typeface="Tahoma" panose="020B0604030504040204" pitchFamily="34" charset="0"/>
                <a:cs typeface="Tahoma" panose="020B0604030504040204" pitchFamily="34" charset="0"/>
              </a:rPr>
              <a:t> απουσιάζουν και αυτό έχει σαν αποτέλεσμα τα ιζήματα του Πλειστοκαίνου να βρίσκονται σε ασυμφωνία πάνω στα ιζήματα του </a:t>
            </a:r>
            <a:r>
              <a:rPr lang="el-GR" sz="2800" dirty="0" err="1">
                <a:latin typeface="Tahoma" panose="020B0604030504040204" pitchFamily="34" charset="0"/>
                <a:ea typeface="Tahoma" panose="020B0604030504040204" pitchFamily="34" charset="0"/>
                <a:cs typeface="Tahoma" panose="020B0604030504040204" pitchFamily="34" charset="0"/>
              </a:rPr>
              <a:t>Μεσσηνίου</a:t>
            </a:r>
            <a:r>
              <a:rPr lang="el-GR" sz="2800" dirty="0">
                <a:latin typeface="Tahoma" panose="020B0604030504040204" pitchFamily="34" charset="0"/>
                <a:ea typeface="Tahoma" panose="020B0604030504040204" pitchFamily="34" charset="0"/>
                <a:cs typeface="Tahoma" panose="020B0604030504040204" pitchFamily="34" charset="0"/>
              </a:rPr>
              <a:t> και τα οποία αποτέθηκαν σαν θαλάσσιοι αναβαθμοί. </a:t>
            </a:r>
          </a:p>
          <a:p>
            <a:pPr marL="0" indent="0" algn="just">
              <a:buNone/>
            </a:pPr>
            <a:endParaRPr lang="el-GR" dirty="0">
              <a:latin typeface="Tahoma" panose="020B0604030504040204" pitchFamily="34" charset="0"/>
              <a:ea typeface="Tahoma" panose="020B0604030504040204" pitchFamily="34" charset="0"/>
              <a:cs typeface="Tahoma" panose="020B0604030504040204" pitchFamily="34" charset="0"/>
            </a:endParaRPr>
          </a:p>
          <a:p>
            <a:pPr marL="0" indent="0" algn="just">
              <a:buNone/>
            </a:pPr>
            <a:endParaRPr lang="el-GR" dirty="0">
              <a:latin typeface="Tahoma" panose="020B0604030504040204" pitchFamily="34" charset="0"/>
              <a:ea typeface="Tahoma" panose="020B0604030504040204" pitchFamily="34" charset="0"/>
              <a:cs typeface="Tahoma" panose="020B0604030504040204" pitchFamily="34" charset="0"/>
            </a:endParaRPr>
          </a:p>
          <a:p>
            <a:pPr algn="just"/>
            <a:endParaRPr lang="el-GR" dirty="0">
              <a:latin typeface="Tahoma" panose="020B0604030504040204" pitchFamily="34" charset="0"/>
              <a:ea typeface="Tahoma" panose="020B0604030504040204" pitchFamily="34" charset="0"/>
              <a:cs typeface="Tahoma" panose="020B0604030504040204" pitchFamily="34" charset="0"/>
            </a:endParaRPr>
          </a:p>
        </p:txBody>
      </p:sp>
      <p:sp>
        <p:nvSpPr>
          <p:cNvPr id="6" name="1 - Τίτλος">
            <a:extLst>
              <a:ext uri="{FF2B5EF4-FFF2-40B4-BE49-F238E27FC236}">
                <a16:creationId xmlns:a16="http://schemas.microsoft.com/office/drawing/2014/main" id="{561896EA-9A50-48CC-A948-1C9BE38EDEF6}"/>
              </a:ext>
            </a:extLst>
          </p:cNvPr>
          <p:cNvSpPr txBox="1">
            <a:spLocks/>
          </p:cNvSpPr>
          <p:nvPr/>
        </p:nvSpPr>
        <p:spPr>
          <a:xfrm>
            <a:off x="1314833" y="332656"/>
            <a:ext cx="8064896" cy="576064"/>
          </a:xfrm>
          <a:prstGeom prst="rect">
            <a:avLst/>
          </a:prstGeom>
        </p:spPr>
        <p:txBody>
          <a:bodyPr>
            <a:noAutofit/>
          </a:bodyPr>
          <a:lstStyle>
            <a:lvl1pPr algn="ctr" defTabSz="914400" rtl="0" eaLnBrk="1" latinLnBrk="0" hangingPunct="1">
              <a:lnSpc>
                <a:spcPct val="90000"/>
              </a:lnSpc>
              <a:spcBef>
                <a:spcPct val="0"/>
              </a:spcBef>
              <a:buNone/>
              <a:defRPr sz="2800" kern="1200" cap="all" spc="200" baseline="0">
                <a:solidFill>
                  <a:schemeClr val="tx1">
                    <a:lumMod val="85000"/>
                    <a:lumOff val="15000"/>
                  </a:schemeClr>
                </a:solidFill>
                <a:latin typeface="+mj-lt"/>
                <a:ea typeface="+mj-ea"/>
                <a:cs typeface="+mj-cs"/>
              </a:defRPr>
            </a:lvl1pPr>
          </a:lstStyle>
          <a:p>
            <a:r>
              <a:rPr lang="el-GR" sz="4800" b="1" baseline="30000" dirty="0" smtClean="0">
                <a:latin typeface="Tahoma" panose="020B0604030504040204" pitchFamily="34" charset="0"/>
                <a:ea typeface="Tahoma" panose="020B0604030504040204" pitchFamily="34" charset="0"/>
                <a:cs typeface="Tahoma" panose="020B0604030504040204" pitchFamily="34" charset="0"/>
              </a:rPr>
              <a:t>ΙΖΗΜΑΤΟΛΟΓΙΑ</a:t>
            </a:r>
            <a:endParaRPr lang="el-GR" sz="4800" b="1" baseline="30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946905057"/>
      </p:ext>
    </p:extLst>
  </p:cSld>
  <p:clrMapOvr>
    <a:masterClrMapping/>
  </p:clrMapOvr>
</p:sld>
</file>

<file path=ppt/theme/theme1.xml><?xml version="1.0" encoding="utf-8"?>
<a:theme xmlns:a="http://schemas.openxmlformats.org/drawingml/2006/main" name="Δέμα">
  <a:themeElements>
    <a:clrScheme name="Δέμα">
      <a:dk1>
        <a:srgbClr val="000000"/>
      </a:dk1>
      <a:lt1>
        <a:srgbClr val="FFFFFF"/>
      </a:lt1>
      <a:dk2>
        <a:srgbClr val="635D4D"/>
      </a:dk2>
      <a:lt2>
        <a:srgbClr val="D8D6BA"/>
      </a:lt2>
      <a:accent1>
        <a:srgbClr val="9CBEBD"/>
      </a:accent1>
      <a:accent2>
        <a:srgbClr val="D2CB6C"/>
      </a:accent2>
      <a:accent3>
        <a:srgbClr val="9D9A93"/>
      </a:accent3>
      <a:accent4>
        <a:srgbClr val="C89F5D"/>
      </a:accent4>
      <a:accent5>
        <a:srgbClr val="A9A57C"/>
      </a:accent5>
      <a:accent6>
        <a:srgbClr val="95A39D"/>
      </a:accent6>
      <a:hlink>
        <a:srgbClr val="D25814"/>
      </a:hlink>
      <a:folHlink>
        <a:srgbClr val="849A0A"/>
      </a:folHlink>
    </a:clrScheme>
    <a:fontScheme name="Δέμα">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Δέμα">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0BDC4BB7-8AF9-46FD-8C32-AB93AC9C4100}"/>
    </a:ext>
  </a:extLst>
</a:theme>
</file>

<file path=docProps/app.xml><?xml version="1.0" encoding="utf-8"?>
<Properties xmlns="http://schemas.openxmlformats.org/officeDocument/2006/extended-properties" xmlns:vt="http://schemas.openxmlformats.org/officeDocument/2006/docPropsVTypes">
  <Template>TM10001115[[fn=Δέμα]]</Template>
  <TotalTime>75</TotalTime>
  <Words>1829</Words>
  <Application>Microsoft Office PowerPoint</Application>
  <PresentationFormat>Ευρεία οθόνη</PresentationFormat>
  <Paragraphs>84</Paragraphs>
  <Slides>20</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20</vt:i4>
      </vt:variant>
    </vt:vector>
  </HeadingPairs>
  <TitlesOfParts>
    <vt:vector size="26" baseType="lpstr">
      <vt:lpstr>Arial</vt:lpstr>
      <vt:lpstr>Corbel</vt:lpstr>
      <vt:lpstr>Gill Sans MT</vt:lpstr>
      <vt:lpstr>Tahoma</vt:lpstr>
      <vt:lpstr>Wingdings</vt:lpstr>
      <vt:lpstr>Δέμα</vt:lpstr>
      <vt:lpstr>ΑΝΑΛΥΣΗ ΙΖΗΜΑΤΟΓΕΝΩΝ ΛΕΚΑΝΩΝ</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ΑΝΑΛΥΣΗ ΙΖΗΜΑΤΟΓΕΝΩΝ ΛΕΚΑΝΩΝ</dc:title>
  <dc:creator>ΜΠΟΥΡΛΗ ΝΙΚΟΛΙΝΑ</dc:creator>
  <cp:lastModifiedBy>makis</cp:lastModifiedBy>
  <cp:revision>7</cp:revision>
  <dcterms:created xsi:type="dcterms:W3CDTF">2022-10-25T06:16:36Z</dcterms:created>
  <dcterms:modified xsi:type="dcterms:W3CDTF">2022-11-24T07:17:42Z</dcterms:modified>
</cp:coreProperties>
</file>