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84" r:id="rId2"/>
    <p:sldId id="385" r:id="rId3"/>
    <p:sldId id="386" r:id="rId4"/>
    <p:sldId id="387" r:id="rId5"/>
    <p:sldId id="393" r:id="rId6"/>
    <p:sldId id="388" r:id="rId7"/>
    <p:sldId id="389" r:id="rId8"/>
    <p:sldId id="390" r:id="rId9"/>
    <p:sldId id="391" r:id="rId10"/>
    <p:sldId id="392" r:id="rId11"/>
    <p:sldId id="397" r:id="rId12"/>
    <p:sldId id="399" r:id="rId13"/>
    <p:sldId id="400" r:id="rId14"/>
    <p:sldId id="427" r:id="rId15"/>
    <p:sldId id="401" r:id="rId16"/>
    <p:sldId id="430" r:id="rId17"/>
    <p:sldId id="431" r:id="rId18"/>
    <p:sldId id="434" r:id="rId19"/>
    <p:sldId id="435" r:id="rId20"/>
    <p:sldId id="436" r:id="rId21"/>
    <p:sldId id="403" r:id="rId22"/>
    <p:sldId id="440" r:id="rId23"/>
    <p:sldId id="441" r:id="rId24"/>
    <p:sldId id="442" r:id="rId25"/>
    <p:sldId id="444" r:id="rId26"/>
    <p:sldId id="445" r:id="rId27"/>
    <p:sldId id="438" r:id="rId28"/>
    <p:sldId id="404" r:id="rId29"/>
    <p:sldId id="406" r:id="rId30"/>
    <p:sldId id="407" r:id="rId31"/>
    <p:sldId id="408" r:id="rId32"/>
    <p:sldId id="410" r:id="rId33"/>
    <p:sldId id="439" r:id="rId34"/>
    <p:sldId id="411" r:id="rId35"/>
    <p:sldId id="412" r:id="rId36"/>
    <p:sldId id="409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8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D39"/>
    <a:srgbClr val="556A2C"/>
    <a:srgbClr val="CC4C95"/>
    <a:srgbClr val="091625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8E1C-B634-479D-BA3B-92BDCBB45708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28A49-FF64-4E84-BC9B-DFCBAD6CE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37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162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7D509-16FE-41C6-9A4E-80D725A167D0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91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l-G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Postcontrast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T1-weighted MR image of the brain at initial metastatic work-up demonstrates a normal pituitary gland and stalk. B,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Postcontrast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T1-weighted MR image of the brain after several doses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ipilimumab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reveals diffuse enlargement of the pituitary gland and superior displacement of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infundibulum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Note the area of heterogeneous enhancement (arrow). C,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Postcontrast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T1-weighted MR image after discontinuation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ipilimumab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and initiation of steroid replacement shows that the pituitary gland has returned to baseline.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EABA69-F67A-407C-888B-850FD9C4BC05}" type="slidenum">
              <a:rPr lang="el-GR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l-G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9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22F-192B-45EC-B9A0-F3CCD3EF41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FDF2-06DF-4CBB-9644-64E95E9A2E8D}" type="datetimeFigureOut">
              <a:rPr lang="el-GR" smtClean="0"/>
              <a:pPr/>
              <a:t>10/10/21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D497-6ACE-489C-80DC-F690F3838D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ranslate.googleusercontent.com/translate_c?hl=el&amp;langpair=en|el&amp;rurl=translate.google.gr&amp;u=http://www.radiologyassistant.nl/en/485d7745cc720&amp;usg=ALkJrhjsQ7XuoDxvxhcHoBLi5U8d9imfEQ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86895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ΜΗ ΟΡΜΟΝΟΕΚΚΡΙΤΙΚΑ ΥΠΟΦΥΣΙΑΚΑ ΑΔΕΝΩΜΑΤΑ</a:t>
            </a:r>
            <a:endParaRPr lang="el-G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63341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</a:rPr>
              <a:t>ΜΑΚΡΟΑΔΕΝΟΜΑ ΜΕΤΑ ΧΕΙΡΟΥΡΓΕΙΟ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420938"/>
            <a:ext cx="4206875" cy="3816350"/>
          </a:xfrm>
          <a:noFill/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565400"/>
            <a:ext cx="40386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692150"/>
            <a:ext cx="6551612" cy="54737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C4C95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ΑΝΑΤΟΜΙΚΕΣ ΒΛΑΒΕΣ ΣΤΗΝ ΥΠΟΦΥΣΗ</a:t>
            </a:r>
            <a:r>
              <a:rPr lang="en-US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(1)</a:t>
            </a:r>
            <a:endParaRPr lang="el-GR" sz="2400" b="1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147" name="2 - Θέση περιεχομένου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2250" cy="50736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1800" b="1" dirty="0"/>
              <a:t> </a:t>
            </a:r>
            <a:r>
              <a:rPr lang="el-GR" sz="2000" b="1" dirty="0" err="1">
                <a:solidFill>
                  <a:srgbClr val="002060"/>
                </a:solidFill>
              </a:rPr>
              <a:t>Μικροαδένωμα</a:t>
            </a:r>
            <a:r>
              <a:rPr lang="el-GR" sz="2000" b="1" dirty="0">
                <a:solidFill>
                  <a:srgbClr val="002060"/>
                </a:solidFill>
              </a:rPr>
              <a:t> υπόφυσης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b="1" u="sng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2060"/>
                </a:solidFill>
              </a:rPr>
              <a:t>Μακροαδένωμα</a:t>
            </a:r>
            <a:r>
              <a:rPr lang="el-GR" sz="2000" b="1" dirty="0">
                <a:solidFill>
                  <a:srgbClr val="002060"/>
                </a:solidFill>
              </a:rPr>
              <a:t> υπόφυσης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u="sng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2060"/>
                </a:solidFill>
              </a:rPr>
              <a:t>Κύστη </a:t>
            </a:r>
            <a:r>
              <a:rPr lang="en-US" sz="2000" b="1" dirty="0" err="1">
                <a:solidFill>
                  <a:srgbClr val="002060"/>
                </a:solidFill>
              </a:rPr>
              <a:t>Rathke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u="sng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2060"/>
                </a:solidFill>
              </a:rPr>
              <a:t>Κρανυοφαρυγγίωμα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2060"/>
                </a:solidFill>
              </a:rPr>
              <a:t>Γερμίνωμα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2060"/>
                </a:solidFill>
              </a:rPr>
              <a:t>Γλοίωμα υποθαλάμου και χιάσματος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 err="1">
                <a:solidFill>
                  <a:srgbClr val="002060"/>
                </a:solidFill>
              </a:rPr>
              <a:t>Αμάρτωμα</a:t>
            </a:r>
            <a:r>
              <a:rPr lang="el-GR" sz="2000" b="1" dirty="0">
                <a:solidFill>
                  <a:srgbClr val="002060"/>
                </a:solidFill>
              </a:rPr>
              <a:t> </a:t>
            </a:r>
            <a:endParaRPr lang="el-GR" sz="2000" dirty="0">
              <a:solidFill>
                <a:srgbClr val="002060"/>
              </a:solidFill>
            </a:endParaRPr>
          </a:p>
        </p:txBody>
      </p:sp>
      <p:pic>
        <p:nvPicPr>
          <p:cNvPr id="8196" name="img4881a98d89b9e" descr="http://www.radiologyassistant.nl/images/thmb_4882eb2202828_TEK-pit-g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052513"/>
            <a:ext cx="4249737" cy="1441450"/>
          </a:xfrm>
        </p:spPr>
      </p:pic>
      <p:pic>
        <p:nvPicPr>
          <p:cNvPr id="8197" name="img4881ae3d783bd" descr="http://www.radiologyassistant.nl/images/thmb_489563589fd33_TEK-stal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52738"/>
            <a:ext cx="4321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g4891fcf59ed21" descr="http://www.radiologyassistant.nl/images/thmb_4891fd123f722_TEK-hypoth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508500"/>
            <a:ext cx="4321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CC4C95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ΑΝΑΤΟΜΙΚΕΣ ΒΛΑΒΕΣ ΣΤΗΝ ΥΠΟΦΥΣΗ</a:t>
            </a:r>
            <a:r>
              <a:rPr lang="en-US" sz="2400" b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(2)</a:t>
            </a:r>
            <a:endParaRPr lang="el-GR" sz="2400" dirty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9" name="img48863c0d82efe" descr="http://www.radiologyassistant.nl/images/thmb_4894dee417009_TEK-men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836613"/>
            <a:ext cx="3744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g4891fea364454" descr="http://www.radiologyassistant.nl/images/thmb_4894df978d455_TEK-spenoid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644900"/>
            <a:ext cx="3744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g4891fcf4ac7b0" descr="http://www.radiologyassistant.nl/images/thmb_4891fe91b4254_TEK-cav-si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157788"/>
            <a:ext cx="36734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g4881c0ebd13ee" descr="http://www.radiologyassistant.nl/images/thmb_4891fe91ac555_TEK-ca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276475"/>
            <a:ext cx="3744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6 - Ορθογώνιο"/>
          <p:cNvSpPr>
            <a:spLocks noChangeArrowheads="1"/>
          </p:cNvSpPr>
          <p:nvPr/>
        </p:nvSpPr>
        <p:spPr bwMode="auto">
          <a:xfrm>
            <a:off x="1258888" y="1125538"/>
            <a:ext cx="2089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r>
              <a:rPr lang="el-GR" sz="2000" b="1" u="sng">
                <a:latin typeface="Calibri" pitchFamily="34" charset="0"/>
                <a:hlinkClick r:id="rId6"/>
              </a:rPr>
              <a:t>Μηνιγγίωμα</a:t>
            </a:r>
            <a:r>
              <a:rPr lang="el-GR" sz="2000" b="1" u="sng">
                <a:latin typeface="Calibri" pitchFamily="34" charset="0"/>
              </a:rPr>
              <a:t> </a:t>
            </a:r>
            <a:endParaRPr lang="en-US" sz="2000" b="1" u="sng">
              <a:latin typeface="Calibri" pitchFamily="34" charset="0"/>
            </a:endParaRPr>
          </a:p>
          <a:p>
            <a:endParaRPr lang="el-GR" sz="2000" u="sng">
              <a:latin typeface="Calibri" pitchFamily="34" charset="0"/>
            </a:endParaRPr>
          </a:p>
          <a:p>
            <a:r>
              <a:rPr lang="el-GR" sz="2000" b="1" u="sng">
                <a:latin typeface="Calibri" pitchFamily="34" charset="0"/>
                <a:hlinkClick r:id="rId6"/>
              </a:rPr>
              <a:t>Ανεύρυσμα</a:t>
            </a:r>
            <a:r>
              <a:rPr lang="el-GR" sz="2000" b="1" u="sng">
                <a:latin typeface="Calibri" pitchFamily="34" charset="0"/>
              </a:rPr>
              <a:t> </a:t>
            </a:r>
            <a:endParaRPr lang="en-US" sz="2000" b="1" u="sng">
              <a:latin typeface="Calibri" pitchFamily="34" charset="0"/>
            </a:endParaRPr>
          </a:p>
          <a:p>
            <a:endParaRPr lang="el-GR" sz="2000" u="sng">
              <a:latin typeface="Calibri" pitchFamily="34" charset="0"/>
            </a:endParaRPr>
          </a:p>
          <a:p>
            <a:r>
              <a:rPr lang="el-GR" sz="2000" b="1" u="sng">
                <a:latin typeface="Calibri" pitchFamily="34" charset="0"/>
                <a:hlinkClick r:id="rId6"/>
              </a:rPr>
              <a:t>Χόρδωμα</a:t>
            </a:r>
            <a:r>
              <a:rPr lang="el-GR" sz="2000" b="1" u="sng">
                <a:latin typeface="Calibri" pitchFamily="34" charset="0"/>
              </a:rPr>
              <a:t> </a:t>
            </a:r>
            <a:endParaRPr lang="en-US" sz="2000" b="1" u="sng">
              <a:latin typeface="Calibri" pitchFamily="34" charset="0"/>
            </a:endParaRPr>
          </a:p>
          <a:p>
            <a:endParaRPr lang="el-GR" sz="2000" u="sng">
              <a:latin typeface="Calibri" pitchFamily="34" charset="0"/>
            </a:endParaRPr>
          </a:p>
          <a:p>
            <a:r>
              <a:rPr lang="el-GR" sz="2000" b="1" u="sng">
                <a:latin typeface="Calibri" pitchFamily="34" charset="0"/>
                <a:hlinkClick r:id="rId6"/>
              </a:rPr>
              <a:t>Μεταστάσεις</a:t>
            </a:r>
            <a:endParaRPr lang="el-GR" sz="2000" u="sng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vivo.colostate.edu/hbooks/pathphys/endocrine/basics/ba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rgbClr val="556A2C"/>
                </a:solidFill>
              </a:rPr>
              <a:t>ΥΠΟΦΥΣΙΑΚΗ ΑΝΕΠΑΡΚΕΙΑ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48" y="692696"/>
            <a:ext cx="7886700" cy="8216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100" b="1" dirty="0"/>
              <a:t>ΥΠΟΦΥΣΙΑΚΗ ΑΝΕΠΑΡΚΕΙΑ</a:t>
            </a:r>
            <a:endParaRPr lang="en-US" sz="2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1" y="1844824"/>
            <a:ext cx="8640960" cy="47525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Υποφυσιακή ανεπάρκεια είναι η κατάσταση εκείνη κατά την οποία υπάρχει μείωση της λειτουργίας της υπόφυσης. </a:t>
            </a:r>
          </a:p>
          <a:p>
            <a:r>
              <a:rPr lang="el-GR" sz="18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Περιγράφηκε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για πρώτη φορά το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1914 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από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Simmonds, Simmonds’ disease. 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l-GR" sz="18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προέρχεται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el-G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Βλάβη της υπόφυσης</a:t>
            </a:r>
          </a:p>
          <a:p>
            <a:pPr marL="385763" indent="-385763">
              <a:buFont typeface="+mj-lt"/>
              <a:buAutoNum type="arabicPeriod"/>
            </a:pPr>
            <a:r>
              <a:rPr lang="el-G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Βλάβη του υποθαλάμου</a:t>
            </a:r>
          </a:p>
          <a:p>
            <a:endParaRPr lang="el-GR" sz="18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ΜΕΜΟΝΩΜΕΝΗ ΥΠΟΦΥΣΙΑΚΗ ΑΝΕΠΑΡΚΕΙΑ 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υπάρχει έλλειψη μιας ορμόνης</a:t>
            </a:r>
          </a:p>
          <a:p>
            <a:endParaRPr lang="el-GR" sz="18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ΠΟΛΛΑΠΛΗ ΥΠΟΦΥΣΙΑΚΗ ΑΝΕΠΑΡΚΕΙΑ 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έλλειψη 2 ή περισσότερων ορμονών</a:t>
            </a:r>
          </a:p>
          <a:p>
            <a:endParaRPr lang="el-GR" sz="18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ΠΑΝΥΠΟΦΥΣΙΣΜΟΣ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έλλειψη όλων των υποφυσιακών ορμονών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974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119062"/>
          </a:xfrm>
        </p:spPr>
        <p:txBody>
          <a:bodyPr>
            <a:normAutofit/>
          </a:bodyPr>
          <a:lstStyle/>
          <a:p>
            <a:r>
              <a:rPr lang="el-GR" sz="2000" b="1" dirty="0"/>
              <a:t>ΑΙΤΙΑ ΥΠΟΦΥΣΙΑΚΗ ΑΝΕΠΑΡΚΕΙΑ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70562"/>
            <a:ext cx="7632848" cy="41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86700" cy="661338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ΑΙΤΙΑ ΥΠΟΦΥΣΙΑΚΗ ΑΝΕΠΑΡΚΕΙΑ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6328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0675"/>
            <a:ext cx="8496944" cy="8550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1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ΠΑΡΑΓΟΝΤΕΣ ΠΟΥ ΕΥΘΥΝΟΝΤΑΙ ΓΙΑ ΤΗΝ ΥΠΟΦΥΣΙΑΚΗ ΑΝΕΠΑΡΚΕΙΑ (1)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8458200" cy="42929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ΔΙΑΤΑΡΑΧΕΣ ΣΤΗΝ ΑΙΜΑΤΩΣΗ ΤΗΣ ΥΠΟΦΥΣΗΣ</a:t>
            </a:r>
            <a:endParaRPr lang="en-US" sz="20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l-GR" sz="2000" dirty="0"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Σύνδρομο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sheehan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Κρανιοεγκεφαλικη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κακωση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(ΑΜΕΣΗ ΒΛΑΒΗ Η ΠΙΕΣΗ ΑΠΟ ΟΙΔΗΜΑ)</a:t>
            </a:r>
          </a:p>
          <a:p>
            <a:pPr marL="257175" indent="-257175">
              <a:buFont typeface="+mj-lt"/>
              <a:buAutoNum type="arabicPeriod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ΥΠΑΡΑΧΝΟΕΙΔΗΣ ΑΙΜΟΡΡΑΓΙΑ</a:t>
            </a:r>
          </a:p>
          <a:p>
            <a:pPr marL="257175" indent="-257175">
              <a:buFont typeface="+mj-lt"/>
              <a:buAutoNum type="arabicPeriod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ΑΓΓΕΙΑΚΟ ΕΓΚΕΦΑΛΙΚΟ ΕΠΕΙΣΟΔΙΟ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l-GR" sz="20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κτινοβολία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κρανίου η/και τραχήλου</a:t>
            </a:r>
          </a:p>
          <a:p>
            <a:endParaRPr lang="en-US" sz="2000" dirty="0"/>
          </a:p>
        </p:txBody>
      </p:sp>
      <p:pic>
        <p:nvPicPr>
          <p:cNvPr id="5" name="Picture 3" descr="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16" y="3012622"/>
            <a:ext cx="3455720" cy="29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ΜΗ ΟΡΜΟΝΟΕΚΚΡΙΤΙΚΑ ΥΠΟΦΥΣΙΑΚΑ ΑΔΕΝΩΜΑΤΑ</a:t>
            </a:r>
            <a:endParaRPr lang="el-GR" sz="2400" dirty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844675"/>
            <a:ext cx="7561263" cy="4310063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el-GR" sz="2400" b="1">
                <a:solidFill>
                  <a:srgbClr val="002060"/>
                </a:solidFill>
                <a:cs typeface="Calibri" pitchFamily="34" charset="0"/>
              </a:rPr>
              <a:t>Πρόκειται για καλοήθη νεοπλάσματα που προέρχονται από τα κύτταρα της υπόφυσης, αλλά δεν έχουν την ικανότητα έκκρισης κάποιας ορμόνης που μπορεί να ανιχνεύεται στην περιφέρεια.</a:t>
            </a:r>
            <a:endParaRPr lang="en-US" sz="2400" b="1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/>
            <a:endParaRPr lang="en-US" sz="2400" b="1">
              <a:solidFill>
                <a:srgbClr val="002060"/>
              </a:solidFill>
              <a:cs typeface="Calibri" pitchFamily="34" charset="0"/>
            </a:endParaRPr>
          </a:p>
          <a:p>
            <a:pPr eaLnBrk="1" hangingPunct="1"/>
            <a:r>
              <a:rPr lang="el-GR" sz="2400" b="1">
                <a:solidFill>
                  <a:srgbClr val="002060"/>
                </a:solidFill>
                <a:cs typeface="Calibri" pitchFamily="34" charset="0"/>
              </a:rPr>
              <a:t>Αποτελούν το 25-30% των υποφυσιακών αδενωμάτων είναι μη ορμονοεκκριτικά.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7473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100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ΠΑΡΑΓΟΝΤΕΣ ΠΟΥ ΕΥΘΥΝΟΝΤΑΙ ΓΙΑ ΤΗΝ ΥΠΟΦΥΣΙΑΚΗ ΑΝΕΠΑΡΚΕΙΑ (2)</a:t>
            </a:r>
            <a:endParaRPr lang="en-US" sz="2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772816"/>
            <a:ext cx="8280920" cy="43924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Αντισώματα κατά της υπόφυσης ή κατά του υποθαλάμου</a:t>
            </a:r>
          </a:p>
          <a:p>
            <a:pPr>
              <a:buFont typeface="+mj-lt"/>
              <a:buAutoNum type="arabicPeriod"/>
            </a:pP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Αυτοάνοση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υποφυσίτιδα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ή λεμφοκυτταρική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υποφυσίτιδα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+mj-lt"/>
              <a:buAutoNum type="arabicPeriod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Ιδιοπαθής υποφυσιακή ανεπάρκεια (υποθάλαμος?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CRH?)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Υποφυσιακή ανεπάρκεια από φάρμακα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Αντικαρκινικά φάρμακα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ipilibumam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-,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πιθανώς επάγουν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αυτοάνοση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υποφυσίτιδα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9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εβδομαδες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μετά έναρξη αγωγής (&lt;10%).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381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ΥΠΟΦΥΣΙΑΚΗ ΑΝΕΠΑΡΚΕΙΑ</a:t>
            </a:r>
            <a:endParaRPr lang="el-GR" sz="2400" dirty="0"/>
          </a:p>
        </p:txBody>
      </p:sp>
      <p:sp>
        <p:nvSpPr>
          <p:cNvPr id="6144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0825" y="1412776"/>
            <a:ext cx="8569325" cy="216024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endParaRPr lang="el-GR" sz="2400" dirty="0">
              <a:solidFill>
                <a:srgbClr val="002060"/>
              </a:solidFill>
            </a:endParaRPr>
          </a:p>
          <a:p>
            <a:pPr eaLnBrk="1" hangingPunct="1"/>
            <a:endParaRPr lang="el-GR" sz="2400" dirty="0">
              <a:solidFill>
                <a:srgbClr val="002060"/>
              </a:solidFill>
            </a:endParaRPr>
          </a:p>
          <a:p>
            <a:pPr eaLnBrk="1" hangingPunct="1"/>
            <a:r>
              <a:rPr lang="el-GR" sz="2400" dirty="0">
                <a:solidFill>
                  <a:srgbClr val="002060"/>
                </a:solidFill>
              </a:rPr>
              <a:t>Η επίπτωση ποικίλλει από 12-42 /1000000 ανά έτος, αλλά είναι πολύ μεγαλύτερο αν συμπεριλάβουμε και τα άτομα με </a:t>
            </a:r>
            <a:r>
              <a:rPr lang="el-GR" sz="2400" dirty="0" err="1">
                <a:solidFill>
                  <a:srgbClr val="002060"/>
                </a:solidFill>
              </a:rPr>
              <a:t>κρανιοεγκεφαλική</a:t>
            </a:r>
            <a:r>
              <a:rPr lang="el-GR" sz="2400" dirty="0">
                <a:solidFill>
                  <a:srgbClr val="002060"/>
                </a:solidFill>
              </a:rPr>
              <a:t> κάκωση. </a:t>
            </a:r>
          </a:p>
          <a:p>
            <a:endParaRPr lang="el-GR" sz="2000" dirty="0"/>
          </a:p>
        </p:txBody>
      </p:sp>
      <p:sp>
        <p:nvSpPr>
          <p:cNvPr id="6144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619672" y="4293096"/>
            <a:ext cx="5545137" cy="1582737"/>
          </a:xfrm>
          <a:solidFill>
            <a:srgbClr val="A4F2F0"/>
          </a:solidFill>
        </p:spPr>
        <p:txBody>
          <a:bodyPr/>
          <a:lstStyle/>
          <a:p>
            <a:endParaRPr lang="el-GR" sz="2000" b="1"/>
          </a:p>
          <a:p>
            <a:pPr>
              <a:buFont typeface="Arial" pitchFamily="34" charset="0"/>
              <a:buNone/>
            </a:pPr>
            <a:r>
              <a:rPr lang="el-GR" sz="2000" b="1">
                <a:solidFill>
                  <a:srgbClr val="0070C0"/>
                </a:solidFill>
              </a:rPr>
              <a:t>                                        </a:t>
            </a:r>
            <a:r>
              <a:rPr lang="el-GR" b="1">
                <a:solidFill>
                  <a:srgbClr val="0070C0"/>
                </a:solidFill>
              </a:rPr>
              <a:t>ΟΞΕΙΑ </a:t>
            </a:r>
          </a:p>
          <a:p>
            <a:pPr>
              <a:buFont typeface="Arial" pitchFamily="34" charset="0"/>
              <a:buNone/>
            </a:pPr>
            <a:r>
              <a:rPr lang="el-GR" sz="2000" b="1">
                <a:solidFill>
                  <a:srgbClr val="0070C0"/>
                </a:solidFill>
              </a:rPr>
              <a:t>                                      </a:t>
            </a:r>
            <a:r>
              <a:rPr lang="el-GR" b="1">
                <a:solidFill>
                  <a:srgbClr val="0070C0"/>
                </a:solidFill>
              </a:rPr>
              <a:t>ΧΡΟΝΙΑ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3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Αποτέλεσμα εικόνας για mri εμπτυ σελλα συνδρομ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s://prod-images.static.radiopaedia.org/images/358084/cfa808c70682514af05cc106a06661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120680" cy="4176464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229600" cy="724942"/>
          </a:xfrm>
        </p:spPr>
        <p:txBody>
          <a:bodyPr>
            <a:normAutofit/>
          </a:bodyPr>
          <a:lstStyle/>
          <a:p>
            <a:r>
              <a:rPr lang="el-GR" sz="1800" dirty="0"/>
              <a:t>Λεμφοκυτταρική </a:t>
            </a:r>
            <a:r>
              <a:rPr lang="el-GR" sz="1800" dirty="0" err="1"/>
              <a:t>υποφυσίτιδα</a:t>
            </a:r>
            <a:endParaRPr lang="el-GR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A,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Postcontrast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T1-weighted MR image of the brain at initial metastatic work-up demonstrates a normal pituitary gland and stalk.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920" y="6002550"/>
            <a:ext cx="2921760" cy="633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9144000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K.J. Carpenter et al. AJNR Am J </a:t>
            </a: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Neuroradiol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2009;30:1751-1753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©2009 by American Society of </a:t>
            </a:r>
            <a:r>
              <a:rPr lang="en-GB" sz="9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Neuroradiology</a:t>
            </a:r>
            <a:endParaRPr lang="en-GB" sz="900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032B2A-FD5D-F142-8E2E-5ECC28305B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ΔΙΑΓΝΩΣΗ ΥΠΟΦΥΣΙΑΚΗΣ ΑΝΕΠΑΡΚΕΙΑΣ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236480-BFB0-734B-B670-590AE8354B6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Α</a:t>
            </a:r>
            <a:r>
              <a:rPr lang="en-US" sz="2800" b="1" dirty="0">
                <a:solidFill>
                  <a:schemeClr val="tx2"/>
                </a:solidFill>
              </a:rPr>
              <a:t>CTH, </a:t>
            </a:r>
            <a:r>
              <a:rPr lang="el-GR" sz="2800" b="1" dirty="0" err="1">
                <a:solidFill>
                  <a:schemeClr val="tx2"/>
                </a:solidFill>
              </a:rPr>
              <a:t>κορτιζ</a:t>
            </a:r>
            <a:r>
              <a:rPr lang="en-US" sz="2800" b="1" dirty="0" err="1">
                <a:solidFill>
                  <a:schemeClr val="tx2"/>
                </a:solidFill>
              </a:rPr>
              <a:t>ό</a:t>
            </a:r>
            <a:r>
              <a:rPr lang="el-GR" sz="2800" b="1" dirty="0" err="1">
                <a:solidFill>
                  <a:schemeClr val="tx2"/>
                </a:solidFill>
              </a:rPr>
              <a:t>λη</a:t>
            </a:r>
            <a:endParaRPr lang="el-GR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chemeClr val="tx2"/>
                </a:solidFill>
              </a:rPr>
              <a:t>    </a:t>
            </a:r>
            <a:r>
              <a:rPr lang="en-US" sz="2800" b="1" dirty="0" err="1">
                <a:solidFill>
                  <a:schemeClr val="tx2"/>
                </a:solidFill>
              </a:rPr>
              <a:t>synacthen</a:t>
            </a:r>
            <a:r>
              <a:rPr lang="en-US" sz="2800" b="1" dirty="0">
                <a:solidFill>
                  <a:schemeClr val="tx2"/>
                </a:solidFill>
              </a:rPr>
              <a:t> test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T3, T4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FSH, LH, </a:t>
            </a:r>
            <a:r>
              <a:rPr lang="el-GR" sz="2800" b="1" dirty="0" err="1">
                <a:solidFill>
                  <a:schemeClr val="tx2"/>
                </a:solidFill>
              </a:rPr>
              <a:t>οιστρογ</a:t>
            </a:r>
            <a:r>
              <a:rPr lang="en-US" sz="2800" b="1" dirty="0" err="1">
                <a:solidFill>
                  <a:schemeClr val="tx2"/>
                </a:solidFill>
              </a:rPr>
              <a:t>ό</a:t>
            </a:r>
            <a:r>
              <a:rPr lang="el-GR" sz="2800" b="1" dirty="0">
                <a:solidFill>
                  <a:schemeClr val="tx2"/>
                </a:solidFill>
              </a:rPr>
              <a:t>να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FSH, LH</a:t>
            </a:r>
            <a:r>
              <a:rPr lang="el-GR" sz="2800" b="1" dirty="0">
                <a:solidFill>
                  <a:schemeClr val="tx2"/>
                </a:solidFill>
              </a:rPr>
              <a:t>, τεστοστερόνη, </a:t>
            </a:r>
            <a:r>
              <a:rPr lang="en-US" sz="2800" b="1" dirty="0">
                <a:solidFill>
                  <a:schemeClr val="tx2"/>
                </a:solidFill>
              </a:rPr>
              <a:t>GnRH test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PRL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GH, IGF1, test </a:t>
            </a:r>
            <a:r>
              <a:rPr lang="el-GR" sz="2800" b="1" dirty="0" err="1">
                <a:solidFill>
                  <a:schemeClr val="tx2"/>
                </a:solidFill>
              </a:rPr>
              <a:t>υπογλυκαιμ</a:t>
            </a:r>
            <a:r>
              <a:rPr lang="en-US" sz="2800" b="1" dirty="0" err="1">
                <a:solidFill>
                  <a:schemeClr val="tx2"/>
                </a:solidFill>
              </a:rPr>
              <a:t>ί</a:t>
            </a:r>
            <a:r>
              <a:rPr lang="el-GR" sz="2800" b="1" dirty="0">
                <a:solidFill>
                  <a:schemeClr val="tx2"/>
                </a:solidFill>
              </a:rPr>
              <a:t>ας</a:t>
            </a:r>
          </a:p>
          <a:p>
            <a:r>
              <a:rPr lang="el-GR" sz="2800" b="1" dirty="0">
                <a:solidFill>
                  <a:schemeClr val="tx2"/>
                </a:solidFill>
              </a:rPr>
              <a:t>Στέρηση ύδατος</a:t>
            </a:r>
          </a:p>
        </p:txBody>
      </p:sp>
    </p:spTree>
    <p:extLst>
      <p:ext uri="{BB962C8B-B14F-4D97-AF65-F5344CB8AC3E}">
        <p14:creationId xmlns:p14="http://schemas.microsoft.com/office/powerpoint/2010/main" val="59821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274638"/>
            <a:ext cx="7488832" cy="61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2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ΑΠΟΠΛΗΞΙΑ ΤΗΣ ΥΠΟΦΥΣΗΣ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>
                <a:solidFill>
                  <a:srgbClr val="002060"/>
                </a:solidFill>
              </a:rPr>
              <a:t>Είναι ένα οξύ κλινικό σύνδρομο που χαρακτηρίζεται από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αιφνίδια κεφαλαλγία,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ναυτία, έμετο,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οπτικές διαταραχές,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 err="1">
                <a:solidFill>
                  <a:srgbClr val="002060"/>
                </a:solidFill>
              </a:rPr>
              <a:t>οφθαλμοπληγία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</a:rPr>
              <a:t>διαταραχές του επιπέδου συνείδησης.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>
                <a:solidFill>
                  <a:srgbClr val="002060"/>
                </a:solidFill>
              </a:rPr>
              <a:t>Συμβαίνει κυρίως σε ασθενείς που </a:t>
            </a:r>
            <a:r>
              <a:rPr lang="el-GR" sz="2400" dirty="0" err="1">
                <a:solidFill>
                  <a:srgbClr val="002060"/>
                </a:solidFill>
              </a:rPr>
              <a:t>προυπάρχει</a:t>
            </a:r>
            <a:r>
              <a:rPr lang="el-GR" sz="2400" dirty="0">
                <a:solidFill>
                  <a:srgbClr val="002060"/>
                </a:solidFill>
              </a:rPr>
              <a:t> ένα αδένωμα στην υπόφυση στο οποίο γίνεται εκτεταμένη νέκρωση ή αιμορραγία.  Σπάνια μπορεί να συμβεί σε μια φυσιολογική υπόφυση. </a:t>
            </a:r>
          </a:p>
          <a:p>
            <a:pPr>
              <a:buFont typeface="Arial" charset="0"/>
              <a:buChar char="•"/>
              <a:defRPr/>
            </a:pPr>
            <a:endParaRPr lang="el-G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620713"/>
          </a:xfrm>
        </p:spPr>
        <p:txBody>
          <a:bodyPr/>
          <a:lstStyle/>
          <a:p>
            <a:pPr eaLnBrk="1" hangingPunct="1"/>
            <a:r>
              <a:rPr lang="el-GR" sz="1800" b="1" dirty="0">
                <a:solidFill>
                  <a:srgbClr val="002060"/>
                </a:solidFill>
              </a:rPr>
              <a:t>ΠΕΡΙΠΤΩΣΗ </a:t>
            </a:r>
            <a:r>
              <a:rPr lang="en-US" sz="1800" b="1" dirty="0">
                <a:solidFill>
                  <a:srgbClr val="002060"/>
                </a:solidFill>
              </a:rPr>
              <a:t>A</a:t>
            </a:r>
            <a:endParaRPr lang="el-GR" sz="1800" b="1" dirty="0">
              <a:solidFill>
                <a:srgbClr val="002060"/>
              </a:solidFill>
            </a:endParaRPr>
          </a:p>
        </p:txBody>
      </p:sp>
      <p:sp>
        <p:nvSpPr>
          <p:cNvPr id="5529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03913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</a:rPr>
              <a:t>72-year-old man </a:t>
            </a:r>
            <a:r>
              <a:rPr lang="en-US" sz="2000" dirty="0">
                <a:solidFill>
                  <a:srgbClr val="002060"/>
                </a:solidFill>
              </a:rPr>
              <a:t>was admitted to the hospital because of </a:t>
            </a:r>
            <a:r>
              <a:rPr lang="en-US" sz="2000" dirty="0">
                <a:solidFill>
                  <a:srgbClr val="C00000"/>
                </a:solidFill>
              </a:rPr>
              <a:t>persistent fever and hypotension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The patient had </a:t>
            </a:r>
            <a:r>
              <a:rPr lang="en-US" sz="2000" dirty="0">
                <a:solidFill>
                  <a:srgbClr val="00B050"/>
                </a:solidFill>
              </a:rPr>
              <a:t>been well until eight days earlier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when </a:t>
            </a:r>
            <a:r>
              <a:rPr lang="en-US" sz="2000" dirty="0">
                <a:solidFill>
                  <a:srgbClr val="C00000"/>
                </a:solidFill>
              </a:rPr>
              <a:t>nausea and vomiting </a:t>
            </a:r>
            <a:r>
              <a:rPr lang="en-US" sz="2000" dirty="0">
                <a:solidFill>
                  <a:srgbClr val="002060"/>
                </a:solidFill>
              </a:rPr>
              <a:t>developed, with </a:t>
            </a:r>
            <a:r>
              <a:rPr lang="en-US" sz="2000" dirty="0">
                <a:solidFill>
                  <a:srgbClr val="C00000"/>
                </a:solidFill>
              </a:rPr>
              <a:t>lower abdominal pain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The next day</a:t>
            </a:r>
            <a:r>
              <a:rPr lang="en-US" sz="2000" dirty="0">
                <a:solidFill>
                  <a:srgbClr val="002060"/>
                </a:solidFill>
              </a:rPr>
              <a:t>, he was admitted to another hospital with </a:t>
            </a:r>
            <a:r>
              <a:rPr lang="en-US" sz="2000" dirty="0">
                <a:solidFill>
                  <a:srgbClr val="00B050"/>
                </a:solidFill>
              </a:rPr>
              <a:t>persistent nausea and vomiting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temperature was </a:t>
            </a:r>
            <a:r>
              <a:rPr lang="en-US" sz="2000" dirty="0">
                <a:solidFill>
                  <a:srgbClr val="C00000"/>
                </a:solidFill>
              </a:rPr>
              <a:t>40°C</a:t>
            </a:r>
            <a:r>
              <a:rPr lang="en-US" sz="2000" dirty="0">
                <a:solidFill>
                  <a:srgbClr val="002060"/>
                </a:solidFill>
              </a:rPr>
              <a:t>, and the blood pressure was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100/55 m</a:t>
            </a:r>
            <a:r>
              <a:rPr lang="en-US" sz="2000" dirty="0">
                <a:solidFill>
                  <a:srgbClr val="002060"/>
                </a:solidFill>
              </a:rPr>
              <a:t>m Hg. </a:t>
            </a:r>
            <a:r>
              <a:rPr lang="el-GR" sz="2000" dirty="0">
                <a:solidFill>
                  <a:srgbClr val="002060"/>
                </a:solidFill>
              </a:rPr>
              <a:t>                                                </a:t>
            </a:r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 err="1">
                <a:solidFill>
                  <a:srgbClr val="002060"/>
                </a:solidFill>
              </a:rPr>
              <a:t>hematocrit</a:t>
            </a:r>
            <a:r>
              <a:rPr lang="en-US" sz="2000" dirty="0">
                <a:solidFill>
                  <a:srgbClr val="002060"/>
                </a:solidFill>
              </a:rPr>
              <a:t> was 33.5 percent,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and the white-cell count was </a:t>
            </a:r>
            <a:r>
              <a:rPr lang="en-US" sz="2000" dirty="0">
                <a:solidFill>
                  <a:srgbClr val="00B050"/>
                </a:solidFill>
              </a:rPr>
              <a:t>17,600</a:t>
            </a:r>
            <a:r>
              <a:rPr lang="en-US" sz="2000" dirty="0">
                <a:solidFill>
                  <a:srgbClr val="002060"/>
                </a:solidFill>
              </a:rPr>
              <a:t> per cubic millimeter. </a:t>
            </a:r>
            <a:r>
              <a:rPr lang="el-GR" sz="2000" dirty="0">
                <a:solidFill>
                  <a:srgbClr val="002060"/>
                </a:solidFill>
              </a:rPr>
              <a:t>  </a:t>
            </a:r>
            <a:r>
              <a:rPr lang="en-US" sz="2000" dirty="0">
                <a:solidFill>
                  <a:srgbClr val="002060"/>
                </a:solidFill>
              </a:rPr>
              <a:t>The amylase level was 190 U per liter. </a:t>
            </a:r>
            <a:r>
              <a:rPr lang="el-GR" sz="20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</a:t>
            </a:r>
            <a:r>
              <a:rPr lang="en-US" sz="2000" dirty="0">
                <a:solidFill>
                  <a:srgbClr val="002060"/>
                </a:solidFill>
              </a:rPr>
              <a:t>The blood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pressure subsequently fell to </a:t>
            </a:r>
            <a:r>
              <a:rPr lang="en-US" sz="2000" dirty="0">
                <a:solidFill>
                  <a:srgbClr val="00B050"/>
                </a:solidFill>
              </a:rPr>
              <a:t>75/45 mm Hg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l-GR" sz="2000" dirty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en-US" sz="2000" dirty="0">
                <a:solidFill>
                  <a:srgbClr val="002060"/>
                </a:solidFill>
              </a:rPr>
              <a:t>Treatment with a dopamine infusion and </a:t>
            </a:r>
            <a:r>
              <a:rPr lang="en-US" sz="2000" dirty="0" err="1">
                <a:solidFill>
                  <a:srgbClr val="002060"/>
                </a:solidFill>
              </a:rPr>
              <a:t>ceftriaxone</a:t>
            </a:r>
            <a:r>
              <a:rPr lang="en-US" sz="2000" dirty="0">
                <a:solidFill>
                  <a:srgbClr val="002060"/>
                </a:solidFill>
              </a:rPr>
              <a:t> was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begun. </a:t>
            </a:r>
            <a:r>
              <a:rPr lang="en-US" sz="2000" dirty="0" err="1">
                <a:solidFill>
                  <a:srgbClr val="002060"/>
                </a:solidFill>
              </a:rPr>
              <a:t>Ultrasonographic</a:t>
            </a:r>
            <a:r>
              <a:rPr lang="en-US" sz="2000" dirty="0">
                <a:solidFill>
                  <a:srgbClr val="002060"/>
                </a:solidFill>
              </a:rPr>
              <a:t> examination and computed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tomographic</a:t>
            </a:r>
            <a:r>
              <a:rPr lang="en-US" sz="2000" dirty="0">
                <a:solidFill>
                  <a:srgbClr val="002060"/>
                </a:solidFill>
              </a:rPr>
              <a:t> (CT) scanning of the abdomen revealed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no abnormalities. 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On the third hospital </a:t>
            </a:r>
            <a:r>
              <a:rPr lang="en-US" sz="2000" dirty="0">
                <a:solidFill>
                  <a:srgbClr val="002060"/>
                </a:solidFill>
              </a:rPr>
              <a:t>day, </a:t>
            </a:r>
            <a:r>
              <a:rPr lang="en-US" sz="2000" dirty="0" err="1">
                <a:solidFill>
                  <a:srgbClr val="00B050"/>
                </a:solidFill>
              </a:rPr>
              <a:t>atrial</a:t>
            </a:r>
            <a:r>
              <a:rPr lang="en-US" sz="2000" dirty="0">
                <a:solidFill>
                  <a:srgbClr val="00B050"/>
                </a:solidFill>
              </a:rPr>
              <a:t> fibrillation </a:t>
            </a:r>
            <a:r>
              <a:rPr lang="en-US" sz="2000" dirty="0">
                <a:solidFill>
                  <a:srgbClr val="002060"/>
                </a:solidFill>
              </a:rPr>
              <a:t>occurred and reverted after electrical </a:t>
            </a:r>
            <a:r>
              <a:rPr lang="en-US" sz="2000" dirty="0" err="1">
                <a:solidFill>
                  <a:srgbClr val="002060"/>
                </a:solidFill>
              </a:rPr>
              <a:t>cardioversion</a:t>
            </a:r>
            <a:r>
              <a:rPr lang="en-US" sz="2000" dirty="0">
                <a:solidFill>
                  <a:srgbClr val="002060"/>
                </a:solidFill>
              </a:rPr>
              <a:t>. Heparin, </a:t>
            </a:r>
            <a:r>
              <a:rPr lang="en-US" sz="2000" dirty="0" err="1">
                <a:solidFill>
                  <a:srgbClr val="002060"/>
                </a:solidFill>
              </a:rPr>
              <a:t>digoxin</a:t>
            </a:r>
            <a:r>
              <a:rPr lang="en-US" sz="2000" dirty="0">
                <a:solidFill>
                  <a:srgbClr val="002060"/>
                </a:solidFill>
              </a:rPr>
              <a:t>, and </a:t>
            </a:r>
            <a:r>
              <a:rPr lang="en-US" sz="2000" dirty="0" err="1">
                <a:solidFill>
                  <a:srgbClr val="002060"/>
                </a:solidFill>
              </a:rPr>
              <a:t>sotalol</a:t>
            </a:r>
            <a:r>
              <a:rPr lang="en-US" sz="2000" dirty="0">
                <a:solidFill>
                  <a:srgbClr val="002060"/>
                </a:solidFill>
              </a:rPr>
              <a:t> were administered. 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On the fifth day, the blood pressure rose. 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On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B050"/>
                </a:solidFill>
              </a:rPr>
              <a:t>sixth day, </a:t>
            </a:r>
            <a:r>
              <a:rPr lang="en-US" sz="2000" dirty="0">
                <a:solidFill>
                  <a:srgbClr val="002060"/>
                </a:solidFill>
              </a:rPr>
              <a:t>there was an episode </a:t>
            </a:r>
            <a:r>
              <a:rPr lang="en-US" sz="2000" dirty="0">
                <a:solidFill>
                  <a:srgbClr val="00B050"/>
                </a:solidFill>
              </a:rPr>
              <a:t>of </a:t>
            </a:r>
            <a:r>
              <a:rPr lang="en-US" sz="2000" dirty="0" err="1">
                <a:solidFill>
                  <a:srgbClr val="00B050"/>
                </a:solidFill>
              </a:rPr>
              <a:t>bradycardia</a:t>
            </a:r>
            <a:r>
              <a:rPr lang="en-US" sz="2000" dirty="0">
                <a:solidFill>
                  <a:srgbClr val="00B050"/>
                </a:solidFill>
              </a:rPr>
              <a:t> and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vomiting</a:t>
            </a:r>
            <a:r>
              <a:rPr lang="en-US" sz="2000" dirty="0">
                <a:solidFill>
                  <a:srgbClr val="002060"/>
                </a:solidFill>
              </a:rPr>
              <a:t>, which improved after the administration of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atropine.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ANATOMO</a:t>
            </a: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ΠΑΘΟΛΟΓΙΚΑ</a:t>
            </a:r>
            <a:endParaRPr lang="el-GR" sz="2400" dirty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268412"/>
            <a:ext cx="8424863" cy="5400947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600" dirty="0">
                <a:solidFill>
                  <a:srgbClr val="3E3F68"/>
                </a:solidFill>
                <a:cs typeface="Calibri" pitchFamily="34" charset="0"/>
              </a:rPr>
              <a:t>H </a:t>
            </a: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ορολογία μη </a:t>
            </a:r>
            <a:r>
              <a:rPr lang="el-GR" sz="1600" dirty="0" err="1">
                <a:solidFill>
                  <a:srgbClr val="3E3F68"/>
                </a:solidFill>
                <a:cs typeface="Calibri" pitchFamily="34" charset="0"/>
              </a:rPr>
              <a:t>ορμονοεκκριτικά</a:t>
            </a: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 είναι ένας κλινικός ορισμός, αφού από τις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 </a:t>
            </a:r>
            <a:r>
              <a:rPr lang="el-GR" sz="1600" dirty="0" err="1">
                <a:solidFill>
                  <a:srgbClr val="3E3F68"/>
                </a:solidFill>
                <a:cs typeface="Calibri" pitchFamily="34" charset="0"/>
              </a:rPr>
              <a:t>ανοσοϊστοχημικές</a:t>
            </a: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 μελέτες φάνηκε ότι η πλειονότητα αυτών των αδενωμάτων έχουν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 την ικανότητα να συνθέτουν ορμόνες και μερικές φορές μάλιστα να τις εκκρίνουν.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1600" dirty="0">
                <a:solidFill>
                  <a:srgbClr val="3E3F68"/>
                </a:solidFill>
                <a:cs typeface="Calibri" pitchFamily="34" charset="0"/>
              </a:rPr>
              <a:t>    Πρόκειται κυρίως για  </a:t>
            </a:r>
            <a:r>
              <a:rPr lang="el-GR" sz="1600" b="1" dirty="0" err="1">
                <a:solidFill>
                  <a:srgbClr val="00B0F0"/>
                </a:solidFill>
                <a:cs typeface="Calibri" pitchFamily="34" charset="0"/>
              </a:rPr>
              <a:t>υπομονάδες</a:t>
            </a: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 των </a:t>
            </a:r>
            <a:r>
              <a:rPr lang="el-GR" sz="1600" b="1" dirty="0" err="1">
                <a:solidFill>
                  <a:srgbClr val="00B0F0"/>
                </a:solidFill>
                <a:cs typeface="Calibri" pitchFamily="34" charset="0"/>
              </a:rPr>
              <a:t>γλυκοπρωτεϊνικών</a:t>
            </a: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 ορμονών (β</a:t>
            </a:r>
            <a:r>
              <a:rPr lang="en-US" sz="1600" b="1" dirty="0">
                <a:solidFill>
                  <a:srgbClr val="00B0F0"/>
                </a:solidFill>
                <a:cs typeface="Calibri" pitchFamily="34" charset="0"/>
              </a:rPr>
              <a:t>-FSH, </a:t>
            </a: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β-</a:t>
            </a:r>
            <a:r>
              <a:rPr lang="en-US" sz="1600" b="1" dirty="0">
                <a:solidFill>
                  <a:srgbClr val="00B0F0"/>
                </a:solidFill>
                <a:cs typeface="Calibri" pitchFamily="34" charset="0"/>
              </a:rPr>
              <a:t>LH, </a:t>
            </a:r>
            <a:endParaRPr lang="el-GR" sz="1600" b="1" dirty="0">
              <a:solidFill>
                <a:srgbClr val="00B0F0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β-</a:t>
            </a:r>
            <a:r>
              <a:rPr lang="en-US" sz="1600" b="1" dirty="0">
                <a:solidFill>
                  <a:srgbClr val="00B0F0"/>
                </a:solidFill>
                <a:cs typeface="Calibri" pitchFamily="34" charset="0"/>
              </a:rPr>
              <a:t>TSH</a:t>
            </a: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 ή α-</a:t>
            </a:r>
            <a:r>
              <a:rPr lang="el-GR" sz="1600" b="1" dirty="0" err="1">
                <a:solidFill>
                  <a:srgbClr val="00B0F0"/>
                </a:solidFill>
                <a:cs typeface="Calibri" pitchFamily="34" charset="0"/>
              </a:rPr>
              <a:t>υπομονάδα</a:t>
            </a:r>
            <a:r>
              <a:rPr lang="el-GR" sz="1600" b="1" dirty="0">
                <a:solidFill>
                  <a:srgbClr val="00B0F0"/>
                </a:solidFill>
                <a:cs typeface="Calibri" pitchFamily="34" charset="0"/>
              </a:rPr>
              <a:t>).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l-GR" sz="1200" b="1" dirty="0">
              <a:solidFill>
                <a:srgbClr val="00B0F0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US" sz="1300" dirty="0">
              <a:solidFill>
                <a:srgbClr val="313340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l-GR" sz="2000" b="1" dirty="0">
                <a:solidFill>
                  <a:srgbClr val="3E3F68"/>
                </a:solidFill>
                <a:cs typeface="Calibri" pitchFamily="34" charset="0"/>
              </a:rPr>
              <a:t>ΓΟΝΑΔΟΤΡΟΠΑ ΑΔΕΝΩΜΑΤΑ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Εμφανίζουν </a:t>
            </a:r>
            <a:r>
              <a:rPr lang="el-GR" sz="2000" dirty="0" err="1">
                <a:solidFill>
                  <a:srgbClr val="3E3F68"/>
                </a:solidFill>
                <a:cs typeface="Calibri" pitchFamily="34" charset="0"/>
              </a:rPr>
              <a:t>ανοσοθετικότητα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για </a:t>
            </a:r>
            <a:r>
              <a:rPr lang="el-GR" sz="2000" dirty="0" err="1">
                <a:solidFill>
                  <a:srgbClr val="3E3F68"/>
                </a:solidFill>
                <a:cs typeface="Calibri" pitchFamily="34" charset="0"/>
              </a:rPr>
              <a:t>γλυκοπρωτεϊνικές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ορμόνες β-</a:t>
            </a:r>
            <a:r>
              <a:rPr lang="en-US" sz="2000" dirty="0">
                <a:solidFill>
                  <a:srgbClr val="3E3F68"/>
                </a:solidFill>
                <a:cs typeface="Calibri" pitchFamily="34" charset="0"/>
              </a:rPr>
              <a:t>FSH, 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β</a:t>
            </a:r>
            <a:r>
              <a:rPr lang="en-US" sz="2000" dirty="0">
                <a:solidFill>
                  <a:srgbClr val="3E3F68"/>
                </a:solidFill>
                <a:cs typeface="Calibri" pitchFamily="34" charset="0"/>
              </a:rPr>
              <a:t>-LH 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και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α-</a:t>
            </a:r>
            <a:r>
              <a:rPr lang="en-US" sz="2000" dirty="0">
                <a:solidFill>
                  <a:srgbClr val="3E3F68"/>
                </a:solidFill>
                <a:cs typeface="Calibri" pitchFamily="34" charset="0"/>
              </a:rPr>
              <a:t>subunit.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Συχνότερα μετά την 4η δεκαετία, χωρίς διαφορές φύλου, αποτελούν το 20-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25% των αδενωμάτων.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Διαγιγνώσκονται συνήθως ως </a:t>
            </a:r>
            <a:r>
              <a:rPr lang="el-GR" sz="2000" dirty="0" err="1">
                <a:solidFill>
                  <a:srgbClr val="3E3F68"/>
                </a:solidFill>
                <a:cs typeface="Calibri" pitchFamily="34" charset="0"/>
              </a:rPr>
              <a:t>μακροαδενώματα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λόγω των πιεστικών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φαινομένων που προκαλούν.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l-GR" sz="2000" dirty="0">
              <a:solidFill>
                <a:srgbClr val="3E3F68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000" dirty="0">
              <a:solidFill>
                <a:srgbClr val="3E3F68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l-GR" sz="2000" b="1" dirty="0">
                <a:solidFill>
                  <a:srgbClr val="3E3F68"/>
                </a:solidFill>
                <a:cs typeface="Calibri" pitchFamily="34" charset="0"/>
              </a:rPr>
              <a:t>ΣΙΩΠΗΛΑ ΚΟΡΤΙΚΟΤΡΟΦΑ ΑΔΕΝΩΜΑΤΑ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Δεν υπάρχει κλινική ή εργαστηριακή υποψία υπερπαραγωγής </a:t>
            </a:r>
            <a:r>
              <a:rPr lang="en-US" sz="2000" dirty="0">
                <a:solidFill>
                  <a:srgbClr val="3E3F68"/>
                </a:solidFill>
                <a:cs typeface="Calibri" pitchFamily="34" charset="0"/>
              </a:rPr>
              <a:t>ACTH.</a:t>
            </a:r>
            <a:endParaRPr lang="el-GR" sz="2000" dirty="0">
              <a:solidFill>
                <a:srgbClr val="3E3F68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l-GR" sz="2000" dirty="0">
              <a:solidFill>
                <a:srgbClr val="3E3F68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l-GR" sz="2000" dirty="0">
              <a:solidFill>
                <a:srgbClr val="3E3F68"/>
              </a:solidFill>
              <a:cs typeface="Calibri" pitchFamily="34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2000" b="1" dirty="0">
                <a:solidFill>
                  <a:srgbClr val="3E3F68"/>
                </a:solidFill>
                <a:cs typeface="Calibri" pitchFamily="34" charset="0"/>
              </a:rPr>
              <a:t>NULL CELL </a:t>
            </a:r>
            <a:r>
              <a:rPr lang="el-GR" sz="2000" b="1" dirty="0">
                <a:solidFill>
                  <a:srgbClr val="3E3F68"/>
                </a:solidFill>
                <a:cs typeface="Calibri" pitchFamily="34" charset="0"/>
              </a:rPr>
              <a:t>ΑΔΕΝΩΜΑΤΑ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Αποτελούν πολύ μικρό μέρος των μη λειτουργικών αδενωμάτων που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</a:t>
            </a:r>
            <a:r>
              <a:rPr lang="el-GR" sz="2000" dirty="0" err="1">
                <a:solidFill>
                  <a:srgbClr val="3E3F68"/>
                </a:solidFill>
                <a:cs typeface="Calibri" pitchFamily="34" charset="0"/>
              </a:rPr>
              <a:t>ανοσοϊστοχημικά</a:t>
            </a:r>
            <a:r>
              <a:rPr lang="el-GR" sz="2000" dirty="0">
                <a:solidFill>
                  <a:srgbClr val="3E3F68"/>
                </a:solidFill>
                <a:cs typeface="Calibri" pitchFamily="34" charset="0"/>
              </a:rPr>
              <a:t> είναι αρνητικά για ορμονική παραγωγή.</a:t>
            </a:r>
          </a:p>
          <a:p>
            <a:pPr eaLnBrk="1" hangingPunct="1">
              <a:lnSpc>
                <a:spcPct val="80000"/>
              </a:lnSpc>
            </a:pPr>
            <a:endParaRPr lang="el-GR" sz="1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/>
            <a:r>
              <a:rPr lang="el-GR" sz="2000" b="1" dirty="0">
                <a:solidFill>
                  <a:srgbClr val="002060"/>
                </a:solidFill>
              </a:rPr>
              <a:t>ΠΕΡΙΠΤΩΣΗ </a:t>
            </a:r>
            <a:r>
              <a:rPr lang="en-US" sz="2000" b="1" dirty="0">
                <a:solidFill>
                  <a:srgbClr val="002060"/>
                </a:solidFill>
              </a:rPr>
              <a:t>A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100">
                <a:solidFill>
                  <a:srgbClr val="002060"/>
                </a:solidFill>
              </a:rPr>
              <a:t>On the </a:t>
            </a:r>
            <a:r>
              <a:rPr lang="en-US" sz="2100">
                <a:solidFill>
                  <a:srgbClr val="00B050"/>
                </a:solidFill>
              </a:rPr>
              <a:t>seventh day</a:t>
            </a:r>
            <a:r>
              <a:rPr lang="en-US" sz="2100">
                <a:solidFill>
                  <a:srgbClr val="002060"/>
                </a:solidFill>
              </a:rPr>
              <a:t>, the patient became </a:t>
            </a:r>
            <a:r>
              <a:rPr lang="en-US" sz="2100">
                <a:solidFill>
                  <a:srgbClr val="C00000"/>
                </a:solidFill>
              </a:rPr>
              <a:t>hypotensive and obtunded </a:t>
            </a:r>
            <a:r>
              <a:rPr lang="en-US" sz="2100">
                <a:solidFill>
                  <a:srgbClr val="002060"/>
                </a:solidFill>
              </a:rPr>
              <a:t>but was arousable. Dopamine</a:t>
            </a:r>
            <a:r>
              <a:rPr lang="el-GR" sz="2100">
                <a:solidFill>
                  <a:srgbClr val="002060"/>
                </a:solidFill>
              </a:rPr>
              <a:t> </a:t>
            </a:r>
            <a:r>
              <a:rPr lang="en-US" sz="2100">
                <a:solidFill>
                  <a:srgbClr val="002060"/>
                </a:solidFill>
              </a:rPr>
              <a:t>was infused, clindamycin was administered intravenously, and heparin was discontinued. The blood presure was 90/50 mm Hg. </a:t>
            </a:r>
            <a:endParaRPr lang="el-GR" sz="21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100">
                <a:solidFill>
                  <a:srgbClr val="002060"/>
                </a:solidFill>
              </a:rPr>
              <a:t>The patient was transferred</a:t>
            </a:r>
            <a:r>
              <a:rPr lang="el-GR" sz="2100">
                <a:solidFill>
                  <a:srgbClr val="002060"/>
                </a:solidFill>
              </a:rPr>
              <a:t> </a:t>
            </a:r>
            <a:r>
              <a:rPr lang="en-US" sz="2100">
                <a:solidFill>
                  <a:srgbClr val="002060"/>
                </a:solidFill>
              </a:rPr>
              <a:t>to this hospital.</a:t>
            </a:r>
            <a:r>
              <a:rPr lang="el-GR" sz="21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100" i="1">
                <a:solidFill>
                  <a:srgbClr val="3399FF"/>
                </a:solidFill>
              </a:rPr>
              <a:t>The patient had a history of </a:t>
            </a:r>
            <a:r>
              <a:rPr lang="en-US" sz="2100" i="1">
                <a:solidFill>
                  <a:srgbClr val="FF3399"/>
                </a:solidFill>
              </a:rPr>
              <a:t>type 2 diabetes</a:t>
            </a:r>
            <a:r>
              <a:rPr lang="en-US" sz="2100" i="1">
                <a:solidFill>
                  <a:srgbClr val="3399FF"/>
                </a:solidFill>
              </a:rPr>
              <a:t> mellitus that was controlled by </a:t>
            </a:r>
            <a:r>
              <a:rPr lang="en-US" sz="2100" i="1">
                <a:solidFill>
                  <a:srgbClr val="FF3399"/>
                </a:solidFill>
              </a:rPr>
              <a:t>diet</a:t>
            </a:r>
            <a:r>
              <a:rPr lang="en-US" sz="2100" i="1">
                <a:solidFill>
                  <a:srgbClr val="3399FF"/>
                </a:solidFill>
              </a:rPr>
              <a:t>.</a:t>
            </a:r>
            <a:r>
              <a:rPr lang="el-GR" sz="2100" i="1">
                <a:solidFill>
                  <a:srgbClr val="3399FF"/>
                </a:solidFill>
              </a:rPr>
              <a:t> </a:t>
            </a:r>
            <a:r>
              <a:rPr lang="en-US" sz="2100" i="1">
                <a:solidFill>
                  <a:srgbClr val="3399FF"/>
                </a:solidFill>
              </a:rPr>
              <a:t>He had </a:t>
            </a:r>
            <a:r>
              <a:rPr lang="en-US" sz="2100" i="1">
                <a:solidFill>
                  <a:srgbClr val="FF3399"/>
                </a:solidFill>
              </a:rPr>
              <a:t>coronary artery disease</a:t>
            </a:r>
            <a:r>
              <a:rPr lang="en-US" sz="2100" i="1">
                <a:solidFill>
                  <a:srgbClr val="3399FF"/>
                </a:solidFill>
              </a:rPr>
              <a:t>, for which double coronary-artery bypass</a:t>
            </a:r>
            <a:r>
              <a:rPr lang="el-GR" sz="2100" i="1">
                <a:solidFill>
                  <a:srgbClr val="3399FF"/>
                </a:solidFill>
              </a:rPr>
              <a:t> </a:t>
            </a:r>
            <a:r>
              <a:rPr lang="en-US" sz="2100" i="1">
                <a:solidFill>
                  <a:srgbClr val="3399FF"/>
                </a:solidFill>
              </a:rPr>
              <a:t>grafting had been performed.</a:t>
            </a:r>
            <a:r>
              <a:rPr lang="en-US" sz="2100">
                <a:solidFill>
                  <a:srgbClr val="002060"/>
                </a:solidFill>
              </a:rPr>
              <a:t> </a:t>
            </a:r>
            <a:r>
              <a:rPr lang="el-GR" sz="2100">
                <a:solidFill>
                  <a:srgbClr val="002060"/>
                </a:solidFill>
              </a:rPr>
              <a:t>                                                                                                </a:t>
            </a:r>
            <a:r>
              <a:rPr lang="en-US" sz="2100" i="1">
                <a:solidFill>
                  <a:srgbClr val="3399FF"/>
                </a:solidFill>
              </a:rPr>
              <a:t>He had been </a:t>
            </a:r>
            <a:r>
              <a:rPr lang="en-US" sz="2100" i="1">
                <a:solidFill>
                  <a:srgbClr val="FF3399"/>
                </a:solidFill>
              </a:rPr>
              <a:t>fatigued</a:t>
            </a:r>
            <a:r>
              <a:rPr lang="el-GR" sz="2100" i="1">
                <a:solidFill>
                  <a:srgbClr val="FF3399"/>
                </a:solidFill>
              </a:rPr>
              <a:t> </a:t>
            </a:r>
            <a:r>
              <a:rPr lang="en-US" sz="2100" i="1">
                <a:solidFill>
                  <a:srgbClr val="FF3399"/>
                </a:solidFill>
              </a:rPr>
              <a:t>in recent years and had lost 4.5 kg</a:t>
            </a:r>
            <a:r>
              <a:rPr lang="en-US" sz="2100" i="1">
                <a:solidFill>
                  <a:srgbClr val="3399FF"/>
                </a:solidFill>
              </a:rPr>
              <a:t> in weight during</a:t>
            </a:r>
            <a:r>
              <a:rPr lang="el-GR" sz="2100" i="1">
                <a:solidFill>
                  <a:srgbClr val="3399FF"/>
                </a:solidFill>
              </a:rPr>
              <a:t>  </a:t>
            </a:r>
            <a:r>
              <a:rPr lang="en-US" sz="2100" i="1">
                <a:solidFill>
                  <a:srgbClr val="3399FF"/>
                </a:solidFill>
              </a:rPr>
              <a:t>the current illness.</a:t>
            </a:r>
            <a:r>
              <a:rPr lang="el-GR" sz="21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100">
                <a:solidFill>
                  <a:srgbClr val="002060"/>
                </a:solidFill>
              </a:rPr>
              <a:t>The temperature was </a:t>
            </a:r>
            <a:r>
              <a:rPr lang="en-US" sz="2100">
                <a:solidFill>
                  <a:srgbClr val="C00000"/>
                </a:solidFill>
              </a:rPr>
              <a:t>38.9°</a:t>
            </a:r>
            <a:r>
              <a:rPr lang="en-US" sz="2100">
                <a:solidFill>
                  <a:srgbClr val="002060"/>
                </a:solidFill>
              </a:rPr>
              <a:t>C, the pulse was 115,</a:t>
            </a:r>
            <a:r>
              <a:rPr lang="el-GR" sz="2100">
                <a:solidFill>
                  <a:srgbClr val="002060"/>
                </a:solidFill>
              </a:rPr>
              <a:t> </a:t>
            </a:r>
            <a:r>
              <a:rPr lang="en-US" sz="2100">
                <a:solidFill>
                  <a:srgbClr val="002060"/>
                </a:solidFill>
              </a:rPr>
              <a:t>and the respirations were 24. The blood pressure was</a:t>
            </a:r>
            <a:r>
              <a:rPr lang="el-GR" sz="2100">
                <a:solidFill>
                  <a:srgbClr val="002060"/>
                </a:solidFill>
              </a:rPr>
              <a:t> </a:t>
            </a:r>
            <a:r>
              <a:rPr lang="en-US" sz="2100">
                <a:solidFill>
                  <a:srgbClr val="002060"/>
                </a:solidFill>
              </a:rPr>
              <a:t>95/55 mm Hg. </a:t>
            </a:r>
            <a:endParaRPr lang="el-GR" sz="21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100">
                <a:solidFill>
                  <a:srgbClr val="002060"/>
                </a:solidFill>
              </a:rPr>
              <a:t>On examination, the patient was </a:t>
            </a:r>
            <a:r>
              <a:rPr lang="en-US" sz="2100">
                <a:solidFill>
                  <a:srgbClr val="C00000"/>
                </a:solidFill>
              </a:rPr>
              <a:t>obtunded</a:t>
            </a:r>
            <a:r>
              <a:rPr lang="en-US" sz="2100">
                <a:solidFill>
                  <a:srgbClr val="002060"/>
                </a:solidFill>
              </a:rPr>
              <a:t>. His </a:t>
            </a:r>
            <a:r>
              <a:rPr lang="en-US" sz="2100">
                <a:solidFill>
                  <a:srgbClr val="C00000"/>
                </a:solidFill>
              </a:rPr>
              <a:t>neck was stiff</a:t>
            </a:r>
            <a:r>
              <a:rPr lang="en-US" sz="2100">
                <a:solidFill>
                  <a:srgbClr val="002060"/>
                </a:solidFill>
              </a:rPr>
              <a:t>, and the jugular venous</a:t>
            </a:r>
            <a:r>
              <a:rPr lang="el-GR" sz="2100">
                <a:solidFill>
                  <a:srgbClr val="002060"/>
                </a:solidFill>
              </a:rPr>
              <a:t> </a:t>
            </a:r>
            <a:r>
              <a:rPr lang="en-US" sz="2100">
                <a:solidFill>
                  <a:srgbClr val="002060"/>
                </a:solidFill>
              </a:rPr>
              <a:t>pressure was low. Rhonchi were heard in both lungs</a:t>
            </a:r>
            <a:r>
              <a:rPr lang="en-US" sz="1800">
                <a:solidFill>
                  <a:srgbClr val="002060"/>
                </a:solidFill>
              </a:rPr>
              <a:t>.</a:t>
            </a:r>
            <a:r>
              <a:rPr lang="el-GR" sz="18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000">
                <a:solidFill>
                  <a:srgbClr val="002060"/>
                </a:solidFill>
              </a:rPr>
              <a:t>The urine was positive for bilirubin and ketones</a:t>
            </a:r>
            <a:r>
              <a:rPr lang="el-GR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(++) and for protein (+); </a:t>
            </a:r>
            <a:endParaRPr lang="el-GR" sz="20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000">
                <a:solidFill>
                  <a:srgbClr val="002060"/>
                </a:solidFill>
              </a:rPr>
              <a:t>An</a:t>
            </a:r>
            <a:r>
              <a:rPr lang="el-GR" sz="2000">
                <a:solidFill>
                  <a:srgbClr val="002060"/>
                </a:solidFill>
              </a:rPr>
              <a:t>  </a:t>
            </a:r>
            <a:r>
              <a:rPr lang="en-US" sz="2000">
                <a:solidFill>
                  <a:srgbClr val="002060"/>
                </a:solidFill>
              </a:rPr>
              <a:t>electrocardiogram showed atrial fibrillation.</a:t>
            </a:r>
            <a:r>
              <a:rPr lang="el-GR" sz="20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000">
                <a:solidFill>
                  <a:srgbClr val="002060"/>
                </a:solidFill>
              </a:rPr>
              <a:t>A radiograph of the chest showed no abnormalities.</a:t>
            </a:r>
            <a:r>
              <a:rPr lang="el-GR" sz="200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2000">
                <a:solidFill>
                  <a:srgbClr val="002060"/>
                </a:solidFill>
              </a:rPr>
              <a:t>Ampicillin, metronidazole, ceftriaxone, digoxin, verapamil, and ranitidine were given;</a:t>
            </a:r>
            <a:r>
              <a:rPr lang="el-GR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heparin was administered subcutaneously; and norepinephrine was infused intravenously.</a:t>
            </a:r>
            <a:endParaRPr lang="el-GR" sz="20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r>
              <a:rPr lang="en-US" sz="1800">
                <a:solidFill>
                  <a:srgbClr val="002060"/>
                </a:solidFill>
              </a:rPr>
              <a:t>Laboratory tests were performed (Tables 1</a:t>
            </a:r>
            <a:r>
              <a:rPr lang="el-GR" sz="18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and 2).</a:t>
            </a:r>
            <a:endParaRPr lang="el-GR" sz="18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519238" algn="l"/>
              </a:tabLst>
            </a:pPr>
            <a:endParaRPr lang="el-GR"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l-GR" sz="2000" b="1" dirty="0">
                <a:solidFill>
                  <a:srgbClr val="002060"/>
                </a:solidFill>
              </a:rPr>
              <a:t>ΠΕΡΙΠΤΩΣΗ </a:t>
            </a:r>
            <a:r>
              <a:rPr lang="en-US" sz="2000" b="1" dirty="0">
                <a:solidFill>
                  <a:srgbClr val="002060"/>
                </a:solidFill>
              </a:rPr>
              <a:t>A</a:t>
            </a:r>
            <a:endParaRPr lang="el-GR" sz="2000" b="1" dirty="0">
              <a:solidFill>
                <a:srgbClr val="002060"/>
              </a:solidFill>
            </a:endParaRP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92150"/>
            <a:ext cx="3779838" cy="4105275"/>
          </a:xfrm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76250"/>
            <a:ext cx="39608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157788"/>
            <a:ext cx="3009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/>
            <a:r>
              <a:rPr lang="el-GR" sz="2000" b="1" dirty="0">
                <a:solidFill>
                  <a:srgbClr val="002060"/>
                </a:solidFill>
              </a:rPr>
              <a:t>ΠΕΡΙΠΤΩΣΗ </a:t>
            </a:r>
            <a:r>
              <a:rPr lang="en-US" sz="2000" b="1" dirty="0">
                <a:solidFill>
                  <a:srgbClr val="002060"/>
                </a:solidFill>
              </a:rPr>
              <a:t>A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5939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7006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On the </a:t>
            </a:r>
            <a:r>
              <a:rPr lang="en-US" sz="2000" dirty="0">
                <a:solidFill>
                  <a:srgbClr val="00B050"/>
                </a:solidFill>
              </a:rPr>
              <a:t>second hospital day</a:t>
            </a:r>
            <a:r>
              <a:rPr lang="en-US" sz="2000" dirty="0">
                <a:solidFill>
                  <a:srgbClr val="002060"/>
                </a:solidFill>
              </a:rPr>
              <a:t>, an </a:t>
            </a:r>
            <a:r>
              <a:rPr lang="en-US" sz="2000" dirty="0">
                <a:solidFill>
                  <a:srgbClr val="00B050"/>
                </a:solidFill>
              </a:rPr>
              <a:t>abdominal CT scan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showed slight stranding of the </a:t>
            </a:r>
            <a:r>
              <a:rPr lang="en-US" sz="2000" dirty="0" err="1">
                <a:solidFill>
                  <a:srgbClr val="002060"/>
                </a:solidFill>
              </a:rPr>
              <a:t>peripancreatic</a:t>
            </a:r>
            <a:r>
              <a:rPr lang="en-US" sz="2000" dirty="0">
                <a:solidFill>
                  <a:srgbClr val="002060"/>
                </a:solidFill>
              </a:rPr>
              <a:t> tissue,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 finding consistent with the presence </a:t>
            </a:r>
            <a:r>
              <a:rPr lang="en-US" sz="2000" dirty="0">
                <a:solidFill>
                  <a:srgbClr val="00B050"/>
                </a:solidFill>
              </a:rPr>
              <a:t>of mild pancreatitis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endParaRPr lang="el-GR" sz="200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Physical examination </a:t>
            </a:r>
            <a:r>
              <a:rPr lang="en-US" sz="2000" dirty="0">
                <a:solidFill>
                  <a:srgbClr val="002060"/>
                </a:solidFill>
              </a:rPr>
              <a:t>showed </a:t>
            </a:r>
            <a:r>
              <a:rPr lang="en-US" sz="2000" dirty="0">
                <a:solidFill>
                  <a:srgbClr val="C00000"/>
                </a:solidFill>
              </a:rPr>
              <a:t>rigidity of the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neck</a:t>
            </a:r>
            <a:r>
              <a:rPr lang="en-US" sz="2000" dirty="0">
                <a:solidFill>
                  <a:srgbClr val="002060"/>
                </a:solidFill>
              </a:rPr>
              <a:t>. The </a:t>
            </a:r>
            <a:r>
              <a:rPr lang="en-US" sz="2000" dirty="0">
                <a:solidFill>
                  <a:srgbClr val="C00000"/>
                </a:solidFill>
              </a:rPr>
              <a:t>arms and legs had a mottled appearance </a:t>
            </a:r>
            <a:r>
              <a:rPr lang="en-US" sz="2000" dirty="0">
                <a:solidFill>
                  <a:srgbClr val="002060"/>
                </a:solidFill>
              </a:rPr>
              <a:t>and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were cool. There were occasional spontaneous movements of the legs but not of the arms. Adduction and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abduction of the left eye in response to verbal orders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and the doll’s-head maneuver were normal; the </a:t>
            </a:r>
            <a:r>
              <a:rPr lang="en-US" sz="2000" dirty="0">
                <a:solidFill>
                  <a:srgbClr val="C00000"/>
                </a:solidFill>
              </a:rPr>
              <a:t>right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eye was immobile</a:t>
            </a:r>
            <a:r>
              <a:rPr lang="en-US" sz="2000" dirty="0">
                <a:solidFill>
                  <a:srgbClr val="002060"/>
                </a:solidFill>
              </a:rPr>
              <a:t>. The left pupil was 4 mm in diameter and constricted to 3.5 mm on exposure to light;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right pupil was unreactive</a:t>
            </a:r>
            <a:r>
              <a:rPr lang="en-US" sz="2000" dirty="0">
                <a:solidFill>
                  <a:srgbClr val="002060"/>
                </a:solidFill>
              </a:rPr>
              <a:t>. There was a minimal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corneal reflex in the left eye and a sluggish response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in the right eye. The patient was more aware of a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tickle on the left side of the face than on the right side.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en-US" sz="2000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On the evening of the</a:t>
            </a:r>
            <a:r>
              <a:rPr lang="el-GR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second day</a:t>
            </a:r>
            <a:r>
              <a:rPr lang="en-US" sz="2000" dirty="0">
                <a:solidFill>
                  <a:srgbClr val="002060"/>
                </a:solidFill>
              </a:rPr>
              <a:t>, while the patient was breathing ambient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air, </a:t>
            </a:r>
            <a:r>
              <a:rPr lang="en-US" sz="2000" dirty="0">
                <a:solidFill>
                  <a:srgbClr val="00B050"/>
                </a:solidFill>
              </a:rPr>
              <a:t>the partial pressure of oxygen fell to 88 mm Hg</a:t>
            </a:r>
            <a:r>
              <a:rPr lang="en-US" sz="2000" dirty="0">
                <a:solidFill>
                  <a:srgbClr val="002060"/>
                </a:solidFill>
              </a:rPr>
              <a:t>;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partial pressure of carbon dioxide was 26 mm Hg,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and the pH 7.28. </a:t>
            </a:r>
            <a:r>
              <a:rPr lang="en-US" sz="2000" dirty="0">
                <a:solidFill>
                  <a:srgbClr val="00B050"/>
                </a:solidFill>
              </a:rPr>
              <a:t>An endotracheal tube was inserted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err="1">
                <a:solidFill>
                  <a:srgbClr val="002060"/>
                </a:solidFill>
              </a:rPr>
              <a:t>ventilatory</a:t>
            </a:r>
            <a:r>
              <a:rPr lang="en-US" sz="2000" dirty="0">
                <a:solidFill>
                  <a:srgbClr val="002060"/>
                </a:solidFill>
              </a:rPr>
              <a:t> assistance was provided.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ΠΕΡΙΠΤΩΣΗ </a:t>
            </a:r>
            <a:r>
              <a:rPr lang="en-US" sz="2800" b="1" dirty="0">
                <a:solidFill>
                  <a:srgbClr val="002060"/>
                </a:solidFill>
              </a:rPr>
              <a:t>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</a:t>
            </a:r>
            <a:r>
              <a:rPr lang="en-US" sz="2400" dirty="0">
                <a:solidFill>
                  <a:srgbClr val="C00000"/>
                </a:solidFill>
              </a:rPr>
              <a:t>cranial CT scan </a:t>
            </a:r>
            <a:r>
              <a:rPr lang="en-US" sz="2400" dirty="0">
                <a:solidFill>
                  <a:srgbClr val="002060"/>
                </a:solidFill>
              </a:rPr>
              <a:t>, obtained without the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administration of contrast material, showed </a:t>
            </a:r>
            <a:r>
              <a:rPr lang="en-US" sz="2400" dirty="0">
                <a:solidFill>
                  <a:srgbClr val="C00000"/>
                </a:solidFill>
              </a:rPr>
              <a:t>enlargement of the pituitary gland (1.2 by 2.6 cm), </a:t>
            </a:r>
            <a:r>
              <a:rPr lang="en-US" sz="2400" dirty="0">
                <a:solidFill>
                  <a:srgbClr val="002060"/>
                </a:solidFill>
              </a:rPr>
              <a:t>with </a:t>
            </a:r>
            <a:r>
              <a:rPr lang="en-US" sz="2400" dirty="0">
                <a:solidFill>
                  <a:srgbClr val="C00000"/>
                </a:solidFill>
              </a:rPr>
              <a:t>extension into the </a:t>
            </a:r>
            <a:r>
              <a:rPr lang="en-US" sz="2400" dirty="0" err="1">
                <a:solidFill>
                  <a:srgbClr val="C00000"/>
                </a:solidFill>
              </a:rPr>
              <a:t>suprasellar</a:t>
            </a:r>
            <a:r>
              <a:rPr lang="en-US" sz="2400" dirty="0">
                <a:solidFill>
                  <a:srgbClr val="C00000"/>
                </a:solidFill>
              </a:rPr>
              <a:t> cistern </a:t>
            </a:r>
            <a:r>
              <a:rPr lang="en-US" sz="2400" dirty="0">
                <a:solidFill>
                  <a:srgbClr val="002060"/>
                </a:solidFill>
              </a:rPr>
              <a:t>and with remodeling of the </a:t>
            </a:r>
            <a:r>
              <a:rPr lang="en-US" sz="2400" dirty="0" err="1">
                <a:solidFill>
                  <a:srgbClr val="002060"/>
                </a:solidFill>
              </a:rPr>
              <a:t>sella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turcica</a:t>
            </a:r>
            <a:r>
              <a:rPr lang="en-US" sz="2400" dirty="0">
                <a:solidFill>
                  <a:srgbClr val="002060"/>
                </a:solidFill>
              </a:rPr>
              <a:t> but no destruction of bone.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48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1600" dirty="0"/>
              <a:t>ΠΕΡΙΠΤΩΣΗ </a:t>
            </a:r>
            <a:r>
              <a:rPr lang="en-US" sz="1600" dirty="0"/>
              <a:t>A</a:t>
            </a:r>
            <a:endParaRPr lang="el-GR" sz="1600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8207375" cy="4464050"/>
          </a:xfrm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876925"/>
            <a:ext cx="7448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el-GR" sz="1600" dirty="0"/>
              <a:t>ΠΕΡΙΠΤΩΣΗ </a:t>
            </a:r>
            <a:r>
              <a:rPr lang="en-US" sz="1600" dirty="0"/>
              <a:t>A</a:t>
            </a:r>
            <a:endParaRPr lang="el-GR" sz="1600" dirty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08050"/>
            <a:ext cx="3921125" cy="4033838"/>
          </a:xfrm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81075"/>
            <a:ext cx="38036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5445125"/>
            <a:ext cx="3600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445125"/>
            <a:ext cx="3638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C:\Users\nadiagr\Pictures\imagesCAX002S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84313"/>
            <a:ext cx="1728787" cy="1368425"/>
          </a:xfrm>
          <a:noFill/>
        </p:spPr>
      </p:pic>
      <p:pic>
        <p:nvPicPr>
          <p:cNvPr id="58371" name="Picture 2" descr="C:\Users\nadiagr\Pictures\imagesCAOPN0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r>
              <a:rPr lang="el-GR" sz="1800" b="1" dirty="0">
                <a:solidFill>
                  <a:srgbClr val="002060"/>
                </a:solidFill>
              </a:rPr>
              <a:t>ΠΕΡΙΠΤΩΣΗ </a:t>
            </a:r>
            <a:r>
              <a:rPr lang="en-US" sz="1800" b="1" dirty="0">
                <a:solidFill>
                  <a:srgbClr val="002060"/>
                </a:solidFill>
              </a:rPr>
              <a:t>A</a:t>
            </a:r>
            <a:endParaRPr lang="el-GR" sz="1800" b="1" dirty="0">
              <a:solidFill>
                <a:srgbClr val="002060"/>
              </a:solidFill>
            </a:endParaRPr>
          </a:p>
        </p:txBody>
      </p:sp>
      <p:sp>
        <p:nvSpPr>
          <p:cNvPr id="62467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620713"/>
            <a:ext cx="8642350" cy="5976937"/>
          </a:xfrm>
        </p:spPr>
        <p:txBody>
          <a:bodyPr/>
          <a:lstStyle/>
          <a:p>
            <a:r>
              <a:rPr lang="el-GR" sz="2000">
                <a:solidFill>
                  <a:srgbClr val="002060"/>
                </a:solidFill>
              </a:rPr>
              <a:t>Ο ασθενής αυτός είχε ένα </a:t>
            </a:r>
            <a:r>
              <a:rPr lang="el-GR" sz="2000">
                <a:solidFill>
                  <a:srgbClr val="FF33CC"/>
                </a:solidFill>
              </a:rPr>
              <a:t>μακροαδένωμα μη ορμονοεκκριτικό </a:t>
            </a:r>
            <a:r>
              <a:rPr lang="el-GR" sz="2000">
                <a:solidFill>
                  <a:srgbClr val="002060"/>
                </a:solidFill>
              </a:rPr>
              <a:t>αφού δεν είχε κλινικά σημεία υπερπαραγωγής κάποιας ορμόνης. </a:t>
            </a:r>
          </a:p>
          <a:p>
            <a:r>
              <a:rPr lang="el-GR" sz="2000">
                <a:solidFill>
                  <a:srgbClr val="002060"/>
                </a:solidFill>
              </a:rPr>
              <a:t>Τα επίπεδα </a:t>
            </a:r>
            <a:r>
              <a:rPr lang="el-GR" sz="2000">
                <a:solidFill>
                  <a:srgbClr val="FF33CC"/>
                </a:solidFill>
              </a:rPr>
              <a:t>κορτιζόλης ήταν χαμηλά </a:t>
            </a:r>
            <a:r>
              <a:rPr lang="el-GR" sz="2000">
                <a:solidFill>
                  <a:srgbClr val="002060"/>
                </a:solidFill>
              </a:rPr>
              <a:t>και δεν απάντησαν στην δοκιμασία διέγερσης, γεγονός που υποδηλώνει χρόνια δευτεροπαθή επινεφριδιακή ανεπάρκεια. </a:t>
            </a:r>
            <a:endParaRPr lang="en-US" sz="2000">
              <a:solidFill>
                <a:srgbClr val="002060"/>
              </a:solidFill>
            </a:endParaRPr>
          </a:p>
          <a:p>
            <a:r>
              <a:rPr lang="el-GR" sz="2000">
                <a:solidFill>
                  <a:srgbClr val="002060"/>
                </a:solidFill>
              </a:rPr>
              <a:t>Τα επίπεδα </a:t>
            </a:r>
            <a:r>
              <a:rPr lang="el-GR" sz="2000">
                <a:solidFill>
                  <a:srgbClr val="FF33CC"/>
                </a:solidFill>
              </a:rPr>
              <a:t>θυρεοειδικών ορμονών και </a:t>
            </a:r>
            <a:r>
              <a:rPr lang="en-US" sz="2000">
                <a:solidFill>
                  <a:srgbClr val="FF33CC"/>
                </a:solidFill>
              </a:rPr>
              <a:t>TSH </a:t>
            </a:r>
            <a:r>
              <a:rPr lang="el-GR" sz="2000">
                <a:solidFill>
                  <a:srgbClr val="FF33CC"/>
                </a:solidFill>
              </a:rPr>
              <a:t>ήταν χαμηλ</a:t>
            </a:r>
            <a:r>
              <a:rPr lang="el-GR" sz="2000">
                <a:solidFill>
                  <a:srgbClr val="002060"/>
                </a:solidFill>
              </a:rPr>
              <a:t>ά. </a:t>
            </a:r>
          </a:p>
          <a:p>
            <a:r>
              <a:rPr lang="el-GR" sz="2000">
                <a:solidFill>
                  <a:srgbClr val="002060"/>
                </a:solidFill>
              </a:rPr>
              <a:t>Τα ευρήματα της </a:t>
            </a:r>
            <a:r>
              <a:rPr lang="en-US" sz="2000">
                <a:solidFill>
                  <a:srgbClr val="FF33CC"/>
                </a:solidFill>
              </a:rPr>
              <a:t>MRI </a:t>
            </a:r>
            <a:r>
              <a:rPr lang="el-GR" sz="2000">
                <a:solidFill>
                  <a:srgbClr val="FF33CC"/>
                </a:solidFill>
              </a:rPr>
              <a:t>ήταν αιμορραγία στην υπόφυση</a:t>
            </a:r>
            <a:r>
              <a:rPr lang="en-US" sz="2000">
                <a:solidFill>
                  <a:srgbClr val="002060"/>
                </a:solidFill>
              </a:rPr>
              <a:t>.</a:t>
            </a:r>
          </a:p>
          <a:p>
            <a:endParaRPr lang="el-GR" sz="2000">
              <a:solidFill>
                <a:srgbClr val="002060"/>
              </a:solidFill>
            </a:endParaRPr>
          </a:p>
          <a:p>
            <a:r>
              <a:rPr lang="el-GR" sz="2000">
                <a:solidFill>
                  <a:srgbClr val="002060"/>
                </a:solidFill>
              </a:rPr>
              <a:t>Έγινε </a:t>
            </a:r>
            <a:r>
              <a:rPr lang="el-GR" sz="2000" b="1">
                <a:solidFill>
                  <a:srgbClr val="002060"/>
                </a:solidFill>
              </a:rPr>
              <a:t>διασφηνοειδική αφαίρεση.</a:t>
            </a:r>
          </a:p>
          <a:p>
            <a:r>
              <a:rPr lang="el-GR" sz="2000">
                <a:solidFill>
                  <a:srgbClr val="002060"/>
                </a:solidFill>
              </a:rPr>
              <a:t>Βελτιώθηκε η πτώση βλεφάρου και οι άλλες ανωμαλίες αλλά παρέμεινε η διπλωπία. </a:t>
            </a:r>
            <a:endParaRPr lang="en-US" sz="2000">
              <a:solidFill>
                <a:srgbClr val="002060"/>
              </a:solidFill>
            </a:endParaRPr>
          </a:p>
          <a:p>
            <a:endParaRPr lang="el-GR" sz="200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l-GR" sz="2000">
                <a:solidFill>
                  <a:srgbClr val="002060"/>
                </a:solidFill>
              </a:rPr>
              <a:t>Από το λεπτομερές ιστορικό αργότερα φάνηκε ότι </a:t>
            </a:r>
            <a:endParaRPr lang="en-US" sz="2000">
              <a:solidFill>
                <a:srgbClr val="002060"/>
              </a:solidFill>
            </a:endParaRPr>
          </a:p>
          <a:p>
            <a:r>
              <a:rPr lang="el-GR" sz="2000">
                <a:solidFill>
                  <a:srgbClr val="002060"/>
                </a:solidFill>
              </a:rPr>
              <a:t>από </a:t>
            </a:r>
            <a:r>
              <a:rPr lang="el-GR" sz="2000" b="1">
                <a:solidFill>
                  <a:srgbClr val="9966FF"/>
                </a:solidFill>
              </a:rPr>
              <a:t>10 ετίας είχε μειωμένη </a:t>
            </a:r>
            <a:r>
              <a:rPr lang="en-US" sz="2000" b="1">
                <a:solidFill>
                  <a:srgbClr val="9966FF"/>
                </a:solidFill>
              </a:rPr>
              <a:t>limbido</a:t>
            </a:r>
          </a:p>
          <a:p>
            <a:r>
              <a:rPr lang="el-GR" sz="2000">
                <a:solidFill>
                  <a:srgbClr val="002060"/>
                </a:solidFill>
              </a:rPr>
              <a:t> η εξέταση των </a:t>
            </a:r>
            <a:r>
              <a:rPr lang="el-GR" sz="2000" b="1">
                <a:solidFill>
                  <a:srgbClr val="9966FF"/>
                </a:solidFill>
              </a:rPr>
              <a:t>όρχεων </a:t>
            </a:r>
            <a:r>
              <a:rPr lang="el-GR" sz="2000">
                <a:solidFill>
                  <a:srgbClr val="002060"/>
                </a:solidFill>
              </a:rPr>
              <a:t>έδειξε μείωση του όγκου σε </a:t>
            </a:r>
            <a:r>
              <a:rPr lang="el-GR" sz="2000" b="1">
                <a:solidFill>
                  <a:srgbClr val="9966FF"/>
                </a:solidFill>
              </a:rPr>
              <a:t>10-15 </a:t>
            </a:r>
            <a:r>
              <a:rPr lang="en-US" sz="2000" b="1">
                <a:solidFill>
                  <a:srgbClr val="9966FF"/>
                </a:solidFill>
              </a:rPr>
              <a:t>ml</a:t>
            </a:r>
          </a:p>
          <a:p>
            <a:r>
              <a:rPr lang="el-GR" sz="2000">
                <a:solidFill>
                  <a:srgbClr val="002060"/>
                </a:solidFill>
              </a:rPr>
              <a:t>ένα χρόνο πρό της εισαγωγής του είχε </a:t>
            </a:r>
            <a:r>
              <a:rPr lang="el-GR" sz="2000" b="1">
                <a:solidFill>
                  <a:srgbClr val="9966FF"/>
                </a:solidFill>
              </a:rPr>
              <a:t>καταβολή, αδυναμία και δυσανεξία στο κρύο</a:t>
            </a:r>
            <a:r>
              <a:rPr lang="en-US" sz="2000">
                <a:solidFill>
                  <a:srgbClr val="002060"/>
                </a:solidFill>
              </a:rPr>
              <a:t>.</a:t>
            </a:r>
            <a:endParaRPr lang="el-GR" sz="20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- Τίτλος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CC4C9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ΠΕΡΙΣΤΑΤΙΚΟ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6387" name="5 - Θέση περιεχομένου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3384550"/>
          </a:xfrm>
          <a:ln w="12700">
            <a:solidFill>
              <a:srgbClr val="CC4C95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l-GR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>
                <a:solidFill>
                  <a:schemeClr val="accent4">
                    <a:lumMod val="50000"/>
                  </a:schemeClr>
                </a:solidFill>
              </a:rPr>
              <a:t>Α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54 year old male presented with a chief complaint of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recent severe headaches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visual blurring. </a:t>
            </a:r>
            <a:endParaRPr lang="el-GR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history was notable for approximately 6 months of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diminished libido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 progressive impotence. </a:t>
            </a:r>
            <a:endParaRPr lang="el-GR" sz="2400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He also complained of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generalized fatigue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mild cold intolerance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decreased appetite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l-G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ΠΕΡΙΣΤΑΤΙΚΟ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290988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sz="1800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Physical exam</a:t>
            </a:r>
            <a:r>
              <a:rPr lang="el-GR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ι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mination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BP of 105/60, pulse of 60 (with significant orthostatic changes),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pallor,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bilateral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gynecomastia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decreased testicle size at 10 ml bilaterally,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absence of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Cushingoid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or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acromegalic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features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delayed deep tendon</a:t>
            </a:r>
            <a:r>
              <a:rPr lang="el-GR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reflexes</a:t>
            </a:r>
            <a:r>
              <a:rPr lang="el-GR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1600" dirty="0"/>
          </a:p>
          <a:p>
            <a:pPr eaLnBrk="1" hangingPunct="1">
              <a:buFont typeface="Arial" charset="0"/>
              <a:buChar char="•"/>
              <a:defRPr/>
            </a:pPr>
            <a:endParaRPr lang="el-G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ΣΥΜΠΤΩΜΑΤΟΛΟΓΙΑ</a:t>
            </a:r>
            <a:endParaRPr lang="el-GR" sz="2400" dirty="0"/>
          </a:p>
        </p:txBody>
      </p:sp>
      <p:pic>
        <p:nvPicPr>
          <p:cNvPr id="20483" name="Picture 4" descr="Scan1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73238"/>
            <a:ext cx="6769100" cy="4535487"/>
          </a:xfr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</a:rPr>
              <a:t>Εργαστηριακός έλεγχος</a:t>
            </a:r>
          </a:p>
        </p:txBody>
      </p:sp>
      <p:pic>
        <p:nvPicPr>
          <p:cNvPr id="3" name="Picture 2" descr="C:\Users\nadiagr\Pictures\imagesCAOPN0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357563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ΠΕΡΙΣΤΑΤΙΚΟ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l-GR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l-GR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Laboratory testing was notable for the following: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testosterone 150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/dl (normal, 300-1100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/dl),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T4 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3-5 mcg/dl (4-12 mcg/dl),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TSH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10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/ml (0.5-5.0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/ml),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prolactin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l-GR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48 (less than 10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/ml).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cortrosyn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stimulation test showed deficient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cortisol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reserve with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pcak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cortisol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levcl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of 10 mcg/dl.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somatomedin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C level was normal.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Visual field analysis demonstrated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bitemporal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hemianopsia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MRI</a:t>
            </a:r>
            <a:endParaRPr lang="el-G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813"/>
          </a:xfrm>
        </p:spPr>
        <p:txBody>
          <a:bodyPr/>
          <a:lstStyle/>
          <a:p>
            <a:pPr eaLnBrk="1" hangingPunct="1"/>
            <a:r>
              <a:rPr lang="el-GR" sz="1600" b="1" dirty="0">
                <a:solidFill>
                  <a:srgbClr val="002060"/>
                </a:solidFill>
              </a:rPr>
              <a:t>ΠΕΡΙΠΤΩΣΗ Γ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121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800" dirty="0">
                <a:solidFill>
                  <a:srgbClr val="C00000"/>
                </a:solidFill>
              </a:rPr>
              <a:t>32-year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-old woman was evaluated because of </a:t>
            </a:r>
            <a:r>
              <a:rPr lang="en-US" sz="1800" dirty="0" err="1">
                <a:solidFill>
                  <a:srgbClr val="C00000"/>
                </a:solidFill>
              </a:rPr>
              <a:t>oligomenorrhea</a:t>
            </a:r>
            <a:r>
              <a:rPr lang="en-US" sz="1800" dirty="0">
                <a:solidFill>
                  <a:srgbClr val="C00000"/>
                </a:solidFill>
              </a:rPr>
              <a:t> and difficulty becoming pregnant.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Menarche had occurred at 12 years of age and menses were regular until the patient began taking </a:t>
            </a:r>
            <a:r>
              <a:rPr lang="en-US" sz="1800" dirty="0">
                <a:solidFill>
                  <a:srgbClr val="C00000"/>
                </a:solidFill>
              </a:rPr>
              <a:t>oral contraceptives at 20 years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of age.                                                                                  At </a:t>
            </a:r>
            <a:r>
              <a:rPr lang="en-US" sz="1800" dirty="0">
                <a:solidFill>
                  <a:srgbClr val="C00000"/>
                </a:solidFill>
              </a:rPr>
              <a:t>25 years of age, she discontinued oral contraceptives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800" dirty="0">
                <a:solidFill>
                  <a:srgbClr val="C00000"/>
                </a:solidFill>
              </a:rPr>
              <a:t>irregular menstrual cycles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developed, ranging from 31 to 51 days.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Between the ages of 28 and 32 years, she had unprotected coitus with her husband but did not conceive. At </a:t>
            </a:r>
            <a:r>
              <a:rPr lang="en-US" sz="1800" dirty="0">
                <a:solidFill>
                  <a:srgbClr val="C00000"/>
                </a:solidFill>
              </a:rPr>
              <a:t>32 years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of age, referred to a gynecologist because of infertility. Pelvic examination revealed no abnormalities.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hysterosalpingogram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was normal.                                                        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          Two months later, the patient was seen in the reproductive endocrine clinic of another hospital. She reported frequent acne and facial hair that she removed manually.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Clomiphene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citrate (150 mg) was administered (on days 5 through 9 of the cycle). Laboratory-test results are shown in Table 1.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One month later, the serum level of human chorionic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gonadotropin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was elevated.  The </a:t>
            </a:r>
            <a:r>
              <a:rPr lang="en-US" sz="1800" dirty="0">
                <a:solidFill>
                  <a:srgbClr val="C00000"/>
                </a:solidFill>
              </a:rPr>
              <a:t>pregnancy w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 complicated by </a:t>
            </a:r>
            <a:r>
              <a:rPr lang="en-US" sz="1800" dirty="0">
                <a:solidFill>
                  <a:srgbClr val="C00000"/>
                </a:solidFill>
              </a:rPr>
              <a:t>gestational diabetes mellitus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which was diet-controlled. After a 40-week gestation, the patient delivered a healthy infant by means of spontaneous vaginal delivery. She breast-fed her child for 12 months and had one spontaneous episode of menstrual flow during that time.                                                                                                                                                         </a:t>
            </a:r>
            <a:r>
              <a:rPr lang="en-US" sz="1800" dirty="0">
                <a:solidFill>
                  <a:srgbClr val="C00000"/>
                </a:solidFill>
              </a:rPr>
              <a:t>Glucose intolerance persisted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but she declined treatment. She had frequent headaches, attributed to sinusitis.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8208963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l-GR" sz="1800" b="1" dirty="0">
                <a:solidFill>
                  <a:srgbClr val="002060"/>
                </a:solidFill>
              </a:rPr>
              <a:t>ΠΕΡΙΠΤΩΣΗ Γ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000" b="1" dirty="0">
                <a:solidFill>
                  <a:srgbClr val="002060"/>
                </a:solidFill>
              </a:rPr>
              <a:t>ΠΕΡΙΠΤΩΣΗ Γ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48958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When the patient was </a:t>
            </a:r>
            <a:r>
              <a:rPr lang="en-US" sz="3100" dirty="0">
                <a:solidFill>
                  <a:srgbClr val="C00000"/>
                </a:solidFill>
              </a:rPr>
              <a:t>34 years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of age, computed tomography (</a:t>
            </a:r>
            <a:r>
              <a:rPr lang="en-US" sz="3100" dirty="0">
                <a:solidFill>
                  <a:srgbClr val="C00000"/>
                </a:solidFill>
              </a:rPr>
              <a:t>CT) of the sinuses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, performed because of persistent frontal headaches and nasal discharge, revealed </a:t>
            </a:r>
            <a:r>
              <a:rPr lang="en-US" sz="3100" dirty="0">
                <a:solidFill>
                  <a:srgbClr val="C00000"/>
                </a:solidFill>
              </a:rPr>
              <a:t>a lesion in the </a:t>
            </a:r>
            <a:r>
              <a:rPr lang="en-US" sz="3100" dirty="0" err="1">
                <a:solidFill>
                  <a:srgbClr val="C00000"/>
                </a:solidFill>
              </a:rPr>
              <a:t>sella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Magnetic resonance imaging (</a:t>
            </a:r>
            <a:r>
              <a:rPr lang="en-US" sz="3100" dirty="0">
                <a:solidFill>
                  <a:srgbClr val="C00000"/>
                </a:solidFill>
              </a:rPr>
              <a:t>MRI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) performed 11 days later revealed a lesion (</a:t>
            </a:r>
            <a:r>
              <a:rPr lang="en-US" sz="3100" dirty="0">
                <a:solidFill>
                  <a:srgbClr val="C00000"/>
                </a:solidFill>
              </a:rPr>
              <a:t>2.8 cm by 2.4 cm by 2.4 cm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) that </a:t>
            </a:r>
            <a:r>
              <a:rPr lang="en-US" sz="3100" dirty="0">
                <a:solidFill>
                  <a:srgbClr val="C00000"/>
                </a:solidFill>
              </a:rPr>
              <a:t>extended into the </a:t>
            </a:r>
            <a:r>
              <a:rPr lang="en-US" sz="3100" dirty="0" err="1">
                <a:solidFill>
                  <a:srgbClr val="C00000"/>
                </a:solidFill>
              </a:rPr>
              <a:t>suprasellar</a:t>
            </a:r>
            <a:r>
              <a:rPr lang="en-US" sz="3100" dirty="0">
                <a:solidFill>
                  <a:srgbClr val="C00000"/>
                </a:solidFill>
              </a:rPr>
              <a:t> region and abutted the optic chiasm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, with mild compression and </a:t>
            </a:r>
            <a:r>
              <a:rPr lang="en-US" sz="3100" dirty="0">
                <a:solidFill>
                  <a:srgbClr val="C00000"/>
                </a:solidFill>
              </a:rPr>
              <a:t>possible invasion of the right cavernous sinus.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The patient was referred to the </a:t>
            </a:r>
            <a:r>
              <a:rPr lang="en-US" sz="3100" dirty="0" err="1">
                <a:solidFill>
                  <a:schemeClr val="accent1">
                    <a:lumMod val="50000"/>
                  </a:schemeClr>
                </a:solidFill>
              </a:rPr>
              <a:t>neuroendocrinology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 clinic of this hospital.</a:t>
            </a:r>
            <a:endParaRPr lang="el-GR" sz="31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>
                <a:solidFill>
                  <a:srgbClr val="FF33CC"/>
                </a:solidFill>
              </a:rPr>
              <a:t>ΠΟΙΑ ΕΡΩΤΗΜΑΤΑ ΟΦΕΙΛΑΝ ΝΑ ΕΙΧΑΝ ΓΙΝΕΙ ΓΙΑ ΠΙΟ ΕΓΚΑΙΡΗ ΔΙΑΓΝΩΣΗ?</a:t>
            </a:r>
          </a:p>
        </p:txBody>
      </p:sp>
      <p:pic>
        <p:nvPicPr>
          <p:cNvPr id="17411" name="Picture 2" descr="C:\Users\nadiagr\Pictures\imagesCAOPN0I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3357563"/>
            <a:ext cx="3816350" cy="2879725"/>
          </a:xfrm>
          <a:noFill/>
        </p:spPr>
      </p:pic>
      <p:pic>
        <p:nvPicPr>
          <p:cNvPr id="17412" name="Picture 4" descr="C:\Users\nadiagr\Pictures\imagesCAX002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000250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el-GR" sz="1800" b="1" dirty="0">
                <a:solidFill>
                  <a:srgbClr val="002060"/>
                </a:solidFill>
              </a:rPr>
              <a:t>ΠΕΡΙΠΤΩΣΗ Γ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002060"/>
                </a:solidFill>
              </a:rPr>
              <a:t>The patient reported </a:t>
            </a:r>
            <a:r>
              <a:rPr lang="en-US" sz="2000">
                <a:solidFill>
                  <a:srgbClr val="C00000"/>
                </a:solidFill>
              </a:rPr>
              <a:t>decreased libido after </a:t>
            </a:r>
            <a:r>
              <a:rPr lang="el-GR" sz="20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stopping oral contraceptives</a:t>
            </a:r>
            <a:r>
              <a:rPr lang="en-US" sz="2000">
                <a:solidFill>
                  <a:srgbClr val="002060"/>
                </a:solidFill>
              </a:rPr>
              <a:t>, intermittent hot </a:t>
            </a:r>
            <a:r>
              <a:rPr lang="el-GR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flashes accompanied by palpitations, and amen</a:t>
            </a:r>
            <a:r>
              <a:rPr lang="el-GR" sz="2000">
                <a:solidFill>
                  <a:srgbClr val="002060"/>
                </a:solidFill>
              </a:rPr>
              <a:t>ο</a:t>
            </a:r>
            <a:r>
              <a:rPr lang="en-US" sz="2000">
                <a:solidFill>
                  <a:srgbClr val="002060"/>
                </a:solidFill>
              </a:rPr>
              <a:t>rrhea for almost 1 year.</a:t>
            </a:r>
            <a:endParaRPr lang="el-GR" sz="2000">
              <a:solidFill>
                <a:srgbClr val="002060"/>
              </a:solidFill>
            </a:endParaRP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 She had occasional </a:t>
            </a:r>
            <a:r>
              <a:rPr lang="en-US" sz="2000">
                <a:solidFill>
                  <a:srgbClr val="C00000"/>
                </a:solidFill>
              </a:rPr>
              <a:t>“floaters” in her vision </a:t>
            </a:r>
            <a:r>
              <a:rPr lang="en-US" sz="2000">
                <a:solidFill>
                  <a:srgbClr val="002060"/>
                </a:solidFill>
              </a:rPr>
              <a:t>but no loss of peripheral </a:t>
            </a:r>
            <a:r>
              <a:rPr lang="el-GR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vision. She had </a:t>
            </a:r>
            <a:r>
              <a:rPr lang="en-US" sz="2000">
                <a:solidFill>
                  <a:srgbClr val="C00000"/>
                </a:solidFill>
              </a:rPr>
              <a:t>chronic pain and stiffness in the knees, shoulders, and hands</a:t>
            </a:r>
            <a:r>
              <a:rPr lang="en-US" sz="2000">
                <a:solidFill>
                  <a:srgbClr val="002060"/>
                </a:solidFill>
              </a:rPr>
              <a:t>, as well as occasional numbness and tingling in the hands, which had been </a:t>
            </a:r>
            <a:r>
              <a:rPr lang="en-US" sz="2000">
                <a:solidFill>
                  <a:srgbClr val="C00000"/>
                </a:solidFill>
              </a:rPr>
              <a:t>occurring for approximately 13 years</a:t>
            </a:r>
            <a:r>
              <a:rPr lang="en-US" sz="2000">
                <a:solidFill>
                  <a:srgbClr val="002060"/>
                </a:solidFill>
              </a:rPr>
              <a:t>. </a:t>
            </a:r>
            <a:endParaRPr lang="el-GR" sz="2000">
              <a:solidFill>
                <a:srgbClr val="002060"/>
              </a:solidFill>
            </a:endParaRP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During the same period</a:t>
            </a:r>
            <a:r>
              <a:rPr lang="en-US" sz="2000">
                <a:solidFill>
                  <a:srgbClr val="C00000"/>
                </a:solidFill>
              </a:rPr>
              <a:t>, increasing numbers of coarse dark hairs </a:t>
            </a:r>
            <a:r>
              <a:rPr lang="en-US" sz="2000">
                <a:solidFill>
                  <a:srgbClr val="002060"/>
                </a:solidFill>
              </a:rPr>
              <a:t>grew on her face; 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her weight had increased 18.1 kg; and </a:t>
            </a:r>
            <a:r>
              <a:rPr lang="en-US" sz="2000">
                <a:solidFill>
                  <a:srgbClr val="C00000"/>
                </a:solidFill>
              </a:rPr>
              <a:t>snoring, fatigue</a:t>
            </a:r>
            <a:r>
              <a:rPr lang="en-US" sz="2000">
                <a:solidFill>
                  <a:srgbClr val="002060"/>
                </a:solidFill>
              </a:rPr>
              <a:t>, and </a:t>
            </a:r>
            <a:r>
              <a:rPr lang="en-US" sz="2000">
                <a:solidFill>
                  <a:srgbClr val="C00000"/>
                </a:solidFill>
              </a:rPr>
              <a:t>occasional daytime somnolence</a:t>
            </a:r>
            <a:r>
              <a:rPr lang="en-US" sz="2000">
                <a:solidFill>
                  <a:srgbClr val="002060"/>
                </a:solidFill>
              </a:rPr>
              <a:t>, suggestive of obstructive sleep apnea, developed. </a:t>
            </a:r>
            <a:endParaRPr lang="el-GR" sz="2000">
              <a:solidFill>
                <a:srgbClr val="002060"/>
              </a:solidFill>
            </a:endParaRP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Her </a:t>
            </a:r>
            <a:r>
              <a:rPr lang="en-US" sz="2000">
                <a:solidFill>
                  <a:srgbClr val="C00000"/>
                </a:solidFill>
              </a:rPr>
              <a:t>shoe size </a:t>
            </a:r>
            <a:r>
              <a:rPr lang="en-US" sz="2000">
                <a:solidFill>
                  <a:srgbClr val="002060"/>
                </a:solidFill>
              </a:rPr>
              <a:t>had increased from </a:t>
            </a:r>
            <a:r>
              <a:rPr lang="en-US" sz="2000">
                <a:solidFill>
                  <a:srgbClr val="C00000"/>
                </a:solidFill>
              </a:rPr>
              <a:t>size 38</a:t>
            </a:r>
            <a:r>
              <a:rPr lang="el-GR" sz="20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to size 39</a:t>
            </a:r>
            <a:r>
              <a:rPr lang="el-GR" sz="2000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double-wide, her </a:t>
            </a:r>
            <a:r>
              <a:rPr lang="en-US" sz="2000">
                <a:solidFill>
                  <a:srgbClr val="C00000"/>
                </a:solidFill>
              </a:rPr>
              <a:t>ring size </a:t>
            </a:r>
            <a:r>
              <a:rPr lang="en-US" sz="2000">
                <a:solidFill>
                  <a:srgbClr val="002060"/>
                </a:solidFill>
              </a:rPr>
              <a:t>had also increased, and she thought that her nose had become larger. 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The </a:t>
            </a:r>
            <a:r>
              <a:rPr lang="en-US" sz="2000">
                <a:solidFill>
                  <a:srgbClr val="C00000"/>
                </a:solidFill>
              </a:rPr>
              <a:t>face and nose were broad, </a:t>
            </a:r>
            <a:r>
              <a:rPr lang="en-US" sz="2000">
                <a:solidFill>
                  <a:srgbClr val="002060"/>
                </a:solidFill>
              </a:rPr>
              <a:t> there was no macroglossia. </a:t>
            </a:r>
          </a:p>
          <a:p>
            <a:pPr eaLnBrk="1" hangingPunct="1"/>
            <a:r>
              <a:rPr lang="en-US" sz="2000">
                <a:solidFill>
                  <a:srgbClr val="002060"/>
                </a:solidFill>
              </a:rPr>
              <a:t>There was facial acne, multiple skin tags, and acanthosis nigricans. 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The hands were large, and the fingers were thick</a:t>
            </a:r>
            <a:r>
              <a:rPr lang="en-US" sz="2000">
                <a:solidFill>
                  <a:srgbClr val="002060"/>
                </a:solidFill>
              </a:rPr>
              <a:t>. The remainder of the examination was normal.</a:t>
            </a:r>
            <a:endParaRPr lang="el-GR" sz="20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vivo.colostate.edu/hbooks/pathphys/endocrine/basics/ba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87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ΣΥΜΠΤΩΜΑΤΟΛΟΓΙΑ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</a:rPr>
              <a:t>Κεφαλαλγία *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002060"/>
                </a:solidFill>
              </a:rPr>
              <a:t>Οπτικές διαταραχές *</a:t>
            </a:r>
          </a:p>
          <a:p>
            <a:pPr>
              <a:defRPr/>
            </a:pPr>
            <a:r>
              <a:rPr lang="el-GR" sz="2400" b="1" dirty="0" err="1">
                <a:solidFill>
                  <a:srgbClr val="002060"/>
                </a:solidFill>
              </a:rPr>
              <a:t>Οφθαλμοπληγία</a:t>
            </a:r>
            <a:endParaRPr lang="el-GR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l-GR" sz="2400" b="1" dirty="0">
                <a:solidFill>
                  <a:srgbClr val="002060"/>
                </a:solidFill>
              </a:rPr>
              <a:t>Υπογοναδισμός *</a:t>
            </a:r>
          </a:p>
          <a:p>
            <a:pPr>
              <a:defRPr/>
            </a:pPr>
            <a:r>
              <a:rPr lang="el-GR" sz="2400" b="1" dirty="0">
                <a:solidFill>
                  <a:srgbClr val="002060"/>
                </a:solidFill>
              </a:rPr>
              <a:t>Ανεπάρκεια </a:t>
            </a:r>
            <a:r>
              <a:rPr lang="en-US" sz="2400" b="1" dirty="0">
                <a:solidFill>
                  <a:srgbClr val="002060"/>
                </a:solidFill>
              </a:rPr>
              <a:t>GH</a:t>
            </a:r>
          </a:p>
          <a:p>
            <a:pPr>
              <a:defRPr/>
            </a:pPr>
            <a:r>
              <a:rPr lang="el-GR" sz="2400" b="1" dirty="0" err="1">
                <a:solidFill>
                  <a:srgbClr val="002060"/>
                </a:solidFill>
              </a:rPr>
              <a:t>Υπερ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PRL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E</a:t>
            </a:r>
            <a:r>
              <a:rPr lang="el-GR" sz="2400" b="1" dirty="0" err="1">
                <a:solidFill>
                  <a:srgbClr val="002060"/>
                </a:solidFill>
              </a:rPr>
              <a:t>πινεφριδιακή</a:t>
            </a:r>
            <a:r>
              <a:rPr lang="el-GR" sz="2400" b="1" dirty="0">
                <a:solidFill>
                  <a:srgbClr val="002060"/>
                </a:solidFill>
              </a:rPr>
              <a:t> ανεπάρκεια </a:t>
            </a:r>
          </a:p>
          <a:p>
            <a:pPr>
              <a:buNone/>
              <a:defRPr/>
            </a:pPr>
            <a:r>
              <a:rPr lang="el-GR" sz="2400" b="1" dirty="0">
                <a:solidFill>
                  <a:srgbClr val="002060"/>
                </a:solidFill>
              </a:rPr>
              <a:t>       οξεία/χρόνια</a:t>
            </a:r>
          </a:p>
          <a:p>
            <a:pPr>
              <a:defRPr/>
            </a:pPr>
            <a:r>
              <a:rPr lang="el-GR" sz="2400" b="1" dirty="0">
                <a:solidFill>
                  <a:srgbClr val="002060"/>
                </a:solidFill>
              </a:rPr>
              <a:t>Υποθυρεοειδισμός </a:t>
            </a:r>
          </a:p>
          <a:p>
            <a:pPr>
              <a:defRPr/>
            </a:pPr>
            <a:r>
              <a:rPr lang="el-GR" sz="2400" b="1" dirty="0" err="1">
                <a:solidFill>
                  <a:srgbClr val="002060"/>
                </a:solidFill>
              </a:rPr>
              <a:t>Άποιος</a:t>
            </a:r>
            <a:r>
              <a:rPr lang="el-GR" sz="2400" b="1" dirty="0">
                <a:solidFill>
                  <a:srgbClr val="002060"/>
                </a:solidFill>
              </a:rPr>
              <a:t> διαβήτης</a:t>
            </a:r>
          </a:p>
          <a:p>
            <a:pPr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l-GR" sz="2400" b="1" dirty="0">
                <a:solidFill>
                  <a:srgbClr val="00B0F0"/>
                </a:solidFill>
              </a:rPr>
              <a:t>ΑΠΟΠΛΗΞΙΑ</a:t>
            </a:r>
          </a:p>
          <a:p>
            <a:pPr>
              <a:buNone/>
              <a:defRPr/>
            </a:pPr>
            <a:endParaRPr lang="el-GR" sz="24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l-GR" sz="2400" b="1" dirty="0">
                <a:solidFill>
                  <a:srgbClr val="00B0F0"/>
                </a:solidFill>
              </a:rPr>
              <a:t>Ναυτία / έμετος </a:t>
            </a:r>
          </a:p>
          <a:p>
            <a:pPr>
              <a:defRPr/>
            </a:pPr>
            <a:r>
              <a:rPr lang="el-GR" sz="2400" b="1" dirty="0">
                <a:solidFill>
                  <a:srgbClr val="00B0F0"/>
                </a:solidFill>
              </a:rPr>
              <a:t>Διαταραχή επιπέδου συνείδησης</a:t>
            </a:r>
          </a:p>
          <a:p>
            <a:pPr>
              <a:defRPr/>
            </a:pPr>
            <a:r>
              <a:rPr lang="el-GR" sz="2400" b="1" dirty="0" err="1">
                <a:solidFill>
                  <a:srgbClr val="00B0F0"/>
                </a:solidFill>
              </a:rPr>
              <a:t>Μηνιγγισμός</a:t>
            </a:r>
            <a:endParaRPr lang="el-GR" sz="24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l-GR" sz="2400" b="1" dirty="0" err="1">
                <a:solidFill>
                  <a:srgbClr val="00B0F0"/>
                </a:solidFill>
              </a:rPr>
              <a:t>Ημιπάρεση</a:t>
            </a:r>
            <a:endParaRPr lang="el-GR" sz="24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l-GR" sz="2400" b="1" dirty="0">
                <a:solidFill>
                  <a:srgbClr val="00B0F0"/>
                </a:solidFill>
              </a:rPr>
              <a:t>Πυρετός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ΔΙΑΓΝΩΣΗ</a:t>
            </a:r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Κλινική εξέταση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Εργαστηριακή διερεύνηση για προσδιορισμό</a:t>
            </a: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                                    PRL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                                    TSH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                                    LH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                                    FSH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                                    Testosterone (</a:t>
            </a: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άνδρες)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                                     ελεύθερη κορτιζόλη ούρων</a:t>
            </a: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 24</a:t>
            </a: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ωρου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                                     α-</a:t>
            </a: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subunit         </a:t>
            </a:r>
            <a:endParaRPr lang="el-GR" sz="2500" b="1">
              <a:solidFill>
                <a:srgbClr val="17375E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l-GR" sz="2500" b="1">
              <a:solidFill>
                <a:srgbClr val="17375E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l-GR" sz="2500" b="1">
                <a:solidFill>
                  <a:srgbClr val="17375E"/>
                </a:solidFill>
                <a:cs typeface="Calibri" pitchFamily="34" charset="0"/>
              </a:rPr>
              <a:t>Απεικονιστικός έλεγχος με </a:t>
            </a:r>
            <a:r>
              <a:rPr lang="en-US" sz="2500" b="1">
                <a:solidFill>
                  <a:srgbClr val="17375E"/>
                </a:solidFill>
                <a:cs typeface="Calibri" pitchFamily="34" charset="0"/>
              </a:rPr>
              <a:t>MRI.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l-GR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ΘΕΡΑΠΕΙΑ ΜΗ ΟΡΜΟΝΟΕΚΚΡΙΤΙΚΩΝ ΑΔΕΝΩΜΑΤΩΝ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>
                <a:solidFill>
                  <a:srgbClr val="002060"/>
                </a:solidFill>
              </a:rPr>
              <a:t>ΔΙΑΣΦΗΝΟΕΙΔΙΚΗ ΑΦΑΙΡΕΣΗ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>
                <a:solidFill>
                  <a:srgbClr val="002060"/>
                </a:solidFill>
              </a:rPr>
              <a:t>ΑΚΤΙΝΟΒΟΛΙΑ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400" b="1" dirty="0">
              <a:solidFill>
                <a:srgbClr val="00206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b="1" dirty="0">
                <a:solidFill>
                  <a:srgbClr val="002060"/>
                </a:solidFill>
              </a:rPr>
              <a:t>ΦΑΡΜΑΚΕΥΤΙΚΗ ΑΓΩΓΗ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?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       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ΑΓΩΝΙΣΤΕΣ ΝΤΟΠΑΜΙΝΗΣ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ΑΝΑΛΟΓΑ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SSA</a:t>
            </a:r>
            <a:r>
              <a:rPr lang="el-GR" sz="2400" b="1" dirty="0">
                <a:solidFill>
                  <a:srgbClr val="FF0000"/>
                </a:solidFill>
              </a:rPr>
              <a:t> 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      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(λίγες μελέτες, δεν υπάρχουν συγκρίσεις με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controls)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ΑΚΤΙΝΟΘΕΡΑΠΕΙΑ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16573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Διχογνωμίες όσο αναφορά την χρήση της.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Αν ο υπολειπόμενος όγκος μετά </a:t>
            </a:r>
            <a:r>
              <a:rPr lang="el-GR" sz="2000" b="1" dirty="0" err="1">
                <a:solidFill>
                  <a:schemeClr val="tx2">
                    <a:lumMod val="75000"/>
                  </a:schemeClr>
                </a:solidFill>
              </a:rPr>
              <a:t>Τχ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</a:rPr>
              <a:t> μικρός → 75%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regrowth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free survival  10 y. 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Dekkers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</a:schemeClr>
                </a:solidFill>
              </a:rPr>
              <a:t>JCEM 91:1796–1801.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Υποφυσιακή ανεπάρκεια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13788" cy="611981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2273</Words>
  <Application>Microsoft Macintosh PowerPoint</Application>
  <PresentationFormat>Προβολή στην οθόνη (4:3)</PresentationFormat>
  <Paragraphs>252</Paragraphs>
  <Slides>47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3" baseType="lpstr">
      <vt:lpstr>Arial</vt:lpstr>
      <vt:lpstr>Calibri</vt:lpstr>
      <vt:lpstr>Comic Sans MS</vt:lpstr>
      <vt:lpstr>msgothic</vt:lpstr>
      <vt:lpstr>Wingdings</vt:lpstr>
      <vt:lpstr>Θέμα του Office</vt:lpstr>
      <vt:lpstr>ΜΗ ΟΡΜΟΝΟΕΚΚΡΙΤΙΚΑ ΥΠΟΦΥΣΙΑΚΑ ΑΔΕΝΩΜΑΤΑ</vt:lpstr>
      <vt:lpstr>ΜΗ ΟΡΜΟΝΟΕΚΚΡΙΤΙΚΑ ΥΠΟΦΥΣΙΑΚΑ ΑΔΕΝΩΜΑΤΑ</vt:lpstr>
      <vt:lpstr>ANATOMOΠΑΘΟΛΟΓΙΚΑ</vt:lpstr>
      <vt:lpstr> ΣΥΜΠΤΩΜΑΤΟΛΟΓΙΑ</vt:lpstr>
      <vt:lpstr>ΣΥΜΠΤΩΜΑΤΟΛΟΓΙΑ</vt:lpstr>
      <vt:lpstr>ΔΙΑΓΝΩΣΗ</vt:lpstr>
      <vt:lpstr>ΘΕΡΑΠΕΙΑ ΜΗ ΟΡΜΟΝΟΕΚΚΡΙΤΙΚΩΝ ΑΔΕΝΩΜΑΤΩΝ</vt:lpstr>
      <vt:lpstr>ΑΚΤΙΝΟΘΕΡΑΠΕΙΑ</vt:lpstr>
      <vt:lpstr>Παρουσίαση του PowerPoint</vt:lpstr>
      <vt:lpstr>ΜΑΚΡΟΑΔΕΝΟΜΑ ΜΕΤΑ ΧΕΙΡΟΥΡΓΕΙΟ</vt:lpstr>
      <vt:lpstr>Παρουσίαση του PowerPoint</vt:lpstr>
      <vt:lpstr>ΑΝΑΤΟΜΙΚΕΣ ΒΛΑΒΕΣ ΣΤΗΝ ΥΠΟΦΥΣΗ (1)</vt:lpstr>
      <vt:lpstr>ΑΝΑΤΟΜΙΚΕΣ ΒΛΑΒΕΣ ΣΤΗΝ ΥΠΟΦΥΣΗ (2)</vt:lpstr>
      <vt:lpstr>Παρουσίαση του PowerPoint</vt:lpstr>
      <vt:lpstr>ΥΠΟΦΥΣΙΑΚΗ ΑΝΕΠΑΡΚΕΙΑ</vt:lpstr>
      <vt:lpstr>ΥΠΟΦΥΣΙΑΚΗ ΑΝΕΠΑΡΚΕΙΑ</vt:lpstr>
      <vt:lpstr>ΑΙΤΙΑ ΥΠΟΦΥΣΙΑΚΗ ΑΝΕΠΑΡΚΕΙΑ</vt:lpstr>
      <vt:lpstr>ΑΙΤΙΑ ΥΠΟΦΥΣΙΑΚΗ ΑΝΕΠΑΡΚΕΙΑ</vt:lpstr>
      <vt:lpstr>ΠΑΡΑΓΟΝΤΕΣ ΠΟΥ ΕΥΘΥΝΟΝΤΑΙ ΓΙΑ ΤΗΝ ΥΠΟΦΥΣΙΑΚΗ ΑΝΕΠΑΡΚΕΙΑ (1)</vt:lpstr>
      <vt:lpstr>ΠΑΡΑΓΟΝΤΕΣ ΠΟΥ ΕΥΘΥΝΟΝΤΑΙ ΓΙΑ ΤΗΝ ΥΠΟΦΥΣΙΑΚΗ ΑΝΕΠΑΡΚΕΙΑ (2)</vt:lpstr>
      <vt:lpstr>ΥΠΟΦΥΣΙΑΚΗ ΑΝΕΠΑΡΚΕΙΑ</vt:lpstr>
      <vt:lpstr>Παρουσίαση του PowerPoint</vt:lpstr>
      <vt:lpstr>Παρουσίαση του PowerPoint</vt:lpstr>
      <vt:lpstr>Λεμφοκυτταρική υποφυσίτιδα</vt:lpstr>
      <vt:lpstr>Παρουσίαση του PowerPoint</vt:lpstr>
      <vt:lpstr>ΔΙΑΓΝΩΣΗ ΥΠΟΦΥΣΙΑΚΗΣ ΑΝΕΠΑΡΚΕΙΑΣ</vt:lpstr>
      <vt:lpstr>Παρουσίαση του PowerPoint</vt:lpstr>
      <vt:lpstr>ΑΠΟΠΛΗΞΙΑ ΤΗΣ ΥΠΟΦΥΣΗΣ</vt:lpstr>
      <vt:lpstr>ΠΕΡΙΠΤΩΣΗ A</vt:lpstr>
      <vt:lpstr>ΠΕΡΙΠΤΩΣΗ A</vt:lpstr>
      <vt:lpstr>ΠΕΡΙΠΤΩΣΗ A</vt:lpstr>
      <vt:lpstr>ΠΕΡΙΠΤΩΣΗ A</vt:lpstr>
      <vt:lpstr>ΠΕΡΙΠΤΩΣΗ A</vt:lpstr>
      <vt:lpstr>ΠΕΡΙΠΤΩΣΗ A</vt:lpstr>
      <vt:lpstr>ΠΕΡΙΠΤΩΣΗ A</vt:lpstr>
      <vt:lpstr>Παρουσίαση του PowerPoint</vt:lpstr>
      <vt:lpstr>ΠΕΡΙΠΤΩΣΗ A</vt:lpstr>
      <vt:lpstr>ΠΕΡΙΣΤΑΤΙΚΟ (B)</vt:lpstr>
      <vt:lpstr>ΠΕΡΙΣΤΑΤΙΚΟ (B)</vt:lpstr>
      <vt:lpstr>Εργαστηριακός έλεγχος</vt:lpstr>
      <vt:lpstr>ΠΕΡΙΣΤΑΤΙΚΟ (B)</vt:lpstr>
      <vt:lpstr>ΠΕΡΙΠΤΩΣΗ Γ</vt:lpstr>
      <vt:lpstr>ΠΕΡΙΠΤΩΣΗ Γ</vt:lpstr>
      <vt:lpstr>ΠΕΡΙΠΤΩΣΗ Γ</vt:lpstr>
      <vt:lpstr>ΠΟΙΑ ΕΡΩΤΗΜΑΤΑ ΟΦΕΙΛΑΝ ΝΑ ΕΙΧΑΝ ΓΙΝΕΙ ΓΙΑ ΠΙΟ ΕΓΚΑΙΡΗ ΔΙΑΓΝΩΣΗ?</vt:lpstr>
      <vt:lpstr>ΠΕΡΙΠΤΩΣΗ Γ</vt:lpstr>
      <vt:lpstr>Παρουσίαση του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NANTIA</dc:creator>
  <cp:lastModifiedBy>Microsoft Office User</cp:lastModifiedBy>
  <cp:revision>209</cp:revision>
  <dcterms:created xsi:type="dcterms:W3CDTF">2018-11-27T17:07:15Z</dcterms:created>
  <dcterms:modified xsi:type="dcterms:W3CDTF">2021-10-10T19:28:04Z</dcterms:modified>
</cp:coreProperties>
</file>