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57" r:id="rId4"/>
    <p:sldId id="274" r:id="rId5"/>
    <p:sldId id="273" r:id="rId6"/>
    <p:sldId id="272" r:id="rId7"/>
    <p:sldId id="271" r:id="rId8"/>
    <p:sldId id="270" r:id="rId9"/>
    <p:sldId id="269" r:id="rId10"/>
    <p:sldId id="268" r:id="rId11"/>
    <p:sldId id="267" r:id="rId12"/>
    <p:sldId id="266" r:id="rId13"/>
    <p:sldId id="265" r:id="rId14"/>
    <p:sldId id="264" r:id="rId15"/>
    <p:sldId id="288" r:id="rId16"/>
    <p:sldId id="263" r:id="rId17"/>
    <p:sldId id="262" r:id="rId18"/>
    <p:sldId id="261" r:id="rId19"/>
    <p:sldId id="260" r:id="rId20"/>
    <p:sldId id="259" r:id="rId21"/>
    <p:sldId id="283" r:id="rId22"/>
    <p:sldId id="284" r:id="rId23"/>
    <p:sldId id="285" r:id="rId24"/>
    <p:sldId id="286" r:id="rId25"/>
    <p:sldId id="279" r:id="rId26"/>
    <p:sldId id="278"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94EBAC31-EC48-417B-BBBB-9EEF23B29080}" type="datetimeFigureOut">
              <a:rPr lang="el-GR" smtClean="0"/>
              <a:t>7/11/2014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4EBBF22-505C-44AE-A842-225D1F85FF8C}" type="slidenum">
              <a:rPr lang="el-GR" smtClean="0"/>
              <a:t>‹#›</a:t>
            </a:fld>
            <a:endParaRPr lang="el-GR"/>
          </a:p>
        </p:txBody>
      </p:sp>
    </p:spTree>
    <p:extLst>
      <p:ext uri="{BB962C8B-B14F-4D97-AF65-F5344CB8AC3E}">
        <p14:creationId xmlns:p14="http://schemas.microsoft.com/office/powerpoint/2010/main" val="901924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4EBAC31-EC48-417B-BBBB-9EEF23B29080}" type="datetimeFigureOut">
              <a:rPr lang="el-GR" smtClean="0"/>
              <a:t>7/11/2014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4EBBF22-505C-44AE-A842-225D1F85FF8C}" type="slidenum">
              <a:rPr lang="el-GR" smtClean="0"/>
              <a:t>‹#›</a:t>
            </a:fld>
            <a:endParaRPr lang="el-GR"/>
          </a:p>
        </p:txBody>
      </p:sp>
    </p:spTree>
    <p:extLst>
      <p:ext uri="{BB962C8B-B14F-4D97-AF65-F5344CB8AC3E}">
        <p14:creationId xmlns:p14="http://schemas.microsoft.com/office/powerpoint/2010/main" val="324514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4EBAC31-EC48-417B-BBBB-9EEF23B29080}" type="datetimeFigureOut">
              <a:rPr lang="el-GR" smtClean="0"/>
              <a:t>7/11/2014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4EBBF22-505C-44AE-A842-225D1F85FF8C}" type="slidenum">
              <a:rPr lang="el-GR" smtClean="0"/>
              <a:t>‹#›</a:t>
            </a:fld>
            <a:endParaRPr lang="el-GR"/>
          </a:p>
        </p:txBody>
      </p:sp>
    </p:spTree>
    <p:extLst>
      <p:ext uri="{BB962C8B-B14F-4D97-AF65-F5344CB8AC3E}">
        <p14:creationId xmlns:p14="http://schemas.microsoft.com/office/powerpoint/2010/main" val="82949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4EBAC31-EC48-417B-BBBB-9EEF23B29080}" type="datetimeFigureOut">
              <a:rPr lang="el-GR" smtClean="0"/>
              <a:t>7/11/2014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4EBBF22-505C-44AE-A842-225D1F85FF8C}" type="slidenum">
              <a:rPr lang="el-GR" smtClean="0"/>
              <a:t>‹#›</a:t>
            </a:fld>
            <a:endParaRPr lang="el-GR"/>
          </a:p>
        </p:txBody>
      </p:sp>
    </p:spTree>
    <p:extLst>
      <p:ext uri="{BB962C8B-B14F-4D97-AF65-F5344CB8AC3E}">
        <p14:creationId xmlns:p14="http://schemas.microsoft.com/office/powerpoint/2010/main" val="420839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4EBAC31-EC48-417B-BBBB-9EEF23B29080}" type="datetimeFigureOut">
              <a:rPr lang="el-GR" smtClean="0"/>
              <a:t>7/11/2014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4EBBF22-505C-44AE-A842-225D1F85FF8C}" type="slidenum">
              <a:rPr lang="el-GR" smtClean="0"/>
              <a:t>‹#›</a:t>
            </a:fld>
            <a:endParaRPr lang="el-GR"/>
          </a:p>
        </p:txBody>
      </p:sp>
    </p:spTree>
    <p:extLst>
      <p:ext uri="{BB962C8B-B14F-4D97-AF65-F5344CB8AC3E}">
        <p14:creationId xmlns:p14="http://schemas.microsoft.com/office/powerpoint/2010/main" val="8088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4EBAC31-EC48-417B-BBBB-9EEF23B29080}" type="datetimeFigureOut">
              <a:rPr lang="el-GR" smtClean="0"/>
              <a:t>7/11/2014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4EBBF22-505C-44AE-A842-225D1F85FF8C}" type="slidenum">
              <a:rPr lang="el-GR" smtClean="0"/>
              <a:t>‹#›</a:t>
            </a:fld>
            <a:endParaRPr lang="el-GR"/>
          </a:p>
        </p:txBody>
      </p:sp>
    </p:spTree>
    <p:extLst>
      <p:ext uri="{BB962C8B-B14F-4D97-AF65-F5344CB8AC3E}">
        <p14:creationId xmlns:p14="http://schemas.microsoft.com/office/powerpoint/2010/main" val="424928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4EBAC31-EC48-417B-BBBB-9EEF23B29080}" type="datetimeFigureOut">
              <a:rPr lang="el-GR" smtClean="0"/>
              <a:t>7/11/2014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4EBBF22-505C-44AE-A842-225D1F85FF8C}" type="slidenum">
              <a:rPr lang="el-GR" smtClean="0"/>
              <a:t>‹#›</a:t>
            </a:fld>
            <a:endParaRPr lang="el-GR"/>
          </a:p>
        </p:txBody>
      </p:sp>
    </p:spTree>
    <p:extLst>
      <p:ext uri="{BB962C8B-B14F-4D97-AF65-F5344CB8AC3E}">
        <p14:creationId xmlns:p14="http://schemas.microsoft.com/office/powerpoint/2010/main" val="177438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4EBAC31-EC48-417B-BBBB-9EEF23B29080}" type="datetimeFigureOut">
              <a:rPr lang="el-GR" smtClean="0"/>
              <a:t>7/11/2014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4EBBF22-505C-44AE-A842-225D1F85FF8C}" type="slidenum">
              <a:rPr lang="el-GR" smtClean="0"/>
              <a:t>‹#›</a:t>
            </a:fld>
            <a:endParaRPr lang="el-GR"/>
          </a:p>
        </p:txBody>
      </p:sp>
    </p:spTree>
    <p:extLst>
      <p:ext uri="{BB962C8B-B14F-4D97-AF65-F5344CB8AC3E}">
        <p14:creationId xmlns:p14="http://schemas.microsoft.com/office/powerpoint/2010/main" val="2758157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4EBAC31-EC48-417B-BBBB-9EEF23B29080}" type="datetimeFigureOut">
              <a:rPr lang="el-GR" smtClean="0"/>
              <a:t>7/11/2014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4EBBF22-505C-44AE-A842-225D1F85FF8C}" type="slidenum">
              <a:rPr lang="el-GR" smtClean="0"/>
              <a:t>‹#›</a:t>
            </a:fld>
            <a:endParaRPr lang="el-GR"/>
          </a:p>
        </p:txBody>
      </p:sp>
    </p:spTree>
    <p:extLst>
      <p:ext uri="{BB962C8B-B14F-4D97-AF65-F5344CB8AC3E}">
        <p14:creationId xmlns:p14="http://schemas.microsoft.com/office/powerpoint/2010/main" val="223553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4EBAC31-EC48-417B-BBBB-9EEF23B29080}" type="datetimeFigureOut">
              <a:rPr lang="el-GR" smtClean="0"/>
              <a:t>7/11/2014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4EBBF22-505C-44AE-A842-225D1F85FF8C}" type="slidenum">
              <a:rPr lang="el-GR" smtClean="0"/>
              <a:t>‹#›</a:t>
            </a:fld>
            <a:endParaRPr lang="el-GR"/>
          </a:p>
        </p:txBody>
      </p:sp>
    </p:spTree>
    <p:extLst>
      <p:ext uri="{BB962C8B-B14F-4D97-AF65-F5344CB8AC3E}">
        <p14:creationId xmlns:p14="http://schemas.microsoft.com/office/powerpoint/2010/main" val="81690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4EBAC31-EC48-417B-BBBB-9EEF23B29080}" type="datetimeFigureOut">
              <a:rPr lang="el-GR" smtClean="0"/>
              <a:t>7/11/2014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4EBBF22-505C-44AE-A842-225D1F85FF8C}" type="slidenum">
              <a:rPr lang="el-GR" smtClean="0"/>
              <a:t>‹#›</a:t>
            </a:fld>
            <a:endParaRPr lang="el-GR"/>
          </a:p>
        </p:txBody>
      </p:sp>
    </p:spTree>
    <p:extLst>
      <p:ext uri="{BB962C8B-B14F-4D97-AF65-F5344CB8AC3E}">
        <p14:creationId xmlns:p14="http://schemas.microsoft.com/office/powerpoint/2010/main" val="3949585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BAC31-EC48-417B-BBBB-9EEF23B29080}" type="datetimeFigureOut">
              <a:rPr lang="el-GR" smtClean="0"/>
              <a:t>7/11/2014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BBF22-505C-44AE-A842-225D1F85FF8C}" type="slidenum">
              <a:rPr lang="el-GR" smtClean="0"/>
              <a:t>‹#›</a:t>
            </a:fld>
            <a:endParaRPr lang="el-GR"/>
          </a:p>
        </p:txBody>
      </p:sp>
    </p:spTree>
    <p:extLst>
      <p:ext uri="{BB962C8B-B14F-4D97-AF65-F5344CB8AC3E}">
        <p14:creationId xmlns:p14="http://schemas.microsoft.com/office/powerpoint/2010/main" val="754845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548681"/>
            <a:ext cx="7772400" cy="1440159"/>
          </a:xfrm>
        </p:spPr>
        <p:txBody>
          <a:bodyPr/>
          <a:lstStyle/>
          <a:p>
            <a:r>
              <a:rPr lang="el-GR" dirty="0" smtClean="0"/>
              <a:t>Εισαγωγή στην Οικονομική Ι</a:t>
            </a:r>
            <a:endParaRPr lang="el-GR" dirty="0"/>
          </a:p>
        </p:txBody>
      </p:sp>
      <p:sp>
        <p:nvSpPr>
          <p:cNvPr id="3" name="Υπότιτλος 2"/>
          <p:cNvSpPr>
            <a:spLocks noGrp="1"/>
          </p:cNvSpPr>
          <p:nvPr>
            <p:ph type="subTitle" idx="1"/>
          </p:nvPr>
        </p:nvSpPr>
        <p:spPr>
          <a:xfrm>
            <a:off x="1371600" y="2708920"/>
            <a:ext cx="6400800" cy="1728192"/>
          </a:xfrm>
        </p:spPr>
        <p:txBody>
          <a:bodyPr/>
          <a:lstStyle/>
          <a:p>
            <a:r>
              <a:rPr lang="el-GR" dirty="0" smtClean="0"/>
              <a:t>Θεωρία παραγωγής και κόστους</a:t>
            </a:r>
            <a:endParaRPr lang="el-GR" dirty="0"/>
          </a:p>
        </p:txBody>
      </p:sp>
      <p:pic>
        <p:nvPicPr>
          <p:cNvPr id="2050" name="Picture 2" descr="https://encrypted-tbn1.gstatic.com/images?q=tbn:ANd9GcSrfD6l8MrNdVqOsrfgyexfZ6ZtLINXlqg75qm9i95XQvib5BJu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49"/>
            <a:ext cx="9144000"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403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lstStyle/>
          <a:p>
            <a:r>
              <a:rPr lang="el-GR" dirty="0" smtClean="0"/>
              <a:t>Ισορροπία της παραγωγικής μονάδας</a:t>
            </a:r>
          </a:p>
          <a:p>
            <a:endParaRPr lang="el-GR" dirty="0" smtClean="0"/>
          </a:p>
          <a:p>
            <a:r>
              <a:rPr lang="el-GR" dirty="0" smtClean="0"/>
              <a:t>Στόχος της παραγωγικής μονάδας είναι η μεγιστοποίησης του προϊόντος λαμβάνοντας υπόψη το κόστος των παραγωγικών συντελεστών. </a:t>
            </a:r>
          </a:p>
          <a:p>
            <a:endParaRPr lang="el-GR" dirty="0" smtClean="0"/>
          </a:p>
          <a:p>
            <a:r>
              <a:rPr lang="el-GR" dirty="0" smtClean="0"/>
              <a:t>Ως γραμμή ίσου κόστους ορίζουμε το γεωμετρικό τόπο όλων των συνδυασμών των εισροών τους οποίους η επιχείρηση έχει τη δυνατότητα να χρησιμοποιήσει με δεδομένο το χρηματικό κόστος C.</a:t>
            </a:r>
          </a:p>
          <a:p>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32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lstStyle/>
          <a:p>
            <a:r>
              <a:rPr lang="el-GR" dirty="0" smtClean="0"/>
              <a:t>C = r K + w L , όπου:</a:t>
            </a:r>
          </a:p>
          <a:p>
            <a:r>
              <a:rPr lang="el-GR" dirty="0" smtClean="0"/>
              <a:t>r είναι το κόστος του κεφαλαίου και w είναι το κόστος της εργασίας. Δηλαδή το κόστος των μηχανών, τα ενοίκια των κτηρίων είναι το r, ενώ το w είναι τα ημερομίσθια των εργαζομένων.</a:t>
            </a:r>
          </a:p>
          <a:p>
            <a:r>
              <a:rPr lang="el-GR" dirty="0" smtClean="0"/>
              <a:t>Σχεδιάγραμμα γραμμής ίσου κόστους</a:t>
            </a:r>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501008"/>
            <a:ext cx="3816424" cy="2604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32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lstStyle/>
          <a:p>
            <a:r>
              <a:rPr lang="el-GR" dirty="0" smtClean="0"/>
              <a:t>Σκοπός της επιχείρησης είναι η μεγιστοποίηση της παραγωγής με δεδομένη τη γραμμή του ίσου κόστους.</a:t>
            </a:r>
          </a:p>
          <a:p>
            <a:endParaRPr lang="el-GR" dirty="0" smtClean="0"/>
          </a:p>
          <a:p>
            <a:r>
              <a:rPr lang="el-GR" dirty="0" smtClean="0"/>
              <a:t> Στο σημείο επαφής της καμπύλης </a:t>
            </a:r>
            <a:r>
              <a:rPr lang="el-GR" dirty="0" err="1" smtClean="0"/>
              <a:t>ισοπαραγωγής</a:t>
            </a:r>
            <a:r>
              <a:rPr lang="el-GR" dirty="0" smtClean="0"/>
              <a:t> με την καμπύλη ίσου κόστους (σημείο Ε) επιτυγχάνεται ο άριστος συνδυασμός των εισροών που μεγιστοποιεί το προϊόν. </a:t>
            </a:r>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32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lstStyle/>
          <a:p>
            <a:r>
              <a:rPr lang="el-GR" sz="2800" dirty="0" smtClean="0"/>
              <a:t>Ξέρουμε πως η γραμμή ίσου προϊόντος ισούται με: </a:t>
            </a:r>
          </a:p>
          <a:p>
            <a:endParaRPr lang="el-GR" sz="2800" dirty="0"/>
          </a:p>
          <a:p>
            <a:endParaRPr lang="el-GR" sz="2800" dirty="0" smtClean="0"/>
          </a:p>
          <a:p>
            <a:r>
              <a:rPr lang="el-GR" sz="2800" dirty="0" smtClean="0"/>
              <a:t>Ξέρουμε πως η γραμμή ίσου κόστους ισούται με: </a:t>
            </a:r>
          </a:p>
          <a:p>
            <a:endParaRPr lang="el-GR" sz="2800" dirty="0" smtClean="0"/>
          </a:p>
          <a:p>
            <a:endParaRPr lang="el-GR" sz="2800" dirty="0"/>
          </a:p>
          <a:p>
            <a:r>
              <a:rPr lang="el-GR" sz="2800" dirty="0" smtClean="0"/>
              <a:t>Άρα στο σημείο Ε όπου εφάπτονται οι καμπύλες ίσου προϊόντος και ίσου κόστους </a:t>
            </a:r>
            <a:r>
              <a:rPr lang="el-GR" dirty="0" smtClean="0"/>
              <a:t>θα ισχύει ότι:</a:t>
            </a:r>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38" y="908720"/>
            <a:ext cx="158417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730" y="2420888"/>
            <a:ext cx="1728192" cy="98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711" y="4653136"/>
            <a:ext cx="207164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32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lstStyle/>
          <a:p>
            <a:r>
              <a:rPr lang="el-GR" dirty="0" smtClean="0"/>
              <a:t>Σχεδιάγραμμα ισορροπίας της παραγωγικής μονάδας</a:t>
            </a:r>
          </a:p>
          <a:p>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46" y="1484784"/>
            <a:ext cx="689695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32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flipV="1">
            <a:off x="457200" y="-734070"/>
            <a:ext cx="8229600" cy="346646"/>
          </a:xfrm>
        </p:spPr>
        <p:txBody>
          <a:bodyPr>
            <a:normAutofit fontScale="90000"/>
          </a:bodyPr>
          <a:lstStyle/>
          <a:p>
            <a:endParaRPr lang="el-GR" dirty="0"/>
          </a:p>
        </p:txBody>
      </p:sp>
      <p:sp>
        <p:nvSpPr>
          <p:cNvPr id="3" name="Θέση περιεχομένου 2"/>
          <p:cNvSpPr>
            <a:spLocks noGrp="1"/>
          </p:cNvSpPr>
          <p:nvPr>
            <p:ph idx="1"/>
          </p:nvPr>
        </p:nvSpPr>
        <p:spPr>
          <a:xfrm>
            <a:off x="457200" y="260648"/>
            <a:ext cx="8229600" cy="5865515"/>
          </a:xfrm>
        </p:spPr>
        <p:txBody>
          <a:bodyPr/>
          <a:lstStyle/>
          <a:p>
            <a:r>
              <a:rPr lang="el-GR" dirty="0" smtClean="0"/>
              <a:t>Θεωρία Παραγωγής </a:t>
            </a:r>
            <a:endParaRPr lang="el-G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750"/>
            <a:ext cx="914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143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lstStyle/>
          <a:p>
            <a:r>
              <a:rPr lang="el-GR" dirty="0" smtClean="0"/>
              <a:t>Κόστος για τις επιχειρήσεις είναι οι δαπάνες που πραγματοποιούνται για την παραγωγή και τη διάθεση του προϊόντος τους. Όπως και στην θεωρία παραγωγής μεγάλης σημασίας είναι ο παράγοντας χρόνος (βραχυχρόνιος/μακροχρόνιος) που η επιχείρηση καλείται να πάρει αποφάσεις αναφορικά με τους συντελεστές παραγωγής. </a:t>
            </a:r>
          </a:p>
          <a:p>
            <a:endParaRPr lang="el-GR" dirty="0" smtClean="0"/>
          </a:p>
          <a:p>
            <a:r>
              <a:rPr lang="el-GR" dirty="0" smtClean="0"/>
              <a:t>Έχουμε μελετήσει ότι η συνάρτηση ίσου κόστους είναι της μορφής: C = r K + w L . </a:t>
            </a:r>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32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lstStyle/>
          <a:p>
            <a:r>
              <a:rPr lang="el-GR" dirty="0" smtClean="0"/>
              <a:t>Αν βρισκόμαστε στην βραχυχρόνια περίοδο η συνάρτηση ίσου κόστους εξειδικεύεται ως: </a:t>
            </a:r>
          </a:p>
          <a:p>
            <a:endParaRPr lang="el-GR" dirty="0" smtClean="0"/>
          </a:p>
          <a:p>
            <a:endParaRPr lang="el-GR" dirty="0"/>
          </a:p>
          <a:p>
            <a:r>
              <a:rPr lang="el-GR" dirty="0"/>
              <a:t>Δ</a:t>
            </a:r>
            <a:r>
              <a:rPr lang="el-GR" dirty="0" smtClean="0"/>
              <a:t>ηλαδή η μόνη μεταβλητή που μεταβάλλεται είναι η εργασία, ενώ το κεφάλαιο, η πληρωμή του κεφαλαίου, και η πληρωμή της εργασίας παραμένουν σταθερές. </a:t>
            </a:r>
          </a:p>
          <a:p>
            <a:endParaRPr lang="el-GR" dirty="0"/>
          </a:p>
          <a:p>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72816"/>
            <a:ext cx="223224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32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lstStyle/>
          <a:p>
            <a:r>
              <a:rPr lang="el-GR" dirty="0" smtClean="0"/>
              <a:t>Άρα στην βραχυχρόνια περίοδο το συνολικό κόστος (C) είναι το άθροισμα του σταθερού κόστους (      ) και του μεταβλητού κόστους (      ). </a:t>
            </a:r>
          </a:p>
          <a:p>
            <a:endParaRPr lang="el-GR" dirty="0"/>
          </a:p>
          <a:p>
            <a:r>
              <a:rPr lang="el-GR" dirty="0" smtClean="0"/>
              <a:t>Στην μακροχρόνια περίοδο όμως, όπου η επιχείρηση έχει μεγάλο διάστημα στην διάθεση της για να μεταβάλλει του συντελεστές παραγωγής της, η συνάρτηση ίσου κόστους εξειδικεύεται ως: C = </a:t>
            </a:r>
            <a:r>
              <a:rPr lang="el-GR" dirty="0" err="1" smtClean="0"/>
              <a:t>rK</a:t>
            </a:r>
            <a:r>
              <a:rPr lang="el-GR" dirty="0" smtClean="0"/>
              <a:t> + </a:t>
            </a:r>
            <a:r>
              <a:rPr lang="el-GR" dirty="0" err="1" smtClean="0"/>
              <a:t>wL</a:t>
            </a:r>
            <a:r>
              <a:rPr lang="el-GR" dirty="0" smtClean="0"/>
              <a:t> , δηλαδή όλοι οι συντελεστές μπορούν να μεταβληθούν. </a:t>
            </a:r>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409" y="1340768"/>
            <a:ext cx="504056" cy="52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3040" y="1415695"/>
            <a:ext cx="489992" cy="514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32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lstStyle/>
          <a:p>
            <a:r>
              <a:rPr lang="el-GR" dirty="0" smtClean="0"/>
              <a:t>Διαγραμματική παρουσίαση συνολικού, σταθερού και μεταβλητού κόστους βραχυχρόνια</a:t>
            </a:r>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4032448" cy="37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712" y="1628800"/>
            <a:ext cx="3977743" cy="36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32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flipV="1">
            <a:off x="457200" y="-734070"/>
            <a:ext cx="8229600" cy="346646"/>
          </a:xfrm>
        </p:spPr>
        <p:txBody>
          <a:bodyPr>
            <a:normAutofit fontScale="90000"/>
          </a:bodyPr>
          <a:lstStyle/>
          <a:p>
            <a:endParaRPr lang="el-GR" dirty="0"/>
          </a:p>
        </p:txBody>
      </p:sp>
      <p:sp>
        <p:nvSpPr>
          <p:cNvPr id="3" name="Θέση περιεχομένου 2"/>
          <p:cNvSpPr>
            <a:spLocks noGrp="1"/>
          </p:cNvSpPr>
          <p:nvPr>
            <p:ph idx="1"/>
          </p:nvPr>
        </p:nvSpPr>
        <p:spPr>
          <a:xfrm>
            <a:off x="457200" y="260648"/>
            <a:ext cx="8229600" cy="5865515"/>
          </a:xfrm>
        </p:spPr>
        <p:txBody>
          <a:bodyPr/>
          <a:lstStyle/>
          <a:p>
            <a:r>
              <a:rPr lang="el-GR" dirty="0" smtClean="0"/>
              <a:t>Θεωρία Παραγωγής </a:t>
            </a:r>
            <a:endParaRPr lang="el-G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750"/>
            <a:ext cx="914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132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lstStyle/>
          <a:p>
            <a:r>
              <a:rPr lang="el-GR" dirty="0" smtClean="0"/>
              <a:t>Διαγραμματική παρουσίαση μέσου συνολικού, μέσου σταθερού, μέσου μεταβλητού και </a:t>
            </a:r>
            <a:r>
              <a:rPr lang="el-GR" dirty="0" err="1" smtClean="0"/>
              <a:t>οριακόυ</a:t>
            </a:r>
            <a:r>
              <a:rPr lang="el-GR" dirty="0" smtClean="0"/>
              <a:t> κόστους βραχυχρόνια</a:t>
            </a:r>
          </a:p>
          <a:p>
            <a:endParaRPr lang="el-GR" dirty="0"/>
          </a:p>
          <a:p>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00808"/>
            <a:ext cx="3960440" cy="410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6172" y="1916832"/>
            <a:ext cx="4398315" cy="401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32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normAutofit/>
          </a:bodyPr>
          <a:lstStyle/>
          <a:p>
            <a:r>
              <a:rPr lang="el-GR" dirty="0" smtClean="0"/>
              <a:t>Σχέσεις καμπυλών προϊόντος και κόστους</a:t>
            </a:r>
          </a:p>
          <a:p>
            <a:endParaRPr lang="el-GR" dirty="0" smtClean="0"/>
          </a:p>
          <a:p>
            <a:r>
              <a:rPr lang="el-GR" dirty="0" smtClean="0"/>
              <a:t>Οι καμπύλες παραγωγής και κόστους σχετίζονται αντίστροφα. Όταν οι καμπύλες μέσου προϊόντος και οριακού προϊόντος ανέρχονται οι καμπύλες μέσου κόστους και οριακού κόστους κατέρχονται. Στο επίπεδο προϊόντος, όπου οι καμπύλες  μέσου προϊόντος και οριακού προϊόντος λαμβάνουν τη μέγιστη τιμή τους οι καμπύλες μέσου κόστους και οριακού κόστους λαμβάνουν την κατώτατη τιμή. </a:t>
            </a:r>
          </a:p>
          <a:p>
            <a:endParaRPr lang="el-GR" dirty="0" smtClean="0"/>
          </a:p>
          <a:p>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515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lstStyle/>
          <a:p>
            <a:r>
              <a:rPr lang="el-GR" dirty="0" smtClean="0"/>
              <a:t>Διάγραμμα σχέσεων προϊόντος και κόστους</a:t>
            </a:r>
          </a:p>
          <a:p>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08720"/>
            <a:ext cx="5616624"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835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normAutofit/>
          </a:bodyPr>
          <a:lstStyle/>
          <a:p>
            <a:r>
              <a:rPr lang="el-GR" dirty="0" smtClean="0"/>
              <a:t>Η συνάρτηση του μακροχρόνιου κόστους παραγωγής</a:t>
            </a:r>
          </a:p>
          <a:p>
            <a:endParaRPr lang="el-GR" dirty="0" smtClean="0"/>
          </a:p>
          <a:p>
            <a:r>
              <a:rPr lang="el-GR" dirty="0" smtClean="0"/>
              <a:t>Το κύριο χαρακτηριστικό της μακροχρόνιας περιόδου είναι ότι όλες οι εισροές που λαμβάνουν μέρος στην παραγωγική διαδικασία είναι μεταβλητές. Επομένως, η καμπύλη του συνολικού κόστους στην μακροχρόνια περίοδο ξεκινά από την αρχή των αξόνων.</a:t>
            </a:r>
          </a:p>
          <a:p>
            <a:endParaRPr lang="el-GR" dirty="0" smtClean="0"/>
          </a:p>
          <a:p>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55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normAutofit lnSpcReduction="10000"/>
          </a:bodyPr>
          <a:lstStyle/>
          <a:p>
            <a:r>
              <a:rPr lang="el-GR" dirty="0" smtClean="0"/>
              <a:t>Η μακροχρόνια καμπύλη μέσου κόστους (LAC) ή καμπύλη προγραμματισμού είναι η καμπύλη που περιλαμβάνει τα τμήματα των βραχυχρόνιων καμπυλών μέσου κόστους (SAC) που δείχνουν το χαμηλότερο δυνατό κόστος για κάθε επίπεδο παραγωγής. </a:t>
            </a:r>
          </a:p>
          <a:p>
            <a:endParaRPr lang="el-GR" dirty="0"/>
          </a:p>
          <a:p>
            <a:r>
              <a:rPr lang="el-GR" dirty="0" smtClean="0"/>
              <a:t>Τόσο η μακροχρόνια καμπύλη μέσου κόστους (LAC) όσο και η μακροχρόνια καμπύλη οριακού κόστους (LMC) έχουν προκύψει από την ένωση σημείων βραχυχρόνιων καμπυλών μέσου κόστους (SAC) και βραχυχρόνιων καμπυλών οριακού κόστους (SMC), αντίστοιχα.</a:t>
            </a:r>
          </a:p>
          <a:p>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409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lstStyle/>
          <a:p>
            <a:r>
              <a:rPr lang="el-GR" dirty="0" smtClean="0"/>
              <a:t>Διάγραμμα σχέσεων μεταξύ μακροχρόνιων και βραχυχρόνιων καμπυλών μέσου και οριακού κόστους</a:t>
            </a:r>
          </a:p>
          <a:p>
            <a:endParaRPr lang="el-GR" dirty="0"/>
          </a:p>
          <a:p>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44824"/>
            <a:ext cx="388843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734" y="1844824"/>
            <a:ext cx="4278738" cy="420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515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lstStyle/>
          <a:p>
            <a:r>
              <a:rPr lang="el-GR" dirty="0" smtClean="0"/>
              <a:t>Ασκήσεις </a:t>
            </a:r>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409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lstStyle/>
          <a:p>
            <a:r>
              <a:rPr lang="el-GR" dirty="0" smtClean="0"/>
              <a:t>Η συνάρτηση παραγωγής είναι μια τεχνολογική σχέση που συνδέει το παραγόμενο προϊόν με τους συντελεστές παραγωγής (εργασία και κεφάλαιο). </a:t>
            </a:r>
          </a:p>
          <a:p>
            <a:endParaRPr lang="el-GR" dirty="0" smtClean="0"/>
          </a:p>
          <a:p>
            <a:r>
              <a:rPr lang="el-GR" dirty="0" smtClean="0"/>
              <a:t>Η συνάρτηση παραγωγής φανερώνει το μέγιστο ποσό του παραγόμενου προϊόντος που είναι δυνατόν να παραχθεί με δεδομένο συνδυασμό συντελεστών παραγωγής, με βάση την τεχνολογία που χρησιμοποιεί η επιχείρηση: </a:t>
            </a:r>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373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normAutofit fontScale="92500" lnSpcReduction="20000"/>
          </a:bodyPr>
          <a:lstStyle/>
          <a:p>
            <a:r>
              <a:rPr lang="el-GR" dirty="0" smtClean="0"/>
              <a:t>X = f ( L , K )</a:t>
            </a:r>
          </a:p>
          <a:p>
            <a:pPr marL="0" indent="0">
              <a:buNone/>
            </a:pPr>
            <a:r>
              <a:rPr lang="el-GR" dirty="0" smtClean="0"/>
              <a:t>όπου Χ = προϊόν, L = εργασία , K = κεφάλαιο (Χ, L, K ≥ 0)</a:t>
            </a:r>
          </a:p>
          <a:p>
            <a:endParaRPr lang="el-GR" dirty="0" smtClean="0"/>
          </a:p>
          <a:p>
            <a:r>
              <a:rPr lang="el-GR" dirty="0" smtClean="0"/>
              <a:t>Με βάση την συνάρτηση παραγωγής ορίζονται τα παρακάτω μεγέθη:</a:t>
            </a:r>
          </a:p>
          <a:p>
            <a:endParaRPr lang="el-GR" dirty="0" smtClean="0"/>
          </a:p>
          <a:p>
            <a:r>
              <a:rPr lang="el-GR" dirty="0" smtClean="0"/>
              <a:t>APL = X / L (μέσο προϊόν της εργασίας)</a:t>
            </a:r>
          </a:p>
          <a:p>
            <a:endParaRPr lang="el-GR" dirty="0" smtClean="0"/>
          </a:p>
          <a:p>
            <a:r>
              <a:rPr lang="el-GR" dirty="0" smtClean="0"/>
              <a:t>APK = X / K (μέσο προϊόν του κεφαλαίου) </a:t>
            </a:r>
          </a:p>
          <a:p>
            <a:endParaRPr lang="el-GR" dirty="0" smtClean="0"/>
          </a:p>
          <a:p>
            <a:r>
              <a:rPr lang="el-GR" dirty="0" smtClean="0"/>
              <a:t>MPL = </a:t>
            </a:r>
            <a:r>
              <a:rPr lang="el-GR" dirty="0" err="1" smtClean="0"/>
              <a:t>dX</a:t>
            </a:r>
            <a:r>
              <a:rPr lang="el-GR" dirty="0" smtClean="0"/>
              <a:t> / </a:t>
            </a:r>
            <a:r>
              <a:rPr lang="el-GR" dirty="0" err="1" smtClean="0"/>
              <a:t>dL</a:t>
            </a:r>
            <a:r>
              <a:rPr lang="el-GR" dirty="0" smtClean="0"/>
              <a:t> (οριακό προϊόν της εργασίας) </a:t>
            </a:r>
          </a:p>
          <a:p>
            <a:endParaRPr lang="el-GR" dirty="0" smtClean="0"/>
          </a:p>
          <a:p>
            <a:r>
              <a:rPr lang="el-GR" dirty="0" smtClean="0"/>
              <a:t>MPK =  </a:t>
            </a:r>
            <a:r>
              <a:rPr lang="el-GR" dirty="0" err="1" smtClean="0"/>
              <a:t>dX</a:t>
            </a:r>
            <a:r>
              <a:rPr lang="el-GR" dirty="0" smtClean="0"/>
              <a:t> / </a:t>
            </a:r>
            <a:r>
              <a:rPr lang="el-GR" dirty="0" err="1" smtClean="0"/>
              <a:t>dK</a:t>
            </a:r>
            <a:r>
              <a:rPr lang="el-GR" dirty="0" smtClean="0"/>
              <a:t> (οριακό προϊόν του κεφαλαίου)</a:t>
            </a:r>
          </a:p>
          <a:p>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32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lstStyle/>
          <a:p>
            <a:r>
              <a:rPr lang="el-GR" dirty="0" smtClean="0"/>
              <a:t>Παράδειγμα παραγωγής με έναν παραγωγικό συντελεστή </a:t>
            </a:r>
          </a:p>
          <a:p>
            <a:pPr marL="0" indent="0">
              <a:buNone/>
            </a:pPr>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12776"/>
            <a:ext cx="237626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412776"/>
            <a:ext cx="590465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3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normAutofit/>
          </a:bodyPr>
          <a:lstStyle/>
          <a:p>
            <a:r>
              <a:rPr lang="el-GR" dirty="0" smtClean="0"/>
              <a:t>Καθώς αυξάνεται ο μεταβλητός συντελεστής (εργασία) το συνολικό προϊόν στην αρχή αυξάνεται και στην συνέχεια φθίνει. Την ίδια συμπεριφορά έχουν το μέσο προϊόν και το οριακό προϊόν. </a:t>
            </a:r>
          </a:p>
          <a:p>
            <a:r>
              <a:rPr lang="el-GR" dirty="0" smtClean="0"/>
              <a:t>Όταν το συνολικό προϊόν είναι μέγιστο το οριακό προϊόν είναι μηδέν, ενώ καθώς φθίνει το συνολικό προϊόν το οριακό προϊόν γίνεται αρνητικό.  </a:t>
            </a:r>
          </a:p>
          <a:p>
            <a:endParaRPr lang="el-GR" dirty="0" smtClean="0"/>
          </a:p>
          <a:p>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32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lstStyle/>
          <a:p>
            <a:pPr lvl="0"/>
            <a:r>
              <a:rPr lang="el-GR" sz="2800" dirty="0" smtClean="0">
                <a:solidFill>
                  <a:prstClr val="black"/>
                </a:solidFill>
              </a:rPr>
              <a:t>Στην </a:t>
            </a:r>
            <a:r>
              <a:rPr lang="el-GR" sz="2800" dirty="0">
                <a:solidFill>
                  <a:prstClr val="black"/>
                </a:solidFill>
              </a:rPr>
              <a:t>θεωρία παραγωγής κάνουμε διάκριση ανάμεσα στο μακροχρόνιο και βραχυχρόνιο διάστημα στην παραγωγική διαδικασία. </a:t>
            </a:r>
            <a:endParaRPr lang="el-GR" sz="2800" dirty="0" smtClean="0">
              <a:solidFill>
                <a:prstClr val="black"/>
              </a:solidFill>
            </a:endParaRPr>
          </a:p>
          <a:p>
            <a:pPr lvl="0"/>
            <a:r>
              <a:rPr lang="el-GR" sz="2800" dirty="0" smtClean="0">
                <a:solidFill>
                  <a:prstClr val="black"/>
                </a:solidFill>
              </a:rPr>
              <a:t>Βραχυχρόνιο </a:t>
            </a:r>
            <a:r>
              <a:rPr lang="el-GR" sz="2800" dirty="0">
                <a:solidFill>
                  <a:prstClr val="black"/>
                </a:solidFill>
              </a:rPr>
              <a:t>θεωρείται το διάστημα που δεν είναι αρκετά μεγάλο για να έχει η επιχείρηση την δυνατότητα να μεταβάλλει τον κεφαλαιουχικό της εξοπλισμό. Το κεφάλαιο θεωρείται σταθερός συντελεστής, ενώ η εργασία θεωρείται μεταβλητός </a:t>
            </a:r>
            <a:r>
              <a:rPr lang="el-GR" sz="2800" dirty="0" smtClean="0">
                <a:solidFill>
                  <a:prstClr val="black"/>
                </a:solidFill>
              </a:rPr>
              <a:t>συντελεστής.</a:t>
            </a:r>
          </a:p>
          <a:p>
            <a:pPr lvl="0"/>
            <a:r>
              <a:rPr lang="el-GR" sz="2800" dirty="0" smtClean="0">
                <a:solidFill>
                  <a:prstClr val="black"/>
                </a:solidFill>
              </a:rPr>
              <a:t>Μακροχρόνιο </a:t>
            </a:r>
            <a:r>
              <a:rPr lang="el-GR" sz="2800" dirty="0">
                <a:solidFill>
                  <a:prstClr val="black"/>
                </a:solidFill>
              </a:rPr>
              <a:t>είναι το μεγάλο εκείνο διάστημα στο οποίο η επιχείρηση έχει την δυνατότητα να μεταβάλλει όλους τους παραγωγικούς συντελεστές δηλαδή οι παραγωγικοί συντελεστές είναι όλοι μεταβλητοί). </a:t>
            </a:r>
          </a:p>
          <a:p>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32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lstStyle/>
          <a:p>
            <a:r>
              <a:rPr lang="el-GR" sz="2000" dirty="0" smtClean="0"/>
              <a:t>Παραγωγή με δύο παραγωγικούς συντελεστές</a:t>
            </a:r>
          </a:p>
          <a:p>
            <a:pPr marL="0" indent="0">
              <a:buNone/>
            </a:pPr>
            <a:r>
              <a:rPr lang="el-GR" sz="2000" dirty="0" smtClean="0"/>
              <a:t>Καμπύλη </a:t>
            </a:r>
            <a:r>
              <a:rPr lang="el-GR" sz="2000" dirty="0" err="1" smtClean="0"/>
              <a:t>ισοπαραγωγής</a:t>
            </a:r>
            <a:r>
              <a:rPr lang="el-GR" sz="2000" dirty="0" smtClean="0"/>
              <a:t> ή ίσου προϊόντος είναι ο γεωμετρικός τόπος των σημείων που φανερώνουν τους συνδυασμούς Κ και L που παράγουν δεδομένο επίπεδο προϊόντος.</a:t>
            </a:r>
          </a:p>
          <a:p>
            <a:endParaRPr lang="el-GR" sz="2000" dirty="0" smtClean="0"/>
          </a:p>
          <a:p>
            <a:r>
              <a:rPr lang="el-GR" sz="2000" dirty="0" smtClean="0"/>
              <a:t>Διάγραμμα καμπύλη </a:t>
            </a:r>
            <a:r>
              <a:rPr lang="el-GR" sz="2000" dirty="0" err="1" smtClean="0"/>
              <a:t>ισοπαραγωγής</a:t>
            </a:r>
            <a:endParaRPr lang="el-GR" sz="2000" dirty="0" smtClean="0"/>
          </a:p>
          <a:p>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92896"/>
            <a:ext cx="331236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492896"/>
            <a:ext cx="460851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32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7464"/>
            <a:ext cx="8229600" cy="216024"/>
          </a:xfrm>
        </p:spPr>
        <p:txBody>
          <a:bodyPr>
            <a:normAutofit fontScale="90000"/>
          </a:bodyPr>
          <a:lstStyle/>
          <a:p>
            <a:endParaRPr lang="el-GR" dirty="0"/>
          </a:p>
        </p:txBody>
      </p:sp>
      <p:sp>
        <p:nvSpPr>
          <p:cNvPr id="3" name="Θέση περιεχομένου 2"/>
          <p:cNvSpPr>
            <a:spLocks noGrp="1"/>
          </p:cNvSpPr>
          <p:nvPr>
            <p:ph idx="1"/>
          </p:nvPr>
        </p:nvSpPr>
        <p:spPr>
          <a:xfrm>
            <a:off x="107504" y="332656"/>
            <a:ext cx="8856984" cy="6048672"/>
          </a:xfrm>
        </p:spPr>
        <p:txBody>
          <a:bodyPr/>
          <a:lstStyle/>
          <a:p>
            <a:r>
              <a:rPr lang="el-GR" dirty="0" smtClean="0"/>
              <a:t>Οριακός λόγος τεχνικής υποκατάστασης φανερώνει τον ρυθμό υποκατάστασης του ενός συντελεστή παραγωγής στον άλλο.</a:t>
            </a:r>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328"/>
            <a:ext cx="9144000"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420888"/>
            <a:ext cx="6552728" cy="11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3285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909</Words>
  <Application>Microsoft Office PowerPoint</Application>
  <PresentationFormat>Προβολή στην οθόνη (4:3)</PresentationFormat>
  <Paragraphs>73</Paragraphs>
  <Slides>26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Εισαγωγή στην Οικονομική 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στην Οικονομική Ι</dc:title>
  <dc:creator>Νίκος</dc:creator>
  <cp:lastModifiedBy>Νίκος</cp:lastModifiedBy>
  <cp:revision>23</cp:revision>
  <dcterms:created xsi:type="dcterms:W3CDTF">2014-11-07T17:49:20Z</dcterms:created>
  <dcterms:modified xsi:type="dcterms:W3CDTF">2014-11-07T18:19:51Z</dcterms:modified>
</cp:coreProperties>
</file>