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95" r:id="rId12"/>
    <p:sldId id="396" r:id="rId13"/>
    <p:sldId id="3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92" r:id="rId25"/>
    <p:sldId id="366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/>
    <p:restoredTop sz="94740"/>
  </p:normalViewPr>
  <p:slideViewPr>
    <p:cSldViewPr>
      <p:cViewPr varScale="1">
        <p:scale>
          <a:sx n="124" d="100"/>
          <a:sy n="124" d="100"/>
        </p:scale>
        <p:origin x="1416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0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42934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112329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CC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754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9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9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6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70108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3793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51853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56598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51190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en-GR" smtClean="0"/>
              <a:t>‹#›</a:t>
            </a:fld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07629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5589" y="4466590"/>
            <a:ext cx="6054725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755"/>
              </a:lnSpc>
              <a:spcBef>
                <a:spcPts val="100"/>
              </a:spcBef>
            </a:pPr>
            <a:r>
              <a:rPr sz="4800" spc="-5" dirty="0">
                <a:solidFill>
                  <a:srgbClr val="FFCC66"/>
                </a:solidFill>
                <a:latin typeface="Times New Roman"/>
                <a:cs typeface="Times New Roman"/>
              </a:rPr>
              <a:t>The Marketing</a:t>
            </a:r>
            <a:r>
              <a:rPr sz="4800" spc="-45" dirty="0">
                <a:solidFill>
                  <a:srgbClr val="FFCC66"/>
                </a:solidFill>
                <a:latin typeface="Times New Roman"/>
                <a:cs typeface="Times New Roman"/>
              </a:rPr>
              <a:t> </a:t>
            </a:r>
            <a:r>
              <a:rPr sz="4800" dirty="0">
                <a:solidFill>
                  <a:srgbClr val="FFCC66"/>
                </a:solidFill>
                <a:latin typeface="Times New Roman"/>
                <a:cs typeface="Times New Roman"/>
              </a:rPr>
              <a:t>Research</a:t>
            </a:r>
            <a:endParaRPr sz="4800">
              <a:latin typeface="Times New Roman"/>
              <a:cs typeface="Times New Roman"/>
            </a:endParaRPr>
          </a:p>
          <a:p>
            <a:pPr marR="448945" algn="ctr">
              <a:lnSpc>
                <a:spcPts val="5755"/>
              </a:lnSpc>
            </a:pPr>
            <a:r>
              <a:rPr sz="4800" spc="-5" dirty="0">
                <a:solidFill>
                  <a:srgbClr val="FFCC66"/>
                </a:solidFill>
                <a:latin typeface="Times New Roman"/>
                <a:cs typeface="Times New Roman"/>
              </a:rPr>
              <a:t>Process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78329" y="215900"/>
            <a:ext cx="5389880" cy="4310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4530" y="340359"/>
            <a:ext cx="77743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SPECIFY THE RESEARCH</a:t>
            </a:r>
            <a:r>
              <a:rPr spc="-55" dirty="0"/>
              <a:t> </a:t>
            </a:r>
            <a:r>
              <a:rPr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74140"/>
            <a:ext cx="7146925" cy="404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190" indent="-237490">
              <a:lnSpc>
                <a:spcPct val="100000"/>
              </a:lnSpc>
              <a:spcBef>
                <a:spcPts val="100"/>
              </a:spcBef>
              <a:buChar char="•"/>
              <a:tabLst>
                <a:tab pos="249554" algn="l"/>
                <a:tab pos="25019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What specific information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should 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project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provide?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CC"/>
              </a:buClr>
              <a:buFont typeface="Times New Roman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3520" marR="119380" indent="-211454">
              <a:lnSpc>
                <a:spcPts val="2430"/>
              </a:lnSpc>
              <a:buClr>
                <a:srgbClr val="FFFFCC"/>
              </a:buClr>
              <a:buFont typeface="Times New Roman"/>
              <a:buChar char="•"/>
              <a:tabLst>
                <a:tab pos="249554" algn="l"/>
                <a:tab pos="250190" algn="l"/>
              </a:tabLst>
            </a:pPr>
            <a:r>
              <a:rPr dirty="0"/>
              <a:t>	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If more than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one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type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information will 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developed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from 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study, which is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most important?</a:t>
            </a:r>
            <a:r>
              <a:rPr sz="2200" spc="2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CC"/>
              </a:buClr>
              <a:buFont typeface="Times New Roman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250190" indent="-237490">
              <a:lnSpc>
                <a:spcPct val="100000"/>
              </a:lnSpc>
              <a:buChar char="•"/>
              <a:tabLst>
                <a:tab pos="249554" algn="l"/>
                <a:tab pos="25019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What are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</a:t>
            </a:r>
            <a:r>
              <a:rPr sz="2200" spc="-2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priorities?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CC"/>
              </a:buClr>
              <a:buFont typeface="Times New Roman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3520" marR="897890" indent="-211454">
              <a:lnSpc>
                <a:spcPts val="2440"/>
              </a:lnSpc>
              <a:buClr>
                <a:srgbClr val="FFFFCC"/>
              </a:buClr>
              <a:buFont typeface="Times New Roman"/>
              <a:buChar char="•"/>
              <a:tabLst>
                <a:tab pos="249554" algn="l"/>
                <a:tab pos="250190" algn="l"/>
              </a:tabLst>
            </a:pPr>
            <a:r>
              <a:rPr dirty="0"/>
              <a:t>	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When specifying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objectives, development 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of 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hypotheses,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might be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very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helpful.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CC"/>
              </a:buClr>
              <a:buFont typeface="Times New Roman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223520" marR="5080" indent="-211454">
              <a:lnSpc>
                <a:spcPts val="2430"/>
              </a:lnSpc>
              <a:buClr>
                <a:srgbClr val="FFFFCC"/>
              </a:buClr>
              <a:buFont typeface="Times New Roman"/>
              <a:buChar char="•"/>
              <a:tabLst>
                <a:tab pos="249554" algn="l"/>
                <a:tab pos="250190" algn="l"/>
              </a:tabLst>
            </a:pPr>
            <a:r>
              <a:rPr dirty="0"/>
              <a:t>	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When achieved, objectives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provide 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necessary information  to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solve the</a:t>
            </a:r>
            <a:r>
              <a:rPr sz="2200" spc="-2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problem.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>
            <a:extLst>
              <a:ext uri="{FF2B5EF4-FFF2-40B4-BE49-F238E27FC236}">
                <a16:creationId xmlns:a16="http://schemas.microsoft.com/office/drawing/2014/main" id="{816E29FE-5474-0845-96CA-DDCC7E02DE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147008EC-285E-2C47-AD68-3D7032D38097}" type="slidenum">
              <a:rPr lang="el-GR" altLang="en-GR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11</a:t>
            </a:fld>
            <a:endParaRPr lang="el-GR" altLang="en-GR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0B6C088-9045-9343-828E-FF67CDE5B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850188" cy="609600"/>
          </a:xfrm>
        </p:spPr>
        <p:txBody>
          <a:bodyPr/>
          <a:lstStyle/>
          <a:p>
            <a:pPr eaLnBrk="1" hangingPunct="1"/>
            <a:r>
              <a:rPr lang="en-US" altLang="en-GR" sz="3400" dirty="0">
                <a:ea typeface="ＭＳ Ｐゴシック" panose="020B0600070205080204" pitchFamily="34" charset="-128"/>
              </a:rPr>
              <a:t>The Marketing Research Process</a:t>
            </a:r>
            <a:endParaRPr lang="el-GR" altLang="en-GR" sz="3400" dirty="0">
              <a:ea typeface="ＭＳ Ｐゴシック" panose="020B0600070205080204" pitchFamily="34" charset="-128"/>
            </a:endParaRP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240E8EF-A2BB-5F46-9F1D-FDE967F94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762000"/>
            <a:ext cx="5257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legacyObliqueBottom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GR" sz="2000" b="1" dirty="0">
                <a:solidFill>
                  <a:schemeClr val="bg2"/>
                </a:solidFill>
                <a:latin typeface="Arial" panose="020B0604020202020204" pitchFamily="34" charset="0"/>
              </a:rPr>
              <a:t>Defining the Problem</a:t>
            </a:r>
            <a:endParaRPr lang="el-GR" altLang="en-GR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33" name="Rectangle 4">
            <a:extLst>
              <a:ext uri="{FF2B5EF4-FFF2-40B4-BE49-F238E27FC236}">
                <a16:creationId xmlns:a16="http://schemas.microsoft.com/office/drawing/2014/main" id="{DFFB0E30-A53A-1D4B-A4A0-1D8B4464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524000"/>
            <a:ext cx="5257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legacyObliqueBottom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GR" sz="2000" b="1" dirty="0">
                <a:solidFill>
                  <a:schemeClr val="bg2"/>
                </a:solidFill>
                <a:latin typeface="Arial" panose="020B0604020202020204" pitchFamily="34" charset="0"/>
              </a:rPr>
              <a:t>Assess the Value of Information</a:t>
            </a:r>
            <a:endParaRPr lang="el-GR" altLang="en-GR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34" name="Rectangle 5">
            <a:extLst>
              <a:ext uri="{FF2B5EF4-FFF2-40B4-BE49-F238E27FC236}">
                <a16:creationId xmlns:a16="http://schemas.microsoft.com/office/drawing/2014/main" id="{90BA2AC6-02F1-DB4D-B944-7781D8A69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96000"/>
            <a:ext cx="5257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legacyObliqueBottom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GR" sz="2000" b="1" dirty="0">
                <a:solidFill>
                  <a:schemeClr val="bg2"/>
                </a:solidFill>
                <a:latin typeface="Arial" panose="020B0604020202020204" pitchFamily="34" charset="0"/>
              </a:rPr>
              <a:t>Presentation of Research Findings</a:t>
            </a:r>
            <a:endParaRPr lang="el-GR" altLang="en-GR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35" name="Rectangle 6">
            <a:extLst>
              <a:ext uri="{FF2B5EF4-FFF2-40B4-BE49-F238E27FC236}">
                <a16:creationId xmlns:a16="http://schemas.microsoft.com/office/drawing/2014/main" id="{8DACD088-6D10-0445-A6EF-2CD69B144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286000"/>
            <a:ext cx="5257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legacyObliqueBottom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GR" sz="2000" b="1" dirty="0">
                <a:solidFill>
                  <a:schemeClr val="bg2"/>
                </a:solidFill>
                <a:latin typeface="Arial" panose="020B0604020202020204" pitchFamily="34" charset="0"/>
              </a:rPr>
              <a:t>Choice of Research Design</a:t>
            </a:r>
            <a:endParaRPr lang="el-GR" altLang="en-GR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36" name="Rectangle 7">
            <a:extLst>
              <a:ext uri="{FF2B5EF4-FFF2-40B4-BE49-F238E27FC236}">
                <a16:creationId xmlns:a16="http://schemas.microsoft.com/office/drawing/2014/main" id="{6A6CFBA3-1DF9-734C-8EBB-561335515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048000"/>
            <a:ext cx="5257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legacyObliqueBottom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GR" sz="2000" b="1" dirty="0">
                <a:solidFill>
                  <a:schemeClr val="bg2"/>
                </a:solidFill>
                <a:latin typeface="Arial" panose="020B0604020202020204" pitchFamily="34" charset="0"/>
              </a:rPr>
              <a:t>Choice of Data Collection Method</a:t>
            </a:r>
            <a:endParaRPr lang="el-GR" altLang="en-GR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37" name="Rectangle 8">
            <a:extLst>
              <a:ext uri="{FF2B5EF4-FFF2-40B4-BE49-F238E27FC236}">
                <a16:creationId xmlns:a16="http://schemas.microsoft.com/office/drawing/2014/main" id="{A3435A9C-D8C3-254B-B187-F026A9148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810000"/>
            <a:ext cx="5257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legacyObliqueBottom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GR" sz="2000" b="1" dirty="0">
                <a:solidFill>
                  <a:schemeClr val="bg2"/>
                </a:solidFill>
                <a:latin typeface="Arial" panose="020B0604020202020204" pitchFamily="34" charset="0"/>
              </a:rPr>
              <a:t>Choice of Measurement Methods</a:t>
            </a:r>
            <a:endParaRPr lang="el-GR" altLang="en-GR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38" name="Rectangle 9">
            <a:extLst>
              <a:ext uri="{FF2B5EF4-FFF2-40B4-BE49-F238E27FC236}">
                <a16:creationId xmlns:a16="http://schemas.microsoft.com/office/drawing/2014/main" id="{780A29E3-0E14-F544-A043-7AB4A357C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572000"/>
            <a:ext cx="5257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legacyObliqueBottom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GR" sz="2000" b="1" dirty="0">
                <a:solidFill>
                  <a:schemeClr val="bg2"/>
                </a:solidFill>
                <a:latin typeface="Arial" panose="020B0604020202020204" pitchFamily="34" charset="0"/>
              </a:rPr>
              <a:t>Sampling and Data Collection</a:t>
            </a:r>
            <a:endParaRPr lang="el-GR" altLang="en-GR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39" name="Rectangle 10">
            <a:extLst>
              <a:ext uri="{FF2B5EF4-FFF2-40B4-BE49-F238E27FC236}">
                <a16:creationId xmlns:a16="http://schemas.microsoft.com/office/drawing/2014/main" id="{3A2FC705-1C39-6B49-9325-D32ED0ACE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334000"/>
            <a:ext cx="5257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scene3d>
            <a:camera prst="legacyObliqueBottom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folHlink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GR" sz="2000" b="1" dirty="0">
                <a:solidFill>
                  <a:schemeClr val="bg2"/>
                </a:solidFill>
                <a:latin typeface="Arial" panose="020B0604020202020204" pitchFamily="34" charset="0"/>
              </a:rPr>
              <a:t>Data Analysis</a:t>
            </a:r>
            <a:endParaRPr lang="el-GR" altLang="en-GR" sz="2000" b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40" name="AutoShape 11">
            <a:extLst>
              <a:ext uri="{FF2B5EF4-FFF2-40B4-BE49-F238E27FC236}">
                <a16:creationId xmlns:a16="http://schemas.microsoft.com/office/drawing/2014/main" id="{81D41BF7-A948-C842-9131-3893B7377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219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l-GR" altLang="en-GR" sz="2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41" name="AutoShape 12">
            <a:extLst>
              <a:ext uri="{FF2B5EF4-FFF2-40B4-BE49-F238E27FC236}">
                <a16:creationId xmlns:a16="http://schemas.microsoft.com/office/drawing/2014/main" id="{8E825FD2-4E8E-1A4C-A645-0B8F8475F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791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l-GR" altLang="en-GR" sz="2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42" name="AutoShape 13">
            <a:extLst>
              <a:ext uri="{FF2B5EF4-FFF2-40B4-BE49-F238E27FC236}">
                <a16:creationId xmlns:a16="http://schemas.microsoft.com/office/drawing/2014/main" id="{39F87066-6DA2-3744-9EA1-72994E462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029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l-GR" altLang="en-GR" sz="2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43" name="AutoShape 14">
            <a:extLst>
              <a:ext uri="{FF2B5EF4-FFF2-40B4-BE49-F238E27FC236}">
                <a16:creationId xmlns:a16="http://schemas.microsoft.com/office/drawing/2014/main" id="{FE72F91D-1784-2342-BDD9-4D1F6F66E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267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l-GR" altLang="en-GR" sz="2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44" name="AutoShape 15">
            <a:extLst>
              <a:ext uri="{FF2B5EF4-FFF2-40B4-BE49-F238E27FC236}">
                <a16:creationId xmlns:a16="http://schemas.microsoft.com/office/drawing/2014/main" id="{3D7D6862-F4AF-9645-B811-B13673D21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0574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l-GR" altLang="en-GR" sz="2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45" name="AutoShape 16">
            <a:extLst>
              <a:ext uri="{FF2B5EF4-FFF2-40B4-BE49-F238E27FC236}">
                <a16:creationId xmlns:a16="http://schemas.microsoft.com/office/drawing/2014/main" id="{889E7F82-B109-604B-9E7B-E941159F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2838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l-GR" altLang="en-GR" sz="2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8146" name="AutoShape 17">
            <a:extLst>
              <a:ext uri="{FF2B5EF4-FFF2-40B4-BE49-F238E27FC236}">
                <a16:creationId xmlns:a16="http://schemas.microsoft.com/office/drawing/2014/main" id="{B12C9D3B-70B9-D444-A28B-C18D5AAF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7432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l-GR" altLang="en-GR" sz="2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506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280" y="306070"/>
            <a:ext cx="7207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DEVELOP </a:t>
            </a:r>
            <a:r>
              <a:rPr sz="3600" dirty="0"/>
              <a:t>A RESEARCH</a:t>
            </a:r>
            <a:r>
              <a:rPr sz="3600" spc="-45" dirty="0"/>
              <a:t> </a:t>
            </a:r>
            <a:r>
              <a:rPr sz="3600" spc="-5" dirty="0"/>
              <a:t>DESIGN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68680" y="1021150"/>
            <a:ext cx="6901180" cy="7874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39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design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 framework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or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blueprint</a:t>
            </a:r>
            <a:r>
              <a:rPr sz="2600" spc="-8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for  conducting 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 research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project.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53714B-95C6-1D48-BFA6-8152E048654D}"/>
              </a:ext>
            </a:extLst>
          </p:cNvPr>
          <p:cNvSpPr txBox="1"/>
          <p:nvPr/>
        </p:nvSpPr>
        <p:spPr>
          <a:xfrm>
            <a:off x="970280" y="2209800"/>
            <a:ext cx="67995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R" sz="2800" dirty="0"/>
              <a:t>Qualitative</a:t>
            </a:r>
          </a:p>
          <a:p>
            <a:r>
              <a:rPr lang="en-GR" dirty="0"/>
              <a:t>	</a:t>
            </a:r>
            <a:r>
              <a:rPr lang="en-GR" sz="2000" dirty="0"/>
              <a:t>Exploratory </a:t>
            </a:r>
            <a:endParaRPr lang="en-GR" dirty="0"/>
          </a:p>
          <a:p>
            <a:r>
              <a:rPr lang="en-GR" dirty="0"/>
              <a:t>		Focus Groups</a:t>
            </a:r>
          </a:p>
          <a:p>
            <a:r>
              <a:rPr lang="en-GR" dirty="0"/>
              <a:t>		Personal Interviews</a:t>
            </a:r>
          </a:p>
          <a:p>
            <a:r>
              <a:rPr lang="en-GR" dirty="0"/>
              <a:t>		Observation </a:t>
            </a:r>
          </a:p>
          <a:p>
            <a:r>
              <a:rPr lang="en-GR" dirty="0"/>
              <a:t>		Content Analysis</a:t>
            </a:r>
          </a:p>
          <a:p>
            <a:r>
              <a:rPr lang="en-GR" dirty="0"/>
              <a:t>		Literature Review</a:t>
            </a:r>
          </a:p>
          <a:p>
            <a:r>
              <a:rPr lang="en-GR" sz="2400" dirty="0"/>
              <a:t>Q</a:t>
            </a:r>
            <a:r>
              <a:rPr lang="en-US" sz="2400" dirty="0"/>
              <a:t>u</a:t>
            </a:r>
            <a:r>
              <a:rPr lang="en-GR" sz="2400" dirty="0"/>
              <a:t>antitative </a:t>
            </a:r>
          </a:p>
          <a:p>
            <a:r>
              <a:rPr lang="en-GR" dirty="0"/>
              <a:t>	</a:t>
            </a:r>
            <a:r>
              <a:rPr lang="en-GR" sz="2000" dirty="0"/>
              <a:t>Descriptive</a:t>
            </a:r>
          </a:p>
          <a:p>
            <a:r>
              <a:rPr lang="en-GR" sz="2000" dirty="0"/>
              <a:t>	Causal</a:t>
            </a:r>
          </a:p>
          <a:p>
            <a:r>
              <a:rPr lang="en-GR" dirty="0"/>
              <a:t>		Survey</a:t>
            </a:r>
          </a:p>
          <a:p>
            <a:r>
              <a:rPr lang="en-GR" dirty="0"/>
              <a:t>		Big Data Analysis</a:t>
            </a:r>
          </a:p>
          <a:p>
            <a:r>
              <a:rPr lang="en-GR" dirty="0"/>
              <a:t>		Content Analysis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>
            <a:extLst>
              <a:ext uri="{FF2B5EF4-FFF2-40B4-BE49-F238E27FC236}">
                <a16:creationId xmlns:a16="http://schemas.microsoft.com/office/drawing/2014/main" id="{9DD05BFF-3312-E547-B789-24C9CED7FF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147008EC-285E-2C47-AD68-3D7032D38097}" type="slidenum">
              <a:rPr lang="el-GR" altLang="en-GR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13</a:t>
            </a:fld>
            <a:endParaRPr lang="el-GR" altLang="en-GR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F5B341A3-5F5B-1B4F-8D00-4806BDB15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l-GR" altLang="en-GR" sz="1800"/>
          </a:p>
        </p:txBody>
      </p:sp>
      <p:sp>
        <p:nvSpPr>
          <p:cNvPr id="73732" name="Text Box 3">
            <a:extLst>
              <a:ext uri="{FF2B5EF4-FFF2-40B4-BE49-F238E27FC236}">
                <a16:creationId xmlns:a16="http://schemas.microsoft.com/office/drawing/2014/main" id="{8F84B499-CE1F-4B4F-A1DC-C4E60029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612889"/>
            <a:ext cx="7239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GR" sz="3200" b="1" dirty="0">
                <a:latin typeface="Times New Roman" panose="02020603050405020304" pitchFamily="18" charset="0"/>
              </a:rPr>
              <a:t>Research purpose and research design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AE0FAD9-723B-914C-8659-C3CA12735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053165"/>
              </p:ext>
            </p:extLst>
          </p:nvPr>
        </p:nvGraphicFramePr>
        <p:xfrm>
          <a:off x="1066801" y="1810553"/>
          <a:ext cx="70104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178">
                  <a:extLst>
                    <a:ext uri="{9D8B030D-6E8A-4147-A177-3AD203B41FA5}">
                      <a16:colId xmlns:a16="http://schemas.microsoft.com/office/drawing/2014/main" val="3064981245"/>
                    </a:ext>
                  </a:extLst>
                </a:gridCol>
                <a:gridCol w="1840230">
                  <a:extLst>
                    <a:ext uri="{9D8B030D-6E8A-4147-A177-3AD203B41FA5}">
                      <a16:colId xmlns:a16="http://schemas.microsoft.com/office/drawing/2014/main" val="518363246"/>
                    </a:ext>
                  </a:extLst>
                </a:gridCol>
                <a:gridCol w="1315392">
                  <a:extLst>
                    <a:ext uri="{9D8B030D-6E8A-4147-A177-3AD203B41FA5}">
                      <a16:colId xmlns:a16="http://schemas.microsoft.com/office/drawing/2014/main" val="381967400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0270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R" dirty="0">
                          <a:solidFill>
                            <a:schemeClr val="bg1"/>
                          </a:solidFill>
                        </a:rPr>
                        <a:t>Exploratory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R" dirty="0">
                          <a:solidFill>
                            <a:schemeClr val="bg1"/>
                          </a:solidFill>
                        </a:rPr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R" dirty="0">
                          <a:solidFill>
                            <a:schemeClr val="bg1"/>
                          </a:solidFill>
                        </a:rPr>
                        <a:t>Explanatory/</a:t>
                      </a:r>
                    </a:p>
                    <a:p>
                      <a:r>
                        <a:rPr lang="en-GR" dirty="0">
                          <a:solidFill>
                            <a:schemeClr val="bg1"/>
                          </a:solidFill>
                        </a:rPr>
                        <a:t>Causal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88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Structured 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R" dirty="0"/>
                        <a:t>✓✓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R" dirty="0"/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96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Semistructured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R" dirty="0"/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R" dirty="0"/>
                        <a:t>✓✓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066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R" dirty="0"/>
                        <a:t>Non-structured-In deapth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R" dirty="0"/>
                        <a:t>✓✓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70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R" dirty="0"/>
                        <a:t>✓   More usual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R" dirty="0"/>
                        <a:t>✓✓Less usual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2452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280" y="306070"/>
            <a:ext cx="7207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DEVELOP </a:t>
            </a:r>
            <a:r>
              <a:rPr sz="3600" dirty="0"/>
              <a:t>A RESEARCH</a:t>
            </a:r>
            <a:r>
              <a:rPr sz="3600" spc="-45" dirty="0"/>
              <a:t> </a:t>
            </a:r>
            <a:r>
              <a:rPr sz="3600" spc="-5" dirty="0"/>
              <a:t>DESIGN</a:t>
            </a:r>
            <a:endParaRPr sz="3600"/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669" y="1370329"/>
            <a:ext cx="6901180" cy="7874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39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design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 framework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or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blueprint</a:t>
            </a:r>
            <a:r>
              <a:rPr sz="2600" spc="-8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for  conducting 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 research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project.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68037B-6E6A-F841-B206-F0F2B3702F54}"/>
              </a:ext>
            </a:extLst>
          </p:cNvPr>
          <p:cNvSpPr txBox="1"/>
          <p:nvPr/>
        </p:nvSpPr>
        <p:spPr>
          <a:xfrm>
            <a:off x="970280" y="2667000"/>
            <a:ext cx="71069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R" sz="2400" dirty="0"/>
              <a:t>Exploratory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GR" dirty="0">
                <a:ea typeface="ＭＳ Ｐゴシック" panose="020B0600070205080204" pitchFamily="34" charset="-128"/>
              </a:rPr>
              <a:t>	Depth of analysis (define variables and relationships)</a:t>
            </a:r>
            <a:endParaRPr lang="en-GR" dirty="0"/>
          </a:p>
          <a:p>
            <a:endParaRPr lang="en-GR" dirty="0"/>
          </a:p>
          <a:p>
            <a:r>
              <a:rPr lang="en-GR" sz="2400" dirty="0"/>
              <a:t>Descriptive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GR" dirty="0">
                <a:ea typeface="ＭＳ Ｐゴシック" panose="020B0600070205080204" pitchFamily="34" charset="-128"/>
              </a:rPr>
              <a:t>Determine and describe variability </a:t>
            </a:r>
            <a:r>
              <a:rPr lang="el-GR" altLang="en-GR" dirty="0">
                <a:ea typeface="ＭＳ Ｐゴシック" panose="020B0600070205080204" pitchFamily="34" charset="-128"/>
              </a:rPr>
              <a:t>(</a:t>
            </a:r>
            <a:r>
              <a:rPr lang="en-US" altLang="en-GR" dirty="0">
                <a:ea typeface="ＭＳ Ｐゴシック" panose="020B0600070205080204" pitchFamily="34" charset="-128"/>
              </a:rPr>
              <a:t>e.g. in behavior and attitude</a:t>
            </a:r>
            <a:r>
              <a:rPr lang="el-GR" altLang="en-GR" dirty="0">
                <a:ea typeface="ＭＳ Ｐゴシック" panose="020B0600070205080204" pitchFamily="34" charset="-128"/>
              </a:rPr>
              <a:t>).</a:t>
            </a:r>
            <a:endParaRPr lang="en-US" altLang="en-GR" dirty="0">
              <a:ea typeface="ＭＳ Ｐゴシック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R" dirty="0"/>
          </a:p>
          <a:p>
            <a:r>
              <a:rPr lang="en-GR" sz="2400" dirty="0"/>
              <a:t>Causal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GR" dirty="0">
                <a:ea typeface="ＭＳ Ｐゴシック" panose="020B0600070205080204" pitchFamily="34" charset="-128"/>
              </a:rPr>
              <a:t>Examination and justification of correlations among the variables (e.g. relationships between causes and effects).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R" sz="2400" dirty="0"/>
          </a:p>
          <a:p>
            <a:endParaRPr lang="en-G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110" y="340359"/>
            <a:ext cx="61144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THE</a:t>
            </a:r>
            <a:r>
              <a:rPr spc="-45" dirty="0"/>
              <a:t> </a:t>
            </a:r>
            <a:r>
              <a:rPr dirty="0"/>
              <a:t>QUESTIONNAIRE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669" y="1367790"/>
            <a:ext cx="8178165" cy="411987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55600" marR="867410" indent="-342900">
              <a:lnSpc>
                <a:spcPts val="279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Questionnaire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design is one of the basic building  blocks of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</a:t>
            </a:r>
            <a:r>
              <a:rPr sz="2800" spc="-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CC"/>
              </a:buClr>
              <a:buFont typeface="Times New Roman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355600" marR="104775" indent="-342900">
              <a:lnSpc>
                <a:spcPts val="278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Its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first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prime role is to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draw accurate information 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from the</a:t>
            </a:r>
            <a:r>
              <a:rPr sz="2800" spc="-4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respondent.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CC"/>
              </a:buClr>
              <a:buFont typeface="Times New Roman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There are </a:t>
            </a:r>
            <a:r>
              <a:rPr sz="2800" dirty="0">
                <a:solidFill>
                  <a:srgbClr val="FFFFCC"/>
                </a:solidFill>
                <a:latin typeface="Times New Roman"/>
                <a:cs typeface="Times New Roman"/>
              </a:rPr>
              <a:t>3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different types </a:t>
            </a:r>
            <a:r>
              <a:rPr sz="28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Question</a:t>
            </a:r>
            <a:r>
              <a:rPr sz="2800" spc="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Classifications: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3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Behavioral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2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Attitudinal</a:t>
            </a:r>
            <a:endParaRPr sz="28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3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FFCC"/>
                </a:solidFill>
                <a:latin typeface="Times New Roman"/>
                <a:cs typeface="Times New Roman"/>
              </a:rPr>
              <a:t>Classification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915" y="1316989"/>
            <a:ext cx="4972685" cy="450723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509"/>
              </a:spcBef>
              <a:buClr>
                <a:srgbClr val="FFFFCC"/>
              </a:buClr>
              <a:buFont typeface="Times New Roman"/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Have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ever</a:t>
            </a:r>
            <a:r>
              <a:rPr sz="2600" spc="-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ever</a:t>
            </a:r>
            <a:r>
              <a:rPr sz="2600" spc="-1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0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Who do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know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 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When did you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last</a:t>
            </a:r>
            <a:r>
              <a:rPr sz="2600" spc="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Which do you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most often</a:t>
            </a:r>
            <a:r>
              <a:rPr sz="2600" spc="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Who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does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it</a:t>
            </a:r>
            <a:r>
              <a:rPr sz="2600" spc="-3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How many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have</a:t>
            </a:r>
            <a:r>
              <a:rPr sz="2600" spc="-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In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what way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do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it</a:t>
            </a:r>
            <a:r>
              <a:rPr sz="2600" spc="-2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spcBef>
                <a:spcPts val="409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In </a:t>
            </a:r>
            <a:r>
              <a:rPr sz="2600" dirty="0">
                <a:solidFill>
                  <a:schemeClr val="bg1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future will </a:t>
            </a:r>
            <a:r>
              <a:rPr sz="2600" spc="5" dirty="0">
                <a:solidFill>
                  <a:schemeClr val="bg1"/>
                </a:solidFill>
                <a:latin typeface="Times New Roman"/>
                <a:cs typeface="Times New Roman"/>
              </a:rPr>
              <a:t>you </a:t>
            </a:r>
            <a:r>
              <a:rPr sz="2600" spc="-5" dirty="0">
                <a:solidFill>
                  <a:schemeClr val="bg1"/>
                </a:solidFill>
                <a:latin typeface="Times New Roman"/>
                <a:cs typeface="Times New Roman"/>
              </a:rPr>
              <a:t>........?</a:t>
            </a:r>
            <a:endParaRPr sz="26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487444"/>
            <a:ext cx="66262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u="none" spc="-5" dirty="0">
                <a:solidFill>
                  <a:schemeClr val="bg1"/>
                </a:solidFill>
              </a:rPr>
              <a:t>Behavioral questions address the </a:t>
            </a:r>
            <a:r>
              <a:rPr sz="2800" u="none" dirty="0">
                <a:solidFill>
                  <a:schemeClr val="bg1"/>
                </a:solidFill>
              </a:rPr>
              <a:t>following: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727700" y="2741929"/>
            <a:ext cx="3089910" cy="1772920"/>
          </a:xfrm>
          <a:custGeom>
            <a:avLst/>
            <a:gdLst/>
            <a:ahLst/>
            <a:cxnLst/>
            <a:rect l="l" t="t" r="r" b="b"/>
            <a:pathLst>
              <a:path w="3089909" h="1772920">
                <a:moveTo>
                  <a:pt x="2575559" y="0"/>
                </a:moveTo>
                <a:lnTo>
                  <a:pt x="513079" y="0"/>
                </a:lnTo>
                <a:lnTo>
                  <a:pt x="458200" y="2200"/>
                </a:lnTo>
                <a:lnTo>
                  <a:pt x="403882" y="8586"/>
                </a:lnTo>
                <a:lnTo>
                  <a:pt x="350685" y="18832"/>
                </a:lnTo>
                <a:lnTo>
                  <a:pt x="299172" y="32612"/>
                </a:lnTo>
                <a:lnTo>
                  <a:pt x="249902" y="49603"/>
                </a:lnTo>
                <a:lnTo>
                  <a:pt x="203436" y="69479"/>
                </a:lnTo>
                <a:lnTo>
                  <a:pt x="160337" y="91916"/>
                </a:lnTo>
                <a:lnTo>
                  <a:pt x="121164" y="116588"/>
                </a:lnTo>
                <a:lnTo>
                  <a:pt x="86479" y="143170"/>
                </a:lnTo>
                <a:lnTo>
                  <a:pt x="56842" y="171338"/>
                </a:lnTo>
                <a:lnTo>
                  <a:pt x="14958" y="231132"/>
                </a:lnTo>
                <a:lnTo>
                  <a:pt x="0" y="293370"/>
                </a:lnTo>
                <a:lnTo>
                  <a:pt x="0" y="1478280"/>
                </a:lnTo>
                <a:lnTo>
                  <a:pt x="14958" y="1540987"/>
                </a:lnTo>
                <a:lnTo>
                  <a:pt x="56842" y="1601118"/>
                </a:lnTo>
                <a:lnTo>
                  <a:pt x="86479" y="1629411"/>
                </a:lnTo>
                <a:lnTo>
                  <a:pt x="121164" y="1656094"/>
                </a:lnTo>
                <a:lnTo>
                  <a:pt x="160337" y="1680845"/>
                </a:lnTo>
                <a:lnTo>
                  <a:pt x="203436" y="1703340"/>
                </a:lnTo>
                <a:lnTo>
                  <a:pt x="249902" y="1723258"/>
                </a:lnTo>
                <a:lnTo>
                  <a:pt x="299172" y="1740277"/>
                </a:lnTo>
                <a:lnTo>
                  <a:pt x="350685" y="1754075"/>
                </a:lnTo>
                <a:lnTo>
                  <a:pt x="403882" y="1764329"/>
                </a:lnTo>
                <a:lnTo>
                  <a:pt x="458200" y="1770718"/>
                </a:lnTo>
                <a:lnTo>
                  <a:pt x="513079" y="1772920"/>
                </a:lnTo>
                <a:lnTo>
                  <a:pt x="2575559" y="1772920"/>
                </a:lnTo>
                <a:lnTo>
                  <a:pt x="2630692" y="1770718"/>
                </a:lnTo>
                <a:lnTo>
                  <a:pt x="2685228" y="1764329"/>
                </a:lnTo>
                <a:lnTo>
                  <a:pt x="2738608" y="1754075"/>
                </a:lnTo>
                <a:lnTo>
                  <a:pt x="2790275" y="1740277"/>
                </a:lnTo>
                <a:lnTo>
                  <a:pt x="2839670" y="1723258"/>
                </a:lnTo>
                <a:lnTo>
                  <a:pt x="2886236" y="1703340"/>
                </a:lnTo>
                <a:lnTo>
                  <a:pt x="2929413" y="1680845"/>
                </a:lnTo>
                <a:lnTo>
                  <a:pt x="2968645" y="1656094"/>
                </a:lnTo>
                <a:lnTo>
                  <a:pt x="3003372" y="1629411"/>
                </a:lnTo>
                <a:lnTo>
                  <a:pt x="3033037" y="1601118"/>
                </a:lnTo>
                <a:lnTo>
                  <a:pt x="3057082" y="1571536"/>
                </a:lnTo>
                <a:lnTo>
                  <a:pt x="3086076" y="1509794"/>
                </a:lnTo>
                <a:lnTo>
                  <a:pt x="3089909" y="1478280"/>
                </a:lnTo>
                <a:lnTo>
                  <a:pt x="3089909" y="293370"/>
                </a:lnTo>
                <a:lnTo>
                  <a:pt x="3074947" y="231132"/>
                </a:lnTo>
                <a:lnTo>
                  <a:pt x="3033037" y="171338"/>
                </a:lnTo>
                <a:lnTo>
                  <a:pt x="3003372" y="143170"/>
                </a:lnTo>
                <a:lnTo>
                  <a:pt x="2968645" y="116588"/>
                </a:lnTo>
                <a:lnTo>
                  <a:pt x="2929413" y="91916"/>
                </a:lnTo>
                <a:lnTo>
                  <a:pt x="2886236" y="69479"/>
                </a:lnTo>
                <a:lnTo>
                  <a:pt x="2839670" y="49603"/>
                </a:lnTo>
                <a:lnTo>
                  <a:pt x="2790275" y="32612"/>
                </a:lnTo>
                <a:lnTo>
                  <a:pt x="2738608" y="18832"/>
                </a:lnTo>
                <a:lnTo>
                  <a:pt x="2685228" y="8586"/>
                </a:lnTo>
                <a:lnTo>
                  <a:pt x="2630692" y="2200"/>
                </a:lnTo>
                <a:lnTo>
                  <a:pt x="2575559" y="0"/>
                </a:lnTo>
                <a:close/>
              </a:path>
            </a:pathLst>
          </a:custGeom>
          <a:solidFill>
            <a:srgbClr val="33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27700" y="2741929"/>
            <a:ext cx="3089910" cy="1772920"/>
          </a:xfrm>
          <a:custGeom>
            <a:avLst/>
            <a:gdLst/>
            <a:ahLst/>
            <a:cxnLst/>
            <a:rect l="l" t="t" r="r" b="b"/>
            <a:pathLst>
              <a:path w="3089909" h="1772920">
                <a:moveTo>
                  <a:pt x="513079" y="0"/>
                </a:moveTo>
                <a:lnTo>
                  <a:pt x="458200" y="2200"/>
                </a:lnTo>
                <a:lnTo>
                  <a:pt x="403882" y="8586"/>
                </a:lnTo>
                <a:lnTo>
                  <a:pt x="350685" y="18832"/>
                </a:lnTo>
                <a:lnTo>
                  <a:pt x="299172" y="32612"/>
                </a:lnTo>
                <a:lnTo>
                  <a:pt x="249902" y="49603"/>
                </a:lnTo>
                <a:lnTo>
                  <a:pt x="203436" y="69479"/>
                </a:lnTo>
                <a:lnTo>
                  <a:pt x="160337" y="91916"/>
                </a:lnTo>
                <a:lnTo>
                  <a:pt x="121164" y="116588"/>
                </a:lnTo>
                <a:lnTo>
                  <a:pt x="86479" y="143170"/>
                </a:lnTo>
                <a:lnTo>
                  <a:pt x="56842" y="171338"/>
                </a:lnTo>
                <a:lnTo>
                  <a:pt x="14958" y="231132"/>
                </a:lnTo>
                <a:lnTo>
                  <a:pt x="0" y="293370"/>
                </a:lnTo>
                <a:lnTo>
                  <a:pt x="0" y="515620"/>
                </a:lnTo>
                <a:lnTo>
                  <a:pt x="0" y="735330"/>
                </a:lnTo>
                <a:lnTo>
                  <a:pt x="0" y="1036320"/>
                </a:lnTo>
                <a:lnTo>
                  <a:pt x="0" y="1257300"/>
                </a:lnTo>
                <a:lnTo>
                  <a:pt x="0" y="1478280"/>
                </a:lnTo>
                <a:lnTo>
                  <a:pt x="3833" y="1509794"/>
                </a:lnTo>
                <a:lnTo>
                  <a:pt x="32815" y="1571536"/>
                </a:lnTo>
                <a:lnTo>
                  <a:pt x="56842" y="1601118"/>
                </a:lnTo>
                <a:lnTo>
                  <a:pt x="86479" y="1629411"/>
                </a:lnTo>
                <a:lnTo>
                  <a:pt x="121164" y="1656094"/>
                </a:lnTo>
                <a:lnTo>
                  <a:pt x="160337" y="1680845"/>
                </a:lnTo>
                <a:lnTo>
                  <a:pt x="203436" y="1703340"/>
                </a:lnTo>
                <a:lnTo>
                  <a:pt x="249902" y="1723258"/>
                </a:lnTo>
                <a:lnTo>
                  <a:pt x="299172" y="1740277"/>
                </a:lnTo>
                <a:lnTo>
                  <a:pt x="350685" y="1754075"/>
                </a:lnTo>
                <a:lnTo>
                  <a:pt x="403882" y="1764329"/>
                </a:lnTo>
                <a:lnTo>
                  <a:pt x="458200" y="1770718"/>
                </a:lnTo>
                <a:lnTo>
                  <a:pt x="513079" y="1772920"/>
                </a:lnTo>
                <a:lnTo>
                  <a:pt x="897890" y="1772920"/>
                </a:lnTo>
                <a:lnTo>
                  <a:pt x="1282700" y="1772920"/>
                </a:lnTo>
                <a:lnTo>
                  <a:pt x="1805940" y="1772920"/>
                </a:lnTo>
                <a:lnTo>
                  <a:pt x="2190750" y="1772920"/>
                </a:lnTo>
                <a:lnTo>
                  <a:pt x="2575559" y="1772920"/>
                </a:lnTo>
                <a:lnTo>
                  <a:pt x="2630692" y="1770718"/>
                </a:lnTo>
                <a:lnTo>
                  <a:pt x="2685228" y="1764329"/>
                </a:lnTo>
                <a:lnTo>
                  <a:pt x="2738608" y="1754075"/>
                </a:lnTo>
                <a:lnTo>
                  <a:pt x="2790275" y="1740277"/>
                </a:lnTo>
                <a:lnTo>
                  <a:pt x="2839670" y="1723258"/>
                </a:lnTo>
                <a:lnTo>
                  <a:pt x="2886236" y="1703340"/>
                </a:lnTo>
                <a:lnTo>
                  <a:pt x="2929413" y="1680845"/>
                </a:lnTo>
                <a:lnTo>
                  <a:pt x="2968645" y="1656094"/>
                </a:lnTo>
                <a:lnTo>
                  <a:pt x="3003372" y="1629411"/>
                </a:lnTo>
                <a:lnTo>
                  <a:pt x="3033037" y="1601118"/>
                </a:lnTo>
                <a:lnTo>
                  <a:pt x="3057082" y="1571536"/>
                </a:lnTo>
                <a:lnTo>
                  <a:pt x="3086076" y="1509794"/>
                </a:lnTo>
                <a:lnTo>
                  <a:pt x="3089909" y="1478280"/>
                </a:lnTo>
                <a:lnTo>
                  <a:pt x="3089909" y="1257300"/>
                </a:lnTo>
                <a:lnTo>
                  <a:pt x="3089909" y="1036320"/>
                </a:lnTo>
                <a:lnTo>
                  <a:pt x="3089909" y="735330"/>
                </a:lnTo>
                <a:lnTo>
                  <a:pt x="3089909" y="515620"/>
                </a:lnTo>
                <a:lnTo>
                  <a:pt x="3089909" y="293370"/>
                </a:lnTo>
                <a:lnTo>
                  <a:pt x="3086076" y="262108"/>
                </a:lnTo>
                <a:lnTo>
                  <a:pt x="3057082" y="200767"/>
                </a:lnTo>
                <a:lnTo>
                  <a:pt x="3003372" y="143170"/>
                </a:lnTo>
                <a:lnTo>
                  <a:pt x="2968645" y="116588"/>
                </a:lnTo>
                <a:lnTo>
                  <a:pt x="2929413" y="91916"/>
                </a:lnTo>
                <a:lnTo>
                  <a:pt x="2886236" y="69479"/>
                </a:lnTo>
                <a:lnTo>
                  <a:pt x="2839670" y="49603"/>
                </a:lnTo>
                <a:lnTo>
                  <a:pt x="2790275" y="32612"/>
                </a:lnTo>
                <a:lnTo>
                  <a:pt x="2738608" y="18832"/>
                </a:lnTo>
                <a:lnTo>
                  <a:pt x="2685228" y="8586"/>
                </a:lnTo>
                <a:lnTo>
                  <a:pt x="2630692" y="2200"/>
                </a:lnTo>
                <a:lnTo>
                  <a:pt x="2575559" y="0"/>
                </a:lnTo>
                <a:lnTo>
                  <a:pt x="2190750" y="0"/>
                </a:lnTo>
                <a:lnTo>
                  <a:pt x="1805940" y="0"/>
                </a:lnTo>
                <a:lnTo>
                  <a:pt x="1282700" y="0"/>
                </a:lnTo>
                <a:lnTo>
                  <a:pt x="897890" y="0"/>
                </a:lnTo>
                <a:lnTo>
                  <a:pt x="513079" y="0"/>
                </a:lnTo>
                <a:close/>
              </a:path>
            </a:pathLst>
          </a:custGeom>
          <a:ln w="93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47409" y="2840990"/>
            <a:ext cx="2651760" cy="1517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They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determine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people's  actions </a:t>
            </a:r>
            <a:r>
              <a:rPr sz="1400" b="1" spc="5" dirty="0">
                <a:solidFill>
                  <a:srgbClr val="FFFFCC"/>
                </a:solidFill>
                <a:latin typeface="Arial"/>
                <a:cs typeface="Arial"/>
              </a:rPr>
              <a:t>in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terms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of what they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have eaten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(or drunk), </a:t>
            </a:r>
            <a:r>
              <a:rPr sz="1400" b="1" spc="-10" dirty="0">
                <a:solidFill>
                  <a:srgbClr val="FFFFCC"/>
                </a:solidFill>
                <a:latin typeface="Arial"/>
                <a:cs typeface="Arial"/>
              </a:rPr>
              <a:t>bought, 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used,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visited, seen, read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or  heard.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Behavioral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questions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record facts and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not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matters</a:t>
            </a:r>
            <a:r>
              <a:rPr sz="1400" b="1" spc="-7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of 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opinion.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209" y="1369059"/>
            <a:ext cx="4026535" cy="1235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100"/>
              </a:spcBef>
              <a:buClr>
                <a:srgbClr val="FFFFCC"/>
              </a:buClr>
              <a:buFont typeface="Times New Roman"/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What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 you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think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</a:t>
            </a:r>
            <a:r>
              <a:rPr sz="2600" spc="-8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CC"/>
              </a:buClr>
              <a:buFont typeface="Times New Roman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293370" indent="-280670">
              <a:lnSpc>
                <a:spcPct val="100000"/>
              </a:lnSpc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Why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 you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209" y="2997200"/>
            <a:ext cx="45167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100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Do you agree of disagree</a:t>
            </a:r>
            <a:r>
              <a:rPr sz="2600" spc="-7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209" y="3810000"/>
            <a:ext cx="340931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100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How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 you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rate</a:t>
            </a:r>
            <a:r>
              <a:rPr sz="2600" spc="-6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209" y="4624070"/>
            <a:ext cx="48533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80670">
              <a:lnSpc>
                <a:spcPct val="100000"/>
              </a:lnSpc>
              <a:spcBef>
                <a:spcPts val="100"/>
              </a:spcBef>
              <a:buChar char="•"/>
              <a:tabLst>
                <a:tab pos="292735" algn="l"/>
                <a:tab pos="29337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Which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best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(or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worst)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for</a:t>
            </a:r>
            <a:r>
              <a:rPr sz="2600" spc="-9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........?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8600" y="863999"/>
            <a:ext cx="7819391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u="none" dirty="0">
                <a:solidFill>
                  <a:srgbClr val="D4D5D1"/>
                </a:solidFill>
              </a:rPr>
              <a:t>Attitudinal </a:t>
            </a:r>
            <a:r>
              <a:rPr sz="2800" u="none" spc="-5" dirty="0">
                <a:solidFill>
                  <a:srgbClr val="D4D5D1"/>
                </a:solidFill>
              </a:rPr>
              <a:t>questions address the</a:t>
            </a:r>
            <a:r>
              <a:rPr sz="2800" u="none" spc="-50" dirty="0">
                <a:solidFill>
                  <a:srgbClr val="D4D5D1"/>
                </a:solidFill>
              </a:rPr>
              <a:t> </a:t>
            </a:r>
            <a:r>
              <a:rPr sz="2800" u="none" dirty="0">
                <a:solidFill>
                  <a:srgbClr val="D4D5D1"/>
                </a:solidFill>
              </a:rPr>
              <a:t>following:</a:t>
            </a:r>
            <a:endParaRPr sz="28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727700" y="2741929"/>
            <a:ext cx="3089910" cy="1772920"/>
          </a:xfrm>
          <a:custGeom>
            <a:avLst/>
            <a:gdLst/>
            <a:ahLst/>
            <a:cxnLst/>
            <a:rect l="l" t="t" r="r" b="b"/>
            <a:pathLst>
              <a:path w="3089909" h="1772920">
                <a:moveTo>
                  <a:pt x="2575559" y="0"/>
                </a:moveTo>
                <a:lnTo>
                  <a:pt x="513079" y="0"/>
                </a:lnTo>
                <a:lnTo>
                  <a:pt x="458200" y="2200"/>
                </a:lnTo>
                <a:lnTo>
                  <a:pt x="403882" y="8586"/>
                </a:lnTo>
                <a:lnTo>
                  <a:pt x="350685" y="18832"/>
                </a:lnTo>
                <a:lnTo>
                  <a:pt x="299172" y="32612"/>
                </a:lnTo>
                <a:lnTo>
                  <a:pt x="249902" y="49603"/>
                </a:lnTo>
                <a:lnTo>
                  <a:pt x="203436" y="69479"/>
                </a:lnTo>
                <a:lnTo>
                  <a:pt x="160337" y="91916"/>
                </a:lnTo>
                <a:lnTo>
                  <a:pt x="121164" y="116588"/>
                </a:lnTo>
                <a:lnTo>
                  <a:pt x="86479" y="143170"/>
                </a:lnTo>
                <a:lnTo>
                  <a:pt x="56842" y="171338"/>
                </a:lnTo>
                <a:lnTo>
                  <a:pt x="14958" y="231132"/>
                </a:lnTo>
                <a:lnTo>
                  <a:pt x="0" y="293370"/>
                </a:lnTo>
                <a:lnTo>
                  <a:pt x="0" y="1478280"/>
                </a:lnTo>
                <a:lnTo>
                  <a:pt x="14958" y="1540987"/>
                </a:lnTo>
                <a:lnTo>
                  <a:pt x="56842" y="1601118"/>
                </a:lnTo>
                <a:lnTo>
                  <a:pt x="86479" y="1629411"/>
                </a:lnTo>
                <a:lnTo>
                  <a:pt x="121164" y="1656094"/>
                </a:lnTo>
                <a:lnTo>
                  <a:pt x="160337" y="1680845"/>
                </a:lnTo>
                <a:lnTo>
                  <a:pt x="203436" y="1703340"/>
                </a:lnTo>
                <a:lnTo>
                  <a:pt x="249902" y="1723258"/>
                </a:lnTo>
                <a:lnTo>
                  <a:pt x="299172" y="1740277"/>
                </a:lnTo>
                <a:lnTo>
                  <a:pt x="350685" y="1754075"/>
                </a:lnTo>
                <a:lnTo>
                  <a:pt x="403882" y="1764329"/>
                </a:lnTo>
                <a:lnTo>
                  <a:pt x="458200" y="1770718"/>
                </a:lnTo>
                <a:lnTo>
                  <a:pt x="513079" y="1772920"/>
                </a:lnTo>
                <a:lnTo>
                  <a:pt x="2575559" y="1772920"/>
                </a:lnTo>
                <a:lnTo>
                  <a:pt x="2630692" y="1770718"/>
                </a:lnTo>
                <a:lnTo>
                  <a:pt x="2685228" y="1764329"/>
                </a:lnTo>
                <a:lnTo>
                  <a:pt x="2738608" y="1754075"/>
                </a:lnTo>
                <a:lnTo>
                  <a:pt x="2790275" y="1740277"/>
                </a:lnTo>
                <a:lnTo>
                  <a:pt x="2839670" y="1723258"/>
                </a:lnTo>
                <a:lnTo>
                  <a:pt x="2886236" y="1703340"/>
                </a:lnTo>
                <a:lnTo>
                  <a:pt x="2929413" y="1680845"/>
                </a:lnTo>
                <a:lnTo>
                  <a:pt x="2968645" y="1656094"/>
                </a:lnTo>
                <a:lnTo>
                  <a:pt x="3003372" y="1629411"/>
                </a:lnTo>
                <a:lnTo>
                  <a:pt x="3033037" y="1601118"/>
                </a:lnTo>
                <a:lnTo>
                  <a:pt x="3057082" y="1571536"/>
                </a:lnTo>
                <a:lnTo>
                  <a:pt x="3086076" y="1509794"/>
                </a:lnTo>
                <a:lnTo>
                  <a:pt x="3089909" y="1478280"/>
                </a:lnTo>
                <a:lnTo>
                  <a:pt x="3089909" y="293370"/>
                </a:lnTo>
                <a:lnTo>
                  <a:pt x="3074947" y="231132"/>
                </a:lnTo>
                <a:lnTo>
                  <a:pt x="3033037" y="171338"/>
                </a:lnTo>
                <a:lnTo>
                  <a:pt x="3003372" y="143170"/>
                </a:lnTo>
                <a:lnTo>
                  <a:pt x="2968645" y="116588"/>
                </a:lnTo>
                <a:lnTo>
                  <a:pt x="2929413" y="91916"/>
                </a:lnTo>
                <a:lnTo>
                  <a:pt x="2886236" y="69479"/>
                </a:lnTo>
                <a:lnTo>
                  <a:pt x="2839670" y="49603"/>
                </a:lnTo>
                <a:lnTo>
                  <a:pt x="2790275" y="32612"/>
                </a:lnTo>
                <a:lnTo>
                  <a:pt x="2738608" y="18832"/>
                </a:lnTo>
                <a:lnTo>
                  <a:pt x="2685228" y="8586"/>
                </a:lnTo>
                <a:lnTo>
                  <a:pt x="2630692" y="2200"/>
                </a:lnTo>
                <a:lnTo>
                  <a:pt x="2575559" y="0"/>
                </a:lnTo>
                <a:close/>
              </a:path>
            </a:pathLst>
          </a:custGeom>
          <a:solidFill>
            <a:srgbClr val="33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27700" y="2741929"/>
            <a:ext cx="3089910" cy="1772920"/>
          </a:xfrm>
          <a:custGeom>
            <a:avLst/>
            <a:gdLst/>
            <a:ahLst/>
            <a:cxnLst/>
            <a:rect l="l" t="t" r="r" b="b"/>
            <a:pathLst>
              <a:path w="3089909" h="1772920">
                <a:moveTo>
                  <a:pt x="513079" y="0"/>
                </a:moveTo>
                <a:lnTo>
                  <a:pt x="458200" y="2200"/>
                </a:lnTo>
                <a:lnTo>
                  <a:pt x="403882" y="8586"/>
                </a:lnTo>
                <a:lnTo>
                  <a:pt x="350685" y="18832"/>
                </a:lnTo>
                <a:lnTo>
                  <a:pt x="299172" y="32612"/>
                </a:lnTo>
                <a:lnTo>
                  <a:pt x="249902" y="49603"/>
                </a:lnTo>
                <a:lnTo>
                  <a:pt x="203436" y="69479"/>
                </a:lnTo>
                <a:lnTo>
                  <a:pt x="160337" y="91916"/>
                </a:lnTo>
                <a:lnTo>
                  <a:pt x="121164" y="116588"/>
                </a:lnTo>
                <a:lnTo>
                  <a:pt x="86479" y="143170"/>
                </a:lnTo>
                <a:lnTo>
                  <a:pt x="56842" y="171338"/>
                </a:lnTo>
                <a:lnTo>
                  <a:pt x="14958" y="231132"/>
                </a:lnTo>
                <a:lnTo>
                  <a:pt x="0" y="293370"/>
                </a:lnTo>
                <a:lnTo>
                  <a:pt x="0" y="515620"/>
                </a:lnTo>
                <a:lnTo>
                  <a:pt x="0" y="735330"/>
                </a:lnTo>
                <a:lnTo>
                  <a:pt x="0" y="1036320"/>
                </a:lnTo>
                <a:lnTo>
                  <a:pt x="0" y="1257300"/>
                </a:lnTo>
                <a:lnTo>
                  <a:pt x="0" y="1478280"/>
                </a:lnTo>
                <a:lnTo>
                  <a:pt x="3833" y="1509794"/>
                </a:lnTo>
                <a:lnTo>
                  <a:pt x="32815" y="1571536"/>
                </a:lnTo>
                <a:lnTo>
                  <a:pt x="56842" y="1601118"/>
                </a:lnTo>
                <a:lnTo>
                  <a:pt x="86479" y="1629411"/>
                </a:lnTo>
                <a:lnTo>
                  <a:pt x="121164" y="1656094"/>
                </a:lnTo>
                <a:lnTo>
                  <a:pt x="160337" y="1680845"/>
                </a:lnTo>
                <a:lnTo>
                  <a:pt x="203436" y="1703340"/>
                </a:lnTo>
                <a:lnTo>
                  <a:pt x="249902" y="1723258"/>
                </a:lnTo>
                <a:lnTo>
                  <a:pt x="299172" y="1740277"/>
                </a:lnTo>
                <a:lnTo>
                  <a:pt x="350685" y="1754075"/>
                </a:lnTo>
                <a:lnTo>
                  <a:pt x="403882" y="1764329"/>
                </a:lnTo>
                <a:lnTo>
                  <a:pt x="458200" y="1770718"/>
                </a:lnTo>
                <a:lnTo>
                  <a:pt x="513079" y="1772920"/>
                </a:lnTo>
                <a:lnTo>
                  <a:pt x="897890" y="1772920"/>
                </a:lnTo>
                <a:lnTo>
                  <a:pt x="1282700" y="1772920"/>
                </a:lnTo>
                <a:lnTo>
                  <a:pt x="1805940" y="1772920"/>
                </a:lnTo>
                <a:lnTo>
                  <a:pt x="2190750" y="1772920"/>
                </a:lnTo>
                <a:lnTo>
                  <a:pt x="2575559" y="1772920"/>
                </a:lnTo>
                <a:lnTo>
                  <a:pt x="2630692" y="1770718"/>
                </a:lnTo>
                <a:lnTo>
                  <a:pt x="2685228" y="1764329"/>
                </a:lnTo>
                <a:lnTo>
                  <a:pt x="2738608" y="1754075"/>
                </a:lnTo>
                <a:lnTo>
                  <a:pt x="2790275" y="1740277"/>
                </a:lnTo>
                <a:lnTo>
                  <a:pt x="2839670" y="1723258"/>
                </a:lnTo>
                <a:lnTo>
                  <a:pt x="2886236" y="1703340"/>
                </a:lnTo>
                <a:lnTo>
                  <a:pt x="2929413" y="1680845"/>
                </a:lnTo>
                <a:lnTo>
                  <a:pt x="2968645" y="1656094"/>
                </a:lnTo>
                <a:lnTo>
                  <a:pt x="3003372" y="1629411"/>
                </a:lnTo>
                <a:lnTo>
                  <a:pt x="3033037" y="1601118"/>
                </a:lnTo>
                <a:lnTo>
                  <a:pt x="3057082" y="1571536"/>
                </a:lnTo>
                <a:lnTo>
                  <a:pt x="3086076" y="1509794"/>
                </a:lnTo>
                <a:lnTo>
                  <a:pt x="3089909" y="1478280"/>
                </a:lnTo>
                <a:lnTo>
                  <a:pt x="3089909" y="1257300"/>
                </a:lnTo>
                <a:lnTo>
                  <a:pt x="3089909" y="1036320"/>
                </a:lnTo>
                <a:lnTo>
                  <a:pt x="3089909" y="735330"/>
                </a:lnTo>
                <a:lnTo>
                  <a:pt x="3089909" y="515620"/>
                </a:lnTo>
                <a:lnTo>
                  <a:pt x="3089909" y="293370"/>
                </a:lnTo>
                <a:lnTo>
                  <a:pt x="3086076" y="262108"/>
                </a:lnTo>
                <a:lnTo>
                  <a:pt x="3057082" y="200767"/>
                </a:lnTo>
                <a:lnTo>
                  <a:pt x="3003372" y="143170"/>
                </a:lnTo>
                <a:lnTo>
                  <a:pt x="2968645" y="116588"/>
                </a:lnTo>
                <a:lnTo>
                  <a:pt x="2929413" y="91916"/>
                </a:lnTo>
                <a:lnTo>
                  <a:pt x="2886236" y="69479"/>
                </a:lnTo>
                <a:lnTo>
                  <a:pt x="2839670" y="49603"/>
                </a:lnTo>
                <a:lnTo>
                  <a:pt x="2790275" y="32612"/>
                </a:lnTo>
                <a:lnTo>
                  <a:pt x="2738608" y="18832"/>
                </a:lnTo>
                <a:lnTo>
                  <a:pt x="2685228" y="8586"/>
                </a:lnTo>
                <a:lnTo>
                  <a:pt x="2630692" y="2200"/>
                </a:lnTo>
                <a:lnTo>
                  <a:pt x="2575559" y="0"/>
                </a:lnTo>
                <a:lnTo>
                  <a:pt x="2190750" y="0"/>
                </a:lnTo>
                <a:lnTo>
                  <a:pt x="1805940" y="0"/>
                </a:lnTo>
                <a:lnTo>
                  <a:pt x="1282700" y="0"/>
                </a:lnTo>
                <a:lnTo>
                  <a:pt x="897890" y="0"/>
                </a:lnTo>
                <a:lnTo>
                  <a:pt x="513079" y="0"/>
                </a:lnTo>
                <a:close/>
              </a:path>
            </a:pathLst>
          </a:custGeom>
          <a:ln w="93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30900" y="2840990"/>
            <a:ext cx="2684145" cy="1517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marR="2540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Attitudes </a:t>
            </a:r>
            <a:r>
              <a:rPr sz="1400" b="1" spc="5" dirty="0">
                <a:solidFill>
                  <a:srgbClr val="FFFFCC"/>
                </a:solidFill>
                <a:latin typeface="Arial"/>
                <a:cs typeface="Arial"/>
              </a:rPr>
              <a:t>are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opinions or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basic  beliefs which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people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have 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about </a:t>
            </a:r>
            <a:r>
              <a:rPr sz="1400" b="1" spc="-10" dirty="0">
                <a:solidFill>
                  <a:srgbClr val="FFFFCC"/>
                </a:solidFill>
                <a:latin typeface="Arial"/>
                <a:cs typeface="Arial"/>
              </a:rPr>
              <a:t>the</a:t>
            </a:r>
            <a:r>
              <a:rPr sz="1400" b="1" spc="1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products</a:t>
            </a:r>
            <a:endParaRPr sz="1400">
              <a:latin typeface="Arial"/>
              <a:cs typeface="Arial"/>
            </a:endParaRPr>
          </a:p>
          <a:p>
            <a:pPr marL="12065" marR="5080" indent="-635" algn="ctr">
              <a:lnSpc>
                <a:spcPts val="1680"/>
              </a:lnSpc>
              <a:spcBef>
                <a:spcPts val="45"/>
              </a:spcBef>
            </a:pP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they buy,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the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companies they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deal with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and </a:t>
            </a:r>
            <a:r>
              <a:rPr sz="1400" b="1" spc="5" dirty="0">
                <a:solidFill>
                  <a:srgbClr val="FFFFCC"/>
                </a:solidFill>
                <a:latin typeface="Arial"/>
                <a:cs typeface="Arial"/>
              </a:rPr>
              <a:t>it is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attitudes that  motivates people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25"/>
              </a:lnSpc>
            </a:pPr>
            <a:r>
              <a:rPr sz="1400" b="1" spc="5" dirty="0">
                <a:solidFill>
                  <a:srgbClr val="FFFFCC"/>
                </a:solidFill>
                <a:latin typeface="Arial"/>
                <a:cs typeface="Arial"/>
              </a:rPr>
              <a:t>in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their</a:t>
            </a:r>
            <a:r>
              <a:rPr sz="1400" b="1" spc="-1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actions.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209" y="1316778"/>
            <a:ext cx="6546850" cy="126682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509"/>
              </a:spcBef>
              <a:buClr>
                <a:srgbClr val="FFFFCC"/>
              </a:buClr>
              <a:buFont typeface="Times New Roman"/>
              <a:buChar char="•"/>
              <a:tabLst>
                <a:tab pos="21082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Sex.</a:t>
            </a:r>
            <a:endParaRPr sz="26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8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There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can be no other classifications other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than</a:t>
            </a:r>
            <a:endParaRPr sz="240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340"/>
              </a:spcBef>
              <a:buChar char="•"/>
              <a:tabLst>
                <a:tab pos="1155065" algn="l"/>
                <a:tab pos="11557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MALE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 and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4610" y="2600959"/>
            <a:ext cx="144145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F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M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L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E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209" y="3296920"/>
            <a:ext cx="25755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100"/>
              </a:spcBef>
              <a:buChar char="•"/>
              <a:tabLst>
                <a:tab pos="21082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Household</a:t>
            </a:r>
            <a:r>
              <a:rPr sz="2600" spc="-4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status.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7410" y="3694314"/>
            <a:ext cx="7711440" cy="157543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470"/>
              </a:spcBef>
              <a:buChar char="–"/>
              <a:tabLst>
                <a:tab pos="297815" algn="l"/>
                <a:tab pos="2984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Most researchers classify adults into three groups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which</a:t>
            </a:r>
            <a:r>
              <a:rPr sz="24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are: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340"/>
              </a:spcBef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Head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of household ( )</a:t>
            </a:r>
            <a:endParaRPr sz="2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350"/>
              </a:spcBef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Housewife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(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340"/>
              </a:spcBef>
              <a:buChar char="•"/>
              <a:tabLst>
                <a:tab pos="697865" algn="l"/>
                <a:tab pos="6985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Other adult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(</a:t>
            </a:r>
            <a:r>
              <a:rPr sz="2200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0209" y="899159"/>
            <a:ext cx="7362191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u="none" dirty="0">
                <a:solidFill>
                  <a:srgbClr val="D4D5D1"/>
                </a:solidFill>
              </a:rPr>
              <a:t>Classification</a:t>
            </a:r>
            <a:r>
              <a:rPr sz="2800" u="none" spc="-50" dirty="0">
                <a:solidFill>
                  <a:srgbClr val="D4D5D1"/>
                </a:solidFill>
              </a:rPr>
              <a:t> </a:t>
            </a:r>
            <a:r>
              <a:rPr sz="2800" u="none" spc="-5" dirty="0">
                <a:solidFill>
                  <a:srgbClr val="D4D5D1"/>
                </a:solidFill>
              </a:rPr>
              <a:t>questions:</a:t>
            </a:r>
            <a:endParaRPr sz="2800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727700" y="2565400"/>
            <a:ext cx="3089910" cy="1322070"/>
          </a:xfrm>
          <a:custGeom>
            <a:avLst/>
            <a:gdLst/>
            <a:ahLst/>
            <a:cxnLst/>
            <a:rect l="l" t="t" r="r" b="b"/>
            <a:pathLst>
              <a:path w="3089909" h="1322070">
                <a:moveTo>
                  <a:pt x="2575559" y="0"/>
                </a:moveTo>
                <a:lnTo>
                  <a:pt x="513079" y="0"/>
                </a:lnTo>
                <a:lnTo>
                  <a:pt x="453995" y="1889"/>
                </a:lnTo>
                <a:lnTo>
                  <a:pt x="395611" y="7362"/>
                </a:lnTo>
                <a:lnTo>
                  <a:pt x="338628" y="16122"/>
                </a:lnTo>
                <a:lnTo>
                  <a:pt x="283747" y="27876"/>
                </a:lnTo>
                <a:lnTo>
                  <a:pt x="231668" y="42328"/>
                </a:lnTo>
                <a:lnTo>
                  <a:pt x="183092" y="59184"/>
                </a:lnTo>
                <a:lnTo>
                  <a:pt x="138720" y="78148"/>
                </a:lnTo>
                <a:lnTo>
                  <a:pt x="99253" y="98927"/>
                </a:lnTo>
                <a:lnTo>
                  <a:pt x="65390" y="121224"/>
                </a:lnTo>
                <a:lnTo>
                  <a:pt x="17281" y="169197"/>
                </a:lnTo>
                <a:lnTo>
                  <a:pt x="0" y="219710"/>
                </a:lnTo>
                <a:lnTo>
                  <a:pt x="0" y="1102360"/>
                </a:lnTo>
                <a:lnTo>
                  <a:pt x="17281" y="1152452"/>
                </a:lnTo>
                <a:lnTo>
                  <a:pt x="65390" y="1200283"/>
                </a:lnTo>
                <a:lnTo>
                  <a:pt x="99253" y="1222588"/>
                </a:lnTo>
                <a:lnTo>
                  <a:pt x="138720" y="1243411"/>
                </a:lnTo>
                <a:lnTo>
                  <a:pt x="183092" y="1262448"/>
                </a:lnTo>
                <a:lnTo>
                  <a:pt x="231668" y="1279394"/>
                </a:lnTo>
                <a:lnTo>
                  <a:pt x="283747" y="1293943"/>
                </a:lnTo>
                <a:lnTo>
                  <a:pt x="338628" y="1305791"/>
                </a:lnTo>
                <a:lnTo>
                  <a:pt x="395611" y="1314631"/>
                </a:lnTo>
                <a:lnTo>
                  <a:pt x="453995" y="1320159"/>
                </a:lnTo>
                <a:lnTo>
                  <a:pt x="513079" y="1322070"/>
                </a:lnTo>
                <a:lnTo>
                  <a:pt x="2575559" y="1322070"/>
                </a:lnTo>
                <a:lnTo>
                  <a:pt x="2634915" y="1320159"/>
                </a:lnTo>
                <a:lnTo>
                  <a:pt x="2693529" y="1314631"/>
                </a:lnTo>
                <a:lnTo>
                  <a:pt x="2750703" y="1305791"/>
                </a:lnTo>
                <a:lnTo>
                  <a:pt x="2805741" y="1293943"/>
                </a:lnTo>
                <a:lnTo>
                  <a:pt x="2857945" y="1279394"/>
                </a:lnTo>
                <a:lnTo>
                  <a:pt x="2906618" y="1262448"/>
                </a:lnTo>
                <a:lnTo>
                  <a:pt x="2951064" y="1243411"/>
                </a:lnTo>
                <a:lnTo>
                  <a:pt x="2990584" y="1222588"/>
                </a:lnTo>
                <a:lnTo>
                  <a:pt x="3024482" y="1200283"/>
                </a:lnTo>
                <a:lnTo>
                  <a:pt x="3072623" y="1152452"/>
                </a:lnTo>
                <a:lnTo>
                  <a:pt x="3089909" y="1102360"/>
                </a:lnTo>
                <a:lnTo>
                  <a:pt x="3089909" y="219710"/>
                </a:lnTo>
                <a:lnTo>
                  <a:pt x="3072623" y="169197"/>
                </a:lnTo>
                <a:lnTo>
                  <a:pt x="3024482" y="121224"/>
                </a:lnTo>
                <a:lnTo>
                  <a:pt x="2990584" y="98927"/>
                </a:lnTo>
                <a:lnTo>
                  <a:pt x="2951064" y="78148"/>
                </a:lnTo>
                <a:lnTo>
                  <a:pt x="2906618" y="59184"/>
                </a:lnTo>
                <a:lnTo>
                  <a:pt x="2857945" y="42328"/>
                </a:lnTo>
                <a:lnTo>
                  <a:pt x="2805741" y="27876"/>
                </a:lnTo>
                <a:lnTo>
                  <a:pt x="2750703" y="16122"/>
                </a:lnTo>
                <a:lnTo>
                  <a:pt x="2693529" y="7362"/>
                </a:lnTo>
                <a:lnTo>
                  <a:pt x="2634915" y="1889"/>
                </a:lnTo>
                <a:lnTo>
                  <a:pt x="2575559" y="0"/>
                </a:lnTo>
                <a:close/>
              </a:path>
            </a:pathLst>
          </a:custGeom>
          <a:solidFill>
            <a:srgbClr val="339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27700" y="2565400"/>
            <a:ext cx="3089910" cy="1322070"/>
          </a:xfrm>
          <a:custGeom>
            <a:avLst/>
            <a:gdLst/>
            <a:ahLst/>
            <a:cxnLst/>
            <a:rect l="l" t="t" r="r" b="b"/>
            <a:pathLst>
              <a:path w="3089909" h="1322070">
                <a:moveTo>
                  <a:pt x="513079" y="0"/>
                </a:moveTo>
                <a:lnTo>
                  <a:pt x="453995" y="1889"/>
                </a:lnTo>
                <a:lnTo>
                  <a:pt x="395611" y="7362"/>
                </a:lnTo>
                <a:lnTo>
                  <a:pt x="338628" y="16122"/>
                </a:lnTo>
                <a:lnTo>
                  <a:pt x="283747" y="27876"/>
                </a:lnTo>
                <a:lnTo>
                  <a:pt x="231668" y="42328"/>
                </a:lnTo>
                <a:lnTo>
                  <a:pt x="183092" y="59184"/>
                </a:lnTo>
                <a:lnTo>
                  <a:pt x="138720" y="78148"/>
                </a:lnTo>
                <a:lnTo>
                  <a:pt x="99253" y="98927"/>
                </a:lnTo>
                <a:lnTo>
                  <a:pt x="65390" y="121224"/>
                </a:lnTo>
                <a:lnTo>
                  <a:pt x="17281" y="169197"/>
                </a:lnTo>
                <a:lnTo>
                  <a:pt x="0" y="219710"/>
                </a:lnTo>
                <a:lnTo>
                  <a:pt x="0" y="383539"/>
                </a:lnTo>
                <a:lnTo>
                  <a:pt x="0" y="548639"/>
                </a:lnTo>
                <a:lnTo>
                  <a:pt x="0" y="773429"/>
                </a:lnTo>
                <a:lnTo>
                  <a:pt x="0" y="937260"/>
                </a:lnTo>
                <a:lnTo>
                  <a:pt x="0" y="1102360"/>
                </a:lnTo>
                <a:lnTo>
                  <a:pt x="4437" y="1127536"/>
                </a:lnTo>
                <a:lnTo>
                  <a:pt x="37832" y="1176803"/>
                </a:lnTo>
                <a:lnTo>
                  <a:pt x="99253" y="1222588"/>
                </a:lnTo>
                <a:lnTo>
                  <a:pt x="138720" y="1243411"/>
                </a:lnTo>
                <a:lnTo>
                  <a:pt x="183092" y="1262448"/>
                </a:lnTo>
                <a:lnTo>
                  <a:pt x="231668" y="1279394"/>
                </a:lnTo>
                <a:lnTo>
                  <a:pt x="283747" y="1293943"/>
                </a:lnTo>
                <a:lnTo>
                  <a:pt x="338628" y="1305791"/>
                </a:lnTo>
                <a:lnTo>
                  <a:pt x="395611" y="1314631"/>
                </a:lnTo>
                <a:lnTo>
                  <a:pt x="453995" y="1320159"/>
                </a:lnTo>
                <a:lnTo>
                  <a:pt x="513079" y="1322070"/>
                </a:lnTo>
                <a:lnTo>
                  <a:pt x="897890" y="1322070"/>
                </a:lnTo>
                <a:lnTo>
                  <a:pt x="1282700" y="1322070"/>
                </a:lnTo>
                <a:lnTo>
                  <a:pt x="1805940" y="1322070"/>
                </a:lnTo>
                <a:lnTo>
                  <a:pt x="2190750" y="1322070"/>
                </a:lnTo>
                <a:lnTo>
                  <a:pt x="2575559" y="1322070"/>
                </a:lnTo>
                <a:lnTo>
                  <a:pt x="2634915" y="1320159"/>
                </a:lnTo>
                <a:lnTo>
                  <a:pt x="2693529" y="1314631"/>
                </a:lnTo>
                <a:lnTo>
                  <a:pt x="2750703" y="1305791"/>
                </a:lnTo>
                <a:lnTo>
                  <a:pt x="2805741" y="1293943"/>
                </a:lnTo>
                <a:lnTo>
                  <a:pt x="2857945" y="1279394"/>
                </a:lnTo>
                <a:lnTo>
                  <a:pt x="2906618" y="1262448"/>
                </a:lnTo>
                <a:lnTo>
                  <a:pt x="2951064" y="1243411"/>
                </a:lnTo>
                <a:lnTo>
                  <a:pt x="2990584" y="1222588"/>
                </a:lnTo>
                <a:lnTo>
                  <a:pt x="3024482" y="1200283"/>
                </a:lnTo>
                <a:lnTo>
                  <a:pt x="3072623" y="1152452"/>
                </a:lnTo>
                <a:lnTo>
                  <a:pt x="3089909" y="1102360"/>
                </a:lnTo>
                <a:lnTo>
                  <a:pt x="3089909" y="937260"/>
                </a:lnTo>
                <a:lnTo>
                  <a:pt x="3089909" y="773429"/>
                </a:lnTo>
                <a:lnTo>
                  <a:pt x="3089909" y="548639"/>
                </a:lnTo>
                <a:lnTo>
                  <a:pt x="3089909" y="383539"/>
                </a:lnTo>
                <a:lnTo>
                  <a:pt x="3089909" y="219710"/>
                </a:lnTo>
                <a:lnTo>
                  <a:pt x="3085472" y="194283"/>
                </a:lnTo>
                <a:lnTo>
                  <a:pt x="3052061" y="144746"/>
                </a:lnTo>
                <a:lnTo>
                  <a:pt x="2990584" y="98927"/>
                </a:lnTo>
                <a:lnTo>
                  <a:pt x="2951064" y="78148"/>
                </a:lnTo>
                <a:lnTo>
                  <a:pt x="2906618" y="59184"/>
                </a:lnTo>
                <a:lnTo>
                  <a:pt x="2857945" y="42328"/>
                </a:lnTo>
                <a:lnTo>
                  <a:pt x="2805741" y="27876"/>
                </a:lnTo>
                <a:lnTo>
                  <a:pt x="2750703" y="16122"/>
                </a:lnTo>
                <a:lnTo>
                  <a:pt x="2693529" y="7362"/>
                </a:lnTo>
                <a:lnTo>
                  <a:pt x="2634915" y="1889"/>
                </a:lnTo>
                <a:lnTo>
                  <a:pt x="2575559" y="0"/>
                </a:lnTo>
                <a:lnTo>
                  <a:pt x="2190750" y="0"/>
                </a:lnTo>
                <a:lnTo>
                  <a:pt x="1805940" y="0"/>
                </a:lnTo>
                <a:lnTo>
                  <a:pt x="1282700" y="0"/>
                </a:lnTo>
                <a:lnTo>
                  <a:pt x="897890" y="0"/>
                </a:lnTo>
                <a:lnTo>
                  <a:pt x="513079" y="0"/>
                </a:lnTo>
                <a:close/>
              </a:path>
            </a:pathLst>
          </a:custGeom>
          <a:ln w="93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75679" y="2647950"/>
            <a:ext cx="2395855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Classification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questions</a:t>
            </a:r>
            <a:r>
              <a:rPr sz="1400" b="1" spc="-5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are  required to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check that the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correct </a:t>
            </a:r>
            <a:r>
              <a:rPr sz="1400" b="1" spc="-5" dirty="0">
                <a:solidFill>
                  <a:srgbClr val="FFFFCC"/>
                </a:solidFill>
                <a:latin typeface="Arial"/>
                <a:cs typeface="Arial"/>
              </a:rPr>
              <a:t>quota of people or  companies have been  </a:t>
            </a:r>
            <a:r>
              <a:rPr sz="1400" b="1" dirty="0">
                <a:solidFill>
                  <a:srgbClr val="FFFFCC"/>
                </a:solidFill>
                <a:latin typeface="Arial"/>
                <a:cs typeface="Arial"/>
              </a:rPr>
              <a:t>interviewed.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0337" y="423008"/>
            <a:ext cx="7153063" cy="948592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92375" marR="5080" indent="-2476500" algn="l">
              <a:lnSpc>
                <a:spcPts val="3550"/>
              </a:lnSpc>
              <a:spcBef>
                <a:spcPts val="459"/>
              </a:spcBef>
            </a:pPr>
            <a:r>
              <a:rPr dirty="0"/>
              <a:t>MANAGE AND IMPLEMENT THE DATA </a:t>
            </a:r>
            <a:r>
              <a:rPr u="none" dirty="0"/>
              <a:t> </a:t>
            </a:r>
            <a:r>
              <a:rPr dirty="0"/>
              <a:t>COLLECTION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7585" y="1371600"/>
            <a:ext cx="8298180" cy="336502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1300" marR="96520" indent="-228600">
              <a:lnSpc>
                <a:spcPts val="2650"/>
              </a:lnSpc>
              <a:spcBef>
                <a:spcPts val="380"/>
              </a:spcBef>
              <a:buClr>
                <a:srgbClr val="FFFFCC"/>
              </a:buClr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This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process includes field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work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and desk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work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for collecting all  relevant data and information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CC"/>
              </a:buClr>
              <a:buFont typeface="Times New Roman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650"/>
              </a:lnSpc>
              <a:buClr>
                <a:srgbClr val="FFFFCC"/>
              </a:buClr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Field work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includes interviewing the personals by interacting  them face to face by visiting them in home or offices or</a:t>
            </a:r>
            <a:r>
              <a:rPr sz="24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arranging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group meetings at any preferred</a:t>
            </a:r>
            <a:r>
              <a:rPr sz="24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place.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241300" marR="351155" indent="-228600">
              <a:lnSpc>
                <a:spcPts val="2650"/>
              </a:lnSpc>
              <a:buClr>
                <a:srgbClr val="FFFFCC"/>
              </a:buClr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dirty="0"/>
              <a:t>	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Desk work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includes contacting personals over telephone or via  series of emails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web meetings.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3079" y="594359"/>
            <a:ext cx="55753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Marketing </a:t>
            </a:r>
            <a:r>
              <a:rPr spc="5" dirty="0"/>
              <a:t>Research:</a:t>
            </a:r>
            <a:r>
              <a:rPr spc="-50" dirty="0"/>
              <a:t> </a:t>
            </a:r>
            <a:r>
              <a:rPr dirty="0"/>
              <a:t>Definition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7069" y="1517650"/>
            <a:ext cx="7569200" cy="3506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Many </a:t>
            </a:r>
            <a:r>
              <a:rPr sz="2800" b="1" dirty="0">
                <a:solidFill>
                  <a:srgbClr val="FFFFCC"/>
                </a:solidFill>
                <a:latin typeface="Times New Roman"/>
                <a:cs typeface="Times New Roman"/>
              </a:rPr>
              <a:t>definitions </a:t>
            </a:r>
            <a:r>
              <a:rPr sz="2800" b="1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</a:t>
            </a:r>
            <a:r>
              <a:rPr sz="2800" b="1" spc="-3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CC"/>
              </a:buClr>
              <a:buFont typeface="Times New Roman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755015" marR="5080" lvl="1" indent="-285750">
              <a:lnSpc>
                <a:spcPct val="101299"/>
              </a:lnSpc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“Marketing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research is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the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systematic design,  collection, analysis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and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reporting of data and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findings 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relevant to a specific marketing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situation facing the 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company.”</a:t>
            </a:r>
            <a:endParaRPr sz="2400">
              <a:latin typeface="TimesNewRomanPS-BoldItalicMT"/>
              <a:cs typeface="TimesNewRomanPS-BoldItalicMT"/>
            </a:endParaRPr>
          </a:p>
          <a:p>
            <a:pPr marL="755015" marR="183515" lvl="1" indent="-285750">
              <a:lnSpc>
                <a:spcPct val="101200"/>
              </a:lnSpc>
              <a:spcBef>
                <a:spcPts val="605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Marketing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research is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the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process of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designing,  gathering, analyzing,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and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reporting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information that  may be </a:t>
            </a:r>
            <a:r>
              <a:rPr sz="24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used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to solve a specific marketing</a:t>
            </a:r>
            <a:r>
              <a:rPr sz="2400" b="1" i="1" spc="-1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4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problem.</a:t>
            </a:r>
            <a:endParaRPr sz="2400">
              <a:latin typeface="TimesNewRomanPS-BoldItalicMT"/>
              <a:cs typeface="TimesNewRomanPS-BoldItalicMT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239" y="340359"/>
            <a:ext cx="32734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ANALYZE</a:t>
            </a:r>
            <a:r>
              <a:rPr spc="-70" dirty="0"/>
              <a:t> </a:t>
            </a:r>
            <a:r>
              <a:rPr dirty="0"/>
              <a:t>DATA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669" y="1370329"/>
            <a:ext cx="8227059" cy="412622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This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process 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most important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process in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 as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results are generated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on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basis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data</a:t>
            </a:r>
            <a:r>
              <a:rPr sz="2600" spc="-5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preparation.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After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data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collecting stage the collected data</a:t>
            </a:r>
            <a:r>
              <a:rPr sz="2600" spc="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</a:t>
            </a:r>
            <a:endParaRPr sz="26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1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edited,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1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Coded,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0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transcribed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1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corrected if required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10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validated.</a:t>
            </a:r>
            <a:endParaRPr sz="2400">
              <a:latin typeface="Times New Roman"/>
              <a:cs typeface="Times New Roman"/>
            </a:endParaRPr>
          </a:p>
          <a:p>
            <a:pPr marL="355600" marR="541020" indent="-342900">
              <a:lnSpc>
                <a:spcPts val="2590"/>
              </a:lnSpc>
              <a:spcBef>
                <a:spcPts val="63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Uni/multivariate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techniques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are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used for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analyzing data 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when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there is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single/multiple measurement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each  element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or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unit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in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sample</a:t>
            </a:r>
            <a:r>
              <a:rPr sz="2600" spc="-2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data.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05220" y="2628900"/>
            <a:ext cx="1764029" cy="1977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5350" y="340359"/>
            <a:ext cx="73564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WRITE A FINAL RESEARCH</a:t>
            </a:r>
            <a:r>
              <a:rPr spc="-50" dirty="0"/>
              <a:t> </a:t>
            </a:r>
            <a:r>
              <a:rPr dirty="0"/>
              <a:t>REPORT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24610"/>
            <a:ext cx="8115300" cy="433959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470"/>
              </a:spcBef>
              <a:buChar char="•"/>
              <a:tabLst>
                <a:tab pos="271145" algn="l"/>
                <a:tab pos="271780" algn="l"/>
              </a:tabLst>
            </a:pP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final report should addresses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specific research questions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identified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the research design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data collection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data analysis procedures</a:t>
            </a:r>
            <a:r>
              <a:rPr sz="2400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adopted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presents the results and the major findings</a:t>
            </a:r>
            <a:endParaRPr sz="240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spcBef>
                <a:spcPts val="380"/>
              </a:spcBef>
              <a:buChar char="•"/>
              <a:tabLst>
                <a:tab pos="271145" algn="l"/>
                <a:tab pos="271780" algn="l"/>
              </a:tabLst>
            </a:pP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findings should be presented 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a comprehensible format</a:t>
            </a:r>
            <a:r>
              <a:rPr sz="2400" spc="-3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so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CC"/>
              </a:buClr>
              <a:buFont typeface="Times New Roman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that they can be readily used </a:t>
            </a:r>
            <a:r>
              <a:rPr sz="2400" spc="5" dirty="0">
                <a:solidFill>
                  <a:srgbClr val="FFFFCC"/>
                </a:solidFill>
                <a:latin typeface="Times New Roman"/>
                <a:cs typeface="Times New Roman"/>
              </a:rPr>
              <a:t>in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the decision making</a:t>
            </a:r>
            <a:r>
              <a:rPr sz="2400" spc="-2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  <a:p>
            <a:pPr marL="165100" marR="174625" indent="-152400">
              <a:lnSpc>
                <a:spcPts val="2660"/>
              </a:lnSpc>
              <a:spcBef>
                <a:spcPts val="640"/>
              </a:spcBef>
              <a:buClr>
                <a:srgbClr val="FFFFCC"/>
              </a:buClr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dirty="0"/>
              <a:t>	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Oral presentation should be made to management using tables,  figures, </a:t>
            </a:r>
            <a:r>
              <a:rPr sz="2400" spc="-5" dirty="0">
                <a:solidFill>
                  <a:srgbClr val="FFFFCC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graphs to enhance clarity and</a:t>
            </a:r>
            <a:r>
              <a:rPr sz="2400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CC"/>
                </a:solidFill>
                <a:latin typeface="Times New Roman"/>
                <a:cs typeface="Times New Roman"/>
              </a:rPr>
              <a:t>impact.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6129" y="1762760"/>
            <a:ext cx="2459990" cy="2858770"/>
          </a:xfrm>
          <a:custGeom>
            <a:avLst/>
            <a:gdLst/>
            <a:ahLst/>
            <a:cxnLst/>
            <a:rect l="l" t="t" r="r" b="b"/>
            <a:pathLst>
              <a:path w="2459990" h="2858770">
                <a:moveTo>
                  <a:pt x="2459990" y="0"/>
                </a:moveTo>
                <a:lnTo>
                  <a:pt x="0" y="2858770"/>
                </a:lnTo>
                <a:lnTo>
                  <a:pt x="819150" y="2449829"/>
                </a:lnTo>
                <a:lnTo>
                  <a:pt x="2459990" y="570229"/>
                </a:lnTo>
                <a:lnTo>
                  <a:pt x="245999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56129" y="1762760"/>
            <a:ext cx="2459990" cy="2858770"/>
          </a:xfrm>
          <a:custGeom>
            <a:avLst/>
            <a:gdLst/>
            <a:ahLst/>
            <a:cxnLst/>
            <a:rect l="l" t="t" r="r" b="b"/>
            <a:pathLst>
              <a:path w="2459990" h="2858770">
                <a:moveTo>
                  <a:pt x="819150" y="2449829"/>
                </a:moveTo>
                <a:lnTo>
                  <a:pt x="0" y="2858770"/>
                </a:lnTo>
                <a:lnTo>
                  <a:pt x="2459990" y="0"/>
                </a:lnTo>
                <a:lnTo>
                  <a:pt x="2459990" y="570229"/>
                </a:lnTo>
                <a:lnTo>
                  <a:pt x="819150" y="2449829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36139" y="4295140"/>
            <a:ext cx="4838700" cy="407670"/>
          </a:xfrm>
          <a:custGeom>
            <a:avLst/>
            <a:gdLst/>
            <a:ahLst/>
            <a:cxnLst/>
            <a:rect l="l" t="t" r="r" b="b"/>
            <a:pathLst>
              <a:path w="4838700" h="407670">
                <a:moveTo>
                  <a:pt x="4018280" y="0"/>
                </a:moveTo>
                <a:lnTo>
                  <a:pt x="820420" y="0"/>
                </a:lnTo>
                <a:lnTo>
                  <a:pt x="0" y="407670"/>
                </a:lnTo>
                <a:lnTo>
                  <a:pt x="4838700" y="407670"/>
                </a:lnTo>
                <a:lnTo>
                  <a:pt x="4018280" y="0"/>
                </a:lnTo>
                <a:close/>
              </a:path>
            </a:pathLst>
          </a:custGeom>
          <a:solidFill>
            <a:srgbClr val="FF00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36139" y="4295140"/>
            <a:ext cx="4838700" cy="407670"/>
          </a:xfrm>
          <a:custGeom>
            <a:avLst/>
            <a:gdLst/>
            <a:ahLst/>
            <a:cxnLst/>
            <a:rect l="l" t="t" r="r" b="b"/>
            <a:pathLst>
              <a:path w="4838700" h="407670">
                <a:moveTo>
                  <a:pt x="820420" y="0"/>
                </a:moveTo>
                <a:lnTo>
                  <a:pt x="4018280" y="0"/>
                </a:lnTo>
                <a:lnTo>
                  <a:pt x="4838700" y="407670"/>
                </a:lnTo>
                <a:lnTo>
                  <a:pt x="0" y="407670"/>
                </a:lnTo>
                <a:lnTo>
                  <a:pt x="820420" y="0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94859" y="1762760"/>
            <a:ext cx="2461260" cy="2858770"/>
          </a:xfrm>
          <a:custGeom>
            <a:avLst/>
            <a:gdLst/>
            <a:ahLst/>
            <a:cxnLst/>
            <a:rect l="l" t="t" r="r" b="b"/>
            <a:pathLst>
              <a:path w="2461259" h="2858770">
                <a:moveTo>
                  <a:pt x="0" y="0"/>
                </a:moveTo>
                <a:lnTo>
                  <a:pt x="0" y="570229"/>
                </a:lnTo>
                <a:lnTo>
                  <a:pt x="1642110" y="2449829"/>
                </a:lnTo>
                <a:lnTo>
                  <a:pt x="2461260" y="285877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94859" y="1762760"/>
            <a:ext cx="2461260" cy="2858770"/>
          </a:xfrm>
          <a:custGeom>
            <a:avLst/>
            <a:gdLst/>
            <a:ahLst/>
            <a:cxnLst/>
            <a:rect l="l" t="t" r="r" b="b"/>
            <a:pathLst>
              <a:path w="2461259" h="2858770">
                <a:moveTo>
                  <a:pt x="1642110" y="2449829"/>
                </a:moveTo>
                <a:lnTo>
                  <a:pt x="2461260" y="2858770"/>
                </a:lnTo>
                <a:lnTo>
                  <a:pt x="0" y="0"/>
                </a:lnTo>
                <a:lnTo>
                  <a:pt x="0" y="570229"/>
                </a:lnTo>
                <a:lnTo>
                  <a:pt x="1642110" y="2449829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09139" y="53340"/>
            <a:ext cx="5013325" cy="15735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 algn="ctr">
              <a:lnSpc>
                <a:spcPts val="3990"/>
              </a:lnSpc>
              <a:spcBef>
                <a:spcPts val="505"/>
              </a:spcBef>
            </a:pPr>
            <a:r>
              <a:rPr sz="3600" b="0" spc="-5" dirty="0">
                <a:latin typeface="Times New Roman"/>
                <a:cs typeface="Times New Roman"/>
              </a:rPr>
              <a:t>Nielsen Collects Data</a:t>
            </a:r>
            <a:r>
              <a:rPr sz="3600" b="0" spc="-60" dirty="0">
                <a:latin typeface="Times New Roman"/>
                <a:cs typeface="Times New Roman"/>
              </a:rPr>
              <a:t> </a:t>
            </a:r>
            <a:r>
              <a:rPr sz="3600" b="0" dirty="0">
                <a:latin typeface="Times New Roman"/>
                <a:cs typeface="Times New Roman"/>
              </a:rPr>
              <a:t>from </a:t>
            </a:r>
            <a:r>
              <a:rPr sz="3600" b="0" u="none" dirty="0">
                <a:latin typeface="Times New Roman"/>
                <a:cs typeface="Times New Roman"/>
              </a:rPr>
              <a:t> </a:t>
            </a:r>
            <a:r>
              <a:rPr sz="3600" b="0" spc="-5" dirty="0">
                <a:latin typeface="Times New Roman"/>
                <a:cs typeface="Times New Roman"/>
              </a:rPr>
              <a:t>Retailers </a:t>
            </a:r>
            <a:r>
              <a:rPr sz="3600" b="0" dirty="0">
                <a:latin typeface="Times New Roman"/>
                <a:cs typeface="Times New Roman"/>
              </a:rPr>
              <a:t>&amp;</a:t>
            </a:r>
            <a:r>
              <a:rPr sz="3600" b="0" spc="-40" dirty="0">
                <a:latin typeface="Times New Roman"/>
                <a:cs typeface="Times New Roman"/>
              </a:rPr>
              <a:t> </a:t>
            </a:r>
            <a:r>
              <a:rPr sz="3600" b="0" dirty="0">
                <a:latin typeface="Times New Roman"/>
                <a:cs typeface="Times New Roman"/>
              </a:rPr>
              <a:t>Consumers...</a:t>
            </a:r>
            <a:endParaRPr sz="3600">
              <a:latin typeface="Times New Roman"/>
              <a:cs typeface="Times New Roman"/>
            </a:endParaRPr>
          </a:p>
          <a:p>
            <a:pPr marL="66675" algn="ctr">
              <a:lnSpc>
                <a:spcPct val="100000"/>
              </a:lnSpc>
              <a:spcBef>
                <a:spcPts val="445"/>
              </a:spcBef>
            </a:pPr>
            <a:r>
              <a:rPr sz="2800" u="none" spc="-5" dirty="0">
                <a:solidFill>
                  <a:srgbClr val="FFFFCC"/>
                </a:solidFill>
                <a:latin typeface="Arial"/>
                <a:cs typeface="Arial"/>
              </a:rPr>
              <a:t>Manufacturer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376680" y="4954270"/>
            <a:ext cx="6597650" cy="127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120"/>
              </a:lnSpc>
              <a:spcBef>
                <a:spcPts val="100"/>
              </a:spcBef>
              <a:tabLst>
                <a:tab pos="4815205" algn="l"/>
              </a:tabLst>
            </a:pPr>
            <a:r>
              <a:rPr sz="2800" b="1" spc="-5" dirty="0">
                <a:solidFill>
                  <a:srgbClr val="FFFFCC"/>
                </a:solidFill>
                <a:latin typeface="Arial"/>
                <a:cs typeface="Arial"/>
              </a:rPr>
              <a:t>R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CC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ailer	</a:t>
            </a:r>
            <a:r>
              <a:rPr sz="2800" b="1" spc="-5" dirty="0">
                <a:solidFill>
                  <a:srgbClr val="FFFFCC"/>
                </a:solidFill>
                <a:latin typeface="Arial"/>
                <a:cs typeface="Arial"/>
              </a:rPr>
              <a:t>C</a:t>
            </a:r>
            <a:r>
              <a:rPr sz="2800" b="1" spc="-15" dirty="0">
                <a:solidFill>
                  <a:srgbClr val="FFFFCC"/>
                </a:solidFill>
                <a:latin typeface="Arial"/>
                <a:cs typeface="Arial"/>
              </a:rPr>
              <a:t>o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ns</a:t>
            </a:r>
            <a:r>
              <a:rPr sz="2800" b="1" spc="-15" dirty="0">
                <a:solidFill>
                  <a:srgbClr val="FFFFCC"/>
                </a:solidFill>
                <a:latin typeface="Arial"/>
                <a:cs typeface="Arial"/>
              </a:rPr>
              <a:t>u</a:t>
            </a:r>
            <a:r>
              <a:rPr sz="2800" b="1" spc="-10" dirty="0">
                <a:solidFill>
                  <a:srgbClr val="FFFFCC"/>
                </a:solidFill>
                <a:latin typeface="Arial"/>
                <a:cs typeface="Arial"/>
              </a:rPr>
              <a:t>m</a:t>
            </a:r>
            <a:r>
              <a:rPr sz="2800" b="1" spc="10" dirty="0">
                <a:solidFill>
                  <a:srgbClr val="FFFFCC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R="297180" algn="ctr">
              <a:lnSpc>
                <a:spcPts val="3120"/>
              </a:lnSpc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…&amp;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sells /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trades data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to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R="198755" algn="ctr">
              <a:lnSpc>
                <a:spcPct val="100000"/>
              </a:lnSpc>
              <a:spcBef>
                <a:spcPts val="229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manufacturer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&amp;</a:t>
            </a:r>
            <a:r>
              <a:rPr sz="28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retailer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74490" y="3031490"/>
            <a:ext cx="7975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CC"/>
                </a:solidFill>
                <a:latin typeface="Arial"/>
                <a:cs typeface="Arial"/>
              </a:rPr>
              <a:t>D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a</a:t>
            </a:r>
            <a:r>
              <a:rPr sz="2800" b="1" spc="5" dirty="0">
                <a:solidFill>
                  <a:srgbClr val="FFFFCC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CC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19600" y="171577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0" y="304800"/>
                </a:lnTo>
                <a:lnTo>
                  <a:pt x="304800" y="304800"/>
                </a:lnTo>
                <a:lnTo>
                  <a:pt x="152400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21200" y="1959610"/>
            <a:ext cx="101600" cy="1043940"/>
          </a:xfrm>
          <a:custGeom>
            <a:avLst/>
            <a:gdLst/>
            <a:ahLst/>
            <a:cxnLst/>
            <a:rect l="l" t="t" r="r" b="b"/>
            <a:pathLst>
              <a:path w="101600" h="1043939">
                <a:moveTo>
                  <a:pt x="101600" y="0"/>
                </a:moveTo>
                <a:lnTo>
                  <a:pt x="101600" y="1043939"/>
                </a:lnTo>
                <a:lnTo>
                  <a:pt x="0" y="1043939"/>
                </a:lnTo>
                <a:lnTo>
                  <a:pt x="0" y="0"/>
                </a:lnTo>
                <a:lnTo>
                  <a:pt x="101600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43959" y="3493770"/>
            <a:ext cx="336550" cy="302260"/>
          </a:xfrm>
          <a:custGeom>
            <a:avLst/>
            <a:gdLst/>
            <a:ahLst/>
            <a:cxnLst/>
            <a:rect l="l" t="t" r="r" b="b"/>
            <a:pathLst>
              <a:path w="336550" h="302260">
                <a:moveTo>
                  <a:pt x="336550" y="0"/>
                </a:moveTo>
                <a:lnTo>
                  <a:pt x="0" y="57150"/>
                </a:lnTo>
                <a:lnTo>
                  <a:pt x="179069" y="302259"/>
                </a:lnTo>
                <a:lnTo>
                  <a:pt x="336550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08910" y="4191000"/>
            <a:ext cx="335280" cy="302260"/>
          </a:xfrm>
          <a:custGeom>
            <a:avLst/>
            <a:gdLst/>
            <a:ahLst/>
            <a:cxnLst/>
            <a:rect l="l" t="t" r="r" b="b"/>
            <a:pathLst>
              <a:path w="335280" h="302260">
                <a:moveTo>
                  <a:pt x="156209" y="0"/>
                </a:moveTo>
                <a:lnTo>
                  <a:pt x="0" y="302260"/>
                </a:lnTo>
                <a:lnTo>
                  <a:pt x="335279" y="245110"/>
                </a:lnTo>
                <a:lnTo>
                  <a:pt x="156209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75279" y="3596640"/>
            <a:ext cx="1037590" cy="793750"/>
          </a:xfrm>
          <a:custGeom>
            <a:avLst/>
            <a:gdLst/>
            <a:ahLst/>
            <a:cxnLst/>
            <a:rect l="l" t="t" r="r" b="b"/>
            <a:pathLst>
              <a:path w="1037589" h="793750">
                <a:moveTo>
                  <a:pt x="977899" y="0"/>
                </a:moveTo>
                <a:lnTo>
                  <a:pt x="0" y="712470"/>
                </a:lnTo>
                <a:lnTo>
                  <a:pt x="59689" y="793750"/>
                </a:lnTo>
                <a:lnTo>
                  <a:pt x="1037590" y="81280"/>
                </a:lnTo>
                <a:lnTo>
                  <a:pt x="977899" y="0"/>
                </a:lnTo>
                <a:close/>
              </a:path>
            </a:pathLst>
          </a:custGeom>
          <a:solidFill>
            <a:srgbClr val="CC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63820" y="3493770"/>
            <a:ext cx="331470" cy="313690"/>
          </a:xfrm>
          <a:custGeom>
            <a:avLst/>
            <a:gdLst/>
            <a:ahLst/>
            <a:cxnLst/>
            <a:rect l="l" t="t" r="r" b="b"/>
            <a:pathLst>
              <a:path w="331470" h="313689">
                <a:moveTo>
                  <a:pt x="0" y="0"/>
                </a:moveTo>
                <a:lnTo>
                  <a:pt x="133350" y="313689"/>
                </a:lnTo>
                <a:lnTo>
                  <a:pt x="331469" y="8255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16220" y="3614420"/>
            <a:ext cx="1049020" cy="916940"/>
          </a:xfrm>
          <a:custGeom>
            <a:avLst/>
            <a:gdLst/>
            <a:ahLst/>
            <a:cxnLst/>
            <a:rect l="l" t="t" r="r" b="b"/>
            <a:pathLst>
              <a:path w="1049020" h="916939">
                <a:moveTo>
                  <a:pt x="66039" y="0"/>
                </a:moveTo>
                <a:lnTo>
                  <a:pt x="0" y="76199"/>
                </a:lnTo>
                <a:lnTo>
                  <a:pt x="982979" y="916939"/>
                </a:lnTo>
                <a:lnTo>
                  <a:pt x="1016000" y="878839"/>
                </a:lnTo>
                <a:lnTo>
                  <a:pt x="1049019" y="839469"/>
                </a:lnTo>
                <a:lnTo>
                  <a:pt x="66039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78800" y="1767839"/>
            <a:ext cx="425450" cy="347980"/>
          </a:xfrm>
          <a:custGeom>
            <a:avLst/>
            <a:gdLst/>
            <a:ahLst/>
            <a:cxnLst/>
            <a:rect l="l" t="t" r="r" b="b"/>
            <a:pathLst>
              <a:path w="425450" h="347980">
                <a:moveTo>
                  <a:pt x="0" y="0"/>
                </a:moveTo>
                <a:lnTo>
                  <a:pt x="154940" y="347980"/>
                </a:lnTo>
                <a:lnTo>
                  <a:pt x="42545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852929"/>
            <a:ext cx="7741920" cy="3529329"/>
          </a:xfrm>
          <a:custGeom>
            <a:avLst/>
            <a:gdLst/>
            <a:ahLst/>
            <a:cxnLst/>
            <a:rect l="l" t="t" r="r" b="b"/>
            <a:pathLst>
              <a:path w="7741920" h="3529329">
                <a:moveTo>
                  <a:pt x="7689850" y="0"/>
                </a:moveTo>
                <a:lnTo>
                  <a:pt x="0" y="3413760"/>
                </a:lnTo>
                <a:lnTo>
                  <a:pt x="50800" y="3529330"/>
                </a:lnTo>
                <a:lnTo>
                  <a:pt x="7741920" y="115570"/>
                </a:lnTo>
                <a:lnTo>
                  <a:pt x="768985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24810" y="2383789"/>
            <a:ext cx="2000250" cy="1733550"/>
          </a:xfrm>
          <a:custGeom>
            <a:avLst/>
            <a:gdLst/>
            <a:ahLst/>
            <a:cxnLst/>
            <a:rect l="l" t="t" r="r" b="b"/>
            <a:pathLst>
              <a:path w="2000250" h="1733550">
                <a:moveTo>
                  <a:pt x="2000250" y="0"/>
                </a:moveTo>
                <a:lnTo>
                  <a:pt x="0" y="0"/>
                </a:lnTo>
                <a:lnTo>
                  <a:pt x="1003300" y="1733550"/>
                </a:lnTo>
                <a:lnTo>
                  <a:pt x="200025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73729" y="2440939"/>
            <a:ext cx="1508760" cy="1676400"/>
          </a:xfrm>
          <a:custGeom>
            <a:avLst/>
            <a:gdLst/>
            <a:ahLst/>
            <a:cxnLst/>
            <a:rect l="l" t="t" r="r" b="b"/>
            <a:pathLst>
              <a:path w="1508760" h="1676400">
                <a:moveTo>
                  <a:pt x="340359" y="203200"/>
                </a:moveTo>
                <a:lnTo>
                  <a:pt x="100330" y="203200"/>
                </a:lnTo>
                <a:lnTo>
                  <a:pt x="73659" y="215900"/>
                </a:lnTo>
                <a:lnTo>
                  <a:pt x="50800" y="254000"/>
                </a:lnTo>
                <a:lnTo>
                  <a:pt x="45719" y="279400"/>
                </a:lnTo>
                <a:lnTo>
                  <a:pt x="38100" y="304800"/>
                </a:lnTo>
                <a:lnTo>
                  <a:pt x="24130" y="342900"/>
                </a:lnTo>
                <a:lnTo>
                  <a:pt x="0" y="368300"/>
                </a:lnTo>
                <a:lnTo>
                  <a:pt x="754380" y="1676400"/>
                </a:lnTo>
                <a:lnTo>
                  <a:pt x="1384250" y="584200"/>
                </a:lnTo>
                <a:lnTo>
                  <a:pt x="684530" y="584200"/>
                </a:lnTo>
                <a:lnTo>
                  <a:pt x="721359" y="571500"/>
                </a:lnTo>
                <a:lnTo>
                  <a:pt x="746759" y="558800"/>
                </a:lnTo>
                <a:lnTo>
                  <a:pt x="347980" y="558800"/>
                </a:lnTo>
                <a:lnTo>
                  <a:pt x="300990" y="368300"/>
                </a:lnTo>
                <a:lnTo>
                  <a:pt x="422909" y="368300"/>
                </a:lnTo>
                <a:lnTo>
                  <a:pt x="406399" y="355600"/>
                </a:lnTo>
                <a:lnTo>
                  <a:pt x="388619" y="342900"/>
                </a:lnTo>
                <a:lnTo>
                  <a:pt x="373380" y="330200"/>
                </a:lnTo>
                <a:lnTo>
                  <a:pt x="359409" y="304800"/>
                </a:lnTo>
                <a:lnTo>
                  <a:pt x="347980" y="292100"/>
                </a:lnTo>
                <a:lnTo>
                  <a:pt x="344169" y="292100"/>
                </a:lnTo>
                <a:lnTo>
                  <a:pt x="336549" y="279400"/>
                </a:lnTo>
                <a:lnTo>
                  <a:pt x="331469" y="279400"/>
                </a:lnTo>
                <a:lnTo>
                  <a:pt x="313690" y="254000"/>
                </a:lnTo>
                <a:lnTo>
                  <a:pt x="279399" y="254000"/>
                </a:lnTo>
                <a:lnTo>
                  <a:pt x="276859" y="241300"/>
                </a:lnTo>
                <a:lnTo>
                  <a:pt x="271780" y="241300"/>
                </a:lnTo>
                <a:lnTo>
                  <a:pt x="269240" y="228600"/>
                </a:lnTo>
                <a:lnTo>
                  <a:pt x="273049" y="215900"/>
                </a:lnTo>
                <a:lnTo>
                  <a:pt x="336549" y="215900"/>
                </a:lnTo>
                <a:lnTo>
                  <a:pt x="340359" y="203200"/>
                </a:lnTo>
                <a:close/>
              </a:path>
              <a:path w="1508760" h="1676400">
                <a:moveTo>
                  <a:pt x="1098549" y="469900"/>
                </a:moveTo>
                <a:lnTo>
                  <a:pt x="970280" y="469900"/>
                </a:lnTo>
                <a:lnTo>
                  <a:pt x="970280" y="482600"/>
                </a:lnTo>
                <a:lnTo>
                  <a:pt x="969009" y="482600"/>
                </a:lnTo>
                <a:lnTo>
                  <a:pt x="969009" y="495300"/>
                </a:lnTo>
                <a:lnTo>
                  <a:pt x="944880" y="495300"/>
                </a:lnTo>
                <a:lnTo>
                  <a:pt x="822959" y="546100"/>
                </a:lnTo>
                <a:lnTo>
                  <a:pt x="822959" y="584200"/>
                </a:lnTo>
                <a:lnTo>
                  <a:pt x="1172209" y="584200"/>
                </a:lnTo>
                <a:lnTo>
                  <a:pt x="1139190" y="520700"/>
                </a:lnTo>
                <a:lnTo>
                  <a:pt x="1116330" y="520700"/>
                </a:lnTo>
                <a:lnTo>
                  <a:pt x="1116330" y="508000"/>
                </a:lnTo>
                <a:lnTo>
                  <a:pt x="1099820" y="495300"/>
                </a:lnTo>
                <a:lnTo>
                  <a:pt x="1098549" y="482600"/>
                </a:lnTo>
                <a:lnTo>
                  <a:pt x="1098549" y="469900"/>
                </a:lnTo>
                <a:close/>
              </a:path>
              <a:path w="1508760" h="1676400">
                <a:moveTo>
                  <a:pt x="1440180" y="215900"/>
                </a:moveTo>
                <a:lnTo>
                  <a:pt x="1267459" y="215900"/>
                </a:lnTo>
                <a:lnTo>
                  <a:pt x="1271270" y="228600"/>
                </a:lnTo>
                <a:lnTo>
                  <a:pt x="1268730" y="241300"/>
                </a:lnTo>
                <a:lnTo>
                  <a:pt x="1268730" y="254000"/>
                </a:lnTo>
                <a:lnTo>
                  <a:pt x="1272540" y="254000"/>
                </a:lnTo>
                <a:lnTo>
                  <a:pt x="1281430" y="266700"/>
                </a:lnTo>
                <a:lnTo>
                  <a:pt x="1327149" y="266700"/>
                </a:lnTo>
                <a:lnTo>
                  <a:pt x="1334770" y="279400"/>
                </a:lnTo>
                <a:lnTo>
                  <a:pt x="1289049" y="304800"/>
                </a:lnTo>
                <a:lnTo>
                  <a:pt x="1309370" y="304800"/>
                </a:lnTo>
                <a:lnTo>
                  <a:pt x="1319530" y="317500"/>
                </a:lnTo>
                <a:lnTo>
                  <a:pt x="1316990" y="330200"/>
                </a:lnTo>
                <a:lnTo>
                  <a:pt x="1305559" y="342900"/>
                </a:lnTo>
                <a:lnTo>
                  <a:pt x="1297940" y="381000"/>
                </a:lnTo>
                <a:lnTo>
                  <a:pt x="1289049" y="419100"/>
                </a:lnTo>
                <a:lnTo>
                  <a:pt x="1277620" y="457200"/>
                </a:lnTo>
                <a:lnTo>
                  <a:pt x="1264920" y="495300"/>
                </a:lnTo>
                <a:lnTo>
                  <a:pt x="1243330" y="533400"/>
                </a:lnTo>
                <a:lnTo>
                  <a:pt x="1214120" y="558800"/>
                </a:lnTo>
                <a:lnTo>
                  <a:pt x="1172209" y="584200"/>
                </a:lnTo>
                <a:lnTo>
                  <a:pt x="1384250" y="584200"/>
                </a:lnTo>
                <a:lnTo>
                  <a:pt x="1508759" y="368300"/>
                </a:lnTo>
                <a:lnTo>
                  <a:pt x="1494790" y="342900"/>
                </a:lnTo>
                <a:lnTo>
                  <a:pt x="1473199" y="304800"/>
                </a:lnTo>
                <a:lnTo>
                  <a:pt x="1460499" y="279400"/>
                </a:lnTo>
                <a:lnTo>
                  <a:pt x="1451609" y="266700"/>
                </a:lnTo>
                <a:lnTo>
                  <a:pt x="1438909" y="254000"/>
                </a:lnTo>
                <a:lnTo>
                  <a:pt x="1416049" y="228600"/>
                </a:lnTo>
                <a:lnTo>
                  <a:pt x="1431290" y="228600"/>
                </a:lnTo>
                <a:lnTo>
                  <a:pt x="1440180" y="215900"/>
                </a:lnTo>
                <a:close/>
              </a:path>
              <a:path w="1508760" h="1676400">
                <a:moveTo>
                  <a:pt x="603249" y="355600"/>
                </a:moveTo>
                <a:lnTo>
                  <a:pt x="482599" y="355600"/>
                </a:lnTo>
                <a:lnTo>
                  <a:pt x="461009" y="368300"/>
                </a:lnTo>
                <a:lnTo>
                  <a:pt x="447886" y="390172"/>
                </a:lnTo>
                <a:lnTo>
                  <a:pt x="452119" y="393700"/>
                </a:lnTo>
                <a:lnTo>
                  <a:pt x="411480" y="469900"/>
                </a:lnTo>
                <a:lnTo>
                  <a:pt x="407669" y="469900"/>
                </a:lnTo>
                <a:lnTo>
                  <a:pt x="401319" y="482600"/>
                </a:lnTo>
                <a:lnTo>
                  <a:pt x="384809" y="508000"/>
                </a:lnTo>
                <a:lnTo>
                  <a:pt x="372109" y="520700"/>
                </a:lnTo>
                <a:lnTo>
                  <a:pt x="359409" y="546100"/>
                </a:lnTo>
                <a:lnTo>
                  <a:pt x="347980" y="558800"/>
                </a:lnTo>
                <a:lnTo>
                  <a:pt x="746759" y="558800"/>
                </a:lnTo>
                <a:lnTo>
                  <a:pt x="760730" y="546100"/>
                </a:lnTo>
                <a:lnTo>
                  <a:pt x="770890" y="546100"/>
                </a:lnTo>
                <a:lnTo>
                  <a:pt x="773430" y="533400"/>
                </a:lnTo>
                <a:lnTo>
                  <a:pt x="772159" y="533400"/>
                </a:lnTo>
                <a:lnTo>
                  <a:pt x="764540" y="508000"/>
                </a:lnTo>
                <a:lnTo>
                  <a:pt x="819149" y="508000"/>
                </a:lnTo>
                <a:lnTo>
                  <a:pt x="825499" y="495300"/>
                </a:lnTo>
                <a:lnTo>
                  <a:pt x="633730" y="495300"/>
                </a:lnTo>
                <a:lnTo>
                  <a:pt x="626109" y="482600"/>
                </a:lnTo>
                <a:lnTo>
                  <a:pt x="619759" y="482600"/>
                </a:lnTo>
                <a:lnTo>
                  <a:pt x="596899" y="444500"/>
                </a:lnTo>
                <a:lnTo>
                  <a:pt x="570230" y="444500"/>
                </a:lnTo>
                <a:lnTo>
                  <a:pt x="571499" y="431800"/>
                </a:lnTo>
                <a:lnTo>
                  <a:pt x="575309" y="419100"/>
                </a:lnTo>
                <a:lnTo>
                  <a:pt x="561340" y="419100"/>
                </a:lnTo>
                <a:lnTo>
                  <a:pt x="571499" y="393700"/>
                </a:lnTo>
                <a:lnTo>
                  <a:pt x="584199" y="381000"/>
                </a:lnTo>
                <a:lnTo>
                  <a:pt x="603249" y="355600"/>
                </a:lnTo>
                <a:close/>
              </a:path>
              <a:path w="1508760" h="1676400">
                <a:moveTo>
                  <a:pt x="819149" y="508000"/>
                </a:moveTo>
                <a:lnTo>
                  <a:pt x="764540" y="508000"/>
                </a:lnTo>
                <a:lnTo>
                  <a:pt x="772159" y="520700"/>
                </a:lnTo>
                <a:lnTo>
                  <a:pt x="812799" y="520700"/>
                </a:lnTo>
                <a:lnTo>
                  <a:pt x="819149" y="508000"/>
                </a:lnTo>
                <a:close/>
              </a:path>
              <a:path w="1508760" h="1676400">
                <a:moveTo>
                  <a:pt x="830580" y="457200"/>
                </a:moveTo>
                <a:lnTo>
                  <a:pt x="797559" y="457200"/>
                </a:lnTo>
                <a:lnTo>
                  <a:pt x="784859" y="469900"/>
                </a:lnTo>
                <a:lnTo>
                  <a:pt x="764540" y="469900"/>
                </a:lnTo>
                <a:lnTo>
                  <a:pt x="750569" y="482600"/>
                </a:lnTo>
                <a:lnTo>
                  <a:pt x="835659" y="482600"/>
                </a:lnTo>
                <a:lnTo>
                  <a:pt x="839469" y="495300"/>
                </a:lnTo>
                <a:lnTo>
                  <a:pt x="848359" y="495300"/>
                </a:lnTo>
                <a:lnTo>
                  <a:pt x="859790" y="508000"/>
                </a:lnTo>
                <a:lnTo>
                  <a:pt x="861059" y="495300"/>
                </a:lnTo>
                <a:lnTo>
                  <a:pt x="857249" y="482600"/>
                </a:lnTo>
                <a:lnTo>
                  <a:pt x="830580" y="457200"/>
                </a:lnTo>
                <a:close/>
              </a:path>
              <a:path w="1508760" h="1676400">
                <a:moveTo>
                  <a:pt x="826769" y="482600"/>
                </a:moveTo>
                <a:lnTo>
                  <a:pt x="708659" y="482600"/>
                </a:lnTo>
                <a:lnTo>
                  <a:pt x="690880" y="495300"/>
                </a:lnTo>
                <a:lnTo>
                  <a:pt x="825499" y="495300"/>
                </a:lnTo>
                <a:lnTo>
                  <a:pt x="826769" y="482600"/>
                </a:lnTo>
                <a:close/>
              </a:path>
              <a:path w="1508760" h="1676400">
                <a:moveTo>
                  <a:pt x="957580" y="469900"/>
                </a:moveTo>
                <a:lnTo>
                  <a:pt x="899159" y="469900"/>
                </a:lnTo>
                <a:lnTo>
                  <a:pt x="911859" y="482600"/>
                </a:lnTo>
                <a:lnTo>
                  <a:pt x="956309" y="482600"/>
                </a:lnTo>
                <a:lnTo>
                  <a:pt x="957580" y="469900"/>
                </a:lnTo>
                <a:close/>
              </a:path>
              <a:path w="1508760" h="1676400">
                <a:moveTo>
                  <a:pt x="422909" y="368300"/>
                </a:moveTo>
                <a:lnTo>
                  <a:pt x="300990" y="368300"/>
                </a:lnTo>
                <a:lnTo>
                  <a:pt x="309880" y="381000"/>
                </a:lnTo>
                <a:lnTo>
                  <a:pt x="323849" y="393700"/>
                </a:lnTo>
                <a:lnTo>
                  <a:pt x="344169" y="406400"/>
                </a:lnTo>
                <a:lnTo>
                  <a:pt x="363219" y="431800"/>
                </a:lnTo>
                <a:lnTo>
                  <a:pt x="382269" y="444500"/>
                </a:lnTo>
                <a:lnTo>
                  <a:pt x="407669" y="469900"/>
                </a:lnTo>
                <a:lnTo>
                  <a:pt x="414019" y="457200"/>
                </a:lnTo>
                <a:lnTo>
                  <a:pt x="422909" y="444500"/>
                </a:lnTo>
                <a:lnTo>
                  <a:pt x="427990" y="431800"/>
                </a:lnTo>
                <a:lnTo>
                  <a:pt x="433069" y="406400"/>
                </a:lnTo>
                <a:lnTo>
                  <a:pt x="445769" y="393700"/>
                </a:lnTo>
                <a:lnTo>
                  <a:pt x="447886" y="390172"/>
                </a:lnTo>
                <a:lnTo>
                  <a:pt x="436880" y="381000"/>
                </a:lnTo>
                <a:lnTo>
                  <a:pt x="422909" y="368300"/>
                </a:lnTo>
                <a:close/>
              </a:path>
              <a:path w="1508760" h="1676400">
                <a:moveTo>
                  <a:pt x="1070609" y="215900"/>
                </a:moveTo>
                <a:lnTo>
                  <a:pt x="906780" y="215900"/>
                </a:lnTo>
                <a:lnTo>
                  <a:pt x="897890" y="228600"/>
                </a:lnTo>
                <a:lnTo>
                  <a:pt x="886459" y="241300"/>
                </a:lnTo>
                <a:lnTo>
                  <a:pt x="873759" y="292100"/>
                </a:lnTo>
                <a:lnTo>
                  <a:pt x="872490" y="342900"/>
                </a:lnTo>
                <a:lnTo>
                  <a:pt x="873759" y="393700"/>
                </a:lnTo>
                <a:lnTo>
                  <a:pt x="876299" y="431800"/>
                </a:lnTo>
                <a:lnTo>
                  <a:pt x="881380" y="457200"/>
                </a:lnTo>
                <a:lnTo>
                  <a:pt x="888999" y="469900"/>
                </a:lnTo>
                <a:lnTo>
                  <a:pt x="1137920" y="469900"/>
                </a:lnTo>
                <a:lnTo>
                  <a:pt x="1139190" y="431800"/>
                </a:lnTo>
                <a:lnTo>
                  <a:pt x="1145540" y="368300"/>
                </a:lnTo>
                <a:lnTo>
                  <a:pt x="1146809" y="304800"/>
                </a:lnTo>
                <a:lnTo>
                  <a:pt x="1146809" y="266700"/>
                </a:lnTo>
                <a:lnTo>
                  <a:pt x="1142999" y="266700"/>
                </a:lnTo>
                <a:lnTo>
                  <a:pt x="1137920" y="254000"/>
                </a:lnTo>
                <a:lnTo>
                  <a:pt x="1132840" y="254000"/>
                </a:lnTo>
                <a:lnTo>
                  <a:pt x="1121409" y="241300"/>
                </a:lnTo>
                <a:lnTo>
                  <a:pt x="1108709" y="228600"/>
                </a:lnTo>
                <a:lnTo>
                  <a:pt x="1088390" y="228600"/>
                </a:lnTo>
                <a:lnTo>
                  <a:pt x="1070609" y="215900"/>
                </a:lnTo>
                <a:close/>
              </a:path>
              <a:path w="1508760" h="1676400">
                <a:moveTo>
                  <a:pt x="582930" y="177800"/>
                </a:moveTo>
                <a:lnTo>
                  <a:pt x="504190" y="177800"/>
                </a:lnTo>
                <a:lnTo>
                  <a:pt x="487680" y="190500"/>
                </a:lnTo>
                <a:lnTo>
                  <a:pt x="473709" y="203200"/>
                </a:lnTo>
                <a:lnTo>
                  <a:pt x="464819" y="228600"/>
                </a:lnTo>
                <a:lnTo>
                  <a:pt x="459740" y="279400"/>
                </a:lnTo>
                <a:lnTo>
                  <a:pt x="462280" y="304800"/>
                </a:lnTo>
                <a:lnTo>
                  <a:pt x="472440" y="317500"/>
                </a:lnTo>
                <a:lnTo>
                  <a:pt x="481330" y="330200"/>
                </a:lnTo>
                <a:lnTo>
                  <a:pt x="485140" y="342900"/>
                </a:lnTo>
                <a:lnTo>
                  <a:pt x="487680" y="355600"/>
                </a:lnTo>
                <a:lnTo>
                  <a:pt x="626109" y="355600"/>
                </a:lnTo>
                <a:lnTo>
                  <a:pt x="633730" y="330200"/>
                </a:lnTo>
                <a:lnTo>
                  <a:pt x="634999" y="317500"/>
                </a:lnTo>
                <a:lnTo>
                  <a:pt x="633730" y="304800"/>
                </a:lnTo>
                <a:lnTo>
                  <a:pt x="645159" y="292100"/>
                </a:lnTo>
                <a:lnTo>
                  <a:pt x="642619" y="279400"/>
                </a:lnTo>
                <a:lnTo>
                  <a:pt x="634999" y="279400"/>
                </a:lnTo>
                <a:lnTo>
                  <a:pt x="632459" y="266700"/>
                </a:lnTo>
                <a:lnTo>
                  <a:pt x="632459" y="228600"/>
                </a:lnTo>
                <a:lnTo>
                  <a:pt x="628649" y="215900"/>
                </a:lnTo>
                <a:lnTo>
                  <a:pt x="617219" y="190500"/>
                </a:lnTo>
                <a:lnTo>
                  <a:pt x="599440" y="190500"/>
                </a:lnTo>
                <a:lnTo>
                  <a:pt x="582930" y="177800"/>
                </a:lnTo>
                <a:close/>
              </a:path>
              <a:path w="1508760" h="1676400">
                <a:moveTo>
                  <a:pt x="336549" y="215900"/>
                </a:moveTo>
                <a:lnTo>
                  <a:pt x="298449" y="215900"/>
                </a:lnTo>
                <a:lnTo>
                  <a:pt x="308609" y="228600"/>
                </a:lnTo>
                <a:lnTo>
                  <a:pt x="334009" y="228600"/>
                </a:lnTo>
                <a:lnTo>
                  <a:pt x="336549" y="215900"/>
                </a:lnTo>
                <a:close/>
              </a:path>
              <a:path w="1508760" h="1676400">
                <a:moveTo>
                  <a:pt x="1473199" y="190500"/>
                </a:moveTo>
                <a:lnTo>
                  <a:pt x="1254759" y="190500"/>
                </a:lnTo>
                <a:lnTo>
                  <a:pt x="1258570" y="203200"/>
                </a:lnTo>
                <a:lnTo>
                  <a:pt x="1261109" y="215900"/>
                </a:lnTo>
                <a:lnTo>
                  <a:pt x="1457959" y="215900"/>
                </a:lnTo>
                <a:lnTo>
                  <a:pt x="1466849" y="203200"/>
                </a:lnTo>
                <a:lnTo>
                  <a:pt x="1470659" y="203200"/>
                </a:lnTo>
                <a:lnTo>
                  <a:pt x="1473199" y="190500"/>
                </a:lnTo>
                <a:close/>
              </a:path>
              <a:path w="1508760" h="1676400">
                <a:moveTo>
                  <a:pt x="359409" y="165100"/>
                </a:moveTo>
                <a:lnTo>
                  <a:pt x="151130" y="165100"/>
                </a:lnTo>
                <a:lnTo>
                  <a:pt x="149859" y="177800"/>
                </a:lnTo>
                <a:lnTo>
                  <a:pt x="142240" y="203200"/>
                </a:lnTo>
                <a:lnTo>
                  <a:pt x="351790" y="203200"/>
                </a:lnTo>
                <a:lnTo>
                  <a:pt x="359409" y="177800"/>
                </a:lnTo>
                <a:lnTo>
                  <a:pt x="359409" y="165100"/>
                </a:lnTo>
                <a:close/>
              </a:path>
              <a:path w="1508760" h="1676400">
                <a:moveTo>
                  <a:pt x="1352549" y="50800"/>
                </a:moveTo>
                <a:lnTo>
                  <a:pt x="1329690" y="50800"/>
                </a:lnTo>
                <a:lnTo>
                  <a:pt x="1306830" y="63500"/>
                </a:lnTo>
                <a:lnTo>
                  <a:pt x="1285240" y="63500"/>
                </a:lnTo>
                <a:lnTo>
                  <a:pt x="1267459" y="76200"/>
                </a:lnTo>
                <a:lnTo>
                  <a:pt x="1254759" y="76200"/>
                </a:lnTo>
                <a:lnTo>
                  <a:pt x="1238249" y="88900"/>
                </a:lnTo>
                <a:lnTo>
                  <a:pt x="1235709" y="114300"/>
                </a:lnTo>
                <a:lnTo>
                  <a:pt x="1254759" y="152400"/>
                </a:lnTo>
                <a:lnTo>
                  <a:pt x="1250949" y="177800"/>
                </a:lnTo>
                <a:lnTo>
                  <a:pt x="1247140" y="177800"/>
                </a:lnTo>
                <a:lnTo>
                  <a:pt x="1243330" y="190500"/>
                </a:lnTo>
                <a:lnTo>
                  <a:pt x="1470659" y="190500"/>
                </a:lnTo>
                <a:lnTo>
                  <a:pt x="1465580" y="177800"/>
                </a:lnTo>
                <a:lnTo>
                  <a:pt x="1456690" y="165100"/>
                </a:lnTo>
                <a:lnTo>
                  <a:pt x="1449070" y="152400"/>
                </a:lnTo>
                <a:lnTo>
                  <a:pt x="1423670" y="127000"/>
                </a:lnTo>
                <a:lnTo>
                  <a:pt x="1410970" y="101600"/>
                </a:lnTo>
                <a:lnTo>
                  <a:pt x="1394459" y="76200"/>
                </a:lnTo>
                <a:lnTo>
                  <a:pt x="1374140" y="63500"/>
                </a:lnTo>
                <a:lnTo>
                  <a:pt x="1352549" y="50800"/>
                </a:lnTo>
                <a:close/>
              </a:path>
              <a:path w="1508760" h="1676400">
                <a:moveTo>
                  <a:pt x="300990" y="0"/>
                </a:moveTo>
                <a:lnTo>
                  <a:pt x="256540" y="0"/>
                </a:lnTo>
                <a:lnTo>
                  <a:pt x="237490" y="12700"/>
                </a:lnTo>
                <a:lnTo>
                  <a:pt x="220980" y="25400"/>
                </a:lnTo>
                <a:lnTo>
                  <a:pt x="208280" y="25400"/>
                </a:lnTo>
                <a:lnTo>
                  <a:pt x="196849" y="38100"/>
                </a:lnTo>
                <a:lnTo>
                  <a:pt x="186690" y="50800"/>
                </a:lnTo>
                <a:lnTo>
                  <a:pt x="189230" y="76200"/>
                </a:lnTo>
                <a:lnTo>
                  <a:pt x="196849" y="101600"/>
                </a:lnTo>
                <a:lnTo>
                  <a:pt x="204469" y="114300"/>
                </a:lnTo>
                <a:lnTo>
                  <a:pt x="200659" y="127000"/>
                </a:lnTo>
                <a:lnTo>
                  <a:pt x="195580" y="139700"/>
                </a:lnTo>
                <a:lnTo>
                  <a:pt x="184149" y="152400"/>
                </a:lnTo>
                <a:lnTo>
                  <a:pt x="180340" y="165100"/>
                </a:lnTo>
                <a:lnTo>
                  <a:pt x="378459" y="165100"/>
                </a:lnTo>
                <a:lnTo>
                  <a:pt x="377190" y="152400"/>
                </a:lnTo>
                <a:lnTo>
                  <a:pt x="372109" y="152400"/>
                </a:lnTo>
                <a:lnTo>
                  <a:pt x="369569" y="139700"/>
                </a:lnTo>
                <a:lnTo>
                  <a:pt x="369569" y="127000"/>
                </a:lnTo>
                <a:lnTo>
                  <a:pt x="368299" y="114300"/>
                </a:lnTo>
                <a:lnTo>
                  <a:pt x="369569" y="101600"/>
                </a:lnTo>
                <a:lnTo>
                  <a:pt x="384809" y="101600"/>
                </a:lnTo>
                <a:lnTo>
                  <a:pt x="389890" y="88900"/>
                </a:lnTo>
                <a:lnTo>
                  <a:pt x="391159" y="88900"/>
                </a:lnTo>
                <a:lnTo>
                  <a:pt x="389890" y="76200"/>
                </a:lnTo>
                <a:lnTo>
                  <a:pt x="377190" y="50800"/>
                </a:lnTo>
                <a:lnTo>
                  <a:pt x="355599" y="38100"/>
                </a:lnTo>
                <a:lnTo>
                  <a:pt x="326390" y="12700"/>
                </a:lnTo>
                <a:lnTo>
                  <a:pt x="30099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69079" y="2670810"/>
            <a:ext cx="148590" cy="218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43629" y="3751579"/>
            <a:ext cx="580390" cy="217170"/>
          </a:xfrm>
          <a:custGeom>
            <a:avLst/>
            <a:gdLst/>
            <a:ahLst/>
            <a:cxnLst/>
            <a:rect l="l" t="t" r="r" b="b"/>
            <a:pathLst>
              <a:path w="580389" h="217170">
                <a:moveTo>
                  <a:pt x="290830" y="0"/>
                </a:moveTo>
                <a:lnTo>
                  <a:pt x="233680" y="3810"/>
                </a:lnTo>
                <a:lnTo>
                  <a:pt x="176530" y="8890"/>
                </a:lnTo>
                <a:lnTo>
                  <a:pt x="129540" y="20320"/>
                </a:lnTo>
                <a:lnTo>
                  <a:pt x="85090" y="30480"/>
                </a:lnTo>
                <a:lnTo>
                  <a:pt x="49530" y="49530"/>
                </a:lnTo>
                <a:lnTo>
                  <a:pt x="24130" y="66040"/>
                </a:lnTo>
                <a:lnTo>
                  <a:pt x="5080" y="87630"/>
                </a:lnTo>
                <a:lnTo>
                  <a:pt x="0" y="109220"/>
                </a:lnTo>
                <a:lnTo>
                  <a:pt x="5080" y="130810"/>
                </a:lnTo>
                <a:lnTo>
                  <a:pt x="49530" y="168910"/>
                </a:lnTo>
                <a:lnTo>
                  <a:pt x="85090" y="184150"/>
                </a:lnTo>
                <a:lnTo>
                  <a:pt x="129540" y="198120"/>
                </a:lnTo>
                <a:lnTo>
                  <a:pt x="176530" y="207010"/>
                </a:lnTo>
                <a:lnTo>
                  <a:pt x="233680" y="214630"/>
                </a:lnTo>
                <a:lnTo>
                  <a:pt x="290830" y="217170"/>
                </a:lnTo>
                <a:lnTo>
                  <a:pt x="349250" y="214630"/>
                </a:lnTo>
                <a:lnTo>
                  <a:pt x="403860" y="207010"/>
                </a:lnTo>
                <a:lnTo>
                  <a:pt x="453390" y="198120"/>
                </a:lnTo>
                <a:lnTo>
                  <a:pt x="496570" y="184150"/>
                </a:lnTo>
                <a:lnTo>
                  <a:pt x="533400" y="168910"/>
                </a:lnTo>
                <a:lnTo>
                  <a:pt x="576580" y="130810"/>
                </a:lnTo>
                <a:lnTo>
                  <a:pt x="580390" y="109220"/>
                </a:lnTo>
                <a:lnTo>
                  <a:pt x="576580" y="87630"/>
                </a:lnTo>
                <a:lnTo>
                  <a:pt x="533400" y="49530"/>
                </a:lnTo>
                <a:lnTo>
                  <a:pt x="496570" y="30480"/>
                </a:lnTo>
                <a:lnTo>
                  <a:pt x="403860" y="8890"/>
                </a:lnTo>
                <a:lnTo>
                  <a:pt x="349250" y="3810"/>
                </a:lnTo>
                <a:lnTo>
                  <a:pt x="2908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3629" y="3751579"/>
            <a:ext cx="580390" cy="217170"/>
          </a:xfrm>
          <a:custGeom>
            <a:avLst/>
            <a:gdLst/>
            <a:ahLst/>
            <a:cxnLst/>
            <a:rect l="l" t="t" r="r" b="b"/>
            <a:pathLst>
              <a:path w="580389" h="217170">
                <a:moveTo>
                  <a:pt x="290830" y="217170"/>
                </a:moveTo>
                <a:lnTo>
                  <a:pt x="349250" y="214630"/>
                </a:lnTo>
                <a:lnTo>
                  <a:pt x="403860" y="207010"/>
                </a:lnTo>
                <a:lnTo>
                  <a:pt x="453390" y="198120"/>
                </a:lnTo>
                <a:lnTo>
                  <a:pt x="496570" y="184150"/>
                </a:lnTo>
                <a:lnTo>
                  <a:pt x="533400" y="168910"/>
                </a:lnTo>
                <a:lnTo>
                  <a:pt x="576580" y="130810"/>
                </a:lnTo>
                <a:lnTo>
                  <a:pt x="580390" y="109220"/>
                </a:lnTo>
                <a:lnTo>
                  <a:pt x="558800" y="66040"/>
                </a:lnTo>
                <a:lnTo>
                  <a:pt x="496570" y="30480"/>
                </a:lnTo>
                <a:lnTo>
                  <a:pt x="453390" y="20320"/>
                </a:lnTo>
                <a:lnTo>
                  <a:pt x="403860" y="8890"/>
                </a:lnTo>
                <a:lnTo>
                  <a:pt x="349250" y="3810"/>
                </a:lnTo>
                <a:lnTo>
                  <a:pt x="290830" y="0"/>
                </a:lnTo>
                <a:lnTo>
                  <a:pt x="233680" y="3810"/>
                </a:lnTo>
                <a:lnTo>
                  <a:pt x="176530" y="8890"/>
                </a:lnTo>
                <a:lnTo>
                  <a:pt x="129540" y="20320"/>
                </a:lnTo>
                <a:lnTo>
                  <a:pt x="85090" y="30480"/>
                </a:lnTo>
                <a:lnTo>
                  <a:pt x="49530" y="49530"/>
                </a:lnTo>
                <a:lnTo>
                  <a:pt x="24130" y="66040"/>
                </a:lnTo>
                <a:lnTo>
                  <a:pt x="5080" y="87630"/>
                </a:lnTo>
                <a:lnTo>
                  <a:pt x="0" y="109220"/>
                </a:lnTo>
                <a:lnTo>
                  <a:pt x="24130" y="151130"/>
                </a:lnTo>
                <a:lnTo>
                  <a:pt x="85090" y="184150"/>
                </a:lnTo>
                <a:lnTo>
                  <a:pt x="129540" y="198120"/>
                </a:lnTo>
                <a:lnTo>
                  <a:pt x="176530" y="207010"/>
                </a:lnTo>
                <a:lnTo>
                  <a:pt x="233680" y="214630"/>
                </a:lnTo>
                <a:lnTo>
                  <a:pt x="290830" y="21717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43629" y="3856990"/>
            <a:ext cx="580390" cy="134620"/>
          </a:xfrm>
          <a:custGeom>
            <a:avLst/>
            <a:gdLst/>
            <a:ahLst/>
            <a:cxnLst/>
            <a:rect l="l" t="t" r="r" b="b"/>
            <a:pathLst>
              <a:path w="580389" h="134620">
                <a:moveTo>
                  <a:pt x="0" y="0"/>
                </a:moveTo>
                <a:lnTo>
                  <a:pt x="0" y="27940"/>
                </a:lnTo>
                <a:lnTo>
                  <a:pt x="5080" y="49530"/>
                </a:lnTo>
                <a:lnTo>
                  <a:pt x="49530" y="87630"/>
                </a:lnTo>
                <a:lnTo>
                  <a:pt x="85090" y="101600"/>
                </a:lnTo>
                <a:lnTo>
                  <a:pt x="129540" y="116840"/>
                </a:lnTo>
                <a:lnTo>
                  <a:pt x="176530" y="125730"/>
                </a:lnTo>
                <a:lnTo>
                  <a:pt x="233680" y="133350"/>
                </a:lnTo>
                <a:lnTo>
                  <a:pt x="290830" y="134620"/>
                </a:lnTo>
                <a:lnTo>
                  <a:pt x="349250" y="133350"/>
                </a:lnTo>
                <a:lnTo>
                  <a:pt x="403860" y="125730"/>
                </a:lnTo>
                <a:lnTo>
                  <a:pt x="453390" y="116840"/>
                </a:lnTo>
                <a:lnTo>
                  <a:pt x="474979" y="109220"/>
                </a:lnTo>
                <a:lnTo>
                  <a:pt x="290830" y="109220"/>
                </a:lnTo>
                <a:lnTo>
                  <a:pt x="233680" y="107950"/>
                </a:lnTo>
                <a:lnTo>
                  <a:pt x="176530" y="100330"/>
                </a:lnTo>
                <a:lnTo>
                  <a:pt x="129540" y="88900"/>
                </a:lnTo>
                <a:lnTo>
                  <a:pt x="85090" y="76200"/>
                </a:lnTo>
                <a:lnTo>
                  <a:pt x="49530" y="62230"/>
                </a:lnTo>
                <a:lnTo>
                  <a:pt x="5080" y="24130"/>
                </a:lnTo>
                <a:lnTo>
                  <a:pt x="0" y="0"/>
                </a:lnTo>
                <a:close/>
              </a:path>
              <a:path w="580389" h="134620">
                <a:moveTo>
                  <a:pt x="580390" y="0"/>
                </a:moveTo>
                <a:lnTo>
                  <a:pt x="558800" y="41910"/>
                </a:lnTo>
                <a:lnTo>
                  <a:pt x="496570" y="76200"/>
                </a:lnTo>
                <a:lnTo>
                  <a:pt x="453390" y="88900"/>
                </a:lnTo>
                <a:lnTo>
                  <a:pt x="403860" y="100330"/>
                </a:lnTo>
                <a:lnTo>
                  <a:pt x="349250" y="107950"/>
                </a:lnTo>
                <a:lnTo>
                  <a:pt x="290830" y="109220"/>
                </a:lnTo>
                <a:lnTo>
                  <a:pt x="474979" y="109220"/>
                </a:lnTo>
                <a:lnTo>
                  <a:pt x="533400" y="87630"/>
                </a:lnTo>
                <a:lnTo>
                  <a:pt x="576580" y="49530"/>
                </a:lnTo>
                <a:lnTo>
                  <a:pt x="580390" y="27940"/>
                </a:lnTo>
                <a:lnTo>
                  <a:pt x="5803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43629" y="3856990"/>
            <a:ext cx="580390" cy="134620"/>
          </a:xfrm>
          <a:custGeom>
            <a:avLst/>
            <a:gdLst/>
            <a:ahLst/>
            <a:cxnLst/>
            <a:rect l="l" t="t" r="r" b="b"/>
            <a:pathLst>
              <a:path w="580389" h="134620">
                <a:moveTo>
                  <a:pt x="0" y="0"/>
                </a:moveTo>
                <a:lnTo>
                  <a:pt x="5080" y="24130"/>
                </a:lnTo>
                <a:lnTo>
                  <a:pt x="24130" y="41910"/>
                </a:lnTo>
                <a:lnTo>
                  <a:pt x="85090" y="76200"/>
                </a:lnTo>
                <a:lnTo>
                  <a:pt x="129540" y="88900"/>
                </a:lnTo>
                <a:lnTo>
                  <a:pt x="176530" y="100330"/>
                </a:lnTo>
                <a:lnTo>
                  <a:pt x="233680" y="107950"/>
                </a:lnTo>
                <a:lnTo>
                  <a:pt x="290830" y="109220"/>
                </a:lnTo>
                <a:lnTo>
                  <a:pt x="349250" y="107950"/>
                </a:lnTo>
                <a:lnTo>
                  <a:pt x="403860" y="100330"/>
                </a:lnTo>
                <a:lnTo>
                  <a:pt x="453390" y="88900"/>
                </a:lnTo>
                <a:lnTo>
                  <a:pt x="496570" y="76200"/>
                </a:lnTo>
                <a:lnTo>
                  <a:pt x="533400" y="62230"/>
                </a:lnTo>
                <a:lnTo>
                  <a:pt x="576580" y="24130"/>
                </a:lnTo>
                <a:lnTo>
                  <a:pt x="580390" y="0"/>
                </a:lnTo>
                <a:lnTo>
                  <a:pt x="580390" y="27940"/>
                </a:lnTo>
                <a:lnTo>
                  <a:pt x="576580" y="49530"/>
                </a:lnTo>
                <a:lnTo>
                  <a:pt x="558800" y="69850"/>
                </a:lnTo>
                <a:lnTo>
                  <a:pt x="496570" y="101600"/>
                </a:lnTo>
                <a:lnTo>
                  <a:pt x="453390" y="116840"/>
                </a:lnTo>
                <a:lnTo>
                  <a:pt x="403860" y="125730"/>
                </a:lnTo>
                <a:lnTo>
                  <a:pt x="349250" y="133350"/>
                </a:lnTo>
                <a:lnTo>
                  <a:pt x="290830" y="134620"/>
                </a:lnTo>
                <a:lnTo>
                  <a:pt x="233680" y="133350"/>
                </a:lnTo>
                <a:lnTo>
                  <a:pt x="176530" y="125730"/>
                </a:lnTo>
                <a:lnTo>
                  <a:pt x="129540" y="116840"/>
                </a:lnTo>
                <a:lnTo>
                  <a:pt x="85090" y="101600"/>
                </a:lnTo>
                <a:lnTo>
                  <a:pt x="49530" y="87630"/>
                </a:lnTo>
                <a:lnTo>
                  <a:pt x="5080" y="49530"/>
                </a:lnTo>
                <a:lnTo>
                  <a:pt x="0" y="2794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1740" y="3746500"/>
            <a:ext cx="344170" cy="147320"/>
          </a:xfrm>
          <a:custGeom>
            <a:avLst/>
            <a:gdLst/>
            <a:ahLst/>
            <a:cxnLst/>
            <a:rect l="l" t="t" r="r" b="b"/>
            <a:pathLst>
              <a:path w="344170" h="147320">
                <a:moveTo>
                  <a:pt x="0" y="0"/>
                </a:moveTo>
                <a:lnTo>
                  <a:pt x="0" y="3810"/>
                </a:lnTo>
                <a:lnTo>
                  <a:pt x="0" y="17780"/>
                </a:lnTo>
                <a:lnTo>
                  <a:pt x="0" y="43180"/>
                </a:lnTo>
                <a:lnTo>
                  <a:pt x="0" y="83819"/>
                </a:lnTo>
                <a:lnTo>
                  <a:pt x="6350" y="97789"/>
                </a:lnTo>
                <a:lnTo>
                  <a:pt x="15239" y="109219"/>
                </a:lnTo>
                <a:lnTo>
                  <a:pt x="53339" y="128269"/>
                </a:lnTo>
                <a:lnTo>
                  <a:pt x="105410" y="142239"/>
                </a:lnTo>
                <a:lnTo>
                  <a:pt x="172720" y="147319"/>
                </a:lnTo>
                <a:lnTo>
                  <a:pt x="238760" y="142239"/>
                </a:lnTo>
                <a:lnTo>
                  <a:pt x="293370" y="128269"/>
                </a:lnTo>
                <a:lnTo>
                  <a:pt x="331470" y="109219"/>
                </a:lnTo>
                <a:lnTo>
                  <a:pt x="344170" y="83819"/>
                </a:lnTo>
                <a:lnTo>
                  <a:pt x="344170" y="45719"/>
                </a:lnTo>
                <a:lnTo>
                  <a:pt x="344170" y="20319"/>
                </a:lnTo>
                <a:lnTo>
                  <a:pt x="344170" y="5080"/>
                </a:lnTo>
                <a:lnTo>
                  <a:pt x="3441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83940" y="3246120"/>
            <a:ext cx="702310" cy="561340"/>
          </a:xfrm>
          <a:custGeom>
            <a:avLst/>
            <a:gdLst/>
            <a:ahLst/>
            <a:cxnLst/>
            <a:rect l="l" t="t" r="r" b="b"/>
            <a:pathLst>
              <a:path w="702310" h="561339">
                <a:moveTo>
                  <a:pt x="398780" y="0"/>
                </a:moveTo>
                <a:lnTo>
                  <a:pt x="276860" y="0"/>
                </a:lnTo>
                <a:lnTo>
                  <a:pt x="236220" y="1269"/>
                </a:lnTo>
                <a:lnTo>
                  <a:pt x="196850" y="3809"/>
                </a:lnTo>
                <a:lnTo>
                  <a:pt x="152400" y="7619"/>
                </a:lnTo>
                <a:lnTo>
                  <a:pt x="109220" y="13969"/>
                </a:lnTo>
                <a:lnTo>
                  <a:pt x="17780" y="29209"/>
                </a:lnTo>
                <a:lnTo>
                  <a:pt x="3810" y="129539"/>
                </a:lnTo>
                <a:lnTo>
                  <a:pt x="0" y="276859"/>
                </a:lnTo>
                <a:lnTo>
                  <a:pt x="7620" y="425449"/>
                </a:lnTo>
                <a:lnTo>
                  <a:pt x="30480" y="533399"/>
                </a:lnTo>
                <a:lnTo>
                  <a:pt x="77470" y="539749"/>
                </a:lnTo>
                <a:lnTo>
                  <a:pt x="119380" y="547369"/>
                </a:lnTo>
                <a:lnTo>
                  <a:pt x="163830" y="554989"/>
                </a:lnTo>
                <a:lnTo>
                  <a:pt x="203200" y="556259"/>
                </a:lnTo>
                <a:lnTo>
                  <a:pt x="243839" y="560069"/>
                </a:lnTo>
                <a:lnTo>
                  <a:pt x="281939" y="561339"/>
                </a:lnTo>
                <a:lnTo>
                  <a:pt x="394970" y="561339"/>
                </a:lnTo>
                <a:lnTo>
                  <a:pt x="430530" y="560069"/>
                </a:lnTo>
                <a:lnTo>
                  <a:pt x="469900" y="556259"/>
                </a:lnTo>
                <a:lnTo>
                  <a:pt x="508000" y="554989"/>
                </a:lnTo>
                <a:lnTo>
                  <a:pt x="547370" y="548639"/>
                </a:lnTo>
                <a:lnTo>
                  <a:pt x="585470" y="543559"/>
                </a:lnTo>
                <a:lnTo>
                  <a:pt x="669289" y="533399"/>
                </a:lnTo>
                <a:lnTo>
                  <a:pt x="694689" y="425449"/>
                </a:lnTo>
                <a:lnTo>
                  <a:pt x="702310" y="276859"/>
                </a:lnTo>
                <a:lnTo>
                  <a:pt x="697230" y="129539"/>
                </a:lnTo>
                <a:lnTo>
                  <a:pt x="680720" y="29209"/>
                </a:lnTo>
                <a:lnTo>
                  <a:pt x="640080" y="24129"/>
                </a:lnTo>
                <a:lnTo>
                  <a:pt x="598170" y="17779"/>
                </a:lnTo>
                <a:lnTo>
                  <a:pt x="556260" y="10159"/>
                </a:lnTo>
                <a:lnTo>
                  <a:pt x="516889" y="7619"/>
                </a:lnTo>
                <a:lnTo>
                  <a:pt x="476250" y="3809"/>
                </a:lnTo>
                <a:lnTo>
                  <a:pt x="438150" y="1269"/>
                </a:lnTo>
                <a:lnTo>
                  <a:pt x="398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83940" y="3246120"/>
            <a:ext cx="702310" cy="561340"/>
          </a:xfrm>
          <a:custGeom>
            <a:avLst/>
            <a:gdLst/>
            <a:ahLst/>
            <a:cxnLst/>
            <a:rect l="l" t="t" r="r" b="b"/>
            <a:pathLst>
              <a:path w="702310" h="561339">
                <a:moveTo>
                  <a:pt x="669289" y="533399"/>
                </a:moveTo>
                <a:lnTo>
                  <a:pt x="627380" y="538479"/>
                </a:lnTo>
                <a:lnTo>
                  <a:pt x="585470" y="543559"/>
                </a:lnTo>
                <a:lnTo>
                  <a:pt x="547370" y="548639"/>
                </a:lnTo>
                <a:lnTo>
                  <a:pt x="508000" y="554989"/>
                </a:lnTo>
                <a:lnTo>
                  <a:pt x="469900" y="556259"/>
                </a:lnTo>
                <a:lnTo>
                  <a:pt x="430530" y="560069"/>
                </a:lnTo>
                <a:lnTo>
                  <a:pt x="394970" y="561339"/>
                </a:lnTo>
                <a:lnTo>
                  <a:pt x="358139" y="561339"/>
                </a:lnTo>
                <a:lnTo>
                  <a:pt x="320039" y="561339"/>
                </a:lnTo>
                <a:lnTo>
                  <a:pt x="281939" y="561339"/>
                </a:lnTo>
                <a:lnTo>
                  <a:pt x="243839" y="560069"/>
                </a:lnTo>
                <a:lnTo>
                  <a:pt x="203200" y="556259"/>
                </a:lnTo>
                <a:lnTo>
                  <a:pt x="163830" y="554989"/>
                </a:lnTo>
                <a:lnTo>
                  <a:pt x="119380" y="547369"/>
                </a:lnTo>
                <a:lnTo>
                  <a:pt x="77470" y="539749"/>
                </a:lnTo>
                <a:lnTo>
                  <a:pt x="30480" y="533399"/>
                </a:lnTo>
                <a:lnTo>
                  <a:pt x="7620" y="425449"/>
                </a:lnTo>
                <a:lnTo>
                  <a:pt x="0" y="276859"/>
                </a:lnTo>
                <a:lnTo>
                  <a:pt x="3810" y="129539"/>
                </a:lnTo>
                <a:lnTo>
                  <a:pt x="17780" y="29209"/>
                </a:lnTo>
                <a:lnTo>
                  <a:pt x="63500" y="21589"/>
                </a:lnTo>
                <a:lnTo>
                  <a:pt x="109220" y="13969"/>
                </a:lnTo>
                <a:lnTo>
                  <a:pt x="152400" y="7619"/>
                </a:lnTo>
                <a:lnTo>
                  <a:pt x="196850" y="3809"/>
                </a:lnTo>
                <a:lnTo>
                  <a:pt x="236220" y="1269"/>
                </a:lnTo>
                <a:lnTo>
                  <a:pt x="276860" y="0"/>
                </a:lnTo>
                <a:lnTo>
                  <a:pt x="316230" y="0"/>
                </a:lnTo>
                <a:lnTo>
                  <a:pt x="358139" y="0"/>
                </a:lnTo>
                <a:lnTo>
                  <a:pt x="398780" y="0"/>
                </a:lnTo>
                <a:lnTo>
                  <a:pt x="438150" y="1269"/>
                </a:lnTo>
                <a:lnTo>
                  <a:pt x="476250" y="3809"/>
                </a:lnTo>
                <a:lnTo>
                  <a:pt x="516889" y="7619"/>
                </a:lnTo>
                <a:lnTo>
                  <a:pt x="556260" y="10159"/>
                </a:lnTo>
                <a:lnTo>
                  <a:pt x="598170" y="17779"/>
                </a:lnTo>
                <a:lnTo>
                  <a:pt x="640080" y="24129"/>
                </a:lnTo>
                <a:lnTo>
                  <a:pt x="680720" y="29209"/>
                </a:lnTo>
                <a:lnTo>
                  <a:pt x="697230" y="129539"/>
                </a:lnTo>
                <a:lnTo>
                  <a:pt x="702310" y="276859"/>
                </a:lnTo>
                <a:lnTo>
                  <a:pt x="694689" y="425449"/>
                </a:lnTo>
                <a:lnTo>
                  <a:pt x="669289" y="5333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01720" y="3158489"/>
            <a:ext cx="662940" cy="116839"/>
          </a:xfrm>
          <a:custGeom>
            <a:avLst/>
            <a:gdLst/>
            <a:ahLst/>
            <a:cxnLst/>
            <a:rect l="l" t="t" r="r" b="b"/>
            <a:pathLst>
              <a:path w="662939" h="116839">
                <a:moveTo>
                  <a:pt x="364489" y="0"/>
                </a:moveTo>
                <a:lnTo>
                  <a:pt x="276859" y="0"/>
                </a:lnTo>
                <a:lnTo>
                  <a:pt x="246379" y="2539"/>
                </a:lnTo>
                <a:lnTo>
                  <a:pt x="181609" y="5080"/>
                </a:lnTo>
                <a:lnTo>
                  <a:pt x="149859" y="8889"/>
                </a:lnTo>
                <a:lnTo>
                  <a:pt x="114300" y="12700"/>
                </a:lnTo>
                <a:lnTo>
                  <a:pt x="82550" y="17780"/>
                </a:lnTo>
                <a:lnTo>
                  <a:pt x="0" y="116839"/>
                </a:lnTo>
                <a:lnTo>
                  <a:pt x="91439" y="101600"/>
                </a:lnTo>
                <a:lnTo>
                  <a:pt x="134619" y="95250"/>
                </a:lnTo>
                <a:lnTo>
                  <a:pt x="179069" y="91439"/>
                </a:lnTo>
                <a:lnTo>
                  <a:pt x="218439" y="88900"/>
                </a:lnTo>
                <a:lnTo>
                  <a:pt x="259079" y="87630"/>
                </a:lnTo>
                <a:lnTo>
                  <a:pt x="638598" y="87630"/>
                </a:lnTo>
                <a:lnTo>
                  <a:pt x="580389" y="17780"/>
                </a:lnTo>
                <a:lnTo>
                  <a:pt x="548639" y="15239"/>
                </a:lnTo>
                <a:lnTo>
                  <a:pt x="515619" y="11430"/>
                </a:lnTo>
                <a:lnTo>
                  <a:pt x="486409" y="8889"/>
                </a:lnTo>
                <a:lnTo>
                  <a:pt x="454659" y="5080"/>
                </a:lnTo>
                <a:lnTo>
                  <a:pt x="394969" y="2539"/>
                </a:lnTo>
                <a:lnTo>
                  <a:pt x="364489" y="0"/>
                </a:lnTo>
                <a:close/>
              </a:path>
              <a:path w="662939" h="116839">
                <a:moveTo>
                  <a:pt x="638598" y="87630"/>
                </a:moveTo>
                <a:lnTo>
                  <a:pt x="381000" y="87630"/>
                </a:lnTo>
                <a:lnTo>
                  <a:pt x="420369" y="88900"/>
                </a:lnTo>
                <a:lnTo>
                  <a:pt x="458469" y="91439"/>
                </a:lnTo>
                <a:lnTo>
                  <a:pt x="499109" y="95250"/>
                </a:lnTo>
                <a:lnTo>
                  <a:pt x="538479" y="97789"/>
                </a:lnTo>
                <a:lnTo>
                  <a:pt x="580389" y="105410"/>
                </a:lnTo>
                <a:lnTo>
                  <a:pt x="622300" y="111760"/>
                </a:lnTo>
                <a:lnTo>
                  <a:pt x="662939" y="116839"/>
                </a:lnTo>
                <a:lnTo>
                  <a:pt x="638598" y="876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01720" y="3158489"/>
            <a:ext cx="662940" cy="116839"/>
          </a:xfrm>
          <a:custGeom>
            <a:avLst/>
            <a:gdLst/>
            <a:ahLst/>
            <a:cxnLst/>
            <a:rect l="l" t="t" r="r" b="b"/>
            <a:pathLst>
              <a:path w="662939" h="116839">
                <a:moveTo>
                  <a:pt x="580389" y="17780"/>
                </a:moveTo>
                <a:lnTo>
                  <a:pt x="548639" y="15239"/>
                </a:lnTo>
                <a:lnTo>
                  <a:pt x="515619" y="11430"/>
                </a:lnTo>
                <a:lnTo>
                  <a:pt x="486409" y="8889"/>
                </a:lnTo>
                <a:lnTo>
                  <a:pt x="454659" y="5080"/>
                </a:lnTo>
                <a:lnTo>
                  <a:pt x="425450" y="3810"/>
                </a:lnTo>
                <a:lnTo>
                  <a:pt x="394969" y="2539"/>
                </a:lnTo>
                <a:lnTo>
                  <a:pt x="364489" y="0"/>
                </a:lnTo>
                <a:lnTo>
                  <a:pt x="336550" y="0"/>
                </a:lnTo>
                <a:lnTo>
                  <a:pt x="306069" y="0"/>
                </a:lnTo>
                <a:lnTo>
                  <a:pt x="276859" y="0"/>
                </a:lnTo>
                <a:lnTo>
                  <a:pt x="246379" y="2539"/>
                </a:lnTo>
                <a:lnTo>
                  <a:pt x="214629" y="3810"/>
                </a:lnTo>
                <a:lnTo>
                  <a:pt x="181609" y="5080"/>
                </a:lnTo>
                <a:lnTo>
                  <a:pt x="149859" y="8889"/>
                </a:lnTo>
                <a:lnTo>
                  <a:pt x="114300" y="12700"/>
                </a:lnTo>
                <a:lnTo>
                  <a:pt x="82550" y="17780"/>
                </a:lnTo>
                <a:lnTo>
                  <a:pt x="0" y="116839"/>
                </a:lnTo>
                <a:lnTo>
                  <a:pt x="45719" y="109220"/>
                </a:lnTo>
                <a:lnTo>
                  <a:pt x="91439" y="101600"/>
                </a:lnTo>
                <a:lnTo>
                  <a:pt x="134619" y="95250"/>
                </a:lnTo>
                <a:lnTo>
                  <a:pt x="179069" y="91439"/>
                </a:lnTo>
                <a:lnTo>
                  <a:pt x="218439" y="88900"/>
                </a:lnTo>
                <a:lnTo>
                  <a:pt x="259079" y="87630"/>
                </a:lnTo>
                <a:lnTo>
                  <a:pt x="298450" y="87630"/>
                </a:lnTo>
                <a:lnTo>
                  <a:pt x="340359" y="87630"/>
                </a:lnTo>
                <a:lnTo>
                  <a:pt x="381000" y="87630"/>
                </a:lnTo>
                <a:lnTo>
                  <a:pt x="420369" y="88900"/>
                </a:lnTo>
                <a:lnTo>
                  <a:pt x="458469" y="91439"/>
                </a:lnTo>
                <a:lnTo>
                  <a:pt x="499109" y="95250"/>
                </a:lnTo>
                <a:lnTo>
                  <a:pt x="538479" y="97789"/>
                </a:lnTo>
                <a:lnTo>
                  <a:pt x="580389" y="105410"/>
                </a:lnTo>
                <a:lnTo>
                  <a:pt x="622300" y="111760"/>
                </a:lnTo>
                <a:lnTo>
                  <a:pt x="662939" y="116839"/>
                </a:lnTo>
                <a:lnTo>
                  <a:pt x="580389" y="177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8550" y="3288029"/>
            <a:ext cx="593090" cy="478790"/>
          </a:xfrm>
          <a:custGeom>
            <a:avLst/>
            <a:gdLst/>
            <a:ahLst/>
            <a:cxnLst/>
            <a:rect l="l" t="t" r="r" b="b"/>
            <a:pathLst>
              <a:path w="593089" h="478789">
                <a:moveTo>
                  <a:pt x="332739" y="476250"/>
                </a:moveTo>
                <a:lnTo>
                  <a:pt x="240029" y="476250"/>
                </a:lnTo>
                <a:lnTo>
                  <a:pt x="270510" y="478790"/>
                </a:lnTo>
                <a:lnTo>
                  <a:pt x="302260" y="478790"/>
                </a:lnTo>
                <a:lnTo>
                  <a:pt x="332739" y="476250"/>
                </a:lnTo>
                <a:close/>
              </a:path>
              <a:path w="593089" h="478789">
                <a:moveTo>
                  <a:pt x="302260" y="0"/>
                </a:moveTo>
                <a:lnTo>
                  <a:pt x="266700" y="0"/>
                </a:lnTo>
                <a:lnTo>
                  <a:pt x="234950" y="1270"/>
                </a:lnTo>
                <a:lnTo>
                  <a:pt x="199389" y="3810"/>
                </a:lnTo>
                <a:lnTo>
                  <a:pt x="165100" y="5080"/>
                </a:lnTo>
                <a:lnTo>
                  <a:pt x="130810" y="8890"/>
                </a:lnTo>
                <a:lnTo>
                  <a:pt x="92710" y="12700"/>
                </a:lnTo>
                <a:lnTo>
                  <a:pt x="54610" y="20320"/>
                </a:lnTo>
                <a:lnTo>
                  <a:pt x="16510" y="26670"/>
                </a:lnTo>
                <a:lnTo>
                  <a:pt x="3810" y="110490"/>
                </a:lnTo>
                <a:lnTo>
                  <a:pt x="0" y="234950"/>
                </a:lnTo>
                <a:lnTo>
                  <a:pt x="7620" y="359410"/>
                </a:lnTo>
                <a:lnTo>
                  <a:pt x="29210" y="450850"/>
                </a:lnTo>
                <a:lnTo>
                  <a:pt x="64770" y="458470"/>
                </a:lnTo>
                <a:lnTo>
                  <a:pt x="104139" y="463550"/>
                </a:lnTo>
                <a:lnTo>
                  <a:pt x="139700" y="468630"/>
                </a:lnTo>
                <a:lnTo>
                  <a:pt x="207010" y="476250"/>
                </a:lnTo>
                <a:lnTo>
                  <a:pt x="365760" y="476250"/>
                </a:lnTo>
                <a:lnTo>
                  <a:pt x="396239" y="472440"/>
                </a:lnTo>
                <a:lnTo>
                  <a:pt x="427989" y="471170"/>
                </a:lnTo>
                <a:lnTo>
                  <a:pt x="459739" y="467360"/>
                </a:lnTo>
                <a:lnTo>
                  <a:pt x="495300" y="459740"/>
                </a:lnTo>
                <a:lnTo>
                  <a:pt x="527050" y="455930"/>
                </a:lnTo>
                <a:lnTo>
                  <a:pt x="563879" y="450850"/>
                </a:lnTo>
                <a:lnTo>
                  <a:pt x="585470" y="359410"/>
                </a:lnTo>
                <a:lnTo>
                  <a:pt x="593089" y="234950"/>
                </a:lnTo>
                <a:lnTo>
                  <a:pt x="588010" y="110490"/>
                </a:lnTo>
                <a:lnTo>
                  <a:pt x="576579" y="26670"/>
                </a:lnTo>
                <a:lnTo>
                  <a:pt x="539750" y="21590"/>
                </a:lnTo>
                <a:lnTo>
                  <a:pt x="504189" y="17780"/>
                </a:lnTo>
                <a:lnTo>
                  <a:pt x="469900" y="12700"/>
                </a:lnTo>
                <a:lnTo>
                  <a:pt x="402589" y="5080"/>
                </a:lnTo>
                <a:lnTo>
                  <a:pt x="367029" y="3810"/>
                </a:lnTo>
                <a:lnTo>
                  <a:pt x="334010" y="1270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31259" y="3429000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53340">
            <a:solidFill>
              <a:srgbClr val="98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1259" y="3498850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0" y="0"/>
                </a:moveTo>
                <a:lnTo>
                  <a:pt x="302260" y="0"/>
                </a:lnTo>
              </a:path>
            </a:pathLst>
          </a:custGeom>
          <a:ln w="50800">
            <a:solidFill>
              <a:srgbClr val="98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31259" y="356742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3200" y="0"/>
                </a:lnTo>
              </a:path>
            </a:pathLst>
          </a:custGeom>
          <a:ln w="50800">
            <a:solidFill>
              <a:srgbClr val="98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31259" y="3638550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>
                <a:moveTo>
                  <a:pt x="0" y="0"/>
                </a:moveTo>
                <a:lnTo>
                  <a:pt x="116839" y="0"/>
                </a:lnTo>
              </a:path>
            </a:pathLst>
          </a:custGeom>
          <a:ln w="50800">
            <a:solidFill>
              <a:srgbClr val="9898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03019" y="371855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89"/>
                </a:lnTo>
              </a:path>
            </a:pathLst>
          </a:custGeom>
          <a:ln w="55879">
            <a:solidFill>
              <a:srgbClr val="FFE7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77289" y="3688715"/>
            <a:ext cx="252729" cy="0"/>
          </a:xfrm>
          <a:custGeom>
            <a:avLst/>
            <a:gdLst/>
            <a:ahLst/>
            <a:cxnLst/>
            <a:rect l="l" t="t" r="r" b="b"/>
            <a:pathLst>
              <a:path w="252730">
                <a:moveTo>
                  <a:pt x="0" y="0"/>
                </a:moveTo>
                <a:lnTo>
                  <a:pt x="252729" y="0"/>
                </a:lnTo>
              </a:path>
            </a:pathLst>
          </a:custGeom>
          <a:ln w="59690">
            <a:solidFill>
              <a:srgbClr val="FFE7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03019" y="3561079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90"/>
                </a:lnTo>
              </a:path>
            </a:pathLst>
          </a:custGeom>
          <a:ln w="55879">
            <a:solidFill>
              <a:srgbClr val="FFE7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51329" y="3427729"/>
            <a:ext cx="157480" cy="273050"/>
          </a:xfrm>
          <a:custGeom>
            <a:avLst/>
            <a:gdLst/>
            <a:ahLst/>
            <a:cxnLst/>
            <a:rect l="l" t="t" r="r" b="b"/>
            <a:pathLst>
              <a:path w="157480" h="273050">
                <a:moveTo>
                  <a:pt x="152717" y="38100"/>
                </a:moveTo>
                <a:lnTo>
                  <a:pt x="111759" y="38100"/>
                </a:lnTo>
                <a:lnTo>
                  <a:pt x="115569" y="41910"/>
                </a:lnTo>
                <a:lnTo>
                  <a:pt x="132080" y="41910"/>
                </a:lnTo>
                <a:lnTo>
                  <a:pt x="133350" y="45720"/>
                </a:lnTo>
                <a:lnTo>
                  <a:pt x="129539" y="63500"/>
                </a:lnTo>
                <a:lnTo>
                  <a:pt x="119380" y="83820"/>
                </a:lnTo>
                <a:lnTo>
                  <a:pt x="99059" y="116840"/>
                </a:lnTo>
                <a:lnTo>
                  <a:pt x="73659" y="152400"/>
                </a:lnTo>
                <a:lnTo>
                  <a:pt x="52069" y="193040"/>
                </a:lnTo>
                <a:lnTo>
                  <a:pt x="44450" y="214630"/>
                </a:lnTo>
                <a:lnTo>
                  <a:pt x="41909" y="238760"/>
                </a:lnTo>
                <a:lnTo>
                  <a:pt x="44450" y="260350"/>
                </a:lnTo>
                <a:lnTo>
                  <a:pt x="52069" y="269240"/>
                </a:lnTo>
                <a:lnTo>
                  <a:pt x="62230" y="273050"/>
                </a:lnTo>
                <a:lnTo>
                  <a:pt x="78739" y="270510"/>
                </a:lnTo>
                <a:lnTo>
                  <a:pt x="90169" y="267970"/>
                </a:lnTo>
                <a:lnTo>
                  <a:pt x="96519" y="265430"/>
                </a:lnTo>
                <a:lnTo>
                  <a:pt x="99059" y="261620"/>
                </a:lnTo>
                <a:lnTo>
                  <a:pt x="96519" y="252730"/>
                </a:lnTo>
                <a:lnTo>
                  <a:pt x="95250" y="242570"/>
                </a:lnTo>
                <a:lnTo>
                  <a:pt x="93980" y="231140"/>
                </a:lnTo>
                <a:lnTo>
                  <a:pt x="91439" y="217170"/>
                </a:lnTo>
                <a:lnTo>
                  <a:pt x="93980" y="194310"/>
                </a:lnTo>
                <a:lnTo>
                  <a:pt x="99059" y="175260"/>
                </a:lnTo>
                <a:lnTo>
                  <a:pt x="106680" y="154940"/>
                </a:lnTo>
                <a:lnTo>
                  <a:pt x="115569" y="137160"/>
                </a:lnTo>
                <a:lnTo>
                  <a:pt x="128269" y="105410"/>
                </a:lnTo>
                <a:lnTo>
                  <a:pt x="137159" y="80010"/>
                </a:lnTo>
                <a:lnTo>
                  <a:pt x="146050" y="60960"/>
                </a:lnTo>
                <a:lnTo>
                  <a:pt x="149859" y="45720"/>
                </a:lnTo>
                <a:lnTo>
                  <a:pt x="152717" y="38100"/>
                </a:lnTo>
                <a:close/>
              </a:path>
              <a:path w="157480" h="273050">
                <a:moveTo>
                  <a:pt x="149859" y="0"/>
                </a:moveTo>
                <a:lnTo>
                  <a:pt x="24130" y="0"/>
                </a:lnTo>
                <a:lnTo>
                  <a:pt x="19050" y="2540"/>
                </a:lnTo>
                <a:lnTo>
                  <a:pt x="13969" y="6350"/>
                </a:lnTo>
                <a:lnTo>
                  <a:pt x="6350" y="22860"/>
                </a:lnTo>
                <a:lnTo>
                  <a:pt x="2539" y="41910"/>
                </a:lnTo>
                <a:lnTo>
                  <a:pt x="0" y="60960"/>
                </a:lnTo>
                <a:lnTo>
                  <a:pt x="0" y="69850"/>
                </a:lnTo>
                <a:lnTo>
                  <a:pt x="2539" y="74930"/>
                </a:lnTo>
                <a:lnTo>
                  <a:pt x="3809" y="76200"/>
                </a:lnTo>
                <a:lnTo>
                  <a:pt x="7619" y="74930"/>
                </a:lnTo>
                <a:lnTo>
                  <a:pt x="11430" y="71120"/>
                </a:lnTo>
                <a:lnTo>
                  <a:pt x="16509" y="60960"/>
                </a:lnTo>
                <a:lnTo>
                  <a:pt x="26669" y="48260"/>
                </a:lnTo>
                <a:lnTo>
                  <a:pt x="33019" y="44450"/>
                </a:lnTo>
                <a:lnTo>
                  <a:pt x="41909" y="41910"/>
                </a:lnTo>
                <a:lnTo>
                  <a:pt x="41909" y="38100"/>
                </a:lnTo>
                <a:lnTo>
                  <a:pt x="152717" y="38100"/>
                </a:lnTo>
                <a:lnTo>
                  <a:pt x="153669" y="35560"/>
                </a:lnTo>
                <a:lnTo>
                  <a:pt x="154939" y="25400"/>
                </a:lnTo>
                <a:lnTo>
                  <a:pt x="157480" y="11430"/>
                </a:lnTo>
                <a:lnTo>
                  <a:pt x="154939" y="3810"/>
                </a:lnTo>
                <a:lnTo>
                  <a:pt x="149859" y="0"/>
                </a:lnTo>
                <a:close/>
              </a:path>
            </a:pathLst>
          </a:custGeom>
          <a:solidFill>
            <a:srgbClr val="005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50720" y="3385820"/>
            <a:ext cx="63500" cy="91440"/>
          </a:xfrm>
          <a:custGeom>
            <a:avLst/>
            <a:gdLst/>
            <a:ahLst/>
            <a:cxnLst/>
            <a:rect l="l" t="t" r="r" b="b"/>
            <a:pathLst>
              <a:path w="63500" h="91439">
                <a:moveTo>
                  <a:pt x="50037" y="11429"/>
                </a:moveTo>
                <a:lnTo>
                  <a:pt x="21590" y="11429"/>
                </a:lnTo>
                <a:lnTo>
                  <a:pt x="29210" y="12700"/>
                </a:lnTo>
                <a:lnTo>
                  <a:pt x="34290" y="16509"/>
                </a:lnTo>
                <a:lnTo>
                  <a:pt x="38100" y="20319"/>
                </a:lnTo>
                <a:lnTo>
                  <a:pt x="39369" y="27939"/>
                </a:lnTo>
                <a:lnTo>
                  <a:pt x="38100" y="36829"/>
                </a:lnTo>
                <a:lnTo>
                  <a:pt x="31750" y="48259"/>
                </a:lnTo>
                <a:lnTo>
                  <a:pt x="17780" y="64769"/>
                </a:lnTo>
                <a:lnTo>
                  <a:pt x="8890" y="78739"/>
                </a:lnTo>
                <a:lnTo>
                  <a:pt x="3810" y="86359"/>
                </a:lnTo>
                <a:lnTo>
                  <a:pt x="0" y="90169"/>
                </a:lnTo>
                <a:lnTo>
                  <a:pt x="0" y="91439"/>
                </a:lnTo>
                <a:lnTo>
                  <a:pt x="48260" y="91439"/>
                </a:lnTo>
                <a:lnTo>
                  <a:pt x="54610" y="90169"/>
                </a:lnTo>
                <a:lnTo>
                  <a:pt x="55880" y="83819"/>
                </a:lnTo>
                <a:lnTo>
                  <a:pt x="58166" y="80009"/>
                </a:lnTo>
                <a:lnTo>
                  <a:pt x="17780" y="80009"/>
                </a:lnTo>
                <a:lnTo>
                  <a:pt x="17780" y="77469"/>
                </a:lnTo>
                <a:lnTo>
                  <a:pt x="19050" y="74929"/>
                </a:lnTo>
                <a:lnTo>
                  <a:pt x="22860" y="69850"/>
                </a:lnTo>
                <a:lnTo>
                  <a:pt x="35560" y="54609"/>
                </a:lnTo>
                <a:lnTo>
                  <a:pt x="46990" y="38100"/>
                </a:lnTo>
                <a:lnTo>
                  <a:pt x="52069" y="22859"/>
                </a:lnTo>
                <a:lnTo>
                  <a:pt x="50800" y="12700"/>
                </a:lnTo>
                <a:lnTo>
                  <a:pt x="50037" y="11429"/>
                </a:lnTo>
                <a:close/>
              </a:path>
              <a:path w="63500" h="91439">
                <a:moveTo>
                  <a:pt x="39369" y="77469"/>
                </a:moveTo>
                <a:lnTo>
                  <a:pt x="21590" y="77469"/>
                </a:lnTo>
                <a:lnTo>
                  <a:pt x="21590" y="80009"/>
                </a:lnTo>
                <a:lnTo>
                  <a:pt x="39369" y="80009"/>
                </a:lnTo>
                <a:lnTo>
                  <a:pt x="39369" y="77469"/>
                </a:lnTo>
                <a:close/>
              </a:path>
              <a:path w="63500" h="91439">
                <a:moveTo>
                  <a:pt x="63500" y="67309"/>
                </a:moveTo>
                <a:lnTo>
                  <a:pt x="59690" y="67309"/>
                </a:lnTo>
                <a:lnTo>
                  <a:pt x="54610" y="74929"/>
                </a:lnTo>
                <a:lnTo>
                  <a:pt x="48260" y="78739"/>
                </a:lnTo>
                <a:lnTo>
                  <a:pt x="39369" y="80009"/>
                </a:lnTo>
                <a:lnTo>
                  <a:pt x="58166" y="80009"/>
                </a:lnTo>
                <a:lnTo>
                  <a:pt x="59690" y="77469"/>
                </a:lnTo>
                <a:lnTo>
                  <a:pt x="63500" y="67309"/>
                </a:lnTo>
                <a:close/>
              </a:path>
              <a:path w="63500" h="91439">
                <a:moveTo>
                  <a:pt x="31750" y="0"/>
                </a:moveTo>
                <a:lnTo>
                  <a:pt x="19050" y="2539"/>
                </a:lnTo>
                <a:lnTo>
                  <a:pt x="10160" y="7619"/>
                </a:lnTo>
                <a:lnTo>
                  <a:pt x="5080" y="15239"/>
                </a:lnTo>
                <a:lnTo>
                  <a:pt x="3810" y="19050"/>
                </a:lnTo>
                <a:lnTo>
                  <a:pt x="6350" y="19050"/>
                </a:lnTo>
                <a:lnTo>
                  <a:pt x="13969" y="12700"/>
                </a:lnTo>
                <a:lnTo>
                  <a:pt x="21590" y="11429"/>
                </a:lnTo>
                <a:lnTo>
                  <a:pt x="50037" y="11429"/>
                </a:lnTo>
                <a:lnTo>
                  <a:pt x="46990" y="6350"/>
                </a:lnTo>
                <a:lnTo>
                  <a:pt x="41910" y="2539"/>
                </a:lnTo>
                <a:lnTo>
                  <a:pt x="31750" y="0"/>
                </a:lnTo>
                <a:close/>
              </a:path>
            </a:pathLst>
          </a:custGeom>
          <a:solidFill>
            <a:srgbClr val="005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8800" y="3893820"/>
            <a:ext cx="454659" cy="135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69160" y="3726815"/>
            <a:ext cx="345440" cy="0"/>
          </a:xfrm>
          <a:custGeom>
            <a:avLst/>
            <a:gdLst/>
            <a:ahLst/>
            <a:cxnLst/>
            <a:rect l="l" t="t" r="r" b="b"/>
            <a:pathLst>
              <a:path w="345439">
                <a:moveTo>
                  <a:pt x="0" y="0"/>
                </a:moveTo>
                <a:lnTo>
                  <a:pt x="345439" y="0"/>
                </a:lnTo>
              </a:path>
            </a:pathLst>
          </a:custGeom>
          <a:ln w="5969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83460" y="3784600"/>
            <a:ext cx="121919" cy="119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3460" y="3553459"/>
            <a:ext cx="121919" cy="1193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6890" y="3469640"/>
            <a:ext cx="2032000" cy="911860"/>
          </a:xfrm>
          <a:custGeom>
            <a:avLst/>
            <a:gdLst/>
            <a:ahLst/>
            <a:cxnLst/>
            <a:rect l="l" t="t" r="r" b="b"/>
            <a:pathLst>
              <a:path w="2032000" h="911860">
                <a:moveTo>
                  <a:pt x="265430" y="598170"/>
                </a:moveTo>
                <a:lnTo>
                  <a:pt x="254000" y="598170"/>
                </a:lnTo>
                <a:lnTo>
                  <a:pt x="220979" y="601980"/>
                </a:lnTo>
                <a:lnTo>
                  <a:pt x="193039" y="612140"/>
                </a:lnTo>
                <a:lnTo>
                  <a:pt x="165100" y="628650"/>
                </a:lnTo>
                <a:lnTo>
                  <a:pt x="139700" y="650240"/>
                </a:lnTo>
                <a:lnTo>
                  <a:pt x="132079" y="656590"/>
                </a:lnTo>
                <a:lnTo>
                  <a:pt x="124459" y="661670"/>
                </a:lnTo>
                <a:lnTo>
                  <a:pt x="96519" y="687070"/>
                </a:lnTo>
                <a:lnTo>
                  <a:pt x="67309" y="708660"/>
                </a:lnTo>
                <a:lnTo>
                  <a:pt x="34289" y="725170"/>
                </a:lnTo>
                <a:lnTo>
                  <a:pt x="17779" y="728980"/>
                </a:lnTo>
                <a:lnTo>
                  <a:pt x="0" y="730250"/>
                </a:lnTo>
                <a:lnTo>
                  <a:pt x="0" y="911860"/>
                </a:lnTo>
                <a:lnTo>
                  <a:pt x="2032000" y="911860"/>
                </a:lnTo>
                <a:lnTo>
                  <a:pt x="2032000" y="814070"/>
                </a:lnTo>
                <a:lnTo>
                  <a:pt x="572769" y="814070"/>
                </a:lnTo>
                <a:lnTo>
                  <a:pt x="556260" y="812800"/>
                </a:lnTo>
                <a:lnTo>
                  <a:pt x="543560" y="810260"/>
                </a:lnTo>
                <a:lnTo>
                  <a:pt x="530860" y="805180"/>
                </a:lnTo>
                <a:lnTo>
                  <a:pt x="518159" y="801370"/>
                </a:lnTo>
                <a:lnTo>
                  <a:pt x="513079" y="797560"/>
                </a:lnTo>
                <a:lnTo>
                  <a:pt x="506729" y="793750"/>
                </a:lnTo>
                <a:lnTo>
                  <a:pt x="501650" y="789940"/>
                </a:lnTo>
                <a:lnTo>
                  <a:pt x="458469" y="750570"/>
                </a:lnTo>
                <a:lnTo>
                  <a:pt x="391159" y="665480"/>
                </a:lnTo>
                <a:lnTo>
                  <a:pt x="383540" y="657860"/>
                </a:lnTo>
                <a:lnTo>
                  <a:pt x="374650" y="650240"/>
                </a:lnTo>
                <a:lnTo>
                  <a:pt x="350519" y="631190"/>
                </a:lnTo>
                <a:lnTo>
                  <a:pt x="325119" y="614680"/>
                </a:lnTo>
                <a:lnTo>
                  <a:pt x="298450" y="603250"/>
                </a:lnTo>
                <a:lnTo>
                  <a:pt x="265430" y="598170"/>
                </a:lnTo>
                <a:close/>
              </a:path>
              <a:path w="2032000" h="911860">
                <a:moveTo>
                  <a:pt x="1023619" y="0"/>
                </a:moveTo>
                <a:lnTo>
                  <a:pt x="1010919" y="0"/>
                </a:lnTo>
                <a:lnTo>
                  <a:pt x="1000760" y="2539"/>
                </a:lnTo>
                <a:lnTo>
                  <a:pt x="962660" y="29210"/>
                </a:lnTo>
                <a:lnTo>
                  <a:pt x="929640" y="78739"/>
                </a:lnTo>
                <a:lnTo>
                  <a:pt x="910590" y="107950"/>
                </a:lnTo>
                <a:lnTo>
                  <a:pt x="895350" y="139700"/>
                </a:lnTo>
                <a:lnTo>
                  <a:pt x="887729" y="165100"/>
                </a:lnTo>
                <a:lnTo>
                  <a:pt x="866140" y="218440"/>
                </a:lnTo>
                <a:lnTo>
                  <a:pt x="855979" y="245110"/>
                </a:lnTo>
                <a:lnTo>
                  <a:pt x="845819" y="273050"/>
                </a:lnTo>
                <a:lnTo>
                  <a:pt x="843279" y="278130"/>
                </a:lnTo>
                <a:lnTo>
                  <a:pt x="842010" y="283210"/>
                </a:lnTo>
                <a:lnTo>
                  <a:pt x="821690" y="340360"/>
                </a:lnTo>
                <a:lnTo>
                  <a:pt x="803910" y="397510"/>
                </a:lnTo>
                <a:lnTo>
                  <a:pt x="800100" y="408940"/>
                </a:lnTo>
                <a:lnTo>
                  <a:pt x="783590" y="450850"/>
                </a:lnTo>
                <a:lnTo>
                  <a:pt x="775969" y="472440"/>
                </a:lnTo>
                <a:lnTo>
                  <a:pt x="769619" y="492760"/>
                </a:lnTo>
                <a:lnTo>
                  <a:pt x="763269" y="514350"/>
                </a:lnTo>
                <a:lnTo>
                  <a:pt x="754379" y="534670"/>
                </a:lnTo>
                <a:lnTo>
                  <a:pt x="732790" y="593090"/>
                </a:lnTo>
                <a:lnTo>
                  <a:pt x="708660" y="650240"/>
                </a:lnTo>
                <a:lnTo>
                  <a:pt x="706119" y="661670"/>
                </a:lnTo>
                <a:lnTo>
                  <a:pt x="676910" y="721360"/>
                </a:lnTo>
                <a:lnTo>
                  <a:pt x="643890" y="768350"/>
                </a:lnTo>
                <a:lnTo>
                  <a:pt x="598169" y="806450"/>
                </a:lnTo>
                <a:lnTo>
                  <a:pt x="572769" y="814070"/>
                </a:lnTo>
                <a:lnTo>
                  <a:pt x="2032000" y="814070"/>
                </a:lnTo>
                <a:lnTo>
                  <a:pt x="2032000" y="801370"/>
                </a:lnTo>
                <a:lnTo>
                  <a:pt x="1463040" y="801370"/>
                </a:lnTo>
                <a:lnTo>
                  <a:pt x="1440180" y="797560"/>
                </a:lnTo>
                <a:lnTo>
                  <a:pt x="1417320" y="787400"/>
                </a:lnTo>
                <a:lnTo>
                  <a:pt x="1409699" y="781050"/>
                </a:lnTo>
                <a:lnTo>
                  <a:pt x="1402080" y="772160"/>
                </a:lnTo>
                <a:lnTo>
                  <a:pt x="1391920" y="762000"/>
                </a:lnTo>
                <a:lnTo>
                  <a:pt x="1358899" y="717550"/>
                </a:lnTo>
                <a:lnTo>
                  <a:pt x="1325880" y="661670"/>
                </a:lnTo>
                <a:lnTo>
                  <a:pt x="1322070" y="650240"/>
                </a:lnTo>
                <a:lnTo>
                  <a:pt x="1300480" y="593090"/>
                </a:lnTo>
                <a:lnTo>
                  <a:pt x="1276349" y="534670"/>
                </a:lnTo>
                <a:lnTo>
                  <a:pt x="1273810" y="525780"/>
                </a:lnTo>
                <a:lnTo>
                  <a:pt x="1273810" y="521970"/>
                </a:lnTo>
                <a:lnTo>
                  <a:pt x="1262380" y="492760"/>
                </a:lnTo>
                <a:lnTo>
                  <a:pt x="1249680" y="450850"/>
                </a:lnTo>
                <a:lnTo>
                  <a:pt x="1234440" y="408940"/>
                </a:lnTo>
                <a:lnTo>
                  <a:pt x="1233170" y="403860"/>
                </a:lnTo>
                <a:lnTo>
                  <a:pt x="1231899" y="397510"/>
                </a:lnTo>
                <a:lnTo>
                  <a:pt x="1215390" y="341630"/>
                </a:lnTo>
                <a:lnTo>
                  <a:pt x="1193799" y="283210"/>
                </a:lnTo>
                <a:lnTo>
                  <a:pt x="1189990" y="273050"/>
                </a:lnTo>
                <a:lnTo>
                  <a:pt x="1170940" y="213360"/>
                </a:lnTo>
                <a:lnTo>
                  <a:pt x="1148080" y="158750"/>
                </a:lnTo>
                <a:lnTo>
                  <a:pt x="1109980" y="74930"/>
                </a:lnTo>
                <a:lnTo>
                  <a:pt x="1080770" y="29210"/>
                </a:lnTo>
                <a:lnTo>
                  <a:pt x="1064260" y="19050"/>
                </a:lnTo>
                <a:lnTo>
                  <a:pt x="1046479" y="6350"/>
                </a:lnTo>
                <a:lnTo>
                  <a:pt x="1023619" y="0"/>
                </a:lnTo>
                <a:close/>
              </a:path>
              <a:path w="2032000" h="911860">
                <a:moveTo>
                  <a:pt x="1770379" y="601980"/>
                </a:moveTo>
                <a:lnTo>
                  <a:pt x="1724660" y="615950"/>
                </a:lnTo>
                <a:lnTo>
                  <a:pt x="1675129" y="650240"/>
                </a:lnTo>
                <a:lnTo>
                  <a:pt x="1664970" y="661670"/>
                </a:lnTo>
                <a:lnTo>
                  <a:pt x="1658620" y="662940"/>
                </a:lnTo>
                <a:lnTo>
                  <a:pt x="1640839" y="681990"/>
                </a:lnTo>
                <a:lnTo>
                  <a:pt x="1587499" y="732790"/>
                </a:lnTo>
                <a:lnTo>
                  <a:pt x="1560830" y="755650"/>
                </a:lnTo>
                <a:lnTo>
                  <a:pt x="1531620" y="775970"/>
                </a:lnTo>
                <a:lnTo>
                  <a:pt x="1526540" y="781050"/>
                </a:lnTo>
                <a:lnTo>
                  <a:pt x="1515110" y="783590"/>
                </a:lnTo>
                <a:lnTo>
                  <a:pt x="1515110" y="787400"/>
                </a:lnTo>
                <a:lnTo>
                  <a:pt x="1511299" y="787400"/>
                </a:lnTo>
                <a:lnTo>
                  <a:pt x="1488440" y="797560"/>
                </a:lnTo>
                <a:lnTo>
                  <a:pt x="1463040" y="801370"/>
                </a:lnTo>
                <a:lnTo>
                  <a:pt x="2032000" y="801370"/>
                </a:lnTo>
                <a:lnTo>
                  <a:pt x="2032000" y="764540"/>
                </a:lnTo>
                <a:lnTo>
                  <a:pt x="2026920" y="764540"/>
                </a:lnTo>
                <a:lnTo>
                  <a:pt x="2019300" y="762000"/>
                </a:lnTo>
                <a:lnTo>
                  <a:pt x="1960879" y="734060"/>
                </a:lnTo>
                <a:lnTo>
                  <a:pt x="1906270" y="688340"/>
                </a:lnTo>
                <a:lnTo>
                  <a:pt x="1896110" y="678180"/>
                </a:lnTo>
                <a:lnTo>
                  <a:pt x="1885950" y="670560"/>
                </a:lnTo>
                <a:lnTo>
                  <a:pt x="1875789" y="661670"/>
                </a:lnTo>
                <a:lnTo>
                  <a:pt x="1864360" y="650240"/>
                </a:lnTo>
                <a:lnTo>
                  <a:pt x="1824989" y="621030"/>
                </a:lnTo>
                <a:lnTo>
                  <a:pt x="1802129" y="610870"/>
                </a:lnTo>
                <a:lnTo>
                  <a:pt x="1780539" y="605790"/>
                </a:lnTo>
                <a:lnTo>
                  <a:pt x="1775460" y="603250"/>
                </a:lnTo>
                <a:lnTo>
                  <a:pt x="1770379" y="601980"/>
                </a:lnTo>
                <a:close/>
              </a:path>
            </a:pathLst>
          </a:custGeom>
          <a:solidFill>
            <a:srgbClr val="C5E4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6890" y="3469640"/>
            <a:ext cx="2032000" cy="911860"/>
          </a:xfrm>
          <a:custGeom>
            <a:avLst/>
            <a:gdLst/>
            <a:ahLst/>
            <a:cxnLst/>
            <a:rect l="l" t="t" r="r" b="b"/>
            <a:pathLst>
              <a:path w="2032000" h="911860">
                <a:moveTo>
                  <a:pt x="254000" y="598170"/>
                </a:moveTo>
                <a:lnTo>
                  <a:pt x="215900" y="603250"/>
                </a:lnTo>
                <a:lnTo>
                  <a:pt x="151129" y="640080"/>
                </a:lnTo>
                <a:lnTo>
                  <a:pt x="121919" y="665480"/>
                </a:lnTo>
                <a:lnTo>
                  <a:pt x="63500" y="711200"/>
                </a:lnTo>
                <a:lnTo>
                  <a:pt x="31750" y="725170"/>
                </a:lnTo>
                <a:lnTo>
                  <a:pt x="16509" y="728980"/>
                </a:lnTo>
                <a:lnTo>
                  <a:pt x="0" y="730250"/>
                </a:lnTo>
                <a:lnTo>
                  <a:pt x="0" y="911860"/>
                </a:lnTo>
                <a:lnTo>
                  <a:pt x="2032000" y="911860"/>
                </a:lnTo>
                <a:lnTo>
                  <a:pt x="2005329" y="889000"/>
                </a:lnTo>
                <a:lnTo>
                  <a:pt x="17779" y="889000"/>
                </a:lnTo>
                <a:lnTo>
                  <a:pt x="17779" y="745490"/>
                </a:lnTo>
                <a:lnTo>
                  <a:pt x="39793" y="745490"/>
                </a:lnTo>
                <a:lnTo>
                  <a:pt x="50800" y="742950"/>
                </a:lnTo>
                <a:lnTo>
                  <a:pt x="80009" y="726440"/>
                </a:lnTo>
                <a:lnTo>
                  <a:pt x="106679" y="704850"/>
                </a:lnTo>
                <a:lnTo>
                  <a:pt x="160019" y="656590"/>
                </a:lnTo>
                <a:lnTo>
                  <a:pt x="189229" y="633730"/>
                </a:lnTo>
                <a:lnTo>
                  <a:pt x="219709" y="618490"/>
                </a:lnTo>
                <a:lnTo>
                  <a:pt x="236219" y="614680"/>
                </a:lnTo>
                <a:lnTo>
                  <a:pt x="254000" y="612140"/>
                </a:lnTo>
                <a:lnTo>
                  <a:pt x="319334" y="612140"/>
                </a:lnTo>
                <a:lnTo>
                  <a:pt x="308609" y="607060"/>
                </a:lnTo>
                <a:lnTo>
                  <a:pt x="283209" y="599440"/>
                </a:lnTo>
                <a:lnTo>
                  <a:pt x="254000" y="598170"/>
                </a:lnTo>
                <a:close/>
              </a:path>
              <a:path w="2032000" h="911860">
                <a:moveTo>
                  <a:pt x="1825771" y="619760"/>
                </a:moveTo>
                <a:lnTo>
                  <a:pt x="1770379" y="619760"/>
                </a:lnTo>
                <a:lnTo>
                  <a:pt x="1784350" y="621030"/>
                </a:lnTo>
                <a:lnTo>
                  <a:pt x="1797050" y="627380"/>
                </a:lnTo>
                <a:lnTo>
                  <a:pt x="1826260" y="645160"/>
                </a:lnTo>
                <a:lnTo>
                  <a:pt x="1855470" y="670560"/>
                </a:lnTo>
                <a:lnTo>
                  <a:pt x="1884679" y="699770"/>
                </a:lnTo>
                <a:lnTo>
                  <a:pt x="1915160" y="728980"/>
                </a:lnTo>
                <a:lnTo>
                  <a:pt x="1946910" y="754380"/>
                </a:lnTo>
                <a:lnTo>
                  <a:pt x="1977389" y="772160"/>
                </a:lnTo>
                <a:lnTo>
                  <a:pt x="1991360" y="777240"/>
                </a:lnTo>
                <a:lnTo>
                  <a:pt x="2007870" y="779780"/>
                </a:lnTo>
                <a:lnTo>
                  <a:pt x="2005329" y="779780"/>
                </a:lnTo>
                <a:lnTo>
                  <a:pt x="2005329" y="889000"/>
                </a:lnTo>
                <a:lnTo>
                  <a:pt x="2032000" y="911860"/>
                </a:lnTo>
                <a:lnTo>
                  <a:pt x="2032000" y="764540"/>
                </a:lnTo>
                <a:lnTo>
                  <a:pt x="2011679" y="762000"/>
                </a:lnTo>
                <a:lnTo>
                  <a:pt x="1993900" y="754380"/>
                </a:lnTo>
                <a:lnTo>
                  <a:pt x="1959610" y="734060"/>
                </a:lnTo>
                <a:lnTo>
                  <a:pt x="1926589" y="707390"/>
                </a:lnTo>
                <a:lnTo>
                  <a:pt x="1866900" y="650240"/>
                </a:lnTo>
                <a:lnTo>
                  <a:pt x="1835150" y="624840"/>
                </a:lnTo>
                <a:lnTo>
                  <a:pt x="1825771" y="619760"/>
                </a:lnTo>
                <a:close/>
              </a:path>
              <a:path w="2032000" h="911860">
                <a:moveTo>
                  <a:pt x="319334" y="612140"/>
                </a:moveTo>
                <a:lnTo>
                  <a:pt x="254000" y="612140"/>
                </a:lnTo>
                <a:lnTo>
                  <a:pt x="279400" y="614680"/>
                </a:lnTo>
                <a:lnTo>
                  <a:pt x="303529" y="621030"/>
                </a:lnTo>
                <a:lnTo>
                  <a:pt x="342900" y="646430"/>
                </a:lnTo>
                <a:lnTo>
                  <a:pt x="375919" y="681990"/>
                </a:lnTo>
                <a:lnTo>
                  <a:pt x="407669" y="721360"/>
                </a:lnTo>
                <a:lnTo>
                  <a:pt x="438150" y="759460"/>
                </a:lnTo>
                <a:lnTo>
                  <a:pt x="474979" y="793750"/>
                </a:lnTo>
                <a:lnTo>
                  <a:pt x="494029" y="808990"/>
                </a:lnTo>
                <a:lnTo>
                  <a:pt x="518159" y="819150"/>
                </a:lnTo>
                <a:lnTo>
                  <a:pt x="543560" y="826770"/>
                </a:lnTo>
                <a:lnTo>
                  <a:pt x="572769" y="829310"/>
                </a:lnTo>
                <a:lnTo>
                  <a:pt x="590550" y="826770"/>
                </a:lnTo>
                <a:lnTo>
                  <a:pt x="609600" y="819150"/>
                </a:lnTo>
                <a:lnTo>
                  <a:pt x="618489" y="814070"/>
                </a:lnTo>
                <a:lnTo>
                  <a:pt x="572769" y="814070"/>
                </a:lnTo>
                <a:lnTo>
                  <a:pt x="547369" y="812800"/>
                </a:lnTo>
                <a:lnTo>
                  <a:pt x="504190" y="793750"/>
                </a:lnTo>
                <a:lnTo>
                  <a:pt x="450850" y="745490"/>
                </a:lnTo>
                <a:lnTo>
                  <a:pt x="421640" y="707390"/>
                </a:lnTo>
                <a:lnTo>
                  <a:pt x="388619" y="666750"/>
                </a:lnTo>
                <a:lnTo>
                  <a:pt x="353059" y="632460"/>
                </a:lnTo>
                <a:lnTo>
                  <a:pt x="332740" y="618490"/>
                </a:lnTo>
                <a:lnTo>
                  <a:pt x="319334" y="612140"/>
                </a:lnTo>
                <a:close/>
              </a:path>
              <a:path w="2032000" h="911860">
                <a:moveTo>
                  <a:pt x="1058192" y="15239"/>
                </a:moveTo>
                <a:lnTo>
                  <a:pt x="1018540" y="15239"/>
                </a:lnTo>
                <a:lnTo>
                  <a:pt x="1032510" y="16510"/>
                </a:lnTo>
                <a:lnTo>
                  <a:pt x="1046479" y="24130"/>
                </a:lnTo>
                <a:lnTo>
                  <a:pt x="1085850" y="67310"/>
                </a:lnTo>
                <a:lnTo>
                  <a:pt x="1122680" y="139700"/>
                </a:lnTo>
                <a:lnTo>
                  <a:pt x="1145540" y="201930"/>
                </a:lnTo>
                <a:lnTo>
                  <a:pt x="1170940" y="269240"/>
                </a:lnTo>
                <a:lnTo>
                  <a:pt x="1219199" y="416560"/>
                </a:lnTo>
                <a:lnTo>
                  <a:pt x="1269999" y="563880"/>
                </a:lnTo>
                <a:lnTo>
                  <a:pt x="1296670" y="631190"/>
                </a:lnTo>
                <a:lnTo>
                  <a:pt x="1325880" y="692150"/>
                </a:lnTo>
                <a:lnTo>
                  <a:pt x="1356360" y="742950"/>
                </a:lnTo>
                <a:lnTo>
                  <a:pt x="1389380" y="783590"/>
                </a:lnTo>
                <a:lnTo>
                  <a:pt x="1423670" y="808990"/>
                </a:lnTo>
                <a:lnTo>
                  <a:pt x="1463040" y="817880"/>
                </a:lnTo>
                <a:lnTo>
                  <a:pt x="1485899" y="815340"/>
                </a:lnTo>
                <a:lnTo>
                  <a:pt x="1510030" y="808990"/>
                </a:lnTo>
                <a:lnTo>
                  <a:pt x="1528535" y="801370"/>
                </a:lnTo>
                <a:lnTo>
                  <a:pt x="1463040" y="801370"/>
                </a:lnTo>
                <a:lnTo>
                  <a:pt x="1443990" y="800100"/>
                </a:lnTo>
                <a:lnTo>
                  <a:pt x="1410970" y="781050"/>
                </a:lnTo>
                <a:lnTo>
                  <a:pt x="1380490" y="749300"/>
                </a:lnTo>
                <a:lnTo>
                  <a:pt x="1350010" y="703580"/>
                </a:lnTo>
                <a:lnTo>
                  <a:pt x="1337310" y="675640"/>
                </a:lnTo>
                <a:lnTo>
                  <a:pt x="1309370" y="615950"/>
                </a:lnTo>
                <a:lnTo>
                  <a:pt x="1283970" y="547370"/>
                </a:lnTo>
                <a:lnTo>
                  <a:pt x="1233170" y="401320"/>
                </a:lnTo>
                <a:lnTo>
                  <a:pt x="1183640" y="255270"/>
                </a:lnTo>
                <a:lnTo>
                  <a:pt x="1160780" y="185420"/>
                </a:lnTo>
                <a:lnTo>
                  <a:pt x="1135380" y="125730"/>
                </a:lnTo>
                <a:lnTo>
                  <a:pt x="1107440" y="74930"/>
                </a:lnTo>
                <a:lnTo>
                  <a:pt x="1080770" y="34289"/>
                </a:lnTo>
                <a:lnTo>
                  <a:pt x="1065530" y="20320"/>
                </a:lnTo>
                <a:lnTo>
                  <a:pt x="1058192" y="15239"/>
                </a:lnTo>
                <a:close/>
              </a:path>
              <a:path w="2032000" h="911860">
                <a:moveTo>
                  <a:pt x="1018540" y="0"/>
                </a:moveTo>
                <a:lnTo>
                  <a:pt x="972819" y="20320"/>
                </a:lnTo>
                <a:lnTo>
                  <a:pt x="943610" y="53339"/>
                </a:lnTo>
                <a:lnTo>
                  <a:pt x="916940" y="100330"/>
                </a:lnTo>
                <a:lnTo>
                  <a:pt x="876300" y="189230"/>
                </a:lnTo>
                <a:lnTo>
                  <a:pt x="850900" y="257810"/>
                </a:lnTo>
                <a:lnTo>
                  <a:pt x="800100" y="407670"/>
                </a:lnTo>
                <a:lnTo>
                  <a:pt x="749300" y="556260"/>
                </a:lnTo>
                <a:lnTo>
                  <a:pt x="721360" y="624840"/>
                </a:lnTo>
                <a:lnTo>
                  <a:pt x="694690" y="687070"/>
                </a:lnTo>
                <a:lnTo>
                  <a:pt x="666750" y="739140"/>
                </a:lnTo>
                <a:lnTo>
                  <a:pt x="636269" y="779780"/>
                </a:lnTo>
                <a:lnTo>
                  <a:pt x="605790" y="805180"/>
                </a:lnTo>
                <a:lnTo>
                  <a:pt x="572769" y="814070"/>
                </a:lnTo>
                <a:lnTo>
                  <a:pt x="618489" y="814070"/>
                </a:lnTo>
                <a:lnTo>
                  <a:pt x="660400" y="775970"/>
                </a:lnTo>
                <a:lnTo>
                  <a:pt x="690879" y="728980"/>
                </a:lnTo>
                <a:lnTo>
                  <a:pt x="707390" y="701040"/>
                </a:lnTo>
                <a:lnTo>
                  <a:pt x="734060" y="640080"/>
                </a:lnTo>
                <a:lnTo>
                  <a:pt x="762000" y="570230"/>
                </a:lnTo>
                <a:lnTo>
                  <a:pt x="788669" y="497840"/>
                </a:lnTo>
                <a:lnTo>
                  <a:pt x="863600" y="273050"/>
                </a:lnTo>
                <a:lnTo>
                  <a:pt x="887729" y="203200"/>
                </a:lnTo>
                <a:lnTo>
                  <a:pt x="913129" y="142240"/>
                </a:lnTo>
                <a:lnTo>
                  <a:pt x="923290" y="114300"/>
                </a:lnTo>
                <a:lnTo>
                  <a:pt x="937260" y="88900"/>
                </a:lnTo>
                <a:lnTo>
                  <a:pt x="963929" y="49530"/>
                </a:lnTo>
                <a:lnTo>
                  <a:pt x="1003300" y="16510"/>
                </a:lnTo>
                <a:lnTo>
                  <a:pt x="1018540" y="15239"/>
                </a:lnTo>
                <a:lnTo>
                  <a:pt x="1058192" y="15239"/>
                </a:lnTo>
                <a:lnTo>
                  <a:pt x="1049020" y="8889"/>
                </a:lnTo>
                <a:lnTo>
                  <a:pt x="1035050" y="2539"/>
                </a:lnTo>
                <a:lnTo>
                  <a:pt x="1018540" y="0"/>
                </a:lnTo>
                <a:close/>
              </a:path>
              <a:path w="2032000" h="911860">
                <a:moveTo>
                  <a:pt x="1770379" y="601980"/>
                </a:moveTo>
                <a:lnTo>
                  <a:pt x="1713229" y="619760"/>
                </a:lnTo>
                <a:lnTo>
                  <a:pt x="1657350" y="665480"/>
                </a:lnTo>
                <a:lnTo>
                  <a:pt x="1619249" y="701040"/>
                </a:lnTo>
                <a:lnTo>
                  <a:pt x="1581149" y="737870"/>
                </a:lnTo>
                <a:lnTo>
                  <a:pt x="1543049" y="770890"/>
                </a:lnTo>
                <a:lnTo>
                  <a:pt x="1522730" y="783590"/>
                </a:lnTo>
                <a:lnTo>
                  <a:pt x="1502410" y="792480"/>
                </a:lnTo>
                <a:lnTo>
                  <a:pt x="1482090" y="800100"/>
                </a:lnTo>
                <a:lnTo>
                  <a:pt x="1463040" y="801370"/>
                </a:lnTo>
                <a:lnTo>
                  <a:pt x="1528535" y="801370"/>
                </a:lnTo>
                <a:lnTo>
                  <a:pt x="1595120" y="755650"/>
                </a:lnTo>
                <a:lnTo>
                  <a:pt x="1635760" y="720090"/>
                </a:lnTo>
                <a:lnTo>
                  <a:pt x="1671320" y="681990"/>
                </a:lnTo>
                <a:lnTo>
                  <a:pt x="1690370" y="665480"/>
                </a:lnTo>
                <a:lnTo>
                  <a:pt x="1722120" y="637540"/>
                </a:lnTo>
                <a:lnTo>
                  <a:pt x="1770379" y="619760"/>
                </a:lnTo>
                <a:lnTo>
                  <a:pt x="1825771" y="619760"/>
                </a:lnTo>
                <a:lnTo>
                  <a:pt x="1804670" y="608330"/>
                </a:lnTo>
                <a:lnTo>
                  <a:pt x="1788160" y="603250"/>
                </a:lnTo>
                <a:lnTo>
                  <a:pt x="1770379" y="601980"/>
                </a:lnTo>
                <a:close/>
              </a:path>
              <a:path w="2032000" h="911860">
                <a:moveTo>
                  <a:pt x="39793" y="745490"/>
                </a:moveTo>
                <a:lnTo>
                  <a:pt x="17779" y="745490"/>
                </a:lnTo>
                <a:lnTo>
                  <a:pt x="17779" y="749300"/>
                </a:lnTo>
                <a:lnTo>
                  <a:pt x="34289" y="746760"/>
                </a:lnTo>
                <a:lnTo>
                  <a:pt x="39793" y="74549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38350" y="4249420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270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42539" y="4234179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20"/>
                </a:lnTo>
              </a:path>
            </a:pathLst>
          </a:custGeom>
          <a:ln w="1270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36189" y="4231640"/>
            <a:ext cx="3810" cy="2540"/>
          </a:xfrm>
          <a:custGeom>
            <a:avLst/>
            <a:gdLst/>
            <a:ahLst/>
            <a:cxnLst/>
            <a:rect l="l" t="t" r="r" b="b"/>
            <a:pathLst>
              <a:path w="3810" h="2539">
                <a:moveTo>
                  <a:pt x="0" y="2539"/>
                </a:moveTo>
                <a:lnTo>
                  <a:pt x="3809" y="2539"/>
                </a:lnTo>
                <a:lnTo>
                  <a:pt x="3809" y="0"/>
                </a:lnTo>
                <a:lnTo>
                  <a:pt x="0" y="0"/>
                </a:lnTo>
                <a:lnTo>
                  <a:pt x="0" y="253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16175" y="4157979"/>
            <a:ext cx="0" cy="223520"/>
          </a:xfrm>
          <a:custGeom>
            <a:avLst/>
            <a:gdLst/>
            <a:ahLst/>
            <a:cxnLst/>
            <a:rect l="l" t="t" r="r" b="b"/>
            <a:pathLst>
              <a:path h="223520">
                <a:moveTo>
                  <a:pt x="0" y="0"/>
                </a:moveTo>
                <a:lnTo>
                  <a:pt x="0" y="223520"/>
                </a:lnTo>
              </a:path>
            </a:pathLst>
          </a:custGeom>
          <a:ln w="1397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09189" y="4147820"/>
            <a:ext cx="8890" cy="10160"/>
          </a:xfrm>
          <a:custGeom>
            <a:avLst/>
            <a:gdLst/>
            <a:ahLst/>
            <a:cxnLst/>
            <a:rect l="l" t="t" r="r" b="b"/>
            <a:pathLst>
              <a:path w="8889" h="10160">
                <a:moveTo>
                  <a:pt x="0" y="10159"/>
                </a:moveTo>
                <a:lnTo>
                  <a:pt x="8890" y="10159"/>
                </a:lnTo>
                <a:lnTo>
                  <a:pt x="889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88539" y="4072890"/>
            <a:ext cx="0" cy="308610"/>
          </a:xfrm>
          <a:custGeom>
            <a:avLst/>
            <a:gdLst/>
            <a:ahLst/>
            <a:cxnLst/>
            <a:rect l="l" t="t" r="r" b="b"/>
            <a:pathLst>
              <a:path h="308610">
                <a:moveTo>
                  <a:pt x="0" y="0"/>
                </a:moveTo>
                <a:lnTo>
                  <a:pt x="0" y="308610"/>
                </a:lnTo>
              </a:path>
            </a:pathLst>
          </a:custGeom>
          <a:ln w="1015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83460" y="4071620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0" y="1269"/>
                </a:moveTo>
                <a:lnTo>
                  <a:pt x="6349" y="1269"/>
                </a:lnTo>
                <a:lnTo>
                  <a:pt x="6349" y="0"/>
                </a:lnTo>
                <a:lnTo>
                  <a:pt x="0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93620" y="4071620"/>
            <a:ext cx="3810" cy="3810"/>
          </a:xfrm>
          <a:custGeom>
            <a:avLst/>
            <a:gdLst/>
            <a:ahLst/>
            <a:cxnLst/>
            <a:rect l="l" t="t" r="r" b="b"/>
            <a:pathLst>
              <a:path w="3810" h="3810">
                <a:moveTo>
                  <a:pt x="0" y="0"/>
                </a:moveTo>
                <a:lnTo>
                  <a:pt x="0" y="1904"/>
                </a:lnTo>
                <a:lnTo>
                  <a:pt x="3810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78050" y="4127500"/>
            <a:ext cx="7620" cy="3810"/>
          </a:xfrm>
          <a:custGeom>
            <a:avLst/>
            <a:gdLst/>
            <a:ahLst/>
            <a:cxnLst/>
            <a:rect l="l" t="t" r="r" b="b"/>
            <a:pathLst>
              <a:path w="7619" h="3810">
                <a:moveTo>
                  <a:pt x="7196" y="0"/>
                </a:moveTo>
                <a:lnTo>
                  <a:pt x="0" y="0"/>
                </a:lnTo>
                <a:lnTo>
                  <a:pt x="3810" y="3810"/>
                </a:lnTo>
                <a:lnTo>
                  <a:pt x="7196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88633" y="412369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426" y="0"/>
                </a:lnTo>
              </a:path>
            </a:pathLst>
          </a:custGeom>
          <a:ln w="762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92020" y="41179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325" y="0"/>
                </a:lnTo>
              </a:path>
            </a:pathLst>
          </a:custGeom>
          <a:ln w="380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63445" y="4140200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300"/>
                </a:lnTo>
              </a:path>
            </a:pathLst>
          </a:custGeom>
          <a:ln w="1143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28189" y="4245609"/>
            <a:ext cx="20320" cy="11430"/>
          </a:xfrm>
          <a:custGeom>
            <a:avLst/>
            <a:gdLst/>
            <a:ahLst/>
            <a:cxnLst/>
            <a:rect l="l" t="t" r="r" b="b"/>
            <a:pathLst>
              <a:path w="20319" h="11429">
                <a:moveTo>
                  <a:pt x="3810" y="9286"/>
                </a:moveTo>
                <a:lnTo>
                  <a:pt x="0" y="11429"/>
                </a:lnTo>
                <a:lnTo>
                  <a:pt x="3810" y="11429"/>
                </a:lnTo>
                <a:lnTo>
                  <a:pt x="3810" y="9286"/>
                </a:lnTo>
                <a:close/>
              </a:path>
              <a:path w="20319" h="11429">
                <a:moveTo>
                  <a:pt x="8708" y="6531"/>
                </a:moveTo>
                <a:lnTo>
                  <a:pt x="3810" y="7619"/>
                </a:lnTo>
                <a:lnTo>
                  <a:pt x="3810" y="9286"/>
                </a:lnTo>
                <a:lnTo>
                  <a:pt x="8708" y="6531"/>
                </a:lnTo>
                <a:close/>
              </a:path>
              <a:path w="20319" h="11429">
                <a:moveTo>
                  <a:pt x="20320" y="0"/>
                </a:moveTo>
                <a:lnTo>
                  <a:pt x="8708" y="6531"/>
                </a:lnTo>
                <a:lnTo>
                  <a:pt x="15240" y="5079"/>
                </a:lnTo>
                <a:lnTo>
                  <a:pt x="2032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71269" y="3962400"/>
            <a:ext cx="521970" cy="419100"/>
          </a:xfrm>
          <a:custGeom>
            <a:avLst/>
            <a:gdLst/>
            <a:ahLst/>
            <a:cxnLst/>
            <a:rect l="l" t="t" r="r" b="b"/>
            <a:pathLst>
              <a:path w="521969" h="419100">
                <a:moveTo>
                  <a:pt x="15240" y="41910"/>
                </a:moveTo>
                <a:lnTo>
                  <a:pt x="3810" y="41910"/>
                </a:lnTo>
                <a:lnTo>
                  <a:pt x="3810" y="419100"/>
                </a:lnTo>
                <a:lnTo>
                  <a:pt x="15240" y="419100"/>
                </a:lnTo>
                <a:lnTo>
                  <a:pt x="15240" y="41910"/>
                </a:lnTo>
                <a:close/>
              </a:path>
              <a:path w="521969" h="419100">
                <a:moveTo>
                  <a:pt x="519430" y="41910"/>
                </a:moveTo>
                <a:lnTo>
                  <a:pt x="508000" y="41910"/>
                </a:lnTo>
                <a:lnTo>
                  <a:pt x="508000" y="419100"/>
                </a:lnTo>
                <a:lnTo>
                  <a:pt x="519430" y="419100"/>
                </a:lnTo>
                <a:lnTo>
                  <a:pt x="519430" y="41910"/>
                </a:lnTo>
                <a:close/>
              </a:path>
              <a:path w="521969" h="419100">
                <a:moveTo>
                  <a:pt x="15240" y="0"/>
                </a:moveTo>
                <a:lnTo>
                  <a:pt x="8890" y="21589"/>
                </a:lnTo>
                <a:lnTo>
                  <a:pt x="0" y="41910"/>
                </a:lnTo>
                <a:lnTo>
                  <a:pt x="3810" y="41910"/>
                </a:lnTo>
                <a:lnTo>
                  <a:pt x="7620" y="29210"/>
                </a:lnTo>
                <a:lnTo>
                  <a:pt x="15240" y="29210"/>
                </a:lnTo>
                <a:lnTo>
                  <a:pt x="15240" y="0"/>
                </a:lnTo>
                <a:close/>
              </a:path>
              <a:path w="521969" h="419100">
                <a:moveTo>
                  <a:pt x="508000" y="29210"/>
                </a:moveTo>
                <a:lnTo>
                  <a:pt x="15240" y="29210"/>
                </a:lnTo>
                <a:lnTo>
                  <a:pt x="15240" y="41910"/>
                </a:lnTo>
                <a:lnTo>
                  <a:pt x="508000" y="41910"/>
                </a:lnTo>
                <a:lnTo>
                  <a:pt x="508000" y="29210"/>
                </a:lnTo>
                <a:close/>
              </a:path>
              <a:path w="521969" h="419100">
                <a:moveTo>
                  <a:pt x="508000" y="0"/>
                </a:moveTo>
                <a:lnTo>
                  <a:pt x="508000" y="29210"/>
                </a:lnTo>
                <a:lnTo>
                  <a:pt x="515619" y="29210"/>
                </a:lnTo>
                <a:lnTo>
                  <a:pt x="519430" y="35560"/>
                </a:lnTo>
                <a:lnTo>
                  <a:pt x="519430" y="41910"/>
                </a:lnTo>
                <a:lnTo>
                  <a:pt x="521969" y="41910"/>
                </a:lnTo>
                <a:lnTo>
                  <a:pt x="519430" y="33019"/>
                </a:lnTo>
                <a:lnTo>
                  <a:pt x="519430" y="29210"/>
                </a:lnTo>
                <a:lnTo>
                  <a:pt x="50800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08430" y="3618865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>
                <a:moveTo>
                  <a:pt x="0" y="0"/>
                </a:moveTo>
                <a:lnTo>
                  <a:pt x="245109" y="0"/>
                </a:lnTo>
              </a:path>
            </a:pathLst>
          </a:custGeom>
          <a:ln w="1143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59254" y="3602990"/>
            <a:ext cx="0" cy="778510"/>
          </a:xfrm>
          <a:custGeom>
            <a:avLst/>
            <a:gdLst/>
            <a:ahLst/>
            <a:cxnLst/>
            <a:rect l="l" t="t" r="r" b="b"/>
            <a:pathLst>
              <a:path h="778510">
                <a:moveTo>
                  <a:pt x="0" y="0"/>
                </a:moveTo>
                <a:lnTo>
                  <a:pt x="0" y="778510"/>
                </a:lnTo>
              </a:path>
            </a:pathLst>
          </a:custGeom>
          <a:ln w="1143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29714" y="3469640"/>
            <a:ext cx="0" cy="911860"/>
          </a:xfrm>
          <a:custGeom>
            <a:avLst/>
            <a:gdLst/>
            <a:ahLst/>
            <a:cxnLst/>
            <a:rect l="l" t="t" r="r" b="b"/>
            <a:pathLst>
              <a:path h="911860">
                <a:moveTo>
                  <a:pt x="0" y="0"/>
                </a:moveTo>
                <a:lnTo>
                  <a:pt x="0" y="911860"/>
                </a:lnTo>
              </a:path>
            </a:pathLst>
          </a:custGeom>
          <a:ln w="1143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24000" y="3465829"/>
            <a:ext cx="1905" cy="3810"/>
          </a:xfrm>
          <a:custGeom>
            <a:avLst/>
            <a:gdLst/>
            <a:ahLst/>
            <a:cxnLst/>
            <a:rect l="l" t="t" r="r" b="b"/>
            <a:pathLst>
              <a:path w="1905" h="3810">
                <a:moveTo>
                  <a:pt x="0" y="3810"/>
                </a:moveTo>
                <a:lnTo>
                  <a:pt x="1904" y="3810"/>
                </a:lnTo>
                <a:lnTo>
                  <a:pt x="1904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35430" y="3465829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0" y="0"/>
                </a:moveTo>
                <a:lnTo>
                  <a:pt x="0" y="3810"/>
                </a:lnTo>
                <a:lnTo>
                  <a:pt x="507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82089" y="3496309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4">
                <a:moveTo>
                  <a:pt x="0" y="0"/>
                </a:moveTo>
                <a:lnTo>
                  <a:pt x="112394" y="0"/>
                </a:lnTo>
              </a:path>
            </a:pathLst>
          </a:custGeom>
          <a:ln w="508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87169" y="3491229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507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85900" y="3484879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0" y="0"/>
                </a:moveTo>
                <a:lnTo>
                  <a:pt x="0" y="3810"/>
                </a:lnTo>
                <a:lnTo>
                  <a:pt x="380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05889" y="3634740"/>
            <a:ext cx="0" cy="746760"/>
          </a:xfrm>
          <a:custGeom>
            <a:avLst/>
            <a:gdLst/>
            <a:ahLst/>
            <a:cxnLst/>
            <a:rect l="l" t="t" r="r" b="b"/>
            <a:pathLst>
              <a:path h="746760">
                <a:moveTo>
                  <a:pt x="0" y="0"/>
                </a:moveTo>
                <a:lnTo>
                  <a:pt x="0" y="746760"/>
                </a:lnTo>
              </a:path>
            </a:pathLst>
          </a:custGeom>
          <a:ln w="1270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08430" y="3609340"/>
            <a:ext cx="3810" cy="25400"/>
          </a:xfrm>
          <a:custGeom>
            <a:avLst/>
            <a:gdLst/>
            <a:ahLst/>
            <a:cxnLst/>
            <a:rect l="l" t="t" r="r" b="b"/>
            <a:pathLst>
              <a:path w="3809" h="25400">
                <a:moveTo>
                  <a:pt x="0" y="25400"/>
                </a:moveTo>
                <a:lnTo>
                  <a:pt x="3809" y="25400"/>
                </a:lnTo>
                <a:lnTo>
                  <a:pt x="3809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58900" y="3750309"/>
            <a:ext cx="635" cy="2540"/>
          </a:xfrm>
          <a:custGeom>
            <a:avLst/>
            <a:gdLst/>
            <a:ahLst/>
            <a:cxnLst/>
            <a:rect l="l" t="t" r="r" b="b"/>
            <a:pathLst>
              <a:path w="634" h="2539">
                <a:moveTo>
                  <a:pt x="634" y="0"/>
                </a:moveTo>
                <a:lnTo>
                  <a:pt x="0" y="0"/>
                </a:lnTo>
                <a:lnTo>
                  <a:pt x="0" y="2539"/>
                </a:lnTo>
                <a:lnTo>
                  <a:pt x="634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09737" y="3750309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952" y="0"/>
                </a:moveTo>
                <a:lnTo>
                  <a:pt x="0" y="0"/>
                </a:lnTo>
                <a:lnTo>
                  <a:pt x="952" y="2539"/>
                </a:lnTo>
                <a:lnTo>
                  <a:pt x="952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59852" y="3749040"/>
            <a:ext cx="349885" cy="0"/>
          </a:xfrm>
          <a:custGeom>
            <a:avLst/>
            <a:gdLst/>
            <a:ahLst/>
            <a:cxnLst/>
            <a:rect l="l" t="t" r="r" b="b"/>
            <a:pathLst>
              <a:path w="349885">
                <a:moveTo>
                  <a:pt x="0" y="0"/>
                </a:moveTo>
                <a:lnTo>
                  <a:pt x="349408" y="0"/>
                </a:lnTo>
              </a:path>
            </a:pathLst>
          </a:custGeom>
          <a:ln w="3175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61439" y="3745229"/>
            <a:ext cx="346710" cy="0"/>
          </a:xfrm>
          <a:custGeom>
            <a:avLst/>
            <a:gdLst/>
            <a:ahLst/>
            <a:cxnLst/>
            <a:rect l="l" t="t" r="r" b="b"/>
            <a:pathLst>
              <a:path w="346710">
                <a:moveTo>
                  <a:pt x="0" y="0"/>
                </a:moveTo>
                <a:lnTo>
                  <a:pt x="346392" y="0"/>
                </a:lnTo>
              </a:path>
            </a:pathLst>
          </a:custGeom>
          <a:ln w="508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62710" y="3740784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0" y="0"/>
                </a:moveTo>
                <a:lnTo>
                  <a:pt x="344170" y="0"/>
                </a:lnTo>
              </a:path>
            </a:pathLst>
          </a:custGeom>
          <a:ln w="381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13180" y="3862070"/>
            <a:ext cx="438150" cy="16510"/>
          </a:xfrm>
          <a:custGeom>
            <a:avLst/>
            <a:gdLst/>
            <a:ahLst/>
            <a:cxnLst/>
            <a:rect l="l" t="t" r="r" b="b"/>
            <a:pathLst>
              <a:path w="438150" h="16510">
                <a:moveTo>
                  <a:pt x="5080" y="12699"/>
                </a:moveTo>
                <a:lnTo>
                  <a:pt x="0" y="12699"/>
                </a:lnTo>
                <a:lnTo>
                  <a:pt x="0" y="16509"/>
                </a:lnTo>
                <a:lnTo>
                  <a:pt x="3809" y="16509"/>
                </a:lnTo>
                <a:lnTo>
                  <a:pt x="5080" y="12699"/>
                </a:lnTo>
                <a:close/>
              </a:path>
              <a:path w="438150" h="16510">
                <a:moveTo>
                  <a:pt x="438150" y="12699"/>
                </a:moveTo>
                <a:lnTo>
                  <a:pt x="437197" y="12699"/>
                </a:lnTo>
                <a:lnTo>
                  <a:pt x="438150" y="16509"/>
                </a:lnTo>
                <a:lnTo>
                  <a:pt x="438150" y="12699"/>
                </a:lnTo>
                <a:close/>
              </a:path>
              <a:path w="438150" h="16510">
                <a:moveTo>
                  <a:pt x="435609" y="0"/>
                </a:moveTo>
                <a:lnTo>
                  <a:pt x="3809" y="0"/>
                </a:lnTo>
                <a:lnTo>
                  <a:pt x="7619" y="5079"/>
                </a:lnTo>
                <a:lnTo>
                  <a:pt x="5080" y="12699"/>
                </a:lnTo>
                <a:lnTo>
                  <a:pt x="437197" y="12699"/>
                </a:lnTo>
                <a:lnTo>
                  <a:pt x="436880" y="11429"/>
                </a:lnTo>
                <a:lnTo>
                  <a:pt x="435609" y="5079"/>
                </a:lnTo>
                <a:lnTo>
                  <a:pt x="435609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23010" y="4127500"/>
            <a:ext cx="1270" cy="3810"/>
          </a:xfrm>
          <a:custGeom>
            <a:avLst/>
            <a:gdLst/>
            <a:ahLst/>
            <a:cxnLst/>
            <a:rect l="l" t="t" r="r" b="b"/>
            <a:pathLst>
              <a:path w="1269" h="3810">
                <a:moveTo>
                  <a:pt x="846" y="0"/>
                </a:moveTo>
                <a:lnTo>
                  <a:pt x="0" y="0"/>
                </a:lnTo>
                <a:lnTo>
                  <a:pt x="0" y="3810"/>
                </a:lnTo>
                <a:lnTo>
                  <a:pt x="846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41500" y="4127500"/>
            <a:ext cx="1270" cy="3810"/>
          </a:xfrm>
          <a:custGeom>
            <a:avLst/>
            <a:gdLst/>
            <a:ahLst/>
            <a:cxnLst/>
            <a:rect l="l" t="t" r="r" b="b"/>
            <a:pathLst>
              <a:path w="1269" h="3810">
                <a:moveTo>
                  <a:pt x="1269" y="0"/>
                </a:moveTo>
                <a:lnTo>
                  <a:pt x="0" y="0"/>
                </a:lnTo>
                <a:lnTo>
                  <a:pt x="1269" y="3810"/>
                </a:lnTo>
                <a:lnTo>
                  <a:pt x="1269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24703" y="4123690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526" y="0"/>
                </a:lnTo>
              </a:path>
            </a:pathLst>
          </a:custGeom>
          <a:ln w="762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25550" y="4117975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3410" y="0"/>
                </a:lnTo>
              </a:path>
            </a:pathLst>
          </a:custGeom>
          <a:ln w="380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26160" y="4267200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10160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21080" y="4263390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10">
                <a:moveTo>
                  <a:pt x="0" y="3810"/>
                </a:moveTo>
                <a:lnTo>
                  <a:pt x="5714" y="3810"/>
                </a:lnTo>
                <a:lnTo>
                  <a:pt x="5714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21080" y="4259579"/>
            <a:ext cx="1270" cy="3810"/>
          </a:xfrm>
          <a:custGeom>
            <a:avLst/>
            <a:gdLst/>
            <a:ahLst/>
            <a:cxnLst/>
            <a:rect l="l" t="t" r="r" b="b"/>
            <a:pathLst>
              <a:path w="1269" h="3810">
                <a:moveTo>
                  <a:pt x="0" y="3810"/>
                </a:moveTo>
                <a:lnTo>
                  <a:pt x="1269" y="3810"/>
                </a:lnTo>
                <a:lnTo>
                  <a:pt x="1269" y="0"/>
                </a:lnTo>
                <a:lnTo>
                  <a:pt x="0" y="0"/>
                </a:lnTo>
                <a:lnTo>
                  <a:pt x="0" y="381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31239" y="4267200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0" y="0"/>
                </a:moveTo>
                <a:lnTo>
                  <a:pt x="0" y="952"/>
                </a:lnTo>
                <a:lnTo>
                  <a:pt x="3809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08380" y="4253229"/>
            <a:ext cx="5080" cy="3810"/>
          </a:xfrm>
          <a:custGeom>
            <a:avLst/>
            <a:gdLst/>
            <a:ahLst/>
            <a:cxnLst/>
            <a:rect l="l" t="t" r="r" b="b"/>
            <a:pathLst>
              <a:path w="5080" h="3810">
                <a:moveTo>
                  <a:pt x="1269" y="0"/>
                </a:moveTo>
                <a:lnTo>
                  <a:pt x="0" y="0"/>
                </a:lnTo>
                <a:lnTo>
                  <a:pt x="5079" y="3810"/>
                </a:lnTo>
                <a:lnTo>
                  <a:pt x="1269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6890" y="4249420"/>
            <a:ext cx="486409" cy="0"/>
          </a:xfrm>
          <a:custGeom>
            <a:avLst/>
            <a:gdLst/>
            <a:ahLst/>
            <a:cxnLst/>
            <a:rect l="l" t="t" r="r" b="b"/>
            <a:pathLst>
              <a:path w="486409">
                <a:moveTo>
                  <a:pt x="0" y="0"/>
                </a:moveTo>
                <a:lnTo>
                  <a:pt x="486409" y="0"/>
                </a:lnTo>
              </a:path>
            </a:pathLst>
          </a:custGeom>
          <a:ln w="761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6890" y="4243704"/>
            <a:ext cx="479425" cy="0"/>
          </a:xfrm>
          <a:custGeom>
            <a:avLst/>
            <a:gdLst/>
            <a:ahLst/>
            <a:cxnLst/>
            <a:rect l="l" t="t" r="r" b="b"/>
            <a:pathLst>
              <a:path w="479425">
                <a:moveTo>
                  <a:pt x="0" y="0"/>
                </a:moveTo>
                <a:lnTo>
                  <a:pt x="479424" y="0"/>
                </a:lnTo>
              </a:path>
            </a:pathLst>
          </a:custGeom>
          <a:ln w="380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41350" y="4116070"/>
            <a:ext cx="266700" cy="265430"/>
          </a:xfrm>
          <a:custGeom>
            <a:avLst/>
            <a:gdLst/>
            <a:ahLst/>
            <a:cxnLst/>
            <a:rect l="l" t="t" r="r" b="b"/>
            <a:pathLst>
              <a:path w="266700" h="265429">
                <a:moveTo>
                  <a:pt x="246380" y="0"/>
                </a:moveTo>
                <a:lnTo>
                  <a:pt x="11429" y="0"/>
                </a:lnTo>
                <a:lnTo>
                  <a:pt x="15240" y="3809"/>
                </a:lnTo>
                <a:lnTo>
                  <a:pt x="7620" y="10159"/>
                </a:lnTo>
                <a:lnTo>
                  <a:pt x="0" y="15239"/>
                </a:lnTo>
                <a:lnTo>
                  <a:pt x="0" y="265429"/>
                </a:lnTo>
                <a:lnTo>
                  <a:pt x="11429" y="265429"/>
                </a:lnTo>
                <a:lnTo>
                  <a:pt x="11429" y="11429"/>
                </a:lnTo>
                <a:lnTo>
                  <a:pt x="259080" y="11429"/>
                </a:lnTo>
                <a:lnTo>
                  <a:pt x="250190" y="3809"/>
                </a:lnTo>
                <a:lnTo>
                  <a:pt x="246380" y="0"/>
                </a:lnTo>
                <a:close/>
              </a:path>
              <a:path w="266700" h="265429">
                <a:moveTo>
                  <a:pt x="259080" y="11429"/>
                </a:moveTo>
                <a:lnTo>
                  <a:pt x="254000" y="11429"/>
                </a:lnTo>
                <a:lnTo>
                  <a:pt x="254000" y="265429"/>
                </a:lnTo>
                <a:lnTo>
                  <a:pt x="266700" y="265429"/>
                </a:lnTo>
                <a:lnTo>
                  <a:pt x="266700" y="19049"/>
                </a:lnTo>
                <a:lnTo>
                  <a:pt x="259080" y="1142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72794" y="4067809"/>
            <a:ext cx="0" cy="313690"/>
          </a:xfrm>
          <a:custGeom>
            <a:avLst/>
            <a:gdLst/>
            <a:ahLst/>
            <a:cxnLst/>
            <a:rect l="l" t="t" r="r" b="b"/>
            <a:pathLst>
              <a:path h="313689">
                <a:moveTo>
                  <a:pt x="0" y="0"/>
                </a:moveTo>
                <a:lnTo>
                  <a:pt x="0" y="313690"/>
                </a:lnTo>
              </a:path>
            </a:pathLst>
          </a:custGeom>
          <a:ln w="11429">
            <a:solidFill>
              <a:srgbClr val="00FF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7080" y="4064000"/>
            <a:ext cx="1905" cy="3810"/>
          </a:xfrm>
          <a:custGeom>
            <a:avLst/>
            <a:gdLst/>
            <a:ahLst/>
            <a:cxnLst/>
            <a:rect l="l" t="t" r="r" b="b"/>
            <a:pathLst>
              <a:path w="1904" h="3810">
                <a:moveTo>
                  <a:pt x="0" y="3809"/>
                </a:moveTo>
                <a:lnTo>
                  <a:pt x="1904" y="3809"/>
                </a:lnTo>
                <a:lnTo>
                  <a:pt x="1904" y="0"/>
                </a:lnTo>
                <a:lnTo>
                  <a:pt x="0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78509" y="4064000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0" y="0"/>
                </a:moveTo>
                <a:lnTo>
                  <a:pt x="0" y="3810"/>
                </a:lnTo>
                <a:lnTo>
                  <a:pt x="381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43000" y="4231640"/>
            <a:ext cx="791210" cy="149860"/>
          </a:xfrm>
          <a:custGeom>
            <a:avLst/>
            <a:gdLst/>
            <a:ahLst/>
            <a:cxnLst/>
            <a:rect l="l" t="t" r="r" b="b"/>
            <a:pathLst>
              <a:path w="791210" h="149860">
                <a:moveTo>
                  <a:pt x="13969" y="21590"/>
                </a:moveTo>
                <a:lnTo>
                  <a:pt x="3555" y="21590"/>
                </a:lnTo>
                <a:lnTo>
                  <a:pt x="2540" y="22678"/>
                </a:lnTo>
                <a:lnTo>
                  <a:pt x="2540" y="149860"/>
                </a:lnTo>
                <a:lnTo>
                  <a:pt x="13969" y="149860"/>
                </a:lnTo>
                <a:lnTo>
                  <a:pt x="13969" y="21590"/>
                </a:lnTo>
                <a:close/>
              </a:path>
              <a:path w="791210" h="149860">
                <a:moveTo>
                  <a:pt x="772160" y="21590"/>
                </a:moveTo>
                <a:lnTo>
                  <a:pt x="762000" y="21590"/>
                </a:lnTo>
                <a:lnTo>
                  <a:pt x="762000" y="149860"/>
                </a:lnTo>
                <a:lnTo>
                  <a:pt x="772160" y="149860"/>
                </a:lnTo>
                <a:lnTo>
                  <a:pt x="772160" y="21590"/>
                </a:lnTo>
                <a:close/>
              </a:path>
              <a:path w="791210" h="149860">
                <a:moveTo>
                  <a:pt x="2540" y="21590"/>
                </a:moveTo>
                <a:lnTo>
                  <a:pt x="0" y="21590"/>
                </a:lnTo>
                <a:lnTo>
                  <a:pt x="0" y="25400"/>
                </a:lnTo>
                <a:lnTo>
                  <a:pt x="2540" y="22678"/>
                </a:lnTo>
                <a:lnTo>
                  <a:pt x="2540" y="21590"/>
                </a:lnTo>
                <a:close/>
              </a:path>
              <a:path w="791210" h="149860">
                <a:moveTo>
                  <a:pt x="791210" y="21590"/>
                </a:moveTo>
                <a:lnTo>
                  <a:pt x="786638" y="21590"/>
                </a:lnTo>
                <a:lnTo>
                  <a:pt x="791210" y="25400"/>
                </a:lnTo>
                <a:lnTo>
                  <a:pt x="791210" y="21590"/>
                </a:lnTo>
                <a:close/>
              </a:path>
              <a:path w="791210" h="149860">
                <a:moveTo>
                  <a:pt x="13969" y="10160"/>
                </a:moveTo>
                <a:lnTo>
                  <a:pt x="2540" y="21590"/>
                </a:lnTo>
                <a:lnTo>
                  <a:pt x="3555" y="21590"/>
                </a:lnTo>
                <a:lnTo>
                  <a:pt x="13969" y="10432"/>
                </a:lnTo>
                <a:lnTo>
                  <a:pt x="13969" y="10160"/>
                </a:lnTo>
                <a:close/>
              </a:path>
              <a:path w="791210" h="149860">
                <a:moveTo>
                  <a:pt x="762000" y="10160"/>
                </a:moveTo>
                <a:lnTo>
                  <a:pt x="14223" y="10160"/>
                </a:lnTo>
                <a:lnTo>
                  <a:pt x="13969" y="10432"/>
                </a:lnTo>
                <a:lnTo>
                  <a:pt x="13969" y="21590"/>
                </a:lnTo>
                <a:lnTo>
                  <a:pt x="762000" y="21590"/>
                </a:lnTo>
                <a:lnTo>
                  <a:pt x="762000" y="10160"/>
                </a:lnTo>
                <a:close/>
              </a:path>
              <a:path w="791210" h="149860">
                <a:moveTo>
                  <a:pt x="765810" y="0"/>
                </a:moveTo>
                <a:lnTo>
                  <a:pt x="762000" y="0"/>
                </a:lnTo>
                <a:lnTo>
                  <a:pt x="762000" y="10160"/>
                </a:lnTo>
                <a:lnTo>
                  <a:pt x="769619" y="10160"/>
                </a:lnTo>
                <a:lnTo>
                  <a:pt x="772160" y="17780"/>
                </a:lnTo>
                <a:lnTo>
                  <a:pt x="772160" y="21590"/>
                </a:lnTo>
                <a:lnTo>
                  <a:pt x="786638" y="21590"/>
                </a:lnTo>
                <a:lnTo>
                  <a:pt x="783589" y="19050"/>
                </a:lnTo>
                <a:lnTo>
                  <a:pt x="775969" y="10160"/>
                </a:lnTo>
                <a:lnTo>
                  <a:pt x="765810" y="0"/>
                </a:lnTo>
                <a:close/>
              </a:path>
              <a:path w="791210" h="149860">
                <a:moveTo>
                  <a:pt x="13969" y="2540"/>
                </a:moveTo>
                <a:lnTo>
                  <a:pt x="13969" y="10160"/>
                </a:lnTo>
                <a:lnTo>
                  <a:pt x="14223" y="10160"/>
                </a:lnTo>
                <a:lnTo>
                  <a:pt x="17780" y="6350"/>
                </a:lnTo>
                <a:lnTo>
                  <a:pt x="13969" y="254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28189" y="4241800"/>
            <a:ext cx="520700" cy="15240"/>
          </a:xfrm>
          <a:custGeom>
            <a:avLst/>
            <a:gdLst/>
            <a:ahLst/>
            <a:cxnLst/>
            <a:rect l="l" t="t" r="r" b="b"/>
            <a:pathLst>
              <a:path w="520700" h="15239">
                <a:moveTo>
                  <a:pt x="3810" y="11430"/>
                </a:moveTo>
                <a:lnTo>
                  <a:pt x="0" y="11430"/>
                </a:lnTo>
                <a:lnTo>
                  <a:pt x="0" y="15239"/>
                </a:lnTo>
                <a:lnTo>
                  <a:pt x="3810" y="15239"/>
                </a:lnTo>
                <a:lnTo>
                  <a:pt x="3810" y="11430"/>
                </a:lnTo>
                <a:close/>
              </a:path>
              <a:path w="520700" h="15239">
                <a:moveTo>
                  <a:pt x="520700" y="0"/>
                </a:moveTo>
                <a:lnTo>
                  <a:pt x="20320" y="0"/>
                </a:lnTo>
                <a:lnTo>
                  <a:pt x="20320" y="3810"/>
                </a:lnTo>
                <a:lnTo>
                  <a:pt x="15240" y="8889"/>
                </a:lnTo>
                <a:lnTo>
                  <a:pt x="3810" y="11430"/>
                </a:lnTo>
                <a:lnTo>
                  <a:pt x="520700" y="11430"/>
                </a:lnTo>
                <a:lnTo>
                  <a:pt x="520700" y="0"/>
                </a:lnTo>
                <a:close/>
              </a:path>
            </a:pathLst>
          </a:custGeom>
          <a:solidFill>
            <a:srgbClr val="00F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49729" y="3810000"/>
            <a:ext cx="121919" cy="1816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540510" y="4109720"/>
            <a:ext cx="82550" cy="21590"/>
          </a:xfrm>
          <a:custGeom>
            <a:avLst/>
            <a:gdLst/>
            <a:ahLst/>
            <a:cxnLst/>
            <a:rect l="l" t="t" r="r" b="b"/>
            <a:pathLst>
              <a:path w="82550" h="21589">
                <a:moveTo>
                  <a:pt x="82550" y="21589"/>
                </a:moveTo>
                <a:lnTo>
                  <a:pt x="0" y="21589"/>
                </a:lnTo>
                <a:lnTo>
                  <a:pt x="0" y="0"/>
                </a:lnTo>
                <a:lnTo>
                  <a:pt x="82550" y="0"/>
                </a:lnTo>
                <a:lnTo>
                  <a:pt x="82550" y="215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85900" y="4210684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>
                <a:moveTo>
                  <a:pt x="0" y="0"/>
                </a:moveTo>
                <a:lnTo>
                  <a:pt x="364489" y="0"/>
                </a:lnTo>
              </a:path>
            </a:pathLst>
          </a:custGeom>
          <a:ln w="215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664970" y="4014470"/>
            <a:ext cx="106680" cy="1663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42010" y="3578859"/>
            <a:ext cx="511809" cy="965200"/>
          </a:xfrm>
          <a:custGeom>
            <a:avLst/>
            <a:gdLst/>
            <a:ahLst/>
            <a:cxnLst/>
            <a:rect l="l" t="t" r="r" b="b"/>
            <a:pathLst>
              <a:path w="511809" h="965200">
                <a:moveTo>
                  <a:pt x="251459" y="0"/>
                </a:moveTo>
                <a:lnTo>
                  <a:pt x="0" y="855979"/>
                </a:lnTo>
                <a:lnTo>
                  <a:pt x="3809" y="859789"/>
                </a:lnTo>
                <a:lnTo>
                  <a:pt x="8890" y="873759"/>
                </a:lnTo>
                <a:lnTo>
                  <a:pt x="38100" y="910589"/>
                </a:lnTo>
                <a:lnTo>
                  <a:pt x="100330" y="944879"/>
                </a:lnTo>
                <a:lnTo>
                  <a:pt x="138430" y="955039"/>
                </a:lnTo>
                <a:lnTo>
                  <a:pt x="181609" y="961389"/>
                </a:lnTo>
                <a:lnTo>
                  <a:pt x="226059" y="965200"/>
                </a:lnTo>
                <a:lnTo>
                  <a:pt x="271780" y="965200"/>
                </a:lnTo>
                <a:lnTo>
                  <a:pt x="360680" y="952500"/>
                </a:lnTo>
                <a:lnTo>
                  <a:pt x="400050" y="941069"/>
                </a:lnTo>
                <a:lnTo>
                  <a:pt x="436880" y="927100"/>
                </a:lnTo>
                <a:lnTo>
                  <a:pt x="488950" y="890269"/>
                </a:lnTo>
                <a:lnTo>
                  <a:pt x="509270" y="853439"/>
                </a:lnTo>
                <a:lnTo>
                  <a:pt x="511809" y="840739"/>
                </a:lnTo>
                <a:lnTo>
                  <a:pt x="251459" y="0"/>
                </a:lnTo>
                <a:close/>
              </a:path>
            </a:pathLst>
          </a:custGeom>
          <a:solidFill>
            <a:srgbClr val="0000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93469" y="3644900"/>
            <a:ext cx="234950" cy="873760"/>
          </a:xfrm>
          <a:custGeom>
            <a:avLst/>
            <a:gdLst/>
            <a:ahLst/>
            <a:cxnLst/>
            <a:rect l="l" t="t" r="r" b="b"/>
            <a:pathLst>
              <a:path w="234950" h="873760">
                <a:moveTo>
                  <a:pt x="0" y="0"/>
                </a:moveTo>
                <a:lnTo>
                  <a:pt x="0" y="873760"/>
                </a:lnTo>
                <a:lnTo>
                  <a:pt x="39370" y="873760"/>
                </a:lnTo>
                <a:lnTo>
                  <a:pt x="80010" y="869950"/>
                </a:lnTo>
                <a:lnTo>
                  <a:pt x="118110" y="862330"/>
                </a:lnTo>
                <a:lnTo>
                  <a:pt x="181610" y="840739"/>
                </a:lnTo>
                <a:lnTo>
                  <a:pt x="224790" y="803910"/>
                </a:lnTo>
                <a:lnTo>
                  <a:pt x="234950" y="782319"/>
                </a:lnTo>
                <a:lnTo>
                  <a:pt x="0" y="0"/>
                </a:lnTo>
                <a:close/>
              </a:path>
            </a:pathLst>
          </a:custGeom>
          <a:solidFill>
            <a:srgbClr val="39A4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62330" y="3738879"/>
            <a:ext cx="203200" cy="748030"/>
          </a:xfrm>
          <a:custGeom>
            <a:avLst/>
            <a:gdLst/>
            <a:ahLst/>
            <a:cxnLst/>
            <a:rect l="l" t="t" r="r" b="b"/>
            <a:pathLst>
              <a:path w="203200" h="748029">
                <a:moveTo>
                  <a:pt x="203200" y="0"/>
                </a:moveTo>
                <a:lnTo>
                  <a:pt x="0" y="695960"/>
                </a:lnTo>
                <a:lnTo>
                  <a:pt x="3809" y="699770"/>
                </a:lnTo>
                <a:lnTo>
                  <a:pt x="10159" y="713740"/>
                </a:lnTo>
                <a:lnTo>
                  <a:pt x="21589" y="726440"/>
                </a:lnTo>
                <a:lnTo>
                  <a:pt x="38100" y="737870"/>
                </a:lnTo>
                <a:lnTo>
                  <a:pt x="55879" y="748030"/>
                </a:lnTo>
                <a:lnTo>
                  <a:pt x="55879" y="744220"/>
                </a:lnTo>
                <a:lnTo>
                  <a:pt x="203200" y="0"/>
                </a:lnTo>
                <a:close/>
              </a:path>
            </a:pathLst>
          </a:custGeom>
          <a:solidFill>
            <a:srgbClr val="004B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68705" y="3644900"/>
            <a:ext cx="0" cy="873760"/>
          </a:xfrm>
          <a:custGeom>
            <a:avLst/>
            <a:gdLst/>
            <a:ahLst/>
            <a:cxnLst/>
            <a:rect l="l" t="t" r="r" b="b"/>
            <a:pathLst>
              <a:path h="873760">
                <a:moveTo>
                  <a:pt x="0" y="0"/>
                </a:moveTo>
                <a:lnTo>
                  <a:pt x="0" y="873760"/>
                </a:lnTo>
              </a:path>
            </a:pathLst>
          </a:custGeom>
          <a:ln w="49529">
            <a:solidFill>
              <a:srgbClr val="004B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45440" y="4144009"/>
            <a:ext cx="594360" cy="544830"/>
          </a:xfrm>
          <a:custGeom>
            <a:avLst/>
            <a:gdLst/>
            <a:ahLst/>
            <a:cxnLst/>
            <a:rect l="l" t="t" r="r" b="b"/>
            <a:pathLst>
              <a:path w="594360" h="544829">
                <a:moveTo>
                  <a:pt x="377190" y="0"/>
                </a:moveTo>
                <a:lnTo>
                  <a:pt x="0" y="29209"/>
                </a:lnTo>
                <a:lnTo>
                  <a:pt x="0" y="384809"/>
                </a:lnTo>
                <a:lnTo>
                  <a:pt x="185419" y="544829"/>
                </a:lnTo>
                <a:lnTo>
                  <a:pt x="594360" y="495300"/>
                </a:lnTo>
                <a:lnTo>
                  <a:pt x="594360" y="90169"/>
                </a:lnTo>
                <a:lnTo>
                  <a:pt x="377190" y="0"/>
                </a:lnTo>
                <a:close/>
              </a:path>
            </a:pathLst>
          </a:custGeom>
          <a:solidFill>
            <a:srgbClr val="B1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91159" y="4161790"/>
            <a:ext cx="496570" cy="97790"/>
          </a:xfrm>
          <a:custGeom>
            <a:avLst/>
            <a:gdLst/>
            <a:ahLst/>
            <a:cxnLst/>
            <a:rect l="l" t="t" r="r" b="b"/>
            <a:pathLst>
              <a:path w="496569" h="97789">
                <a:moveTo>
                  <a:pt x="325120" y="0"/>
                </a:moveTo>
                <a:lnTo>
                  <a:pt x="0" y="24130"/>
                </a:lnTo>
                <a:lnTo>
                  <a:pt x="148590" y="97790"/>
                </a:lnTo>
                <a:lnTo>
                  <a:pt x="496570" y="72390"/>
                </a:lnTo>
                <a:lnTo>
                  <a:pt x="325120" y="0"/>
                </a:lnTo>
                <a:close/>
              </a:path>
            </a:pathLst>
          </a:custGeom>
          <a:solidFill>
            <a:srgbClr val="FFE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1180" y="4257040"/>
            <a:ext cx="367030" cy="407670"/>
          </a:xfrm>
          <a:custGeom>
            <a:avLst/>
            <a:gdLst/>
            <a:ahLst/>
            <a:cxnLst/>
            <a:rect l="l" t="t" r="r" b="b"/>
            <a:pathLst>
              <a:path w="367030" h="407670">
                <a:moveTo>
                  <a:pt x="367030" y="0"/>
                </a:moveTo>
                <a:lnTo>
                  <a:pt x="0" y="30480"/>
                </a:lnTo>
                <a:lnTo>
                  <a:pt x="0" y="407670"/>
                </a:lnTo>
                <a:lnTo>
                  <a:pt x="367030" y="359410"/>
                </a:lnTo>
                <a:lnTo>
                  <a:pt x="367030" y="0"/>
                </a:lnTo>
                <a:close/>
              </a:path>
            </a:pathLst>
          </a:custGeom>
          <a:solidFill>
            <a:srgbClr val="FFF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26589" y="3435350"/>
            <a:ext cx="436880" cy="1233170"/>
          </a:xfrm>
          <a:custGeom>
            <a:avLst/>
            <a:gdLst/>
            <a:ahLst/>
            <a:cxnLst/>
            <a:rect l="l" t="t" r="r" b="b"/>
            <a:pathLst>
              <a:path w="436880" h="1233170">
                <a:moveTo>
                  <a:pt x="163830" y="586739"/>
                </a:moveTo>
                <a:lnTo>
                  <a:pt x="114300" y="586739"/>
                </a:lnTo>
                <a:lnTo>
                  <a:pt x="55880" y="835660"/>
                </a:lnTo>
                <a:lnTo>
                  <a:pt x="55880" y="840739"/>
                </a:lnTo>
                <a:lnTo>
                  <a:pt x="59690" y="868680"/>
                </a:lnTo>
                <a:lnTo>
                  <a:pt x="62230" y="895350"/>
                </a:lnTo>
                <a:lnTo>
                  <a:pt x="62230" y="916939"/>
                </a:lnTo>
                <a:lnTo>
                  <a:pt x="58420" y="941069"/>
                </a:lnTo>
                <a:lnTo>
                  <a:pt x="53340" y="961389"/>
                </a:lnTo>
                <a:lnTo>
                  <a:pt x="43180" y="980439"/>
                </a:lnTo>
                <a:lnTo>
                  <a:pt x="30480" y="999489"/>
                </a:lnTo>
                <a:lnTo>
                  <a:pt x="13970" y="1017269"/>
                </a:lnTo>
                <a:lnTo>
                  <a:pt x="11430" y="1017269"/>
                </a:lnTo>
                <a:lnTo>
                  <a:pt x="11430" y="1233170"/>
                </a:lnTo>
                <a:lnTo>
                  <a:pt x="24130" y="1181100"/>
                </a:lnTo>
                <a:lnTo>
                  <a:pt x="30480" y="1181100"/>
                </a:lnTo>
                <a:lnTo>
                  <a:pt x="163830" y="586739"/>
                </a:lnTo>
                <a:close/>
              </a:path>
              <a:path w="436880" h="1233170">
                <a:moveTo>
                  <a:pt x="322580" y="586739"/>
                </a:moveTo>
                <a:lnTo>
                  <a:pt x="276860" y="586739"/>
                </a:lnTo>
                <a:lnTo>
                  <a:pt x="406400" y="1181100"/>
                </a:lnTo>
                <a:lnTo>
                  <a:pt x="412750" y="1181100"/>
                </a:lnTo>
                <a:lnTo>
                  <a:pt x="424180" y="1233170"/>
                </a:lnTo>
                <a:lnTo>
                  <a:pt x="424180" y="1045210"/>
                </a:lnTo>
                <a:lnTo>
                  <a:pt x="394970" y="1045210"/>
                </a:lnTo>
                <a:lnTo>
                  <a:pt x="386080" y="1041400"/>
                </a:lnTo>
                <a:lnTo>
                  <a:pt x="382270" y="1033780"/>
                </a:lnTo>
                <a:lnTo>
                  <a:pt x="386080" y="1026160"/>
                </a:lnTo>
                <a:lnTo>
                  <a:pt x="394970" y="1022350"/>
                </a:lnTo>
                <a:lnTo>
                  <a:pt x="415544" y="1022350"/>
                </a:lnTo>
                <a:lnTo>
                  <a:pt x="424180" y="1017269"/>
                </a:lnTo>
                <a:lnTo>
                  <a:pt x="427990" y="1017269"/>
                </a:lnTo>
                <a:lnTo>
                  <a:pt x="408940" y="999489"/>
                </a:lnTo>
                <a:lnTo>
                  <a:pt x="396240" y="980439"/>
                </a:lnTo>
                <a:lnTo>
                  <a:pt x="387350" y="961389"/>
                </a:lnTo>
                <a:lnTo>
                  <a:pt x="379730" y="941069"/>
                </a:lnTo>
                <a:lnTo>
                  <a:pt x="378460" y="916939"/>
                </a:lnTo>
                <a:lnTo>
                  <a:pt x="377190" y="895350"/>
                </a:lnTo>
                <a:lnTo>
                  <a:pt x="378460" y="868680"/>
                </a:lnTo>
                <a:lnTo>
                  <a:pt x="382270" y="840739"/>
                </a:lnTo>
                <a:lnTo>
                  <a:pt x="378460" y="835660"/>
                </a:lnTo>
                <a:lnTo>
                  <a:pt x="322580" y="586739"/>
                </a:lnTo>
                <a:close/>
              </a:path>
              <a:path w="436880" h="1233170">
                <a:moveTo>
                  <a:pt x="424180" y="1017269"/>
                </a:moveTo>
                <a:lnTo>
                  <a:pt x="404062" y="1029104"/>
                </a:lnTo>
                <a:lnTo>
                  <a:pt x="406400" y="1033780"/>
                </a:lnTo>
                <a:lnTo>
                  <a:pt x="402590" y="1041400"/>
                </a:lnTo>
                <a:lnTo>
                  <a:pt x="394970" y="1045210"/>
                </a:lnTo>
                <a:lnTo>
                  <a:pt x="424180" y="1045210"/>
                </a:lnTo>
                <a:lnTo>
                  <a:pt x="424180" y="1017269"/>
                </a:lnTo>
                <a:close/>
              </a:path>
              <a:path w="436880" h="1233170">
                <a:moveTo>
                  <a:pt x="415544" y="1022350"/>
                </a:moveTo>
                <a:lnTo>
                  <a:pt x="394970" y="1022350"/>
                </a:lnTo>
                <a:lnTo>
                  <a:pt x="402590" y="1026160"/>
                </a:lnTo>
                <a:lnTo>
                  <a:pt x="404062" y="1029104"/>
                </a:lnTo>
                <a:lnTo>
                  <a:pt x="415544" y="1022350"/>
                </a:lnTo>
                <a:close/>
              </a:path>
              <a:path w="436880" h="1233170">
                <a:moveTo>
                  <a:pt x="234950" y="499110"/>
                </a:moveTo>
                <a:lnTo>
                  <a:pt x="205740" y="499110"/>
                </a:lnTo>
                <a:lnTo>
                  <a:pt x="205740" y="560069"/>
                </a:lnTo>
                <a:lnTo>
                  <a:pt x="0" y="560069"/>
                </a:lnTo>
                <a:lnTo>
                  <a:pt x="0" y="586739"/>
                </a:lnTo>
                <a:lnTo>
                  <a:pt x="205740" y="586739"/>
                </a:lnTo>
                <a:lnTo>
                  <a:pt x="205740" y="646430"/>
                </a:lnTo>
                <a:lnTo>
                  <a:pt x="234950" y="646430"/>
                </a:lnTo>
                <a:lnTo>
                  <a:pt x="234950" y="499110"/>
                </a:lnTo>
                <a:close/>
              </a:path>
              <a:path w="436880" h="1233170">
                <a:moveTo>
                  <a:pt x="436880" y="560069"/>
                </a:moveTo>
                <a:lnTo>
                  <a:pt x="234950" y="560069"/>
                </a:lnTo>
                <a:lnTo>
                  <a:pt x="234950" y="586739"/>
                </a:lnTo>
                <a:lnTo>
                  <a:pt x="436880" y="586739"/>
                </a:lnTo>
                <a:lnTo>
                  <a:pt x="436880" y="560069"/>
                </a:lnTo>
                <a:close/>
              </a:path>
              <a:path w="436880" h="1233170">
                <a:moveTo>
                  <a:pt x="181610" y="299719"/>
                </a:moveTo>
                <a:lnTo>
                  <a:pt x="121920" y="560069"/>
                </a:lnTo>
                <a:lnTo>
                  <a:pt x="167640" y="560069"/>
                </a:lnTo>
                <a:lnTo>
                  <a:pt x="209550" y="381000"/>
                </a:lnTo>
                <a:lnTo>
                  <a:pt x="276841" y="381000"/>
                </a:lnTo>
                <a:lnTo>
                  <a:pt x="265541" y="332739"/>
                </a:lnTo>
                <a:lnTo>
                  <a:pt x="205740" y="332739"/>
                </a:lnTo>
                <a:lnTo>
                  <a:pt x="181610" y="299719"/>
                </a:lnTo>
                <a:close/>
              </a:path>
              <a:path w="436880" h="1233170">
                <a:moveTo>
                  <a:pt x="276841" y="381000"/>
                </a:moveTo>
                <a:lnTo>
                  <a:pt x="231140" y="381000"/>
                </a:lnTo>
                <a:lnTo>
                  <a:pt x="269240" y="560069"/>
                </a:lnTo>
                <a:lnTo>
                  <a:pt x="318770" y="560069"/>
                </a:lnTo>
                <a:lnTo>
                  <a:pt x="276841" y="381000"/>
                </a:lnTo>
                <a:close/>
              </a:path>
              <a:path w="436880" h="1233170">
                <a:moveTo>
                  <a:pt x="245110" y="0"/>
                </a:moveTo>
                <a:lnTo>
                  <a:pt x="189230" y="0"/>
                </a:lnTo>
                <a:lnTo>
                  <a:pt x="189230" y="109220"/>
                </a:lnTo>
                <a:lnTo>
                  <a:pt x="205740" y="121920"/>
                </a:lnTo>
                <a:lnTo>
                  <a:pt x="205740" y="332739"/>
                </a:lnTo>
                <a:lnTo>
                  <a:pt x="231140" y="332739"/>
                </a:lnTo>
                <a:lnTo>
                  <a:pt x="231140" y="121920"/>
                </a:lnTo>
                <a:lnTo>
                  <a:pt x="245110" y="109220"/>
                </a:lnTo>
                <a:lnTo>
                  <a:pt x="245110" y="0"/>
                </a:lnTo>
                <a:close/>
              </a:path>
              <a:path w="436880" h="1233170">
                <a:moveTo>
                  <a:pt x="257810" y="299719"/>
                </a:moveTo>
                <a:lnTo>
                  <a:pt x="231140" y="332739"/>
                </a:lnTo>
                <a:lnTo>
                  <a:pt x="265541" y="332739"/>
                </a:lnTo>
                <a:lnTo>
                  <a:pt x="257810" y="299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044700" y="3586479"/>
            <a:ext cx="207010" cy="2082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59939" y="4004309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79">
                <a:moveTo>
                  <a:pt x="10160" y="0"/>
                </a:moveTo>
                <a:lnTo>
                  <a:pt x="2540" y="3809"/>
                </a:lnTo>
                <a:lnTo>
                  <a:pt x="0" y="10159"/>
                </a:lnTo>
                <a:lnTo>
                  <a:pt x="2540" y="16509"/>
                </a:lnTo>
                <a:lnTo>
                  <a:pt x="10160" y="17779"/>
                </a:lnTo>
                <a:lnTo>
                  <a:pt x="16510" y="16509"/>
                </a:lnTo>
                <a:lnTo>
                  <a:pt x="17780" y="10159"/>
                </a:lnTo>
                <a:lnTo>
                  <a:pt x="16510" y="3809"/>
                </a:lnTo>
                <a:lnTo>
                  <a:pt x="10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213610" y="4004309"/>
            <a:ext cx="24130" cy="17780"/>
          </a:xfrm>
          <a:custGeom>
            <a:avLst/>
            <a:gdLst/>
            <a:ahLst/>
            <a:cxnLst/>
            <a:rect l="l" t="t" r="r" b="b"/>
            <a:pathLst>
              <a:path w="24130" h="17779">
                <a:moveTo>
                  <a:pt x="12700" y="0"/>
                </a:moveTo>
                <a:lnTo>
                  <a:pt x="3809" y="3809"/>
                </a:lnTo>
                <a:lnTo>
                  <a:pt x="0" y="10159"/>
                </a:lnTo>
                <a:lnTo>
                  <a:pt x="3809" y="16509"/>
                </a:lnTo>
                <a:lnTo>
                  <a:pt x="12700" y="17779"/>
                </a:lnTo>
                <a:lnTo>
                  <a:pt x="20319" y="16509"/>
                </a:lnTo>
                <a:lnTo>
                  <a:pt x="24129" y="10159"/>
                </a:lnTo>
                <a:lnTo>
                  <a:pt x="20319" y="3809"/>
                </a:lnTo>
                <a:lnTo>
                  <a:pt x="12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56969" y="4245609"/>
            <a:ext cx="622300" cy="624840"/>
          </a:xfrm>
          <a:custGeom>
            <a:avLst/>
            <a:gdLst/>
            <a:ahLst/>
            <a:cxnLst/>
            <a:rect l="l" t="t" r="r" b="b"/>
            <a:pathLst>
              <a:path w="622300" h="624839">
                <a:moveTo>
                  <a:pt x="311150" y="0"/>
                </a:moveTo>
                <a:lnTo>
                  <a:pt x="247650" y="5079"/>
                </a:lnTo>
                <a:lnTo>
                  <a:pt x="189230" y="25400"/>
                </a:lnTo>
                <a:lnTo>
                  <a:pt x="135890" y="53339"/>
                </a:lnTo>
                <a:lnTo>
                  <a:pt x="91440" y="92709"/>
                </a:lnTo>
                <a:lnTo>
                  <a:pt x="53340" y="138429"/>
                </a:lnTo>
                <a:lnTo>
                  <a:pt x="24130" y="190500"/>
                </a:lnTo>
                <a:lnTo>
                  <a:pt x="5080" y="250189"/>
                </a:lnTo>
                <a:lnTo>
                  <a:pt x="0" y="313689"/>
                </a:lnTo>
                <a:lnTo>
                  <a:pt x="1270" y="345439"/>
                </a:lnTo>
                <a:lnTo>
                  <a:pt x="13970" y="406400"/>
                </a:lnTo>
                <a:lnTo>
                  <a:pt x="36830" y="461009"/>
                </a:lnTo>
                <a:lnTo>
                  <a:pt x="71120" y="511809"/>
                </a:lnTo>
                <a:lnTo>
                  <a:pt x="113030" y="553719"/>
                </a:lnTo>
                <a:lnTo>
                  <a:pt x="161290" y="586739"/>
                </a:lnTo>
                <a:lnTo>
                  <a:pt x="218440" y="610869"/>
                </a:lnTo>
                <a:lnTo>
                  <a:pt x="278130" y="623569"/>
                </a:lnTo>
                <a:lnTo>
                  <a:pt x="311150" y="624839"/>
                </a:lnTo>
                <a:lnTo>
                  <a:pt x="307340" y="621029"/>
                </a:lnTo>
                <a:lnTo>
                  <a:pt x="362796" y="621029"/>
                </a:lnTo>
                <a:lnTo>
                  <a:pt x="403860" y="610869"/>
                </a:lnTo>
                <a:lnTo>
                  <a:pt x="458470" y="586739"/>
                </a:lnTo>
                <a:lnTo>
                  <a:pt x="509269" y="553719"/>
                </a:lnTo>
                <a:lnTo>
                  <a:pt x="551180" y="511809"/>
                </a:lnTo>
                <a:lnTo>
                  <a:pt x="584200" y="461009"/>
                </a:lnTo>
                <a:lnTo>
                  <a:pt x="608330" y="406400"/>
                </a:lnTo>
                <a:lnTo>
                  <a:pt x="621030" y="345439"/>
                </a:lnTo>
                <a:lnTo>
                  <a:pt x="622300" y="313689"/>
                </a:lnTo>
                <a:lnTo>
                  <a:pt x="621030" y="281939"/>
                </a:lnTo>
                <a:lnTo>
                  <a:pt x="608330" y="219709"/>
                </a:lnTo>
                <a:lnTo>
                  <a:pt x="584200" y="163829"/>
                </a:lnTo>
                <a:lnTo>
                  <a:pt x="551180" y="114300"/>
                </a:lnTo>
                <a:lnTo>
                  <a:pt x="509269" y="71119"/>
                </a:lnTo>
                <a:lnTo>
                  <a:pt x="458470" y="38100"/>
                </a:lnTo>
                <a:lnTo>
                  <a:pt x="403860" y="13969"/>
                </a:lnTo>
                <a:lnTo>
                  <a:pt x="341630" y="1269"/>
                </a:lnTo>
                <a:lnTo>
                  <a:pt x="311150" y="0"/>
                </a:lnTo>
                <a:close/>
              </a:path>
              <a:path w="622300" h="624839">
                <a:moveTo>
                  <a:pt x="362796" y="621029"/>
                </a:moveTo>
                <a:lnTo>
                  <a:pt x="307340" y="621029"/>
                </a:lnTo>
                <a:lnTo>
                  <a:pt x="311150" y="624839"/>
                </a:lnTo>
                <a:lnTo>
                  <a:pt x="341630" y="623569"/>
                </a:lnTo>
                <a:lnTo>
                  <a:pt x="362796" y="621029"/>
                </a:lnTo>
                <a:close/>
              </a:path>
            </a:pathLst>
          </a:custGeom>
          <a:solidFill>
            <a:srgbClr val="9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83639" y="4276090"/>
            <a:ext cx="565150" cy="563880"/>
          </a:xfrm>
          <a:custGeom>
            <a:avLst/>
            <a:gdLst/>
            <a:ahLst/>
            <a:cxnLst/>
            <a:rect l="l" t="t" r="r" b="b"/>
            <a:pathLst>
              <a:path w="565150" h="563879">
                <a:moveTo>
                  <a:pt x="284479" y="0"/>
                </a:moveTo>
                <a:lnTo>
                  <a:pt x="238759" y="3810"/>
                </a:lnTo>
                <a:lnTo>
                  <a:pt x="193040" y="15240"/>
                </a:lnTo>
                <a:lnTo>
                  <a:pt x="153669" y="33020"/>
                </a:lnTo>
                <a:lnTo>
                  <a:pt x="116840" y="54610"/>
                </a:lnTo>
                <a:lnTo>
                  <a:pt x="83819" y="83820"/>
                </a:lnTo>
                <a:lnTo>
                  <a:pt x="57150" y="116840"/>
                </a:lnTo>
                <a:lnTo>
                  <a:pt x="33019" y="152400"/>
                </a:lnTo>
                <a:lnTo>
                  <a:pt x="15240" y="194310"/>
                </a:lnTo>
                <a:lnTo>
                  <a:pt x="3809" y="238760"/>
                </a:lnTo>
                <a:lnTo>
                  <a:pt x="0" y="283210"/>
                </a:lnTo>
                <a:lnTo>
                  <a:pt x="2540" y="312420"/>
                </a:lnTo>
                <a:lnTo>
                  <a:pt x="13969" y="367030"/>
                </a:lnTo>
                <a:lnTo>
                  <a:pt x="35559" y="416560"/>
                </a:lnTo>
                <a:lnTo>
                  <a:pt x="83819" y="481330"/>
                </a:lnTo>
                <a:lnTo>
                  <a:pt x="125729" y="516890"/>
                </a:lnTo>
                <a:lnTo>
                  <a:pt x="175259" y="542290"/>
                </a:lnTo>
                <a:lnTo>
                  <a:pt x="228600" y="557530"/>
                </a:lnTo>
                <a:lnTo>
                  <a:pt x="284479" y="563880"/>
                </a:lnTo>
                <a:lnTo>
                  <a:pt x="326390" y="560070"/>
                </a:lnTo>
                <a:lnTo>
                  <a:pt x="365759" y="551180"/>
                </a:lnTo>
                <a:lnTo>
                  <a:pt x="402590" y="535940"/>
                </a:lnTo>
                <a:lnTo>
                  <a:pt x="439419" y="518160"/>
                </a:lnTo>
                <a:lnTo>
                  <a:pt x="469899" y="492760"/>
                </a:lnTo>
                <a:lnTo>
                  <a:pt x="497840" y="466090"/>
                </a:lnTo>
                <a:lnTo>
                  <a:pt x="520699" y="434340"/>
                </a:lnTo>
                <a:lnTo>
                  <a:pt x="539749" y="400050"/>
                </a:lnTo>
                <a:lnTo>
                  <a:pt x="558799" y="344170"/>
                </a:lnTo>
                <a:lnTo>
                  <a:pt x="565149" y="283210"/>
                </a:lnTo>
                <a:lnTo>
                  <a:pt x="562610" y="255270"/>
                </a:lnTo>
                <a:lnTo>
                  <a:pt x="552449" y="198120"/>
                </a:lnTo>
                <a:lnTo>
                  <a:pt x="529590" y="147320"/>
                </a:lnTo>
                <a:lnTo>
                  <a:pt x="482599" y="82550"/>
                </a:lnTo>
                <a:lnTo>
                  <a:pt x="440690" y="46990"/>
                </a:lnTo>
                <a:lnTo>
                  <a:pt x="393700" y="22860"/>
                </a:lnTo>
                <a:lnTo>
                  <a:pt x="340359" y="6350"/>
                </a:lnTo>
                <a:lnTo>
                  <a:pt x="284479" y="0"/>
                </a:lnTo>
                <a:close/>
              </a:path>
            </a:pathLst>
          </a:custGeom>
          <a:solidFill>
            <a:srgbClr val="FF18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216660" y="4333240"/>
            <a:ext cx="454659" cy="481330"/>
          </a:xfrm>
          <a:custGeom>
            <a:avLst/>
            <a:gdLst/>
            <a:ahLst/>
            <a:cxnLst/>
            <a:rect l="l" t="t" r="r" b="b"/>
            <a:pathLst>
              <a:path w="454660" h="481329">
                <a:moveTo>
                  <a:pt x="111759" y="0"/>
                </a:moveTo>
                <a:lnTo>
                  <a:pt x="71120" y="30480"/>
                </a:lnTo>
                <a:lnTo>
                  <a:pt x="38100" y="73660"/>
                </a:lnTo>
                <a:lnTo>
                  <a:pt x="15240" y="124460"/>
                </a:lnTo>
                <a:lnTo>
                  <a:pt x="2540" y="182880"/>
                </a:lnTo>
                <a:lnTo>
                  <a:pt x="0" y="212090"/>
                </a:lnTo>
                <a:lnTo>
                  <a:pt x="0" y="242570"/>
                </a:lnTo>
                <a:lnTo>
                  <a:pt x="11430" y="303530"/>
                </a:lnTo>
                <a:lnTo>
                  <a:pt x="34290" y="356870"/>
                </a:lnTo>
                <a:lnTo>
                  <a:pt x="73659" y="405130"/>
                </a:lnTo>
                <a:lnTo>
                  <a:pt x="125730" y="444500"/>
                </a:lnTo>
                <a:lnTo>
                  <a:pt x="180340" y="469900"/>
                </a:lnTo>
                <a:lnTo>
                  <a:pt x="234950" y="478790"/>
                </a:lnTo>
                <a:lnTo>
                  <a:pt x="262890" y="481330"/>
                </a:lnTo>
                <a:lnTo>
                  <a:pt x="339090" y="466090"/>
                </a:lnTo>
                <a:lnTo>
                  <a:pt x="384809" y="447040"/>
                </a:lnTo>
                <a:lnTo>
                  <a:pt x="424179" y="421640"/>
                </a:lnTo>
                <a:lnTo>
                  <a:pt x="437432" y="408940"/>
                </a:lnTo>
                <a:lnTo>
                  <a:pt x="339090" y="408940"/>
                </a:lnTo>
                <a:lnTo>
                  <a:pt x="289559" y="401320"/>
                </a:lnTo>
                <a:lnTo>
                  <a:pt x="247650" y="386080"/>
                </a:lnTo>
                <a:lnTo>
                  <a:pt x="209550" y="367030"/>
                </a:lnTo>
                <a:lnTo>
                  <a:pt x="154940" y="321310"/>
                </a:lnTo>
                <a:lnTo>
                  <a:pt x="118109" y="274320"/>
                </a:lnTo>
                <a:lnTo>
                  <a:pt x="91440" y="200660"/>
                </a:lnTo>
                <a:lnTo>
                  <a:pt x="83820" y="161290"/>
                </a:lnTo>
                <a:lnTo>
                  <a:pt x="80009" y="118110"/>
                </a:lnTo>
                <a:lnTo>
                  <a:pt x="83820" y="76200"/>
                </a:lnTo>
                <a:lnTo>
                  <a:pt x="95250" y="35560"/>
                </a:lnTo>
                <a:lnTo>
                  <a:pt x="111759" y="0"/>
                </a:lnTo>
                <a:close/>
              </a:path>
              <a:path w="454660" h="481329">
                <a:moveTo>
                  <a:pt x="454659" y="392430"/>
                </a:moveTo>
                <a:lnTo>
                  <a:pt x="424179" y="401320"/>
                </a:lnTo>
                <a:lnTo>
                  <a:pt x="393700" y="406400"/>
                </a:lnTo>
                <a:lnTo>
                  <a:pt x="365759" y="408940"/>
                </a:lnTo>
                <a:lnTo>
                  <a:pt x="437432" y="408940"/>
                </a:lnTo>
                <a:lnTo>
                  <a:pt x="454659" y="392430"/>
                </a:lnTo>
                <a:close/>
              </a:path>
            </a:pathLst>
          </a:custGeom>
          <a:solidFill>
            <a:srgbClr val="98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83639" y="4291329"/>
            <a:ext cx="539750" cy="548640"/>
          </a:xfrm>
          <a:custGeom>
            <a:avLst/>
            <a:gdLst/>
            <a:ahLst/>
            <a:cxnLst/>
            <a:rect l="l" t="t" r="r" b="b"/>
            <a:pathLst>
              <a:path w="539750" h="548639">
                <a:moveTo>
                  <a:pt x="193040" y="0"/>
                </a:moveTo>
                <a:lnTo>
                  <a:pt x="153669" y="17780"/>
                </a:lnTo>
                <a:lnTo>
                  <a:pt x="116840" y="39370"/>
                </a:lnTo>
                <a:lnTo>
                  <a:pt x="83819" y="68580"/>
                </a:lnTo>
                <a:lnTo>
                  <a:pt x="57150" y="101600"/>
                </a:lnTo>
                <a:lnTo>
                  <a:pt x="33019" y="137160"/>
                </a:lnTo>
                <a:lnTo>
                  <a:pt x="15240" y="179070"/>
                </a:lnTo>
                <a:lnTo>
                  <a:pt x="3809" y="223520"/>
                </a:lnTo>
                <a:lnTo>
                  <a:pt x="0" y="267970"/>
                </a:lnTo>
                <a:lnTo>
                  <a:pt x="2540" y="297180"/>
                </a:lnTo>
                <a:lnTo>
                  <a:pt x="13969" y="351790"/>
                </a:lnTo>
                <a:lnTo>
                  <a:pt x="35559" y="401320"/>
                </a:lnTo>
                <a:lnTo>
                  <a:pt x="83819" y="466090"/>
                </a:lnTo>
                <a:lnTo>
                  <a:pt x="125729" y="501650"/>
                </a:lnTo>
                <a:lnTo>
                  <a:pt x="175259" y="527050"/>
                </a:lnTo>
                <a:lnTo>
                  <a:pt x="228600" y="542290"/>
                </a:lnTo>
                <a:lnTo>
                  <a:pt x="284479" y="548640"/>
                </a:lnTo>
                <a:lnTo>
                  <a:pt x="326390" y="544830"/>
                </a:lnTo>
                <a:lnTo>
                  <a:pt x="365759" y="535940"/>
                </a:lnTo>
                <a:lnTo>
                  <a:pt x="396451" y="523240"/>
                </a:lnTo>
                <a:lnTo>
                  <a:pt x="295909" y="523240"/>
                </a:lnTo>
                <a:lnTo>
                  <a:pt x="267969" y="520700"/>
                </a:lnTo>
                <a:lnTo>
                  <a:pt x="213359" y="511810"/>
                </a:lnTo>
                <a:lnTo>
                  <a:pt x="158750" y="486410"/>
                </a:lnTo>
                <a:lnTo>
                  <a:pt x="106679" y="447040"/>
                </a:lnTo>
                <a:lnTo>
                  <a:pt x="67309" y="398780"/>
                </a:lnTo>
                <a:lnTo>
                  <a:pt x="44450" y="345440"/>
                </a:lnTo>
                <a:lnTo>
                  <a:pt x="33019" y="284480"/>
                </a:lnTo>
                <a:lnTo>
                  <a:pt x="33019" y="254000"/>
                </a:lnTo>
                <a:lnTo>
                  <a:pt x="40640" y="195580"/>
                </a:lnTo>
                <a:lnTo>
                  <a:pt x="58419" y="140970"/>
                </a:lnTo>
                <a:lnTo>
                  <a:pt x="86359" y="92710"/>
                </a:lnTo>
                <a:lnTo>
                  <a:pt x="121919" y="55880"/>
                </a:lnTo>
                <a:lnTo>
                  <a:pt x="144779" y="41910"/>
                </a:lnTo>
                <a:lnTo>
                  <a:pt x="154940" y="30480"/>
                </a:lnTo>
                <a:lnTo>
                  <a:pt x="167640" y="20320"/>
                </a:lnTo>
                <a:lnTo>
                  <a:pt x="180340" y="7620"/>
                </a:lnTo>
                <a:lnTo>
                  <a:pt x="193040" y="0"/>
                </a:lnTo>
                <a:close/>
              </a:path>
              <a:path w="539750" h="548639">
                <a:moveTo>
                  <a:pt x="539749" y="384810"/>
                </a:moveTo>
                <a:lnTo>
                  <a:pt x="529590" y="396240"/>
                </a:lnTo>
                <a:lnTo>
                  <a:pt x="516890" y="408940"/>
                </a:lnTo>
                <a:lnTo>
                  <a:pt x="487679" y="434340"/>
                </a:lnTo>
                <a:lnTo>
                  <a:pt x="457199" y="463550"/>
                </a:lnTo>
                <a:lnTo>
                  <a:pt x="417829" y="488950"/>
                </a:lnTo>
                <a:lnTo>
                  <a:pt x="372109" y="508000"/>
                </a:lnTo>
                <a:lnTo>
                  <a:pt x="322579" y="519430"/>
                </a:lnTo>
                <a:lnTo>
                  <a:pt x="295909" y="523240"/>
                </a:lnTo>
                <a:lnTo>
                  <a:pt x="396451" y="523240"/>
                </a:lnTo>
                <a:lnTo>
                  <a:pt x="439419" y="502920"/>
                </a:lnTo>
                <a:lnTo>
                  <a:pt x="469899" y="477520"/>
                </a:lnTo>
                <a:lnTo>
                  <a:pt x="497840" y="450850"/>
                </a:lnTo>
                <a:lnTo>
                  <a:pt x="520699" y="419100"/>
                </a:lnTo>
                <a:lnTo>
                  <a:pt x="539749" y="38481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296669" y="4291329"/>
            <a:ext cx="426720" cy="450850"/>
          </a:xfrm>
          <a:custGeom>
            <a:avLst/>
            <a:gdLst/>
            <a:ahLst/>
            <a:cxnLst/>
            <a:rect l="l" t="t" r="r" b="b"/>
            <a:pathLst>
              <a:path w="426719" h="450850">
                <a:moveTo>
                  <a:pt x="80010" y="0"/>
                </a:moveTo>
                <a:lnTo>
                  <a:pt x="67310" y="7620"/>
                </a:lnTo>
                <a:lnTo>
                  <a:pt x="54610" y="20320"/>
                </a:lnTo>
                <a:lnTo>
                  <a:pt x="41910" y="30480"/>
                </a:lnTo>
                <a:lnTo>
                  <a:pt x="31750" y="41910"/>
                </a:lnTo>
                <a:lnTo>
                  <a:pt x="15240" y="77470"/>
                </a:lnTo>
                <a:lnTo>
                  <a:pt x="3810" y="118110"/>
                </a:lnTo>
                <a:lnTo>
                  <a:pt x="0" y="160020"/>
                </a:lnTo>
                <a:lnTo>
                  <a:pt x="3810" y="203200"/>
                </a:lnTo>
                <a:lnTo>
                  <a:pt x="11430" y="242570"/>
                </a:lnTo>
                <a:lnTo>
                  <a:pt x="21590" y="281940"/>
                </a:lnTo>
                <a:lnTo>
                  <a:pt x="57150" y="342900"/>
                </a:lnTo>
                <a:lnTo>
                  <a:pt x="100330" y="386080"/>
                </a:lnTo>
                <a:lnTo>
                  <a:pt x="167640" y="427990"/>
                </a:lnTo>
                <a:lnTo>
                  <a:pt x="209550" y="443230"/>
                </a:lnTo>
                <a:lnTo>
                  <a:pt x="259080" y="450850"/>
                </a:lnTo>
                <a:lnTo>
                  <a:pt x="285750" y="450850"/>
                </a:lnTo>
                <a:lnTo>
                  <a:pt x="313690" y="448310"/>
                </a:lnTo>
                <a:lnTo>
                  <a:pt x="344169" y="443230"/>
                </a:lnTo>
                <a:lnTo>
                  <a:pt x="374650" y="434340"/>
                </a:lnTo>
                <a:lnTo>
                  <a:pt x="387350" y="421640"/>
                </a:lnTo>
                <a:lnTo>
                  <a:pt x="275590" y="421640"/>
                </a:lnTo>
                <a:lnTo>
                  <a:pt x="229870" y="415290"/>
                </a:lnTo>
                <a:lnTo>
                  <a:pt x="185420" y="402590"/>
                </a:lnTo>
                <a:lnTo>
                  <a:pt x="147320" y="383540"/>
                </a:lnTo>
                <a:lnTo>
                  <a:pt x="113030" y="358140"/>
                </a:lnTo>
                <a:lnTo>
                  <a:pt x="83820" y="328930"/>
                </a:lnTo>
                <a:lnTo>
                  <a:pt x="62230" y="292100"/>
                </a:lnTo>
                <a:lnTo>
                  <a:pt x="45720" y="250190"/>
                </a:lnTo>
                <a:lnTo>
                  <a:pt x="36830" y="204470"/>
                </a:lnTo>
                <a:lnTo>
                  <a:pt x="34290" y="157480"/>
                </a:lnTo>
                <a:lnTo>
                  <a:pt x="36830" y="111760"/>
                </a:lnTo>
                <a:lnTo>
                  <a:pt x="45720" y="68580"/>
                </a:lnTo>
                <a:lnTo>
                  <a:pt x="60960" y="30480"/>
                </a:lnTo>
                <a:lnTo>
                  <a:pt x="80010" y="0"/>
                </a:lnTo>
                <a:close/>
              </a:path>
              <a:path w="426719" h="450850">
                <a:moveTo>
                  <a:pt x="426719" y="384810"/>
                </a:moveTo>
                <a:lnTo>
                  <a:pt x="398780" y="397510"/>
                </a:lnTo>
                <a:lnTo>
                  <a:pt x="373380" y="406400"/>
                </a:lnTo>
                <a:lnTo>
                  <a:pt x="322580" y="419100"/>
                </a:lnTo>
                <a:lnTo>
                  <a:pt x="275590" y="421640"/>
                </a:lnTo>
                <a:lnTo>
                  <a:pt x="387350" y="421640"/>
                </a:lnTo>
                <a:lnTo>
                  <a:pt x="403860" y="408940"/>
                </a:lnTo>
                <a:lnTo>
                  <a:pt x="416560" y="396240"/>
                </a:lnTo>
                <a:lnTo>
                  <a:pt x="426719" y="38481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44820" y="1943100"/>
            <a:ext cx="1244600" cy="13665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955039" y="5210809"/>
            <a:ext cx="20339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Data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is</a:t>
            </a:r>
            <a:r>
              <a:rPr sz="2000" b="1" spc="-6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collected 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from stores &amp; 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consumers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title"/>
          </p:nvPr>
        </p:nvSpPr>
        <p:spPr>
          <a:xfrm>
            <a:off x="1501139" y="306070"/>
            <a:ext cx="6143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Times New Roman"/>
                <a:cs typeface="Times New Roman"/>
              </a:rPr>
              <a:t>Our </a:t>
            </a:r>
            <a:r>
              <a:rPr sz="3600" b="0" dirty="0">
                <a:latin typeface="Times New Roman"/>
                <a:cs typeface="Times New Roman"/>
              </a:rPr>
              <a:t>Associates </a:t>
            </a:r>
            <a:r>
              <a:rPr sz="3600" b="0" spc="-5" dirty="0">
                <a:latin typeface="Times New Roman"/>
                <a:cs typeface="Times New Roman"/>
              </a:rPr>
              <a:t>Interpret </a:t>
            </a:r>
            <a:r>
              <a:rPr sz="3600" b="0" dirty="0">
                <a:latin typeface="Times New Roman"/>
                <a:cs typeface="Times New Roman"/>
              </a:rPr>
              <a:t>the</a:t>
            </a:r>
            <a:r>
              <a:rPr sz="3600" b="0" spc="-75" dirty="0">
                <a:latin typeface="Times New Roman"/>
                <a:cs typeface="Times New Roman"/>
              </a:rPr>
              <a:t> </a:t>
            </a:r>
            <a:r>
              <a:rPr sz="3600" b="0" spc="-5" dirty="0">
                <a:latin typeface="Times New Roman"/>
                <a:cs typeface="Times New Roman"/>
              </a:rPr>
              <a:t>Data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101" name="object 101"/>
          <p:cNvSpPr txBox="1"/>
          <p:nvPr/>
        </p:nvSpPr>
        <p:spPr>
          <a:xfrm>
            <a:off x="3360420" y="4208779"/>
            <a:ext cx="185102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Our associates 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analyze &amp; 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interpret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the  data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435600" y="3512820"/>
            <a:ext cx="168084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solidFill>
                  <a:srgbClr val="FFFFCC"/>
                </a:solidFill>
                <a:latin typeface="Arial"/>
                <a:cs typeface="Arial"/>
              </a:rPr>
              <a:t>We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draw 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conclusions 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&amp; make</a:t>
            </a:r>
            <a:r>
              <a:rPr sz="2000" b="1" spc="-9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recos  to</a:t>
            </a:r>
            <a:r>
              <a:rPr sz="2000" b="1" spc="-1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clients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302500" y="1521459"/>
            <a:ext cx="1441450" cy="227076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760"/>
              </a:spcBef>
            </a:pPr>
            <a:r>
              <a:rPr sz="6000" b="1" dirty="0">
                <a:solidFill>
                  <a:srgbClr val="50DB00"/>
                </a:solidFill>
                <a:latin typeface="Arial"/>
                <a:cs typeface="Arial"/>
              </a:rPr>
              <a:t>$$</a:t>
            </a:r>
            <a:endParaRPr sz="6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20"/>
              </a:spcBef>
            </a:pP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Leads to 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business 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success</a:t>
            </a:r>
            <a:r>
              <a:rPr sz="2000" b="1" spc="-9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CC"/>
                </a:solidFill>
                <a:latin typeface="Arial"/>
                <a:cs typeface="Arial"/>
              </a:rPr>
              <a:t>for  our</a:t>
            </a:r>
            <a:r>
              <a:rPr sz="2000" b="1" spc="-3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CC"/>
                </a:solidFill>
                <a:latin typeface="Arial"/>
                <a:cs typeface="Arial"/>
              </a:rPr>
              <a:t>clients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595879" y="1344929"/>
            <a:ext cx="39573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spc="-5" dirty="0">
                <a:solidFill>
                  <a:srgbClr val="FFFFCC"/>
                </a:solidFill>
                <a:latin typeface="Arial-BoldItalicMT"/>
                <a:cs typeface="Arial-BoldItalicMT"/>
              </a:rPr>
              <a:t>What Does </a:t>
            </a:r>
            <a:r>
              <a:rPr sz="2800" b="1" i="1" dirty="0">
                <a:solidFill>
                  <a:srgbClr val="FFFFCC"/>
                </a:solidFill>
                <a:latin typeface="Arial-BoldItalicMT"/>
                <a:cs typeface="Arial-BoldItalicMT"/>
              </a:rPr>
              <a:t>It </a:t>
            </a:r>
            <a:r>
              <a:rPr sz="2800" b="1" i="1" spc="-5" dirty="0">
                <a:solidFill>
                  <a:srgbClr val="FFFFCC"/>
                </a:solidFill>
                <a:latin typeface="Arial-BoldItalicMT"/>
                <a:cs typeface="Arial-BoldItalicMT"/>
              </a:rPr>
              <a:t>All</a:t>
            </a:r>
            <a:r>
              <a:rPr sz="2800" b="1" i="1" spc="-50" dirty="0">
                <a:solidFill>
                  <a:srgbClr val="FFFFCC"/>
                </a:solidFill>
                <a:latin typeface="Arial-BoldItalicMT"/>
                <a:cs typeface="Arial-BoldItalicMT"/>
              </a:rPr>
              <a:t> </a:t>
            </a:r>
            <a:r>
              <a:rPr sz="2800" b="1" i="1" spc="-5" dirty="0">
                <a:solidFill>
                  <a:srgbClr val="FFFFCC"/>
                </a:solidFill>
                <a:latin typeface="Arial-BoldItalicMT"/>
                <a:cs typeface="Arial-BoldItalicMT"/>
              </a:rPr>
              <a:t>Mean?</a:t>
            </a:r>
            <a:endParaRPr sz="2800">
              <a:latin typeface="Arial-BoldItalicMT"/>
              <a:cs typeface="Arial-BoldItalicMT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id="{8501D42F-45E0-5245-BC37-552E81AA6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49093"/>
            <a:ext cx="7077328" cy="1077229"/>
          </a:xfrm>
        </p:spPr>
        <p:txBody>
          <a:bodyPr/>
          <a:lstStyle/>
          <a:p>
            <a:pPr algn="ctr"/>
            <a:r>
              <a:rPr lang="en-US" altLang="en-GR" dirty="0">
                <a:ea typeface="ＭＳ Ｐゴシック" panose="020B0600070205080204" pitchFamily="34" charset="-128"/>
              </a:rPr>
              <a:t>Qualitative research</a:t>
            </a:r>
            <a:endParaRPr lang="el-GR" altLang="en-GR" dirty="0">
              <a:ea typeface="ＭＳ Ｐゴシック" panose="020B0600070205080204" pitchFamily="34" charset="-128"/>
            </a:endParaRPr>
          </a:p>
        </p:txBody>
      </p:sp>
      <p:sp>
        <p:nvSpPr>
          <p:cNvPr id="75779" name="Content Placeholder 2">
            <a:extLst>
              <a:ext uri="{FF2B5EF4-FFF2-40B4-BE49-F238E27FC236}">
                <a16:creationId xmlns:a16="http://schemas.microsoft.com/office/drawing/2014/main" id="{7FE4E5B5-2383-F24F-97E1-22CA5CB60C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00809" y="1324610"/>
            <a:ext cx="5761991" cy="1661993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GR" sz="3600" dirty="0">
                <a:ea typeface="ＭＳ Ｐゴシック" panose="020B0600070205080204" pitchFamily="34" charset="-128"/>
              </a:rPr>
              <a:t>Focus groups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GR" sz="3600" dirty="0">
                <a:ea typeface="ＭＳ Ｐゴシック" panose="020B0600070205080204" pitchFamily="34" charset="-128"/>
              </a:rPr>
              <a:t>Observation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GR" sz="3600" dirty="0">
                <a:ea typeface="ＭＳ Ｐゴシック" panose="020B0600070205080204" pitchFamily="34" charset="-128"/>
              </a:rPr>
              <a:t>Personal interviews</a:t>
            </a:r>
            <a:endParaRPr lang="el-GR" altLang="en-GR" sz="3600" dirty="0">
              <a:ea typeface="ＭＳ Ｐゴシック" panose="020B0600070205080204" pitchFamily="34" charset="-128"/>
            </a:endParaRPr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56A39184-01D9-C949-B73D-D8E4D7C0C1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147008EC-285E-2C47-AD68-3D7032D38097}" type="slidenum">
              <a:rPr lang="el-GR" altLang="en-GR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24</a:t>
            </a:fld>
            <a:endParaRPr lang="el-GR" altLang="en-GR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>
            <a:extLst>
              <a:ext uri="{FF2B5EF4-FFF2-40B4-BE49-F238E27FC236}">
                <a16:creationId xmlns:a16="http://schemas.microsoft.com/office/drawing/2014/main" id="{9F85C986-E2B5-8046-BA20-007508982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fld id="{147008EC-285E-2C47-AD68-3D7032D38097}" type="slidenum">
              <a:rPr lang="el-GR" altLang="en-GR" smtClean="0"/>
              <a:pPr>
                <a:spcBef>
                  <a:spcPct val="0"/>
                </a:spcBef>
                <a:buClrTx/>
                <a:buFontTx/>
                <a:buNone/>
                <a:defRPr/>
              </a:pPr>
              <a:t>25</a:t>
            </a:fld>
            <a:endParaRPr lang="el-GR" altLang="en-GR" sz="1200"/>
          </a:p>
        </p:txBody>
      </p:sp>
      <p:sp>
        <p:nvSpPr>
          <p:cNvPr id="76803" name="Text Box 2">
            <a:extLst>
              <a:ext uri="{FF2B5EF4-FFF2-40B4-BE49-F238E27FC236}">
                <a16:creationId xmlns:a16="http://schemas.microsoft.com/office/drawing/2014/main" id="{1470931F-24EF-9F4F-AF0F-AFC8FB14A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28600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GR" sz="4000" b="1" dirty="0">
                <a:latin typeface="Times New Roman" panose="02020603050405020304" pitchFamily="18" charset="0"/>
              </a:rPr>
              <a:t>Qualitative Research</a:t>
            </a: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DA94359B-B10D-3845-9D28-9FDFAE52C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7793" y="1981200"/>
            <a:ext cx="6371591" cy="1661993"/>
          </a:xfrm>
        </p:spPr>
        <p:txBody>
          <a:bodyPr>
            <a:normAutofit fontScale="70000" lnSpcReduction="20000"/>
          </a:bodyPr>
          <a:lstStyle/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altLang="en-GR" sz="3600" dirty="0">
                <a:ea typeface="ＭＳ Ｐゴシック" panose="020B0600070205080204" pitchFamily="34" charset="-128"/>
              </a:rPr>
              <a:t>Reliability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altLang="en-GR" sz="3600" dirty="0">
                <a:ea typeface="ＭＳ Ｐゴシック" panose="020B0600070205080204" pitchFamily="34" charset="-128"/>
              </a:rPr>
              <a:t>Bias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altLang="en-GR" sz="3600" dirty="0">
                <a:ea typeface="ＭＳ Ｐゴシック" panose="020B0600070205080204" pitchFamily="34" charset="-128"/>
              </a:rPr>
              <a:t>Validity and Generalizability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3889" y="340359"/>
            <a:ext cx="53162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Need </a:t>
            </a:r>
            <a:r>
              <a:rPr spc="-5" dirty="0"/>
              <a:t>For </a:t>
            </a:r>
            <a:r>
              <a:rPr dirty="0"/>
              <a:t>Marketing</a:t>
            </a:r>
            <a:r>
              <a:rPr spc="-10" dirty="0"/>
              <a:t> </a:t>
            </a:r>
            <a:r>
              <a:rPr spc="5" dirty="0"/>
              <a:t>Research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7069" y="1536700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9969" y="1555750"/>
            <a:ext cx="74536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Why do businesses need accurate </a:t>
            </a:r>
            <a:r>
              <a:rPr sz="2200" b="1" dirty="0">
                <a:solidFill>
                  <a:srgbClr val="FFFFCC"/>
                </a:solidFill>
                <a:latin typeface="Times New Roman"/>
                <a:cs typeface="Times New Roman"/>
              </a:rPr>
              <a:t>and </a:t>
            </a:r>
            <a:r>
              <a:rPr sz="2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up-to-date</a:t>
            </a:r>
            <a:r>
              <a:rPr sz="2200" b="1" spc="5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information?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4269" y="2297430"/>
            <a:ext cx="5097780" cy="28130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83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To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undertake marketing</a:t>
            </a:r>
            <a:r>
              <a:rPr sz="2000" b="1" i="1" spc="10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effectively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3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Changes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technology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4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Changes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consumer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tastes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4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Market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demand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4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Changes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 the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product ranges </a:t>
            </a:r>
            <a:r>
              <a:rPr sz="2000" b="1" i="1" spc="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of</a:t>
            </a:r>
            <a:r>
              <a:rPr sz="2000" b="1" i="1" spc="30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competitors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4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Changes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in 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economic</a:t>
            </a:r>
            <a:r>
              <a:rPr sz="2000" b="1" i="1" spc="1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</a:t>
            </a: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conditions</a:t>
            </a:r>
            <a:endParaRPr sz="2000">
              <a:latin typeface="TimesNewRomanPS-BoldItalicMT"/>
              <a:cs typeface="TimesNewRomanPS-BoldItalicMT"/>
            </a:endParaRPr>
          </a:p>
          <a:p>
            <a:pPr marL="298450" indent="-285750">
              <a:lnSpc>
                <a:spcPct val="100000"/>
              </a:lnSpc>
              <a:spcBef>
                <a:spcPts val="730"/>
              </a:spcBef>
              <a:buFont typeface="Times New Roman"/>
              <a:buChar char="–"/>
              <a:tabLst>
                <a:tab pos="297815" algn="l"/>
                <a:tab pos="298450" algn="l"/>
              </a:tabLst>
            </a:pPr>
            <a:r>
              <a:rPr sz="2000" b="1" i="1" spc="-5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Distribution</a:t>
            </a:r>
            <a:r>
              <a:rPr sz="2000" b="1" i="1" dirty="0">
                <a:solidFill>
                  <a:srgbClr val="FFFFCC"/>
                </a:solidFill>
                <a:latin typeface="TimesNewRomanPS-BoldItalicMT"/>
                <a:cs typeface="TimesNewRomanPS-BoldItalicMT"/>
              </a:rPr>
              <a:t> channels</a:t>
            </a:r>
            <a:endParaRPr sz="2000">
              <a:latin typeface="TimesNewRomanPS-BoldItalicMT"/>
              <a:cs typeface="TimesNewRomanPS-BoldItalic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40450" y="2152650"/>
            <a:ext cx="2581909" cy="1713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2279" y="340359"/>
            <a:ext cx="56781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Purpose </a:t>
            </a:r>
            <a:r>
              <a:rPr spc="5" dirty="0"/>
              <a:t>Of </a:t>
            </a:r>
            <a:r>
              <a:rPr dirty="0"/>
              <a:t>Marketing</a:t>
            </a:r>
            <a:r>
              <a:rPr spc="-5" dirty="0"/>
              <a:t> </a:t>
            </a:r>
            <a:r>
              <a:rPr dirty="0"/>
              <a:t>Research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669" y="1317797"/>
            <a:ext cx="7978775" cy="350583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Gain a more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detailed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understanding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consumers’</a:t>
            </a:r>
            <a:r>
              <a:rPr sz="2600" spc="-6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needs:</a:t>
            </a:r>
            <a:endParaRPr sz="2600">
              <a:latin typeface="Times New Roman"/>
              <a:cs typeface="Times New Roman"/>
            </a:endParaRPr>
          </a:p>
          <a:p>
            <a:pPr marL="755015" marR="384810" lvl="1" indent="-285750">
              <a:lnSpc>
                <a:spcPts val="2430"/>
              </a:lnSpc>
              <a:spcBef>
                <a:spcPts val="610"/>
              </a:spcBef>
              <a:buChar char="–"/>
              <a:tabLst>
                <a:tab pos="755015" algn="l"/>
                <a:tab pos="755650" algn="l"/>
              </a:tabLst>
            </a:pP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e.g.,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views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on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products’ prices,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packaging,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recent advertising  campaigns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Reduce 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risk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product/business</a:t>
            </a:r>
            <a:r>
              <a:rPr sz="2600" spc="-4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failure:</a:t>
            </a:r>
            <a:endParaRPr sz="2600">
              <a:latin typeface="Times New Roman"/>
              <a:cs typeface="Times New Roman"/>
            </a:endParaRPr>
          </a:p>
          <a:p>
            <a:pPr marL="755015" marR="2024380" lvl="1" indent="-285750">
              <a:lnSpc>
                <a:spcPts val="2430"/>
              </a:lnSpc>
              <a:spcBef>
                <a:spcPts val="610"/>
              </a:spcBef>
              <a:buChar char="–"/>
              <a:tabLst>
                <a:tab pos="755015" algn="l"/>
                <a:tab pos="75565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there is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no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guarantee that any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new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idea will 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be 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commercial</a:t>
            </a:r>
            <a:r>
              <a:rPr sz="2200" spc="-2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success</a:t>
            </a:r>
            <a:endParaRPr sz="22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Char char="–"/>
              <a:tabLst>
                <a:tab pos="755015" algn="l"/>
                <a:tab pos="755650" algn="l"/>
              </a:tabLst>
            </a:pP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Can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help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to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achieve commercial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success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Forecast future</a:t>
            </a:r>
            <a:r>
              <a:rPr sz="26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trends:</a:t>
            </a:r>
            <a:endParaRPr sz="2600">
              <a:latin typeface="Times New Roman"/>
              <a:cs typeface="Times New Roman"/>
            </a:endParaRPr>
          </a:p>
          <a:p>
            <a:pPr marL="755650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5015" algn="l"/>
                <a:tab pos="75565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it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can also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used to anticipate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future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customer</a:t>
            </a:r>
            <a:r>
              <a:rPr sz="2200" spc="6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needs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51090" y="2341879"/>
            <a:ext cx="1559559" cy="3578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69" y="340359"/>
            <a:ext cx="81013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imes New Roman"/>
                <a:cs typeface="Times New Roman"/>
              </a:rPr>
              <a:t>EXAMPLES OF RESEARCH IN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MARKETING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46592"/>
              </p:ext>
            </p:extLst>
          </p:nvPr>
        </p:nvGraphicFramePr>
        <p:xfrm>
          <a:off x="160080" y="1436430"/>
          <a:ext cx="8876030" cy="4800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00025" marR="84455" indent="-10795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b="1" spc="1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eti</a:t>
                      </a:r>
                      <a:r>
                        <a:rPr sz="1800" b="1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ng  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Decision</a:t>
                      </a:r>
                      <a:endParaRPr sz="18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6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Types 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Research</a:t>
                      </a:r>
                      <a:endParaRPr sz="18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779">
                <a:tc>
                  <a:txBody>
                    <a:bodyPr/>
                    <a:lstStyle/>
                    <a:p>
                      <a:pPr marL="90170" marR="46545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Target  M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spc="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7264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sales, market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size;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demand for product, customer characteristics, purchase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behavior, 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customer satisfaction, website traffic</a:t>
                      </a:r>
                      <a:endParaRPr sz="16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Product</a:t>
                      </a:r>
                      <a:endParaRPr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470534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product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development;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package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protection,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packaging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awareness; brand name selection;  brand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recognition,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brand preference,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product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positioning</a:t>
                      </a: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Distribution</a:t>
                      </a:r>
                      <a:endParaRPr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distributor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interest; assessing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shipping options; online shopping,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retail store site</a:t>
                      </a:r>
                      <a:r>
                        <a:rPr sz="1600" spc="1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16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Promotion</a:t>
                      </a:r>
                      <a:endParaRPr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54673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advertising recall; advertising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copy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testing,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sales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promotion response rates, sales force  compensation, traffic studies (outdoor advertising),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public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relations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media</a:t>
                      </a:r>
                      <a:r>
                        <a:rPr sz="1600" spc="8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placement</a:t>
                      </a:r>
                      <a:endParaRPr sz="16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Pricing</a:t>
                      </a:r>
                      <a:endParaRPr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price elasticity analysis, optimal price setting,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discount</a:t>
                      </a:r>
                      <a:r>
                        <a:rPr sz="1600" spc="2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options</a:t>
                      </a: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90170" marR="441959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600" spc="-1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nal 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Factors</a:t>
                      </a:r>
                      <a:endParaRPr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competitive analysis,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legal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environment; social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sz="1600" spc="-1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trends</a:t>
                      </a:r>
                      <a:endParaRPr sz="16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5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Other</a:t>
                      </a:r>
                      <a:endParaRPr sz="16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company image, </a:t>
                      </a:r>
                      <a:r>
                        <a:rPr sz="16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sz="1600" spc="-1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marketing</a:t>
                      </a:r>
                      <a:endParaRPr sz="16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0029" y="340359"/>
            <a:ext cx="10439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US</a:t>
            </a:r>
            <a:r>
              <a:rPr spc="-5" dirty="0"/>
              <a:t>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04289"/>
            <a:ext cx="7983220" cy="406781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Identify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marketing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opportunities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and</a:t>
            </a:r>
            <a:r>
              <a:rPr sz="3000" spc="-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problems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32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Generate,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refine, and evaluate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potential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marketing 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actions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1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Monitor marketing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performance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Improve marketing as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process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Reduces uncertainty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Reduces risk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Helps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focus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decision making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209" y="326019"/>
            <a:ext cx="7743191" cy="948657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750695" marR="5080" indent="-1198880" algn="ctr">
              <a:lnSpc>
                <a:spcPts val="3550"/>
              </a:lnSpc>
              <a:spcBef>
                <a:spcPts val="459"/>
              </a:spcBef>
            </a:pPr>
            <a:r>
              <a:rPr dirty="0"/>
              <a:t>OVERVIEW OF THE MARKETING </a:t>
            </a:r>
            <a:r>
              <a:rPr u="none" dirty="0"/>
              <a:t> </a:t>
            </a:r>
            <a:r>
              <a:rPr dirty="0"/>
              <a:t>RESEARCH 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69059"/>
            <a:ext cx="7216140" cy="4042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Why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should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we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do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 research?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CC"/>
              </a:buClr>
              <a:buFont typeface="Times New Roman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What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should be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done?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CC"/>
              </a:buClr>
              <a:buFont typeface="Times New Roman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Is it worth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doing the</a:t>
            </a:r>
            <a:r>
              <a:rPr sz="2600" spc="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research?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CC"/>
              </a:buClr>
              <a:buFont typeface="Times New Roman"/>
              <a:buChar char="•"/>
            </a:pPr>
            <a:endParaRPr sz="31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88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How should the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be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designed to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achieve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 research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objectives?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CC"/>
              </a:buClr>
              <a:buFont typeface="Times New Roman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What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will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we </a:t>
            </a:r>
            <a:r>
              <a:rPr sz="2600" spc="5" dirty="0">
                <a:solidFill>
                  <a:srgbClr val="FFFFCC"/>
                </a:solidFill>
                <a:latin typeface="Times New Roman"/>
                <a:cs typeface="Times New Roman"/>
              </a:rPr>
              <a:t>do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with </a:t>
            </a:r>
            <a:r>
              <a:rPr sz="2600" dirty="0">
                <a:solidFill>
                  <a:srgbClr val="FFFFCC"/>
                </a:solidFill>
                <a:latin typeface="Times New Roman"/>
                <a:cs typeface="Times New Roman"/>
              </a:rPr>
              <a:t>the</a:t>
            </a:r>
            <a:r>
              <a:rPr sz="2600" spc="-1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CC"/>
                </a:solidFill>
                <a:latin typeface="Times New Roman"/>
                <a:cs typeface="Times New Roman"/>
              </a:rPr>
              <a:t>research?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8350" y="340359"/>
            <a:ext cx="76073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STAGES OF THE RESEARCH</a:t>
            </a:r>
            <a:r>
              <a:rPr spc="-5" dirty="0"/>
              <a:t> 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0209" y="1304289"/>
            <a:ext cx="7044055" cy="364617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70"/>
              </a:spcBef>
              <a:buAutoNum type="arabicParenR"/>
              <a:tabLst>
                <a:tab pos="42545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Define the decision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problem or</a:t>
            </a:r>
            <a:r>
              <a:rPr sz="3000" spc="-4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opportunity</a:t>
            </a:r>
            <a:endParaRPr sz="3000">
              <a:latin typeface="Times New Roman"/>
              <a:cs typeface="Times New Roman"/>
            </a:endParaRPr>
          </a:p>
          <a:p>
            <a:pPr marL="424815" indent="-41275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42545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Specify the research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 objectives</a:t>
            </a:r>
            <a:endParaRPr sz="3000">
              <a:latin typeface="Times New Roman"/>
              <a:cs typeface="Times New Roman"/>
            </a:endParaRPr>
          </a:p>
          <a:p>
            <a:pPr marL="508000" indent="-49530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507365" algn="l"/>
                <a:tab pos="508000" algn="l"/>
              </a:tabLst>
            </a:pP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Develop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design</a:t>
            </a:r>
            <a:endParaRPr sz="3000">
              <a:latin typeface="Times New Roman"/>
              <a:cs typeface="Times New Roman"/>
            </a:endParaRPr>
          </a:p>
          <a:p>
            <a:pPr marL="508000" indent="-495300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507365" algn="l"/>
                <a:tab pos="50800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Design the</a:t>
            </a:r>
            <a:r>
              <a:rPr sz="3000" spc="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questionnaire</a:t>
            </a:r>
            <a:endParaRPr sz="3000">
              <a:latin typeface="Times New Roman"/>
              <a:cs typeface="Times New Roman"/>
            </a:endParaRPr>
          </a:p>
          <a:p>
            <a:pPr marL="424815" indent="-41275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425450" algn="l"/>
              </a:tabLst>
            </a:pP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Manage and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implement the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data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 collection</a:t>
            </a:r>
            <a:endParaRPr sz="3000">
              <a:latin typeface="Times New Roman"/>
              <a:cs typeface="Times New Roman"/>
            </a:endParaRPr>
          </a:p>
          <a:p>
            <a:pPr marL="424815" indent="-412750">
              <a:lnSpc>
                <a:spcPct val="100000"/>
              </a:lnSpc>
              <a:spcBef>
                <a:spcPts val="470"/>
              </a:spcBef>
              <a:buAutoNum type="arabicParenR"/>
              <a:tabLst>
                <a:tab pos="425450" algn="l"/>
              </a:tabLst>
            </a:pP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Analyze</a:t>
            </a:r>
            <a:r>
              <a:rPr sz="3000" spc="-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Data</a:t>
            </a:r>
            <a:endParaRPr sz="3000">
              <a:latin typeface="Times New Roman"/>
              <a:cs typeface="Times New Roman"/>
            </a:endParaRPr>
          </a:p>
          <a:p>
            <a:pPr marL="424815" indent="-412750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425450" algn="l"/>
              </a:tabLst>
            </a:pPr>
            <a:r>
              <a:rPr sz="3000" spc="-10" dirty="0">
                <a:solidFill>
                  <a:srgbClr val="FFFFCC"/>
                </a:solidFill>
                <a:latin typeface="Times New Roman"/>
                <a:cs typeface="Times New Roman"/>
              </a:rPr>
              <a:t>Write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CC"/>
                </a:solidFill>
                <a:latin typeface="Times New Roman"/>
                <a:cs typeface="Times New Roman"/>
              </a:rPr>
              <a:t>Final research</a:t>
            </a:r>
            <a:r>
              <a:rPr sz="3000" spc="-2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CC"/>
                </a:solidFill>
                <a:latin typeface="Times New Roman"/>
                <a:cs typeface="Times New Roman"/>
              </a:rPr>
              <a:t>report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900" y="340359"/>
            <a:ext cx="46507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PROBLEM</a:t>
            </a:r>
            <a:r>
              <a:rPr spc="-70" dirty="0"/>
              <a:t> </a:t>
            </a:r>
            <a:r>
              <a:rPr dirty="0"/>
              <a:t>DEFINITION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2136" y="1371600"/>
            <a:ext cx="8120380" cy="4234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Problem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means management</a:t>
            </a:r>
            <a:r>
              <a:rPr sz="2200" spc="-3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problem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CC"/>
              </a:buClr>
              <a:buFont typeface="Times New Roman"/>
              <a:buChar char="•"/>
            </a:pPr>
            <a:endParaRPr sz="19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“A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problem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well-defined is half</a:t>
            </a:r>
            <a:r>
              <a:rPr sz="2200" spc="-6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solved”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CC"/>
              </a:buClr>
              <a:buFont typeface="Times New Roman"/>
              <a:buChar char="•"/>
            </a:pPr>
            <a:endParaRPr sz="2150" dirty="0">
              <a:latin typeface="Times New Roman"/>
              <a:cs typeface="Times New Roman"/>
            </a:endParaRPr>
          </a:p>
          <a:p>
            <a:pPr marL="355600" marR="142875" indent="-342900">
              <a:lnSpc>
                <a:spcPct val="739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Identifying and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defining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 problem or opportunity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is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crucial first 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step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in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</a:t>
            </a:r>
            <a:r>
              <a:rPr sz="2200" spc="4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process.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CC"/>
              </a:buClr>
              <a:buFont typeface="Times New Roman"/>
              <a:buChar char="•"/>
            </a:pPr>
            <a:endParaRPr sz="21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35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When defining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problem, it is important to think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broadly about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 possible</a:t>
            </a:r>
            <a:r>
              <a:rPr sz="2200" spc="-15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causes.</a:t>
            </a:r>
            <a:endParaRPr sz="2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1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Defining the Problem Results in Clear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Cut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Research</a:t>
            </a:r>
            <a:r>
              <a:rPr sz="2200" spc="40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Objectives.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CC"/>
              </a:buClr>
              <a:buFont typeface="Times New Roman"/>
              <a:buChar char="•"/>
            </a:pPr>
            <a:endParaRPr sz="2150" dirty="0">
              <a:latin typeface="Times New Roman"/>
              <a:cs typeface="Times New Roman"/>
            </a:endParaRPr>
          </a:p>
          <a:p>
            <a:pPr marL="355600" marR="34290" indent="-342900">
              <a:lnSpc>
                <a:spcPct val="739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Marketing problems </a:t>
            </a:r>
            <a:r>
              <a:rPr sz="2200" spc="-10" dirty="0">
                <a:solidFill>
                  <a:srgbClr val="FFFFCC"/>
                </a:solidFill>
                <a:latin typeface="Times New Roman"/>
                <a:cs typeface="Times New Roman"/>
              </a:rPr>
              <a:t>may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be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difficulty-related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or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opportunity-related. 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For both,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the prerequisite </a:t>
            </a:r>
            <a:r>
              <a:rPr sz="2200" spc="5" dirty="0">
                <a:solidFill>
                  <a:srgbClr val="FFFFCC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defining the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problem 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is to identify and  </a:t>
            </a:r>
            <a:r>
              <a:rPr sz="2200" dirty="0">
                <a:solidFill>
                  <a:srgbClr val="FFFFCC"/>
                </a:solidFill>
                <a:latin typeface="Times New Roman"/>
                <a:cs typeface="Times New Roman"/>
              </a:rPr>
              <a:t>diagnose</a:t>
            </a:r>
            <a:r>
              <a:rPr sz="2200" spc="-5" dirty="0">
                <a:solidFill>
                  <a:srgbClr val="FFFFCC"/>
                </a:solidFill>
                <a:latin typeface="Times New Roman"/>
                <a:cs typeface="Times New Roman"/>
              </a:rPr>
              <a:t> it.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{7946C588-2069-9741-B058-64C7FA263B85}tf16401378</Template>
  <TotalTime>237</TotalTime>
  <Words>1327</Words>
  <Application>Microsoft Macintosh PowerPoint</Application>
  <PresentationFormat>On-screen Show (4:3)</PresentationFormat>
  <Paragraphs>257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Arial-BoldItalicMT</vt:lpstr>
      <vt:lpstr>MS Shell Dlg 2</vt:lpstr>
      <vt:lpstr>Times New Roman</vt:lpstr>
      <vt:lpstr>TimesNewRomanPS-BoldItalicMT</vt:lpstr>
      <vt:lpstr>Verdana</vt:lpstr>
      <vt:lpstr>Wingdings</vt:lpstr>
      <vt:lpstr>Wingdings 3</vt:lpstr>
      <vt:lpstr>Madison</vt:lpstr>
      <vt:lpstr>PowerPoint Presentation</vt:lpstr>
      <vt:lpstr>Marketing Research: Definition</vt:lpstr>
      <vt:lpstr>Need For Marketing Research</vt:lpstr>
      <vt:lpstr>Purpose Of Marketing Research</vt:lpstr>
      <vt:lpstr>EXAMPLES OF RESEARCH IN MARKETING</vt:lpstr>
      <vt:lpstr>USES</vt:lpstr>
      <vt:lpstr>OVERVIEW OF THE MARKETING  RESEARCH PROCESS</vt:lpstr>
      <vt:lpstr>STAGES OF THE RESEARCH PROCESS</vt:lpstr>
      <vt:lpstr>PROBLEM DEFINITION</vt:lpstr>
      <vt:lpstr>SPECIFY THE RESEARCH OBJECTIVES</vt:lpstr>
      <vt:lpstr>The Marketing Research Process</vt:lpstr>
      <vt:lpstr>DEVELOP A RESEARCH DESIGN</vt:lpstr>
      <vt:lpstr>PowerPoint Presentation</vt:lpstr>
      <vt:lpstr>DEVELOP A RESEARCH DESIGN</vt:lpstr>
      <vt:lpstr>DESIGN THE QUESTIONNAIRE</vt:lpstr>
      <vt:lpstr>Behavioral questions address the following:</vt:lpstr>
      <vt:lpstr>Attitudinal questions address the following:</vt:lpstr>
      <vt:lpstr>Classification questions:</vt:lpstr>
      <vt:lpstr>MANAGE AND IMPLEMENT THE DATA  COLLECTION</vt:lpstr>
      <vt:lpstr>ANALYZE DATA</vt:lpstr>
      <vt:lpstr>WRITE A FINAL RESEARCH REPORT</vt:lpstr>
      <vt:lpstr>Nielsen Collects Data from  Retailers &amp; Consumers... Manufacturer</vt:lpstr>
      <vt:lpstr>Our Associates Interpret the Data</vt:lpstr>
      <vt:lpstr>Qualitative research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 PROCESS</dc:title>
  <cp:lastModifiedBy>Despina Karayanni</cp:lastModifiedBy>
  <cp:revision>6</cp:revision>
  <dcterms:created xsi:type="dcterms:W3CDTF">2021-10-20T10:39:24Z</dcterms:created>
  <dcterms:modified xsi:type="dcterms:W3CDTF">2021-10-26T14:10:13Z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2011-10-10T00:00:00Z</vt:filetime>
  </property>
  <property fmtid="{D5CDD505-2E9C-101B-9397-08002B2CF9AE}" pid="3" name="Creator">
    <vt:lpwstr>Impress</vt:lpwstr>
  </property>
  <property fmtid="{D5CDD505-2E9C-101B-9397-08002B2CF9AE}" pid="4" name="LastSaved">
    <vt:filetime>2011-10-10T00:00:00Z</vt:filetime>
  </property>
</Properties>
</file>