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6" r:id="rId2"/>
    <p:sldId id="265" r:id="rId3"/>
    <p:sldId id="267" r:id="rId4"/>
    <p:sldId id="268" r:id="rId5"/>
    <p:sldId id="269" r:id="rId6"/>
    <p:sldId id="270" r:id="rId7"/>
    <p:sldId id="332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80" r:id="rId16"/>
    <p:sldId id="334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98"/>
    </p:cViewPr>
  </p:sorterViewPr>
  <p:notesViewPr>
    <p:cSldViewPr snapToGrid="0" snapToObjects="1">
      <p:cViewPr varScale="1">
        <p:scale>
          <a:sx n="51" d="100"/>
          <a:sy n="51" d="100"/>
        </p:scale>
        <p:origin x="-286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965076A-BDA8-A247-8B5E-B90F17E52F7F}" type="datetimeFigureOut">
              <a:rPr lang="en-US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8DB2B0-97E9-5F43-88B2-6C52DBF46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6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FA706FC-965E-9E4C-AA06-A91A63CCC84F}" type="datetimeFigureOut">
              <a:rPr lang="en-US"/>
              <a:pPr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1F053D3-A023-CE44-ADEA-F499735A3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1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4551E-A1C3-2042-832E-DD1D7598B84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C512B-A556-4046-9E8C-302E4EFBA76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6AF94-662D-F548-BE85-BFCF049C1D7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1ECF4-6B11-3040-B413-DC3A715F178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B7EDC-34D2-C14B-90D9-4BECA6B73C2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738B-75E3-1C42-83F0-0BBCCAC811F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29CA7-5B85-E748-AF3C-FA285B5A8ED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E826-368D-024E-9897-B31B9322F83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D2222-852F-9348-8468-B3CB185B3B0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835F9-2298-DB4E-A8B2-84408AF3486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4F805-9469-3B49-991C-048DE0CCDF8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D4A60-B851-B04D-88B2-6EFADE329BB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B083C-B206-D945-86FF-B3BEBC08F2B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B86FB-F3D3-9340-8F3D-E865087B4FC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BA71C-CDAA-BB4F-8A8C-E09FD793AF9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9B51F-C5AF-4E48-A448-C45EC549A36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5F83C-9975-7F49-93D0-302E6DE9AF7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ABF55-A8C6-4F45-828A-E82FCAF76D9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A5D71-B462-2F4B-8805-D32972D256C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066-D9FA-214C-9DAE-B07EE25073C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F1E53-A01C-3D49-B083-C38AF1502F4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EB8DE-A5EB-4F47-BD6A-F6D9BD50C87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2F1F0-35A3-C649-88F1-5CABC8B86BA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4D395-C948-0E4C-8707-713BEB630C95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E0FC0-1B35-6B43-8D57-496A9657017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66E81-B6C0-DA4F-AAC1-FD1BA57D767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B23FB-2CDE-C04F-A6EC-DBCF8EC77DE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150AC-D1A8-CD4C-82F7-614647F5617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AF06F-F2E8-6249-9AB9-336E1F91CB5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6E18D-E688-2C46-9C05-131A8B34E45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64155" y="6492875"/>
            <a:ext cx="4215953" cy="365125"/>
          </a:xfrm>
        </p:spPr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2015 John Wiley &amp; Sons, Inc.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2-</a:t>
            </a:r>
            <a:fld id="{C365DC54-4325-4242-BB2B-C8FD7A4A0A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utopi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2" y="6554694"/>
            <a:ext cx="596900" cy="20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/>
              <a:t>Copyright © 2015 John Wiley &amp; Sons, Inc. All rights reserved.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2-</a:t>
            </a:r>
            <a:fld id="{E0C63888-7A97-1C46-B7A3-3A28D12746B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4622909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2015 John Wiley &amp; Sons, Inc. All rights reserved.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2-</a:t>
            </a:r>
            <a:fld id="{F657D522-B927-C94E-81A1-720249BAAC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2.1 </a:t>
            </a:r>
            <a:r>
              <a:rPr lang="el-GR" dirty="0"/>
              <a:t>Μοριακές Αναπαραστάσεις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230812"/>
          </a:xfrm>
        </p:spPr>
        <p:txBody>
          <a:bodyPr/>
          <a:lstStyle/>
          <a:p>
            <a:pPr eaLnBrk="1" hangingPunct="1"/>
            <a:r>
              <a:rPr lang="el-GR" sz="2600" dirty="0"/>
              <a:t>Υπάρχουν πολλοί τρόποι αναπαράστασης των μορίων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/>
              <a:t>Εάν αναπαριστούσατε ένα μεγάλο μόριο με</a:t>
            </a:r>
            <a:r>
              <a:rPr lang="en-US" dirty="0"/>
              <a:t> 20 </a:t>
            </a:r>
            <a:r>
              <a:rPr lang="el-GR" dirty="0"/>
              <a:t>ή </a:t>
            </a:r>
            <a:r>
              <a:rPr lang="en-US" dirty="0"/>
              <a:t> </a:t>
            </a:r>
            <a:r>
              <a:rPr lang="el-GR" dirty="0"/>
              <a:t>περισσότερα άτομα</a:t>
            </a:r>
            <a:r>
              <a:rPr lang="en-US" dirty="0"/>
              <a:t>, </a:t>
            </a:r>
            <a:r>
              <a:rPr lang="el-GR" dirty="0"/>
              <a:t>ποια δομή θα ήταν πιο χρονοβόρα στη σχεδίαση;</a:t>
            </a:r>
            <a:endParaRPr lang="en-US" dirty="0"/>
          </a:p>
          <a:p>
            <a:pPr eaLnBrk="1" hangingPunct="1"/>
            <a:r>
              <a:rPr lang="el-GR" dirty="0"/>
              <a:t>Ποιες δομές σας παρέχουν τις περισσότερες πληροφορίες σχετικά με τη δομή;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 descr="c02s0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1" y="1838331"/>
            <a:ext cx="8396158" cy="15620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205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sz="2600" dirty="0"/>
              <a:t>Θα πρέπει επίσης να είστε σε θέση να χρησιμοποιήσετε τη γλώσσα των σκελετικών δομών για να ερμηνεύετε τη θέση και τον αριθμό των ατόμων </a:t>
            </a:r>
            <a:r>
              <a:rPr lang="en-US" sz="2600" dirty="0"/>
              <a:t>H </a:t>
            </a:r>
            <a:r>
              <a:rPr lang="el-GR" sz="2600" dirty="0"/>
              <a:t>σε ένα μόριο</a:t>
            </a:r>
            <a:endParaRPr lang="en-US" sz="2600" dirty="0"/>
          </a:p>
          <a:p>
            <a:pPr eaLnBrk="1" hangingPunct="1"/>
            <a:r>
              <a:rPr lang="el-GR" sz="2600" dirty="0"/>
              <a:t>Τα άτομα </a:t>
            </a:r>
            <a:r>
              <a:rPr lang="en-US" sz="2600" dirty="0"/>
              <a:t>H </a:t>
            </a:r>
            <a:r>
              <a:rPr lang="el-GR" sz="2600" dirty="0"/>
              <a:t>δεν απεικονίζονται</a:t>
            </a:r>
            <a:r>
              <a:rPr lang="en-US" sz="2600" dirty="0"/>
              <a:t>, </a:t>
            </a:r>
            <a:r>
              <a:rPr lang="el-GR" sz="2600" dirty="0"/>
              <a:t>ωστόσο μπορούμε να υποθέσουμε ότι υπάρχουν αρκετά για να συμπληρώσουν την οκτάδα </a:t>
            </a:r>
            <a:r>
              <a:rPr lang="en-US" sz="2600" dirty="0"/>
              <a:t>(4 </a:t>
            </a:r>
            <a:r>
              <a:rPr lang="el-GR" sz="2600" dirty="0"/>
              <a:t>δεσμοί</a:t>
            </a:r>
            <a:r>
              <a:rPr lang="en-US" sz="2600" dirty="0"/>
              <a:t>) </a:t>
            </a:r>
            <a:r>
              <a:rPr lang="el-GR" sz="2600" dirty="0"/>
              <a:t>κάθε ατόμου άνθρακα</a:t>
            </a:r>
            <a:endParaRPr lang="en-US" sz="2600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289820" y="4898584"/>
          <a:ext cx="19018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S ChemDraw Drawing" r:id="rId4" imgW="1460500" imgH="1130300" progId="">
                  <p:embed/>
                </p:oleObj>
              </mc:Choice>
              <mc:Fallback>
                <p:oleObj name="CS ChemDraw Drawing" r:id="rId4" imgW="1460500" imgH="11303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820" y="4898584"/>
                        <a:ext cx="1901825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c02s01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67" y="3741810"/>
            <a:ext cx="4710001" cy="1289330"/>
          </a:xfrm>
          <a:prstGeom prst="rect">
            <a:avLst/>
          </a:prstGeom>
        </p:spPr>
      </p:pic>
      <p:pic>
        <p:nvPicPr>
          <p:cNvPr id="3" name="Picture 2" descr="c02s014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45" y="4643126"/>
            <a:ext cx="2758037" cy="1611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dirty="0"/>
              <a:t>Θα πρέπει να εξασκηθείτε στις σκελετικές δομές έως ότου εξοικειωθείτε πλήρως να </a:t>
            </a:r>
            <a:r>
              <a:rPr lang="en-US" dirty="0"/>
              <a:t>“</a:t>
            </a:r>
            <a:r>
              <a:rPr lang="el-GR" dirty="0"/>
              <a:t>βλέπετε</a:t>
            </a:r>
            <a:r>
              <a:rPr lang="en-US" dirty="0"/>
              <a:t>”</a:t>
            </a:r>
            <a:r>
              <a:rPr lang="el-GR" dirty="0"/>
              <a:t> όλες τις θέσεις ατόμων άνθρακα και υδρογόνου</a:t>
            </a:r>
            <a:r>
              <a:rPr lang="en-US" dirty="0"/>
              <a:t>.  </a:t>
            </a:r>
          </a:p>
          <a:p>
            <a:pPr eaLnBrk="1" hangingPunct="1"/>
            <a:r>
              <a:rPr lang="el-GR" dirty="0"/>
              <a:t>Πόσα άτομα άνθρακα και υδρογόνου υπάρχουν στο ακόλουθο μόριο;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2.2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4170363" y="3260725"/>
          <a:ext cx="30289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S ChemDraw Drawing" r:id="rId4" imgW="1765300" imgH="1117600" progId="">
                  <p:embed/>
                </p:oleObj>
              </mc:Choice>
              <mc:Fallback>
                <p:oleObj name="CS ChemDraw Drawing" r:id="rId4" imgW="1765300" imgH="11176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260725"/>
                        <a:ext cx="30289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dirty="0"/>
              <a:t>Εάν σας δοθεί μία δομή</a:t>
            </a:r>
            <a:r>
              <a:rPr lang="en-US" dirty="0"/>
              <a:t> Lewis</a:t>
            </a:r>
            <a:r>
              <a:rPr lang="el-GR" dirty="0"/>
              <a:t> ή μία συμπυκνωμένη δομή</a:t>
            </a:r>
            <a:r>
              <a:rPr lang="en-US" dirty="0"/>
              <a:t>, </a:t>
            </a:r>
            <a:r>
              <a:rPr lang="el-GR" dirty="0"/>
              <a:t>θα πρέπει επίσης να είστε σε θέση να σχεδιάσετε την αντίστοιχη σκελετική δομή</a:t>
            </a:r>
            <a:endParaRPr lang="en-US" dirty="0"/>
          </a:p>
          <a:p>
            <a:pPr lvl="1" eaLnBrk="1" hangingPunct="1"/>
            <a:r>
              <a:rPr lang="el-GR" dirty="0"/>
              <a:t>Αναπαραστήστε τις γωνίες δεσμών με ζιγκ-ζαγκ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l-GR" dirty="0"/>
              <a:t>Ακολουθήστε τη θεωρία</a:t>
            </a:r>
            <a:r>
              <a:rPr lang="en-US" dirty="0"/>
              <a:t> VSEPR </a:t>
            </a:r>
            <a:r>
              <a:rPr lang="el-GR" dirty="0"/>
              <a:t>και διασκορπίστε τα ζεύγη των ηλεκτρονίων στο κεντρικό άτομο</a:t>
            </a: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 descr="c02s03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86" y="3004376"/>
            <a:ext cx="6589428" cy="1040436"/>
          </a:xfrm>
          <a:prstGeom prst="rect">
            <a:avLst/>
          </a:prstGeom>
        </p:spPr>
      </p:pic>
      <p:pic>
        <p:nvPicPr>
          <p:cNvPr id="3" name="Picture 2" descr="c02s03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60" y="5215652"/>
            <a:ext cx="4588774" cy="8936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25000"/>
                    <a:lumOff val="75000"/>
                  </a:schemeClr>
                </a:solidFill>
              </a:rPr>
              <a:t>Εάν σας δοθεί μία δομή Lewis ή μία συμπυκνωμένη δομή, θα πρέπει επίσης να είστε σε θέση να σχεδιάσετε την αντίστοιχη σκελετική δομή</a:t>
            </a:r>
          </a:p>
          <a:p>
            <a:pPr lvl="1" eaLnBrk="1" hangingPunct="1">
              <a:defRPr/>
            </a:pPr>
            <a:r>
              <a:rPr lang="el-GR" dirty="0">
                <a:ea typeface="+mn-ea"/>
              </a:rPr>
              <a:t>Οι απλοί δεσμοί είναι άξονες περιστροφής</a:t>
            </a:r>
            <a:r>
              <a:rPr lang="en-US" dirty="0">
                <a:ea typeface="+mn-ea"/>
              </a:rPr>
              <a:t>, </a:t>
            </a:r>
            <a:r>
              <a:rPr lang="el-GR" dirty="0">
                <a:ea typeface="+mn-ea"/>
              </a:rPr>
              <a:t>οπότε λάβετε υπόψη ότι μπορεί να περιστρέφονται</a:t>
            </a:r>
            <a:endParaRPr lang="en-US" dirty="0">
              <a:ea typeface="+mn-ea"/>
            </a:endParaRPr>
          </a:p>
          <a:p>
            <a:pPr lvl="1" eaLnBrk="1" hangingPunct="1">
              <a:defRPr/>
            </a:pPr>
            <a:endParaRPr lang="el-GR" dirty="0">
              <a:ea typeface="+mn-ea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+mn-ea"/>
            </a:endParaRPr>
          </a:p>
          <a:p>
            <a:pPr marL="457200" lvl="1" indent="0" eaLnBrk="1" hangingPunct="1"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l-GR" dirty="0">
                <a:ea typeface="+mn-ea"/>
              </a:rPr>
              <a:t>Σχεδιάστε τις εναλλακτικές σκελετικές δομές του παρακάτω μορίου</a:t>
            </a:r>
            <a:endParaRPr lang="en-US" dirty="0">
              <a:ea typeface="+mn-ea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94313"/>
              </p:ext>
            </p:extLst>
          </p:nvPr>
        </p:nvGraphicFramePr>
        <p:xfrm>
          <a:off x="3178633" y="5011092"/>
          <a:ext cx="255111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CS ChemDraw Drawing" r:id="rId4" imgW="2273300" imgH="838200" progId="">
                  <p:embed/>
                </p:oleObj>
              </mc:Choice>
              <mc:Fallback>
                <p:oleObj name="CS ChemDraw Drawing" r:id="rId4" imgW="2273300" imgH="838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633" y="5011092"/>
                        <a:ext cx="255111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 descr="c02s038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95" y="3321028"/>
            <a:ext cx="4687210" cy="10080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Εάν σας δοθεί μία δομή Lewis ή μία συμπυκνωμένη δομή, θα πρέπει επίσης να είστε σε θέση να σχεδιάσετε την αντίστοιχη σκελετική δομή</a:t>
            </a:r>
          </a:p>
          <a:p>
            <a:pPr lvl="1" eaLnBrk="1" hangingPunct="1">
              <a:defRPr/>
            </a:pPr>
            <a:r>
              <a:rPr lang="el-GR" sz="2200" dirty="0">
                <a:ea typeface="+mn-ea"/>
              </a:rPr>
              <a:t>Τα ετεροάτομα</a:t>
            </a:r>
            <a:r>
              <a:rPr lang="en-US" sz="2200" dirty="0">
                <a:ea typeface="+mn-ea"/>
              </a:rPr>
              <a:t> (</a:t>
            </a:r>
            <a:r>
              <a:rPr lang="el-GR" sz="2200" dirty="0">
                <a:ea typeface="+mn-ea"/>
              </a:rPr>
              <a:t>άτομα</a:t>
            </a:r>
            <a:r>
              <a:rPr lang="en-US" sz="2200" dirty="0">
                <a:ea typeface="+mn-ea"/>
              </a:rPr>
              <a:t> </a:t>
            </a:r>
            <a:r>
              <a:rPr lang="el-GR" sz="2200" dirty="0">
                <a:ea typeface="+mn-ea"/>
              </a:rPr>
              <a:t>εκτός του </a:t>
            </a:r>
            <a:r>
              <a:rPr lang="en-US" sz="2200" dirty="0">
                <a:ea typeface="+mn-ea"/>
              </a:rPr>
              <a:t>C </a:t>
            </a:r>
            <a:r>
              <a:rPr lang="el-GR" sz="2200" dirty="0">
                <a:ea typeface="+mn-ea"/>
              </a:rPr>
              <a:t>και του</a:t>
            </a:r>
            <a:r>
              <a:rPr lang="en-US" sz="2200" dirty="0">
                <a:ea typeface="+mn-ea"/>
              </a:rPr>
              <a:t> H) </a:t>
            </a:r>
            <a:r>
              <a:rPr lang="el-GR" sz="2200" dirty="0">
                <a:ea typeface="+mn-ea"/>
              </a:rPr>
              <a:t>θα πρέπει να αναγράφονται με όλα τα άτομα υδρογόνου που συνδέονται με αυτά καθώς και τα μονήρη ζεύγη ηλεκτρονίων</a:t>
            </a:r>
            <a:endParaRPr lang="en-US" sz="2200" dirty="0">
              <a:ea typeface="+mn-ea"/>
            </a:endParaRP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lvl="1" eaLnBrk="1" hangingPunct="1">
              <a:defRPr/>
            </a:pPr>
            <a:r>
              <a:rPr lang="el-GR" sz="2200" dirty="0">
                <a:ea typeface="+mn-ea"/>
              </a:rPr>
              <a:t>Μη σχεδιάσετε ΠΟΤΕ</a:t>
            </a:r>
            <a:r>
              <a:rPr lang="en-US" sz="2200" dirty="0">
                <a:ea typeface="+mn-ea"/>
              </a:rPr>
              <a:t> </a:t>
            </a:r>
            <a:r>
              <a:rPr lang="el-GR" sz="2200" dirty="0">
                <a:ea typeface="+mn-ea"/>
              </a:rPr>
              <a:t>ένα άτομο άνθρακα με περισσότερους από </a:t>
            </a:r>
            <a:r>
              <a:rPr lang="en-US" sz="2200" dirty="0">
                <a:ea typeface="+mn-ea"/>
              </a:rPr>
              <a:t>4 </a:t>
            </a:r>
            <a:r>
              <a:rPr lang="el-GR" sz="2200" dirty="0">
                <a:ea typeface="+mn-ea"/>
              </a:rPr>
              <a:t>δεσμούς</a:t>
            </a:r>
            <a:r>
              <a:rPr lang="en-US" sz="2200" dirty="0">
                <a:ea typeface="+mn-ea"/>
              </a:rPr>
              <a:t>!!</a:t>
            </a:r>
            <a:endParaRPr lang="en-US" dirty="0"/>
          </a:p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2.3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c02s03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6" y="3552325"/>
            <a:ext cx="6425418" cy="13502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512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eaLnBrk="1" hangingPunct="1"/>
            <a:r>
              <a:rPr lang="el-GR" dirty="0"/>
              <a:t>Σχεδιάστε τις </a:t>
            </a:r>
            <a:r>
              <a:rPr lang="en-US" dirty="0"/>
              <a:t> </a:t>
            </a:r>
            <a:r>
              <a:rPr lang="el-GR" dirty="0"/>
              <a:t>αναπαραστάσεις των σκελετικών δομών των παρακάτω δομών </a:t>
            </a:r>
            <a:r>
              <a:rPr lang="en-US" dirty="0"/>
              <a:t>Lewis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2755900" y="2051050"/>
          <a:ext cx="37655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CS ChemDraw Drawing" r:id="rId4" imgW="2286000" imgH="698500" progId="">
                  <p:embed/>
                </p:oleObj>
              </mc:Choice>
              <mc:Fallback>
                <p:oleObj name="CS ChemDraw Drawing" r:id="rId4" imgW="2286000" imgH="6985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2051050"/>
                        <a:ext cx="37655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2963863" y="3752850"/>
          <a:ext cx="3286125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CS ChemDraw Drawing" r:id="rId6" imgW="3124200" imgH="1955800" progId="">
                  <p:embed/>
                </p:oleObj>
              </mc:Choice>
              <mc:Fallback>
                <p:oleObj name="CS ChemDraw Drawing" r:id="rId6" imgW="3124200" imgH="1955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3752850"/>
                        <a:ext cx="3286125" cy="20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eaLnBrk="1" hangingPunct="1"/>
            <a:r>
              <a:rPr lang="el-GR" dirty="0"/>
              <a:t>Σχεδιάστε τις αναπαραστάσεις των σκελετικών δομών των 3</a:t>
            </a:r>
            <a:r>
              <a:rPr lang="en-US" dirty="0"/>
              <a:t> </a:t>
            </a:r>
            <a:r>
              <a:rPr lang="el-GR" dirty="0"/>
              <a:t>δυνατών ισομερών</a:t>
            </a:r>
            <a:r>
              <a:rPr lang="en-US" dirty="0"/>
              <a:t> </a:t>
            </a:r>
            <a:r>
              <a:rPr lang="el-GR" dirty="0"/>
              <a:t>της ακόλουθης ένωσης</a:t>
            </a:r>
            <a:r>
              <a:rPr lang="en-US" dirty="0"/>
              <a:t>: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ClO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l-GR" dirty="0"/>
              <a:t>Σχεδιάστε τις</a:t>
            </a:r>
            <a:r>
              <a:rPr lang="en-US" dirty="0"/>
              <a:t> </a:t>
            </a:r>
            <a:r>
              <a:rPr lang="el-GR" dirty="0"/>
              <a:t>σκελετικές δομές των </a:t>
            </a:r>
            <a:r>
              <a:rPr lang="en-US" dirty="0"/>
              <a:t>3 </a:t>
            </a:r>
            <a:r>
              <a:rPr lang="el-GR" dirty="0"/>
              <a:t>διαφορετικών</a:t>
            </a:r>
            <a:r>
              <a:rPr lang="en-US" dirty="0"/>
              <a:t> </a:t>
            </a:r>
            <a:r>
              <a:rPr lang="el-GR" dirty="0"/>
              <a:t>περιστροφικών διαμορφώσεων του μορίου</a:t>
            </a:r>
            <a:r>
              <a:rPr lang="en-US" dirty="0"/>
              <a:t>: CH</a:t>
            </a:r>
            <a:r>
              <a:rPr lang="en-US" baseline="-25000" dirty="0"/>
              <a:t>2</a:t>
            </a:r>
            <a:r>
              <a:rPr lang="en-US" dirty="0"/>
              <a:t>CH(CH2)</a:t>
            </a:r>
            <a:r>
              <a:rPr lang="en-US" baseline="-25000" dirty="0"/>
              <a:t>4</a:t>
            </a:r>
            <a:r>
              <a:rPr lang="en-US" dirty="0"/>
              <a:t>CH</a:t>
            </a:r>
            <a:r>
              <a:rPr lang="en-US" baseline="-25000" dirty="0"/>
              <a:t>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/>
              <a:t>2.3 </a:t>
            </a:r>
            <a:r>
              <a:rPr lang="el-GR" sz="4000" dirty="0"/>
              <a:t>Εντοπισμός Λειτουργικών Ομάδων</a:t>
            </a:r>
            <a:endParaRPr lang="en-US" sz="4000" dirty="0"/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30288"/>
            <a:ext cx="8686800" cy="5326062"/>
          </a:xfrm>
        </p:spPr>
        <p:txBody>
          <a:bodyPr/>
          <a:lstStyle/>
          <a:p>
            <a:pPr eaLnBrk="1" hangingPunct="1"/>
            <a:r>
              <a:rPr lang="el-GR" sz="2600" dirty="0"/>
              <a:t>Οι σκελετικές δομές</a:t>
            </a:r>
            <a:r>
              <a:rPr lang="en-US" sz="2600" dirty="0"/>
              <a:t> </a:t>
            </a:r>
            <a:r>
              <a:rPr lang="el-GR" sz="2600" dirty="0"/>
              <a:t>επιτρέπουν στους χημικούς</a:t>
            </a:r>
            <a:r>
              <a:rPr lang="en-US" sz="2600" dirty="0"/>
              <a:t> </a:t>
            </a:r>
            <a:r>
              <a:rPr lang="el-GR" sz="2600" dirty="0"/>
              <a:t>να εξετάσουν γρήγορα</a:t>
            </a:r>
            <a:r>
              <a:rPr lang="en-US" sz="2600" dirty="0"/>
              <a:t> </a:t>
            </a:r>
            <a:r>
              <a:rPr lang="el-GR" sz="2600" dirty="0"/>
              <a:t>πως μία χημική αντίδραση έχει αλλάξει ένα μόριο</a:t>
            </a:r>
            <a:endParaRPr lang="en-US" sz="2600" dirty="0"/>
          </a:p>
          <a:p>
            <a:pPr eaLnBrk="1" hangingPunct="1"/>
            <a:r>
              <a:rPr lang="el-GR" sz="2600" dirty="0"/>
              <a:t>Συγκρίνετε</a:t>
            </a:r>
            <a:r>
              <a:rPr lang="en-US" sz="2600" dirty="0"/>
              <a:t> </a:t>
            </a:r>
            <a:r>
              <a:rPr lang="el-GR" sz="2600" dirty="0"/>
              <a:t>τις παρακάτω συμπυκνωμένες δομές με τις σκελετικές δομές </a:t>
            </a:r>
            <a:r>
              <a:rPr lang="el-GR" sz="2600" b="1" dirty="0"/>
              <a:t>της ίδιας αντίδρασης</a:t>
            </a:r>
            <a:endParaRPr lang="en-US" sz="2600" b="1" dirty="0"/>
          </a:p>
          <a:p>
            <a:pPr eaLnBrk="1" hangingPunct="1"/>
            <a:endParaRPr lang="en-US" b="1" dirty="0"/>
          </a:p>
          <a:p>
            <a:pPr lvl="1" eaLnBrk="1" hangingPunct="1"/>
            <a:endParaRPr lang="en-US" b="1" dirty="0"/>
          </a:p>
          <a:p>
            <a:pPr lvl="1" eaLnBrk="1" hangingPunct="1"/>
            <a:endParaRPr lang="en-US" b="1" dirty="0"/>
          </a:p>
          <a:p>
            <a:pPr lvl="1" eaLnBrk="1" hangingPunct="1"/>
            <a:endParaRPr lang="en-US" b="1" dirty="0"/>
          </a:p>
          <a:p>
            <a:pPr eaLnBrk="1" hangingPunct="1"/>
            <a:r>
              <a:rPr lang="el-GR" sz="2600" dirty="0"/>
              <a:t>Ποια αναπαράσταση</a:t>
            </a:r>
            <a:r>
              <a:rPr lang="en-US" sz="2600" dirty="0"/>
              <a:t> </a:t>
            </a:r>
            <a:r>
              <a:rPr lang="el-GR" sz="2600" dirty="0"/>
              <a:t>καθιστά πιο εμφανές ότι το </a:t>
            </a:r>
            <a:r>
              <a:rPr lang="en-US" sz="2600" dirty="0"/>
              <a:t>H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l-GR" sz="2600" dirty="0"/>
              <a:t>αντιδρά για να</a:t>
            </a:r>
            <a:r>
              <a:rPr lang="en-US" sz="2600" dirty="0"/>
              <a:t> </a:t>
            </a:r>
            <a:r>
              <a:rPr lang="el-GR" sz="2600" dirty="0"/>
              <a:t>μετατρέψει τον διπλό δεσμό σε απλό;</a:t>
            </a:r>
            <a:endParaRPr lang="en-US" sz="2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c02s0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25" y="3366268"/>
            <a:ext cx="5162232" cy="511352"/>
          </a:xfrm>
          <a:prstGeom prst="rect">
            <a:avLst/>
          </a:prstGeom>
        </p:spPr>
      </p:pic>
      <p:pic>
        <p:nvPicPr>
          <p:cNvPr id="3" name="Picture 2" descr="c02s05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52" y="4233993"/>
            <a:ext cx="4407377" cy="6087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/>
              <a:t>2.3 </a:t>
            </a:r>
            <a:r>
              <a:rPr lang="el-GR" sz="4000" dirty="0"/>
              <a:t>Εντοπισμός Λειτουργικών Ομάδων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935038"/>
            <a:ext cx="8689975" cy="5326062"/>
          </a:xfrm>
        </p:spPr>
        <p:txBody>
          <a:bodyPr/>
          <a:lstStyle/>
          <a:p>
            <a:pPr eaLnBrk="1" hangingPunct="1"/>
            <a:r>
              <a:rPr lang="el-GR" sz="2600" dirty="0"/>
              <a:t>Όταν</a:t>
            </a:r>
            <a:r>
              <a:rPr lang="en-US" sz="2600" dirty="0"/>
              <a:t> </a:t>
            </a:r>
            <a:r>
              <a:rPr lang="el-GR" sz="2600" dirty="0"/>
              <a:t>συγκεκριμένα άτομα συνδέονται μαζί σε συγκεκριμένες διατάξεις</a:t>
            </a:r>
            <a:r>
              <a:rPr lang="en-US" sz="2600" dirty="0"/>
              <a:t>, </a:t>
            </a:r>
            <a:r>
              <a:rPr lang="el-GR" sz="2600" dirty="0"/>
              <a:t>υποβάλλονται σε συγκεκριμένες χημικές αντιδράσεις</a:t>
            </a:r>
            <a:endParaRPr lang="en-US" b="1" dirty="0"/>
          </a:p>
          <a:p>
            <a:pPr lvl="1" eaLnBrk="1" hangingPunct="1"/>
            <a:endParaRPr lang="en-US" dirty="0"/>
          </a:p>
        </p:txBody>
      </p:sp>
      <p:sp>
        <p:nvSpPr>
          <p:cNvPr id="40968" name="Content Placeholder 2"/>
          <p:cNvSpPr>
            <a:spLocks noGrp="1"/>
          </p:cNvSpPr>
          <p:nvPr>
            <p:ph sz="half" idx="1"/>
          </p:nvPr>
        </p:nvSpPr>
        <p:spPr>
          <a:xfrm>
            <a:off x="247650" y="2103326"/>
            <a:ext cx="3105150" cy="3532299"/>
          </a:xfrm>
        </p:spPr>
        <p:txBody>
          <a:bodyPr/>
          <a:lstStyle/>
          <a:p>
            <a:pPr eaLnBrk="1" hangingPunct="1"/>
            <a:r>
              <a:rPr lang="el-GR" sz="2600" dirty="0"/>
              <a:t>Τέτοιες διατάξεις ατόμων καλούνται </a:t>
            </a:r>
            <a:r>
              <a:rPr lang="el-GR" sz="2600" b="1" dirty="0"/>
              <a:t>λειτουργικές ομάδες</a:t>
            </a:r>
            <a:r>
              <a:rPr lang="en-US" sz="2600" dirty="0"/>
              <a:t>.  </a:t>
            </a:r>
            <a:r>
              <a:rPr lang="el-GR" sz="2600" dirty="0"/>
              <a:t>ΓΙΑΤΙ</a:t>
            </a:r>
            <a:r>
              <a:rPr lang="en-US" sz="2600" dirty="0"/>
              <a:t> </a:t>
            </a:r>
            <a:r>
              <a:rPr lang="el-GR" sz="2600" dirty="0"/>
              <a:t>τέτοιες ομάδες καλούνται ΛΕΙΤΟΥΡΓΙΚΕΣ;</a:t>
            </a:r>
            <a:endParaRPr lang="en-US" sz="2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52" y="1954994"/>
            <a:ext cx="41021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77" y="1587641"/>
            <a:ext cx="6904846" cy="4735204"/>
          </a:xfrm>
          <a:prstGeom prst="rect">
            <a:avLst/>
          </a:prstGeom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17476"/>
            <a:ext cx="8229600" cy="734932"/>
          </a:xfrm>
        </p:spPr>
        <p:txBody>
          <a:bodyPr/>
          <a:lstStyle/>
          <a:p>
            <a:pPr eaLnBrk="1" hangingPunct="1"/>
            <a:r>
              <a:rPr lang="en-US" sz="4000" dirty="0"/>
              <a:t>2.3 </a:t>
            </a:r>
            <a:r>
              <a:rPr lang="el-GR" sz="4000" dirty="0"/>
              <a:t>Εντοπισμός Λειτουργικών Ομάδων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247650" y="759417"/>
            <a:ext cx="8689975" cy="5501683"/>
          </a:xfrm>
        </p:spPr>
        <p:txBody>
          <a:bodyPr/>
          <a:lstStyle/>
          <a:p>
            <a:pPr eaLnBrk="1" hangingPunct="1"/>
            <a:r>
              <a:rPr lang="el-GR" sz="2600" dirty="0"/>
              <a:t>Περισσότερες λειτουργικές ομάδες παρατίθενται στον Πίνακα </a:t>
            </a:r>
            <a:r>
              <a:rPr lang="en-US" sz="2600" dirty="0"/>
              <a:t>2.1</a:t>
            </a:r>
          </a:p>
          <a:p>
            <a:pPr eaLnBrk="1" hangingPunct="1">
              <a:buFont typeface="Arial" charset="0"/>
              <a:buNone/>
            </a:pPr>
            <a:endParaRPr lang="en-US" b="1" dirty="0"/>
          </a:p>
          <a:p>
            <a:pPr marL="457200" lvl="1" indent="0" eaLnBrk="1" hangingPunct="1">
              <a:buNone/>
            </a:pPr>
            <a:endParaRPr lang="en-US" dirty="0"/>
          </a:p>
        </p:txBody>
      </p:sp>
      <p:sp>
        <p:nvSpPr>
          <p:cNvPr id="41994" name="Content Placeholder 2"/>
          <p:cNvSpPr>
            <a:spLocks noGrp="1"/>
          </p:cNvSpPr>
          <p:nvPr>
            <p:ph sz="half" idx="1"/>
          </p:nvPr>
        </p:nvSpPr>
        <p:spPr>
          <a:xfrm>
            <a:off x="5048228" y="4813742"/>
            <a:ext cx="4095771" cy="1449387"/>
          </a:xfrm>
        </p:spPr>
        <p:txBody>
          <a:bodyPr/>
          <a:lstStyle/>
          <a:p>
            <a:pPr marL="228600" indent="-228600" eaLnBrk="1" hangingPunct="1"/>
            <a:r>
              <a:rPr lang="el-GR" sz="2600" dirty="0">
                <a:sym typeface="Symbol" charset="2"/>
              </a:rPr>
              <a:t>Εξασκηθείτε με το ΣΗΜΕΙΟ ΕΛΕΓΧΟΥ ΚΑΤΑΝΟΗΣΗΣ ΕΝΝΟΙΩΝ </a:t>
            </a:r>
            <a:r>
              <a:rPr lang="en-US" sz="2600" dirty="0"/>
              <a:t>2.11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2.1 </a:t>
            </a:r>
            <a:r>
              <a:rPr lang="el-GR" dirty="0"/>
              <a:t>Μοριακές Αναπαραστάσεις</a:t>
            </a:r>
            <a:endParaRPr lang="en-US" dirty="0"/>
          </a:p>
        </p:txBody>
      </p:sp>
      <p:sp>
        <p:nvSpPr>
          <p:cNvPr id="2970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352754"/>
          </a:xfrm>
        </p:spPr>
        <p:txBody>
          <a:bodyPr/>
          <a:lstStyle/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l-GR" sz="2600" dirty="0"/>
              <a:t>Δοθέντος ότι υπάρχουν τρία ισομερή της προπανόλης </a:t>
            </a:r>
            <a:r>
              <a:rPr lang="en-US" sz="2600" dirty="0"/>
              <a:t>(</a:t>
            </a:r>
            <a:r>
              <a:rPr lang="el-GR" sz="2600" dirty="0"/>
              <a:t>κάτω</a:t>
            </a:r>
            <a:r>
              <a:rPr lang="en-US" sz="2600" dirty="0"/>
              <a:t>), </a:t>
            </a:r>
            <a:r>
              <a:rPr lang="el-GR" sz="2600" dirty="0"/>
              <a:t>ποιες από τις παραπάνω δομές επαρκούν για να αναπαραστήσουν μόνο τη ισοπροπανόλη και όχι τα ισομερή της;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l-GR" sz="1200" dirty="0"/>
          </a:p>
          <a:p>
            <a:pPr marL="0" indent="0" eaLnBrk="1" hangingPunct="1">
              <a:buNone/>
            </a:pPr>
            <a:endParaRPr lang="el-GR" sz="1200" dirty="0"/>
          </a:p>
          <a:p>
            <a:pPr marL="0" indent="0" eaLnBrk="1" hangingPunct="1">
              <a:buNone/>
            </a:pPr>
            <a:endParaRPr lang="el-GR" sz="1200" dirty="0"/>
          </a:p>
          <a:p>
            <a:pPr marL="0" indent="0" eaLnBrk="1" hangingPunct="1">
              <a:buNone/>
            </a:pPr>
            <a:endParaRPr lang="en-US" sz="1200" dirty="0"/>
          </a:p>
          <a:p>
            <a:pPr eaLnBrk="1" hangingPunct="1"/>
            <a:r>
              <a:rPr lang="el-GR" sz="2600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sz="2600" dirty="0"/>
              <a:t> 2.1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 descr="c02s0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8" y="1012128"/>
            <a:ext cx="8396158" cy="1562076"/>
          </a:xfrm>
          <a:prstGeom prst="rect">
            <a:avLst/>
          </a:prstGeom>
        </p:spPr>
      </p:pic>
      <p:pic>
        <p:nvPicPr>
          <p:cNvPr id="2" name="Picture 1" descr="c02s00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1" y="4171985"/>
            <a:ext cx="7872390" cy="18709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117476"/>
            <a:ext cx="8392332" cy="1168884"/>
          </a:xfrm>
        </p:spPr>
        <p:txBody>
          <a:bodyPr/>
          <a:lstStyle/>
          <a:p>
            <a:pPr eaLnBrk="1" hangingPunct="1"/>
            <a:r>
              <a:rPr lang="en-US" sz="4000" dirty="0"/>
              <a:t>2.4 </a:t>
            </a:r>
            <a:r>
              <a:rPr lang="el-GR" sz="4000" dirty="0"/>
              <a:t>Σκελετικές Δομές με Τυπικά Φορτία</a:t>
            </a:r>
            <a:endParaRPr lang="en-US" sz="4000" dirty="0"/>
          </a:p>
        </p:txBody>
      </p:sp>
      <p:sp>
        <p:nvSpPr>
          <p:cNvPr id="6148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504950"/>
            <a:ext cx="8689975" cy="4699000"/>
          </a:xfrm>
        </p:spPr>
        <p:txBody>
          <a:bodyPr/>
          <a:lstStyle/>
          <a:p>
            <a:pPr eaLnBrk="1" hangingPunct="1"/>
            <a:r>
              <a:rPr lang="el-GR" sz="2600" dirty="0"/>
              <a:t>Το τυπικό φορτίο </a:t>
            </a:r>
            <a:r>
              <a:rPr lang="en-US" sz="2600" dirty="0"/>
              <a:t>(</a:t>
            </a:r>
            <a:r>
              <a:rPr lang="el-GR" sz="2600" dirty="0"/>
              <a:t>Ενότητα</a:t>
            </a:r>
            <a:r>
              <a:rPr lang="en-US" sz="2600" dirty="0"/>
              <a:t> 1.4) </a:t>
            </a:r>
            <a:r>
              <a:rPr lang="el-GR" sz="2600" dirty="0"/>
              <a:t>επηρεάζει τη σταθερότητα και τη δραστικότητα των μορίων</a:t>
            </a:r>
            <a:r>
              <a:rPr lang="en-US" sz="2600" dirty="0"/>
              <a:t>, </a:t>
            </a:r>
            <a:r>
              <a:rPr lang="el-GR" sz="2600" dirty="0"/>
              <a:t>κι επομένως πρέπει να είστε σε θέση να προσδιορίζετε τα τυπικά φορτία σε αναπαραστάσεις σκελετικών δομών</a:t>
            </a:r>
            <a:endParaRPr lang="en-US" sz="2600" dirty="0"/>
          </a:p>
          <a:p>
            <a:pPr eaLnBrk="1" hangingPunct="1"/>
            <a:r>
              <a:rPr lang="el-GR" sz="2600" dirty="0"/>
              <a:t>Αναγράψτε όλα τα τυπικά φορτία στο παρακάτω μόριο</a:t>
            </a:r>
            <a:endParaRPr lang="en-US" sz="2600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l-GR" sz="12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l-GR" sz="2600" dirty="0">
                <a:sym typeface="Symbol" charset="2"/>
              </a:rPr>
              <a:t>Εξασκηθείτε με τα ΣΗΜΕΙΑ ΕΛΕΓΧΟΥ ΚΑΤΑΝΟΗΣΗΣ ΕΝΝΟΙΩΝ</a:t>
            </a:r>
            <a:r>
              <a:rPr lang="en-US" sz="2600" dirty="0"/>
              <a:t> 2.12 </a:t>
            </a:r>
            <a:r>
              <a:rPr lang="el-GR" sz="2600" dirty="0"/>
              <a:t>και</a:t>
            </a:r>
            <a:r>
              <a:rPr lang="en-US" sz="2600" dirty="0"/>
              <a:t> 2.13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05589"/>
              </p:ext>
            </p:extLst>
          </p:nvPr>
        </p:nvGraphicFramePr>
        <p:xfrm>
          <a:off x="2776457" y="3551402"/>
          <a:ext cx="3214688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CS ChemDraw Drawing" r:id="rId4" imgW="1485900" imgH="952500" progId="">
                  <p:embed/>
                </p:oleObj>
              </mc:Choice>
              <mc:Fallback>
                <p:oleObj name="CS ChemDraw Drawing" r:id="rId4" imgW="1485900" imgH="9525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457" y="3551402"/>
                        <a:ext cx="3214688" cy="2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63471" y="117476"/>
            <a:ext cx="8423329" cy="1137888"/>
          </a:xfrm>
        </p:spPr>
        <p:txBody>
          <a:bodyPr/>
          <a:lstStyle/>
          <a:p>
            <a:pPr eaLnBrk="1" hangingPunct="1"/>
            <a:r>
              <a:rPr lang="en-US" sz="4000" dirty="0"/>
              <a:t>2.4 </a:t>
            </a:r>
            <a:r>
              <a:rPr lang="el-GR" sz="4000" dirty="0"/>
              <a:t>Σκελετικές Δομές με Τυπικά Φορτία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504950"/>
            <a:ext cx="8689975" cy="4699000"/>
          </a:xfrm>
        </p:spPr>
        <p:txBody>
          <a:bodyPr/>
          <a:lstStyle/>
          <a:p>
            <a:pPr eaLnBrk="1" hangingPunct="1"/>
            <a:r>
              <a:rPr lang="el-GR" sz="2600" dirty="0"/>
              <a:t>Τα περισσότερα άτομα άνθρακα θα έχουν </a:t>
            </a:r>
            <a:r>
              <a:rPr lang="en-US" sz="2600" dirty="0"/>
              <a:t>4 </a:t>
            </a:r>
            <a:r>
              <a:rPr lang="el-GR" sz="2600" dirty="0"/>
              <a:t>ομοιοπολικούς δεσμούς</a:t>
            </a:r>
            <a:r>
              <a:rPr lang="en-US" sz="2600" dirty="0"/>
              <a:t> </a:t>
            </a:r>
            <a:r>
              <a:rPr lang="el-GR" sz="2600" dirty="0"/>
              <a:t>και κανένα μονήρες ζεύγος ηλεκτρονίων για να αποφύγουν να φέρουν τυπικό φορτίο</a:t>
            </a:r>
            <a:endParaRPr lang="en-US" sz="2600" dirty="0"/>
          </a:p>
          <a:p>
            <a:pPr eaLnBrk="1" hangingPunct="1"/>
            <a:r>
              <a:rPr lang="el-GR" sz="2600" dirty="0"/>
              <a:t>Μερικές φορές το άτομο του άνθρακα θα έχει ένα </a:t>
            </a:r>
            <a:r>
              <a:rPr lang="en-US" sz="2600" dirty="0"/>
              <a:t>+1 </a:t>
            </a:r>
            <a:r>
              <a:rPr lang="el-GR" sz="2600" dirty="0"/>
              <a:t>φορτίο</a:t>
            </a:r>
            <a:r>
              <a:rPr lang="en-US" sz="2600" dirty="0"/>
              <a:t>.  </a:t>
            </a:r>
            <a:r>
              <a:rPr lang="el-GR" sz="2600" dirty="0"/>
              <a:t>Σε αυτές τις περιπτώσεις</a:t>
            </a:r>
            <a:r>
              <a:rPr lang="en-US" sz="2600" dirty="0"/>
              <a:t>, </a:t>
            </a:r>
            <a:r>
              <a:rPr lang="el-GR" sz="2600" dirty="0"/>
              <a:t>το άτομο του άνθρακα θα έχει </a:t>
            </a:r>
            <a:r>
              <a:rPr lang="en-US" sz="2600" dirty="0"/>
              <a:t>3 </a:t>
            </a:r>
            <a:r>
              <a:rPr lang="el-GR" sz="2600" dirty="0"/>
              <a:t>δεσμούς</a:t>
            </a:r>
            <a:r>
              <a:rPr lang="en-US" sz="2600" dirty="0"/>
              <a:t>.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l-GR" sz="1200" dirty="0"/>
          </a:p>
          <a:p>
            <a:pPr marL="0" indent="0" eaLnBrk="1" hangingPunct="1">
              <a:buNone/>
            </a:pPr>
            <a:endParaRPr lang="el-GR" sz="1200" dirty="0"/>
          </a:p>
          <a:p>
            <a:pPr marL="0" indent="0" eaLnBrk="1" hangingPunct="1">
              <a:buNone/>
            </a:pPr>
            <a:endParaRPr lang="el-GR" sz="1200" dirty="0"/>
          </a:p>
          <a:p>
            <a:pPr marL="0" indent="0" eaLnBrk="1" hangingPunct="1">
              <a:buNone/>
            </a:pPr>
            <a:endParaRPr lang="el-GR" sz="1200" dirty="0"/>
          </a:p>
          <a:p>
            <a:pPr marL="0" indent="0" eaLnBrk="1" hangingPunct="1">
              <a:buNone/>
            </a:pPr>
            <a:endParaRPr lang="en-US" sz="1200" dirty="0"/>
          </a:p>
          <a:p>
            <a:pPr eaLnBrk="1" hangingPunct="1"/>
            <a:r>
              <a:rPr lang="el-GR" dirty="0"/>
              <a:t>Υπάρχει κάτι</a:t>
            </a:r>
            <a:r>
              <a:rPr lang="en-US" dirty="0"/>
              <a:t> </a:t>
            </a:r>
            <a:r>
              <a:rPr lang="el-GR" dirty="0"/>
              <a:t>ιδιαίτερα ασταθές</a:t>
            </a:r>
            <a:r>
              <a:rPr lang="en-US" dirty="0"/>
              <a:t> </a:t>
            </a:r>
            <a:r>
              <a:rPr lang="el-GR" dirty="0"/>
              <a:t>στα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ΚΑΡΒΟ</a:t>
            </a:r>
            <a:r>
              <a:rPr lang="el-GR" dirty="0">
                <a:solidFill>
                  <a:srgbClr val="00B0F0"/>
                </a:solidFill>
              </a:rPr>
              <a:t>ΚΑΤΙΟΝΤΑ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 descr="c02s09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7" y="4137842"/>
            <a:ext cx="7651322" cy="13861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78969" y="117475"/>
            <a:ext cx="8524068" cy="1091393"/>
          </a:xfrm>
        </p:spPr>
        <p:txBody>
          <a:bodyPr/>
          <a:lstStyle/>
          <a:p>
            <a:pPr eaLnBrk="1" hangingPunct="1"/>
            <a:r>
              <a:rPr lang="en-US" sz="4000" dirty="0"/>
              <a:t>2.4 </a:t>
            </a:r>
            <a:r>
              <a:rPr lang="el-GR" sz="4000" dirty="0"/>
              <a:t>Σκελετικές Δομές με Τυπικά Φορτία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504950"/>
            <a:ext cx="8689975" cy="46990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Τα περισσότερα άτομα άνθρακα θα έχουν 4 ομοιοπολικούς δεσμούς και κανένα μονήρες ζεύγος ηλεκτρονίων για να αποφύγουν να φέρουν τυπικό φορτίο</a:t>
            </a:r>
          </a:p>
          <a:p>
            <a:pPr eaLnBrk="1" hangingPunct="1">
              <a:defRPr/>
            </a:pPr>
            <a:r>
              <a:rPr lang="el-GR" sz="2400" dirty="0"/>
              <a:t>Κάποιες φορές</a:t>
            </a:r>
            <a:r>
              <a:rPr lang="en-US" sz="2400" dirty="0"/>
              <a:t> </a:t>
            </a:r>
            <a:r>
              <a:rPr lang="el-GR" sz="2400" dirty="0"/>
              <a:t>το άτομο άνθρακα θα έχει  φορτίο </a:t>
            </a:r>
            <a:r>
              <a:rPr lang="en-US" sz="2400" dirty="0"/>
              <a:t>-1. 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lvl="0" eaLnBrk="1" hangingPunct="1"/>
            <a:r>
              <a:rPr lang="el-GR" sz="2400" dirty="0"/>
              <a:t>Υπάρχει κάτι</a:t>
            </a:r>
            <a:r>
              <a:rPr lang="en-US" sz="2400" dirty="0"/>
              <a:t> </a:t>
            </a:r>
            <a:r>
              <a:rPr lang="el-GR" sz="2400" dirty="0"/>
              <a:t>ιδιαίτερα ασταθές</a:t>
            </a:r>
            <a:r>
              <a:rPr lang="en-US" sz="2400" dirty="0"/>
              <a:t> </a:t>
            </a:r>
            <a:r>
              <a:rPr lang="el-GR" sz="2400" dirty="0"/>
              <a:t>στα</a:t>
            </a:r>
            <a:r>
              <a:rPr lang="en-US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ΚΑΡΒΟ</a:t>
            </a:r>
            <a:r>
              <a:rPr lang="el-GR" sz="2400" dirty="0">
                <a:solidFill>
                  <a:srgbClr val="00B0F0"/>
                </a:solidFill>
              </a:rPr>
              <a:t>ΚΑΤΙΟΝΤΑ</a:t>
            </a:r>
            <a:r>
              <a:rPr lang="el-GR" sz="2400" dirty="0"/>
              <a:t>;</a:t>
            </a:r>
            <a:endParaRPr lang="en-US" sz="2400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l-GR" sz="2400" dirty="0"/>
              <a:t>Εάν ένα άτομο άνθρακα φέρει φορτίο σε ένα μόριο</a:t>
            </a:r>
            <a:r>
              <a:rPr lang="en-US" sz="2400" dirty="0"/>
              <a:t>, </a:t>
            </a:r>
            <a:r>
              <a:rPr lang="el-GR" sz="2400" dirty="0"/>
              <a:t>το φορτίο ΠΡΕΠΕΙ</a:t>
            </a:r>
            <a:r>
              <a:rPr lang="en-US" sz="2400" dirty="0"/>
              <a:t> </a:t>
            </a:r>
            <a:r>
              <a:rPr lang="el-GR" sz="2400" dirty="0"/>
              <a:t>να δείχνεται στη σκελετική δομή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 descr="c02s09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20" y="2711643"/>
            <a:ext cx="1229916" cy="16142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117476"/>
            <a:ext cx="8229600" cy="1348718"/>
          </a:xfrm>
        </p:spPr>
        <p:txBody>
          <a:bodyPr/>
          <a:lstStyle/>
          <a:p>
            <a:pPr eaLnBrk="1" hangingPunct="1"/>
            <a:r>
              <a:rPr lang="en-US" dirty="0"/>
              <a:t>2.5 </a:t>
            </a:r>
            <a:r>
              <a:rPr lang="el-GR" dirty="0"/>
              <a:t>Σκελετικές Δομές και Μονήρη Ζεύγη Ηλεκτρονίων</a:t>
            </a:r>
            <a:endParaRPr lang="en-US" dirty="0"/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57325"/>
            <a:ext cx="8689975" cy="4699000"/>
          </a:xfrm>
        </p:spPr>
        <p:txBody>
          <a:bodyPr/>
          <a:lstStyle/>
          <a:p>
            <a:pPr eaLnBrk="1" hangingPunct="1"/>
            <a:r>
              <a:rPr lang="el-GR" sz="2600" dirty="0"/>
              <a:t>Μερικές φορές τα</a:t>
            </a:r>
            <a:r>
              <a:rPr lang="en-US" sz="2600" dirty="0"/>
              <a:t> </a:t>
            </a:r>
            <a:r>
              <a:rPr lang="el-GR" sz="2600" dirty="0"/>
              <a:t>μονήρη ζεύγη ηλεκτρονίων παραλείπονται  από τις σκελετικές δομές</a:t>
            </a:r>
            <a:r>
              <a:rPr lang="en-US" sz="2600" dirty="0"/>
              <a:t>.  </a:t>
            </a:r>
            <a:endParaRPr lang="el-GR" sz="2600" dirty="0"/>
          </a:p>
          <a:p>
            <a:pPr eaLnBrk="1" hangingPunct="1"/>
            <a:endParaRPr lang="en-US" sz="2600" dirty="0"/>
          </a:p>
          <a:p>
            <a:pPr eaLnBrk="1" hangingPunct="1"/>
            <a:r>
              <a:rPr lang="el-GR" sz="2600" dirty="0"/>
              <a:t>Για παράδειγμα</a:t>
            </a:r>
            <a:r>
              <a:rPr lang="en-US" sz="2600" dirty="0"/>
              <a:t>…</a:t>
            </a:r>
          </a:p>
          <a:p>
            <a:pPr eaLnBrk="1" hangingPunct="1"/>
            <a:r>
              <a:rPr lang="el-GR" sz="2600" dirty="0"/>
              <a:t>Δεν μπορείτε να προσδιορίσετε το τυπικό φορτίο του ατόμου </a:t>
            </a:r>
            <a:r>
              <a:rPr lang="en-US" sz="2600" dirty="0"/>
              <a:t>N </a:t>
            </a:r>
            <a:r>
              <a:rPr lang="el-GR" sz="2600" dirty="0"/>
              <a:t>αν δεν ξέρετε πόσα ηλεκτρόνια υπάρχουν στο </a:t>
            </a:r>
            <a:r>
              <a:rPr lang="en-US" sz="2600" dirty="0"/>
              <a:t>N</a:t>
            </a:r>
          </a:p>
          <a:p>
            <a:pPr eaLnBrk="1" hangingPunct="1"/>
            <a:r>
              <a:rPr lang="el-GR" sz="2600" dirty="0"/>
              <a:t>Θα μπορούσε να είναι</a:t>
            </a:r>
            <a:r>
              <a:rPr lang="en-US" sz="2600" dirty="0"/>
              <a:t>…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lvl="4" eaLnBrk="1" hangingPunct="1"/>
            <a:endParaRPr lang="en-US" dirty="0"/>
          </a:p>
          <a:p>
            <a:pPr eaLnBrk="1" hangingPunct="1"/>
            <a:r>
              <a:rPr lang="el-GR" sz="2600" dirty="0"/>
              <a:t>Θα πρέπει ΠΑΝΤΑ</a:t>
            </a:r>
            <a:r>
              <a:rPr lang="en-US" sz="2600" dirty="0"/>
              <a:t> </a:t>
            </a:r>
            <a:r>
              <a:rPr lang="el-GR" sz="2600" dirty="0"/>
              <a:t>να αναγράφετε τα τυπικά φορτία σε μία σκελετική δομή </a:t>
            </a:r>
            <a:r>
              <a:rPr lang="en-US" sz="2600" dirty="0"/>
              <a:t>structure </a:t>
            </a:r>
            <a:r>
              <a:rPr lang="el-GR" sz="2600" dirty="0"/>
              <a:t>για να αποφεύγετε τη σύγχυση</a:t>
            </a:r>
            <a:endParaRPr lang="en-US" sz="2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c02s097neopp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27" b="74892"/>
          <a:stretch/>
        </p:blipFill>
        <p:spPr>
          <a:xfrm>
            <a:off x="3194665" y="2294251"/>
            <a:ext cx="1043710" cy="1033030"/>
          </a:xfrm>
          <a:prstGeom prst="rect">
            <a:avLst/>
          </a:prstGeom>
        </p:spPr>
      </p:pic>
      <p:pic>
        <p:nvPicPr>
          <p:cNvPr id="7" name="Picture 6" descr="c02s097neopp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9"/>
          <a:stretch/>
        </p:blipFill>
        <p:spPr>
          <a:xfrm>
            <a:off x="4278642" y="4294892"/>
            <a:ext cx="3931920" cy="9329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444625"/>
          </a:xfrm>
        </p:spPr>
        <p:txBody>
          <a:bodyPr/>
          <a:lstStyle/>
          <a:p>
            <a:pPr eaLnBrk="1" hangingPunct="1"/>
            <a:r>
              <a:rPr lang="en-US" dirty="0"/>
              <a:t>2.5 </a:t>
            </a:r>
            <a:r>
              <a:rPr lang="el-GR" dirty="0"/>
              <a:t>Σκελετικές Δομές και Μονήρη Ζεύγη Ηλεκτρονίων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504950"/>
            <a:ext cx="8689975" cy="4699000"/>
          </a:xfrm>
        </p:spPr>
        <p:txBody>
          <a:bodyPr/>
          <a:lstStyle/>
          <a:p>
            <a:pPr eaLnBrk="1" hangingPunct="1"/>
            <a:r>
              <a:rPr lang="el-GR" dirty="0"/>
              <a:t>Εάν το τυπικό φορτίο αναγράφετε σε ένα άτομο</a:t>
            </a:r>
            <a:r>
              <a:rPr lang="en-US" dirty="0"/>
              <a:t>, </a:t>
            </a:r>
            <a:r>
              <a:rPr lang="el-GR" dirty="0"/>
              <a:t>μπορείτε να προσδιορίσετε πόσα ζεύγη μονήρων ηλεκτρονίων είναι παρόντα </a:t>
            </a:r>
            <a:endParaRPr lang="en-US" dirty="0"/>
          </a:p>
          <a:p>
            <a:pPr eaLnBrk="1" hangingPunct="1"/>
            <a:r>
              <a:rPr lang="el-GR" dirty="0"/>
              <a:t>Για να υπολογίσετε τον αριθμό των μονήρων ζευγών ηλεκτρονίων ενός ατόμου</a:t>
            </a:r>
            <a:r>
              <a:rPr lang="en-US" dirty="0"/>
              <a:t>, </a:t>
            </a:r>
            <a:r>
              <a:rPr lang="el-GR" dirty="0"/>
              <a:t>συγκρίνετε τον αριθμό των ηλεκτρονίων σθένους</a:t>
            </a:r>
            <a:r>
              <a:rPr lang="en-US" dirty="0"/>
              <a:t> </a:t>
            </a:r>
            <a:r>
              <a:rPr lang="el-GR" dirty="0"/>
              <a:t>που</a:t>
            </a:r>
            <a:r>
              <a:rPr lang="en-US" dirty="0"/>
              <a:t> </a:t>
            </a:r>
            <a:r>
              <a:rPr lang="el-GR" b="1" u="sng" dirty="0"/>
              <a:t>θα πρέπει</a:t>
            </a:r>
            <a:r>
              <a:rPr lang="en-US" dirty="0"/>
              <a:t> </a:t>
            </a:r>
            <a:r>
              <a:rPr lang="el-GR" dirty="0"/>
              <a:t>να διαθέτει το άτομο</a:t>
            </a:r>
            <a:r>
              <a:rPr lang="en-US" dirty="0"/>
              <a:t> </a:t>
            </a:r>
            <a:r>
              <a:rPr lang="el-GR" dirty="0"/>
              <a:t>με τον αριθμό των ηλεκτρονίων σθένους που διαθέτει </a:t>
            </a:r>
            <a:r>
              <a:rPr lang="el-GR" b="1" u="sng" dirty="0"/>
              <a:t>στην πραγματικότητα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l-GR" dirty="0"/>
              <a:t>Ενότητα</a:t>
            </a:r>
            <a:r>
              <a:rPr lang="en-US" dirty="0"/>
              <a:t> 1.4)</a:t>
            </a:r>
          </a:p>
          <a:p>
            <a:pPr eaLnBrk="1" hangingPunct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444625"/>
          </a:xfrm>
        </p:spPr>
        <p:txBody>
          <a:bodyPr/>
          <a:lstStyle/>
          <a:p>
            <a:pPr eaLnBrk="1" hangingPunct="1"/>
            <a:r>
              <a:rPr lang="en-US" dirty="0"/>
              <a:t>2.5 </a:t>
            </a:r>
            <a:r>
              <a:rPr lang="el-GR" dirty="0"/>
              <a:t>Σκελετικές Δομές και Μονήρη Ζεύγη Ηλεκτρονίων</a:t>
            </a:r>
            <a:endParaRPr lang="en-US" dirty="0"/>
          </a:p>
        </p:txBody>
      </p:sp>
      <p:sp>
        <p:nvSpPr>
          <p:cNvPr id="46086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562100"/>
            <a:ext cx="8743950" cy="4478338"/>
          </a:xfrm>
        </p:spPr>
        <p:txBody>
          <a:bodyPr/>
          <a:lstStyle/>
          <a:p>
            <a:pPr eaLnBrk="1" hangingPunct="1"/>
            <a:r>
              <a:rPr lang="el-GR" sz="2600" dirty="0"/>
              <a:t>Πόσα μονήρη ζεύγη ηλεκτρονίων υπάρχουν στο παρακάτω άτομο οξυγόνου;</a:t>
            </a:r>
            <a:endParaRPr lang="en-US" sz="2600" dirty="0"/>
          </a:p>
          <a:p>
            <a:pPr lvl="2" eaLnBrk="1" hangingPunct="1">
              <a:buFont typeface="Arial" charset="0"/>
              <a:buNone/>
            </a:pPr>
            <a:r>
              <a:rPr lang="en-US" dirty="0"/>
              <a:t>			</a:t>
            </a:r>
          </a:p>
          <a:p>
            <a:pPr eaLnBrk="1" hangingPunct="1"/>
            <a:r>
              <a:rPr lang="el-GR" sz="2600" dirty="0"/>
              <a:t>Το οξυγόνο</a:t>
            </a:r>
            <a:r>
              <a:rPr lang="en-US" sz="2600" dirty="0"/>
              <a:t> </a:t>
            </a:r>
            <a:r>
              <a:rPr lang="el-GR" sz="2600" b="1" u="sng" dirty="0"/>
              <a:t>θα πρέπει</a:t>
            </a:r>
            <a:r>
              <a:rPr lang="en-US" sz="2600" b="1" dirty="0"/>
              <a:t> </a:t>
            </a:r>
            <a:r>
              <a:rPr lang="el-GR" sz="2600" dirty="0"/>
              <a:t>να</a:t>
            </a:r>
            <a:r>
              <a:rPr lang="en-US" sz="2600" dirty="0"/>
              <a:t> </a:t>
            </a:r>
            <a:r>
              <a:rPr lang="el-GR" sz="2600" dirty="0"/>
              <a:t>διαθέτει </a:t>
            </a:r>
            <a:r>
              <a:rPr lang="en-US" sz="2600" dirty="0"/>
              <a:t>6 </a:t>
            </a:r>
            <a:r>
              <a:rPr lang="el-GR" sz="2600" dirty="0"/>
              <a:t>ηλεκτρόνια σθένους</a:t>
            </a:r>
            <a:r>
              <a:rPr lang="en-US" sz="2600" dirty="0"/>
              <a:t>, </a:t>
            </a:r>
            <a:r>
              <a:rPr lang="el-GR" sz="2600" dirty="0"/>
              <a:t>επειδή ανήκει στην ομάδα</a:t>
            </a:r>
            <a:r>
              <a:rPr lang="en-US" sz="2600" dirty="0"/>
              <a:t> VIA </a:t>
            </a:r>
            <a:r>
              <a:rPr lang="el-GR" sz="2600" dirty="0"/>
              <a:t>του περιοδικού πίνακα</a:t>
            </a:r>
            <a:r>
              <a:rPr lang="en-US" sz="2600" dirty="0"/>
              <a:t>.</a:t>
            </a:r>
          </a:p>
          <a:p>
            <a:pPr eaLnBrk="1" hangingPunct="1"/>
            <a:r>
              <a:rPr lang="el-GR" sz="2600" dirty="0"/>
              <a:t>Φέρει φορτίο </a:t>
            </a:r>
            <a:r>
              <a:rPr lang="en-US" sz="2600" dirty="0"/>
              <a:t>-1, </a:t>
            </a:r>
            <a:r>
              <a:rPr lang="el-GR" sz="2600" dirty="0"/>
              <a:t>επομένως </a:t>
            </a:r>
            <a:r>
              <a:rPr lang="el-GR" sz="2600" b="1" u="sng" dirty="0"/>
              <a:t>στην πραγματικότητα</a:t>
            </a:r>
            <a:r>
              <a:rPr lang="en-US" sz="2600" dirty="0"/>
              <a:t> </a:t>
            </a:r>
            <a:r>
              <a:rPr lang="el-GR" sz="2600" dirty="0"/>
              <a:t>πρέπει να έχει ένα επιπλέον ηλεκτρόνιο </a:t>
            </a:r>
            <a:r>
              <a:rPr lang="en-US" sz="2600" dirty="0"/>
              <a:t>(6+1=7) </a:t>
            </a:r>
            <a:endParaRPr lang="el-GR" sz="2600" dirty="0"/>
          </a:p>
          <a:p>
            <a:pPr eaLnBrk="1" hangingPunct="1"/>
            <a:r>
              <a:rPr lang="el-GR" sz="2600" dirty="0"/>
              <a:t>Το </a:t>
            </a:r>
            <a:r>
              <a:rPr lang="en-US" sz="2600" dirty="0"/>
              <a:t>1 </a:t>
            </a:r>
            <a:r>
              <a:rPr lang="el-GR" sz="2600" dirty="0"/>
              <a:t>ηλεκτρόνιο</a:t>
            </a:r>
            <a:r>
              <a:rPr lang="en-US" sz="2600" dirty="0"/>
              <a:t> </a:t>
            </a:r>
            <a:r>
              <a:rPr lang="el-GR" sz="2600" dirty="0"/>
              <a:t>έχει παραχωρηθεί στο οξυγόνο από το δεσμό του με το άτομο άνθρακα</a:t>
            </a:r>
            <a:r>
              <a:rPr lang="en-US" sz="2600" dirty="0"/>
              <a:t>.  </a:t>
            </a:r>
            <a:r>
              <a:rPr lang="el-GR" sz="2600" dirty="0"/>
              <a:t>ΓΙΑΤΙ;</a:t>
            </a:r>
            <a:endParaRPr lang="en-US" sz="2600" dirty="0"/>
          </a:p>
          <a:p>
            <a:pPr eaLnBrk="1" hangingPunct="1"/>
            <a:r>
              <a:rPr lang="el-GR" sz="2600" dirty="0"/>
              <a:t>ΠΟΣΑ</a:t>
            </a:r>
            <a:r>
              <a:rPr lang="en-US" sz="2600" dirty="0"/>
              <a:t> </a:t>
            </a:r>
            <a:r>
              <a:rPr lang="el-GR" sz="2600" dirty="0"/>
              <a:t>μονήρη ζεύγη ηλεκτρονίων πρέπει να έχει;</a:t>
            </a:r>
            <a:endParaRPr lang="en-US" sz="2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 descr="c02s09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50" y="2192972"/>
            <a:ext cx="1476726" cy="5587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444625"/>
          </a:xfrm>
        </p:spPr>
        <p:txBody>
          <a:bodyPr/>
          <a:lstStyle/>
          <a:p>
            <a:pPr eaLnBrk="1" hangingPunct="1"/>
            <a:r>
              <a:rPr lang="en-US" dirty="0"/>
              <a:t>2.5 </a:t>
            </a:r>
            <a:r>
              <a:rPr lang="el-GR" dirty="0"/>
              <a:t>Σκελετικές Δομές και Μονήρη Ζεύγη Ηλεκτρονίων</a:t>
            </a:r>
            <a:endParaRPr lang="en-US" dirty="0"/>
          </a:p>
        </p:txBody>
      </p:sp>
      <p:sp>
        <p:nvSpPr>
          <p:cNvPr id="47110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562100"/>
            <a:ext cx="8743950" cy="4478338"/>
          </a:xfrm>
        </p:spPr>
        <p:txBody>
          <a:bodyPr/>
          <a:lstStyle/>
          <a:p>
            <a:pPr eaLnBrk="1" hangingPunct="1"/>
            <a:r>
              <a:rPr lang="el-GR" dirty="0"/>
              <a:t>Μπορείτε επίσης να προσδιορίσετε το τυπικό φορτίο ενός ατόμου </a:t>
            </a:r>
            <a:r>
              <a:rPr lang="en-US" dirty="0"/>
              <a:t>O </a:t>
            </a:r>
            <a:r>
              <a:rPr lang="el-GR" dirty="0"/>
              <a:t>συσχετίζοντας τον αριθμό δεσμών με το τυπικό του φορτίο</a:t>
            </a:r>
            <a:r>
              <a:rPr lang="en-US" dirty="0"/>
              <a:t> </a:t>
            </a:r>
            <a:r>
              <a:rPr lang="el-GR" dirty="0"/>
              <a:t>σύμφωνα με τον Πίνακα </a:t>
            </a:r>
            <a:r>
              <a:rPr lang="en-US" dirty="0"/>
              <a:t>2.2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2.4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1" y="2972907"/>
            <a:ext cx="7537252" cy="25442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444625"/>
          </a:xfrm>
        </p:spPr>
        <p:txBody>
          <a:bodyPr/>
          <a:lstStyle/>
          <a:p>
            <a:pPr eaLnBrk="1" hangingPunct="1"/>
            <a:r>
              <a:rPr lang="en-US" dirty="0"/>
              <a:t>2.5 </a:t>
            </a:r>
            <a:r>
              <a:rPr lang="el-GR" dirty="0"/>
              <a:t>Σκελετικές Δομές και Μονήρη Ζεύγη Ηλεκτρονίων</a:t>
            </a:r>
            <a:endParaRPr lang="en-US" dirty="0"/>
          </a:p>
        </p:txBody>
      </p:sp>
      <p:sp>
        <p:nvSpPr>
          <p:cNvPr id="48134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562100"/>
            <a:ext cx="8743950" cy="4478338"/>
          </a:xfrm>
        </p:spPr>
        <p:txBody>
          <a:bodyPr/>
          <a:lstStyle/>
          <a:p>
            <a:pPr eaLnBrk="1" hangingPunct="1"/>
            <a:r>
              <a:rPr lang="el-GR" dirty="0"/>
              <a:t>Το τυπικό φορτίο ενός ατόμου</a:t>
            </a:r>
            <a:r>
              <a:rPr lang="en-US" dirty="0"/>
              <a:t> N </a:t>
            </a:r>
            <a:r>
              <a:rPr lang="el-GR" dirty="0"/>
              <a:t>μπορεί να υπολογιστεί κατά τον ίδιο τρόπο ή συσχετίζοντας τον αριθμό δεσμών με το</a:t>
            </a:r>
            <a:r>
              <a:rPr lang="en-US" dirty="0"/>
              <a:t> </a:t>
            </a:r>
            <a:r>
              <a:rPr lang="el-GR" dirty="0"/>
              <a:t>τυπικό του φορτίο σύμφωνα με τον Πίνακα </a:t>
            </a:r>
            <a:r>
              <a:rPr lang="en-US" dirty="0"/>
              <a:t>2.3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2.5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3" y="3386752"/>
            <a:ext cx="8441598" cy="22805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371490" cy="1082675"/>
          </a:xfrm>
        </p:spPr>
        <p:txBody>
          <a:bodyPr/>
          <a:lstStyle/>
          <a:p>
            <a:pPr eaLnBrk="1" hangingPunct="1"/>
            <a:r>
              <a:rPr lang="en-US" dirty="0"/>
              <a:t>2.6 </a:t>
            </a:r>
            <a:r>
              <a:rPr lang="el-GR" dirty="0"/>
              <a:t>Τρισδιάστατες Σκελετικές Δομές</a:t>
            </a:r>
            <a:endParaRPr lang="en-US" dirty="0"/>
          </a:p>
        </p:txBody>
      </p:sp>
      <p:sp>
        <p:nvSpPr>
          <p:cNvPr id="4915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200150"/>
            <a:ext cx="8743950" cy="4840288"/>
          </a:xfrm>
        </p:spPr>
        <p:txBody>
          <a:bodyPr/>
          <a:lstStyle/>
          <a:p>
            <a:pPr eaLnBrk="1" hangingPunct="1"/>
            <a:r>
              <a:rPr lang="el-GR" sz="2600" dirty="0"/>
              <a:t>Στη συντριπτική πλειονότητά τους τα μόρια είναι τρισδιάστατα</a:t>
            </a:r>
            <a:r>
              <a:rPr lang="en-US" sz="2600" dirty="0"/>
              <a:t>, </a:t>
            </a:r>
            <a:r>
              <a:rPr lang="el-GR" sz="2600" dirty="0"/>
              <a:t>αλλά είναι δύσκολο να αναπαρασταθεί ένα τρισδιάστατο μόριο σε ένα δισδιάστατο κομμάτι χαρτί ή στον πίνακα</a:t>
            </a:r>
            <a:r>
              <a:rPr lang="en-US" sz="2600" dirty="0"/>
              <a:t> </a:t>
            </a:r>
          </a:p>
          <a:p>
            <a:pPr eaLnBrk="1" hangingPunct="1"/>
            <a:r>
              <a:rPr lang="el-GR" sz="2600" dirty="0"/>
              <a:t>Θα χρησιμοποιήσουμε </a:t>
            </a:r>
            <a:r>
              <a:rPr lang="el-GR" sz="2600" b="1" dirty="0">
                <a:solidFill>
                  <a:srgbClr val="FF0000"/>
                </a:solidFill>
              </a:rPr>
              <a:t>διακεκομμένες</a:t>
            </a:r>
            <a:r>
              <a:rPr lang="en-US" sz="2600" dirty="0"/>
              <a:t> </a:t>
            </a:r>
            <a:r>
              <a:rPr lang="el-GR" sz="2600" dirty="0"/>
              <a:t>και</a:t>
            </a:r>
            <a:r>
              <a:rPr lang="en-US" sz="2600" dirty="0"/>
              <a:t> </a:t>
            </a:r>
            <a:r>
              <a:rPr lang="el-GR" sz="2600" b="1" dirty="0">
                <a:solidFill>
                  <a:srgbClr val="00B0F0"/>
                </a:solidFill>
              </a:rPr>
              <a:t>πλήρεις</a:t>
            </a:r>
            <a:r>
              <a:rPr lang="en-US" sz="2600" dirty="0"/>
              <a:t> </a:t>
            </a:r>
            <a:r>
              <a:rPr lang="el-GR" sz="2600" dirty="0"/>
              <a:t>σφηνοειδείς γραμμές</a:t>
            </a:r>
            <a:r>
              <a:rPr lang="en-US" sz="2600" dirty="0"/>
              <a:t> </a:t>
            </a:r>
            <a:r>
              <a:rPr lang="el-GR" sz="2600" dirty="0"/>
              <a:t>για να απεικονίσουμε</a:t>
            </a:r>
            <a:r>
              <a:rPr lang="en-US" sz="2600" dirty="0"/>
              <a:t> </a:t>
            </a:r>
            <a:r>
              <a:rPr lang="el-GR" sz="2600" dirty="0"/>
              <a:t>ομάδες</a:t>
            </a:r>
            <a:r>
              <a:rPr lang="en-US" sz="2600" dirty="0"/>
              <a:t> </a:t>
            </a:r>
            <a:r>
              <a:rPr lang="el-GR" sz="2600" dirty="0"/>
              <a:t>που</a:t>
            </a:r>
            <a:r>
              <a:rPr lang="en-US" sz="2600" dirty="0"/>
              <a:t> </a:t>
            </a:r>
            <a:r>
              <a:rPr lang="el-GR" sz="2600" dirty="0"/>
              <a:t>κατευθύνονται</a:t>
            </a:r>
            <a:r>
              <a:rPr lang="en-US" sz="2600" dirty="0"/>
              <a:t> </a:t>
            </a:r>
            <a:r>
              <a:rPr lang="el-GR" sz="2600" b="1" dirty="0">
                <a:solidFill>
                  <a:srgbClr val="FF0000"/>
                </a:solidFill>
              </a:rPr>
              <a:t>πίσω απ’ το χαρτί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l-GR" sz="2600" dirty="0"/>
              <a:t>ή</a:t>
            </a:r>
            <a:r>
              <a:rPr lang="en-US" sz="2600" dirty="0"/>
              <a:t> </a:t>
            </a:r>
            <a:r>
              <a:rPr lang="el-GR" sz="2600" b="1" dirty="0">
                <a:solidFill>
                  <a:srgbClr val="00B0F0"/>
                </a:solidFill>
              </a:rPr>
              <a:t>μπροστά απ’ το χαρτί</a:t>
            </a:r>
            <a:endParaRPr lang="en-US" sz="2600" b="1" dirty="0">
              <a:solidFill>
                <a:srgbClr val="00B0F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 descr="ID073_fg02_0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3" y="4317897"/>
            <a:ext cx="6860323" cy="18942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199" y="117475"/>
            <a:ext cx="8403021" cy="1082675"/>
          </a:xfrm>
        </p:spPr>
        <p:txBody>
          <a:bodyPr/>
          <a:lstStyle/>
          <a:p>
            <a:pPr eaLnBrk="1" hangingPunct="1"/>
            <a:r>
              <a:rPr lang="en-US" dirty="0"/>
              <a:t>2.6 </a:t>
            </a:r>
            <a:r>
              <a:rPr lang="el-GR" dirty="0"/>
              <a:t>Τρισδιάστατες Σκελετικές Δομές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200150"/>
            <a:ext cx="8743950" cy="5121822"/>
          </a:xfrm>
        </p:spPr>
        <p:txBody>
          <a:bodyPr/>
          <a:lstStyle/>
          <a:p>
            <a:pPr eaLnBrk="1" hangingPunct="1"/>
            <a:r>
              <a:rPr lang="el-GR" sz="2600" dirty="0"/>
              <a:t>Φανταστείτε τις λεπτές γραμμές ως συνεπίπεδες με το χαρτί ή τον πίνακα </a:t>
            </a:r>
          </a:p>
          <a:p>
            <a:pPr lvl="0" eaLnBrk="1" hangingPunct="1"/>
            <a:r>
              <a:rPr lang="el-GR" sz="2600" dirty="0">
                <a:solidFill>
                  <a:schemeClr val="tx1"/>
                </a:solidFill>
              </a:rPr>
              <a:t>Οι</a:t>
            </a:r>
            <a:r>
              <a:rPr lang="el-GR" sz="2600" b="1" dirty="0">
                <a:solidFill>
                  <a:srgbClr val="FF0000"/>
                </a:solidFill>
              </a:rPr>
              <a:t> διακεκομμένες</a:t>
            </a:r>
            <a:r>
              <a:rPr lang="en-US" sz="2600" dirty="0"/>
              <a:t> </a:t>
            </a:r>
            <a:r>
              <a:rPr lang="el-GR" sz="2600" dirty="0"/>
              <a:t>και οι</a:t>
            </a:r>
            <a:r>
              <a:rPr lang="en-US" sz="2600" dirty="0"/>
              <a:t> </a:t>
            </a:r>
            <a:r>
              <a:rPr lang="el-GR" sz="2600" b="1" dirty="0">
                <a:solidFill>
                  <a:srgbClr val="00B0F0"/>
                </a:solidFill>
              </a:rPr>
              <a:t>πλήρεις</a:t>
            </a:r>
            <a:r>
              <a:rPr lang="en-US" sz="2600" dirty="0"/>
              <a:t> </a:t>
            </a:r>
            <a:r>
              <a:rPr lang="el-GR" sz="2600" dirty="0"/>
              <a:t>σφηνοειδείς γραμμές</a:t>
            </a:r>
            <a:r>
              <a:rPr lang="en-US" sz="2600" dirty="0"/>
              <a:t> </a:t>
            </a:r>
            <a:r>
              <a:rPr lang="el-GR" sz="2600" dirty="0"/>
              <a:t>απεικονίζουν</a:t>
            </a:r>
            <a:r>
              <a:rPr lang="en-US" sz="2600" dirty="0"/>
              <a:t> </a:t>
            </a:r>
            <a:r>
              <a:rPr lang="el-GR" sz="2600" dirty="0"/>
              <a:t>ομάδες</a:t>
            </a:r>
            <a:r>
              <a:rPr lang="en-US" sz="2600" dirty="0"/>
              <a:t> </a:t>
            </a:r>
            <a:r>
              <a:rPr lang="el-GR" sz="2600" dirty="0"/>
              <a:t>που</a:t>
            </a:r>
            <a:r>
              <a:rPr lang="en-US" sz="2600" dirty="0"/>
              <a:t> </a:t>
            </a:r>
            <a:r>
              <a:rPr lang="el-GR" sz="2600" dirty="0"/>
              <a:t>κατευθύνονται</a:t>
            </a:r>
            <a:r>
              <a:rPr lang="en-US" sz="2600" dirty="0"/>
              <a:t> </a:t>
            </a:r>
            <a:r>
              <a:rPr lang="el-GR" sz="2600" b="1" dirty="0">
                <a:solidFill>
                  <a:srgbClr val="FF0000"/>
                </a:solidFill>
              </a:rPr>
              <a:t>πίσω απ’ το χαρτί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l-GR" sz="2600" dirty="0"/>
              <a:t>ή</a:t>
            </a:r>
            <a:r>
              <a:rPr lang="en-US" sz="2600" dirty="0"/>
              <a:t> </a:t>
            </a:r>
            <a:r>
              <a:rPr lang="el-GR" sz="2600" b="1" dirty="0">
                <a:solidFill>
                  <a:srgbClr val="00B0F0"/>
                </a:solidFill>
              </a:rPr>
              <a:t>μπροστά απ’ το χαρτί</a:t>
            </a:r>
            <a:endParaRPr lang="en-US" sz="2600" b="1" dirty="0">
              <a:solidFill>
                <a:srgbClr val="00B0F0"/>
              </a:solidFill>
            </a:endParaRPr>
          </a:p>
          <a:p>
            <a:pPr eaLnBrk="1" hangingPunct="1"/>
            <a:endParaRPr lang="en-US" sz="2600" b="1" dirty="0">
              <a:solidFill>
                <a:srgbClr val="00B0F0"/>
              </a:solidFill>
            </a:endParaRPr>
          </a:p>
          <a:p>
            <a:pPr eaLnBrk="1" hangingPunct="1"/>
            <a:endParaRPr lang="en-US" b="1" dirty="0">
              <a:solidFill>
                <a:srgbClr val="00B0F0"/>
              </a:solidFill>
            </a:endParaRPr>
          </a:p>
          <a:p>
            <a:pPr eaLnBrk="1" hangingPunct="1"/>
            <a:endParaRPr lang="en-US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l-GR" sz="1200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l-GR" sz="1200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l-GR" sz="1200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n-US" sz="1200" b="1" dirty="0">
              <a:solidFill>
                <a:srgbClr val="00B0F0"/>
              </a:solidFill>
            </a:endParaRPr>
          </a:p>
          <a:p>
            <a:pPr eaLnBrk="1" hangingPunct="1"/>
            <a:r>
              <a:rPr lang="el-GR" sz="2600" dirty="0">
                <a:solidFill>
                  <a:srgbClr val="2C2A2A"/>
                </a:solidFill>
              </a:rPr>
              <a:t>Θα επικεντρωθούμε σε αυτό το είδος αναπαράστασης στο Κεφάλαιο </a:t>
            </a:r>
            <a:r>
              <a:rPr lang="en-US" sz="2600" dirty="0">
                <a:solidFill>
                  <a:srgbClr val="2C2A2A"/>
                </a:solidFill>
              </a:rPr>
              <a:t>5</a:t>
            </a:r>
            <a:endParaRPr lang="en-US" sz="2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2-</a:t>
            </a:r>
            <a:fld id="{C365DC54-4325-4242-BB2B-C8FD7A4A0A7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11" descr="ID073_fg02_0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3" y="3566803"/>
            <a:ext cx="6860323" cy="18942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2.1 </a:t>
            </a:r>
            <a:r>
              <a:rPr lang="el-GR" dirty="0"/>
              <a:t>Μοριακές Αναπαραστάσεις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230812"/>
          </a:xfrm>
        </p:spPr>
        <p:txBody>
          <a:bodyPr/>
          <a:lstStyle/>
          <a:p>
            <a:pPr eaLnBrk="1" hangingPunct="1"/>
            <a:r>
              <a:rPr lang="el-GR" dirty="0"/>
              <a:t>Για τη σχεδίαση μεγάλων μορίων γρήγορα</a:t>
            </a:r>
            <a:r>
              <a:rPr lang="en-US" dirty="0"/>
              <a:t>, </a:t>
            </a:r>
            <a:r>
              <a:rPr lang="el-GR" dirty="0"/>
              <a:t>απαιτείται ένα διαφορετικό είδος αναπαράστασης</a:t>
            </a:r>
            <a:endParaRPr lang="en-US" dirty="0"/>
          </a:p>
          <a:p>
            <a:pPr eaLnBrk="1" hangingPunct="1"/>
            <a:r>
              <a:rPr lang="el-GR" dirty="0"/>
              <a:t>Θεωρείστε το αντιβιοτικό αμοξυκιλίνη</a:t>
            </a:r>
            <a:r>
              <a:rPr lang="en-US" dirty="0"/>
              <a:t>.  </a:t>
            </a:r>
            <a:r>
              <a:rPr lang="el-GR" dirty="0"/>
              <a:t>Η δομή</a:t>
            </a:r>
            <a:r>
              <a:rPr lang="en-US" dirty="0"/>
              <a:t> Lewis </a:t>
            </a:r>
            <a:r>
              <a:rPr lang="el-GR" dirty="0"/>
              <a:t>του μορίου</a:t>
            </a:r>
            <a:r>
              <a:rPr lang="en-US" dirty="0"/>
              <a:t> </a:t>
            </a:r>
            <a:r>
              <a:rPr lang="el-GR" dirty="0"/>
              <a:t>φαίνεται ακατάστατη</a:t>
            </a:r>
            <a:r>
              <a:rPr lang="en-US" dirty="0"/>
              <a:t>, </a:t>
            </a:r>
            <a:r>
              <a:rPr lang="el-GR" dirty="0"/>
              <a:t>και η σχεδίασή της θα ήταν αρκετά χρονοβόρα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 descr="c02s00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85" y="3502829"/>
            <a:ext cx="4929704" cy="29633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481848" cy="923049"/>
          </a:xfrm>
        </p:spPr>
        <p:txBody>
          <a:bodyPr/>
          <a:lstStyle/>
          <a:p>
            <a:pPr eaLnBrk="1" hangingPunct="1"/>
            <a:r>
              <a:rPr lang="en-US" dirty="0"/>
              <a:t>2.6 </a:t>
            </a:r>
            <a:r>
              <a:rPr lang="el-GR" dirty="0"/>
              <a:t>Τρισδιάστατες Σκελετικές Δομές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93675" y="1200150"/>
            <a:ext cx="8743950" cy="4840288"/>
          </a:xfrm>
        </p:spPr>
        <p:txBody>
          <a:bodyPr/>
          <a:lstStyle/>
          <a:p>
            <a:pPr eaLnBrk="1" hangingPunct="1"/>
            <a:r>
              <a:rPr lang="el-GR" sz="2600" dirty="0"/>
              <a:t>Δείτε ορισμένους άλλους τρόπους παρουσίασης μίας τρισδιάστατης δομής</a:t>
            </a:r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endParaRPr lang="en-US" dirty="0">
              <a:solidFill>
                <a:srgbClr val="2C2A2A"/>
              </a:solidFill>
            </a:endParaRPr>
          </a:p>
          <a:p>
            <a:pPr eaLnBrk="1" hangingPunct="1"/>
            <a:endParaRPr lang="en-US" dirty="0">
              <a:solidFill>
                <a:srgbClr val="2C2A2A"/>
              </a:solidFill>
            </a:endParaRPr>
          </a:p>
          <a:p>
            <a:pPr eaLnBrk="1" hangingPunct="1"/>
            <a:endParaRPr lang="en-US" dirty="0">
              <a:solidFill>
                <a:srgbClr val="2C2A2A"/>
              </a:solidFill>
            </a:endParaRPr>
          </a:p>
          <a:p>
            <a:pPr eaLnBrk="1" hangingPunct="1"/>
            <a:endParaRPr lang="en-US" dirty="0">
              <a:solidFill>
                <a:srgbClr val="2C2A2A"/>
              </a:solidFill>
            </a:endParaRPr>
          </a:p>
          <a:p>
            <a:pPr eaLnBrk="1" hangingPunct="1"/>
            <a:endParaRPr lang="el-GR" dirty="0">
              <a:solidFill>
                <a:srgbClr val="2C2A2A"/>
              </a:solidFill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2C2A2A"/>
              </a:solidFill>
            </a:endParaRPr>
          </a:p>
          <a:p>
            <a:pPr eaLnBrk="1" hangingPunct="1"/>
            <a:r>
              <a:rPr lang="el-GR" sz="2600" dirty="0">
                <a:solidFill>
                  <a:srgbClr val="2C2A2A"/>
                </a:solidFill>
              </a:rPr>
              <a:t>Διαβάστε το πλαίσιο </a:t>
            </a:r>
            <a:r>
              <a:rPr lang="en-US" sz="2600" dirty="0">
                <a:solidFill>
                  <a:srgbClr val="2C2A2A"/>
                </a:solidFill>
              </a:rPr>
              <a:t>“</a:t>
            </a:r>
            <a:r>
              <a:rPr lang="el-GR" sz="2600" dirty="0">
                <a:solidFill>
                  <a:srgbClr val="2C2A2A"/>
                </a:solidFill>
              </a:rPr>
              <a:t>Από Ιατρική Άποψη</a:t>
            </a:r>
            <a:r>
              <a:rPr lang="en-US" sz="2600" dirty="0">
                <a:solidFill>
                  <a:srgbClr val="2C2A2A"/>
                </a:solidFill>
              </a:rPr>
              <a:t>” </a:t>
            </a:r>
            <a:r>
              <a:rPr lang="el-GR" sz="2600" dirty="0">
                <a:solidFill>
                  <a:srgbClr val="2C2A2A"/>
                </a:solidFill>
              </a:rPr>
              <a:t>του Κεφαλαίου</a:t>
            </a:r>
            <a:r>
              <a:rPr lang="en-US" sz="2600" dirty="0">
                <a:solidFill>
                  <a:srgbClr val="2C2A2A"/>
                </a:solidFill>
              </a:rPr>
              <a:t> 2 </a:t>
            </a:r>
            <a:r>
              <a:rPr lang="el-GR" sz="2600" dirty="0">
                <a:solidFill>
                  <a:srgbClr val="2C2A2A"/>
                </a:solidFill>
              </a:rPr>
              <a:t>για να δείτε ένα παράδειγμα της σημασίας της τρισδιάστατης δομής</a:t>
            </a:r>
            <a:endParaRPr lang="en-US" sz="2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" name="Picture 1" descr="ID074_fg02_00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5" y="2307906"/>
            <a:ext cx="7503230" cy="2598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199" y="3421063"/>
            <a:ext cx="8345837" cy="2863850"/>
          </a:xfrm>
        </p:spPr>
        <p:txBody>
          <a:bodyPr/>
          <a:lstStyle/>
          <a:p>
            <a:pPr eaLnBrk="1" hangingPunct="1"/>
            <a:r>
              <a:rPr lang="el-GR" sz="2600" dirty="0"/>
              <a:t>Η σκελετική δομή διαβάζεται και σχεδιάζεται ευκολότερα</a:t>
            </a:r>
            <a:endParaRPr lang="en-US" sz="2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c02s008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1"/>
          <a:stretch/>
        </p:blipFill>
        <p:spPr>
          <a:xfrm>
            <a:off x="2444317" y="1092500"/>
            <a:ext cx="4383385" cy="2301080"/>
          </a:xfrm>
          <a:prstGeom prst="rect">
            <a:avLst/>
          </a:prstGeom>
        </p:spPr>
      </p:pic>
      <p:pic>
        <p:nvPicPr>
          <p:cNvPr id="2" name="Picture 1" descr="c02s009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98" y="4126870"/>
            <a:ext cx="4150731" cy="2114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sz="2600" dirty="0"/>
              <a:t>Μπορεί να φαίνεται σαν ξένη γλώσσα</a:t>
            </a:r>
            <a:r>
              <a:rPr lang="en-US" sz="2600" dirty="0"/>
              <a:t> </a:t>
            </a:r>
            <a:r>
              <a:rPr lang="el-GR" sz="2600" dirty="0"/>
              <a:t>εκ πρώτης όψεως</a:t>
            </a:r>
            <a:r>
              <a:rPr lang="en-US" sz="2600" dirty="0"/>
              <a:t>, </a:t>
            </a:r>
            <a:r>
              <a:rPr lang="el-GR" sz="2600" dirty="0"/>
              <a:t>επειδή πολλά από τα άτομα δεν αναγράφονται</a:t>
            </a:r>
            <a:endParaRPr lang="en-US" sz="2600" dirty="0"/>
          </a:p>
          <a:p>
            <a:pPr eaLnBrk="1" hangingPunct="1"/>
            <a:r>
              <a:rPr lang="el-GR" sz="2600" dirty="0"/>
              <a:t>Αυτός ο τύπος αναπαράστασης είναι Ο</a:t>
            </a:r>
            <a:r>
              <a:rPr lang="en-US" sz="2600" dirty="0"/>
              <a:t> </a:t>
            </a:r>
            <a:r>
              <a:rPr lang="el-GR" sz="2600" dirty="0"/>
              <a:t>ΚΥΡΙΟΣ</a:t>
            </a:r>
            <a:r>
              <a:rPr lang="en-US" sz="2600" dirty="0"/>
              <a:t> </a:t>
            </a:r>
            <a:r>
              <a:rPr lang="el-GR" sz="2600" dirty="0"/>
              <a:t>τρόπος</a:t>
            </a:r>
            <a:r>
              <a:rPr lang="en-US" sz="2600" dirty="0"/>
              <a:t> </a:t>
            </a:r>
            <a:r>
              <a:rPr lang="el-GR" sz="2600" dirty="0"/>
              <a:t>επικοινωνίας των χημικών</a:t>
            </a:r>
            <a:r>
              <a:rPr lang="en-US" sz="2600" dirty="0"/>
              <a:t>, </a:t>
            </a:r>
            <a:r>
              <a:rPr lang="el-GR" sz="2600" dirty="0"/>
              <a:t>κι ως εκ τούτου είναι μία γλώσσα την οποία ΠΡΕΠΕΙ να</a:t>
            </a:r>
            <a:r>
              <a:rPr lang="en-US" sz="2600" dirty="0"/>
              <a:t> </a:t>
            </a:r>
            <a:r>
              <a:rPr lang="el-GR" sz="2600" dirty="0"/>
              <a:t>κατέχετε για να επιτύχετε στην οργανική χημεία</a:t>
            </a:r>
            <a:endParaRPr lang="en-US" sz="2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c02s00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47" y="3609755"/>
            <a:ext cx="4921148" cy="2506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sz="2600" dirty="0"/>
              <a:t>Όπως και στις δομές</a:t>
            </a:r>
            <a:r>
              <a:rPr lang="en-US" sz="2600" dirty="0"/>
              <a:t> Lewis, </a:t>
            </a:r>
            <a:r>
              <a:rPr lang="el-GR" sz="2600" dirty="0"/>
              <a:t>οι γραμμές σχεδιάζονται μεταξύ των ατόμων για να δείξουν ομοιοπολικούς δεσμούς</a:t>
            </a:r>
            <a:endParaRPr lang="en-US" sz="2600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l-GR" sz="2600" dirty="0"/>
              <a:t>Τα άτομα συνδέονται υπό γωνίες </a:t>
            </a:r>
            <a:r>
              <a:rPr lang="en-US" sz="2600" dirty="0"/>
              <a:t>(</a:t>
            </a:r>
            <a:r>
              <a:rPr lang="el-GR" sz="2600" dirty="0"/>
              <a:t>ζιγκ ζαγκ</a:t>
            </a:r>
            <a:r>
              <a:rPr lang="en-US" sz="2600" dirty="0"/>
              <a:t>) </a:t>
            </a:r>
            <a:r>
              <a:rPr lang="el-GR" sz="2600" dirty="0"/>
              <a:t>αναπαριστώντας την πραγματική γεωμετρία των γωνιών των δεσμών</a:t>
            </a:r>
            <a:endParaRPr lang="en-US" sz="2600" dirty="0"/>
          </a:p>
          <a:p>
            <a:pPr lvl="1" eaLnBrk="1" hangingPunct="1"/>
            <a:r>
              <a:rPr lang="el-GR" dirty="0"/>
              <a:t>Ποια είναι η γωνία δεσμού για το</a:t>
            </a:r>
            <a:r>
              <a:rPr lang="en-US" dirty="0"/>
              <a:t> sp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l-GR" dirty="0"/>
              <a:t>υβριδισμένο άτομο άνθρακα;</a:t>
            </a:r>
            <a:endParaRPr lang="en-US" dirty="0"/>
          </a:p>
          <a:p>
            <a:pPr eaLnBrk="1" hangingPunct="1"/>
            <a:r>
              <a:rPr lang="el-GR" sz="2600" dirty="0"/>
              <a:t>Τα άτομα άνθρακα δεν αναγράφονται</a:t>
            </a:r>
            <a:r>
              <a:rPr lang="en-US" sz="2600" dirty="0"/>
              <a:t>, </a:t>
            </a:r>
            <a:r>
              <a:rPr lang="el-GR" sz="2600" dirty="0"/>
              <a:t>αλλά ένα άτομο άνθρακα υποτίθεται ότι βρίσκεται σε κάθε γωνία ή άκρο της γραμμής στο</a:t>
            </a:r>
            <a:r>
              <a:rPr lang="en-US" sz="2600" dirty="0"/>
              <a:t> </a:t>
            </a:r>
            <a:r>
              <a:rPr lang="el-GR" sz="2600" dirty="0"/>
              <a:t>ζιγκ ζαγκ</a:t>
            </a:r>
            <a:r>
              <a:rPr lang="en-US" sz="2600" dirty="0"/>
              <a:t>.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67695" y="2279819"/>
            <a:ext cx="3608611" cy="6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6C3C3"/>
                </a:solidFill>
              </a:rPr>
              <a:t>Όπως και στις δομές Lewis, οι γραμμές σχεδιάζονται μεταξύ των ατόμων για να δείξουν ομοιοπολικούς δεσμούς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l-GR" dirty="0"/>
              <a:t>Οι δεσμοί μεταξύ ατόμων άνθρακα-υδρογόνου παραλείπονται</a:t>
            </a:r>
            <a:r>
              <a:rPr lang="en-US" dirty="0"/>
              <a:t>.  </a:t>
            </a:r>
            <a:r>
              <a:rPr lang="el-GR" dirty="0"/>
              <a:t>ΓΙΑΤΙ;</a:t>
            </a:r>
            <a:endParaRPr lang="en-US" dirty="0"/>
          </a:p>
          <a:p>
            <a:pPr eaLnBrk="1" hangingPunct="1"/>
            <a:r>
              <a:rPr lang="el-GR" dirty="0"/>
              <a:t>Εάν τα άτομα </a:t>
            </a:r>
            <a:r>
              <a:rPr lang="en-US" dirty="0"/>
              <a:t>H </a:t>
            </a:r>
            <a:r>
              <a:rPr lang="el-GR" dirty="0"/>
              <a:t>παραλείπονται</a:t>
            </a:r>
            <a:r>
              <a:rPr lang="en-US" dirty="0"/>
              <a:t>, </a:t>
            </a:r>
            <a:r>
              <a:rPr lang="el-GR" dirty="0"/>
              <a:t>πως θα γνωρίζουμε πόσα άτομα </a:t>
            </a:r>
            <a:r>
              <a:rPr lang="en-US" dirty="0"/>
              <a:t>H </a:t>
            </a:r>
            <a:r>
              <a:rPr lang="el-GR" dirty="0"/>
              <a:t>συνδέονται με ένα άτομο άνθρακα;</a:t>
            </a: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c02s010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98" r="67371" b="22020"/>
          <a:stretch/>
        </p:blipFill>
        <p:spPr>
          <a:xfrm>
            <a:off x="3264733" y="2381190"/>
            <a:ext cx="2554020" cy="8075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dirty="0"/>
              <a:t>Εξασκηθείτε</a:t>
            </a:r>
            <a:r>
              <a:rPr lang="en-US" dirty="0"/>
              <a:t> </a:t>
            </a:r>
            <a:r>
              <a:rPr lang="el-GR" dirty="0"/>
              <a:t>προσδιορίζοντας τη</a:t>
            </a:r>
            <a:r>
              <a:rPr lang="en-US" dirty="0"/>
              <a:t> </a:t>
            </a:r>
            <a:r>
              <a:rPr lang="el-GR" dirty="0"/>
              <a:t>θέση</a:t>
            </a:r>
            <a:r>
              <a:rPr lang="en-US" dirty="0"/>
              <a:t> </a:t>
            </a:r>
            <a:r>
              <a:rPr lang="el-GR" dirty="0"/>
              <a:t>και τον αριθμό των ατόμων άνθρακα στις παρακάτω δομές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c02s0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8" y="2717595"/>
            <a:ext cx="7789884" cy="1422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 dirty="0"/>
              <a:t>2.2 </a:t>
            </a:r>
            <a:r>
              <a:rPr lang="el-GR" dirty="0"/>
              <a:t>Σκελετικές Δομές</a:t>
            </a:r>
            <a:endParaRPr lang="en-US" dirty="0"/>
          </a:p>
        </p:txBody>
      </p:sp>
      <p:sp>
        <p:nvSpPr>
          <p:cNvPr id="10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8229600" cy="5159375"/>
          </a:xfrm>
        </p:spPr>
        <p:txBody>
          <a:bodyPr/>
          <a:lstStyle/>
          <a:p>
            <a:pPr eaLnBrk="1" hangingPunct="1"/>
            <a:r>
              <a:rPr lang="el-GR" sz="2600" dirty="0"/>
              <a:t>Οι διπλοί και οι τριπλοί δεσμοί αναπαριστώνται όπως μπορείτε να φανταστείτε</a:t>
            </a:r>
            <a:endParaRPr lang="en-US" sz="2600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l-GR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l-GR" sz="2600" dirty="0"/>
              <a:t>Γιατί ο τριπλός δεσμός σχεδιάζεται χωρίς ζιγκ-ζαγκ;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02479"/>
              </p:ext>
            </p:extLst>
          </p:nvPr>
        </p:nvGraphicFramePr>
        <p:xfrm>
          <a:off x="2530933" y="4200714"/>
          <a:ext cx="384810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CS ChemDraw Drawing" r:id="rId4" imgW="3429000" imgH="1193800" progId="">
                  <p:embed/>
                </p:oleObj>
              </mc:Choice>
              <mc:Fallback>
                <p:oleObj name="CS ChemDraw Drawing" r:id="rId4" imgW="3429000" imgH="1193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933" y="4200714"/>
                        <a:ext cx="3848100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2-</a:t>
            </a:r>
            <a:fld id="{C365DC54-4325-4242-BB2B-C8FD7A4A0A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c02s01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07" y="2246555"/>
            <a:ext cx="4210986" cy="931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20135</TotalTime>
  <Words>1408</Words>
  <Application>Microsoft Office PowerPoint</Application>
  <PresentationFormat>On-screen Show (4:3)</PresentationFormat>
  <Paragraphs>257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Klein1-Temp</vt:lpstr>
      <vt:lpstr>CS ChemDraw Drawing</vt:lpstr>
      <vt:lpstr>2.1 Μοριακές Αναπαραστάσεις</vt:lpstr>
      <vt:lpstr>2.1 Μοριακές Αναπαραστάσεις</vt:lpstr>
      <vt:lpstr>2.1 Μοριακές Αναπαραστάσεις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2.2 Σκελετικές δομές</vt:lpstr>
      <vt:lpstr>2.3 Εντοπισμός Λειτουργικών Ομάδων</vt:lpstr>
      <vt:lpstr>2.3 Εντοπισμός Λειτουργικών Ομάδων</vt:lpstr>
      <vt:lpstr>2.3 Εντοπισμός Λειτουργικών Ομάδων</vt:lpstr>
      <vt:lpstr>2.4 Σκελετικές Δομές με Τυπικά Φορτία</vt:lpstr>
      <vt:lpstr>2.4 Σκελετικές Δομές με Τυπικά Φορτία</vt:lpstr>
      <vt:lpstr>2.4 Σκελετικές Δομές με Τυπικά Φορτία</vt:lpstr>
      <vt:lpstr>2.5 Σκελετικές Δομές και Μονήρη Ζεύγη Ηλεκτρονίων</vt:lpstr>
      <vt:lpstr>2.5 Σκελετικές Δομές και Μονήρη Ζεύγη Ηλεκτρονίων</vt:lpstr>
      <vt:lpstr>2.5 Σκελετικές Δομές και Μονήρη Ζεύγη Ηλεκτρονίων</vt:lpstr>
      <vt:lpstr>2.5 Σκελετικές Δομές και Μονήρη Ζεύγη Ηλεκτρονίων</vt:lpstr>
      <vt:lpstr>2.5 Σκελετικές Δομές και Μονήρη Ζεύγη Ηλεκτρονίων</vt:lpstr>
      <vt:lpstr>2.6 Τρισδιάστατες Σκελετικές Δομές</vt:lpstr>
      <vt:lpstr>2.6 Τρισδιάστατες Σκελετικές Δομές</vt:lpstr>
      <vt:lpstr>2.6 Τρισδιάστατες Σκελετικές Δομές</vt:lpstr>
    </vt:vector>
  </TitlesOfParts>
  <Company>Wiley Publishing,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Ρασσιάς Γεράσιμος</cp:lastModifiedBy>
  <cp:revision>408</cp:revision>
  <dcterms:created xsi:type="dcterms:W3CDTF">2013-09-27T00:19:52Z</dcterms:created>
  <dcterms:modified xsi:type="dcterms:W3CDTF">2021-04-22T00:29:05Z</dcterms:modified>
</cp:coreProperties>
</file>