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7" r:id="rId2"/>
    <p:sldId id="258" r:id="rId3"/>
    <p:sldId id="272" r:id="rId4"/>
    <p:sldId id="283" r:id="rId5"/>
    <p:sldId id="273" r:id="rId6"/>
    <p:sldId id="274" r:id="rId7"/>
    <p:sldId id="275" r:id="rId8"/>
    <p:sldId id="280" r:id="rId9"/>
    <p:sldId id="282" r:id="rId10"/>
    <p:sldId id="279" r:id="rId11"/>
    <p:sldId id="278" r:id="rId12"/>
    <p:sldId id="277" r:id="rId13"/>
    <p:sldId id="276" r:id="rId14"/>
    <p:sldId id="269" r:id="rId15"/>
    <p:sldId id="259" r:id="rId16"/>
    <p:sldId id="267" r:id="rId17"/>
    <p:sldId id="271" r:id="rId18"/>
    <p:sldId id="270" r:id="rId19"/>
    <p:sldId id="268"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E31"/>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5" autoAdjust="0"/>
  </p:normalViewPr>
  <p:slideViewPr>
    <p:cSldViewPr>
      <p:cViewPr varScale="1">
        <p:scale>
          <a:sx n="61" d="100"/>
          <a:sy n="61" d="100"/>
        </p:scale>
        <p:origin x="-1349"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C8CE80-C7C1-4729-AFE7-30E32FDD0AA2}" type="datetimeFigureOut">
              <a:rPr lang="el-GR" smtClean="0"/>
              <a:pPr/>
              <a:t>4/9/2015</a:t>
            </a:fld>
            <a:endParaRPr lang="el-G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BE7A79-D4B6-4CFC-B256-C0A8F840012A}" type="slidenum">
              <a:rPr lang="el-GR" smtClean="0"/>
              <a:pPr/>
              <a:t>‹#›</a:t>
            </a:fld>
            <a:endParaRPr lang="el-GR"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78736-5C02-443D-9384-0F8E3E67965E}" type="datetimeFigureOut">
              <a:rPr lang="el-GR" smtClean="0"/>
              <a:pPr/>
              <a:t>4/9/2015</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4D501-4E14-4CA2-B92E-1D19530A2D99}" type="slidenum">
              <a:rPr lang="el-GR" smtClean="0"/>
              <a:pPr/>
              <a:t>‹#›</a:t>
            </a:fld>
            <a:endParaRPr lang="el-GR"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xmlns="" val="2445984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xmlns=""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92C3B01-6321-4ABC-A1FB-08D91428F33B}"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AB0CCA3-BC65-4F0C-9AFF-E4FACB68DBD8}"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FAEDF7-8F91-4E2D-A954-E29DAC284896}"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863C78-B469-4194-82B7-D8D3CB1C04A2}"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CAB41-F98C-4F2C-BBA8-FC7190057CB6}"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6113DD4-16ED-4336-8A89-03B13D8A86E9}"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FD7AA50-1615-429F-A9EF-0BAA8F4C46B9}" type="datetime1">
              <a:rPr lang="el-GR" smtClean="0"/>
              <a:pPr/>
              <a:t>4/9/2015</a:t>
            </a:fld>
            <a:endParaRPr lang="el-GR" dirty="0"/>
          </a:p>
        </p:txBody>
      </p:sp>
      <p:sp>
        <p:nvSpPr>
          <p:cNvPr id="8" name="Footer Placeholder 7"/>
          <p:cNvSpPr>
            <a:spLocks noGrp="1"/>
          </p:cNvSpPr>
          <p:nvPr>
            <p:ph type="ftr" sz="quarter" idx="11"/>
          </p:nvPr>
        </p:nvSpPr>
        <p:spPr/>
        <p:txBody>
          <a:bodyPr/>
          <a:lstStyle/>
          <a:p>
            <a:r>
              <a:rPr lang="el-GR" dirty="0" smtClean="0"/>
              <a:t>Ενότητα 1: Όροι Μεταφορών</a:t>
            </a:r>
            <a:endParaRPr lang="el-GR" dirty="0"/>
          </a:p>
        </p:txBody>
      </p:sp>
      <p:sp>
        <p:nvSpPr>
          <p:cNvPr id="9" name="Slide Number Placeholder 8"/>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5277171-CD9E-49BC-B681-8A312376D28F}" type="datetime1">
              <a:rPr lang="el-GR" smtClean="0"/>
              <a:pPr/>
              <a:t>4/9/2015</a:t>
            </a:fld>
            <a:endParaRPr lang="el-GR" dirty="0"/>
          </a:p>
        </p:txBody>
      </p:sp>
      <p:sp>
        <p:nvSpPr>
          <p:cNvPr id="4" name="Footer Placeholder 3"/>
          <p:cNvSpPr>
            <a:spLocks noGrp="1"/>
          </p:cNvSpPr>
          <p:nvPr>
            <p:ph type="ftr" sz="quarter" idx="11"/>
          </p:nvPr>
        </p:nvSpPr>
        <p:spPr/>
        <p:txBody>
          <a:bodyPr/>
          <a:lstStyle/>
          <a:p>
            <a:r>
              <a:rPr lang="el-GR" dirty="0" smtClean="0"/>
              <a:t>Ενότητα 1: Όροι Μεταφορών</a:t>
            </a:r>
            <a:endParaRPr lang="el-GR" dirty="0"/>
          </a:p>
        </p:txBody>
      </p:sp>
      <p:sp>
        <p:nvSpPr>
          <p:cNvPr id="5" name="Slide Number Placeholder 4"/>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D1309-D8C4-4078-BD25-C3B8CEDBB9AC}" type="datetime1">
              <a:rPr lang="el-GR" smtClean="0"/>
              <a:pPr/>
              <a:t>4/9/2015</a:t>
            </a:fld>
            <a:endParaRPr lang="el-GR" dirty="0"/>
          </a:p>
        </p:txBody>
      </p:sp>
      <p:sp>
        <p:nvSpPr>
          <p:cNvPr id="3" name="Footer Placeholder 2"/>
          <p:cNvSpPr>
            <a:spLocks noGrp="1"/>
          </p:cNvSpPr>
          <p:nvPr>
            <p:ph type="ftr" sz="quarter" idx="11"/>
          </p:nvPr>
        </p:nvSpPr>
        <p:spPr/>
        <p:txBody>
          <a:bodyPr/>
          <a:lstStyle/>
          <a:p>
            <a:r>
              <a:rPr lang="el-GR" dirty="0" smtClean="0"/>
              <a:t>Ενότητα 1: Όροι Μεταφορών</a:t>
            </a:r>
            <a:endParaRPr lang="el-GR" dirty="0"/>
          </a:p>
        </p:txBody>
      </p:sp>
      <p:sp>
        <p:nvSpPr>
          <p:cNvPr id="4" name="Slide Number Placeholder 3"/>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54979-EA32-4259-A8CB-8CAC3B556D69}"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F8856-68BB-4A97-B954-F935567EC8FA}"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DC9EF-B5B6-4426-9C57-3C74E3884E1A}" type="datetime1">
              <a:rPr lang="el-GR" smtClean="0"/>
              <a:pPr/>
              <a:t>4/9/2015</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smtClean="0"/>
              <a:t>Ενότητα 1: Όροι Μεταφορών</a:t>
            </a: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3F0AF-8630-405C-8FDB-12C033996C87}"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class.upatras.gr/courses/CIV169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772816"/>
            <a:ext cx="7772400" cy="1470025"/>
          </a:xfrm>
        </p:spPr>
        <p:txBody>
          <a:bodyPr/>
          <a:lstStyle/>
          <a:p>
            <a:r>
              <a:rPr lang="el-GR" b="1" dirty="0" smtClean="0">
                <a:solidFill>
                  <a:srgbClr val="5075BC"/>
                </a:solidFill>
              </a:rPr>
              <a:t>ΑΝΑΛΥΣΗ ΜΕΤΑΦΟΡΩΝ </a:t>
            </a:r>
            <a:r>
              <a:rPr lang="en-US" b="1" dirty="0" smtClean="0">
                <a:solidFill>
                  <a:srgbClr val="5075BC"/>
                </a:solidFill>
              </a:rPr>
              <a:t>II</a:t>
            </a:r>
            <a:endParaRPr lang="el-GR" b="1" dirty="0">
              <a:solidFill>
                <a:srgbClr val="5075BC"/>
              </a:solidFill>
            </a:endParaRPr>
          </a:p>
        </p:txBody>
      </p:sp>
      <p:sp>
        <p:nvSpPr>
          <p:cNvPr id="3" name="Υπότιτλος 2"/>
          <p:cNvSpPr>
            <a:spLocks noGrp="1"/>
          </p:cNvSpPr>
          <p:nvPr>
            <p:ph type="subTitle" idx="1"/>
          </p:nvPr>
        </p:nvSpPr>
        <p:spPr>
          <a:xfrm>
            <a:off x="683568" y="3384822"/>
            <a:ext cx="7776864" cy="2564457"/>
          </a:xfrm>
        </p:spPr>
        <p:txBody>
          <a:bodyPr>
            <a:noAutofit/>
          </a:bodyPr>
          <a:lstStyle/>
          <a:p>
            <a:pPr>
              <a:spcBef>
                <a:spcPts val="0"/>
              </a:spcBef>
            </a:pPr>
            <a:r>
              <a:rPr lang="el-GR" b="1" dirty="0" smtClean="0">
                <a:solidFill>
                  <a:srgbClr val="5075BC"/>
                </a:solidFill>
                <a:ea typeface="+mj-ea"/>
                <a:cs typeface="+mj-cs"/>
              </a:rPr>
              <a:t>Ενότητα</a:t>
            </a:r>
            <a:r>
              <a:rPr lang="en-US" b="1" dirty="0" smtClean="0">
                <a:solidFill>
                  <a:srgbClr val="5075BC"/>
                </a:solidFill>
                <a:ea typeface="+mj-ea"/>
                <a:cs typeface="+mj-cs"/>
              </a:rPr>
              <a:t> 5</a:t>
            </a:r>
            <a:r>
              <a:rPr lang="el-GR" b="1" dirty="0" smtClean="0">
                <a:solidFill>
                  <a:srgbClr val="5075BC"/>
                </a:solidFill>
                <a:ea typeface="+mj-ea"/>
                <a:cs typeface="+mj-cs"/>
              </a:rPr>
              <a:t>: </a:t>
            </a:r>
            <a:r>
              <a:rPr lang="el-GR" dirty="0" smtClean="0">
                <a:solidFill>
                  <a:schemeClr val="tx1"/>
                </a:solidFill>
                <a:ea typeface="+mj-ea"/>
                <a:cs typeface="+mj-cs"/>
              </a:rPr>
              <a:t>Μέθοδος </a:t>
            </a:r>
            <a:r>
              <a:rPr lang="en-US" dirty="0" smtClean="0">
                <a:solidFill>
                  <a:schemeClr val="tx1"/>
                </a:solidFill>
                <a:ea typeface="+mj-ea"/>
                <a:cs typeface="+mj-cs"/>
              </a:rPr>
              <a:t>Convex Combinations</a:t>
            </a:r>
            <a:endParaRPr lang="el-GR" dirty="0" smtClean="0">
              <a:solidFill>
                <a:schemeClr val="tx1"/>
              </a:solidFill>
            </a:endParaRPr>
          </a:p>
          <a:p>
            <a:pPr>
              <a:spcBef>
                <a:spcPts val="0"/>
              </a:spcBef>
            </a:pPr>
            <a:endParaRPr lang="el-GR" b="1" dirty="0" smtClean="0">
              <a:solidFill>
                <a:schemeClr val="tx1"/>
              </a:solidFill>
            </a:endParaRPr>
          </a:p>
          <a:p>
            <a:pPr>
              <a:spcBef>
                <a:spcPts val="0"/>
              </a:spcBef>
            </a:pPr>
            <a:r>
              <a:rPr lang="el-GR" b="1" dirty="0" smtClean="0">
                <a:solidFill>
                  <a:schemeClr val="tx1"/>
                </a:solidFill>
              </a:rPr>
              <a:t>Διδάσκων: Γεώργιος Στεφανίδης</a:t>
            </a:r>
          </a:p>
          <a:p>
            <a:r>
              <a:rPr lang="el-GR" dirty="0" smtClean="0">
                <a:solidFill>
                  <a:schemeClr val="tx1"/>
                </a:solidFill>
              </a:rPr>
              <a:t>Πολυτεχνική Σχολή</a:t>
            </a:r>
          </a:p>
          <a:p>
            <a:r>
              <a:rPr lang="el-GR" dirty="0" smtClean="0">
                <a:solidFill>
                  <a:schemeClr val="tx1"/>
                </a:solidFill>
              </a:rPr>
              <a:t>Τμήμα Πολιτικών Μηχανικών</a:t>
            </a:r>
            <a:endParaRPr lang="en-US"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Εφαρμογή  Μεθόδου «</a:t>
            </a:r>
            <a:r>
              <a:rPr lang="en-US" b="1" dirty="0" smtClean="0">
                <a:solidFill>
                  <a:schemeClr val="tx2">
                    <a:lumMod val="60000"/>
                    <a:lumOff val="40000"/>
                  </a:schemeClr>
                </a:solidFill>
              </a:rPr>
              <a:t>Convex Combinations</a:t>
            </a:r>
            <a:r>
              <a:rPr lang="el-GR" b="1" dirty="0" smtClean="0">
                <a:solidFill>
                  <a:schemeClr val="tx2">
                    <a:lumMod val="60000"/>
                    <a:lumOff val="40000"/>
                  </a:schemeClr>
                </a:solidFill>
              </a:rPr>
              <a:t>»</a:t>
            </a:r>
            <a:r>
              <a:rPr lang="en-US" b="1" dirty="0" smtClean="0">
                <a:solidFill>
                  <a:schemeClr val="tx2">
                    <a:lumMod val="60000"/>
                    <a:lumOff val="40000"/>
                  </a:schemeClr>
                </a:solidFill>
              </a:rPr>
              <a:t> [4/5]</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2132856"/>
            <a:ext cx="8229600" cy="3993307"/>
          </a:xfrm>
        </p:spPr>
        <p:txBody>
          <a:bodyPr>
            <a:normAutofit/>
          </a:bodyPr>
          <a:lstStyle/>
          <a:p>
            <a:pPr marL="0" indent="0" algn="just">
              <a:buNone/>
              <a:tabLst>
                <a:tab pos="0" algn="l"/>
              </a:tabLst>
            </a:pPr>
            <a:r>
              <a:rPr lang="el-GR" dirty="0" smtClean="0"/>
              <a:t>Βλέπουμε ότι με 2 επαναλήψεις η μέθοδος συγκλίνει.</a:t>
            </a:r>
          </a:p>
          <a:p>
            <a:pPr marL="0" indent="0" algn="just">
              <a:buNone/>
              <a:tabLst>
                <a:tab pos="0" algn="l"/>
              </a:tabLst>
            </a:pPr>
            <a:endParaRPr lang="el-GR" dirty="0" smtClean="0"/>
          </a:p>
          <a:p>
            <a:pPr marL="0" indent="0" algn="just">
              <a:buNone/>
              <a:tabLst>
                <a:tab pos="0" algn="l"/>
              </a:tabLst>
            </a:pPr>
            <a:r>
              <a:rPr lang="el-GR" dirty="0" smtClean="0"/>
              <a:t>Στη δεύτερη κίνηση έχουν αποκτήσει τιμή και τα τρία </a:t>
            </a:r>
            <a:r>
              <a:rPr lang="en-US" b="1" dirty="0" smtClean="0"/>
              <a:t>x</a:t>
            </a:r>
            <a:r>
              <a:rPr lang="el-GR" dirty="0" smtClean="0"/>
              <a:t> και τα ποσοστά </a:t>
            </a:r>
            <a:r>
              <a:rPr lang="el-GR" b="1" dirty="0" smtClean="0"/>
              <a:t>α</a:t>
            </a:r>
            <a:r>
              <a:rPr lang="el-GR" dirty="0" smtClean="0"/>
              <a:t> έχουν έρθει πολύ κοντά.</a:t>
            </a:r>
          </a:p>
          <a:p>
            <a:pPr marL="0" indent="0">
              <a:buNone/>
              <a:tabLst>
                <a:tab pos="0" algn="l"/>
              </a:tabLst>
            </a:pPr>
            <a:endParaRPr lang="el-GR" dirty="0" smtClean="0"/>
          </a:p>
          <a:p>
            <a:pPr marL="171450" indent="-514350">
              <a:buNone/>
            </a:pPr>
            <a:endParaRPr lang="el-GR" b="1"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10</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5"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 pos="1487488"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4"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7" name="Rectangle 1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70" name="Rectangle 1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53251" name="Rectangle 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532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Εφαρμογή  Μεθόδου «</a:t>
            </a:r>
            <a:r>
              <a:rPr lang="en-US" b="1" dirty="0" smtClean="0">
                <a:solidFill>
                  <a:schemeClr val="tx2">
                    <a:lumMod val="60000"/>
                    <a:lumOff val="40000"/>
                  </a:schemeClr>
                </a:solidFill>
              </a:rPr>
              <a:t>Convex Combinations</a:t>
            </a:r>
            <a:r>
              <a:rPr lang="el-GR" b="1" dirty="0" smtClean="0">
                <a:solidFill>
                  <a:schemeClr val="tx2">
                    <a:lumMod val="60000"/>
                    <a:lumOff val="40000"/>
                  </a:schemeClr>
                </a:solidFill>
              </a:rPr>
              <a:t>»</a:t>
            </a:r>
            <a:r>
              <a:rPr lang="en-US" b="1" dirty="0" smtClean="0">
                <a:solidFill>
                  <a:schemeClr val="tx2">
                    <a:lumMod val="60000"/>
                    <a:lumOff val="40000"/>
                  </a:schemeClr>
                </a:solidFill>
              </a:rPr>
              <a:t> [5/5]</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2060848"/>
            <a:ext cx="8229600" cy="4065315"/>
          </a:xfrm>
        </p:spPr>
        <p:txBody>
          <a:bodyPr>
            <a:normAutofit/>
          </a:bodyPr>
          <a:lstStyle/>
          <a:p>
            <a:pPr marL="0" indent="0">
              <a:buNone/>
              <a:tabLst>
                <a:tab pos="0" algn="l"/>
              </a:tabLst>
            </a:pPr>
            <a:r>
              <a:rPr lang="el-GR" dirty="0" smtClean="0"/>
              <a:t>* Από το 0 στο 1 έχω 1 ολοκλήρωμα, γιατί έχω μόνο το                  :</a:t>
            </a:r>
          </a:p>
          <a:p>
            <a:pPr marL="0" indent="0">
              <a:buNone/>
              <a:tabLst>
                <a:tab pos="0" algn="l"/>
              </a:tabLst>
            </a:pPr>
            <a:endParaRPr lang="el-GR" dirty="0" smtClean="0"/>
          </a:p>
          <a:p>
            <a:pPr marL="0" indent="0">
              <a:buNone/>
              <a:tabLst>
                <a:tab pos="0" algn="l"/>
              </a:tabLst>
            </a:pPr>
            <a:endParaRPr lang="el-GR" dirty="0" smtClean="0"/>
          </a:p>
          <a:p>
            <a:pPr marL="0" indent="0">
              <a:buNone/>
              <a:tabLst>
                <a:tab pos="0" algn="l"/>
              </a:tabLst>
            </a:pPr>
            <a:r>
              <a:rPr lang="el-GR" dirty="0" smtClean="0"/>
              <a:t>* Από το 1  στο 2 έχω 2 ολοκληρώματα, γιατί                                </a:t>
            </a:r>
          </a:p>
          <a:p>
            <a:pPr marL="0" indent="0">
              <a:buNone/>
              <a:tabLst>
                <a:tab pos="0" algn="l"/>
              </a:tabLst>
            </a:pPr>
            <a:r>
              <a:rPr lang="el-GR" dirty="0" smtClean="0"/>
              <a:t>έχω                      και                    .</a:t>
            </a:r>
          </a:p>
          <a:p>
            <a:pPr marL="171450" indent="-514350">
              <a:buNone/>
            </a:pPr>
            <a:endParaRPr lang="el-GR" b="1"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504056"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11</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5"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 pos="1487488"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4"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7" name="Rectangle 1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70" name="Rectangle 1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53251" name="Rectangle 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532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529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75656" y="5013176"/>
            <a:ext cx="1476375" cy="485775"/>
          </a:xfrm>
          <a:prstGeom prst="rect">
            <a:avLst/>
          </a:prstGeom>
          <a:noFill/>
        </p:spPr>
      </p:pic>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529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51920" y="4941168"/>
            <a:ext cx="1476375" cy="485775"/>
          </a:xfrm>
          <a:prstGeom prst="rect">
            <a:avLst/>
          </a:prstGeom>
          <a:noFill/>
        </p:spPr>
      </p:pic>
      <p:pic>
        <p:nvPicPr>
          <p:cNvPr id="36"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79712" y="2636912"/>
            <a:ext cx="1200150" cy="485775"/>
          </a:xfrm>
          <a:prstGeom prst="rect">
            <a:avLst/>
          </a:prstGeom>
          <a:noFill/>
        </p:spPr>
      </p:pic>
      <p:pic>
        <p:nvPicPr>
          <p:cNvPr id="3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67944" y="2924944"/>
            <a:ext cx="3914775" cy="1181100"/>
          </a:xfrm>
          <a:prstGeom prst="rect">
            <a:avLst/>
          </a:prstGeom>
          <a:noFill/>
        </p:spPr>
      </p:pic>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Πλεονεκτήματα Μεθόδου «</a:t>
            </a:r>
            <a:r>
              <a:rPr lang="en-US" b="1" dirty="0" smtClean="0">
                <a:solidFill>
                  <a:schemeClr val="tx2">
                    <a:lumMod val="60000"/>
                    <a:lumOff val="40000"/>
                  </a:schemeClr>
                </a:solidFill>
              </a:rPr>
              <a:t>Convex Combinations</a:t>
            </a:r>
            <a:r>
              <a:rPr lang="el-GR"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2204864"/>
            <a:ext cx="8229600" cy="3921299"/>
          </a:xfrm>
        </p:spPr>
        <p:txBody>
          <a:bodyPr>
            <a:normAutofit/>
          </a:bodyPr>
          <a:lstStyle/>
          <a:p>
            <a:pPr marL="171450" indent="-514350">
              <a:lnSpc>
                <a:spcPct val="150000"/>
              </a:lnSpc>
              <a:buFont typeface="+mj-lt"/>
              <a:buAutoNum type="arabicPeriod"/>
            </a:pPr>
            <a:r>
              <a:rPr lang="el-GR" b="1" dirty="0" smtClean="0"/>
              <a:t>Η μέθοδος αυτή συγκλίνει, μπορεί δηλαδή να οδηγήσει στην ισορροπία.</a:t>
            </a:r>
          </a:p>
          <a:p>
            <a:pPr marL="171450" indent="-514350">
              <a:lnSpc>
                <a:spcPct val="150000"/>
              </a:lnSpc>
              <a:buFont typeface="+mj-lt"/>
              <a:buAutoNum type="arabicPeriod"/>
            </a:pPr>
            <a:endParaRPr lang="el-GR" sz="1600" b="1" dirty="0" smtClean="0"/>
          </a:p>
          <a:p>
            <a:pPr marL="171450" indent="-514350">
              <a:lnSpc>
                <a:spcPct val="150000"/>
              </a:lnSpc>
              <a:buFont typeface="+mj-lt"/>
              <a:buAutoNum type="arabicPeriod"/>
            </a:pPr>
            <a:r>
              <a:rPr lang="el-GR" b="1" dirty="0" smtClean="0"/>
              <a:t>Η λύση που προκύπτει είναι γρήγορη και ρεαλιστική.</a:t>
            </a:r>
          </a:p>
          <a:p>
            <a:pPr marL="171450" indent="-514350">
              <a:buNone/>
            </a:pPr>
            <a:endParaRPr lang="el-GR" b="1" dirty="0" smtClean="0"/>
          </a:p>
          <a:p>
            <a:pPr marL="171450" indent="-514350">
              <a:buNone/>
            </a:pPr>
            <a:endParaRPr lang="el-GR" b="1"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460432" y="6356350"/>
            <a:ext cx="504056"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12</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5"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 pos="1487488"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4"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7" name="Rectangle 1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70" name="Rectangle 1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Μειονεκτήματα Μεθόδου «</a:t>
            </a:r>
            <a:r>
              <a:rPr lang="en-US" b="1" dirty="0" smtClean="0">
                <a:solidFill>
                  <a:schemeClr val="tx2">
                    <a:lumMod val="60000"/>
                    <a:lumOff val="40000"/>
                  </a:schemeClr>
                </a:solidFill>
              </a:rPr>
              <a:t>Convex Combinations</a:t>
            </a:r>
            <a:r>
              <a:rPr lang="el-GR"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2420888"/>
            <a:ext cx="8229600" cy="3705275"/>
          </a:xfrm>
        </p:spPr>
        <p:txBody>
          <a:bodyPr>
            <a:normAutofit/>
          </a:bodyPr>
          <a:lstStyle/>
          <a:p>
            <a:pPr marL="0" indent="0" algn="just">
              <a:lnSpc>
                <a:spcPct val="150000"/>
              </a:lnSpc>
              <a:buNone/>
            </a:pPr>
            <a:r>
              <a:rPr lang="el-GR" dirty="0" smtClean="0"/>
              <a:t>Σαν μειονέκτημα θα λέγαμε ότι είναι </a:t>
            </a:r>
            <a:r>
              <a:rPr lang="el-GR" b="1" dirty="0" smtClean="0"/>
              <a:t>δύσκολη υπολογιστικά</a:t>
            </a:r>
            <a:r>
              <a:rPr lang="el-GR" dirty="0" smtClean="0"/>
              <a:t>, γιατί απαιτεί τον υπολογισμό ολοκληρώματος. </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16416" y="6356350"/>
            <a:ext cx="504056"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13</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5"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 pos="1487488"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4"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7" name="Rectangle 1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70" name="Rectangle 1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solidFill>
                  <a:schemeClr val="tx2">
                    <a:lumMod val="60000"/>
                    <a:lumOff val="40000"/>
                  </a:schemeClr>
                </a:solidFill>
              </a:rPr>
              <a:t>Τέλος Ενότητας</a:t>
            </a:r>
            <a:endParaRPr lang="el-GR" b="1" dirty="0">
              <a:solidFill>
                <a:schemeClr val="tx2">
                  <a:lumMod val="60000"/>
                  <a:lumOff val="40000"/>
                </a:schemeClr>
              </a:solidFill>
            </a:endParaRPr>
          </a:p>
        </p:txBody>
      </p:sp>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Χρηματοδότηση</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Slide Number Placeholder 8"/>
          <p:cNvSpPr>
            <a:spLocks noGrp="1"/>
          </p:cNvSpPr>
          <p:nvPr>
            <p:ph type="sldNum" sz="quarter" idx="12"/>
          </p:nvPr>
        </p:nvSpPr>
        <p:spPr>
          <a:xfrm>
            <a:off x="8316416" y="6309320"/>
            <a:ext cx="504056" cy="41215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15</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chemeClr val="tx2">
                    <a:lumMod val="60000"/>
                    <a:lumOff val="40000"/>
                  </a:schemeClr>
                </a:solidFill>
              </a:rPr>
              <a:t>Σημείωμα Ιστορικού Εκδόσεων Έργου</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dirty="0" smtClean="0"/>
              <a:t>Το παρόν έργο αποτελεί την έκδοση 1.0 και δεν έχουν προηγηθεί άλλες εκδόσεις.</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16416" y="6381328"/>
            <a:ext cx="504056" cy="340147"/>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16</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tx2">
                    <a:lumMod val="60000"/>
                    <a:lumOff val="40000"/>
                  </a:schemeClr>
                </a:solidFill>
              </a:rPr>
              <a:t>Σημείωμα </a:t>
            </a:r>
            <a:r>
              <a:rPr lang="el-GR" b="1" dirty="0" smtClean="0">
                <a:solidFill>
                  <a:schemeClr val="tx2">
                    <a:lumMod val="60000"/>
                    <a:lumOff val="40000"/>
                  </a:schemeClr>
                </a:solidFill>
              </a:rPr>
              <a:t>Αναφοράς</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dirty="0" smtClean="0"/>
              <a:t>Copyright Πανεπιστήμιο Πατρών</a:t>
            </a:r>
            <a:r>
              <a:rPr lang="en-US" dirty="0" smtClean="0"/>
              <a:t>,</a:t>
            </a:r>
            <a:r>
              <a:rPr lang="el-GR" dirty="0" smtClean="0"/>
              <a:t> Πολυτεχνική Σχολή, Τμήμα Πολιτικών Μηχανικών, Διδάσκων: Γεώργιος Στεφανίδης. «Ανάλυση Μεταφορών ΙΙ. Ενότητα </a:t>
            </a:r>
            <a:r>
              <a:rPr lang="en-US" dirty="0" smtClean="0"/>
              <a:t>5</a:t>
            </a:r>
            <a:r>
              <a:rPr lang="el-GR" dirty="0" smtClean="0"/>
              <a:t> : Μέθοδος </a:t>
            </a:r>
            <a:r>
              <a:rPr lang="en-US" dirty="0" smtClean="0"/>
              <a:t>Convex Combinations</a:t>
            </a:r>
            <a:r>
              <a:rPr lang="el-GR" dirty="0" smtClean="0"/>
              <a:t>».</a:t>
            </a:r>
            <a:r>
              <a:rPr lang="en-US" dirty="0" smtClean="0"/>
              <a:t> </a:t>
            </a:r>
            <a:r>
              <a:rPr lang="el-GR" dirty="0" smtClean="0"/>
              <a:t>Έκδοση</a:t>
            </a:r>
            <a:r>
              <a:rPr lang="el-GR" dirty="0"/>
              <a:t>: </a:t>
            </a:r>
            <a:r>
              <a:rPr lang="el-GR" dirty="0" smtClean="0"/>
              <a:t>1.0</a:t>
            </a:r>
            <a:r>
              <a:rPr lang="el-GR" dirty="0"/>
              <a:t>. </a:t>
            </a:r>
            <a:r>
              <a:rPr lang="el-GR" dirty="0" smtClean="0"/>
              <a:t>Πάτρα 2015. </a:t>
            </a:r>
            <a:r>
              <a:rPr lang="el-GR" dirty="0"/>
              <a:t>Διαθέσιμο από τη δικτυακή </a:t>
            </a:r>
            <a:r>
              <a:rPr lang="el-GR" dirty="0" smtClean="0"/>
              <a:t>διεύθυνση:</a:t>
            </a:r>
            <a:r>
              <a:rPr lang="el-GR" dirty="0" smtClean="0">
                <a:solidFill>
                  <a:srgbClr val="FF0000"/>
                </a:solidFill>
              </a:rPr>
              <a:t>   </a:t>
            </a:r>
            <a:r>
              <a:rPr lang="en-US" dirty="0" smtClean="0">
                <a:solidFill>
                  <a:srgbClr val="FF0000"/>
                </a:solidFill>
                <a:hlinkClick r:id="rId3"/>
              </a:rPr>
              <a:t>https://eclass.upatras.gr/courses/CIV1697/</a:t>
            </a:r>
            <a:endParaRPr lang="el-GR" dirty="0">
              <a:solidFill>
                <a:srgbClr val="FF0000"/>
              </a:solidFill>
            </a:endParaRPr>
          </a:p>
          <a:p>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17</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Slide Number Placeholder 6"/>
          <p:cNvSpPr>
            <a:spLocks noGrp="1"/>
          </p:cNvSpPr>
          <p:nvPr>
            <p:ph type="sldNum" sz="quarter" idx="12"/>
          </p:nvPr>
        </p:nvSpPr>
        <p:spPr>
          <a:xfrm>
            <a:off x="8316416" y="6309320"/>
            <a:ext cx="504056" cy="41215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18</a:t>
            </a:fld>
            <a:endParaRPr lang="el-GR" sz="2000" b="1" dirty="0">
              <a:solidFill>
                <a:schemeClr val="tx2">
                  <a:lumMod val="60000"/>
                  <a:lumOff val="40000"/>
                </a:schemeClr>
              </a:solidFill>
            </a:endParaRPr>
          </a:p>
        </p:txBody>
      </p:sp>
      <p:sp>
        <p:nvSpPr>
          <p:cNvPr id="10" name="4 - Ορθογώνιο"/>
          <p:cNvSpPr/>
          <p:nvPr/>
        </p:nvSpPr>
        <p:spPr>
          <a:xfrm>
            <a:off x="1331640" y="0"/>
            <a:ext cx="6015236" cy="769441"/>
          </a:xfrm>
          <a:prstGeom prst="rect">
            <a:avLst/>
          </a:prstGeom>
        </p:spPr>
        <p:txBody>
          <a:bodyPr wrap="none">
            <a:spAutoFit/>
          </a:bodyPr>
          <a:lstStyle/>
          <a:p>
            <a:r>
              <a:rPr lang="el-GR" sz="4400" b="1" dirty="0" smtClean="0">
                <a:solidFill>
                  <a:schemeClr val="tx2">
                    <a:lumMod val="60000"/>
                    <a:lumOff val="40000"/>
                  </a:schemeClr>
                </a:solidFill>
              </a:rPr>
              <a:t>Σημείωμα Αδειοδότησης</a:t>
            </a:r>
            <a:endParaRPr lang="el-GR" sz="4400" b="1" dirty="0">
              <a:solidFill>
                <a:schemeClr val="tx2">
                  <a:lumMod val="60000"/>
                  <a:lumOff val="40000"/>
                </a:schemeClr>
              </a:solidFill>
            </a:endParaRPr>
          </a:p>
        </p:txBody>
      </p:sp>
      <p:sp>
        <p:nvSpPr>
          <p:cNvPr id="11" name="3 - Ορθογώνιο"/>
          <p:cNvSpPr/>
          <p:nvPr/>
        </p:nvSpPr>
        <p:spPr>
          <a:xfrm>
            <a:off x="0" y="692696"/>
            <a:ext cx="8676456" cy="1631216"/>
          </a:xfrm>
          <a:prstGeom prst="rect">
            <a:avLst/>
          </a:prstGeom>
        </p:spPr>
        <p:txBody>
          <a:bodyPr wrap="square">
            <a:spAutoFit/>
          </a:bodyPr>
          <a:lstStyle/>
          <a:p>
            <a:r>
              <a:rPr lang="el-GR" sz="2000" dirty="0" smtClean="0"/>
              <a:t>Το παρόν υλικό διατίθεται με τους όρους της άδειας χρήσης Creative Commons Αναφορά, Μη Εμπορική Χρήση, Μη παράγωγα έργα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endParaRPr lang="el-GR" sz="2000" dirty="0"/>
          </a:p>
        </p:txBody>
      </p:sp>
      <p:pic>
        <p:nvPicPr>
          <p:cNvPr id="12" name="Picture 6" descr="http://mirrors.creativecommons.org/presskit/buttons/88x31/png/by-nc-nd.eu.png"/>
          <p:cNvPicPr>
            <a:picLocks noChangeAspect="1" noChangeArrowheads="1"/>
          </p:cNvPicPr>
          <p:nvPr/>
        </p:nvPicPr>
        <p:blipFill>
          <a:blip r:embed="rId3" cstate="print"/>
          <a:srcRect/>
          <a:stretch>
            <a:fillRect/>
          </a:stretch>
        </p:blipFill>
        <p:spPr bwMode="auto">
          <a:xfrm>
            <a:off x="3059832" y="2348880"/>
            <a:ext cx="2232248" cy="781010"/>
          </a:xfrm>
          <a:prstGeom prst="rect">
            <a:avLst/>
          </a:prstGeom>
          <a:noFill/>
        </p:spPr>
      </p:pic>
      <p:sp>
        <p:nvSpPr>
          <p:cNvPr id="13" name="Rectangle 12"/>
          <p:cNvSpPr/>
          <p:nvPr/>
        </p:nvSpPr>
        <p:spPr>
          <a:xfrm>
            <a:off x="0" y="3140968"/>
            <a:ext cx="6480720" cy="400110"/>
          </a:xfrm>
          <a:prstGeom prst="rect">
            <a:avLst/>
          </a:prstGeom>
        </p:spPr>
        <p:txBody>
          <a:bodyPr wrap="square">
            <a:spAutoFit/>
          </a:bodyPr>
          <a:lstStyle/>
          <a:p>
            <a:r>
              <a:rPr lang="el-GR" sz="2000" dirty="0" smtClean="0"/>
              <a:t>[1] http://creativecommons.org/licenses/by-nc-sa/4.0/ </a:t>
            </a:r>
            <a:endParaRPr lang="en-US" sz="2000" dirty="0" smtClean="0"/>
          </a:p>
        </p:txBody>
      </p:sp>
      <p:sp>
        <p:nvSpPr>
          <p:cNvPr id="14" name="8 - Ορθογώνιο"/>
          <p:cNvSpPr/>
          <p:nvPr/>
        </p:nvSpPr>
        <p:spPr>
          <a:xfrm>
            <a:off x="0" y="3501008"/>
            <a:ext cx="8964488" cy="2862322"/>
          </a:xfrm>
          <a:prstGeom prst="rect">
            <a:avLst/>
          </a:prstGeom>
        </p:spPr>
        <p:txBody>
          <a:bodyPr wrap="square">
            <a:spAutoFit/>
          </a:bodyPr>
          <a:lstStyle/>
          <a:p>
            <a:pPr algn="just"/>
            <a:r>
              <a:rPr lang="el-GR" sz="2000" b="1" dirty="0" smtClean="0"/>
              <a:t>Σύμφωνα με αυτήν την άδεια ο δικαιούχος σας δίνει το δικαίωμα να:</a:t>
            </a:r>
          </a:p>
          <a:p>
            <a:pPr algn="just"/>
            <a:r>
              <a:rPr lang="el-GR" sz="2000" b="1" dirty="0" smtClean="0"/>
              <a:t>Μοιραστείτε</a:t>
            </a:r>
            <a:r>
              <a:rPr lang="el-GR" sz="2000" dirty="0" smtClean="0"/>
              <a:t> — αντιγράψετε και αναδιανέμετε το υλικό</a:t>
            </a:r>
          </a:p>
          <a:p>
            <a:pPr algn="just"/>
            <a:r>
              <a:rPr lang="el-GR" sz="2000" b="1" dirty="0" smtClean="0"/>
              <a:t>Υπό τους ακόλουθους όρους:</a:t>
            </a:r>
          </a:p>
          <a:p>
            <a:pPr algn="just"/>
            <a:r>
              <a:rPr lang="el-GR" sz="2000" b="1" dirty="0" smtClean="0"/>
              <a:t>Αναφορά Δημιουργού</a:t>
            </a:r>
            <a:r>
              <a:rPr lang="el-GR" sz="2000" dirty="0" smtClean="0"/>
              <a:t> — Θα πρέπει να καταχωρίσετε αναφορά στο δημιουργό , με σύνδεσμο της άδειας</a:t>
            </a:r>
          </a:p>
          <a:p>
            <a:pPr algn="just"/>
            <a:r>
              <a:rPr lang="el-GR" sz="2000" b="1" dirty="0" smtClean="0"/>
              <a:t>Μη εμπορική χρήση</a:t>
            </a:r>
            <a:r>
              <a:rPr lang="el-GR" sz="2000" dirty="0" smtClean="0"/>
              <a:t> — Δεν μπορείτε να χρησιμοποιήσετε το υλικό για εμπορικούς σκοπούς</a:t>
            </a:r>
          </a:p>
          <a:p>
            <a:pPr algn="just"/>
            <a:r>
              <a:rPr lang="el-GR" sz="2000" b="1" dirty="0" smtClean="0"/>
              <a:t>Μη παράγωγα έργα – </a:t>
            </a:r>
            <a:r>
              <a:rPr lang="el-GR" sz="2000" dirty="0" smtClean="0"/>
              <a:t>Μπορείτε να αναδιανείμετε το υλικό ως έχει, χωρίς να προβείτε σε αλλαγές (ανάμιξη, τροποποίηση)</a:t>
            </a:r>
            <a:endParaRPr lang="el-GR" sz="2000" b="1" dirty="0"/>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tx2">
                    <a:lumMod val="60000"/>
                    <a:lumOff val="40000"/>
                  </a:schemeClr>
                </a:solidFill>
              </a:rPr>
              <a:t>Διατήρηση </a:t>
            </a:r>
            <a:r>
              <a:rPr lang="el-GR" b="1" dirty="0" smtClean="0">
                <a:solidFill>
                  <a:schemeClr val="tx2">
                    <a:lumMod val="60000"/>
                    <a:lumOff val="40000"/>
                  </a:schemeClr>
                </a:solidFill>
              </a:rPr>
              <a:t>Σημειωμάτων</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400" dirty="0"/>
              <a:t>τ</a:t>
            </a:r>
            <a:r>
              <a:rPr lang="en-US" sz="2400" dirty="0" smtClean="0"/>
              <a:t>ο </a:t>
            </a:r>
            <a:r>
              <a:rPr lang="en-US" sz="2400" dirty="0"/>
              <a:t>Σημείωμα Αναφοράς</a:t>
            </a:r>
            <a:endParaRPr lang="el-GR" sz="2400" dirty="0"/>
          </a:p>
          <a:p>
            <a:pPr lvl="1">
              <a:buFont typeface="Wingdings" panose="05000000000000000000" pitchFamily="2" charset="2"/>
              <a:buChar char="§"/>
            </a:pPr>
            <a:r>
              <a:rPr lang="el-GR" sz="2400" dirty="0"/>
              <a:t>τ</a:t>
            </a:r>
            <a:r>
              <a:rPr lang="en-US" sz="2400" dirty="0" smtClean="0"/>
              <a:t>ο </a:t>
            </a:r>
            <a:r>
              <a:rPr lang="en-US" sz="2400" dirty="0"/>
              <a:t>Σημείωμα Αδειοδότησης</a:t>
            </a:r>
            <a:endParaRPr lang="el-GR" sz="2400" dirty="0"/>
          </a:p>
          <a:p>
            <a:pPr lvl="1">
              <a:buFont typeface="Wingdings" panose="05000000000000000000" pitchFamily="2" charset="2"/>
              <a:buChar char="§"/>
            </a:pPr>
            <a:r>
              <a:rPr lang="el-GR" sz="2400" dirty="0"/>
              <a:t>τ</a:t>
            </a:r>
            <a:r>
              <a:rPr lang="en-US" sz="2400" dirty="0" smtClean="0"/>
              <a:t>η </a:t>
            </a:r>
            <a:r>
              <a:rPr lang="en-US" sz="2400" dirty="0"/>
              <a:t>δήλωση </a:t>
            </a:r>
            <a:r>
              <a:rPr lang="el-GR" sz="2400" dirty="0"/>
              <a:t>Δ</a:t>
            </a:r>
            <a:r>
              <a:rPr lang="en-US" sz="2400" dirty="0" smtClean="0"/>
              <a:t>ιατήρησης </a:t>
            </a:r>
            <a:r>
              <a:rPr lang="en-US" sz="2400" dirty="0"/>
              <a:t>Σημειωμάτων</a:t>
            </a:r>
            <a:endParaRPr lang="el-GR" sz="2400" dirty="0"/>
          </a:p>
          <a:p>
            <a:pPr lvl="1">
              <a:buFont typeface="Wingdings" panose="05000000000000000000" pitchFamily="2" charset="2"/>
              <a:buChar char="§"/>
            </a:pPr>
            <a:r>
              <a:rPr lang="el-GR" sz="2400" dirty="0"/>
              <a:t>τ</a:t>
            </a:r>
            <a:r>
              <a:rPr lang="el-GR" sz="2400" dirty="0" smtClean="0"/>
              <a:t>ο Σημείωμα Χρήσης Έργων Τρίτων </a:t>
            </a:r>
            <a:r>
              <a:rPr lang="el-GR" sz="24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19</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424751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Σκοπός ενότητας</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2132856"/>
            <a:ext cx="8229600" cy="3993307"/>
          </a:xfrm>
        </p:spPr>
        <p:txBody>
          <a:bodyPr/>
          <a:lstStyle/>
          <a:p>
            <a:pPr marL="0">
              <a:lnSpc>
                <a:spcPct val="150000"/>
              </a:lnSpc>
              <a:buNone/>
            </a:pPr>
            <a:r>
              <a:rPr lang="el-GR" dirty="0" smtClean="0"/>
              <a:t>Σκοπός της ενότητας αυτής αποτελεί η γνωριμία με τη μέθοδο ανάλυσης των μεταφορών </a:t>
            </a:r>
            <a:r>
              <a:rPr lang="en-US" dirty="0" smtClean="0"/>
              <a:t>Convex Combinations.</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2</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Βήματα Μεθόδου «</a:t>
            </a:r>
            <a:r>
              <a:rPr lang="en-US" b="1" dirty="0" smtClean="0">
                <a:solidFill>
                  <a:schemeClr val="tx2">
                    <a:lumMod val="60000"/>
                    <a:lumOff val="40000"/>
                  </a:schemeClr>
                </a:solidFill>
              </a:rPr>
              <a:t>Convex Combinations</a:t>
            </a:r>
            <a:r>
              <a:rPr lang="el-GR" b="1" dirty="0" smtClean="0">
                <a:solidFill>
                  <a:schemeClr val="tx2">
                    <a:lumMod val="60000"/>
                    <a:lumOff val="40000"/>
                  </a:schemeClr>
                </a:solidFill>
              </a:rPr>
              <a:t>»</a:t>
            </a:r>
            <a:r>
              <a:rPr lang="en-US" b="1" dirty="0" smtClean="0">
                <a:solidFill>
                  <a:schemeClr val="tx2">
                    <a:lumMod val="60000"/>
                    <a:lumOff val="40000"/>
                  </a:schemeClr>
                </a:solidFill>
              </a:rPr>
              <a:t> [1/</a:t>
            </a:r>
            <a:r>
              <a:rPr lang="el-GR" b="1" dirty="0" smtClean="0">
                <a:solidFill>
                  <a:schemeClr val="tx2">
                    <a:lumMod val="60000"/>
                    <a:lumOff val="40000"/>
                  </a:schemeClr>
                </a:solidFill>
              </a:rPr>
              <a:t>4</a:t>
            </a:r>
            <a:r>
              <a:rPr lang="en-US"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3" name="Content Placeholder 2"/>
          <p:cNvSpPr>
            <a:spLocks noGrp="1"/>
          </p:cNvSpPr>
          <p:nvPr>
            <p:ph idx="1"/>
          </p:nvPr>
        </p:nvSpPr>
        <p:spPr>
          <a:xfrm>
            <a:off x="971600" y="1988840"/>
            <a:ext cx="7715200" cy="4137323"/>
          </a:xfrm>
        </p:spPr>
        <p:txBody>
          <a:bodyPr>
            <a:normAutofit/>
          </a:bodyPr>
          <a:lstStyle/>
          <a:p>
            <a:pPr marL="0">
              <a:buNone/>
            </a:pPr>
            <a:r>
              <a:rPr lang="el-GR" b="1" dirty="0" smtClean="0"/>
              <a:t>Ξεκινάμε με άδειο δίκτυο.</a:t>
            </a:r>
            <a:endParaRPr lang="en-US" b="1" dirty="0" smtClean="0"/>
          </a:p>
          <a:p>
            <a:pPr marL="0">
              <a:buNone/>
            </a:pPr>
            <a:endParaRPr lang="el-GR" b="1" dirty="0" smtClean="0"/>
          </a:p>
          <a:p>
            <a:pPr marL="0">
              <a:buNone/>
            </a:pPr>
            <a:r>
              <a:rPr lang="el-GR" b="1" dirty="0" smtClean="0"/>
              <a:t>0)                              </a:t>
            </a:r>
            <a:r>
              <a:rPr lang="el-GR" b="1" dirty="0" smtClean="0">
                <a:solidFill>
                  <a:srgbClr val="002060"/>
                </a:solidFill>
                <a:sym typeface="Wingdings" pitchFamily="2" charset="2"/>
              </a:rPr>
              <a:t></a:t>
            </a:r>
            <a:endParaRPr lang="el-GR" b="1" dirty="0" smtClean="0">
              <a:solidFill>
                <a:srgbClr val="002060"/>
              </a:solidFill>
            </a:endParaRPr>
          </a:p>
          <a:p>
            <a:pPr marL="0">
              <a:buNone/>
            </a:pPr>
            <a:endParaRPr lang="el-GR" sz="2000" b="1" dirty="0" smtClean="0"/>
          </a:p>
          <a:p>
            <a:pPr marL="0">
              <a:buNone/>
            </a:pPr>
            <a:r>
              <a:rPr lang="en-US" b="1" dirty="0" smtClean="0"/>
              <a:t>All-Or-Nothing </a:t>
            </a:r>
          </a:p>
          <a:p>
            <a:pPr marL="0">
              <a:buNone/>
            </a:pPr>
            <a:endParaRPr lang="en-US" b="1" dirty="0" smtClean="0"/>
          </a:p>
          <a:p>
            <a:pPr marL="171450" indent="-514350">
              <a:buNone/>
            </a:pPr>
            <a:endParaRPr lang="el-GR" b="1"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3</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560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19672" y="5085184"/>
            <a:ext cx="981075" cy="552450"/>
          </a:xfrm>
          <a:prstGeom prst="rect">
            <a:avLst/>
          </a:prstGeom>
          <a:noFill/>
          <a:ln w="25400">
            <a:solidFill>
              <a:schemeClr val="accent2">
                <a:lumMod val="75000"/>
              </a:schemeClr>
            </a:solidFill>
          </a:ln>
        </p:spPr>
      </p:pic>
      <p:sp>
        <p:nvSpPr>
          <p:cNvPr id="256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560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91680" y="3140968"/>
            <a:ext cx="1981200" cy="552450"/>
          </a:xfrm>
          <a:prstGeom prst="rect">
            <a:avLst/>
          </a:prstGeom>
          <a:noFill/>
          <a:ln w="25400">
            <a:solidFill>
              <a:schemeClr val="accent2">
                <a:lumMod val="75000"/>
              </a:schemeClr>
            </a:solidFill>
          </a:ln>
        </p:spPr>
      </p:pic>
      <p:sp>
        <p:nvSpPr>
          <p:cNvPr id="25605"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 pos="1487488"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560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76056" y="3140968"/>
            <a:ext cx="409575" cy="552450"/>
          </a:xfrm>
          <a:prstGeom prst="rect">
            <a:avLst/>
          </a:prstGeom>
          <a:noFill/>
        </p:spPr>
      </p:pic>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Βήματα Μεθόδου «</a:t>
            </a:r>
            <a:r>
              <a:rPr lang="en-US" b="1" dirty="0" smtClean="0">
                <a:solidFill>
                  <a:schemeClr val="tx2">
                    <a:lumMod val="60000"/>
                    <a:lumOff val="40000"/>
                  </a:schemeClr>
                </a:solidFill>
              </a:rPr>
              <a:t>Convex Combinations</a:t>
            </a:r>
            <a:r>
              <a:rPr lang="el-GR" b="1" dirty="0" smtClean="0">
                <a:solidFill>
                  <a:schemeClr val="tx2">
                    <a:lumMod val="60000"/>
                    <a:lumOff val="40000"/>
                  </a:schemeClr>
                </a:solidFill>
              </a:rPr>
              <a:t>»</a:t>
            </a:r>
            <a:r>
              <a:rPr lang="en-US" b="1" dirty="0" smtClean="0">
                <a:solidFill>
                  <a:schemeClr val="tx2">
                    <a:lumMod val="60000"/>
                    <a:lumOff val="40000"/>
                  </a:schemeClr>
                </a:solidFill>
              </a:rPr>
              <a:t> [</a:t>
            </a:r>
            <a:r>
              <a:rPr lang="el-GR" b="1" dirty="0" smtClean="0">
                <a:solidFill>
                  <a:schemeClr val="tx2">
                    <a:lumMod val="60000"/>
                    <a:lumOff val="40000"/>
                  </a:schemeClr>
                </a:solidFill>
              </a:rPr>
              <a:t>2</a:t>
            </a:r>
            <a:r>
              <a:rPr lang="en-US" b="1" dirty="0" smtClean="0">
                <a:solidFill>
                  <a:schemeClr val="tx2">
                    <a:lumMod val="60000"/>
                    <a:lumOff val="40000"/>
                  </a:schemeClr>
                </a:solidFill>
              </a:rPr>
              <a:t>/</a:t>
            </a:r>
            <a:r>
              <a:rPr lang="el-GR" b="1" dirty="0" smtClean="0">
                <a:solidFill>
                  <a:schemeClr val="tx2">
                    <a:lumMod val="60000"/>
                    <a:lumOff val="40000"/>
                  </a:schemeClr>
                </a:solidFill>
              </a:rPr>
              <a:t>4</a:t>
            </a:r>
            <a:r>
              <a:rPr lang="en-US"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a:buNone/>
            </a:pPr>
            <a:endParaRPr lang="en-US" b="1" dirty="0" smtClean="0"/>
          </a:p>
          <a:p>
            <a:pPr marL="171450" indent="-514350">
              <a:buAutoNum type="arabicParenR"/>
            </a:pPr>
            <a:r>
              <a:rPr lang="el-GR" b="1" dirty="0" smtClean="0"/>
              <a:t>Ενημέρωση  </a:t>
            </a:r>
            <a:r>
              <a:rPr lang="el-GR" b="1" dirty="0" smtClean="0">
                <a:solidFill>
                  <a:srgbClr val="0070C0"/>
                </a:solidFill>
                <a:sym typeface="Wingdings" pitchFamily="2" charset="2"/>
              </a:rPr>
              <a:t></a:t>
            </a:r>
            <a:r>
              <a:rPr lang="el-GR" b="1" dirty="0" smtClean="0">
                <a:sym typeface="Wingdings" pitchFamily="2" charset="2"/>
              </a:rPr>
              <a:t> </a:t>
            </a:r>
            <a:endParaRPr lang="el-GR" b="1" dirty="0" smtClean="0"/>
          </a:p>
          <a:p>
            <a:pPr marL="171450" indent="-514350">
              <a:buNone/>
            </a:pPr>
            <a:endParaRPr lang="el-GR" b="1" dirty="0" smtClean="0"/>
          </a:p>
          <a:p>
            <a:pPr marL="171450" indent="-514350">
              <a:buNone/>
            </a:pPr>
            <a:endParaRPr lang="el-GR" b="1" dirty="0" smtClean="0"/>
          </a:p>
          <a:p>
            <a:pPr marL="171450" indent="-514350">
              <a:buNone/>
            </a:pPr>
            <a:r>
              <a:rPr lang="el-GR" b="1" dirty="0" smtClean="0"/>
              <a:t>2)  Εξαγωγή κατεύθυνσης </a:t>
            </a:r>
          </a:p>
          <a:p>
            <a:pPr marL="171450" indent="-514350">
              <a:buNone/>
            </a:pPr>
            <a:endParaRPr lang="el-GR" b="1"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4</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5"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 pos="1487488"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5606"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3928" y="2204864"/>
            <a:ext cx="409575" cy="552450"/>
          </a:xfrm>
          <a:prstGeom prst="rect">
            <a:avLst/>
          </a:prstGeom>
          <a:noFill/>
        </p:spPr>
      </p:pic>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5612"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15616" y="3068960"/>
            <a:ext cx="2933700" cy="552450"/>
          </a:xfrm>
          <a:prstGeom prst="rect">
            <a:avLst/>
          </a:prstGeom>
          <a:noFill/>
          <a:ln w="25400">
            <a:solidFill>
              <a:schemeClr val="accent2">
                <a:lumMod val="75000"/>
              </a:schemeClr>
            </a:solidFill>
          </a:ln>
        </p:spPr>
      </p:pic>
      <p:pic>
        <p:nvPicPr>
          <p:cNvPr id="26"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27584" y="4797152"/>
            <a:ext cx="676275" cy="552450"/>
          </a:xfrm>
          <a:prstGeom prst="rect">
            <a:avLst/>
          </a:prstGeom>
          <a:noFill/>
        </p:spPr>
      </p:pic>
      <p:sp>
        <p:nvSpPr>
          <p:cNvPr id="27" name="Rectangle 26"/>
          <p:cNvSpPr/>
          <p:nvPr/>
        </p:nvSpPr>
        <p:spPr>
          <a:xfrm>
            <a:off x="1691680" y="4725144"/>
            <a:ext cx="3816424" cy="584775"/>
          </a:xfrm>
          <a:prstGeom prst="rect">
            <a:avLst/>
          </a:prstGeom>
        </p:spPr>
        <p:txBody>
          <a:bodyPr wrap="square">
            <a:spAutoFit/>
          </a:bodyPr>
          <a:lstStyle/>
          <a:p>
            <a:r>
              <a:rPr lang="el-GR" sz="3200" dirty="0" smtClean="0">
                <a:solidFill>
                  <a:srgbClr val="0070C0"/>
                </a:solidFill>
                <a:sym typeface="Wingdings" pitchFamily="2" charset="2"/>
              </a:rPr>
              <a:t></a:t>
            </a:r>
            <a:r>
              <a:rPr lang="el-GR" sz="3200" dirty="0" smtClean="0">
                <a:solidFill>
                  <a:prstClr val="black"/>
                </a:solidFill>
                <a:sym typeface="Wingdings" pitchFamily="2" charset="2"/>
              </a:rPr>
              <a:t> </a:t>
            </a:r>
            <a:r>
              <a:rPr lang="en-US" sz="3200" dirty="0" smtClean="0">
                <a:solidFill>
                  <a:prstClr val="black"/>
                </a:solidFill>
              </a:rPr>
              <a:t>All-Or-Nothing</a:t>
            </a:r>
            <a:r>
              <a:rPr lang="el-GR" sz="3200" dirty="0" smtClean="0">
                <a:solidFill>
                  <a:prstClr val="black"/>
                </a:solidFill>
              </a:rPr>
              <a:t>  </a:t>
            </a:r>
            <a:r>
              <a:rPr lang="el-GR" sz="3200" dirty="0" smtClean="0">
                <a:solidFill>
                  <a:srgbClr val="0070C0"/>
                </a:solidFill>
                <a:sym typeface="Wingdings" pitchFamily="2" charset="2"/>
              </a:rPr>
              <a:t></a:t>
            </a:r>
            <a:r>
              <a:rPr lang="en-US" sz="3200" dirty="0" smtClean="0">
                <a:solidFill>
                  <a:prstClr val="black"/>
                </a:solidFill>
              </a:rPr>
              <a:t> </a:t>
            </a:r>
            <a:endParaRPr lang="el-GR" dirty="0"/>
          </a:p>
        </p:txBody>
      </p:sp>
      <p:pic>
        <p:nvPicPr>
          <p:cNvPr id="28"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36096" y="4725144"/>
            <a:ext cx="685800" cy="552450"/>
          </a:xfrm>
          <a:prstGeom prst="rect">
            <a:avLst/>
          </a:prstGeom>
          <a:noFill/>
        </p:spPr>
      </p:pic>
      <p:cxnSp>
        <p:nvCxnSpPr>
          <p:cNvPr id="29" name="35 - Γωνιακή σύνδεση"/>
          <p:cNvCxnSpPr/>
          <p:nvPr/>
        </p:nvCxnSpPr>
        <p:spPr>
          <a:xfrm>
            <a:off x="6300192" y="4941168"/>
            <a:ext cx="936104" cy="288032"/>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36 - TextBox"/>
          <p:cNvSpPr txBox="1"/>
          <p:nvPr/>
        </p:nvSpPr>
        <p:spPr>
          <a:xfrm>
            <a:off x="7380312" y="5013176"/>
            <a:ext cx="1224136" cy="523220"/>
          </a:xfrm>
          <a:prstGeom prst="rect">
            <a:avLst/>
          </a:prstGeom>
          <a:noFill/>
        </p:spPr>
        <p:txBody>
          <a:bodyPr wrap="square" rtlCol="0">
            <a:spAutoFit/>
          </a:bodyPr>
          <a:lstStyle/>
          <a:p>
            <a:r>
              <a:rPr lang="el-GR" sz="2800" b="1" dirty="0" smtClean="0">
                <a:solidFill>
                  <a:srgbClr val="0070C0"/>
                </a:solidFill>
              </a:rPr>
              <a:t>ροή</a:t>
            </a:r>
            <a:endParaRPr lang="el-GR" sz="2800" b="1" dirty="0">
              <a:solidFill>
                <a:srgbClr val="0070C0"/>
              </a:solidFill>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Βήματα Μεθόδου «</a:t>
            </a:r>
            <a:r>
              <a:rPr lang="en-US" b="1" dirty="0" smtClean="0">
                <a:solidFill>
                  <a:schemeClr val="tx2">
                    <a:lumMod val="60000"/>
                    <a:lumOff val="40000"/>
                  </a:schemeClr>
                </a:solidFill>
              </a:rPr>
              <a:t>Convex Combinations</a:t>
            </a:r>
            <a:r>
              <a:rPr lang="el-GR" b="1" dirty="0" smtClean="0">
                <a:solidFill>
                  <a:schemeClr val="tx2">
                    <a:lumMod val="60000"/>
                    <a:lumOff val="40000"/>
                  </a:schemeClr>
                </a:solidFill>
              </a:rPr>
              <a:t>»</a:t>
            </a:r>
            <a:r>
              <a:rPr lang="en-US" b="1" dirty="0" smtClean="0">
                <a:solidFill>
                  <a:schemeClr val="tx2">
                    <a:lumMod val="60000"/>
                    <a:lumOff val="40000"/>
                  </a:schemeClr>
                </a:solidFill>
              </a:rPr>
              <a:t> [</a:t>
            </a:r>
            <a:r>
              <a:rPr lang="el-GR" b="1" dirty="0" smtClean="0">
                <a:solidFill>
                  <a:schemeClr val="tx2">
                    <a:lumMod val="60000"/>
                    <a:lumOff val="40000"/>
                  </a:schemeClr>
                </a:solidFill>
              </a:rPr>
              <a:t>3</a:t>
            </a:r>
            <a:r>
              <a:rPr lang="en-US" b="1" dirty="0" smtClean="0">
                <a:solidFill>
                  <a:schemeClr val="tx2">
                    <a:lumMod val="60000"/>
                    <a:lumOff val="40000"/>
                  </a:schemeClr>
                </a:solidFill>
              </a:rPr>
              <a:t>/</a:t>
            </a:r>
            <a:r>
              <a:rPr lang="el-GR" b="1" dirty="0" smtClean="0">
                <a:solidFill>
                  <a:schemeClr val="tx2">
                    <a:lumMod val="60000"/>
                    <a:lumOff val="40000"/>
                  </a:schemeClr>
                </a:solidFill>
              </a:rPr>
              <a:t>4</a:t>
            </a:r>
            <a:r>
              <a:rPr lang="en-US"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a:buNone/>
            </a:pPr>
            <a:endParaRPr lang="el-GR" b="1" dirty="0" smtClean="0"/>
          </a:p>
          <a:p>
            <a:pPr marL="0">
              <a:buNone/>
            </a:pPr>
            <a:r>
              <a:rPr lang="el-GR" b="1" dirty="0" smtClean="0"/>
              <a:t>3) Έρευνα κατεύθυνσης</a:t>
            </a:r>
          </a:p>
          <a:p>
            <a:pPr marL="0">
              <a:buNone/>
            </a:pPr>
            <a:r>
              <a:rPr lang="el-GR" dirty="0" smtClean="0"/>
              <a:t>     Να βρεθεί          έτσι ώστε:</a:t>
            </a:r>
          </a:p>
          <a:p>
            <a:pPr marL="0">
              <a:buNone/>
            </a:pPr>
            <a:endParaRPr lang="en-US"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5</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5"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 pos="1487488"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71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7107"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711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1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15816" y="2780928"/>
            <a:ext cx="447675" cy="552450"/>
          </a:xfrm>
          <a:prstGeom prst="rect">
            <a:avLst/>
          </a:prstGeom>
          <a:noFill/>
        </p:spPr>
      </p:pic>
      <p:sp>
        <p:nvSpPr>
          <p:cNvPr id="471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711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63688" y="3717032"/>
            <a:ext cx="5353050" cy="1181100"/>
          </a:xfrm>
          <a:prstGeom prst="rect">
            <a:avLst/>
          </a:prstGeom>
          <a:noFill/>
          <a:ln w="25400">
            <a:solidFill>
              <a:schemeClr val="accent2">
                <a:lumMod val="75000"/>
              </a:schemeClr>
            </a:solidFill>
          </a:ln>
        </p:spPr>
      </p:pic>
      <p:sp>
        <p:nvSpPr>
          <p:cNvPr id="47114" name="Rectangle 10"/>
          <p:cNvSpPr>
            <a:spLocks noChangeArrowheads="1"/>
          </p:cNvSpPr>
          <p:nvPr/>
        </p:nvSpPr>
        <p:spPr bwMode="auto">
          <a:xfrm>
            <a:off x="0" y="1638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Βήματα Μεθόδου «</a:t>
            </a:r>
            <a:r>
              <a:rPr lang="en-US" b="1" dirty="0" smtClean="0">
                <a:solidFill>
                  <a:schemeClr val="tx2">
                    <a:lumMod val="60000"/>
                    <a:lumOff val="40000"/>
                  </a:schemeClr>
                </a:solidFill>
              </a:rPr>
              <a:t>Convex Combinations</a:t>
            </a:r>
            <a:r>
              <a:rPr lang="el-GR" b="1" dirty="0" smtClean="0">
                <a:solidFill>
                  <a:schemeClr val="tx2">
                    <a:lumMod val="60000"/>
                    <a:lumOff val="40000"/>
                  </a:schemeClr>
                </a:solidFill>
              </a:rPr>
              <a:t>»</a:t>
            </a:r>
            <a:r>
              <a:rPr lang="en-US" b="1" dirty="0" smtClean="0">
                <a:solidFill>
                  <a:schemeClr val="tx2">
                    <a:lumMod val="60000"/>
                    <a:lumOff val="40000"/>
                  </a:schemeClr>
                </a:solidFill>
              </a:rPr>
              <a:t> [</a:t>
            </a:r>
            <a:r>
              <a:rPr lang="el-GR" b="1" dirty="0" smtClean="0">
                <a:solidFill>
                  <a:schemeClr val="tx2">
                    <a:lumMod val="60000"/>
                    <a:lumOff val="40000"/>
                  </a:schemeClr>
                </a:solidFill>
              </a:rPr>
              <a:t>4</a:t>
            </a:r>
            <a:r>
              <a:rPr lang="en-US" b="1" dirty="0" smtClean="0">
                <a:solidFill>
                  <a:schemeClr val="tx2">
                    <a:lumMod val="60000"/>
                    <a:lumOff val="40000"/>
                  </a:schemeClr>
                </a:solidFill>
              </a:rPr>
              <a:t>/</a:t>
            </a:r>
            <a:r>
              <a:rPr lang="el-GR" b="1" dirty="0" smtClean="0">
                <a:solidFill>
                  <a:schemeClr val="tx2">
                    <a:lumMod val="60000"/>
                    <a:lumOff val="40000"/>
                  </a:schemeClr>
                </a:solidFill>
              </a:rPr>
              <a:t>4</a:t>
            </a:r>
            <a:r>
              <a:rPr lang="en-US"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3" name="Content Placeholder 2"/>
          <p:cNvSpPr>
            <a:spLocks noGrp="1"/>
          </p:cNvSpPr>
          <p:nvPr>
            <p:ph idx="1"/>
          </p:nvPr>
        </p:nvSpPr>
        <p:spPr>
          <a:xfrm>
            <a:off x="899592" y="1600200"/>
            <a:ext cx="7787208" cy="4525963"/>
          </a:xfrm>
        </p:spPr>
        <p:txBody>
          <a:bodyPr>
            <a:normAutofit/>
          </a:bodyPr>
          <a:lstStyle/>
          <a:p>
            <a:pPr marL="171450" indent="-514350">
              <a:buAutoNum type="arabicParenR" startAt="4"/>
            </a:pPr>
            <a:r>
              <a:rPr lang="el-GR" b="1" dirty="0" smtClean="0"/>
              <a:t>Κίνηση</a:t>
            </a:r>
          </a:p>
          <a:p>
            <a:pPr marL="171450" indent="-514350">
              <a:buNone/>
            </a:pPr>
            <a:endParaRPr lang="el-GR" b="1" dirty="0" smtClean="0"/>
          </a:p>
          <a:p>
            <a:pPr marL="171450" indent="-514350">
              <a:buAutoNum type="arabicParenR" startAt="4"/>
            </a:pPr>
            <a:endParaRPr lang="el-GR" b="1" dirty="0" smtClean="0"/>
          </a:p>
          <a:p>
            <a:pPr marL="171450" indent="-514350">
              <a:buNone/>
            </a:pPr>
            <a:r>
              <a:rPr lang="el-GR" dirty="0" smtClean="0"/>
              <a:t>(ίδια λύση 2-3 φορές)</a:t>
            </a:r>
          </a:p>
          <a:p>
            <a:pPr marL="171450" indent="-514350">
              <a:buNone/>
            </a:pPr>
            <a:endParaRPr lang="el-GR" b="1" dirty="0" smtClean="0"/>
          </a:p>
          <a:p>
            <a:pPr marL="171450" indent="-514350">
              <a:buNone/>
            </a:pPr>
            <a:r>
              <a:rPr lang="el-GR" b="1" dirty="0" smtClean="0"/>
              <a:t>Αν ΙΣΟΡΡΟΠΙΑ    </a:t>
            </a:r>
            <a:r>
              <a:rPr lang="el-GR" b="1" dirty="0" smtClean="0">
                <a:solidFill>
                  <a:srgbClr val="0070C0"/>
                </a:solidFill>
                <a:sym typeface="Wingdings" pitchFamily="2" charset="2"/>
              </a:rPr>
              <a:t></a:t>
            </a:r>
            <a:r>
              <a:rPr lang="el-GR" b="1" dirty="0" smtClean="0"/>
              <a:t>   </a:t>
            </a:r>
            <a:r>
              <a:rPr lang="en-US" b="1" dirty="0" smtClean="0"/>
              <a:t>STOP</a:t>
            </a:r>
          </a:p>
          <a:p>
            <a:pPr marL="171450" indent="-514350">
              <a:buNone/>
            </a:pPr>
            <a:r>
              <a:rPr lang="el-GR" b="1" dirty="0" smtClean="0"/>
              <a:t>Αν ΟΧΙ,                         </a:t>
            </a:r>
            <a:r>
              <a:rPr lang="el-GR" b="1" dirty="0" smtClean="0">
                <a:solidFill>
                  <a:srgbClr val="0070C0"/>
                </a:solidFill>
                <a:sym typeface="Wingdings" pitchFamily="2" charset="2"/>
              </a:rPr>
              <a:t></a:t>
            </a:r>
            <a:r>
              <a:rPr lang="el-GR" b="1" dirty="0" smtClean="0"/>
              <a:t>      (1)</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6</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5"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 pos="1487488"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505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11760" y="5157192"/>
            <a:ext cx="1695450" cy="552450"/>
          </a:xfrm>
          <a:prstGeom prst="rect">
            <a:avLst/>
          </a:prstGeom>
          <a:noFill/>
        </p:spPr>
      </p:pic>
      <p:cxnSp>
        <p:nvCxnSpPr>
          <p:cNvPr id="41" name="40 - Γωνιακή σύνδεση"/>
          <p:cNvCxnSpPr/>
          <p:nvPr/>
        </p:nvCxnSpPr>
        <p:spPr>
          <a:xfrm rot="16200000" flipH="1">
            <a:off x="3059832" y="4077072"/>
            <a:ext cx="720080" cy="144016"/>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450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4"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7" name="Rectangle 1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45068"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99592" y="2564904"/>
            <a:ext cx="4543425" cy="485775"/>
          </a:xfrm>
          <a:prstGeom prst="rect">
            <a:avLst/>
          </a:prstGeom>
          <a:noFill/>
          <a:ln w="25400">
            <a:solidFill>
              <a:schemeClr val="accent2">
                <a:lumMod val="75000"/>
              </a:schemeClr>
            </a:solidFill>
          </a:ln>
        </p:spPr>
      </p:pic>
      <p:sp>
        <p:nvSpPr>
          <p:cNvPr id="45070" name="Rectangle 1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Εφαρμογή  Μεθόδου «</a:t>
            </a:r>
            <a:r>
              <a:rPr lang="en-US" b="1" dirty="0" smtClean="0">
                <a:solidFill>
                  <a:schemeClr val="tx2">
                    <a:lumMod val="60000"/>
                    <a:lumOff val="40000"/>
                  </a:schemeClr>
                </a:solidFill>
              </a:rPr>
              <a:t>Convex Combinations</a:t>
            </a:r>
            <a:r>
              <a:rPr lang="el-GR" b="1" dirty="0" smtClean="0">
                <a:solidFill>
                  <a:schemeClr val="tx2">
                    <a:lumMod val="60000"/>
                    <a:lumOff val="40000"/>
                  </a:schemeClr>
                </a:solidFill>
              </a:rPr>
              <a:t>»</a:t>
            </a:r>
            <a:r>
              <a:rPr lang="en-US" b="1" dirty="0" smtClean="0">
                <a:solidFill>
                  <a:schemeClr val="tx2">
                    <a:lumMod val="60000"/>
                    <a:lumOff val="40000"/>
                  </a:schemeClr>
                </a:solidFill>
              </a:rPr>
              <a:t> [1/5]</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tabLst>
                <a:tab pos="0" algn="l"/>
              </a:tabLst>
            </a:pPr>
            <a:endParaRPr lang="el-GR" dirty="0" smtClean="0"/>
          </a:p>
          <a:p>
            <a:pPr marL="171450" indent="-514350">
              <a:buNone/>
            </a:pPr>
            <a:endParaRPr lang="el-GR" b="1"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7</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5"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 pos="1487488"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4"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7" name="Rectangle 1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70" name="Rectangle 1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53251" name="Rectangle 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532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42" name="41 - Πίνακας"/>
          <p:cNvGraphicFramePr>
            <a:graphicFrameLocks noGrp="1"/>
          </p:cNvGraphicFramePr>
          <p:nvPr/>
        </p:nvGraphicFramePr>
        <p:xfrm>
          <a:off x="827584" y="3933056"/>
          <a:ext cx="7104111" cy="1590019"/>
        </p:xfrm>
        <a:graphic>
          <a:graphicData uri="http://schemas.openxmlformats.org/drawingml/2006/table">
            <a:tbl>
              <a:tblPr firstRow="1" bandRow="1">
                <a:tableStyleId>{5940675A-B579-460E-94D1-54222C63F5DA}</a:tableStyleId>
              </a:tblPr>
              <a:tblGrid>
                <a:gridCol w="792088"/>
                <a:gridCol w="1656184"/>
                <a:gridCol w="1656184"/>
                <a:gridCol w="1584176"/>
                <a:gridCol w="864096"/>
                <a:gridCol w="551383"/>
              </a:tblGrid>
              <a:tr h="553699">
                <a:tc>
                  <a:txBody>
                    <a:bodyPr/>
                    <a:lstStyle/>
                    <a:p>
                      <a:pPr algn="ctr"/>
                      <a:endParaRPr lang="el-GR" dirty="0"/>
                    </a:p>
                  </a:txBody>
                  <a:tcPr anchor="ctr"/>
                </a:tc>
                <a:tc>
                  <a:txBody>
                    <a:bodyPr/>
                    <a:lstStyle/>
                    <a:p>
                      <a:pPr algn="ctr"/>
                      <a:r>
                        <a:rPr lang="el-GR" sz="2800" b="1" dirty="0" smtClean="0"/>
                        <a:t>1</a:t>
                      </a:r>
                      <a:endParaRPr lang="el-GR" sz="2800" b="1" dirty="0"/>
                    </a:p>
                  </a:txBody>
                  <a:tcPr anchor="ctr"/>
                </a:tc>
                <a:tc>
                  <a:txBody>
                    <a:bodyPr/>
                    <a:lstStyle/>
                    <a:p>
                      <a:pPr algn="ctr"/>
                      <a:r>
                        <a:rPr lang="el-GR" sz="2800" b="1" dirty="0" smtClean="0"/>
                        <a:t>2</a:t>
                      </a:r>
                      <a:endParaRPr lang="el-GR" sz="2800" b="1" dirty="0"/>
                    </a:p>
                  </a:txBody>
                  <a:tcPr anchor="ctr"/>
                </a:tc>
                <a:tc>
                  <a:txBody>
                    <a:bodyPr/>
                    <a:lstStyle/>
                    <a:p>
                      <a:pPr algn="ctr"/>
                      <a:r>
                        <a:rPr lang="el-GR" sz="2800" b="1" dirty="0" smtClean="0"/>
                        <a:t>3</a:t>
                      </a:r>
                      <a:endParaRPr lang="el-GR" sz="2800" b="1" dirty="0"/>
                    </a:p>
                  </a:txBody>
                  <a:tcPr anchor="ctr"/>
                </a:tc>
                <a:tc>
                  <a:txBody>
                    <a:bodyPr/>
                    <a:lstStyle/>
                    <a:p>
                      <a:pPr algn="ctr"/>
                      <a:r>
                        <a:rPr lang="el-GR" sz="2800" b="1" dirty="0" smtClean="0"/>
                        <a:t>Ζ(</a:t>
                      </a:r>
                      <a:r>
                        <a:rPr lang="en-US" sz="2800" b="1" dirty="0" smtClean="0"/>
                        <a:t>x)</a:t>
                      </a:r>
                      <a:endParaRPr lang="el-GR" sz="2800" b="1" dirty="0"/>
                    </a:p>
                  </a:txBody>
                  <a:tcPr anchor="ctr"/>
                </a:tc>
                <a:tc>
                  <a:txBody>
                    <a:bodyPr/>
                    <a:lstStyle/>
                    <a:p>
                      <a:pPr algn="ctr"/>
                      <a:r>
                        <a:rPr lang="el-GR" sz="2800" b="1" dirty="0" smtClean="0"/>
                        <a:t>α</a:t>
                      </a:r>
                      <a:endParaRPr lang="el-GR" sz="2800" b="1" dirty="0"/>
                    </a:p>
                  </a:txBody>
                  <a:tcPr anchor="ctr"/>
                </a:tc>
              </a:tr>
              <a:tr h="396275">
                <a:tc>
                  <a:txBody>
                    <a:bodyPr/>
                    <a:lstStyle/>
                    <a:p>
                      <a:pPr algn="ctr"/>
                      <a:r>
                        <a:rPr lang="el-GR" sz="2800" b="1" dirty="0" smtClean="0"/>
                        <a:t>0</a:t>
                      </a:r>
                      <a:endParaRPr lang="el-GR" sz="2800" b="1"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r>
              <a:tr h="396275">
                <a:tc>
                  <a:txBody>
                    <a:bodyPr/>
                    <a:lstStyle/>
                    <a:p>
                      <a:pPr algn="ctr"/>
                      <a:endParaRPr lang="el-GR" sz="2800" b="1"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r>
            </a:tbl>
          </a:graphicData>
        </a:graphic>
      </p:graphicFrame>
      <p:cxnSp>
        <p:nvCxnSpPr>
          <p:cNvPr id="44" name="43 - Ευθύγραμμο βέλος σύνδεσης"/>
          <p:cNvCxnSpPr/>
          <p:nvPr/>
        </p:nvCxnSpPr>
        <p:spPr>
          <a:xfrm flipV="1">
            <a:off x="7020272" y="3356992"/>
            <a:ext cx="0" cy="648072"/>
          </a:xfrm>
          <a:prstGeom prst="straightConnector1">
            <a:avLst/>
          </a:prstGeom>
          <a:ln w="2540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2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3256"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60032" y="2204864"/>
            <a:ext cx="3914775" cy="1181100"/>
          </a:xfrm>
          <a:prstGeom prst="rect">
            <a:avLst/>
          </a:prstGeom>
          <a:noFill/>
          <a:ln w="25400">
            <a:solidFill>
              <a:schemeClr val="accent2">
                <a:lumMod val="75000"/>
              </a:schemeClr>
            </a:solidFill>
          </a:ln>
        </p:spPr>
      </p:pic>
      <p:sp>
        <p:nvSpPr>
          <p:cNvPr id="532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3258"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35696" y="4509120"/>
            <a:ext cx="1152525" cy="485775"/>
          </a:xfrm>
          <a:prstGeom prst="rect">
            <a:avLst/>
          </a:prstGeom>
          <a:noFill/>
        </p:spPr>
      </p:pic>
      <p:sp>
        <p:nvSpPr>
          <p:cNvPr id="53260" name="Rectangle 12"/>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3261"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491880" y="4509120"/>
            <a:ext cx="1152525" cy="495300"/>
          </a:xfrm>
          <a:prstGeom prst="rect">
            <a:avLst/>
          </a:prstGeom>
          <a:noFill/>
        </p:spPr>
      </p:pic>
      <p:sp>
        <p:nvSpPr>
          <p:cNvPr id="53263" name="Rectangle 15"/>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3264"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48064" y="4509120"/>
            <a:ext cx="1152525" cy="495300"/>
          </a:xfrm>
          <a:prstGeom prst="rect">
            <a:avLst/>
          </a:prstGeom>
          <a:noFill/>
        </p:spPr>
      </p:pic>
      <p:sp>
        <p:nvSpPr>
          <p:cNvPr id="53266" name="Rectangle 18"/>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3267"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35696" y="5013176"/>
            <a:ext cx="1200150" cy="485775"/>
          </a:xfrm>
          <a:prstGeom prst="rect">
            <a:avLst/>
          </a:prstGeom>
          <a:noFill/>
        </p:spPr>
      </p:pic>
      <p:sp>
        <p:nvSpPr>
          <p:cNvPr id="532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3269" name="Picture 2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91880" y="5085184"/>
            <a:ext cx="1000125" cy="485775"/>
          </a:xfrm>
          <a:prstGeom prst="rect">
            <a:avLst/>
          </a:prstGeom>
          <a:noFill/>
        </p:spPr>
      </p:pic>
      <p:sp>
        <p:nvSpPr>
          <p:cNvPr id="5327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3271" name="Picture 2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148064" y="5013176"/>
            <a:ext cx="1000125" cy="485775"/>
          </a:xfrm>
          <a:prstGeom prst="rect">
            <a:avLst/>
          </a:prstGeom>
          <a:noFill/>
        </p:spPr>
      </p:pic>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Εφαρμογή  Μεθόδου «</a:t>
            </a:r>
            <a:r>
              <a:rPr lang="en-US" b="1" dirty="0" smtClean="0">
                <a:solidFill>
                  <a:schemeClr val="tx2">
                    <a:lumMod val="60000"/>
                    <a:lumOff val="40000"/>
                  </a:schemeClr>
                </a:solidFill>
              </a:rPr>
              <a:t>Convex Combinations</a:t>
            </a:r>
            <a:r>
              <a:rPr lang="el-GR" b="1" dirty="0" smtClean="0">
                <a:solidFill>
                  <a:schemeClr val="tx2">
                    <a:lumMod val="60000"/>
                    <a:lumOff val="40000"/>
                  </a:schemeClr>
                </a:solidFill>
              </a:rPr>
              <a:t>»</a:t>
            </a:r>
            <a:r>
              <a:rPr lang="en-US" b="1" dirty="0" smtClean="0">
                <a:solidFill>
                  <a:schemeClr val="tx2">
                    <a:lumMod val="60000"/>
                    <a:lumOff val="40000"/>
                  </a:schemeClr>
                </a:solidFill>
              </a:rPr>
              <a:t> [2/5]</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tabLst>
                <a:tab pos="0" algn="l"/>
              </a:tabLst>
            </a:pPr>
            <a:endParaRPr lang="el-GR" dirty="0" smtClean="0"/>
          </a:p>
          <a:p>
            <a:pPr marL="171450" indent="-514350">
              <a:buNone/>
            </a:pPr>
            <a:endParaRPr lang="el-GR" b="1"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8</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5"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 pos="1487488"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4"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7" name="Rectangle 1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70" name="Rectangle 1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53251" name="Rectangle 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532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42" name="41 - Πίνακας"/>
          <p:cNvGraphicFramePr>
            <a:graphicFrameLocks noGrp="1"/>
          </p:cNvGraphicFramePr>
          <p:nvPr/>
        </p:nvGraphicFramePr>
        <p:xfrm>
          <a:off x="251520" y="1700808"/>
          <a:ext cx="8424936" cy="4045950"/>
        </p:xfrm>
        <a:graphic>
          <a:graphicData uri="http://schemas.openxmlformats.org/drawingml/2006/table">
            <a:tbl>
              <a:tblPr firstRow="1" bandRow="1">
                <a:tableStyleId>{5940675A-B579-460E-94D1-54222C63F5DA}</a:tableStyleId>
              </a:tblPr>
              <a:tblGrid>
                <a:gridCol w="360040"/>
                <a:gridCol w="1800200"/>
                <a:gridCol w="1584176"/>
                <a:gridCol w="1584176"/>
                <a:gridCol w="1152128"/>
                <a:gridCol w="936104"/>
                <a:gridCol w="1008112"/>
              </a:tblGrid>
              <a:tr h="962001">
                <a:tc gridSpan="2">
                  <a:txBody>
                    <a:bodyPr/>
                    <a:lstStyle/>
                    <a:p>
                      <a:pPr algn="ctr"/>
                      <a:endParaRPr lang="el-GR" dirty="0"/>
                    </a:p>
                  </a:txBody>
                  <a:tcPr anchor="ctr"/>
                </a:tc>
                <a:tc hMerge="1">
                  <a:txBody>
                    <a:bodyPr/>
                    <a:lstStyle/>
                    <a:p>
                      <a:pPr algn="ctr"/>
                      <a:endParaRPr lang="el-GR" dirty="0"/>
                    </a:p>
                  </a:txBody>
                  <a:tcPr anchor="ctr"/>
                </a:tc>
                <a:tc>
                  <a:txBody>
                    <a:bodyPr/>
                    <a:lstStyle/>
                    <a:p>
                      <a:pPr algn="ctr"/>
                      <a:r>
                        <a:rPr lang="el-GR" sz="2800" b="1" dirty="0" smtClean="0"/>
                        <a:t>1</a:t>
                      </a:r>
                      <a:endParaRPr lang="el-GR" sz="2800" b="1" dirty="0"/>
                    </a:p>
                  </a:txBody>
                  <a:tcPr anchor="ctr"/>
                </a:tc>
                <a:tc>
                  <a:txBody>
                    <a:bodyPr/>
                    <a:lstStyle/>
                    <a:p>
                      <a:pPr algn="ctr"/>
                      <a:r>
                        <a:rPr lang="el-GR" sz="2800" b="1" dirty="0" smtClean="0"/>
                        <a:t>2</a:t>
                      </a:r>
                      <a:endParaRPr lang="el-GR" sz="2800" b="1" dirty="0"/>
                    </a:p>
                  </a:txBody>
                  <a:tcPr anchor="ctr"/>
                </a:tc>
                <a:tc>
                  <a:txBody>
                    <a:bodyPr/>
                    <a:lstStyle/>
                    <a:p>
                      <a:pPr algn="ctr"/>
                      <a:r>
                        <a:rPr lang="el-GR" sz="2800" b="1" dirty="0" smtClean="0"/>
                        <a:t>3</a:t>
                      </a:r>
                      <a:endParaRPr lang="el-GR" sz="2800" b="1" dirty="0"/>
                    </a:p>
                  </a:txBody>
                  <a:tcPr anchor="ctr"/>
                </a:tc>
                <a:tc>
                  <a:txBody>
                    <a:bodyPr/>
                    <a:lstStyle/>
                    <a:p>
                      <a:pPr algn="ctr"/>
                      <a:r>
                        <a:rPr lang="el-GR" sz="2800" b="1" dirty="0" smtClean="0"/>
                        <a:t>Ζ(</a:t>
                      </a:r>
                      <a:r>
                        <a:rPr lang="en-US" sz="2800" b="1" dirty="0" smtClean="0"/>
                        <a:t>x)</a:t>
                      </a:r>
                      <a:endParaRPr lang="el-GR" sz="2800" b="1" dirty="0"/>
                    </a:p>
                  </a:txBody>
                  <a:tcPr anchor="ctr"/>
                </a:tc>
                <a:tc>
                  <a:txBody>
                    <a:bodyPr/>
                    <a:lstStyle/>
                    <a:p>
                      <a:pPr algn="ctr"/>
                      <a:r>
                        <a:rPr lang="el-GR" sz="2800" b="1" dirty="0" smtClean="0"/>
                        <a:t>α  </a:t>
                      </a:r>
                      <a:endParaRPr lang="el-GR" sz="2800" b="1" dirty="0"/>
                    </a:p>
                  </a:txBody>
                  <a:tcPr anchor="ctr"/>
                </a:tc>
              </a:tr>
              <a:tr h="1027983">
                <a:tc>
                  <a:txBody>
                    <a:bodyPr/>
                    <a:lstStyle/>
                    <a:p>
                      <a:pPr algn="ctr"/>
                      <a:r>
                        <a:rPr lang="el-GR" sz="2800" b="1" dirty="0" smtClean="0"/>
                        <a:t>1</a:t>
                      </a:r>
                    </a:p>
                  </a:txBody>
                  <a:tcPr anchor="ctr"/>
                </a:tc>
                <a:tc>
                  <a:txBody>
                    <a:bodyPr/>
                    <a:lstStyle/>
                    <a:p>
                      <a:pPr algn="ctr"/>
                      <a:r>
                        <a:rPr lang="el-GR" sz="2400" b="1" dirty="0" smtClean="0"/>
                        <a:t>Ενημέρωση</a:t>
                      </a:r>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r>
                        <a:rPr lang="el-GR" sz="2800" dirty="0" smtClean="0"/>
                        <a:t>1975</a:t>
                      </a:r>
                      <a:endParaRPr lang="el-GR" sz="2800" dirty="0"/>
                    </a:p>
                  </a:txBody>
                  <a:tcPr anchor="ctr"/>
                </a:tc>
                <a:tc>
                  <a:txBody>
                    <a:bodyPr/>
                    <a:lstStyle/>
                    <a:p>
                      <a:pPr algn="ctr"/>
                      <a:r>
                        <a:rPr lang="el-GR" sz="2800" dirty="0" smtClean="0"/>
                        <a:t>0,596</a:t>
                      </a:r>
                      <a:endParaRPr lang="el-GR" sz="2800" dirty="0"/>
                    </a:p>
                  </a:txBody>
                  <a:tcPr anchor="ctr"/>
                </a:tc>
              </a:tr>
              <a:tr h="1027983">
                <a:tc rowSpan="2">
                  <a:txBody>
                    <a:bodyPr/>
                    <a:lstStyle/>
                    <a:p>
                      <a:pPr algn="ctr"/>
                      <a:endParaRPr lang="el-GR" sz="2800" b="1" dirty="0"/>
                    </a:p>
                  </a:txBody>
                  <a:tcPr anchor="ctr"/>
                </a:tc>
                <a:tc>
                  <a:txBody>
                    <a:bodyPr/>
                    <a:lstStyle/>
                    <a:p>
                      <a:pPr algn="ctr"/>
                      <a:r>
                        <a:rPr lang="el-GR" sz="2400" b="1" dirty="0" smtClean="0"/>
                        <a:t>Κατεύθυνση</a:t>
                      </a:r>
                      <a:endParaRPr lang="el-GR" sz="2400" b="1"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r>
              <a:tr h="1027983">
                <a:tc vMerge="1">
                  <a:txBody>
                    <a:bodyPr/>
                    <a:lstStyle/>
                    <a:p>
                      <a:pPr algn="ctr"/>
                      <a:endParaRPr lang="el-GR" sz="2800" b="1" dirty="0"/>
                    </a:p>
                  </a:txBody>
                  <a:tcPr anchor="ctr"/>
                </a:tc>
                <a:tc>
                  <a:txBody>
                    <a:bodyPr/>
                    <a:lstStyle/>
                    <a:p>
                      <a:pPr algn="ctr"/>
                      <a:r>
                        <a:rPr lang="el-GR" sz="2400" b="1" dirty="0" smtClean="0"/>
                        <a:t>Κίνηση</a:t>
                      </a:r>
                      <a:endParaRPr lang="el-GR" sz="2400" b="1"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r>
            </a:tbl>
          </a:graphicData>
        </a:graphic>
      </p:graphicFrame>
      <p:sp>
        <p:nvSpPr>
          <p:cNvPr id="532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144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24128" y="5085184"/>
            <a:ext cx="1009650" cy="485775"/>
          </a:xfrm>
          <a:prstGeom prst="rect">
            <a:avLst/>
          </a:prstGeom>
          <a:noFill/>
        </p:spPr>
      </p:pic>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144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83768" y="5085184"/>
            <a:ext cx="1476375" cy="485775"/>
          </a:xfrm>
          <a:prstGeom prst="rect">
            <a:avLst/>
          </a:prstGeom>
          <a:noFill/>
        </p:spPr>
      </p:pic>
      <p:sp>
        <p:nvSpPr>
          <p:cNvPr id="61445" name="Rectangle 5"/>
          <p:cNvSpPr>
            <a:spLocks noChangeArrowheads="1"/>
          </p:cNvSpPr>
          <p:nvPr/>
        </p:nvSpPr>
        <p:spPr bwMode="auto">
          <a:xfrm>
            <a:off x="0" y="48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144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67944" y="5085184"/>
            <a:ext cx="1476375" cy="485775"/>
          </a:xfrm>
          <a:prstGeom prst="rect">
            <a:avLst/>
          </a:prstGeom>
          <a:noFill/>
        </p:spPr>
      </p:pic>
      <p:sp>
        <p:nvSpPr>
          <p:cNvPr id="61448" name="Rectangle 8"/>
          <p:cNvSpPr>
            <a:spLocks noChangeArrowheads="1"/>
          </p:cNvSpPr>
          <p:nvPr/>
        </p:nvSpPr>
        <p:spPr bwMode="auto">
          <a:xfrm>
            <a:off x="0" y="48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1449"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55776" y="2924944"/>
            <a:ext cx="1343025" cy="485775"/>
          </a:xfrm>
          <a:prstGeom prst="rect">
            <a:avLst/>
          </a:prstGeom>
          <a:noFill/>
        </p:spPr>
      </p:pic>
      <p:sp>
        <p:nvSpPr>
          <p:cNvPr id="61451" name="Rectangle 1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1452"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11960" y="2924944"/>
            <a:ext cx="1152525" cy="485775"/>
          </a:xfrm>
          <a:prstGeom prst="rect">
            <a:avLst/>
          </a:prstGeom>
          <a:noFill/>
        </p:spPr>
      </p:pic>
      <p:sp>
        <p:nvSpPr>
          <p:cNvPr id="61454" name="Rectangle 1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1455" name="Picture 1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580112" y="2924944"/>
            <a:ext cx="1152525" cy="485775"/>
          </a:xfrm>
          <a:prstGeom prst="rect">
            <a:avLst/>
          </a:prstGeom>
          <a:noFill/>
        </p:spPr>
      </p:pic>
      <p:sp>
        <p:nvSpPr>
          <p:cNvPr id="61457" name="Rectangle 1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9"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1458" name="Picture 1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771800" y="3933056"/>
            <a:ext cx="952500" cy="552450"/>
          </a:xfrm>
          <a:prstGeom prst="rect">
            <a:avLst/>
          </a:prstGeom>
          <a:noFill/>
        </p:spPr>
      </p:pic>
      <p:sp>
        <p:nvSpPr>
          <p:cNvPr id="61460" name="Rectangle 20"/>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62"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1461" name="Picture 2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211960" y="3933056"/>
            <a:ext cx="1152525" cy="552450"/>
          </a:xfrm>
          <a:prstGeom prst="rect">
            <a:avLst/>
          </a:prstGeom>
          <a:noFill/>
        </p:spPr>
      </p:pic>
      <p:sp>
        <p:nvSpPr>
          <p:cNvPr id="61463" name="Rectangle 2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65"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1464" name="Picture 2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724128" y="3933056"/>
            <a:ext cx="952500" cy="552450"/>
          </a:xfrm>
          <a:prstGeom prst="rect">
            <a:avLst/>
          </a:prstGeom>
          <a:noFill/>
        </p:spPr>
      </p:pic>
      <p:sp>
        <p:nvSpPr>
          <p:cNvPr id="61466" name="Rectangle 2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Εφαρμογή  Μεθόδου «</a:t>
            </a:r>
            <a:r>
              <a:rPr lang="en-US" b="1" dirty="0" smtClean="0">
                <a:solidFill>
                  <a:schemeClr val="tx2">
                    <a:lumMod val="60000"/>
                    <a:lumOff val="40000"/>
                  </a:schemeClr>
                </a:solidFill>
              </a:rPr>
              <a:t>Convex Combinations</a:t>
            </a:r>
            <a:r>
              <a:rPr lang="el-GR" b="1" dirty="0" smtClean="0">
                <a:solidFill>
                  <a:schemeClr val="tx2">
                    <a:lumMod val="60000"/>
                    <a:lumOff val="40000"/>
                  </a:schemeClr>
                </a:solidFill>
              </a:rPr>
              <a:t>»</a:t>
            </a:r>
            <a:r>
              <a:rPr lang="en-US" b="1" dirty="0" smtClean="0">
                <a:solidFill>
                  <a:schemeClr val="tx2">
                    <a:lumMod val="60000"/>
                    <a:lumOff val="40000"/>
                  </a:schemeClr>
                </a:solidFill>
              </a:rPr>
              <a:t> [3/5]</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tabLst>
                <a:tab pos="0" algn="l"/>
              </a:tabLst>
            </a:pPr>
            <a:endParaRPr lang="el-GR" dirty="0" smtClean="0"/>
          </a:p>
          <a:p>
            <a:pPr marL="171450" indent="-514350">
              <a:buNone/>
            </a:pPr>
            <a:endParaRPr lang="el-GR" b="1"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85000"/>
            </a:schemeClr>
          </a:solidFill>
        </p:spPr>
        <p:txBody>
          <a:bodyPr/>
          <a:lstStyle/>
          <a:p>
            <a:fld id="{4E33F0AF-8630-405C-8FDB-12C033996C87}" type="slidenum">
              <a:rPr lang="el-GR" sz="2000" b="1" smtClean="0">
                <a:solidFill>
                  <a:schemeClr val="tx2">
                    <a:lumMod val="60000"/>
                    <a:lumOff val="40000"/>
                  </a:schemeClr>
                </a:solidFill>
              </a:rPr>
              <a:pPr/>
              <a:t>9</a:t>
            </a:fld>
            <a:endParaRPr lang="el-GR" sz="2000" b="1" dirty="0">
              <a:solidFill>
                <a:schemeClr val="tx2">
                  <a:lumMod val="60000"/>
                  <a:lumOff val="40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5"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5"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 pos="1487488"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4"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67" name="Rectangle 1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5070" name="Rectangle 1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0163"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53251" name="Rectangle 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532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42" name="41 - Πίνακας"/>
          <p:cNvGraphicFramePr>
            <a:graphicFrameLocks noGrp="1"/>
          </p:cNvGraphicFramePr>
          <p:nvPr/>
        </p:nvGraphicFramePr>
        <p:xfrm>
          <a:off x="251520" y="1700808"/>
          <a:ext cx="8568952" cy="4045950"/>
        </p:xfrm>
        <a:graphic>
          <a:graphicData uri="http://schemas.openxmlformats.org/drawingml/2006/table">
            <a:tbl>
              <a:tblPr firstRow="1" bandRow="1">
                <a:tableStyleId>{5940675A-B579-460E-94D1-54222C63F5DA}</a:tableStyleId>
              </a:tblPr>
              <a:tblGrid>
                <a:gridCol w="360040"/>
                <a:gridCol w="1800200"/>
                <a:gridCol w="1584176"/>
                <a:gridCol w="1584176"/>
                <a:gridCol w="1440160"/>
                <a:gridCol w="792088"/>
                <a:gridCol w="1008112"/>
              </a:tblGrid>
              <a:tr h="962001">
                <a:tc gridSpan="2">
                  <a:txBody>
                    <a:bodyPr/>
                    <a:lstStyle/>
                    <a:p>
                      <a:pPr algn="ctr"/>
                      <a:endParaRPr lang="el-GR" dirty="0"/>
                    </a:p>
                  </a:txBody>
                  <a:tcPr anchor="ctr"/>
                </a:tc>
                <a:tc hMerge="1">
                  <a:txBody>
                    <a:bodyPr/>
                    <a:lstStyle/>
                    <a:p>
                      <a:pPr algn="ctr"/>
                      <a:endParaRPr lang="el-GR" dirty="0"/>
                    </a:p>
                  </a:txBody>
                  <a:tcPr anchor="ctr"/>
                </a:tc>
                <a:tc>
                  <a:txBody>
                    <a:bodyPr/>
                    <a:lstStyle/>
                    <a:p>
                      <a:pPr algn="ctr"/>
                      <a:r>
                        <a:rPr lang="el-GR" sz="2800" b="1" dirty="0" smtClean="0"/>
                        <a:t>1</a:t>
                      </a:r>
                      <a:endParaRPr lang="el-GR" sz="2800" b="1" dirty="0"/>
                    </a:p>
                  </a:txBody>
                  <a:tcPr anchor="ctr"/>
                </a:tc>
                <a:tc>
                  <a:txBody>
                    <a:bodyPr/>
                    <a:lstStyle/>
                    <a:p>
                      <a:pPr algn="ctr"/>
                      <a:r>
                        <a:rPr lang="el-GR" sz="2800" b="1" dirty="0" smtClean="0"/>
                        <a:t>2</a:t>
                      </a:r>
                      <a:endParaRPr lang="el-GR" sz="2800" b="1" dirty="0"/>
                    </a:p>
                  </a:txBody>
                  <a:tcPr anchor="ctr"/>
                </a:tc>
                <a:tc>
                  <a:txBody>
                    <a:bodyPr/>
                    <a:lstStyle/>
                    <a:p>
                      <a:pPr algn="ctr"/>
                      <a:r>
                        <a:rPr lang="el-GR" sz="2800" b="1" dirty="0" smtClean="0"/>
                        <a:t>3</a:t>
                      </a:r>
                      <a:endParaRPr lang="el-GR" sz="2800" b="1" dirty="0"/>
                    </a:p>
                  </a:txBody>
                  <a:tcPr anchor="ctr"/>
                </a:tc>
                <a:tc>
                  <a:txBody>
                    <a:bodyPr/>
                    <a:lstStyle/>
                    <a:p>
                      <a:pPr algn="ctr"/>
                      <a:r>
                        <a:rPr lang="el-GR" sz="2800" b="1" dirty="0" smtClean="0"/>
                        <a:t>Ζ(</a:t>
                      </a:r>
                      <a:r>
                        <a:rPr lang="en-US" sz="2800" b="1" dirty="0" smtClean="0"/>
                        <a:t>x)</a:t>
                      </a:r>
                      <a:endParaRPr lang="el-GR" sz="2800" b="1" dirty="0"/>
                    </a:p>
                  </a:txBody>
                  <a:tcPr anchor="ctr"/>
                </a:tc>
                <a:tc>
                  <a:txBody>
                    <a:bodyPr/>
                    <a:lstStyle/>
                    <a:p>
                      <a:pPr algn="ctr"/>
                      <a:r>
                        <a:rPr lang="el-GR" sz="2800" b="1" dirty="0" smtClean="0"/>
                        <a:t>α  </a:t>
                      </a:r>
                      <a:endParaRPr lang="el-GR" sz="2800" b="1" dirty="0"/>
                    </a:p>
                  </a:txBody>
                  <a:tcPr anchor="ctr"/>
                </a:tc>
              </a:tr>
              <a:tr h="1027983">
                <a:tc>
                  <a:txBody>
                    <a:bodyPr/>
                    <a:lstStyle/>
                    <a:p>
                      <a:pPr algn="ctr"/>
                      <a:r>
                        <a:rPr lang="el-GR" sz="2800" b="1" dirty="0" smtClean="0"/>
                        <a:t>2</a:t>
                      </a:r>
                    </a:p>
                  </a:txBody>
                  <a:tcPr anchor="ctr"/>
                </a:tc>
                <a:tc>
                  <a:txBody>
                    <a:bodyPr/>
                    <a:lstStyle/>
                    <a:p>
                      <a:pPr algn="ctr"/>
                      <a:r>
                        <a:rPr lang="el-GR" sz="2400" b="1" dirty="0" smtClean="0"/>
                        <a:t>Ενημέρωση</a:t>
                      </a:r>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r>
                        <a:rPr lang="el-GR" sz="2800" dirty="0" smtClean="0"/>
                        <a:t>197</a:t>
                      </a:r>
                      <a:endParaRPr lang="el-GR" sz="2800" dirty="0"/>
                    </a:p>
                  </a:txBody>
                  <a:tcPr anchor="ctr"/>
                </a:tc>
                <a:tc>
                  <a:txBody>
                    <a:bodyPr/>
                    <a:lstStyle/>
                    <a:p>
                      <a:pPr algn="ctr"/>
                      <a:r>
                        <a:rPr lang="el-GR" sz="2800" dirty="0" smtClean="0"/>
                        <a:t>0,161</a:t>
                      </a:r>
                      <a:endParaRPr lang="el-GR" sz="2800" dirty="0"/>
                    </a:p>
                  </a:txBody>
                  <a:tcPr anchor="ctr"/>
                </a:tc>
              </a:tr>
              <a:tr h="1027983">
                <a:tc rowSpan="2">
                  <a:txBody>
                    <a:bodyPr/>
                    <a:lstStyle/>
                    <a:p>
                      <a:pPr algn="ctr"/>
                      <a:endParaRPr lang="el-GR" sz="2800" b="1" dirty="0"/>
                    </a:p>
                  </a:txBody>
                  <a:tcPr anchor="ctr"/>
                </a:tc>
                <a:tc>
                  <a:txBody>
                    <a:bodyPr/>
                    <a:lstStyle/>
                    <a:p>
                      <a:pPr algn="ctr"/>
                      <a:r>
                        <a:rPr lang="el-GR" sz="2400" b="1" dirty="0" smtClean="0"/>
                        <a:t>Κατεύθυνση</a:t>
                      </a:r>
                      <a:endParaRPr lang="el-GR" sz="2400" b="1"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r>
              <a:tr h="1027983">
                <a:tc vMerge="1">
                  <a:txBody>
                    <a:bodyPr/>
                    <a:lstStyle/>
                    <a:p>
                      <a:pPr algn="ctr"/>
                      <a:endParaRPr lang="el-GR" sz="2800" b="1" dirty="0"/>
                    </a:p>
                  </a:txBody>
                  <a:tcPr anchor="ctr"/>
                </a:tc>
                <a:tc>
                  <a:txBody>
                    <a:bodyPr/>
                    <a:lstStyle/>
                    <a:p>
                      <a:pPr algn="ctr"/>
                      <a:r>
                        <a:rPr lang="el-GR" sz="2400" b="1" dirty="0" smtClean="0"/>
                        <a:t>Κίνηση</a:t>
                      </a:r>
                      <a:endParaRPr lang="el-GR" sz="2400" b="1"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c>
                  <a:txBody>
                    <a:bodyPr/>
                    <a:lstStyle/>
                    <a:p>
                      <a:pPr algn="ctr"/>
                      <a:endParaRPr lang="el-GR" dirty="0"/>
                    </a:p>
                  </a:txBody>
                  <a:tcPr anchor="ctr"/>
                </a:tc>
              </a:tr>
            </a:tbl>
          </a:graphicData>
        </a:graphic>
      </p:graphicFrame>
      <p:sp>
        <p:nvSpPr>
          <p:cNvPr id="532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1445" name="Rectangle 5"/>
          <p:cNvSpPr>
            <a:spLocks noChangeArrowheads="1"/>
          </p:cNvSpPr>
          <p:nvPr/>
        </p:nvSpPr>
        <p:spPr bwMode="auto">
          <a:xfrm>
            <a:off x="0" y="48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1448" name="Rectangle 8"/>
          <p:cNvSpPr>
            <a:spLocks noChangeArrowheads="1"/>
          </p:cNvSpPr>
          <p:nvPr/>
        </p:nvSpPr>
        <p:spPr bwMode="auto">
          <a:xfrm>
            <a:off x="0" y="48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1451" name="Rectangle 1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1454" name="Rectangle 1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1457" name="Rectangle 1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9"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1460" name="Rectangle 20"/>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62"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1463" name="Rectangle 2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65"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1466" name="Rectangle 2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3491"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349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83968" y="3933056"/>
            <a:ext cx="952500" cy="552450"/>
          </a:xfrm>
          <a:prstGeom prst="rect">
            <a:avLst/>
          </a:prstGeom>
          <a:noFill/>
        </p:spPr>
      </p:pic>
      <p:sp>
        <p:nvSpPr>
          <p:cNvPr id="6349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349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99792" y="3933056"/>
            <a:ext cx="952500" cy="552450"/>
          </a:xfrm>
          <a:prstGeom prst="rect">
            <a:avLst/>
          </a:prstGeom>
          <a:noFill/>
        </p:spPr>
      </p:pic>
      <p:sp>
        <p:nvSpPr>
          <p:cNvPr id="63497" name="Rectangle 9"/>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349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52120" y="3933056"/>
            <a:ext cx="1152525" cy="552450"/>
          </a:xfrm>
          <a:prstGeom prst="rect">
            <a:avLst/>
          </a:prstGeom>
          <a:noFill/>
        </p:spPr>
      </p:pic>
      <p:sp>
        <p:nvSpPr>
          <p:cNvPr id="63500" name="Rectangle 12"/>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0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3501" name="Picture 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652120" y="2924944"/>
            <a:ext cx="1152525" cy="485775"/>
          </a:xfrm>
          <a:prstGeom prst="rect">
            <a:avLst/>
          </a:prstGeom>
          <a:noFill/>
        </p:spPr>
      </p:pic>
      <p:sp>
        <p:nvSpPr>
          <p:cNvPr id="63503" name="Rectangle 15"/>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0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3504"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11960" y="2924944"/>
            <a:ext cx="1152525" cy="485775"/>
          </a:xfrm>
          <a:prstGeom prst="rect">
            <a:avLst/>
          </a:prstGeom>
          <a:noFill/>
        </p:spPr>
      </p:pic>
      <p:sp>
        <p:nvSpPr>
          <p:cNvPr id="63506" name="Rectangle 1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08"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3507" name="Picture 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627784" y="2924944"/>
            <a:ext cx="1152525" cy="485775"/>
          </a:xfrm>
          <a:prstGeom prst="rect">
            <a:avLst/>
          </a:prstGeom>
          <a:noFill/>
        </p:spPr>
      </p:pic>
      <p:sp>
        <p:nvSpPr>
          <p:cNvPr id="63509" name="Rectangle 2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11"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3510" name="Picture 2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483768" y="5013176"/>
            <a:ext cx="1476375" cy="485775"/>
          </a:xfrm>
          <a:prstGeom prst="rect">
            <a:avLst/>
          </a:prstGeom>
          <a:noFill/>
        </p:spPr>
      </p:pic>
      <p:sp>
        <p:nvSpPr>
          <p:cNvPr id="63512" name="Rectangle 2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1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3513" name="Picture 2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067944" y="5013176"/>
            <a:ext cx="1476375" cy="485775"/>
          </a:xfrm>
          <a:prstGeom prst="rect">
            <a:avLst/>
          </a:prstGeom>
          <a:noFill/>
        </p:spPr>
      </p:pic>
      <p:sp>
        <p:nvSpPr>
          <p:cNvPr id="63515" name="Rectangle 2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17"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3516" name="Picture 28"/>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580112" y="5013176"/>
            <a:ext cx="1476375" cy="495300"/>
          </a:xfrm>
          <a:prstGeom prst="rect">
            <a:avLst/>
          </a:prstGeom>
          <a:noFill/>
        </p:spPr>
      </p:pic>
      <p:sp>
        <p:nvSpPr>
          <p:cNvPr id="63518" name="Rectangle 30"/>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4897</TotalTime>
  <Words>626</Words>
  <Application>Microsoft Office PowerPoint</Application>
  <PresentationFormat>On-screen Show (4:3)</PresentationFormat>
  <Paragraphs>158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ΑΝΑΛΥΣΗ ΜΕΤΑΦΟΡΩΝ II</vt:lpstr>
      <vt:lpstr>Σκοπός ενότητας</vt:lpstr>
      <vt:lpstr>Βήματα Μεθόδου «Convex Combinations» [1/4]</vt:lpstr>
      <vt:lpstr>Βήματα Μεθόδου «Convex Combinations» [2/4]</vt:lpstr>
      <vt:lpstr>Βήματα Μεθόδου «Convex Combinations» [3/4]</vt:lpstr>
      <vt:lpstr>Βήματα Μεθόδου «Convex Combinations» [4/4]</vt:lpstr>
      <vt:lpstr>Εφαρμογή  Μεθόδου «Convex Combinations» [1/5]</vt:lpstr>
      <vt:lpstr>Εφαρμογή  Μεθόδου «Convex Combinations» [2/5]</vt:lpstr>
      <vt:lpstr>Εφαρμογή  Μεθόδου «Convex Combinations» [3/5]</vt:lpstr>
      <vt:lpstr>Εφαρμογή  Μεθόδου «Convex Combinations» [4/5]</vt:lpstr>
      <vt:lpstr>Εφαρμογή  Μεθόδου «Convex Combinations» [5/5]</vt:lpstr>
      <vt:lpstr>Πλεονεκτήματα Μεθόδου «Convex Combinations»</vt:lpstr>
      <vt:lpstr>Μειονεκτήματα Μεθόδου «Convex Combinations»</vt:lpstr>
      <vt:lpstr>Τέλος Ενότητας</vt:lpstr>
      <vt:lpstr>Χρηματοδότηση</vt:lpstr>
      <vt:lpstr>Σημείωμα Ιστορικού Εκδόσεων Έργου</vt:lpstr>
      <vt:lpstr>Σημείωμα Αναφοράς</vt:lpstr>
      <vt:lpstr>Slide 18</vt:lpstr>
      <vt:lpstr>Διατήρηση Σημειωμάτων</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dc:creator>
  <cp:lastModifiedBy>xristi</cp:lastModifiedBy>
  <cp:revision>371</cp:revision>
  <dcterms:created xsi:type="dcterms:W3CDTF">2015-08-17T15:40:38Z</dcterms:created>
  <dcterms:modified xsi:type="dcterms:W3CDTF">2015-09-04T11:46:17Z</dcterms:modified>
</cp:coreProperties>
</file>