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322" r:id="rId2"/>
    <p:sldId id="459" r:id="rId3"/>
    <p:sldId id="477" r:id="rId4"/>
    <p:sldId id="476" r:id="rId5"/>
    <p:sldId id="479" r:id="rId6"/>
    <p:sldId id="478" r:id="rId7"/>
    <p:sldId id="480" r:id="rId8"/>
    <p:sldId id="481" r:id="rId9"/>
    <p:sldId id="482" r:id="rId10"/>
    <p:sldId id="483" r:id="rId11"/>
    <p:sldId id="484" r:id="rId12"/>
    <p:sldId id="485" r:id="rId13"/>
    <p:sldId id="486" r:id="rId14"/>
    <p:sldId id="488" r:id="rId15"/>
    <p:sldId id="487" r:id="rId16"/>
    <p:sldId id="489" r:id="rId17"/>
    <p:sldId id="490" r:id="rId18"/>
    <p:sldId id="491" r:id="rId19"/>
    <p:sldId id="493" r:id="rId20"/>
    <p:sldId id="494" r:id="rId21"/>
    <p:sldId id="495" r:id="rId22"/>
    <p:sldId id="496" r:id="rId23"/>
    <p:sldId id="497" r:id="rId24"/>
    <p:sldId id="498" r:id="rId25"/>
    <p:sldId id="499" r:id="rId26"/>
    <p:sldId id="500" r:id="rId27"/>
    <p:sldId id="501" r:id="rId28"/>
    <p:sldId id="382" r:id="rId29"/>
    <p:sldId id="446" r:id="rId30"/>
  </p:sldIdLst>
  <p:sldSz cx="9144000" cy="6858000" type="screen4x3"/>
  <p:notesSz cx="6888163" cy="96075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Λοίζος Σόφος" initials="ΛΣ"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60"/>
  </p:normalViewPr>
  <p:slideViewPr>
    <p:cSldViewPr>
      <p:cViewPr varScale="1">
        <p:scale>
          <a:sx n="81" d="100"/>
          <a:sy n="81" d="100"/>
        </p:scale>
        <p:origin x="187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984500" cy="481013"/>
          </a:xfrm>
          <a:prstGeom prst="rect">
            <a:avLst/>
          </a:prstGeom>
        </p:spPr>
        <p:txBody>
          <a:bodyPr vert="horz" lIns="91420" tIns="45710" rIns="91420" bIns="45710" rtlCol="0"/>
          <a:lstStyle>
            <a:lvl1pPr algn="l">
              <a:defRPr sz="1200"/>
            </a:lvl1pPr>
          </a:lstStyle>
          <a:p>
            <a:endParaRPr lang="el-GR"/>
          </a:p>
        </p:txBody>
      </p:sp>
      <p:sp>
        <p:nvSpPr>
          <p:cNvPr id="3" name="Date Placeholder 2"/>
          <p:cNvSpPr>
            <a:spLocks noGrp="1"/>
          </p:cNvSpPr>
          <p:nvPr>
            <p:ph type="dt" sz="quarter" idx="1"/>
          </p:nvPr>
        </p:nvSpPr>
        <p:spPr>
          <a:xfrm>
            <a:off x="3902077" y="4"/>
            <a:ext cx="2984500" cy="481013"/>
          </a:xfrm>
          <a:prstGeom prst="rect">
            <a:avLst/>
          </a:prstGeom>
        </p:spPr>
        <p:txBody>
          <a:bodyPr vert="horz" lIns="91420" tIns="45710" rIns="91420" bIns="45710" rtlCol="0"/>
          <a:lstStyle>
            <a:lvl1pPr algn="r">
              <a:defRPr sz="1200"/>
            </a:lvl1pPr>
          </a:lstStyle>
          <a:p>
            <a:fld id="{ABA78150-DC0A-4645-8B13-D54FFBE8EBBA}" type="datetimeFigureOut">
              <a:rPr lang="el-GR" smtClean="0"/>
              <a:t>26/10/2018</a:t>
            </a:fld>
            <a:endParaRPr lang="el-GR"/>
          </a:p>
        </p:txBody>
      </p:sp>
      <p:sp>
        <p:nvSpPr>
          <p:cNvPr id="4" name="Footer Placeholder 3"/>
          <p:cNvSpPr>
            <a:spLocks noGrp="1"/>
          </p:cNvSpPr>
          <p:nvPr>
            <p:ph type="ftr" sz="quarter" idx="2"/>
          </p:nvPr>
        </p:nvSpPr>
        <p:spPr>
          <a:xfrm>
            <a:off x="1" y="9126538"/>
            <a:ext cx="2984500" cy="481012"/>
          </a:xfrm>
          <a:prstGeom prst="rect">
            <a:avLst/>
          </a:prstGeom>
        </p:spPr>
        <p:txBody>
          <a:bodyPr vert="horz" lIns="91420" tIns="45710" rIns="91420" bIns="45710" rtlCol="0" anchor="b"/>
          <a:lstStyle>
            <a:lvl1pPr algn="l">
              <a:defRPr sz="1200"/>
            </a:lvl1pPr>
          </a:lstStyle>
          <a:p>
            <a:endParaRPr lang="el-GR"/>
          </a:p>
        </p:txBody>
      </p:sp>
      <p:sp>
        <p:nvSpPr>
          <p:cNvPr id="5" name="Slide Number Placeholder 4"/>
          <p:cNvSpPr>
            <a:spLocks noGrp="1"/>
          </p:cNvSpPr>
          <p:nvPr>
            <p:ph type="sldNum" sz="quarter" idx="3"/>
          </p:nvPr>
        </p:nvSpPr>
        <p:spPr>
          <a:xfrm>
            <a:off x="3902077" y="9126538"/>
            <a:ext cx="2984500" cy="481012"/>
          </a:xfrm>
          <a:prstGeom prst="rect">
            <a:avLst/>
          </a:prstGeom>
        </p:spPr>
        <p:txBody>
          <a:bodyPr vert="horz" lIns="91420" tIns="45710" rIns="91420" bIns="45710" rtlCol="0" anchor="b"/>
          <a:lstStyle>
            <a:lvl1pPr algn="r">
              <a:defRPr sz="1200"/>
            </a:lvl1pPr>
          </a:lstStyle>
          <a:p>
            <a:fld id="{9C50D910-93A8-4275-B377-1BD85BAB178F}" type="slidenum">
              <a:rPr lang="el-GR" smtClean="0"/>
              <a:t>‹#›</a:t>
            </a:fld>
            <a:endParaRPr lang="el-GR"/>
          </a:p>
        </p:txBody>
      </p:sp>
    </p:spTree>
    <p:extLst>
      <p:ext uri="{BB962C8B-B14F-4D97-AF65-F5344CB8AC3E}">
        <p14:creationId xmlns:p14="http://schemas.microsoft.com/office/powerpoint/2010/main" val="223984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1" cy="482046"/>
          </a:xfrm>
          <a:prstGeom prst="rect">
            <a:avLst/>
          </a:prstGeom>
        </p:spPr>
        <p:txBody>
          <a:bodyPr vert="horz" lIns="94244" tIns="47122" rIns="94244" bIns="47122" rtlCol="0"/>
          <a:lstStyle>
            <a:lvl1pPr algn="l">
              <a:defRPr sz="1200"/>
            </a:lvl1pPr>
          </a:lstStyle>
          <a:p>
            <a:endParaRPr lang="el-GR"/>
          </a:p>
        </p:txBody>
      </p:sp>
      <p:sp>
        <p:nvSpPr>
          <p:cNvPr id="3" name="Date Placeholder 2"/>
          <p:cNvSpPr>
            <a:spLocks noGrp="1"/>
          </p:cNvSpPr>
          <p:nvPr>
            <p:ph type="dt" idx="1"/>
          </p:nvPr>
        </p:nvSpPr>
        <p:spPr>
          <a:xfrm>
            <a:off x="3901699" y="0"/>
            <a:ext cx="2984871" cy="482046"/>
          </a:xfrm>
          <a:prstGeom prst="rect">
            <a:avLst/>
          </a:prstGeom>
        </p:spPr>
        <p:txBody>
          <a:bodyPr vert="horz" lIns="94244" tIns="47122" rIns="94244" bIns="47122" rtlCol="0"/>
          <a:lstStyle>
            <a:lvl1pPr algn="r">
              <a:defRPr sz="1200"/>
            </a:lvl1pPr>
          </a:lstStyle>
          <a:p>
            <a:fld id="{3F1D1457-11D8-4A90-B566-8EA2456D75B6}" type="datetimeFigureOut">
              <a:rPr lang="el-GR" smtClean="0"/>
              <a:t>26/10/2018</a:t>
            </a:fld>
            <a:endParaRPr lang="el-GR"/>
          </a:p>
        </p:txBody>
      </p:sp>
      <p:sp>
        <p:nvSpPr>
          <p:cNvPr id="4" name="Slide Image Placeholder 3"/>
          <p:cNvSpPr>
            <a:spLocks noGrp="1" noRot="1" noChangeAspect="1"/>
          </p:cNvSpPr>
          <p:nvPr>
            <p:ph type="sldImg" idx="2"/>
          </p:nvPr>
        </p:nvSpPr>
        <p:spPr>
          <a:xfrm>
            <a:off x="1284288" y="1201738"/>
            <a:ext cx="4319587" cy="3241675"/>
          </a:xfrm>
          <a:prstGeom prst="rect">
            <a:avLst/>
          </a:prstGeom>
          <a:noFill/>
          <a:ln w="12700">
            <a:solidFill>
              <a:prstClr val="black"/>
            </a:solidFill>
          </a:ln>
        </p:spPr>
        <p:txBody>
          <a:bodyPr vert="horz" lIns="94244" tIns="47122" rIns="94244" bIns="47122" rtlCol="0" anchor="ctr"/>
          <a:lstStyle/>
          <a:p>
            <a:endParaRPr lang="el-GR"/>
          </a:p>
        </p:txBody>
      </p:sp>
      <p:sp>
        <p:nvSpPr>
          <p:cNvPr id="5" name="Notes Placeholder 4"/>
          <p:cNvSpPr>
            <a:spLocks noGrp="1"/>
          </p:cNvSpPr>
          <p:nvPr>
            <p:ph type="body" sz="quarter" idx="3"/>
          </p:nvPr>
        </p:nvSpPr>
        <p:spPr>
          <a:xfrm>
            <a:off x="688817" y="4623636"/>
            <a:ext cx="5510530" cy="3782973"/>
          </a:xfrm>
          <a:prstGeom prst="rect">
            <a:avLst/>
          </a:prstGeom>
        </p:spPr>
        <p:txBody>
          <a:bodyPr vert="horz" lIns="94244" tIns="47122" rIns="94244" bIns="471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9125511"/>
            <a:ext cx="2984871" cy="482045"/>
          </a:xfrm>
          <a:prstGeom prst="rect">
            <a:avLst/>
          </a:prstGeom>
        </p:spPr>
        <p:txBody>
          <a:bodyPr vert="horz" lIns="94244" tIns="47122" rIns="94244" bIns="47122" rtlCol="0" anchor="b"/>
          <a:lstStyle>
            <a:lvl1pPr algn="l">
              <a:defRPr sz="1200"/>
            </a:lvl1pPr>
          </a:lstStyle>
          <a:p>
            <a:endParaRPr lang="el-GR"/>
          </a:p>
        </p:txBody>
      </p:sp>
      <p:sp>
        <p:nvSpPr>
          <p:cNvPr id="7" name="Slide Number Placeholder 6"/>
          <p:cNvSpPr>
            <a:spLocks noGrp="1"/>
          </p:cNvSpPr>
          <p:nvPr>
            <p:ph type="sldNum" sz="quarter" idx="5"/>
          </p:nvPr>
        </p:nvSpPr>
        <p:spPr>
          <a:xfrm>
            <a:off x="3901699" y="9125511"/>
            <a:ext cx="2984871" cy="482045"/>
          </a:xfrm>
          <a:prstGeom prst="rect">
            <a:avLst/>
          </a:prstGeom>
        </p:spPr>
        <p:txBody>
          <a:bodyPr vert="horz" lIns="94244" tIns="47122" rIns="94244" bIns="47122" rtlCol="0" anchor="b"/>
          <a:lstStyle>
            <a:lvl1pPr algn="r">
              <a:defRPr sz="1200"/>
            </a:lvl1pPr>
          </a:lstStyle>
          <a:p>
            <a:fld id="{52EC38FD-BC8C-4679-A92A-AC8E23D218E7}" type="slidenum">
              <a:rPr lang="el-GR" smtClean="0"/>
              <a:t>‹#›</a:t>
            </a:fld>
            <a:endParaRPr lang="el-GR"/>
          </a:p>
        </p:txBody>
      </p:sp>
    </p:spTree>
    <p:extLst>
      <p:ext uri="{BB962C8B-B14F-4D97-AF65-F5344CB8AC3E}">
        <p14:creationId xmlns:p14="http://schemas.microsoft.com/office/powerpoint/2010/main" val="877678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26/10/2018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26/10/2018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earvanitis@upatras.g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mailto:earvanitis@upatras.gr"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ondiversity.com/2019-conferenc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3568" y="2232074"/>
            <a:ext cx="7920880" cy="2033635"/>
          </a:xfrm>
        </p:spPr>
        <p:txBody>
          <a:bodyPr>
            <a:noAutofit/>
          </a:bodyPr>
          <a:lstStyle/>
          <a:p>
            <a:r>
              <a:rPr lang="el-GR" sz="3200" b="1" dirty="0"/>
              <a:t>ΔΙΑΠΟΛΙΤΙΣΜΙΚΗ ΕΚΠΑΙΔΕΥΣΗ ΕΚΠΑΙΔΕΥΤΙΚΩΝ </a:t>
            </a:r>
            <a:br>
              <a:rPr lang="el-GR" sz="4000" b="1" dirty="0"/>
            </a:br>
            <a:r>
              <a:rPr lang="el-GR" sz="2400" b="1" dirty="0"/>
              <a:t>Η ΕΠΙΔΡΑΣΗ ΤΟΥ ΠΟΛΙΤΙΣΜΟΥ</a:t>
            </a:r>
            <a:br>
              <a:rPr lang="el-GR" sz="2400" b="1" dirty="0"/>
            </a:br>
            <a:r>
              <a:rPr lang="el-GR" sz="2400" b="1" dirty="0"/>
              <a:t>ΣΤΗΝ ΑΝΤΙΛΗΨΗ - Στερεότυπα  </a:t>
            </a:r>
            <a:endParaRPr lang="en-US" sz="2400" i="1" dirty="0">
              <a:solidFill>
                <a:srgbClr val="C00000"/>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flipH="1">
            <a:off x="1520732" y="5837735"/>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Τίτλος 3"/>
          <p:cNvSpPr txBox="1">
            <a:spLocks/>
          </p:cNvSpPr>
          <p:nvPr/>
        </p:nvSpPr>
        <p:spPr>
          <a:xfrm>
            <a:off x="15989" y="4082361"/>
            <a:ext cx="9144000" cy="16420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sz="1600" b="1" dirty="0"/>
          </a:p>
          <a:p>
            <a:r>
              <a:rPr lang="el-GR" sz="1800" b="1" dirty="0">
                <a:latin typeface="Arial" panose="020B0604020202020204" pitchFamily="34" charset="0"/>
                <a:cs typeface="Arial" panose="020B0604020202020204" pitchFamily="34" charset="0"/>
              </a:rPr>
              <a:t>Ευγενία Αρβανίτη</a:t>
            </a:r>
            <a:r>
              <a:rPr lang="en-US" sz="1800" b="1" dirty="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Επίκουρη Καθηγήτρια ΤΕΕΑΠΗ</a:t>
            </a:r>
            <a:r>
              <a:rPr lang="el-GR" sz="1800" i="1"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 </a:t>
            </a:r>
          </a:p>
          <a:p>
            <a:r>
              <a:rPr lang="en-US" sz="1800" i="1"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hlinkClick r:id="rId2"/>
              </a:rPr>
              <a:t>earvanitis@upatras.gr</a:t>
            </a:r>
            <a:endParaRPr lang="en-US" sz="1800" u="sng"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l-GR" sz="1800" dirty="0">
              <a:latin typeface="Arial" panose="020B0604020202020204" pitchFamily="34" charset="0"/>
              <a:cs typeface="Arial" panose="020B0604020202020204" pitchFamily="34" charset="0"/>
            </a:endParaRPr>
          </a:p>
        </p:txBody>
      </p:sp>
      <p:cxnSp>
        <p:nvCxnSpPr>
          <p:cNvPr id="14" name="Ευθεία γραμμή σύνδεσης 13"/>
          <p:cNvCxnSpPr/>
          <p:nvPr/>
        </p:nvCxnSpPr>
        <p:spPr>
          <a:xfrm flipH="1">
            <a:off x="1547664" y="2132856"/>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H="1">
            <a:off x="-17168" y="1"/>
            <a:ext cx="9148556"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flipH="1">
            <a:off x="-17168" y="6813376"/>
            <a:ext cx="919768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AutoShape 2" descr="Sigillo di Aten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Εικόνα 7">
            <a:extLst>
              <a:ext uri="{FF2B5EF4-FFF2-40B4-BE49-F238E27FC236}">
                <a16:creationId xmlns:a16="http://schemas.microsoft.com/office/drawing/2014/main" id="{F41509BA-E18B-5446-B10B-3527C2C30A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95" y="260648"/>
            <a:ext cx="3720242" cy="1395512"/>
          </a:xfrm>
          <a:prstGeom prst="rect">
            <a:avLst/>
          </a:prstGeom>
        </p:spPr>
      </p:pic>
      <p:pic>
        <p:nvPicPr>
          <p:cNvPr id="13" name="6 - Εικόνα" descr="FIDLen.png"/>
          <p:cNvPicPr/>
          <p:nvPr/>
        </p:nvPicPr>
        <p:blipFill>
          <a:blip r:embed="rId4" cstate="print"/>
          <a:stretch>
            <a:fillRect/>
          </a:stretch>
        </p:blipFill>
        <p:spPr>
          <a:xfrm>
            <a:off x="3923928" y="260648"/>
            <a:ext cx="5220072" cy="1494730"/>
          </a:xfrm>
          <a:prstGeom prst="rect">
            <a:avLst/>
          </a:prstGeom>
        </p:spPr>
      </p:pic>
    </p:spTree>
    <p:extLst>
      <p:ext uri="{BB962C8B-B14F-4D97-AF65-F5344CB8AC3E}">
        <p14:creationId xmlns:p14="http://schemas.microsoft.com/office/powerpoint/2010/main" val="919071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Ελαχιστοποίηση διαφορών έσω-ομάδας</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Σύμφωνα με τον </a:t>
            </a:r>
            <a:r>
              <a:rPr lang="el-GR" sz="2400" dirty="0" err="1">
                <a:solidFill>
                  <a:schemeClr val="tx1"/>
                </a:solidFill>
              </a:rPr>
              <a:t>Tajfel</a:t>
            </a:r>
            <a:r>
              <a:rPr lang="el-GR" sz="2400" dirty="0">
                <a:solidFill>
                  <a:schemeClr val="tx1"/>
                </a:solidFill>
              </a:rPr>
              <a:t> (1978), </a:t>
            </a:r>
          </a:p>
          <a:p>
            <a:pPr marL="800100" lvl="1" indent="-342900" algn="just">
              <a:buFont typeface="Arial" panose="020B0604020202020204" pitchFamily="34" charset="0"/>
              <a:buChar char="•"/>
            </a:pPr>
            <a:r>
              <a:rPr lang="el-GR" sz="2400" dirty="0">
                <a:solidFill>
                  <a:schemeClr val="tx1"/>
                </a:solidFill>
              </a:rPr>
              <a:t>όταν αντιλαμβανόμαστε ότι μια </a:t>
            </a:r>
            <a:r>
              <a:rPr lang="el-GR" sz="2400" dirty="0" err="1">
                <a:solidFill>
                  <a:schemeClr val="tx1"/>
                </a:solidFill>
              </a:rPr>
              <a:t>εξω</a:t>
            </a:r>
            <a:r>
              <a:rPr lang="el-GR" sz="2400" dirty="0">
                <a:solidFill>
                  <a:schemeClr val="tx1"/>
                </a:solidFill>
              </a:rPr>
              <a:t>-ομάδα παρουσιάζει </a:t>
            </a:r>
            <a:r>
              <a:rPr lang="el-GR" sz="2400" b="1" dirty="0">
                <a:solidFill>
                  <a:schemeClr val="tx1"/>
                </a:solidFill>
              </a:rPr>
              <a:t>ομοιότητα με τη δική μας ομάδα </a:t>
            </a:r>
            <a:r>
              <a:rPr lang="el-GR" sz="2400" dirty="0">
                <a:solidFill>
                  <a:schemeClr val="tx1"/>
                </a:solidFill>
              </a:rPr>
              <a:t>αναφορικά με ένα χαρακτηριστικό που θεωρούμε αξιόλογο, </a:t>
            </a:r>
          </a:p>
          <a:p>
            <a:pPr marL="800100" lvl="1" indent="-342900" algn="just">
              <a:buFont typeface="Arial" panose="020B0604020202020204" pitchFamily="34" charset="0"/>
              <a:buChar char="•"/>
            </a:pPr>
            <a:r>
              <a:rPr lang="el-GR" sz="2400" dirty="0">
                <a:solidFill>
                  <a:schemeClr val="tx1"/>
                </a:solidFill>
              </a:rPr>
              <a:t>Τότε είναι πιο πιθανό να βλέπουμε θετικά αυτή την ομάδα και να επιδιώκουμε την επαφή με τα μέλη της. </a:t>
            </a:r>
          </a:p>
          <a:p>
            <a:pPr marL="800100" lvl="1" indent="-342900" algn="just">
              <a:buFont typeface="Arial" panose="020B0604020202020204" pitchFamily="34" charset="0"/>
              <a:buChar char="•"/>
            </a:pPr>
            <a:r>
              <a:rPr lang="el-GR" sz="2400" dirty="0">
                <a:solidFill>
                  <a:schemeClr val="tx1"/>
                </a:solidFill>
              </a:rPr>
              <a:t>Οι </a:t>
            </a:r>
            <a:r>
              <a:rPr lang="el-GR" sz="2400" b="1" dirty="0">
                <a:solidFill>
                  <a:schemeClr val="tx1"/>
                </a:solidFill>
              </a:rPr>
              <a:t>αισθητές ομοιότητες μειώνουν την αβεβαιότητα </a:t>
            </a:r>
            <a:r>
              <a:rPr lang="el-GR" sz="2400" dirty="0">
                <a:solidFill>
                  <a:schemeClr val="tx1"/>
                </a:solidFill>
              </a:rPr>
              <a:t>μιας ομάδας κατά την αλληλεπίδραση με μια άλλη.</a:t>
            </a: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99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Κριτική Σκέψη </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Οι αντιλήψεις μας μπορούν προφανώς να είναι προβληματικές/ελαττωματικές· ακόμα κι ένας ικανός παρατηρητής θα μπορούσε να κρίνει λάθος και να οδηγηθεί σε λανθασμένα συμπεράσματα. </a:t>
            </a:r>
          </a:p>
          <a:p>
            <a:pPr lvl="1" algn="just"/>
            <a:r>
              <a:rPr lang="el-GR" sz="2400" dirty="0">
                <a:solidFill>
                  <a:schemeClr val="tx1"/>
                </a:solidFill>
              </a:rPr>
              <a:t>Από τη στιγμή που σχηματίζουμε εσφαλμένες εντυπώσεις, αυτές είναι πιθανό να διατηρηθούν. </a:t>
            </a:r>
          </a:p>
          <a:p>
            <a:pPr lvl="1" algn="just"/>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Με ποιο τρόπο σχηματίζουμε εντυπώσεις για τους άλλους; </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Πώς συνθέτουμε τις διαφορετικές πληροφορίες που λαμβάνουμε για κάποιον σε μια συνεκτική γενική εντύπωση;</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72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ερμηνεία</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 </a:t>
            </a:r>
            <a:r>
              <a:rPr lang="el-GR" sz="2400" b="1" dirty="0">
                <a:solidFill>
                  <a:schemeClr val="tx1"/>
                </a:solidFill>
              </a:rPr>
              <a:t>πολιτισμός επηρεάζει τις μεταβλητές</a:t>
            </a:r>
            <a:r>
              <a:rPr lang="el-GR" sz="2400" dirty="0">
                <a:solidFill>
                  <a:schemeClr val="tx1"/>
                </a:solidFill>
              </a:rPr>
              <a:t> που χρησιμοποιούν οι άνθρωποι για να ερμηνεύσουν αυτό που αντιλαμβάνονται.</a:t>
            </a:r>
          </a:p>
          <a:p>
            <a:pPr marL="1257300" lvl="2" indent="-342900" algn="just">
              <a:buFont typeface="Arial" panose="020B0604020202020204" pitchFamily="34" charset="0"/>
              <a:buChar char="•"/>
            </a:pPr>
            <a:r>
              <a:rPr lang="el-GR" sz="2000" dirty="0">
                <a:solidFill>
                  <a:schemeClr val="tx1"/>
                </a:solidFill>
              </a:rPr>
              <a:t>Για παράδειγμα, το κόκκινο αντιπροσωπεύει τη λάμψη και τον πλούτο για τους Κινέζους – για  γάμους. </a:t>
            </a:r>
          </a:p>
          <a:p>
            <a:pPr marL="1257300" lvl="2" indent="-342900" algn="just">
              <a:buFont typeface="Arial" panose="020B0604020202020204" pitchFamily="34" charset="0"/>
              <a:buChar char="•"/>
            </a:pPr>
            <a:r>
              <a:rPr lang="el-GR" sz="2000" dirty="0">
                <a:solidFill>
                  <a:schemeClr val="tx1"/>
                </a:solidFill>
              </a:rPr>
              <a:t>Οι Δυτικοί συνδέουν τον γάμο με το λευκό/ αγνότητα.</a:t>
            </a:r>
          </a:p>
          <a:p>
            <a:pPr marL="1257300" lvl="2" indent="-342900" algn="just">
              <a:buFont typeface="Arial" panose="020B0604020202020204" pitchFamily="34" charset="0"/>
              <a:buChar char="•"/>
            </a:pPr>
            <a:r>
              <a:rPr lang="el-GR" sz="2000" dirty="0">
                <a:solidFill>
                  <a:schemeClr val="tx1"/>
                </a:solidFill>
              </a:rPr>
              <a:t> Ένα αυτοκίνητο με λευκές κορδέλες μπορεί να εκληφθεί ως γαμήλιο όχημα ή να δηλώσει  κηδεία. (Chen &amp; Starosta, 2005). </a:t>
            </a:r>
          </a:p>
          <a:p>
            <a:pPr marL="800100" lvl="1" indent="-342900" algn="just">
              <a:buFont typeface="Arial" panose="020B0604020202020204" pitchFamily="34" charset="0"/>
              <a:buChar char="•"/>
            </a:pPr>
            <a:r>
              <a:rPr lang="el-GR" sz="2400" b="1" dirty="0">
                <a:solidFill>
                  <a:schemeClr val="tx1"/>
                </a:solidFill>
              </a:rPr>
              <a:t>Ερμηνεύουμε</a:t>
            </a:r>
            <a:r>
              <a:rPr lang="el-GR" sz="2400" dirty="0">
                <a:solidFill>
                  <a:schemeClr val="tx1"/>
                </a:solidFill>
              </a:rPr>
              <a:t> τη σημασία όχι μόνο των </a:t>
            </a:r>
            <a:r>
              <a:rPr lang="el-GR" sz="2400" b="1" dirty="0">
                <a:solidFill>
                  <a:schemeClr val="tx1"/>
                </a:solidFill>
              </a:rPr>
              <a:t>αντικειμένων</a:t>
            </a:r>
            <a:r>
              <a:rPr lang="el-GR" sz="2400" dirty="0">
                <a:solidFill>
                  <a:schemeClr val="tx1"/>
                </a:solidFill>
              </a:rPr>
              <a:t>, αλλά και των </a:t>
            </a:r>
            <a:r>
              <a:rPr lang="el-GR" sz="2400" b="1" dirty="0">
                <a:solidFill>
                  <a:schemeClr val="tx1"/>
                </a:solidFill>
              </a:rPr>
              <a:t>γεγονότων</a:t>
            </a:r>
            <a:r>
              <a:rPr lang="el-GR" sz="2400" dirty="0">
                <a:solidFill>
                  <a:schemeClr val="tx1"/>
                </a:solidFill>
              </a:rPr>
              <a:t>, πάντα με βάση την </a:t>
            </a:r>
            <a:r>
              <a:rPr lang="el-GR" sz="2400" b="1" dirty="0">
                <a:solidFill>
                  <a:schemeClr val="tx1"/>
                </a:solidFill>
              </a:rPr>
              <a:t>προηγούμενή μας εμπειρία </a:t>
            </a:r>
            <a:r>
              <a:rPr lang="el-GR" sz="2400" dirty="0">
                <a:solidFill>
                  <a:schemeClr val="tx1"/>
                </a:solidFill>
              </a:rPr>
              <a:t>(</a:t>
            </a:r>
            <a:r>
              <a:rPr lang="el-GR" sz="2400" dirty="0" err="1">
                <a:solidFill>
                  <a:schemeClr val="tx1"/>
                </a:solidFill>
              </a:rPr>
              <a:t>Cooper</a:t>
            </a:r>
            <a:r>
              <a:rPr lang="el-GR" sz="2400" dirty="0">
                <a:solidFill>
                  <a:schemeClr val="tx1"/>
                </a:solidFill>
              </a:rPr>
              <a:t> κ.ά., 2007). </a:t>
            </a:r>
            <a:endParaRPr lang="en-AU"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Κάθε γεγονός λαμβάνει χώρα μέσα σε ένα </a:t>
            </a:r>
            <a:r>
              <a:rPr lang="el-GR" sz="2400" b="1" dirty="0">
                <a:solidFill>
                  <a:schemeClr val="tx1"/>
                </a:solidFill>
              </a:rPr>
              <a:t>κοινωνικό πλαίσιο </a:t>
            </a:r>
            <a:r>
              <a:rPr lang="el-GR" sz="2400" dirty="0">
                <a:solidFill>
                  <a:schemeClr val="tx1"/>
                </a:solidFill>
              </a:rPr>
              <a:t>που έχει συγκεκριμένο νόημα για την εμπλεκόμενη ομάδα ανθρώπων</a:t>
            </a:r>
          </a:p>
          <a:p>
            <a:pPr marL="1257300" lvl="2" indent="-342900" algn="just">
              <a:buFont typeface="Arial" panose="020B0604020202020204" pitchFamily="34" charset="0"/>
              <a:buChar char="•"/>
            </a:pPr>
            <a:r>
              <a:rPr lang="el-GR" sz="2000" dirty="0">
                <a:solidFill>
                  <a:schemeClr val="tx1"/>
                </a:solidFill>
              </a:rPr>
              <a:t>Π.χ. εορτασμοί πρωτοχρονιάς </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97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ερμηνεία</a:t>
            </a:r>
          </a:p>
        </p:txBody>
      </p:sp>
      <p:sp>
        <p:nvSpPr>
          <p:cNvPr id="3" name="Υπότιτλος 2"/>
          <p:cNvSpPr>
            <a:spLocks noGrp="1"/>
          </p:cNvSpPr>
          <p:nvPr>
            <p:ph type="subTitle" idx="1"/>
          </p:nvPr>
        </p:nvSpPr>
        <p:spPr>
          <a:xfrm>
            <a:off x="179510" y="1124743"/>
            <a:ext cx="8856986" cy="5544609"/>
          </a:xfrm>
        </p:spPr>
        <p:txBody>
          <a:bodyPr>
            <a:noAutofit/>
          </a:bodyPr>
          <a:lstStyle/>
          <a:p>
            <a:pPr lvl="2" algn="just"/>
            <a:r>
              <a:rPr lang="el-GR" b="1" dirty="0">
                <a:solidFill>
                  <a:schemeClr val="tx1"/>
                </a:solidFill>
              </a:rPr>
              <a:t>Ο πολιτισμός επηρεάζει το είδος των πληροφοριών </a:t>
            </a:r>
            <a:r>
              <a:rPr lang="el-GR" dirty="0">
                <a:solidFill>
                  <a:schemeClr val="tx1"/>
                </a:solidFill>
              </a:rPr>
              <a:t>στο οποίο αποδίδουν έμφαση οι άνθρωποι όταν ερμηνεύουν γεγονότα ή συμπεριφορές.</a:t>
            </a:r>
          </a:p>
          <a:p>
            <a:pPr marL="1257300" lvl="2" indent="-342900" algn="just">
              <a:buFont typeface="Arial" panose="020B0604020202020204" pitchFamily="34" charset="0"/>
              <a:buChar char="•"/>
            </a:pPr>
            <a:r>
              <a:rPr lang="el-GR" sz="2000" dirty="0">
                <a:solidFill>
                  <a:schemeClr val="tx1"/>
                </a:solidFill>
              </a:rPr>
              <a:t>Το να </a:t>
            </a:r>
            <a:r>
              <a:rPr lang="el-GR" sz="2000" b="1" dirty="0">
                <a:solidFill>
                  <a:schemeClr val="tx1"/>
                </a:solidFill>
              </a:rPr>
              <a:t>μιλά κανείς λιγότερο και να ακούει </a:t>
            </a:r>
            <a:r>
              <a:rPr lang="el-GR" sz="2000" dirty="0">
                <a:solidFill>
                  <a:schemeClr val="tx1"/>
                </a:solidFill>
              </a:rPr>
              <a:t>περισσότερο θεωρείται δείγμα σεβασμού στον </a:t>
            </a:r>
            <a:r>
              <a:rPr lang="el-GR" sz="2000" b="1" dirty="0">
                <a:solidFill>
                  <a:schemeClr val="tx1"/>
                </a:solidFill>
              </a:rPr>
              <a:t>ιαπωνικό πολιτ</a:t>
            </a:r>
            <a:r>
              <a:rPr lang="el-GR" sz="2000" dirty="0">
                <a:solidFill>
                  <a:schemeClr val="tx1"/>
                </a:solidFill>
              </a:rPr>
              <a:t>ισμό· </a:t>
            </a:r>
          </a:p>
          <a:p>
            <a:pPr marL="1257300" lvl="2" indent="-342900" algn="just">
              <a:buFont typeface="Arial" panose="020B0604020202020204" pitchFamily="34" charset="0"/>
              <a:buChar char="•"/>
            </a:pPr>
            <a:r>
              <a:rPr lang="el-GR" sz="2000" dirty="0">
                <a:solidFill>
                  <a:schemeClr val="tx1"/>
                </a:solidFill>
              </a:rPr>
              <a:t>στην </a:t>
            </a:r>
            <a:r>
              <a:rPr lang="el-GR" sz="2000" b="1" dirty="0">
                <a:solidFill>
                  <a:schemeClr val="tx1"/>
                </a:solidFill>
              </a:rPr>
              <a:t>Αυστραλία</a:t>
            </a:r>
            <a:r>
              <a:rPr lang="el-GR" sz="2000" dirty="0">
                <a:solidFill>
                  <a:schemeClr val="tx1"/>
                </a:solidFill>
              </a:rPr>
              <a:t>, η ίδια συμπεριφορά μπορεί να ερμηνευθεί ως </a:t>
            </a:r>
            <a:r>
              <a:rPr lang="el-GR" sz="2000" b="1" dirty="0">
                <a:solidFill>
                  <a:schemeClr val="tx1"/>
                </a:solidFill>
              </a:rPr>
              <a:t>έλλειψη αυτοπεποίθησης</a:t>
            </a:r>
            <a:r>
              <a:rPr lang="el-GR" sz="2000" dirty="0">
                <a:solidFill>
                  <a:schemeClr val="tx1"/>
                </a:solidFill>
              </a:rPr>
              <a:t>.</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6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ερμηνεία</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Όταν αποδίδουμε κάπου μια συμπεριφορά βασισμένοι </a:t>
            </a:r>
            <a:r>
              <a:rPr lang="el-GR" sz="2400" b="1" dirty="0">
                <a:solidFill>
                  <a:schemeClr val="tx1"/>
                </a:solidFill>
              </a:rPr>
              <a:t>σε προσωπικούς ή περιπτωσιολογικούς παράγοντες</a:t>
            </a:r>
            <a:r>
              <a:rPr lang="el-GR" sz="2400" dirty="0">
                <a:solidFill>
                  <a:schemeClr val="tx1"/>
                </a:solidFill>
              </a:rPr>
              <a:t>, είμαστε επιρρεπείς στη μεροληψία. </a:t>
            </a:r>
          </a:p>
          <a:p>
            <a:pPr marL="800100" lvl="1" indent="-342900" algn="just">
              <a:buFont typeface="Arial" panose="020B0604020202020204" pitchFamily="34" charset="0"/>
              <a:buChar char="•"/>
            </a:pPr>
            <a:r>
              <a:rPr lang="el-GR" sz="2400" b="1" dirty="0">
                <a:solidFill>
                  <a:schemeClr val="tx1"/>
                </a:solidFill>
              </a:rPr>
              <a:t>επιδεικνύουμε </a:t>
            </a:r>
            <a:r>
              <a:rPr lang="el-GR" sz="2400" b="1" dirty="0" err="1">
                <a:solidFill>
                  <a:schemeClr val="tx1"/>
                </a:solidFill>
              </a:rPr>
              <a:t>αυτο</a:t>
            </a:r>
            <a:r>
              <a:rPr lang="el-GR" sz="2400" b="1" dirty="0">
                <a:solidFill>
                  <a:schemeClr val="tx1"/>
                </a:solidFill>
              </a:rPr>
              <a:t>-εξυπηρετική προτίμηση  </a:t>
            </a:r>
          </a:p>
          <a:p>
            <a:pPr marL="1257300" lvl="2" indent="-342900" algn="just">
              <a:buFont typeface="Arial" panose="020B0604020202020204" pitchFamily="34" charset="0"/>
              <a:buChar char="•"/>
            </a:pPr>
            <a:r>
              <a:rPr lang="el-GR" sz="1600" dirty="0">
                <a:solidFill>
                  <a:schemeClr val="tx1"/>
                </a:solidFill>
              </a:rPr>
              <a:t>τείνουμε, δηλαδή, να αποδίδουμε τη θετική συμπεριφορά των μελών της </a:t>
            </a:r>
            <a:r>
              <a:rPr lang="el-GR" sz="1600" dirty="0" err="1">
                <a:solidFill>
                  <a:schemeClr val="tx1"/>
                </a:solidFill>
              </a:rPr>
              <a:t>εσω</a:t>
            </a:r>
            <a:r>
              <a:rPr lang="el-GR" sz="1600" dirty="0">
                <a:solidFill>
                  <a:schemeClr val="tx1"/>
                </a:solidFill>
              </a:rPr>
              <a:t>-ομάδας σε προσωπικούς παράγοντες και την αρνητική συμπεριφορά τους σε περιπτωσιολογικούς παράγοντες. </a:t>
            </a:r>
          </a:p>
          <a:p>
            <a:pPr marL="800100" lvl="1" indent="-342900" algn="just">
              <a:buFont typeface="Arial" panose="020B0604020202020204" pitchFamily="34" charset="0"/>
              <a:buChar char="•"/>
            </a:pPr>
            <a:r>
              <a:rPr lang="el-GR" sz="2400" dirty="0">
                <a:solidFill>
                  <a:schemeClr val="tx1"/>
                </a:solidFill>
              </a:rPr>
              <a:t>Αντιθέτως, συνηθίζουμε να αποδίδουμε </a:t>
            </a:r>
          </a:p>
          <a:p>
            <a:pPr marL="1257300" lvl="2" indent="-342900" algn="just">
              <a:buFont typeface="Arial" panose="020B0604020202020204" pitchFamily="34" charset="0"/>
              <a:buChar char="•"/>
            </a:pPr>
            <a:r>
              <a:rPr lang="el-GR" sz="2000" dirty="0">
                <a:solidFill>
                  <a:schemeClr val="tx1"/>
                </a:solidFill>
              </a:rPr>
              <a:t>Τη </a:t>
            </a:r>
            <a:r>
              <a:rPr lang="el-GR" sz="2000" b="1" dirty="0">
                <a:solidFill>
                  <a:schemeClr val="tx1"/>
                </a:solidFill>
              </a:rPr>
              <a:t>θετική συμπεριφορά των μελών </a:t>
            </a:r>
            <a:r>
              <a:rPr lang="el-GR" sz="2000" b="1" dirty="0" err="1">
                <a:solidFill>
                  <a:schemeClr val="tx1"/>
                </a:solidFill>
              </a:rPr>
              <a:t>εξω</a:t>
            </a:r>
            <a:r>
              <a:rPr lang="el-GR" sz="2000" b="1" dirty="0">
                <a:solidFill>
                  <a:schemeClr val="tx1"/>
                </a:solidFill>
              </a:rPr>
              <a:t>-ομάδων σε περιπτωσιολογικούς παράγοντες </a:t>
            </a:r>
            <a:r>
              <a:rPr lang="el-GR" sz="2000" dirty="0">
                <a:solidFill>
                  <a:schemeClr val="tx1"/>
                </a:solidFill>
              </a:rPr>
              <a:t>και την </a:t>
            </a:r>
          </a:p>
          <a:p>
            <a:pPr marL="1257300" lvl="2" indent="-342900" algn="just">
              <a:buFont typeface="Arial" panose="020B0604020202020204" pitchFamily="34" charset="0"/>
              <a:buChar char="•"/>
            </a:pPr>
            <a:r>
              <a:rPr lang="el-GR" sz="2000" b="1" dirty="0">
                <a:solidFill>
                  <a:schemeClr val="tx1"/>
                </a:solidFill>
              </a:rPr>
              <a:t>αρνητική τους συμπεριφορά σε προσωπικούς </a:t>
            </a:r>
            <a:r>
              <a:rPr lang="el-GR" sz="2000" dirty="0">
                <a:solidFill>
                  <a:schemeClr val="tx1"/>
                </a:solidFill>
              </a:rPr>
              <a:t>(</a:t>
            </a:r>
            <a:r>
              <a:rPr lang="el-GR" sz="2000" dirty="0" err="1">
                <a:solidFill>
                  <a:schemeClr val="tx1"/>
                </a:solidFill>
              </a:rPr>
              <a:t>Jaspers</a:t>
            </a:r>
            <a:r>
              <a:rPr lang="el-GR" sz="2000" dirty="0">
                <a:solidFill>
                  <a:schemeClr val="tx1"/>
                </a:solidFill>
              </a:rPr>
              <a:t> &amp; </a:t>
            </a:r>
            <a:r>
              <a:rPr lang="el-GR" sz="2000" dirty="0" err="1">
                <a:solidFill>
                  <a:schemeClr val="tx1"/>
                </a:solidFill>
              </a:rPr>
              <a:t>Hewstone</a:t>
            </a:r>
            <a:r>
              <a:rPr lang="el-GR" sz="2000" dirty="0">
                <a:solidFill>
                  <a:schemeClr val="tx1"/>
                </a:solidFill>
              </a:rPr>
              <a:t>, 1982).</a:t>
            </a:r>
          </a:p>
          <a:p>
            <a:pPr marL="1257300" lvl="2" indent="-342900" algn="just">
              <a:buFont typeface="Arial" panose="020B0604020202020204" pitchFamily="34" charset="0"/>
              <a:buChar char="•"/>
            </a:pPr>
            <a:r>
              <a:rPr lang="el-GR" sz="1600" dirty="0">
                <a:solidFill>
                  <a:schemeClr val="tx1"/>
                </a:solidFill>
              </a:rPr>
              <a:t>Για παράδειγμα, η </a:t>
            </a:r>
            <a:r>
              <a:rPr lang="el-GR" sz="1600" b="1" dirty="0">
                <a:solidFill>
                  <a:schemeClr val="tx1"/>
                </a:solidFill>
              </a:rPr>
              <a:t>αποτυχία ενός μαθητή να περάσει μια εξέταση </a:t>
            </a:r>
            <a:r>
              <a:rPr lang="el-GR" sz="1600" dirty="0">
                <a:solidFill>
                  <a:schemeClr val="tx1"/>
                </a:solidFill>
              </a:rPr>
              <a:t>θα μπορούσε να αποδοθεί σε έλλειψη ευστροφίας από την πλευρά του μαθητή (ενδογενής παράγοντας) ή σε υπερβολική κοινωνική/οικογενειακή πίεση ως αιτία της κακής του επίδοσης (εξωγενής παράγοντας).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825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err="1">
                <a:solidFill>
                  <a:schemeClr val="bg1"/>
                </a:solidFill>
              </a:rPr>
              <a:t>ΑΝΤΙΛΗψΗ</a:t>
            </a:r>
            <a:r>
              <a:rPr lang="el-GR" sz="3200" dirty="0">
                <a:solidFill>
                  <a:schemeClr val="bg1"/>
                </a:solidFill>
              </a:rPr>
              <a:t> ΚΑΙ ΔΙΑΠΟΛΙΤΙΣΜΙΚΗ ΕΠΙΚΟΙΝΩΝΙΑ</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 πολιτισμός διαδραματίζει κεντρικό ρόλο στην επιλογή, δόμηση και επεξεργασία των πληροφοριών.</a:t>
            </a:r>
          </a:p>
          <a:p>
            <a:pPr marL="800100" lvl="1" indent="-342900" algn="just">
              <a:buFont typeface="Arial" panose="020B0604020202020204" pitchFamily="34" charset="0"/>
              <a:buChar char="•"/>
            </a:pPr>
            <a:r>
              <a:rPr lang="el-GR" sz="2400" dirty="0">
                <a:solidFill>
                  <a:schemeClr val="tx1"/>
                </a:solidFill>
              </a:rPr>
              <a:t>Ως αποτέλεσμα, είναι πιθανόν η πολιτισμική μας κοινωνικοποίηση να ενθαρρύνει τον εθνοκεντρισμό. </a:t>
            </a:r>
          </a:p>
          <a:p>
            <a:pPr marL="1257300" lvl="2" indent="-342900" algn="just">
              <a:buFont typeface="Arial" panose="020B0604020202020204" pitchFamily="34" charset="0"/>
              <a:buChar char="•"/>
            </a:pPr>
            <a:r>
              <a:rPr lang="el-GR" dirty="0">
                <a:solidFill>
                  <a:schemeClr val="tx1"/>
                </a:solidFill>
              </a:rPr>
              <a:t>Υψηλά επίπεδα εθνοκεντρισμού δημιουργούν </a:t>
            </a:r>
          </a:p>
          <a:p>
            <a:pPr marL="1257300" lvl="2" indent="-342900" algn="just">
              <a:buFont typeface="Arial" panose="020B0604020202020204" pitchFamily="34" charset="0"/>
              <a:buChar char="•"/>
            </a:pPr>
            <a:r>
              <a:rPr lang="el-GR" dirty="0">
                <a:solidFill>
                  <a:schemeClr val="tx1"/>
                </a:solidFill>
              </a:rPr>
              <a:t>Στερεότυπα</a:t>
            </a:r>
          </a:p>
          <a:p>
            <a:pPr marL="1257300" lvl="2" indent="-342900" algn="just">
              <a:buFont typeface="Arial" panose="020B0604020202020204" pitchFamily="34" charset="0"/>
              <a:buChar char="•"/>
            </a:pPr>
            <a:r>
              <a:rPr lang="el-GR" dirty="0">
                <a:solidFill>
                  <a:schemeClr val="tx1"/>
                </a:solidFill>
              </a:rPr>
              <a:t>Προκαταλήψεις και </a:t>
            </a:r>
          </a:p>
          <a:p>
            <a:pPr marL="1257300" lvl="2" indent="-342900" algn="just">
              <a:buFont typeface="Arial" panose="020B0604020202020204" pitchFamily="34" charset="0"/>
              <a:buChar char="•"/>
            </a:pPr>
            <a:r>
              <a:rPr lang="el-GR" dirty="0">
                <a:solidFill>
                  <a:schemeClr val="tx1"/>
                </a:solidFill>
              </a:rPr>
              <a:t>Ρατσισμό</a:t>
            </a:r>
          </a:p>
          <a:p>
            <a:pPr marL="800100" lvl="1" indent="-342900" algn="just">
              <a:buFont typeface="Arial" panose="020B0604020202020204" pitchFamily="34" charset="0"/>
              <a:buChar char="•"/>
            </a:pPr>
            <a:r>
              <a:rPr lang="el-GR" sz="2400" dirty="0">
                <a:solidFill>
                  <a:schemeClr val="tx1"/>
                </a:solidFill>
              </a:rPr>
              <a:t>Δηλαδή εμπόδια για την επιτυχή διαπολιτισμική επικοινωνία.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725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Εθνοκεντρισμός </a:t>
            </a: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b="1" dirty="0">
                <a:solidFill>
                  <a:schemeClr val="tx1"/>
                </a:solidFill>
              </a:rPr>
              <a:t>Εθνοκεντρισμός</a:t>
            </a:r>
            <a:r>
              <a:rPr lang="el-GR" sz="2400" dirty="0">
                <a:solidFill>
                  <a:schemeClr val="tx1"/>
                </a:solidFill>
              </a:rPr>
              <a:t> ονομάζεται η τάση των ανθρώπων να </a:t>
            </a:r>
          </a:p>
          <a:p>
            <a:pPr marL="800100" lvl="1" indent="-342900" algn="just">
              <a:buFont typeface="Arial" panose="020B0604020202020204" pitchFamily="34" charset="0"/>
              <a:buChar char="•"/>
            </a:pPr>
            <a:r>
              <a:rPr lang="el-GR" sz="2400" dirty="0">
                <a:solidFill>
                  <a:schemeClr val="tx1"/>
                </a:solidFill>
              </a:rPr>
              <a:t>θέτουν τον πολιτισμό τους </a:t>
            </a:r>
            <a:r>
              <a:rPr lang="el-GR" sz="2400" b="1" dirty="0">
                <a:solidFill>
                  <a:schemeClr val="tx1"/>
                </a:solidFill>
              </a:rPr>
              <a:t>(</a:t>
            </a:r>
            <a:r>
              <a:rPr lang="el-GR" sz="2400" b="1" dirty="0" err="1">
                <a:solidFill>
                  <a:schemeClr val="tx1"/>
                </a:solidFill>
              </a:rPr>
              <a:t>εσω</a:t>
            </a:r>
            <a:r>
              <a:rPr lang="el-GR" sz="2400" b="1" dirty="0">
                <a:solidFill>
                  <a:schemeClr val="tx1"/>
                </a:solidFill>
              </a:rPr>
              <a:t>-ομάδα</a:t>
            </a:r>
            <a:r>
              <a:rPr lang="el-GR" sz="2400" dirty="0">
                <a:solidFill>
                  <a:schemeClr val="tx1"/>
                </a:solidFill>
              </a:rPr>
              <a:t>) ως σημείο </a:t>
            </a:r>
            <a:r>
              <a:rPr lang="el-GR" sz="2400" b="1" dirty="0">
                <a:solidFill>
                  <a:schemeClr val="tx1"/>
                </a:solidFill>
              </a:rPr>
              <a:t>αναφοράς</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θεωρώντας παράλληλα τους </a:t>
            </a:r>
            <a:r>
              <a:rPr lang="el-GR" sz="2400" b="1" dirty="0">
                <a:solidFill>
                  <a:schemeClr val="tx1"/>
                </a:solidFill>
              </a:rPr>
              <a:t>άλλους πολιτισμούς </a:t>
            </a:r>
            <a:r>
              <a:rPr lang="el-GR" sz="2400" dirty="0">
                <a:solidFill>
                  <a:schemeClr val="tx1"/>
                </a:solidFill>
              </a:rPr>
              <a:t>(</a:t>
            </a:r>
            <a:r>
              <a:rPr lang="el-GR" sz="2400" dirty="0" err="1">
                <a:solidFill>
                  <a:schemeClr val="tx1"/>
                </a:solidFill>
              </a:rPr>
              <a:t>εξω</a:t>
            </a:r>
            <a:r>
              <a:rPr lang="el-GR" sz="2400" dirty="0">
                <a:solidFill>
                  <a:schemeClr val="tx1"/>
                </a:solidFill>
              </a:rPr>
              <a:t>-ομάδες) ως ασήμαντους ή </a:t>
            </a:r>
            <a:r>
              <a:rPr lang="el-GR" sz="2400" b="1" dirty="0">
                <a:solidFill>
                  <a:schemeClr val="tx1"/>
                </a:solidFill>
              </a:rPr>
              <a:t>κατώτερους</a:t>
            </a:r>
            <a:r>
              <a:rPr lang="el-GR" sz="2400" dirty="0">
                <a:solidFill>
                  <a:schemeClr val="tx1"/>
                </a:solidFill>
              </a:rPr>
              <a:t> (</a:t>
            </a:r>
            <a:r>
              <a:rPr lang="el-GR" sz="2400" dirty="0" err="1">
                <a:solidFill>
                  <a:schemeClr val="tx1"/>
                </a:solidFill>
              </a:rPr>
              <a:t>Neuliep</a:t>
            </a:r>
            <a:r>
              <a:rPr lang="el-GR" sz="2400" dirty="0">
                <a:solidFill>
                  <a:schemeClr val="tx1"/>
                </a:solidFill>
              </a:rPr>
              <a:t>, 2012).</a:t>
            </a:r>
          </a:p>
          <a:p>
            <a:pPr lvl="1" algn="just"/>
            <a:r>
              <a:rPr lang="el-GR" sz="2400" dirty="0">
                <a:solidFill>
                  <a:schemeClr val="tx1"/>
                </a:solidFill>
              </a:rPr>
              <a:t>Στην πιο </a:t>
            </a:r>
            <a:r>
              <a:rPr lang="el-GR" sz="2400" b="1" dirty="0">
                <a:solidFill>
                  <a:schemeClr val="tx1"/>
                </a:solidFill>
              </a:rPr>
              <a:t>ήπια μορφή </a:t>
            </a:r>
            <a:r>
              <a:rPr lang="el-GR" sz="2400" dirty="0">
                <a:solidFill>
                  <a:schemeClr val="tx1"/>
                </a:solidFill>
              </a:rPr>
              <a:t>του, ο εθνοκεντρισμός ενισχύει την επιβίωση, την αλληλεγγύη, την ομοιογένεια, την αφοσίωση και τη συνεργασία μέσα σε μια </a:t>
            </a:r>
            <a:r>
              <a:rPr lang="el-GR" sz="2400" dirty="0" err="1">
                <a:solidFill>
                  <a:schemeClr val="tx1"/>
                </a:solidFill>
              </a:rPr>
              <a:t>εσω</a:t>
            </a:r>
            <a:r>
              <a:rPr lang="el-GR" sz="2400" dirty="0">
                <a:solidFill>
                  <a:schemeClr val="tx1"/>
                </a:solidFill>
              </a:rPr>
              <a:t>-ομάδα.</a:t>
            </a:r>
          </a:p>
          <a:p>
            <a:pPr lvl="1" algn="just"/>
            <a:r>
              <a:rPr lang="el-GR" sz="2400" dirty="0">
                <a:solidFill>
                  <a:schemeClr val="tx1"/>
                </a:solidFill>
              </a:rPr>
              <a:t>Ο εθνοκεντρισμός είναι ένα συνεχές: </a:t>
            </a:r>
          </a:p>
          <a:p>
            <a:pPr marL="800100" lvl="1" indent="-342900" algn="just">
              <a:buFont typeface="Arial" panose="020B0604020202020204" pitchFamily="34" charset="0"/>
              <a:buChar char="•"/>
            </a:pPr>
            <a:r>
              <a:rPr lang="el-GR" sz="2000" dirty="0">
                <a:solidFill>
                  <a:schemeClr val="tx1"/>
                </a:solidFill>
              </a:rPr>
              <a:t>Στα </a:t>
            </a:r>
            <a:r>
              <a:rPr lang="el-GR" sz="2000" b="1" dirty="0">
                <a:solidFill>
                  <a:schemeClr val="tx1"/>
                </a:solidFill>
              </a:rPr>
              <a:t>υψηλά </a:t>
            </a:r>
            <a:r>
              <a:rPr lang="el-GR" sz="2000" b="1" dirty="0" err="1">
                <a:solidFill>
                  <a:schemeClr val="tx1"/>
                </a:solidFill>
              </a:rPr>
              <a:t>επέπεδα</a:t>
            </a:r>
            <a:r>
              <a:rPr lang="el-GR" sz="2000" b="1" dirty="0">
                <a:solidFill>
                  <a:schemeClr val="tx1"/>
                </a:solidFill>
              </a:rPr>
              <a:t> </a:t>
            </a:r>
            <a:r>
              <a:rPr lang="el-GR" sz="2000" dirty="0">
                <a:solidFill>
                  <a:schemeClr val="tx1"/>
                </a:solidFill>
              </a:rPr>
              <a:t>εθνοκεντρισμού υπάρχει </a:t>
            </a:r>
            <a:r>
              <a:rPr lang="el-GR" sz="2000" b="1" dirty="0">
                <a:solidFill>
                  <a:schemeClr val="tx1"/>
                </a:solidFill>
              </a:rPr>
              <a:t>μεγαλύτερη απόσταση ανάμεσα σε </a:t>
            </a:r>
            <a:r>
              <a:rPr lang="el-GR" sz="2000" b="1" dirty="0" err="1">
                <a:solidFill>
                  <a:schemeClr val="tx1"/>
                </a:solidFill>
              </a:rPr>
              <a:t>εσω</a:t>
            </a:r>
            <a:r>
              <a:rPr lang="el-GR" sz="2000" b="1" dirty="0">
                <a:solidFill>
                  <a:schemeClr val="tx1"/>
                </a:solidFill>
              </a:rPr>
              <a:t>-ομάδες και </a:t>
            </a:r>
            <a:r>
              <a:rPr lang="el-GR" sz="2000" b="1" dirty="0" err="1">
                <a:solidFill>
                  <a:schemeClr val="tx1"/>
                </a:solidFill>
              </a:rPr>
              <a:t>εξω</a:t>
            </a:r>
            <a:r>
              <a:rPr lang="el-GR" sz="2000" b="1" dirty="0">
                <a:solidFill>
                  <a:schemeClr val="tx1"/>
                </a:solidFill>
              </a:rPr>
              <a:t>-ομάδες</a:t>
            </a:r>
            <a:r>
              <a:rPr lang="el-GR" sz="2000" dirty="0">
                <a:solidFill>
                  <a:schemeClr val="tx1"/>
                </a:solidFill>
              </a:rPr>
              <a:t>, καθώς και έλλειψη ευαισθησίας απέναντι στα αισθήματα και στην οπτική της άλλης ομάδας.</a:t>
            </a:r>
          </a:p>
          <a:p>
            <a:pPr marL="800100" lvl="1" indent="-342900" algn="just">
              <a:buFont typeface="Arial" panose="020B0604020202020204" pitchFamily="34" charset="0"/>
              <a:buChar char="•"/>
            </a:pPr>
            <a:r>
              <a:rPr lang="el-GR" sz="2000" b="1" dirty="0">
                <a:solidFill>
                  <a:schemeClr val="tx1"/>
                </a:solidFill>
              </a:rPr>
              <a:t>Χαμηλά επίπεδα </a:t>
            </a:r>
            <a:r>
              <a:rPr lang="el-GR" sz="2000" dirty="0">
                <a:solidFill>
                  <a:schemeClr val="tx1"/>
                </a:solidFill>
              </a:rPr>
              <a:t>εθνοκεντρισμού αντικατοπτρίζουν </a:t>
            </a:r>
            <a:r>
              <a:rPr lang="el-GR" sz="2000" b="1" dirty="0">
                <a:solidFill>
                  <a:schemeClr val="tx1"/>
                </a:solidFill>
              </a:rPr>
              <a:t>μια επιθυμία για μείωση της απόστασης </a:t>
            </a:r>
            <a:r>
              <a:rPr lang="el-GR" sz="2000" dirty="0">
                <a:solidFill>
                  <a:schemeClr val="tx1"/>
                </a:solidFill>
              </a:rPr>
              <a:t>στην επικοινωνία ανάμεσα σε μας και στους άλλους, όπως και τη χρήση συμπεριληπτικής γλώσσας (</a:t>
            </a:r>
            <a:r>
              <a:rPr lang="el-GR" sz="2000" dirty="0" err="1">
                <a:solidFill>
                  <a:schemeClr val="tx1"/>
                </a:solidFill>
              </a:rPr>
              <a:t>Cooper</a:t>
            </a:r>
            <a:r>
              <a:rPr lang="el-GR" sz="2000" dirty="0">
                <a:solidFill>
                  <a:schemeClr val="tx1"/>
                </a:solidFill>
              </a:rPr>
              <a:t> κ.ά., 2007).</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343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Εθνοκεντρισμός </a:t>
            </a: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Οι ιδιαίτερα εθνοκεντρικοί άνθρωποι τείνουν να επιδίδονται σε </a:t>
            </a:r>
          </a:p>
          <a:p>
            <a:pPr marL="800100" lvl="1" indent="-342900" algn="just">
              <a:buFont typeface="Arial" panose="020B0604020202020204" pitchFamily="34" charset="0"/>
              <a:buChar char="•"/>
            </a:pPr>
            <a:r>
              <a:rPr lang="el-GR" sz="2400" b="1" dirty="0">
                <a:solidFill>
                  <a:schemeClr val="tx1"/>
                </a:solidFill>
              </a:rPr>
              <a:t>εγωκεντρικό διάλογο </a:t>
            </a: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χρησιμοποιούν τις </a:t>
            </a:r>
            <a:r>
              <a:rPr lang="el-GR" sz="2400" b="1" dirty="0">
                <a:solidFill>
                  <a:schemeClr val="tx1"/>
                </a:solidFill>
              </a:rPr>
              <a:t>δικές τους πολιτισμικές σταθερές </a:t>
            </a:r>
            <a:r>
              <a:rPr lang="el-GR" sz="2400" dirty="0">
                <a:solidFill>
                  <a:schemeClr val="tx1"/>
                </a:solidFill>
              </a:rPr>
              <a:t>για να </a:t>
            </a:r>
            <a:r>
              <a:rPr lang="el-GR" sz="2400" b="1" dirty="0">
                <a:solidFill>
                  <a:schemeClr val="tx1"/>
                </a:solidFill>
              </a:rPr>
              <a:t>κρίνουν</a:t>
            </a:r>
            <a:r>
              <a:rPr lang="el-GR" sz="2400" dirty="0">
                <a:solidFill>
                  <a:schemeClr val="tx1"/>
                </a:solidFill>
              </a:rPr>
              <a:t> την εμπειρία της επικοινωνίας με τους γύρω τους. </a:t>
            </a:r>
          </a:p>
          <a:p>
            <a:pPr marL="800100" lvl="1" indent="-342900" algn="just">
              <a:buFont typeface="Arial" panose="020B0604020202020204" pitchFamily="34" charset="0"/>
              <a:buChar char="•"/>
            </a:pPr>
            <a:r>
              <a:rPr lang="el-GR" sz="2400" b="1" dirty="0">
                <a:solidFill>
                  <a:schemeClr val="tx1"/>
                </a:solidFill>
              </a:rPr>
              <a:t>προκαταλήψεις</a:t>
            </a:r>
            <a:r>
              <a:rPr lang="el-GR" sz="2400" dirty="0">
                <a:solidFill>
                  <a:schemeClr val="tx1"/>
                </a:solidFill>
              </a:rPr>
              <a:t>, </a:t>
            </a:r>
          </a:p>
          <a:p>
            <a:pPr marL="800100" lvl="1" indent="-342900" algn="just">
              <a:buFont typeface="Arial" panose="020B0604020202020204" pitchFamily="34" charset="0"/>
              <a:buChar char="•"/>
            </a:pPr>
            <a:r>
              <a:rPr lang="el-GR" sz="2400" b="1" dirty="0">
                <a:solidFill>
                  <a:schemeClr val="tx1"/>
                </a:solidFill>
              </a:rPr>
              <a:t>στερεότυπα</a:t>
            </a:r>
            <a:r>
              <a:rPr lang="el-GR" sz="2400" dirty="0">
                <a:solidFill>
                  <a:schemeClr val="tx1"/>
                </a:solidFill>
              </a:rPr>
              <a:t> ή διακρίσεις, </a:t>
            </a:r>
          </a:p>
          <a:p>
            <a:pPr marL="800100" lvl="1" indent="-342900" algn="just">
              <a:buFont typeface="Arial" panose="020B0604020202020204" pitchFamily="34" charset="0"/>
              <a:buChar char="•"/>
            </a:pPr>
            <a:r>
              <a:rPr lang="el-GR" sz="2400" dirty="0">
                <a:solidFill>
                  <a:schemeClr val="tx1"/>
                </a:solidFill>
              </a:rPr>
              <a:t>επομένως </a:t>
            </a:r>
            <a:r>
              <a:rPr lang="el-GR" sz="2400" b="1" dirty="0">
                <a:solidFill>
                  <a:schemeClr val="tx1"/>
                </a:solidFill>
              </a:rPr>
              <a:t>εμποδίζει την αποτελεσματική διαπολιτισμική </a:t>
            </a:r>
            <a:r>
              <a:rPr lang="el-GR" sz="2400" dirty="0">
                <a:solidFill>
                  <a:schemeClr val="tx1"/>
                </a:solidFill>
              </a:rPr>
              <a:t>επικοινωνία </a:t>
            </a:r>
          </a:p>
          <a:p>
            <a:pPr marL="800100" lvl="1" indent="-342900" algn="just">
              <a:buFont typeface="Arial" panose="020B0604020202020204" pitchFamily="34" charset="0"/>
              <a:buChar char="•"/>
            </a:pPr>
            <a:r>
              <a:rPr lang="el-GR" sz="2400" dirty="0">
                <a:solidFill>
                  <a:schemeClr val="tx1"/>
                </a:solidFill>
              </a:rPr>
              <a:t>Υποβαθμίζει ή </a:t>
            </a:r>
            <a:r>
              <a:rPr lang="el-GR" sz="2400" b="1" dirty="0">
                <a:solidFill>
                  <a:schemeClr val="tx1"/>
                </a:solidFill>
              </a:rPr>
              <a:t>αποτρέπει την κατανόηση</a:t>
            </a:r>
            <a:r>
              <a:rPr lang="el-GR" sz="2400" dirty="0">
                <a:solidFill>
                  <a:schemeClr val="tx1"/>
                </a:solidFill>
              </a:rPr>
              <a:t>.</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b="1" dirty="0">
                <a:solidFill>
                  <a:schemeClr val="tx1"/>
                </a:solidFill>
              </a:rPr>
              <a:t>Στον αντίποδα βρίσκεται ο πολιτισμικός σχετικισμός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1042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Στερεότυπα  - συμπαγής εντύπωση</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n-US" sz="2400" dirty="0">
                <a:solidFill>
                  <a:schemeClr val="tx1"/>
                </a:solidFill>
              </a:rPr>
              <a:t>Walter Lippmann</a:t>
            </a:r>
            <a:r>
              <a:rPr lang="el-GR" sz="2400" dirty="0">
                <a:solidFill>
                  <a:schemeClr val="tx1"/>
                </a:solidFill>
              </a:rPr>
              <a:t> (1922) για να περιγράψει την ψυχολογική διαδικασία διαμόρφωσης διανοητικών εικόνων</a:t>
            </a:r>
          </a:p>
          <a:p>
            <a:pPr marL="800100" lvl="1" indent="-342900" algn="just">
              <a:buFont typeface="Arial" panose="020B0604020202020204" pitchFamily="34" charset="0"/>
              <a:buChar char="•"/>
            </a:pPr>
            <a:r>
              <a:rPr lang="el-GR" sz="2400" dirty="0">
                <a:solidFill>
                  <a:schemeClr val="tx1"/>
                </a:solidFill>
              </a:rPr>
              <a:t>είναι </a:t>
            </a:r>
            <a:r>
              <a:rPr lang="el-GR" sz="2400" b="1" dirty="0">
                <a:solidFill>
                  <a:schemeClr val="tx1"/>
                </a:solidFill>
              </a:rPr>
              <a:t>προκατασκευασμένες πεποιθήσεις </a:t>
            </a:r>
            <a:r>
              <a:rPr lang="el-GR" sz="2400" dirty="0">
                <a:solidFill>
                  <a:schemeClr val="tx1"/>
                </a:solidFill>
              </a:rPr>
              <a:t>σχετικά με ορισμένα χαρακτηριστικά ομάδων, </a:t>
            </a:r>
          </a:p>
          <a:p>
            <a:pPr marL="800100" lvl="1" indent="-342900" algn="just">
              <a:buFont typeface="Arial" panose="020B0604020202020204" pitchFamily="34" charset="0"/>
              <a:buChar char="•"/>
            </a:pPr>
            <a:r>
              <a:rPr lang="el-GR" sz="2400" b="1" dirty="0">
                <a:solidFill>
                  <a:schemeClr val="tx1"/>
                </a:solidFill>
              </a:rPr>
              <a:t>υπεραπλουστευμένες εικασίες</a:t>
            </a:r>
          </a:p>
          <a:p>
            <a:pPr marL="800100" lvl="1" indent="-342900" algn="just">
              <a:buFont typeface="Arial" panose="020B0604020202020204" pitchFamily="34" charset="0"/>
              <a:buChar char="•"/>
            </a:pPr>
            <a:r>
              <a:rPr lang="el-GR" sz="2400" dirty="0">
                <a:solidFill>
                  <a:schemeClr val="tx1"/>
                </a:solidFill>
              </a:rPr>
              <a:t>συμβατική και προκατειλημμένη γνώμη</a:t>
            </a:r>
          </a:p>
          <a:p>
            <a:pPr marL="800100" lvl="1" indent="-342900" algn="just">
              <a:buFont typeface="Arial" panose="020B0604020202020204" pitchFamily="34" charset="0"/>
              <a:buChar char="•"/>
            </a:pPr>
            <a:r>
              <a:rPr lang="el-GR" sz="2400" b="1" dirty="0">
                <a:solidFill>
                  <a:schemeClr val="tx1"/>
                </a:solidFill>
              </a:rPr>
              <a:t>θεμελιωμένες σε συγκεκριμένες φυσικές ιδιότητες ή στην κοινωνική θέση </a:t>
            </a:r>
            <a:r>
              <a:rPr lang="el-GR" sz="2400" dirty="0">
                <a:solidFill>
                  <a:schemeClr val="tx1"/>
                </a:solidFill>
              </a:rPr>
              <a:t>της εκάστοτε ομάδας. </a:t>
            </a:r>
          </a:p>
          <a:p>
            <a:pPr marL="800100" lvl="1" indent="-342900" algn="just">
              <a:buFont typeface="Arial" panose="020B0604020202020204" pitchFamily="34" charset="0"/>
              <a:buChar char="•"/>
            </a:pPr>
            <a:r>
              <a:rPr lang="el-GR" sz="2400" dirty="0">
                <a:solidFill>
                  <a:schemeClr val="tx1"/>
                </a:solidFill>
              </a:rPr>
              <a:t>Τα στερεότυπα αποτελούν </a:t>
            </a:r>
            <a:r>
              <a:rPr lang="el-GR" sz="2400" b="1" dirty="0" err="1">
                <a:solidFill>
                  <a:schemeClr val="tx1"/>
                </a:solidFill>
              </a:rPr>
              <a:t>υπεργενικεύσεις</a:t>
            </a:r>
            <a:r>
              <a:rPr lang="el-GR" sz="2400" dirty="0">
                <a:solidFill>
                  <a:schemeClr val="tx1"/>
                </a:solidFill>
              </a:rPr>
              <a:t> και ενέχουν τον κίνδυνο να επεκταθούν αδίκως και σε άλλα μέλη της ομάδας (</a:t>
            </a:r>
            <a:r>
              <a:rPr lang="el-GR" sz="2400" dirty="0" err="1">
                <a:solidFill>
                  <a:schemeClr val="tx1"/>
                </a:solidFill>
              </a:rPr>
              <a:t>Hilton</a:t>
            </a:r>
            <a:r>
              <a:rPr lang="el-GR" sz="2400" dirty="0">
                <a:solidFill>
                  <a:schemeClr val="tx1"/>
                </a:solidFill>
              </a:rPr>
              <a:t> &amp; </a:t>
            </a:r>
            <a:r>
              <a:rPr lang="el-GR" sz="2400" dirty="0" err="1">
                <a:solidFill>
                  <a:schemeClr val="tx1"/>
                </a:solidFill>
              </a:rPr>
              <a:t>von</a:t>
            </a:r>
            <a:r>
              <a:rPr lang="el-GR" sz="2400" dirty="0">
                <a:solidFill>
                  <a:schemeClr val="tx1"/>
                </a:solidFill>
              </a:rPr>
              <a:t> </a:t>
            </a:r>
            <a:r>
              <a:rPr lang="el-GR" sz="2400" dirty="0" err="1">
                <a:solidFill>
                  <a:schemeClr val="tx1"/>
                </a:solidFill>
              </a:rPr>
              <a:t>Hippel</a:t>
            </a:r>
            <a:r>
              <a:rPr lang="el-GR" sz="2400" dirty="0">
                <a:solidFill>
                  <a:schemeClr val="tx1"/>
                </a:solidFill>
              </a:rPr>
              <a:t>, 1996).</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Π.χ. αντιμετώπιση μουσουλμάνων μετά την 9/11</a:t>
            </a:r>
          </a:p>
          <a:p>
            <a:pPr marL="800100" lvl="1" indent="-342900" algn="just">
              <a:buFont typeface="Arial" panose="020B0604020202020204" pitchFamily="34" charset="0"/>
              <a:buChar char="•"/>
            </a:pPr>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151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Στερεότυπα  - συμπαγής εντύπωση</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b="1" dirty="0">
                <a:solidFill>
                  <a:schemeClr val="tx1"/>
                </a:solidFill>
              </a:rPr>
              <a:t>αποτελούν τη βάση προκαταλήψεων </a:t>
            </a:r>
            <a:r>
              <a:rPr lang="el-GR" sz="2400" dirty="0">
                <a:solidFill>
                  <a:schemeClr val="tx1"/>
                </a:solidFill>
              </a:rPr>
              <a:t>και </a:t>
            </a:r>
          </a:p>
          <a:p>
            <a:pPr marL="800100" lvl="1" indent="-342900" algn="just">
              <a:buFont typeface="Arial" panose="020B0604020202020204" pitchFamily="34" charset="0"/>
              <a:buChar char="•"/>
            </a:pPr>
            <a:r>
              <a:rPr lang="el-GR" sz="2400" dirty="0">
                <a:solidFill>
                  <a:schemeClr val="tx1"/>
                </a:solidFill>
              </a:rPr>
              <a:t>συνήθως επιστρατεύονται για την </a:t>
            </a:r>
            <a:r>
              <a:rPr lang="el-GR" sz="2400" b="1" dirty="0">
                <a:solidFill>
                  <a:schemeClr val="tx1"/>
                </a:solidFill>
              </a:rPr>
              <a:t>επεξήγηση πραγματικών </a:t>
            </a:r>
            <a:r>
              <a:rPr lang="el-GR" sz="2400" dirty="0">
                <a:solidFill>
                  <a:schemeClr val="tx1"/>
                </a:solidFill>
              </a:rPr>
              <a:t>ή </a:t>
            </a:r>
            <a:r>
              <a:rPr lang="el-GR" sz="2400" b="1" dirty="0">
                <a:solidFill>
                  <a:schemeClr val="tx1"/>
                </a:solidFill>
              </a:rPr>
              <a:t>φανταστικών διαφορών</a:t>
            </a:r>
            <a:r>
              <a:rPr lang="el-GR" sz="2400" dirty="0">
                <a:solidFill>
                  <a:schemeClr val="tx1"/>
                </a:solidFill>
              </a:rPr>
              <a:t>, όπως αυτές που έχουν να κάνουν με</a:t>
            </a:r>
          </a:p>
          <a:p>
            <a:pPr marL="1257300" lvl="2" indent="-342900" algn="just">
              <a:buFont typeface="Arial" panose="020B0604020202020204" pitchFamily="34" charset="0"/>
              <a:buChar char="•"/>
            </a:pPr>
            <a:r>
              <a:rPr lang="el-GR" sz="2000" dirty="0">
                <a:solidFill>
                  <a:schemeClr val="tx1"/>
                </a:solidFill>
              </a:rPr>
              <a:t> τη φυλή, το</a:t>
            </a:r>
          </a:p>
          <a:p>
            <a:pPr marL="1257300" lvl="2" indent="-342900" algn="just">
              <a:buFont typeface="Arial" panose="020B0604020202020204" pitchFamily="34" charset="0"/>
              <a:buChar char="•"/>
            </a:pPr>
            <a:r>
              <a:rPr lang="el-GR" sz="2000" dirty="0">
                <a:solidFill>
                  <a:schemeClr val="tx1"/>
                </a:solidFill>
              </a:rPr>
              <a:t>φύλο, τη θρησκεία, την εθνική ταυτότητα,</a:t>
            </a:r>
          </a:p>
          <a:p>
            <a:pPr marL="1257300" lvl="2" indent="-342900" algn="just">
              <a:buFont typeface="Arial" panose="020B0604020202020204" pitchFamily="34" charset="0"/>
              <a:buChar char="•"/>
            </a:pPr>
            <a:r>
              <a:rPr lang="el-GR" sz="2000" dirty="0">
                <a:solidFill>
                  <a:schemeClr val="tx1"/>
                </a:solidFill>
              </a:rPr>
              <a:t>την κοινωνική τάξη, το επάγγελμα ή τον</a:t>
            </a:r>
          </a:p>
          <a:p>
            <a:pPr marL="1257300" lvl="2" indent="-342900" algn="just">
              <a:buFont typeface="Arial" panose="020B0604020202020204" pitchFamily="34" charset="0"/>
              <a:buChar char="•"/>
            </a:pPr>
            <a:r>
              <a:rPr lang="el-GR" sz="2000" dirty="0">
                <a:solidFill>
                  <a:schemeClr val="tx1"/>
                </a:solidFill>
              </a:rPr>
              <a:t>σεξουαλικό προσανατολισμό. </a:t>
            </a:r>
          </a:p>
          <a:p>
            <a:pPr marL="800100" lvl="1" indent="-342900" algn="just">
              <a:buFont typeface="Arial" panose="020B0604020202020204" pitchFamily="34" charset="0"/>
              <a:buChar char="•"/>
            </a:pPr>
            <a:r>
              <a:rPr lang="el-GR" sz="2400" dirty="0">
                <a:solidFill>
                  <a:schemeClr val="tx1"/>
                </a:solidFill>
              </a:rPr>
              <a:t>Η έρευνα έχει δείξει ότι τα στερεότυπα μπορούν να </a:t>
            </a:r>
            <a:r>
              <a:rPr lang="el-GR" sz="2400" b="1" dirty="0">
                <a:solidFill>
                  <a:schemeClr val="tx1"/>
                </a:solidFill>
              </a:rPr>
              <a:t>επιδράσουν τόσο πάνω σε αυτόν που τα υποστηρίζει </a:t>
            </a:r>
            <a:r>
              <a:rPr lang="el-GR" sz="2400" dirty="0">
                <a:solidFill>
                  <a:schemeClr val="tx1"/>
                </a:solidFill>
              </a:rPr>
              <a:t>όσο και πάνω </a:t>
            </a:r>
            <a:r>
              <a:rPr lang="el-GR" sz="2400" b="1" dirty="0">
                <a:solidFill>
                  <a:schemeClr val="tx1"/>
                </a:solidFill>
              </a:rPr>
              <a:t>στο αντικείμενό τους </a:t>
            </a:r>
            <a:r>
              <a:rPr lang="el-GR" sz="2400" dirty="0">
                <a:solidFill>
                  <a:schemeClr val="tx1"/>
                </a:solidFill>
              </a:rPr>
              <a:t>(</a:t>
            </a:r>
            <a:r>
              <a:rPr lang="el-GR" sz="2400" dirty="0" err="1">
                <a:solidFill>
                  <a:schemeClr val="tx1"/>
                </a:solidFill>
              </a:rPr>
              <a:t>Steel</a:t>
            </a:r>
            <a:r>
              <a:rPr lang="el-GR" sz="2400" dirty="0">
                <a:solidFill>
                  <a:schemeClr val="tx1"/>
                </a:solidFill>
              </a:rPr>
              <a:t> &amp; </a:t>
            </a:r>
            <a:r>
              <a:rPr lang="el-GR" sz="2400" dirty="0" err="1">
                <a:solidFill>
                  <a:schemeClr val="tx1"/>
                </a:solidFill>
              </a:rPr>
              <a:t>Aronson</a:t>
            </a:r>
            <a:r>
              <a:rPr lang="el-GR" sz="2400" dirty="0">
                <a:solidFill>
                  <a:schemeClr val="tx1"/>
                </a:solidFill>
              </a:rPr>
              <a:t>, 1995).</a:t>
            </a:r>
          </a:p>
          <a:p>
            <a:pPr marL="800100" lvl="1" indent="-342900" algn="just">
              <a:buFont typeface="Arial" panose="020B0604020202020204" pitchFamily="34" charset="0"/>
              <a:buChar char="•"/>
            </a:pPr>
            <a:r>
              <a:rPr lang="el-GR" sz="2400" dirty="0">
                <a:solidFill>
                  <a:schemeClr val="tx1"/>
                </a:solidFill>
              </a:rPr>
              <a:t>Π.χ. </a:t>
            </a:r>
          </a:p>
          <a:p>
            <a:pPr marL="800100" lvl="1" indent="-342900" algn="just">
              <a:buFont typeface="Arial" panose="020B0604020202020204" pitchFamily="34" charset="0"/>
              <a:buChar char="•"/>
            </a:pPr>
            <a:r>
              <a:rPr lang="el-GR" sz="2400" dirty="0">
                <a:solidFill>
                  <a:schemeClr val="tx1"/>
                </a:solidFill>
              </a:rPr>
              <a:t>χρήση αγγλικών από γηγενείς ή μειονότητες… και επιδόσεις …</a:t>
            </a:r>
          </a:p>
          <a:p>
            <a:pPr marL="800100" lvl="1" indent="-342900" algn="just">
              <a:buFont typeface="Arial" panose="020B0604020202020204" pitchFamily="34" charset="0"/>
              <a:buChar char="•"/>
            </a:pPr>
            <a:r>
              <a:rPr lang="el-GR" sz="2400" dirty="0">
                <a:solidFill>
                  <a:schemeClr val="tx1"/>
                </a:solidFill>
              </a:rPr>
              <a:t>και ΑΥΤΟΕΚΠΛΗΡΟΥΜΕΝΗ ΠΡΟΦΗΤΕΙΑ</a:t>
            </a:r>
          </a:p>
          <a:p>
            <a:pPr marL="800100" lvl="1" indent="-342900" algn="just">
              <a:buFont typeface="Arial" panose="020B0604020202020204" pitchFamily="34" charset="0"/>
              <a:buChar char="•"/>
            </a:pPr>
            <a:r>
              <a:rPr lang="el-GR" sz="2400" dirty="0">
                <a:solidFill>
                  <a:schemeClr val="tx1"/>
                </a:solidFill>
              </a:rPr>
              <a:t>ΤΠΕ και ηλικιωμένοι…</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0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792087"/>
          </a:xfrm>
          <a:solidFill>
            <a:schemeClr val="tx2"/>
          </a:solidFill>
        </p:spPr>
        <p:txBody>
          <a:bodyPr>
            <a:noAutofit/>
          </a:bodyPr>
          <a:lstStyle/>
          <a:p>
            <a:pPr algn="just"/>
            <a:r>
              <a:rPr lang="el-GR" sz="3200" dirty="0">
                <a:solidFill>
                  <a:schemeClr val="bg1"/>
                </a:solidFill>
              </a:rPr>
              <a:t>ΠΟΛΙΤΙΣΜΟΣ</a:t>
            </a:r>
          </a:p>
        </p:txBody>
      </p:sp>
      <p:sp>
        <p:nvSpPr>
          <p:cNvPr id="3" name="Υπότιτλος 2"/>
          <p:cNvSpPr>
            <a:spLocks noGrp="1"/>
          </p:cNvSpPr>
          <p:nvPr>
            <p:ph type="subTitle" idx="1"/>
          </p:nvPr>
        </p:nvSpPr>
        <p:spPr>
          <a:xfrm>
            <a:off x="179510" y="836713"/>
            <a:ext cx="8640962" cy="5832640"/>
          </a:xfrm>
        </p:spPr>
        <p:txBody>
          <a:bodyPr>
            <a:noAutofit/>
          </a:bodyPr>
          <a:lstStyle/>
          <a:p>
            <a:pPr algn="just"/>
            <a:r>
              <a:rPr lang="el-GR" sz="2400" dirty="0">
                <a:solidFill>
                  <a:schemeClr val="tx1"/>
                </a:solidFill>
              </a:rPr>
              <a:t>ΣΤΟΧΟΙ </a:t>
            </a:r>
          </a:p>
          <a:p>
            <a:pPr marL="342900" indent="-342900" algn="just">
              <a:buFont typeface="Arial" panose="020B0604020202020204" pitchFamily="34" charset="0"/>
              <a:buChar char="•"/>
            </a:pPr>
            <a:r>
              <a:rPr lang="el-GR" sz="2400" dirty="0">
                <a:solidFill>
                  <a:schemeClr val="tx1"/>
                </a:solidFill>
              </a:rPr>
              <a:t>Να αναλύετε την επίδραση του πολιτισμού στην ανθρώπινη αντίληψη.</a:t>
            </a:r>
          </a:p>
          <a:p>
            <a:pPr marL="342900" indent="-342900" algn="just">
              <a:buFont typeface="Arial" panose="020B0604020202020204" pitchFamily="34" charset="0"/>
              <a:buChar char="•"/>
            </a:pPr>
            <a:r>
              <a:rPr lang="el-GR" sz="2400" dirty="0">
                <a:solidFill>
                  <a:schemeClr val="tx1"/>
                </a:solidFill>
              </a:rPr>
              <a:t>Να εξηγείτε τους τρόπους με τους οποίους μπορούν</a:t>
            </a:r>
            <a:r>
              <a:rPr lang="en-US" sz="2400" dirty="0">
                <a:solidFill>
                  <a:schemeClr val="tx1"/>
                </a:solidFill>
              </a:rPr>
              <a:t> </a:t>
            </a:r>
            <a:r>
              <a:rPr lang="el-GR" sz="2400" dirty="0">
                <a:solidFill>
                  <a:schemeClr val="tx1"/>
                </a:solidFill>
              </a:rPr>
              <a:t>να επηρεάσουν τη διαπολιτισμική επικοινωνία ο εθνοκεντρισμός, τα στερεότυπα, η προκατάληψη και ο ρατσισμός.</a:t>
            </a:r>
            <a:endParaRPr lang="en-US" sz="2400" b="1"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7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Κριτική Σκέψη….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Καταγράψτε ένα στερεότυπο, πού και πότε το μάθατε, ποιος σας το δίδαξε, και πώς θα μπορούσε να έχει επηρεάσει τη στάση και τη συμπεριφορά σας.</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 Πόσο αληθές είναι αυτό το στερεότυπο; </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Έχει αλλάξει με την πάροδο του χρόνου; Αν ναι, ποιοι είναι οι λόγοι της αλλαγής; Αν όχι, τι ήταν αυτό που το διαιώνισε;</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b="1" dirty="0">
                <a:solidFill>
                  <a:schemeClr val="tx1"/>
                </a:solidFill>
              </a:rPr>
              <a:t>ΜΕΛΕΤΗ ΠΕΡΙΠΤΩΣΗΣ: </a:t>
            </a:r>
            <a:r>
              <a:rPr lang="el-GR" sz="2400" dirty="0">
                <a:solidFill>
                  <a:schemeClr val="tx1"/>
                </a:solidFill>
              </a:rPr>
              <a:t>Πώς αντιμετωπίζονται οι Ανατολικοευρωπαίοι από τη Δύση;</a:t>
            </a:r>
          </a:p>
          <a:p>
            <a:pPr marL="800100" lvl="1" indent="-342900" algn="just">
              <a:buFont typeface="Arial" panose="020B0604020202020204" pitchFamily="34" charset="0"/>
              <a:buChar char="•"/>
            </a:pPr>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18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Προκατάληψη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αποτελεί μια </a:t>
            </a:r>
            <a:r>
              <a:rPr lang="el-GR" sz="2400" b="1" dirty="0">
                <a:solidFill>
                  <a:schemeClr val="tx1"/>
                </a:solidFill>
              </a:rPr>
              <a:t>αρνητική στάση </a:t>
            </a:r>
            <a:r>
              <a:rPr lang="el-GR" sz="2400" dirty="0">
                <a:solidFill>
                  <a:schemeClr val="tx1"/>
                </a:solidFill>
              </a:rPr>
              <a:t>απέναντι σε ορισμένα άτομα, η οποία </a:t>
            </a:r>
            <a:r>
              <a:rPr lang="el-GR" sz="2400" b="1" dirty="0">
                <a:solidFill>
                  <a:schemeClr val="tx1"/>
                </a:solidFill>
              </a:rPr>
              <a:t>προκύπτει από στερεότυπα </a:t>
            </a:r>
            <a:r>
              <a:rPr lang="el-GR" sz="2400" dirty="0">
                <a:solidFill>
                  <a:schemeClr val="tx1"/>
                </a:solidFill>
              </a:rPr>
              <a:t>(Copper κ.ά., 2007). </a:t>
            </a:r>
          </a:p>
          <a:p>
            <a:pPr marL="800100" lvl="1" indent="-342900" algn="just">
              <a:buFont typeface="Arial" panose="020B0604020202020204" pitchFamily="34" charset="0"/>
              <a:buChar char="•"/>
            </a:pPr>
            <a:r>
              <a:rPr lang="el-GR" sz="2400" dirty="0">
                <a:solidFill>
                  <a:schemeClr val="tx1"/>
                </a:solidFill>
              </a:rPr>
              <a:t>Συνιστά ένα σύνολο </a:t>
            </a:r>
            <a:r>
              <a:rPr lang="el-GR" sz="2400" b="1" dirty="0">
                <a:solidFill>
                  <a:schemeClr val="tx1"/>
                </a:solidFill>
              </a:rPr>
              <a:t>γενικευμένων εκτιμήσεων </a:t>
            </a:r>
            <a:r>
              <a:rPr lang="el-GR" sz="2400" dirty="0">
                <a:solidFill>
                  <a:schemeClr val="tx1"/>
                </a:solidFill>
              </a:rPr>
              <a:t>για έναν άνθρωπο, για ένα αντικείμενο ή μία πράξη, </a:t>
            </a:r>
          </a:p>
          <a:p>
            <a:pPr marL="800100" lvl="1" indent="-342900" algn="just">
              <a:buFont typeface="Arial" panose="020B0604020202020204" pitchFamily="34" charset="0"/>
              <a:buChar char="•"/>
            </a:pPr>
            <a:r>
              <a:rPr lang="el-GR" sz="2400" dirty="0">
                <a:solidFill>
                  <a:schemeClr val="tx1"/>
                </a:solidFill>
              </a:rPr>
              <a:t>που έχουν </a:t>
            </a:r>
            <a:r>
              <a:rPr lang="el-GR" sz="2400" b="1" dirty="0">
                <a:solidFill>
                  <a:schemeClr val="tx1"/>
                </a:solidFill>
              </a:rPr>
              <a:t>δημιουργηθεί μέσω ατομικής εμπειρίας</a:t>
            </a:r>
            <a:r>
              <a:rPr lang="el-GR" sz="2400" dirty="0">
                <a:solidFill>
                  <a:schemeClr val="tx1"/>
                </a:solidFill>
              </a:rPr>
              <a:t>, διαπροσωπικής επικοινωνίας ή επιρροής των μέσων ενημέρωσης.</a:t>
            </a:r>
          </a:p>
          <a:p>
            <a:pPr marL="800100" lvl="1" indent="-342900" algn="just">
              <a:buFont typeface="Arial" panose="020B0604020202020204" pitchFamily="34" charset="0"/>
              <a:buChar char="•"/>
            </a:pPr>
            <a:r>
              <a:rPr lang="el-GR" sz="2400" dirty="0">
                <a:solidFill>
                  <a:schemeClr val="tx1"/>
                </a:solidFill>
              </a:rPr>
              <a:t>Οι προκατειλημμένοι άνθρωποι </a:t>
            </a:r>
            <a:r>
              <a:rPr lang="el-GR" sz="2400" b="1" dirty="0">
                <a:solidFill>
                  <a:schemeClr val="tx1"/>
                </a:solidFill>
              </a:rPr>
              <a:t>διαστρεβλώνουν</a:t>
            </a:r>
            <a:r>
              <a:rPr lang="el-GR" sz="2400" dirty="0">
                <a:solidFill>
                  <a:schemeClr val="tx1"/>
                </a:solidFill>
              </a:rPr>
              <a:t> τα στοιχεία προκειμένου να τα ταιριάξουν στην προκατάληψή τους </a:t>
            </a:r>
          </a:p>
          <a:p>
            <a:pPr marL="800100" lvl="1" indent="-342900" algn="just">
              <a:buFont typeface="Arial" panose="020B0604020202020204" pitchFamily="34" charset="0"/>
              <a:buChar char="•"/>
            </a:pPr>
            <a:r>
              <a:rPr lang="el-GR" sz="2400" dirty="0">
                <a:solidFill>
                  <a:schemeClr val="tx1"/>
                </a:solidFill>
              </a:rPr>
              <a:t>ή </a:t>
            </a:r>
            <a:r>
              <a:rPr lang="el-GR" sz="2400" b="1" dirty="0">
                <a:solidFill>
                  <a:schemeClr val="tx1"/>
                </a:solidFill>
              </a:rPr>
              <a:t>απλώς αγνοούν στοιχεία </a:t>
            </a:r>
            <a:r>
              <a:rPr lang="el-GR" sz="2400" dirty="0">
                <a:solidFill>
                  <a:schemeClr val="tx1"/>
                </a:solidFill>
              </a:rPr>
              <a:t>που δεν είναι συμβατά με την οπτική τους (Allport, 1954).</a:t>
            </a:r>
          </a:p>
          <a:p>
            <a:pPr lvl="1" algn="just"/>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09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Προκατάληψη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 </a:t>
            </a:r>
            <a:r>
              <a:rPr lang="el-GR" sz="2400" dirty="0" err="1">
                <a:solidFill>
                  <a:schemeClr val="tx1"/>
                </a:solidFill>
              </a:rPr>
              <a:t>Brislin</a:t>
            </a:r>
            <a:r>
              <a:rPr lang="el-GR" sz="2400" dirty="0">
                <a:solidFill>
                  <a:schemeClr val="tx1"/>
                </a:solidFill>
              </a:rPr>
              <a:t> (1981) η προκατάληψη εξυπηρετεί διάφορες λειτουργίες,  </a:t>
            </a:r>
          </a:p>
          <a:p>
            <a:pPr marL="800100" lvl="1" indent="-342900" algn="just">
              <a:buFont typeface="Arial" panose="020B0604020202020204" pitchFamily="34" charset="0"/>
              <a:buChar char="•"/>
            </a:pPr>
            <a:r>
              <a:rPr lang="el-GR" sz="2400" b="1" dirty="0">
                <a:solidFill>
                  <a:schemeClr val="tx1"/>
                </a:solidFill>
              </a:rPr>
              <a:t>ωφελιμιστική</a:t>
            </a:r>
            <a:r>
              <a:rPr lang="el-GR" sz="2400" dirty="0">
                <a:solidFill>
                  <a:schemeClr val="tx1"/>
                </a:solidFill>
              </a:rPr>
              <a:t>: οι προκαταλήψεις μας ενδέχεται να ανταμειφθούν οικονομικά ή κοινωνικά.</a:t>
            </a:r>
          </a:p>
          <a:p>
            <a:pPr marL="800100" lvl="1" indent="-342900" algn="just">
              <a:buFont typeface="Arial" panose="020B0604020202020204" pitchFamily="34" charset="0"/>
              <a:buChar char="•"/>
            </a:pPr>
            <a:r>
              <a:rPr lang="el-GR" sz="2400" b="1" dirty="0">
                <a:solidFill>
                  <a:schemeClr val="tx1"/>
                </a:solidFill>
              </a:rPr>
              <a:t>προς υπεράσπιση του εγώ</a:t>
            </a:r>
            <a:r>
              <a:rPr lang="el-GR" sz="2400" dirty="0">
                <a:solidFill>
                  <a:schemeClr val="tx1"/>
                </a:solidFill>
              </a:rPr>
              <a:t>: η προκατάληψη μας επιτρέπει να αποφύγουμε να παραδεχτούμε κάποια πράγματα για τον εαυτό μας.</a:t>
            </a:r>
          </a:p>
          <a:p>
            <a:pPr marL="800100" lvl="1" indent="-342900" algn="just">
              <a:buFont typeface="Arial" panose="020B0604020202020204" pitchFamily="34" charset="0"/>
              <a:buChar char="•"/>
            </a:pPr>
            <a:r>
              <a:rPr lang="el-GR" sz="2400" b="1" dirty="0">
                <a:solidFill>
                  <a:schemeClr val="tx1"/>
                </a:solidFill>
              </a:rPr>
              <a:t>εκφράζει αξίες, </a:t>
            </a:r>
            <a:r>
              <a:rPr lang="el-GR" sz="2400" dirty="0">
                <a:solidFill>
                  <a:schemeClr val="tx1"/>
                </a:solidFill>
              </a:rPr>
              <a:t>καθώς επιτρέπει στους ανθρώπους να τονίσουν τα στοιχεία που εκτιμούν στη ζωή, όπως τη συσχέτιση με μια συγκεκριμένη κοινωνική ομάδα.</a:t>
            </a:r>
          </a:p>
          <a:p>
            <a:pPr marL="800100" lvl="1" indent="-342900" algn="just">
              <a:buFont typeface="Arial" panose="020B0604020202020204" pitchFamily="34" charset="0"/>
              <a:buChar char="•"/>
            </a:pPr>
            <a:r>
              <a:rPr lang="el-GR" sz="2400" b="1" dirty="0">
                <a:solidFill>
                  <a:schemeClr val="tx1"/>
                </a:solidFill>
              </a:rPr>
              <a:t>λειτουργία γνώσης</a:t>
            </a:r>
            <a:r>
              <a:rPr lang="el-GR" sz="2400" dirty="0">
                <a:solidFill>
                  <a:schemeClr val="tx1"/>
                </a:solidFill>
              </a:rPr>
              <a:t>. μάς </a:t>
            </a:r>
            <a:r>
              <a:rPr lang="el-GR" sz="2400" b="1" dirty="0">
                <a:solidFill>
                  <a:schemeClr val="tx1"/>
                </a:solidFill>
              </a:rPr>
              <a:t>επιτρέπει να οργανώσουμε </a:t>
            </a:r>
            <a:r>
              <a:rPr lang="el-GR" sz="2400" dirty="0">
                <a:solidFill>
                  <a:schemeClr val="tx1"/>
                </a:solidFill>
              </a:rPr>
              <a:t>και να δομήσουμε τον κόσμο μας με τρόπους που έχουν </a:t>
            </a:r>
            <a:r>
              <a:rPr lang="el-GR" sz="2400" b="1" dirty="0">
                <a:solidFill>
                  <a:schemeClr val="tx1"/>
                </a:solidFill>
              </a:rPr>
              <a:t>νόημα</a:t>
            </a:r>
            <a:r>
              <a:rPr lang="el-GR" sz="2400" dirty="0">
                <a:solidFill>
                  <a:schemeClr val="tx1"/>
                </a:solidFill>
              </a:rPr>
              <a:t> για μας και είναι σχετικά </a:t>
            </a:r>
            <a:r>
              <a:rPr lang="el-GR" sz="2400" b="1" dirty="0">
                <a:solidFill>
                  <a:schemeClr val="tx1"/>
                </a:solidFill>
              </a:rPr>
              <a:t>βολικοί</a:t>
            </a:r>
            <a:r>
              <a:rPr lang="el-GR" sz="2400" dirty="0">
                <a:solidFill>
                  <a:schemeClr val="tx1"/>
                </a:solidFill>
              </a:rPr>
              <a:t>.</a:t>
            </a:r>
          </a:p>
          <a:p>
            <a:pPr marL="800100" lvl="1" indent="-342900" algn="just">
              <a:buFont typeface="Arial" panose="020B0604020202020204" pitchFamily="34" charset="0"/>
              <a:buChar char="•"/>
            </a:pPr>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4258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Προκατάληψη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 </a:t>
            </a:r>
            <a:r>
              <a:rPr lang="el-GR" sz="2400" dirty="0" err="1">
                <a:solidFill>
                  <a:schemeClr val="tx1"/>
                </a:solidFill>
              </a:rPr>
              <a:t>Brislin</a:t>
            </a:r>
            <a:r>
              <a:rPr lang="el-GR" sz="2400" dirty="0">
                <a:solidFill>
                  <a:schemeClr val="tx1"/>
                </a:solidFill>
              </a:rPr>
              <a:t> (1981) κατηγοριοποίησε περαιτέρω την προκατάληψη ανάλογα με την ένταση της πράξης ή της αντίδρασης: </a:t>
            </a:r>
          </a:p>
          <a:p>
            <a:pPr marL="800100" lvl="1" indent="-342900" algn="just">
              <a:buFont typeface="Arial" panose="020B0604020202020204" pitchFamily="34" charset="0"/>
              <a:buChar char="•"/>
            </a:pPr>
            <a:r>
              <a:rPr lang="el-GR" sz="2400" dirty="0">
                <a:solidFill>
                  <a:schemeClr val="tx1"/>
                </a:solidFill>
              </a:rPr>
              <a:t>λεκτική βία, </a:t>
            </a:r>
          </a:p>
          <a:p>
            <a:pPr marL="800100" lvl="1" indent="-342900" algn="just">
              <a:buFont typeface="Arial" panose="020B0604020202020204" pitchFamily="34" charset="0"/>
              <a:buChar char="•"/>
            </a:pPr>
            <a:r>
              <a:rPr lang="el-GR" sz="2400" dirty="0">
                <a:solidFill>
                  <a:schemeClr val="tx1"/>
                </a:solidFill>
              </a:rPr>
              <a:t>φυσική αποφυγή, </a:t>
            </a:r>
          </a:p>
          <a:p>
            <a:pPr marL="800100" lvl="1" indent="-342900" algn="just">
              <a:buFont typeface="Arial" panose="020B0604020202020204" pitchFamily="34" charset="0"/>
              <a:buChar char="•"/>
            </a:pPr>
            <a:r>
              <a:rPr lang="el-GR" sz="2400" dirty="0">
                <a:solidFill>
                  <a:schemeClr val="tx1"/>
                </a:solidFill>
              </a:rPr>
              <a:t>διάκριση,</a:t>
            </a:r>
          </a:p>
          <a:p>
            <a:pPr marL="800100" lvl="1" indent="-342900" algn="just">
              <a:buFont typeface="Arial" panose="020B0604020202020204" pitchFamily="34" charset="0"/>
              <a:buChar char="•"/>
            </a:pPr>
            <a:r>
              <a:rPr lang="el-GR" sz="2400" dirty="0">
                <a:solidFill>
                  <a:schemeClr val="tx1"/>
                </a:solidFill>
              </a:rPr>
              <a:t>φυσική επίθεση, </a:t>
            </a:r>
          </a:p>
          <a:p>
            <a:pPr marL="800100" lvl="1" indent="-342900" algn="just">
              <a:buFont typeface="Arial" panose="020B0604020202020204" pitchFamily="34" charset="0"/>
              <a:buChar char="•"/>
            </a:pPr>
            <a:r>
              <a:rPr lang="el-GR" sz="2400" dirty="0">
                <a:solidFill>
                  <a:schemeClr val="tx1"/>
                </a:solidFill>
              </a:rPr>
              <a:t>σφαγή.</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Τα στερεότυπα και η προκατάληψη αναπτύσσονται μέσω της </a:t>
            </a:r>
            <a:r>
              <a:rPr lang="el-GR" sz="2400" b="1" dirty="0">
                <a:solidFill>
                  <a:schemeClr val="tx1"/>
                </a:solidFill>
              </a:rPr>
              <a:t>κοινωνικοποίησης</a:t>
            </a:r>
            <a:r>
              <a:rPr lang="el-GR" sz="2400" dirty="0">
                <a:solidFill>
                  <a:schemeClr val="tx1"/>
                </a:solidFill>
              </a:rPr>
              <a:t>.</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577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Ρατσισμός  </a:t>
            </a: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Ο ρατσισμός αναφέρεται στην πεποίθηση ότι κάποιες φυλετικές ομάδες </a:t>
            </a:r>
          </a:p>
          <a:p>
            <a:pPr marL="800100" lvl="1" indent="-342900" algn="just">
              <a:buFont typeface="Arial" panose="020B0604020202020204" pitchFamily="34" charset="0"/>
              <a:buChar char="•"/>
            </a:pPr>
            <a:r>
              <a:rPr lang="el-GR" sz="2400" dirty="0">
                <a:solidFill>
                  <a:schemeClr val="tx1"/>
                </a:solidFill>
              </a:rPr>
              <a:t>είναι </a:t>
            </a:r>
            <a:r>
              <a:rPr lang="el-GR" sz="2400" b="1" dirty="0">
                <a:solidFill>
                  <a:schemeClr val="tx1"/>
                </a:solidFill>
              </a:rPr>
              <a:t>ανώτερες</a:t>
            </a:r>
            <a:r>
              <a:rPr lang="el-GR" sz="2400" dirty="0">
                <a:solidFill>
                  <a:schemeClr val="tx1"/>
                </a:solidFill>
              </a:rPr>
              <a:t> και ότι κάποιες άλλες είναι υποχρεωτικά κατώτερες. </a:t>
            </a:r>
          </a:p>
          <a:p>
            <a:pPr marL="800100" lvl="1" indent="-342900" algn="just">
              <a:buFont typeface="Arial" panose="020B0604020202020204" pitchFamily="34" charset="0"/>
              <a:buChar char="•"/>
            </a:pPr>
            <a:r>
              <a:rPr lang="el-GR" sz="2400" dirty="0">
                <a:solidFill>
                  <a:schemeClr val="tx1"/>
                </a:solidFill>
              </a:rPr>
              <a:t>Είναι </a:t>
            </a:r>
            <a:r>
              <a:rPr lang="el-GR" sz="2400" b="1" dirty="0">
                <a:solidFill>
                  <a:schemeClr val="tx1"/>
                </a:solidFill>
              </a:rPr>
              <a:t>κυρίαρχες</a:t>
            </a:r>
            <a:r>
              <a:rPr lang="el-GR" sz="2400" dirty="0">
                <a:solidFill>
                  <a:schemeClr val="tx1"/>
                </a:solidFill>
              </a:rPr>
              <a:t> απέναντι σε άλλες και ότι αυτή η ανωτερότητά τους έχει </a:t>
            </a:r>
            <a:r>
              <a:rPr lang="el-GR" sz="2400" b="1" dirty="0">
                <a:solidFill>
                  <a:schemeClr val="tx1"/>
                </a:solidFill>
              </a:rPr>
              <a:t>βιολογική</a:t>
            </a:r>
            <a:r>
              <a:rPr lang="el-GR" sz="2400" dirty="0">
                <a:solidFill>
                  <a:schemeClr val="tx1"/>
                </a:solidFill>
              </a:rPr>
              <a:t> βάση.</a:t>
            </a:r>
          </a:p>
          <a:p>
            <a:pPr lvl="1" algn="just"/>
            <a:endParaRPr lang="el-GR" sz="2400" dirty="0">
              <a:solidFill>
                <a:schemeClr val="tx1"/>
              </a:solidFill>
            </a:endParaRPr>
          </a:p>
          <a:p>
            <a:pPr lvl="1" algn="just"/>
            <a:r>
              <a:rPr lang="el-GR" sz="2400" dirty="0">
                <a:solidFill>
                  <a:schemeClr val="tx1"/>
                </a:solidFill>
              </a:rPr>
              <a:t>Οι ρατσιστές πιστεύουν πως οι φυλετικές διαφορές </a:t>
            </a:r>
          </a:p>
          <a:p>
            <a:pPr marL="800100" lvl="1" indent="-342900" algn="just">
              <a:buFont typeface="Arial" panose="020B0604020202020204" pitchFamily="34" charset="0"/>
              <a:buChar char="•"/>
            </a:pPr>
            <a:r>
              <a:rPr lang="el-GR" sz="2400" b="1" dirty="0">
                <a:solidFill>
                  <a:schemeClr val="tx1"/>
                </a:solidFill>
              </a:rPr>
              <a:t>δεν μπορούν να επηρεαστούν από τον πολιτ</a:t>
            </a:r>
            <a:r>
              <a:rPr lang="el-GR" sz="2400" dirty="0">
                <a:solidFill>
                  <a:schemeClr val="tx1"/>
                </a:solidFill>
              </a:rPr>
              <a:t>ισμό ή την εκπαίδευση και </a:t>
            </a:r>
          </a:p>
          <a:p>
            <a:pPr marL="800100" lvl="1" indent="-342900" algn="just">
              <a:buFont typeface="Arial" panose="020B0604020202020204" pitchFamily="34" charset="0"/>
              <a:buChar char="•"/>
            </a:pPr>
            <a:r>
              <a:rPr lang="el-GR" sz="2400" dirty="0">
                <a:solidFill>
                  <a:schemeClr val="tx1"/>
                </a:solidFill>
              </a:rPr>
              <a:t>ότι η </a:t>
            </a:r>
            <a:r>
              <a:rPr lang="el-GR" sz="2400" b="1" dirty="0">
                <a:solidFill>
                  <a:schemeClr val="tx1"/>
                </a:solidFill>
              </a:rPr>
              <a:t>βιολογική ανωτερότητα </a:t>
            </a:r>
            <a:r>
              <a:rPr lang="el-GR" sz="2400" dirty="0">
                <a:solidFill>
                  <a:schemeClr val="tx1"/>
                </a:solidFill>
              </a:rPr>
              <a:t>μεταφράζεται και ως </a:t>
            </a:r>
            <a:r>
              <a:rPr lang="el-GR" sz="2400" b="1" dirty="0">
                <a:solidFill>
                  <a:schemeClr val="tx1"/>
                </a:solidFill>
              </a:rPr>
              <a:t>πολιτισμική, διανοητική, ηθική και κοινωνική</a:t>
            </a:r>
            <a:r>
              <a:rPr lang="el-GR" sz="2400" dirty="0">
                <a:solidFill>
                  <a:schemeClr val="tx1"/>
                </a:solidFill>
              </a:rPr>
              <a:t>.</a:t>
            </a:r>
          </a:p>
          <a:p>
            <a:pPr lvl="1" algn="just"/>
            <a:endParaRPr lang="el-GR" sz="2400" dirty="0">
              <a:solidFill>
                <a:schemeClr val="tx1"/>
              </a:solidFill>
            </a:endParaRPr>
          </a:p>
          <a:p>
            <a:pPr lvl="1" algn="just"/>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9016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Ρατσισμός  </a:t>
            </a: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Ο ρατσισμός συνήθως </a:t>
            </a:r>
          </a:p>
          <a:p>
            <a:pPr marL="800100" lvl="1" indent="-342900" algn="just">
              <a:buFont typeface="Arial" panose="020B0604020202020204" pitchFamily="34" charset="0"/>
              <a:buChar char="•"/>
            </a:pPr>
            <a:r>
              <a:rPr lang="el-GR" sz="2400" dirty="0">
                <a:solidFill>
                  <a:schemeClr val="tx1"/>
                </a:solidFill>
              </a:rPr>
              <a:t>είναι προϊόν </a:t>
            </a:r>
            <a:r>
              <a:rPr lang="el-GR" sz="2400" b="1" dirty="0">
                <a:solidFill>
                  <a:schemeClr val="tx1"/>
                </a:solidFill>
              </a:rPr>
              <a:t>άγνοιας, φόβου και μίσους</a:t>
            </a:r>
            <a:r>
              <a:rPr lang="el-GR" sz="2400" dirty="0">
                <a:solidFill>
                  <a:schemeClr val="tx1"/>
                </a:solidFill>
              </a:rPr>
              <a:t>.</a:t>
            </a:r>
          </a:p>
          <a:p>
            <a:pPr marL="800100" lvl="1" indent="-342900" algn="just">
              <a:buFont typeface="Arial" panose="020B0604020202020204" pitchFamily="34" charset="0"/>
              <a:buChar char="•"/>
            </a:pPr>
            <a:r>
              <a:rPr lang="el-GR" sz="2400" dirty="0">
                <a:solidFill>
                  <a:schemeClr val="tx1"/>
                </a:solidFill>
              </a:rPr>
              <a:t>αντικατοπτρίζει </a:t>
            </a:r>
            <a:r>
              <a:rPr lang="el-GR" sz="2400" b="1" dirty="0">
                <a:solidFill>
                  <a:schemeClr val="tx1"/>
                </a:solidFill>
              </a:rPr>
              <a:t>βαθιά ριζωμένες </a:t>
            </a:r>
            <a:r>
              <a:rPr lang="el-GR" sz="2400" dirty="0">
                <a:solidFill>
                  <a:schemeClr val="tx1"/>
                </a:solidFill>
              </a:rPr>
              <a:t>ιστορικές, κοινωνικές και πολιτισμικές </a:t>
            </a:r>
            <a:r>
              <a:rPr lang="el-GR" sz="2400" b="1" dirty="0">
                <a:solidFill>
                  <a:schemeClr val="tx1"/>
                </a:solidFill>
              </a:rPr>
              <a:t>ανισότητες</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αντικατοπτρίζει </a:t>
            </a:r>
            <a:r>
              <a:rPr lang="el-GR" sz="2400" b="1" dirty="0">
                <a:solidFill>
                  <a:schemeClr val="tx1"/>
                </a:solidFill>
              </a:rPr>
              <a:t>ανισότητα εξουσίας </a:t>
            </a:r>
            <a:r>
              <a:rPr lang="el-GR" sz="2400" dirty="0">
                <a:solidFill>
                  <a:schemeClr val="tx1"/>
                </a:solidFill>
              </a:rPr>
              <a:t>στην κοινωνία, </a:t>
            </a:r>
          </a:p>
          <a:p>
            <a:pPr marL="800100" lvl="1" indent="-342900" algn="just">
              <a:buFont typeface="Arial" panose="020B0604020202020204" pitchFamily="34" charset="0"/>
              <a:buChar char="•"/>
            </a:pPr>
            <a:r>
              <a:rPr lang="el-GR" sz="2400" dirty="0">
                <a:solidFill>
                  <a:schemeClr val="tx1"/>
                </a:solidFill>
              </a:rPr>
              <a:t>διαιωνίζεται μέσα από αυτά τα ίδια τα προβλήματα</a:t>
            </a:r>
          </a:p>
          <a:p>
            <a:pPr lvl="1" algn="just"/>
            <a:r>
              <a:rPr lang="el-GR" sz="2400" b="1" dirty="0">
                <a:solidFill>
                  <a:schemeClr val="tx1"/>
                </a:solidFill>
              </a:rPr>
              <a:t>Ο ρατσισμός, η χρήση στερεοτύπων, η προκατάληψη και η διάκριση συχνά συνδέονται</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Όταν μια φυλετική ομάδα σημαδεύεται ως κατώτερη, τα στερεότυπα γύρω απ’ αυτήν τείνουν να είναι αρνητικά. Εξαιτίας αυτού, οι άνθρωποι προκαταλαμβάνονται απέναντι στη συγκεκριμένη φυλετική ομάδα και προβαίνουν σε διάκριση εις βάρος της.</a:t>
            </a:r>
          </a:p>
          <a:p>
            <a:pPr lvl="1" algn="just"/>
            <a:endParaRPr lang="el-GR" sz="2400" dirty="0">
              <a:solidFill>
                <a:schemeClr val="tx1"/>
              </a:solidFill>
            </a:endParaRPr>
          </a:p>
          <a:p>
            <a:pPr lvl="1" algn="just"/>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583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Ρατσισμός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b="1" dirty="0">
                <a:solidFill>
                  <a:schemeClr val="tx1"/>
                </a:solidFill>
              </a:rPr>
              <a:t>αποδυναμώνει τους ανθρώπους </a:t>
            </a:r>
            <a:r>
              <a:rPr lang="el-GR" sz="2400" dirty="0">
                <a:solidFill>
                  <a:schemeClr val="tx1"/>
                </a:solidFill>
              </a:rPr>
              <a:t>υποβαθμίζοντας την ταυτότητά τους, καταστρέφει τη συνοχή της κοινότητας και δημιουργεί διαχωρισμούς στην κοινωνία, </a:t>
            </a:r>
          </a:p>
          <a:p>
            <a:pPr marL="800100" lvl="1" indent="-342900" algn="just">
              <a:buFont typeface="Arial" panose="020B0604020202020204" pitchFamily="34" charset="0"/>
              <a:buChar char="•"/>
            </a:pPr>
            <a:r>
              <a:rPr lang="el-GR" sz="2400" dirty="0">
                <a:solidFill>
                  <a:schemeClr val="tx1"/>
                </a:solidFill>
              </a:rPr>
              <a:t>κάνει δυσκολότερη –αν όχι </a:t>
            </a:r>
            <a:r>
              <a:rPr lang="el-GR" sz="2400" b="1" dirty="0">
                <a:solidFill>
                  <a:schemeClr val="tx1"/>
                </a:solidFill>
              </a:rPr>
              <a:t>αδύνατη– την απόκτηση πολιτικής</a:t>
            </a:r>
            <a:r>
              <a:rPr lang="el-GR" sz="2400" dirty="0">
                <a:solidFill>
                  <a:schemeClr val="tx1"/>
                </a:solidFill>
              </a:rPr>
              <a:t>, οικονομικής και κοινωνικής δύναμης </a:t>
            </a:r>
            <a:r>
              <a:rPr lang="el-GR" sz="2400" b="1" dirty="0">
                <a:solidFill>
                  <a:schemeClr val="tx1"/>
                </a:solidFill>
              </a:rPr>
              <a:t>από ορισμένες ομάδες. </a:t>
            </a:r>
          </a:p>
          <a:p>
            <a:pPr marL="800100" lvl="1" indent="-342900" algn="just">
              <a:buFont typeface="Arial" panose="020B0604020202020204" pitchFamily="34" charset="0"/>
              <a:buChar char="•"/>
            </a:pPr>
            <a:r>
              <a:rPr lang="el-GR" sz="2400" dirty="0">
                <a:solidFill>
                  <a:schemeClr val="tx1"/>
                </a:solidFill>
              </a:rPr>
              <a:t>Είναι το </a:t>
            </a:r>
            <a:r>
              <a:rPr lang="el-GR" sz="2400" b="1" dirty="0">
                <a:solidFill>
                  <a:schemeClr val="tx1"/>
                </a:solidFill>
              </a:rPr>
              <a:t>αντίθετο των δημοκρατικών αρχών </a:t>
            </a:r>
            <a:r>
              <a:rPr lang="el-GR" sz="2400" dirty="0">
                <a:solidFill>
                  <a:schemeClr val="tx1"/>
                </a:solidFill>
              </a:rPr>
              <a:t>της ισότητας και του δικαιώματος όλων των ανθρώπων να έχουν δίκαιη μεταχείριση.</a:t>
            </a:r>
          </a:p>
          <a:p>
            <a:pPr lvl="1" algn="just"/>
            <a:r>
              <a:rPr lang="el-GR" sz="2400" dirty="0">
                <a:solidFill>
                  <a:schemeClr val="tx1"/>
                </a:solidFill>
              </a:rPr>
              <a:t>Η </a:t>
            </a:r>
            <a:r>
              <a:rPr lang="el-GR" sz="2400" b="1" dirty="0">
                <a:solidFill>
                  <a:schemeClr val="tx1"/>
                </a:solidFill>
              </a:rPr>
              <a:t>ρατσιστική συμπεριφορά </a:t>
            </a:r>
            <a:r>
              <a:rPr lang="el-GR" sz="2400" dirty="0">
                <a:solidFill>
                  <a:schemeClr val="tx1"/>
                </a:solidFill>
              </a:rPr>
              <a:t>μπορεί να </a:t>
            </a:r>
            <a:r>
              <a:rPr lang="el-GR" sz="2400" b="1" dirty="0">
                <a:solidFill>
                  <a:schemeClr val="tx1"/>
                </a:solidFill>
              </a:rPr>
              <a:t>περιλαμβάνει</a:t>
            </a:r>
            <a:r>
              <a:rPr lang="el-GR" sz="2400" dirty="0">
                <a:solidFill>
                  <a:schemeClr val="tx1"/>
                </a:solidFill>
              </a:rPr>
              <a:t> </a:t>
            </a:r>
          </a:p>
          <a:p>
            <a:pPr marL="1257300" lvl="2" indent="-342900" algn="just">
              <a:buFont typeface="Arial" panose="020B0604020202020204" pitchFamily="34" charset="0"/>
              <a:buChar char="•"/>
            </a:pPr>
            <a:r>
              <a:rPr lang="el-GR" sz="2000" dirty="0">
                <a:solidFill>
                  <a:schemeClr val="tx1"/>
                </a:solidFill>
              </a:rPr>
              <a:t>γελοιοποίηση, </a:t>
            </a:r>
          </a:p>
          <a:p>
            <a:pPr marL="1257300" lvl="2" indent="-342900" algn="just">
              <a:buFont typeface="Arial" panose="020B0604020202020204" pitchFamily="34" charset="0"/>
              <a:buChar char="•"/>
            </a:pPr>
            <a:r>
              <a:rPr lang="el-GR" sz="2000" dirty="0">
                <a:solidFill>
                  <a:schemeClr val="tx1"/>
                </a:solidFill>
              </a:rPr>
              <a:t>κακομεταχείριση, </a:t>
            </a:r>
          </a:p>
          <a:p>
            <a:pPr marL="1257300" lvl="2" indent="-342900" algn="just">
              <a:buFont typeface="Arial" panose="020B0604020202020204" pitchFamily="34" charset="0"/>
              <a:buChar char="•"/>
            </a:pPr>
            <a:r>
              <a:rPr lang="el-GR" sz="2000" dirty="0">
                <a:solidFill>
                  <a:schemeClr val="tx1"/>
                </a:solidFill>
              </a:rPr>
              <a:t>καταστροφή περιουσίας, </a:t>
            </a:r>
          </a:p>
          <a:p>
            <a:pPr marL="1257300" lvl="2" indent="-342900" algn="just">
              <a:buFont typeface="Arial" panose="020B0604020202020204" pitchFamily="34" charset="0"/>
              <a:buChar char="•"/>
            </a:pPr>
            <a:r>
              <a:rPr lang="el-GR" sz="2000" dirty="0">
                <a:solidFill>
                  <a:schemeClr val="tx1"/>
                </a:solidFill>
              </a:rPr>
              <a:t>παρενόχληση και </a:t>
            </a:r>
          </a:p>
          <a:p>
            <a:pPr marL="1257300" lvl="2" indent="-342900" algn="just">
              <a:buFont typeface="Arial" panose="020B0604020202020204" pitchFamily="34" charset="0"/>
              <a:buChar char="•"/>
            </a:pPr>
            <a:r>
              <a:rPr lang="el-GR" sz="2000" dirty="0">
                <a:solidFill>
                  <a:schemeClr val="tx1"/>
                </a:solidFill>
              </a:rPr>
              <a:t>σωματική βία.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133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Κριτική Σκέψη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Ποια η διαφορά μεταξύ προκατάληψης και ρατσισμού; </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Ο ρατσισμός εξακολουθεί να υπάρχει στην πολυπολιτισμική μας κοινωνία. Αν είχατε να σχεδιάσετε μια εκστρατεία κατά του ρατσισμού, τι δραστηριότητες θα περιλάμβανε το σχέδιο;</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944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4" y="-2544"/>
            <a:ext cx="9144000" cy="5312145"/>
          </a:xfrm>
          <a:prstGeom prst="rect">
            <a:avLst/>
          </a:prstGeom>
        </p:spPr>
      </p:pic>
      <p:sp>
        <p:nvSpPr>
          <p:cNvPr id="4" name="Rectangle 3"/>
          <p:cNvSpPr/>
          <p:nvPr/>
        </p:nvSpPr>
        <p:spPr>
          <a:xfrm>
            <a:off x="0" y="5337999"/>
            <a:ext cx="9144000" cy="1384995"/>
          </a:xfrm>
          <a:prstGeom prst="rect">
            <a:avLst/>
          </a:prstGeom>
        </p:spPr>
        <p:txBody>
          <a:bodyPr wrap="square">
            <a:spAutoFit/>
          </a:bodyPr>
          <a:lstStyle/>
          <a:p>
            <a:pPr algn="ctr">
              <a:buNone/>
            </a:pPr>
            <a:r>
              <a:rPr lang="en-AU" sz="2800" b="1" dirty="0">
                <a:hlinkClick r:id="rId3"/>
              </a:rPr>
              <a:t>earvanitis@upatras.gr</a:t>
            </a:r>
            <a:endParaRPr lang="el-GR" sz="2800" b="1" dirty="0"/>
          </a:p>
          <a:p>
            <a:pPr algn="ctr">
              <a:buNone/>
            </a:pPr>
            <a:r>
              <a:rPr lang="el-GR" sz="2800" b="1" dirty="0"/>
              <a:t>Ώρες συνεργασίας: </a:t>
            </a:r>
          </a:p>
          <a:p>
            <a:pPr algn="ctr">
              <a:buNone/>
            </a:pPr>
            <a:r>
              <a:rPr lang="el-GR" sz="2800" b="1" dirty="0"/>
              <a:t>Πέμπτη και Παρασκευή 13.00-15.00</a:t>
            </a:r>
            <a:endParaRPr lang="en-AU" sz="2800" b="1" dirty="0"/>
          </a:p>
        </p:txBody>
      </p:sp>
    </p:spTree>
    <p:extLst>
      <p:ext uri="{BB962C8B-B14F-4D97-AF65-F5344CB8AC3E}">
        <p14:creationId xmlns:p14="http://schemas.microsoft.com/office/powerpoint/2010/main" val="421819639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idx="4294967295"/>
          </p:nvPr>
        </p:nvSpPr>
        <p:spPr>
          <a:xfrm>
            <a:off x="0" y="0"/>
            <a:ext cx="9144000" cy="1066800"/>
          </a:xfrm>
          <a:solidFill>
            <a:schemeClr val="tx2"/>
          </a:solidFill>
        </p:spPr>
        <p:txBody>
          <a:bodyPr>
            <a:normAutofit/>
          </a:bodyPr>
          <a:lstStyle/>
          <a:p>
            <a:r>
              <a:rPr lang="el-GR" dirty="0">
                <a:solidFill>
                  <a:schemeClr val="bg1"/>
                </a:solidFill>
              </a:rPr>
              <a:t>Συνέδριο</a:t>
            </a:r>
            <a:r>
              <a:rPr lang="en-US" dirty="0">
                <a:solidFill>
                  <a:schemeClr val="bg1"/>
                </a:solidFill>
              </a:rPr>
              <a:t> </a:t>
            </a:r>
            <a:endParaRPr lang="el-GR" sz="2000" dirty="0">
              <a:solidFill>
                <a:schemeClr val="bg1"/>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a:off x="-35511" y="6525344"/>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79512" y="6488668"/>
            <a:ext cx="4824536" cy="369332"/>
          </a:xfrm>
          <a:prstGeom prst="rect">
            <a:avLst/>
          </a:prstGeom>
        </p:spPr>
        <p:txBody>
          <a:bodyPr wrap="square">
            <a:spAutoFit/>
          </a:bodyPr>
          <a:lstStyle/>
          <a:p>
            <a:r>
              <a:rPr lang="en-US" dirty="0">
                <a:hlinkClick r:id="rId2"/>
              </a:rPr>
              <a:t>http://ondiversity.com/2019-conference</a:t>
            </a:r>
            <a:r>
              <a:rPr lang="en-US" dirty="0"/>
              <a:t> </a:t>
            </a:r>
          </a:p>
        </p:txBody>
      </p:sp>
      <p:pic>
        <p:nvPicPr>
          <p:cNvPr id="5" name="Picture 4"/>
          <p:cNvPicPr>
            <a:picLocks noChangeAspect="1"/>
          </p:cNvPicPr>
          <p:nvPr/>
        </p:nvPicPr>
        <p:blipFill rotWithShape="1">
          <a:blip r:embed="rId3"/>
          <a:srcRect t="12204" r="5781" b="12759"/>
          <a:stretch/>
        </p:blipFill>
        <p:spPr>
          <a:xfrm>
            <a:off x="-9724" y="1124744"/>
            <a:ext cx="8974212" cy="5369794"/>
          </a:xfrm>
          <a:prstGeom prst="rect">
            <a:avLst/>
          </a:prstGeom>
        </p:spPr>
      </p:pic>
    </p:spTree>
    <p:extLst>
      <p:ext uri="{BB962C8B-B14F-4D97-AF65-F5344CB8AC3E}">
        <p14:creationId xmlns:p14="http://schemas.microsoft.com/office/powerpoint/2010/main" val="182096296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Η ΕΠΙΡΡΟΗ ΤΟΥ ΠΟΛΙΤΙΣΜΟΥ ΣΤΗΝ ΑΝΤΙΛΗΨΗ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dirty="0">
                <a:solidFill>
                  <a:schemeClr val="tx1"/>
                </a:solidFill>
              </a:rPr>
              <a:t>Οι άνθρωποι εκδηλώνουν </a:t>
            </a:r>
            <a:r>
              <a:rPr lang="el-GR" sz="2400" b="1" dirty="0">
                <a:solidFill>
                  <a:schemeClr val="tx1"/>
                </a:solidFill>
              </a:rPr>
              <a:t>συγκεκριμένες συμπεριφορές </a:t>
            </a:r>
            <a:r>
              <a:rPr lang="el-GR" sz="2400" dirty="0">
                <a:solidFill>
                  <a:schemeClr val="tx1"/>
                </a:solidFill>
              </a:rPr>
              <a:t>εξαιτίας του τρόπου με τον οποίο </a:t>
            </a:r>
            <a:r>
              <a:rPr lang="el-GR" sz="2400" b="1" dirty="0">
                <a:solidFill>
                  <a:schemeClr val="tx1"/>
                </a:solidFill>
              </a:rPr>
              <a:t>αντιλαμβάνονται</a:t>
            </a:r>
            <a:r>
              <a:rPr lang="el-GR" sz="2400" dirty="0">
                <a:solidFill>
                  <a:schemeClr val="tx1"/>
                </a:solidFill>
              </a:rPr>
              <a:t> τον κόσμο.</a:t>
            </a:r>
          </a:p>
          <a:p>
            <a:pPr marL="914400" lvl="1" indent="-457200" algn="just">
              <a:buFont typeface="Arial" panose="020B0604020202020204" pitchFamily="34" charset="0"/>
              <a:buChar char="•"/>
            </a:pPr>
            <a:r>
              <a:rPr lang="el-GR" sz="2400" dirty="0">
                <a:solidFill>
                  <a:schemeClr val="tx1"/>
                </a:solidFill>
              </a:rPr>
              <a:t> Η εκμάθηση αυτών των αντιλήψεων και συμπεριφορών αποτελεί μέρος της </a:t>
            </a:r>
            <a:r>
              <a:rPr lang="el-GR" sz="2400" b="1" dirty="0">
                <a:solidFill>
                  <a:schemeClr val="tx1"/>
                </a:solidFill>
              </a:rPr>
              <a:t>πολιτισμικής εμπειρίας</a:t>
            </a:r>
            <a:r>
              <a:rPr lang="el-GR" sz="2400" dirty="0">
                <a:solidFill>
                  <a:schemeClr val="tx1"/>
                </a:solidFill>
              </a:rPr>
              <a:t>. </a:t>
            </a:r>
          </a:p>
          <a:p>
            <a:pPr marL="914400" lvl="1" indent="-457200" algn="just">
              <a:buFont typeface="Arial" panose="020B0604020202020204" pitchFamily="34" charset="0"/>
              <a:buChar char="•"/>
            </a:pPr>
            <a:r>
              <a:rPr lang="el-GR" sz="2400" dirty="0">
                <a:solidFill>
                  <a:schemeClr val="tx1"/>
                </a:solidFill>
              </a:rPr>
              <a:t>Η επιρροή του πολιτισμού στην ανθρώπινη αντίληψη είναι ισχυρή </a:t>
            </a:r>
          </a:p>
          <a:p>
            <a:pPr marL="914400" lvl="1" indent="-457200" algn="just">
              <a:buFont typeface="Arial" panose="020B0604020202020204" pitchFamily="34" charset="0"/>
              <a:buChar char="•"/>
            </a:pPr>
            <a:r>
              <a:rPr lang="el-GR" sz="2400" dirty="0">
                <a:solidFill>
                  <a:schemeClr val="tx1"/>
                </a:solidFill>
              </a:rPr>
              <a:t>Η αντίληψη είναι μεροληπτική, επειδή ποτέ δεν θα είμαστε σε θέση να γνωρίζουμε τα πάντα για τον κόσμο που μας περιβάλλει.</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32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Η ΕΠΙΡΡΟΗ ΤΟΥ ΠΟΛΙΤΙΣΜΟΥ ΣΤΗΝ ΑΝΤΙΛΗΨΗ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b="1" dirty="0">
                <a:solidFill>
                  <a:schemeClr val="tx1"/>
                </a:solidFill>
              </a:rPr>
              <a:t>«Βιώνουμε το κάθε τι στον κόσμο όχι όπως είναι, αλλά όπως το προσλαμβάνουμε μέσω των αισθητήριων δεκτών μας». </a:t>
            </a:r>
            <a:r>
              <a:rPr lang="el-GR" sz="2400" dirty="0" err="1">
                <a:solidFill>
                  <a:schemeClr val="tx1"/>
                </a:solidFill>
              </a:rPr>
              <a:t>Marshall</a:t>
            </a:r>
            <a:r>
              <a:rPr lang="el-GR" sz="2400" dirty="0">
                <a:solidFill>
                  <a:schemeClr val="tx1"/>
                </a:solidFill>
              </a:rPr>
              <a:t> </a:t>
            </a:r>
            <a:r>
              <a:rPr lang="el-GR" sz="2400" dirty="0" err="1">
                <a:solidFill>
                  <a:schemeClr val="tx1"/>
                </a:solidFill>
              </a:rPr>
              <a:t>Singer</a:t>
            </a:r>
            <a:r>
              <a:rPr lang="el-GR" sz="2400" dirty="0">
                <a:solidFill>
                  <a:schemeClr val="tx1"/>
                </a:solidFill>
              </a:rPr>
              <a:t> (1987: 9): </a:t>
            </a:r>
          </a:p>
          <a:p>
            <a:pPr marL="914400" lvl="1" indent="-457200" algn="just">
              <a:buFont typeface="Arial" panose="020B0604020202020204" pitchFamily="34" charset="0"/>
              <a:buChar char="•"/>
            </a:pPr>
            <a:endParaRPr lang="el-GR" sz="2400" dirty="0">
              <a:solidFill>
                <a:schemeClr val="tx1"/>
              </a:solidFill>
            </a:endParaRPr>
          </a:p>
          <a:p>
            <a:pPr marL="914400" lvl="1" indent="-457200" algn="just">
              <a:buFont typeface="Arial" panose="020B0604020202020204" pitchFamily="34" charset="0"/>
              <a:buChar char="•"/>
            </a:pPr>
            <a:r>
              <a:rPr lang="el-GR" sz="2400" dirty="0">
                <a:solidFill>
                  <a:schemeClr val="tx1"/>
                </a:solidFill>
              </a:rPr>
              <a:t>Η βασική αντιληπτική διαδικασία παραμένει ίδια σε όλους τους ανθρώπους, αλλά το περιεχόμενο διαφέρει λόγω </a:t>
            </a:r>
            <a:r>
              <a:rPr lang="el-GR" sz="2400" b="1" dirty="0">
                <a:solidFill>
                  <a:schemeClr val="tx1"/>
                </a:solidFill>
              </a:rPr>
              <a:t>διαφορών</a:t>
            </a:r>
            <a:r>
              <a:rPr lang="el-GR" sz="2400" dirty="0">
                <a:solidFill>
                  <a:schemeClr val="tx1"/>
                </a:solidFill>
              </a:rPr>
              <a:t> </a:t>
            </a:r>
          </a:p>
          <a:p>
            <a:pPr marL="1371600" lvl="2" indent="-457200" algn="just">
              <a:buFont typeface="Arial" panose="020B0604020202020204" pitchFamily="34" charset="0"/>
              <a:buChar char="•"/>
            </a:pPr>
            <a:r>
              <a:rPr lang="el-GR" sz="2000" dirty="0">
                <a:solidFill>
                  <a:schemeClr val="tx1"/>
                </a:solidFill>
              </a:rPr>
              <a:t>στις πεποιθήσεις, </a:t>
            </a:r>
          </a:p>
          <a:p>
            <a:pPr marL="1371600" lvl="2" indent="-457200" algn="just">
              <a:buFont typeface="Arial" panose="020B0604020202020204" pitchFamily="34" charset="0"/>
              <a:buChar char="•"/>
            </a:pPr>
            <a:r>
              <a:rPr lang="el-GR" sz="2000" dirty="0">
                <a:solidFill>
                  <a:schemeClr val="tx1"/>
                </a:solidFill>
              </a:rPr>
              <a:t>στις αξίες και τις κοσμοθεωρίες, </a:t>
            </a:r>
          </a:p>
          <a:p>
            <a:pPr marL="1371600" lvl="2" indent="-457200" algn="just">
              <a:buFont typeface="Arial" panose="020B0604020202020204" pitchFamily="34" charset="0"/>
              <a:buChar char="•"/>
            </a:pPr>
            <a:r>
              <a:rPr lang="el-GR" sz="2000" dirty="0">
                <a:solidFill>
                  <a:schemeClr val="tx1"/>
                </a:solidFill>
              </a:rPr>
              <a:t>καθώς και στον τρόπο που ο καθένας συνηθίζει να εξάγει συμπεράσματα.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44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Πολιτισμικές πεποιθήσεις, αξίες και αντίληψη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b="1" dirty="0">
                <a:solidFill>
                  <a:schemeClr val="tx1"/>
                </a:solidFill>
              </a:rPr>
              <a:t>Οι πεποιθήσεις:</a:t>
            </a:r>
          </a:p>
          <a:p>
            <a:pPr marL="1371600" lvl="2" indent="-457200" algn="just">
              <a:buFont typeface="Arial" panose="020B0604020202020204" pitchFamily="34" charset="0"/>
              <a:buChar char="•"/>
            </a:pPr>
            <a:r>
              <a:rPr lang="el-GR" sz="2000" b="1" dirty="0">
                <a:solidFill>
                  <a:schemeClr val="tx1"/>
                </a:solidFill>
              </a:rPr>
              <a:t>βρίσκονται στον πυρήνα των σκέψεων και των </a:t>
            </a:r>
            <a:r>
              <a:rPr lang="el-GR" sz="2000" b="1" dirty="0" err="1">
                <a:solidFill>
                  <a:schemeClr val="tx1"/>
                </a:solidFill>
              </a:rPr>
              <a:t>δράσεών</a:t>
            </a:r>
            <a:r>
              <a:rPr lang="el-GR" sz="2000" b="1" dirty="0">
                <a:solidFill>
                  <a:schemeClr val="tx1"/>
                </a:solidFill>
              </a:rPr>
              <a:t> μας. </a:t>
            </a:r>
          </a:p>
          <a:p>
            <a:pPr marL="1371600" lvl="2" indent="-457200" algn="just">
              <a:buFont typeface="Arial" panose="020B0604020202020204" pitchFamily="34" charset="0"/>
              <a:buChar char="•"/>
            </a:pPr>
            <a:r>
              <a:rPr lang="el-GR" sz="2000" b="1" dirty="0">
                <a:solidFill>
                  <a:schemeClr val="tx1"/>
                </a:solidFill>
              </a:rPr>
              <a:t>μαθαίνονται, </a:t>
            </a:r>
          </a:p>
          <a:p>
            <a:pPr marL="1371600" lvl="2" indent="-457200" algn="just">
              <a:buFont typeface="Arial" panose="020B0604020202020204" pitchFamily="34" charset="0"/>
              <a:buChar char="•"/>
            </a:pPr>
            <a:r>
              <a:rPr lang="el-GR" sz="2000" b="1" dirty="0">
                <a:solidFill>
                  <a:schemeClr val="tx1"/>
                </a:solidFill>
              </a:rPr>
              <a:t>υπόκεινται σε πολιτισμική μεροληψία.</a:t>
            </a:r>
          </a:p>
          <a:p>
            <a:pPr marL="914400" lvl="1" indent="-457200" algn="just">
              <a:buFont typeface="Arial" panose="020B0604020202020204" pitchFamily="34" charset="0"/>
              <a:buChar char="•"/>
            </a:pPr>
            <a:r>
              <a:rPr lang="el-GR" sz="2000" dirty="0">
                <a:solidFill>
                  <a:schemeClr val="tx1"/>
                </a:solidFill>
              </a:rPr>
              <a:t>Οι πεποιθήσεις αποτελούν τη βάση των </a:t>
            </a:r>
            <a:r>
              <a:rPr lang="el-GR" sz="2000" b="1" dirty="0">
                <a:solidFill>
                  <a:schemeClr val="tx1"/>
                </a:solidFill>
              </a:rPr>
              <a:t>αξιών μας</a:t>
            </a:r>
            <a:r>
              <a:rPr lang="el-GR" sz="2000" dirty="0">
                <a:solidFill>
                  <a:schemeClr val="tx1"/>
                </a:solidFill>
              </a:rPr>
              <a:t>, οι οποίες συνιστούν </a:t>
            </a:r>
            <a:r>
              <a:rPr lang="el-GR" sz="2000" b="1" dirty="0">
                <a:solidFill>
                  <a:schemeClr val="tx1"/>
                </a:solidFill>
              </a:rPr>
              <a:t>ανθεκτικές στάσεις που αντικατοπτρίζουν την προτίμηση </a:t>
            </a:r>
            <a:r>
              <a:rPr lang="el-GR" sz="2000" dirty="0">
                <a:solidFill>
                  <a:schemeClr val="tx1"/>
                </a:solidFill>
              </a:rPr>
              <a:t>σε μια πεποίθηση εις βάρος μιας άλλης. </a:t>
            </a:r>
          </a:p>
          <a:p>
            <a:pPr marL="914400" lvl="1" indent="-457200" algn="just">
              <a:buFont typeface="Arial" panose="020B0604020202020204" pitchFamily="34" charset="0"/>
              <a:buChar char="•"/>
            </a:pPr>
            <a:r>
              <a:rPr lang="el-GR" sz="2000" dirty="0">
                <a:solidFill>
                  <a:schemeClr val="tx1"/>
                </a:solidFill>
              </a:rPr>
              <a:t>Οι αξίες διαθέτουν μια </a:t>
            </a:r>
            <a:r>
              <a:rPr lang="el-GR" sz="2000" b="1" dirty="0">
                <a:solidFill>
                  <a:schemeClr val="tx1"/>
                </a:solidFill>
              </a:rPr>
              <a:t>κανονιστική διάσταση </a:t>
            </a:r>
            <a:r>
              <a:rPr lang="el-GR" sz="2000" dirty="0">
                <a:solidFill>
                  <a:schemeClr val="tx1"/>
                </a:solidFill>
              </a:rPr>
              <a:t>που </a:t>
            </a:r>
            <a:r>
              <a:rPr lang="el-GR" sz="2000" b="1" dirty="0">
                <a:solidFill>
                  <a:schemeClr val="tx1"/>
                </a:solidFill>
              </a:rPr>
              <a:t>εξηγεί τι είναι καλό </a:t>
            </a:r>
            <a:r>
              <a:rPr lang="el-GR" sz="2000" dirty="0">
                <a:solidFill>
                  <a:schemeClr val="tx1"/>
                </a:solidFill>
              </a:rPr>
              <a:t>ή κακό, σωστό ή λάθος, μέσα σε ένα ορισμένο πλαίσιο.</a:t>
            </a:r>
          </a:p>
          <a:p>
            <a:pPr marL="914400" lvl="1" indent="-457200" algn="just">
              <a:buFont typeface="Arial" panose="020B0604020202020204" pitchFamily="34" charset="0"/>
              <a:buChar char="•"/>
            </a:pPr>
            <a:r>
              <a:rPr lang="el-GR" sz="2000" b="1" dirty="0">
                <a:solidFill>
                  <a:schemeClr val="tx1"/>
                </a:solidFill>
              </a:rPr>
              <a:t>Η κατανόηση των πολιτισμικών αξιών μάς βοηθά όχι </a:t>
            </a:r>
            <a:r>
              <a:rPr lang="el-GR" sz="2000" dirty="0">
                <a:solidFill>
                  <a:schemeClr val="tx1"/>
                </a:solidFill>
              </a:rPr>
              <a:t>μόνο να εκτιμήσουμε τη συμπεριφορά των άλλων και να ανακαλύψουμε τον τρόπο για να συμπεριφερθούμε με τον ανάλογο σεβασμό, αλλά και να ερμηνεύσουμε τη δική μας συμπεριφορά.</a:t>
            </a:r>
          </a:p>
          <a:p>
            <a:pPr marL="1371600" lvl="2" indent="-457200" algn="just">
              <a:buFont typeface="Arial" panose="020B0604020202020204" pitchFamily="34" charset="0"/>
              <a:buChar char="•"/>
            </a:pPr>
            <a:r>
              <a:rPr lang="el-GR" sz="1600" dirty="0">
                <a:solidFill>
                  <a:schemeClr val="tx1"/>
                </a:solidFill>
              </a:rPr>
              <a:t>Π.χ. σε ασιατικούς χώρους εργασίας εκτιμάται η αρμονία στις διαπροσωπικές σχέσεις</a:t>
            </a:r>
          </a:p>
          <a:p>
            <a:pPr marL="1371600" lvl="2" indent="-457200" algn="just">
              <a:buFont typeface="Arial" panose="020B0604020202020204" pitchFamily="34" charset="0"/>
              <a:buChar char="•"/>
            </a:pPr>
            <a:r>
              <a:rPr lang="el-GR" sz="1600" dirty="0">
                <a:solidFill>
                  <a:schemeClr val="tx1"/>
                </a:solidFill>
              </a:rPr>
              <a:t>στους δυτικούς πολιτισμούς εκτιμάται η ευθύτητα, η σαφήνεια και η ειλικρίνεια.</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2112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κατηγοριοποίηση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b="1" dirty="0">
                <a:solidFill>
                  <a:schemeClr val="tx1"/>
                </a:solidFill>
              </a:rPr>
              <a:t>Υπάρχουν πολιτισμικές διαφορές στον τρόπο που οι άνθρωποι εντάσσουν τα αντικείμενα σε κατηγορίες. </a:t>
            </a:r>
          </a:p>
          <a:p>
            <a:pPr marL="914400" lvl="1" indent="-457200" algn="just">
              <a:buFont typeface="Arial" panose="020B0604020202020204" pitchFamily="34" charset="0"/>
              <a:buChar char="•"/>
            </a:pPr>
            <a:r>
              <a:rPr lang="el-GR" sz="2400" dirty="0">
                <a:solidFill>
                  <a:schemeClr val="tx1"/>
                </a:solidFill>
              </a:rPr>
              <a:t>Οι άνθρωποι </a:t>
            </a:r>
          </a:p>
          <a:p>
            <a:pPr marL="1371600" lvl="2" indent="-457200" algn="just">
              <a:buFont typeface="Arial" panose="020B0604020202020204" pitchFamily="34" charset="0"/>
              <a:buChar char="•"/>
            </a:pPr>
            <a:r>
              <a:rPr lang="el-GR" sz="2000" dirty="0">
                <a:solidFill>
                  <a:schemeClr val="tx1"/>
                </a:solidFill>
              </a:rPr>
              <a:t>των δυτικών πολιτισμών εστιάζουν στα </a:t>
            </a:r>
            <a:r>
              <a:rPr lang="el-GR" sz="2000" b="1" dirty="0">
                <a:solidFill>
                  <a:schemeClr val="tx1"/>
                </a:solidFill>
              </a:rPr>
              <a:t>εμφανή αντικείμενα και σε κανόνες</a:t>
            </a:r>
            <a:r>
              <a:rPr lang="el-GR" sz="2000" dirty="0">
                <a:solidFill>
                  <a:schemeClr val="tx1"/>
                </a:solidFill>
              </a:rPr>
              <a:t> όταν κατηγοριοποιούν το περιβάλλον τους. </a:t>
            </a:r>
          </a:p>
          <a:p>
            <a:pPr marL="914400" lvl="1" indent="-457200" algn="just">
              <a:buFont typeface="Arial" panose="020B0604020202020204" pitchFamily="34" charset="0"/>
              <a:buChar char="•"/>
            </a:pPr>
            <a:r>
              <a:rPr lang="el-GR" sz="2400" dirty="0">
                <a:solidFill>
                  <a:schemeClr val="tx1"/>
                </a:solidFill>
              </a:rPr>
              <a:t>οι άνθρωποι των πολιτισμών της Ανατολικής Ασίας εστιάζουν περισσότερο στις </a:t>
            </a:r>
            <a:r>
              <a:rPr lang="el-GR" sz="2400" b="1" dirty="0">
                <a:solidFill>
                  <a:schemeClr val="tx1"/>
                </a:solidFill>
              </a:rPr>
              <a:t>σχέσεις και τις ομοιότητες </a:t>
            </a:r>
            <a:r>
              <a:rPr lang="el-GR" sz="2400" dirty="0">
                <a:solidFill>
                  <a:schemeClr val="tx1"/>
                </a:solidFill>
              </a:rPr>
              <a:t>ανάμεσα στα αντικείμενα όταν ταξινομούν το περιβάλλον (</a:t>
            </a:r>
            <a:r>
              <a:rPr lang="el-GR" sz="2000" dirty="0" err="1">
                <a:solidFill>
                  <a:schemeClr val="tx1"/>
                </a:solidFill>
              </a:rPr>
              <a:t>Nisbett</a:t>
            </a:r>
            <a:r>
              <a:rPr lang="el-GR" sz="2000" dirty="0">
                <a:solidFill>
                  <a:schemeClr val="tx1"/>
                </a:solidFill>
              </a:rPr>
              <a:t> και </a:t>
            </a:r>
            <a:r>
              <a:rPr lang="el-GR" sz="2000" dirty="0" err="1">
                <a:solidFill>
                  <a:schemeClr val="tx1"/>
                </a:solidFill>
              </a:rPr>
              <a:t>Miyamoto</a:t>
            </a:r>
            <a:r>
              <a:rPr lang="el-GR" sz="2000" dirty="0">
                <a:solidFill>
                  <a:schemeClr val="tx1"/>
                </a:solidFill>
              </a:rPr>
              <a:t>, 2005) </a:t>
            </a:r>
          </a:p>
          <a:p>
            <a:pPr marL="1371600" lvl="2" indent="-457200" algn="just">
              <a:buFont typeface="Arial" panose="020B0604020202020204" pitchFamily="34" charset="0"/>
              <a:buChar char="•"/>
            </a:pPr>
            <a:r>
              <a:rPr lang="el-GR" sz="2000" dirty="0">
                <a:solidFill>
                  <a:schemeClr val="tx1"/>
                </a:solidFill>
              </a:rPr>
              <a:t>Πείραμα τριών αντικειμένων (π.χ., ενός άνδρα, μιας γυναίκας και ενός μωρού) σε παιδιά από την Κίνα και τις ΗΠΑ. </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64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κατηγοριοποίηση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dirty="0">
                <a:solidFill>
                  <a:schemeClr val="tx1"/>
                </a:solidFill>
              </a:rPr>
              <a:t>Οι περισσότεροι άνθρωποι είναι επιρρεπείς στην </a:t>
            </a:r>
            <a:r>
              <a:rPr lang="el-GR" sz="2400" b="1" dirty="0">
                <a:solidFill>
                  <a:schemeClr val="tx1"/>
                </a:solidFill>
              </a:rPr>
              <a:t>κατασκευή κατηγοριών που ενισχύουν τα συμφέροντα της </a:t>
            </a:r>
            <a:r>
              <a:rPr lang="el-GR" sz="2400" b="1" dirty="0" err="1">
                <a:solidFill>
                  <a:schemeClr val="tx1"/>
                </a:solidFill>
              </a:rPr>
              <a:t>εσω</a:t>
            </a:r>
            <a:r>
              <a:rPr lang="el-GR" sz="2400" b="1" dirty="0">
                <a:solidFill>
                  <a:schemeClr val="tx1"/>
                </a:solidFill>
              </a:rPr>
              <a:t>-ομάδας </a:t>
            </a:r>
            <a:r>
              <a:rPr lang="el-GR" sz="2400" dirty="0">
                <a:solidFill>
                  <a:schemeClr val="tx1"/>
                </a:solidFill>
              </a:rPr>
              <a:t>(</a:t>
            </a:r>
            <a:r>
              <a:rPr lang="el-GR" sz="2400" dirty="0" err="1">
                <a:solidFill>
                  <a:schemeClr val="tx1"/>
                </a:solidFill>
              </a:rPr>
              <a:t>Neuliep</a:t>
            </a:r>
            <a:r>
              <a:rPr lang="el-GR" sz="2400" dirty="0">
                <a:solidFill>
                  <a:schemeClr val="tx1"/>
                </a:solidFill>
              </a:rPr>
              <a:t>, 2012). </a:t>
            </a:r>
          </a:p>
          <a:p>
            <a:pPr marL="914400" lvl="1" indent="-457200" algn="just">
              <a:buFont typeface="Arial" panose="020B0604020202020204" pitchFamily="34" charset="0"/>
              <a:buChar char="•"/>
            </a:pPr>
            <a:r>
              <a:rPr lang="el-GR" sz="2400" dirty="0">
                <a:solidFill>
                  <a:schemeClr val="tx1"/>
                </a:solidFill>
              </a:rPr>
              <a:t>Αυτό δημιουργεί επιπλοκές στις εισαγωγικές διαπολιτισμικές αλληλεπιδράσεις.</a:t>
            </a:r>
          </a:p>
          <a:p>
            <a:pPr marL="914400" lvl="1" indent="-457200" algn="just">
              <a:buFont typeface="Arial" panose="020B0604020202020204" pitchFamily="34" charset="0"/>
              <a:buChar char="•"/>
            </a:pPr>
            <a:r>
              <a:rPr lang="el-GR" sz="2400" dirty="0">
                <a:solidFill>
                  <a:schemeClr val="tx1"/>
                </a:solidFill>
              </a:rPr>
              <a:t>Όταν συναντάμε κάποιο μέλος ενός άλλου πολιτισμού για πρώτη φορά, </a:t>
            </a:r>
            <a:r>
              <a:rPr lang="el-GR" sz="2400" b="1" dirty="0">
                <a:solidFill>
                  <a:schemeClr val="tx1"/>
                </a:solidFill>
              </a:rPr>
              <a:t>μπορεί να υπάρχουν εμφανή χαρακτηριστικά που να μας οδηγήσουν να κατηγοριοποιήσουμε </a:t>
            </a:r>
            <a:r>
              <a:rPr lang="el-GR" sz="2400" dirty="0">
                <a:solidFill>
                  <a:schemeClr val="tx1"/>
                </a:solidFill>
              </a:rPr>
              <a:t>ολόκληρο τον πολιτισμό του ατόμου αυτού.</a:t>
            </a: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2931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Πολιτισμός και κατηγοριοποίηση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Η κατηγοριοποίηση </a:t>
            </a:r>
          </a:p>
          <a:p>
            <a:pPr marL="914400" lvl="1" indent="-457200" algn="just">
              <a:buFont typeface="Arial" panose="020B0604020202020204" pitchFamily="34" charset="0"/>
              <a:buChar char="•"/>
            </a:pPr>
            <a:r>
              <a:rPr lang="el-GR" sz="2400" dirty="0">
                <a:solidFill>
                  <a:schemeClr val="tx1"/>
                </a:solidFill>
              </a:rPr>
              <a:t>επιτελεί χρήσιμο έργο </a:t>
            </a:r>
            <a:r>
              <a:rPr lang="el-GR" sz="2400" b="1" dirty="0">
                <a:solidFill>
                  <a:schemeClr val="tx1"/>
                </a:solidFill>
              </a:rPr>
              <a:t>ελαττώνοντας τον όγκο </a:t>
            </a:r>
            <a:r>
              <a:rPr lang="el-GR" sz="2400" dirty="0">
                <a:solidFill>
                  <a:schemeClr val="tx1"/>
                </a:solidFill>
              </a:rPr>
              <a:t>της εισερχόμενης πληροφορίας, </a:t>
            </a:r>
          </a:p>
          <a:p>
            <a:pPr marL="1371600" lvl="2" indent="-457200" algn="just">
              <a:buFont typeface="Arial" panose="020B0604020202020204" pitchFamily="34" charset="0"/>
              <a:buChar char="•"/>
            </a:pPr>
            <a:r>
              <a:rPr lang="el-GR" sz="2000" dirty="0">
                <a:solidFill>
                  <a:schemeClr val="tx1"/>
                </a:solidFill>
              </a:rPr>
              <a:t>Μας οδηγεί επίσης να </a:t>
            </a:r>
            <a:r>
              <a:rPr lang="el-GR" sz="2000" b="1" dirty="0">
                <a:solidFill>
                  <a:schemeClr val="tx1"/>
                </a:solidFill>
              </a:rPr>
              <a:t>αγνοήσουμε τα επί μέρους </a:t>
            </a:r>
            <a:r>
              <a:rPr lang="el-GR" sz="2000" dirty="0">
                <a:solidFill>
                  <a:schemeClr val="tx1"/>
                </a:solidFill>
              </a:rPr>
              <a:t>στοιχεία, ειδικώς όταν κατηγοριοποιούμε ανθρώπους που </a:t>
            </a:r>
            <a:r>
              <a:rPr lang="el-GR" sz="2000" b="1" dirty="0">
                <a:solidFill>
                  <a:schemeClr val="tx1"/>
                </a:solidFill>
              </a:rPr>
              <a:t>ανήκουν σε </a:t>
            </a:r>
            <a:r>
              <a:rPr lang="el-GR" sz="2000" b="1" dirty="0" err="1">
                <a:solidFill>
                  <a:schemeClr val="tx1"/>
                </a:solidFill>
              </a:rPr>
              <a:t>εξωομάδες</a:t>
            </a:r>
            <a:r>
              <a:rPr lang="el-GR" sz="2000" dirty="0">
                <a:solidFill>
                  <a:schemeClr val="tx1"/>
                </a:solidFill>
              </a:rPr>
              <a:t>.</a:t>
            </a:r>
          </a:p>
          <a:p>
            <a:pPr marL="914400" lvl="1" indent="-457200" algn="just">
              <a:buFont typeface="Arial" panose="020B0604020202020204" pitchFamily="34" charset="0"/>
              <a:buChar char="•"/>
            </a:pPr>
            <a:r>
              <a:rPr lang="el-GR" sz="2400" dirty="0">
                <a:solidFill>
                  <a:schemeClr val="tx1"/>
                </a:solidFill>
              </a:rPr>
              <a:t> Αυτή η τάση μας </a:t>
            </a:r>
            <a:r>
              <a:rPr lang="el-GR" sz="2400" b="1" dirty="0">
                <a:solidFill>
                  <a:schemeClr val="tx1"/>
                </a:solidFill>
              </a:rPr>
              <a:t>να θεωρούμε τα μέλη των </a:t>
            </a:r>
            <a:r>
              <a:rPr lang="el-GR" sz="2400" b="1" dirty="0" err="1">
                <a:solidFill>
                  <a:schemeClr val="tx1"/>
                </a:solidFill>
              </a:rPr>
              <a:t>εξω</a:t>
            </a:r>
            <a:r>
              <a:rPr lang="el-GR" sz="2400" b="1" dirty="0">
                <a:solidFill>
                  <a:schemeClr val="tx1"/>
                </a:solidFill>
              </a:rPr>
              <a:t>-ομάδων «ίδια μεταξύ τους», </a:t>
            </a:r>
          </a:p>
          <a:p>
            <a:pPr marL="914400" lvl="1" indent="-457200" algn="just">
              <a:buFont typeface="Arial" panose="020B0604020202020204" pitchFamily="34" charset="0"/>
              <a:buChar char="•"/>
            </a:pPr>
            <a:r>
              <a:rPr lang="el-GR" sz="2400" dirty="0">
                <a:solidFill>
                  <a:schemeClr val="tx1"/>
                </a:solidFill>
              </a:rPr>
              <a:t>χωρίς να αναγνωρίζουμε τις ατομικές διαφορές που εντοπίζουμε στα μέλη της δικής μας ομάδας, ονομάζεται φαινόμενο </a:t>
            </a:r>
            <a:r>
              <a:rPr lang="el-GR" sz="2400" b="1" dirty="0">
                <a:solidFill>
                  <a:schemeClr val="tx1"/>
                </a:solidFill>
              </a:rPr>
              <a:t>ομοιογένειας της </a:t>
            </a:r>
            <a:r>
              <a:rPr lang="el-GR" sz="2400" b="1" dirty="0" err="1">
                <a:solidFill>
                  <a:schemeClr val="tx1"/>
                </a:solidFill>
              </a:rPr>
              <a:t>εξω</a:t>
            </a:r>
            <a:r>
              <a:rPr lang="el-GR" sz="2400" b="1" dirty="0">
                <a:solidFill>
                  <a:schemeClr val="tx1"/>
                </a:solidFill>
              </a:rPr>
              <a:t>-ομάδας </a:t>
            </a:r>
            <a:r>
              <a:rPr lang="el-GR" sz="2400" dirty="0">
                <a:solidFill>
                  <a:schemeClr val="tx1"/>
                </a:solidFill>
              </a:rPr>
              <a:t>(</a:t>
            </a:r>
            <a:r>
              <a:rPr lang="el-GR" sz="2400" dirty="0" err="1">
                <a:solidFill>
                  <a:schemeClr val="tx1"/>
                </a:solidFill>
              </a:rPr>
              <a:t>Mullen</a:t>
            </a:r>
            <a:r>
              <a:rPr lang="el-GR" sz="2400" dirty="0">
                <a:solidFill>
                  <a:schemeClr val="tx1"/>
                </a:solidFill>
              </a:rPr>
              <a:t> &amp; </a:t>
            </a:r>
            <a:r>
              <a:rPr lang="el-GR" sz="2400" dirty="0" err="1">
                <a:solidFill>
                  <a:schemeClr val="tx1"/>
                </a:solidFill>
              </a:rPr>
              <a:t>Hu</a:t>
            </a:r>
            <a:r>
              <a:rPr lang="el-GR" sz="2400" dirty="0">
                <a:solidFill>
                  <a:schemeClr val="tx1"/>
                </a:solidFill>
              </a:rPr>
              <a:t>, 1989) </a:t>
            </a:r>
          </a:p>
          <a:p>
            <a:pPr marL="914400" lvl="1" indent="-457200" algn="just">
              <a:buFont typeface="Arial" panose="020B0604020202020204" pitchFamily="34" charset="0"/>
              <a:buChar char="•"/>
            </a:pPr>
            <a:r>
              <a:rPr lang="el-GR" sz="2400" dirty="0">
                <a:solidFill>
                  <a:schemeClr val="tx1"/>
                </a:solidFill>
              </a:rPr>
              <a:t>αποτελεί πρόσφορο έδαφος για προκαταλήψεις και διακρίσεις.</a:t>
            </a: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0490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Ελαχιστοποίηση διαφορών έσω-ομάδας</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b="1" dirty="0">
                <a:solidFill>
                  <a:schemeClr val="tx1"/>
                </a:solidFill>
              </a:rPr>
              <a:t>Ελαχιστοποιούμε διαφορές στην </a:t>
            </a:r>
            <a:r>
              <a:rPr lang="el-GR" sz="2400" b="1" dirty="0" err="1">
                <a:solidFill>
                  <a:schemeClr val="tx1"/>
                </a:solidFill>
              </a:rPr>
              <a:t>εσω</a:t>
            </a:r>
            <a:r>
              <a:rPr lang="el-GR" sz="2400" b="1" dirty="0">
                <a:solidFill>
                  <a:schemeClr val="tx1"/>
                </a:solidFill>
              </a:rPr>
              <a:t>-ομάδα </a:t>
            </a:r>
            <a:r>
              <a:rPr lang="el-GR" sz="2400" dirty="0">
                <a:solidFill>
                  <a:schemeClr val="tx1"/>
                </a:solidFill>
              </a:rPr>
              <a:t>που αφορούν τα χαρακτηριστικά που χαίρουν εκτίμησης, </a:t>
            </a:r>
          </a:p>
          <a:p>
            <a:pPr marL="800100" lvl="1" indent="-342900" algn="just">
              <a:buFont typeface="Arial" panose="020B0604020202020204" pitchFamily="34" charset="0"/>
              <a:buChar char="•"/>
            </a:pPr>
            <a:r>
              <a:rPr lang="el-GR" sz="2400" b="1" dirty="0">
                <a:solidFill>
                  <a:schemeClr val="tx1"/>
                </a:solidFill>
              </a:rPr>
              <a:t>αλλά για τα ίδια χαρακτηριστικά μεγεθύνουμε τις διαφορές μεταξύ έσω- και </a:t>
            </a:r>
            <a:r>
              <a:rPr lang="el-GR" sz="2400" b="1" dirty="0" err="1">
                <a:solidFill>
                  <a:schemeClr val="tx1"/>
                </a:solidFill>
              </a:rPr>
              <a:t>εξω</a:t>
            </a:r>
            <a:r>
              <a:rPr lang="el-GR" sz="2400" b="1" dirty="0">
                <a:solidFill>
                  <a:schemeClr val="tx1"/>
                </a:solidFill>
              </a:rPr>
              <a:t>-ομάδας</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οι </a:t>
            </a:r>
            <a:r>
              <a:rPr lang="el-GR" sz="2400" b="1" dirty="0">
                <a:solidFill>
                  <a:schemeClr val="tx1"/>
                </a:solidFill>
              </a:rPr>
              <a:t>κατηγορίες διαμορφώνουν τη βάση για προ-αποφάσεις </a:t>
            </a:r>
            <a:r>
              <a:rPr lang="el-GR" sz="2400" dirty="0">
                <a:solidFill>
                  <a:schemeClr val="tx1"/>
                </a:solidFill>
              </a:rPr>
              <a:t>οι οποίες ενδέχεται να οδηγήσουν στη </a:t>
            </a:r>
            <a:r>
              <a:rPr lang="el-GR" sz="2400" b="1" dirty="0">
                <a:solidFill>
                  <a:schemeClr val="tx1"/>
                </a:solidFill>
              </a:rPr>
              <a:t>δημιουργία στερεοτύπων</a:t>
            </a:r>
            <a:r>
              <a:rPr lang="el-GR" sz="2400" dirty="0">
                <a:solidFill>
                  <a:schemeClr val="tx1"/>
                </a:solidFill>
              </a:rPr>
              <a:t>. </a:t>
            </a:r>
          </a:p>
          <a:p>
            <a:pPr marL="800100" lvl="1" indent="-342900" algn="just">
              <a:buFont typeface="Arial" panose="020B0604020202020204" pitchFamily="34" charset="0"/>
              <a:buChar char="•"/>
            </a:pPr>
            <a:endParaRPr lang="el-GR" sz="2400" dirty="0">
              <a:solidFill>
                <a:schemeClr val="tx1"/>
              </a:solidFill>
            </a:endParaRPr>
          </a:p>
          <a:p>
            <a:pPr marL="800100" lvl="1" indent="-342900">
              <a:buFont typeface="Arial" panose="020B0604020202020204" pitchFamily="34" charset="0"/>
              <a:buChar char="•"/>
            </a:pPr>
            <a:r>
              <a:rPr lang="el-GR" sz="2400" dirty="0">
                <a:solidFill>
                  <a:schemeClr val="tx1"/>
                </a:solidFill>
              </a:rPr>
              <a:t>Η </a:t>
            </a:r>
            <a:r>
              <a:rPr lang="el-GR" sz="2400" b="1" dirty="0">
                <a:solidFill>
                  <a:schemeClr val="tx1"/>
                </a:solidFill>
              </a:rPr>
              <a:t>μεροληψία μειώνεται </a:t>
            </a:r>
          </a:p>
          <a:p>
            <a:pPr marL="800100" lvl="1" indent="-342900">
              <a:buFont typeface="Arial" panose="020B0604020202020204" pitchFamily="34" charset="0"/>
              <a:buChar char="•"/>
            </a:pPr>
            <a:r>
              <a:rPr lang="el-GR" sz="2400" b="1" dirty="0">
                <a:solidFill>
                  <a:schemeClr val="tx1"/>
                </a:solidFill>
              </a:rPr>
              <a:t>εάν ελαττωθεί η απόσταση μεταξύ έσω- και </a:t>
            </a:r>
            <a:r>
              <a:rPr lang="el-GR" sz="2400" b="1" dirty="0" err="1">
                <a:solidFill>
                  <a:schemeClr val="tx1"/>
                </a:solidFill>
              </a:rPr>
              <a:t>εξω</a:t>
            </a:r>
            <a:r>
              <a:rPr lang="el-GR" sz="2400" b="1" dirty="0">
                <a:solidFill>
                  <a:schemeClr val="tx1"/>
                </a:solidFill>
              </a:rPr>
              <a:t>-ομάδας</a:t>
            </a:r>
            <a:r>
              <a:rPr lang="el-GR" sz="2400" dirty="0">
                <a:solidFill>
                  <a:schemeClr val="tx1"/>
                </a:solidFill>
              </a:rPr>
              <a:t>. </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551800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4310</TotalTime>
  <Words>2052</Words>
  <Application>Microsoft Office PowerPoint</Application>
  <PresentationFormat>Προβολή στην οθόνη (4:3)</PresentationFormat>
  <Paragraphs>199</Paragraphs>
  <Slides>29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29</vt:i4>
      </vt:variant>
    </vt:vector>
  </HeadingPairs>
  <TitlesOfParts>
    <vt:vector size="32" baseType="lpstr">
      <vt:lpstr>Arial</vt:lpstr>
      <vt:lpstr>Calibri</vt:lpstr>
      <vt:lpstr>Θέμα του Office</vt:lpstr>
      <vt:lpstr>ΔΙΑΠΟΛΙΤΙΣΜΙΚΗ ΕΚΠΑΙΔΕΥΣΗ ΕΚΠΑΙΔΕΥΤΙΚΩΝ  Η ΕΠΙΔΡΑΣΗ ΤΟΥ ΠΟΛΙΤΙΣΜΟΥ ΣΤΗΝ ΑΝΤΙΛΗΨΗ - Στερεότυπα  </vt:lpstr>
      <vt:lpstr>ΠΟΛΙΤΙΣΜΟΣ</vt:lpstr>
      <vt:lpstr>Η ΕΠΙΡΡΟΗ ΤΟΥ ΠΟΛΙΤΙΣΜΟΥ ΣΤΗΝ ΑΝΤΙΛΗΨΗ </vt:lpstr>
      <vt:lpstr>Η ΕΠΙΡΡΟΗ ΤΟΥ ΠΟΛΙΤΙΣΜΟΥ ΣΤΗΝ ΑΝΤΙΛΗΨΗ </vt:lpstr>
      <vt:lpstr>Πολιτισμικές πεποιθήσεις, αξίες και αντίληψη </vt:lpstr>
      <vt:lpstr>Πολιτισμός και κατηγοριοποίηση </vt:lpstr>
      <vt:lpstr>Πολιτισμός και κατηγοριοποίηση </vt:lpstr>
      <vt:lpstr>Πολιτισμός και κατηγοριοποίηση </vt:lpstr>
      <vt:lpstr>Ελαχιστοποίηση διαφορών έσω-ομάδας </vt:lpstr>
      <vt:lpstr>Ελαχιστοποίηση διαφορών έσω-ομάδας </vt:lpstr>
      <vt:lpstr>Κριτική Σκέψη  </vt:lpstr>
      <vt:lpstr>Πολιτισμός και ερμηνεία</vt:lpstr>
      <vt:lpstr>Πολιτισμός και ερμηνεία</vt:lpstr>
      <vt:lpstr>Πολιτισμός και ερμηνεία</vt:lpstr>
      <vt:lpstr>ΑΝΤΙΛΗψΗ ΚΑΙ ΔΙΑΠΟΛΙΤΙΣΜΙΚΗ ΕΠΙΚΟΙΝΩΝΙΑ</vt:lpstr>
      <vt:lpstr>Εθνοκεντρισμός </vt:lpstr>
      <vt:lpstr>Εθνοκεντρισμός </vt:lpstr>
      <vt:lpstr>Στερεότυπα  - συμπαγής εντύπωση</vt:lpstr>
      <vt:lpstr>Στερεότυπα  - συμπαγής εντύπωση</vt:lpstr>
      <vt:lpstr>Κριτική Σκέψη…. </vt:lpstr>
      <vt:lpstr>Προκατάληψη </vt:lpstr>
      <vt:lpstr>Προκατάληψη </vt:lpstr>
      <vt:lpstr>Προκατάληψη </vt:lpstr>
      <vt:lpstr>Ρατσισμός  </vt:lpstr>
      <vt:lpstr>Ρατσισμός  </vt:lpstr>
      <vt:lpstr>Ρατσισμός  </vt:lpstr>
      <vt:lpstr>Κριτική Σκέψη   </vt:lpstr>
      <vt:lpstr>Παρουσίαση του PowerPoint</vt:lpstr>
      <vt:lpstr>Συνέδριο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Iordanis</dc:creator>
  <cp:lastModifiedBy>Eugenia Arvanitis</cp:lastModifiedBy>
  <cp:revision>455</cp:revision>
  <cp:lastPrinted>2018-05-27T14:52:15Z</cp:lastPrinted>
  <dcterms:created xsi:type="dcterms:W3CDTF">2013-10-27T12:50:08Z</dcterms:created>
  <dcterms:modified xsi:type="dcterms:W3CDTF">2018-10-26T11:22:55Z</dcterms:modified>
</cp:coreProperties>
</file>