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9" r:id="rId2"/>
    <p:sldId id="310" r:id="rId3"/>
    <p:sldId id="284" r:id="rId4"/>
    <p:sldId id="285" r:id="rId5"/>
    <p:sldId id="286" r:id="rId6"/>
    <p:sldId id="287" r:id="rId7"/>
    <p:sldId id="289" r:id="rId8"/>
    <p:sldId id="290" r:id="rId9"/>
    <p:sldId id="291" r:id="rId10"/>
    <p:sldId id="292" r:id="rId11"/>
    <p:sldId id="293" r:id="rId12"/>
    <p:sldId id="294" r:id="rId13"/>
    <p:sldId id="295" r:id="rId14"/>
    <p:sldId id="296" r:id="rId15"/>
    <p:sldId id="315" r:id="rId16"/>
    <p:sldId id="297" r:id="rId17"/>
    <p:sldId id="299" r:id="rId18"/>
    <p:sldId id="300" r:id="rId19"/>
    <p:sldId id="302" r:id="rId20"/>
    <p:sldId id="301" r:id="rId21"/>
    <p:sldId id="303" r:id="rId22"/>
    <p:sldId id="304" r:id="rId23"/>
    <p:sldId id="305" r:id="rId24"/>
    <p:sldId id="306" r:id="rId25"/>
    <p:sldId id="307" r:id="rId26"/>
    <p:sldId id="308" r:id="rId27"/>
    <p:sldId id="266" r:id="rId28"/>
    <p:sldId id="311" r:id="rId29"/>
    <p:sldId id="312" r:id="rId30"/>
    <p:sldId id="313" r:id="rId31"/>
    <p:sldId id="314"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609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2570" autoAdjust="0"/>
  </p:normalViewPr>
  <p:slideViewPr>
    <p:cSldViewPr>
      <p:cViewPr>
        <p:scale>
          <a:sx n="75" d="100"/>
          <a:sy n="75" d="100"/>
        </p:scale>
        <p:origin x="-900" y="-558"/>
      </p:cViewPr>
      <p:guideLst>
        <p:guide orient="horz" pos="2160"/>
        <p:guide pos="2880"/>
      </p:guideLst>
    </p:cSldViewPr>
  </p:slideViewPr>
  <p:outlineViewPr>
    <p:cViewPr>
      <p:scale>
        <a:sx n="33" d="100"/>
        <a:sy n="33" d="100"/>
      </p:scale>
      <p:origin x="48" y="5515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D4CFAA-5DF8-4130-8225-8BE32AB52537}" type="datetimeFigureOut">
              <a:rPr lang="en-US" smtClean="0"/>
              <a:pPr/>
              <a:t>7/30/2015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BD6375-8549-4571-872B-D602470079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BD6375-8549-4571-872B-D602470079D0}"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BD6375-8549-4571-872B-D602470079D0}"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BD6375-8549-4571-872B-D602470079D0}"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BD6375-8549-4571-872B-D602470079D0}"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C2F09-93CA-4D80-9060-8420F42DB64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6248400"/>
          </a:xfrm>
          <a:ln>
            <a:noFill/>
          </a:ln>
        </p:spPr>
        <p:txBody>
          <a:bodyPr>
            <a:noAutofit/>
          </a:bodyPr>
          <a:lstStyle/>
          <a:p>
            <a:r>
              <a:rPr lang="el-GR" sz="4800" dirty="0" smtClean="0">
                <a:solidFill>
                  <a:schemeClr val="tx2">
                    <a:lumMod val="75000"/>
                  </a:schemeClr>
                </a:solidFill>
              </a:rPr>
              <a:t/>
            </a:r>
            <a:br>
              <a:rPr lang="el-GR" sz="4800" dirty="0" smtClean="0">
                <a:solidFill>
                  <a:schemeClr val="tx2">
                    <a:lumMod val="75000"/>
                  </a:schemeClr>
                </a:solidFill>
              </a:rPr>
            </a:br>
            <a:r>
              <a:rPr lang="el-GR" sz="4800" dirty="0" smtClean="0">
                <a:solidFill>
                  <a:schemeClr val="tx2">
                    <a:lumMod val="75000"/>
                  </a:schemeClr>
                </a:solidFill>
              </a:rPr>
              <a:t/>
            </a:r>
            <a:br>
              <a:rPr lang="el-GR" sz="4800" dirty="0" smtClean="0">
                <a:solidFill>
                  <a:schemeClr val="tx2">
                    <a:lumMod val="75000"/>
                  </a:schemeClr>
                </a:solidFill>
              </a:rPr>
            </a:br>
            <a:r>
              <a:rPr lang="en-US" sz="4800" dirty="0" smtClean="0">
                <a:solidFill>
                  <a:schemeClr val="tx2">
                    <a:lumMod val="75000"/>
                  </a:schemeClr>
                </a:solidFill>
                <a:latin typeface="Book Antiqua" pitchFamily="18" charset="0"/>
              </a:rPr>
              <a:t/>
            </a:r>
            <a:br>
              <a:rPr lang="en-US" sz="4800" dirty="0" smtClean="0">
                <a:solidFill>
                  <a:schemeClr val="tx2">
                    <a:lumMod val="75000"/>
                  </a:schemeClr>
                </a:solidFill>
                <a:latin typeface="Book Antiqua" pitchFamily="18" charset="0"/>
              </a:rPr>
            </a:br>
            <a:r>
              <a:rPr lang="el-GR" sz="3600" b="1" dirty="0" smtClean="0">
                <a:solidFill>
                  <a:srgbClr val="002060"/>
                </a:solidFill>
                <a:effectLst>
                  <a:outerShdw blurRad="38100" dist="38100" dir="2700000" algn="tl">
                    <a:srgbClr val="000000">
                      <a:alpha val="43137"/>
                    </a:srgbClr>
                  </a:outerShdw>
                </a:effectLst>
                <a:latin typeface="Book Antiqua" pitchFamily="18" charset="0"/>
              </a:rPr>
              <a:t>Χρόνος καί αἰωνιότητα στόν Πλωτῖνο</a:t>
            </a:r>
            <a:r>
              <a:rPr lang="el-GR" sz="3600" u="sng" dirty="0" smtClean="0">
                <a:solidFill>
                  <a:schemeClr val="tx2">
                    <a:lumMod val="75000"/>
                  </a:schemeClr>
                </a:solidFill>
                <a:latin typeface="Book Antiqua" pitchFamily="18" charset="0"/>
              </a:rPr>
              <a:t/>
            </a:r>
            <a:br>
              <a:rPr lang="el-GR" sz="3600" u="sng" dirty="0" smtClean="0">
                <a:solidFill>
                  <a:schemeClr val="tx2">
                    <a:lumMod val="75000"/>
                  </a:schemeClr>
                </a:solidFill>
                <a:latin typeface="Book Antiqua" pitchFamily="18" charset="0"/>
              </a:rPr>
            </a:br>
            <a:r>
              <a:rPr lang="el-GR" sz="3600" u="sng" dirty="0" smtClean="0">
                <a:solidFill>
                  <a:schemeClr val="tx2">
                    <a:lumMod val="75000"/>
                  </a:schemeClr>
                </a:solidFill>
                <a:latin typeface="Book Antiqua" pitchFamily="18" charset="0"/>
              </a:rPr>
              <a:t/>
            </a:r>
            <a:br>
              <a:rPr lang="el-GR" sz="3600" u="sng" dirty="0" smtClean="0">
                <a:solidFill>
                  <a:schemeClr val="tx2">
                    <a:lumMod val="75000"/>
                  </a:schemeClr>
                </a:solidFill>
                <a:latin typeface="Book Antiqua" pitchFamily="18" charset="0"/>
              </a:rPr>
            </a:br>
            <a:r>
              <a:rPr lang="el-GR" sz="4800" dirty="0" smtClean="0">
                <a:solidFill>
                  <a:srgbClr val="5075BC"/>
                </a:solidFill>
                <a:latin typeface="Book Antiqua" pitchFamily="18" charset="0"/>
              </a:rPr>
              <a:t> </a:t>
            </a:r>
            <a:r>
              <a:rPr lang="el-GR" sz="3200" b="1" dirty="0">
                <a:solidFill>
                  <a:srgbClr val="C00000"/>
                </a:solidFill>
                <a:effectLst>
                  <a:outerShdw blurRad="50800" dist="38100" algn="tr" rotWithShape="0">
                    <a:prstClr val="black">
                      <a:alpha val="40000"/>
                    </a:prstClr>
                  </a:outerShdw>
                </a:effectLst>
                <a:latin typeface="Book Antiqua" pitchFamily="18" charset="0"/>
              </a:rPr>
              <a:t>Ενότητα </a:t>
            </a:r>
            <a:r>
              <a:rPr lang="el-GR" sz="3200" b="1" dirty="0" smtClean="0">
                <a:solidFill>
                  <a:srgbClr val="C00000"/>
                </a:solidFill>
                <a:effectLst>
                  <a:outerShdw blurRad="50800" dist="38100" algn="tr" rotWithShape="0">
                    <a:prstClr val="black">
                      <a:alpha val="40000"/>
                    </a:prstClr>
                  </a:outerShdw>
                </a:effectLst>
                <a:latin typeface="Book Antiqua" pitchFamily="18" charset="0"/>
              </a:rPr>
              <a:t>5</a:t>
            </a:r>
            <a:r>
              <a:rPr lang="el-GR" sz="3200" b="1" baseline="30000" dirty="0" smtClean="0">
                <a:solidFill>
                  <a:srgbClr val="C00000"/>
                </a:solidFill>
                <a:effectLst>
                  <a:outerShdw blurRad="50800" dist="38100" algn="tr" rotWithShape="0">
                    <a:prstClr val="black">
                      <a:alpha val="40000"/>
                    </a:prstClr>
                  </a:outerShdw>
                </a:effectLst>
                <a:latin typeface="Book Antiqua" pitchFamily="18" charset="0"/>
              </a:rPr>
              <a:t>η</a:t>
            </a:r>
            <a:r>
              <a:rPr lang="el-GR" sz="3200" b="1" dirty="0">
                <a:solidFill>
                  <a:srgbClr val="C00000"/>
                </a:solidFill>
                <a:effectLst>
                  <a:outerShdw blurRad="50800" dist="38100" algn="tr" rotWithShape="0">
                    <a:prstClr val="black">
                      <a:alpha val="40000"/>
                    </a:prstClr>
                  </a:outerShdw>
                </a:effectLst>
                <a:latin typeface="Book Antiqua" pitchFamily="18" charset="0"/>
              </a:rPr>
              <a:t>: </a:t>
            </a:r>
            <a:r>
              <a:rPr lang="el-GR" sz="3200" b="1" dirty="0" smtClean="0">
                <a:solidFill>
                  <a:srgbClr val="C00000"/>
                </a:solidFill>
                <a:effectLst>
                  <a:outerShdw blurRad="50800" dist="38100" algn="tr" rotWithShape="0">
                    <a:prstClr val="black">
                      <a:alpha val="40000"/>
                    </a:prstClr>
                  </a:outerShdw>
                </a:effectLst>
                <a:latin typeface="Book Antiqua" pitchFamily="18" charset="0"/>
              </a:rPr>
              <a:t/>
            </a:r>
            <a:br>
              <a:rPr lang="el-GR" sz="3200" b="1" dirty="0" smtClean="0">
                <a:solidFill>
                  <a:srgbClr val="C00000"/>
                </a:solidFill>
                <a:effectLst>
                  <a:outerShdw blurRad="50800" dist="38100" algn="tr" rotWithShape="0">
                    <a:prstClr val="black">
                      <a:alpha val="40000"/>
                    </a:prstClr>
                  </a:outerShdw>
                </a:effectLst>
                <a:latin typeface="Book Antiqua" pitchFamily="18" charset="0"/>
              </a:rPr>
            </a:br>
            <a:r>
              <a:rPr lang="el-GR" sz="1200" b="1" dirty="0" smtClean="0">
                <a:solidFill>
                  <a:srgbClr val="FF0000"/>
                </a:solidFill>
                <a:latin typeface="Book Antiqua" pitchFamily="18" charset="0"/>
              </a:rPr>
              <a:t/>
            </a:r>
            <a:br>
              <a:rPr lang="el-GR" sz="1200" b="1" dirty="0" smtClean="0">
                <a:solidFill>
                  <a:srgbClr val="FF0000"/>
                </a:solidFill>
                <a:latin typeface="Book Antiqua" pitchFamily="18" charset="0"/>
              </a:rPr>
            </a:br>
            <a:r>
              <a:rPr lang="el-GR" sz="3200" b="1" i="1" dirty="0" err="1" smtClean="0">
                <a:solidFill>
                  <a:srgbClr val="002060"/>
                </a:solidFill>
                <a:latin typeface="Book Antiqua"/>
                <a:ea typeface="Calibri"/>
                <a:cs typeface="Times New Roman"/>
              </a:rPr>
              <a:t>Αἰωνιότητα</a:t>
            </a:r>
            <a:r>
              <a:rPr lang="el-GR" sz="3200" b="1" i="1" dirty="0" smtClean="0">
                <a:solidFill>
                  <a:srgbClr val="002060"/>
                </a:solidFill>
                <a:latin typeface="Book Antiqua"/>
                <a:ea typeface="Calibri"/>
                <a:cs typeface="Times New Roman"/>
              </a:rPr>
              <a:t> </a:t>
            </a:r>
            <a:r>
              <a:rPr lang="el-GR" sz="3200" b="1" i="1" dirty="0" err="1" smtClean="0">
                <a:solidFill>
                  <a:srgbClr val="002060"/>
                </a:solidFill>
                <a:latin typeface="Book Antiqua"/>
                <a:ea typeface="Calibri"/>
                <a:cs typeface="Times New Roman"/>
              </a:rPr>
              <a:t>ΙΙΙ</a:t>
            </a:r>
            <a:r>
              <a:rPr lang="en-US" sz="3200" b="1" i="1" dirty="0" smtClean="0">
                <a:solidFill>
                  <a:srgbClr val="002060"/>
                </a:solidFill>
                <a:latin typeface="Book Antiqua" pitchFamily="18" charset="0"/>
              </a:rPr>
              <a:t> </a:t>
            </a:r>
            <a:r>
              <a:rPr lang="el-GR" sz="2400" b="1" dirty="0" smtClean="0">
                <a:solidFill>
                  <a:srgbClr val="002060"/>
                </a:solidFill>
                <a:latin typeface="Book Antiqua" pitchFamily="18" charset="0"/>
              </a:rPr>
              <a:t/>
            </a:r>
            <a:br>
              <a:rPr lang="el-GR" sz="2400" b="1" dirty="0" smtClean="0">
                <a:solidFill>
                  <a:srgbClr val="002060"/>
                </a:solidFill>
                <a:latin typeface="Book Antiqua" pitchFamily="18" charset="0"/>
              </a:rPr>
            </a:br>
            <a:r>
              <a:rPr lang="el-GR" sz="2400" b="1" dirty="0" smtClean="0">
                <a:solidFill>
                  <a:srgbClr val="002060"/>
                </a:solidFill>
                <a:latin typeface="Book Antiqua" pitchFamily="18" charset="0"/>
              </a:rPr>
              <a:t> </a:t>
            </a:r>
            <a:r>
              <a:rPr lang="el-GR" sz="4800" b="1" dirty="0" smtClean="0">
                <a:solidFill>
                  <a:srgbClr val="002060"/>
                </a:solidFill>
                <a:latin typeface="Book Antiqua" pitchFamily="18" charset="0"/>
              </a:rPr>
              <a:t/>
            </a:r>
            <a:br>
              <a:rPr lang="el-GR" sz="4800" b="1" dirty="0" smtClean="0">
                <a:solidFill>
                  <a:srgbClr val="002060"/>
                </a:solidFill>
                <a:latin typeface="Book Antiqua" pitchFamily="18" charset="0"/>
              </a:rPr>
            </a:br>
            <a:r>
              <a:rPr lang="el-GR" sz="2800" b="1" dirty="0" smtClean="0">
                <a:solidFill>
                  <a:srgbClr val="002060"/>
                </a:solidFill>
                <a:latin typeface="Book Antiqua" pitchFamily="18" charset="0"/>
              </a:rPr>
              <a:t>Ελένη Περδικούρη</a:t>
            </a:r>
            <a:r>
              <a:rPr lang="el-GR" sz="2800" dirty="0" smtClean="0">
                <a:solidFill>
                  <a:srgbClr val="002060"/>
                </a:solidFill>
                <a:latin typeface="Book Antiqua" pitchFamily="18" charset="0"/>
              </a:rPr>
              <a:t/>
            </a:r>
            <a:br>
              <a:rPr lang="el-GR" sz="2800" dirty="0" smtClean="0">
                <a:solidFill>
                  <a:srgbClr val="002060"/>
                </a:solidFill>
                <a:latin typeface="Book Antiqua" pitchFamily="18" charset="0"/>
              </a:rPr>
            </a:br>
            <a:r>
              <a:rPr lang="en-US" sz="2800" dirty="0" smtClean="0">
                <a:solidFill>
                  <a:srgbClr val="002060"/>
                </a:solidFill>
                <a:latin typeface="Book Antiqua" pitchFamily="18" charset="0"/>
              </a:rPr>
              <a:t/>
            </a:r>
            <a:br>
              <a:rPr lang="en-US" sz="2800" dirty="0" smtClean="0">
                <a:solidFill>
                  <a:srgbClr val="002060"/>
                </a:solidFill>
                <a:latin typeface="Book Antiqua" pitchFamily="18" charset="0"/>
              </a:rPr>
            </a:br>
            <a:r>
              <a:rPr lang="el-GR" sz="2600" dirty="0" smtClean="0">
                <a:solidFill>
                  <a:srgbClr val="002060"/>
                </a:solidFill>
                <a:effectLst>
                  <a:outerShdw blurRad="38100" dist="38100" dir="2700000" algn="tl">
                    <a:srgbClr val="000000">
                      <a:alpha val="43137"/>
                    </a:srgbClr>
                  </a:outerShdw>
                </a:effectLst>
                <a:latin typeface="Book Antiqua" pitchFamily="18" charset="0"/>
              </a:rPr>
              <a:t>Σχολή Ανθρωπιστικών και Κοινωνικών Σπουδών</a:t>
            </a:r>
            <a:br>
              <a:rPr lang="el-GR" sz="2600" dirty="0" smtClean="0">
                <a:solidFill>
                  <a:srgbClr val="002060"/>
                </a:solidFill>
                <a:effectLst>
                  <a:outerShdw blurRad="38100" dist="38100" dir="2700000" algn="tl">
                    <a:srgbClr val="000000">
                      <a:alpha val="43137"/>
                    </a:srgbClr>
                  </a:outerShdw>
                </a:effectLst>
                <a:latin typeface="Book Antiqua" pitchFamily="18" charset="0"/>
              </a:rPr>
            </a:br>
            <a:r>
              <a:rPr lang="el-GR" sz="2600" dirty="0" smtClean="0">
                <a:solidFill>
                  <a:srgbClr val="002060"/>
                </a:solidFill>
                <a:effectLst>
                  <a:outerShdw blurRad="38100" dist="38100" dir="2700000" algn="tl">
                    <a:srgbClr val="000000">
                      <a:alpha val="43137"/>
                    </a:srgbClr>
                  </a:outerShdw>
                </a:effectLst>
                <a:latin typeface="Book Antiqua" pitchFamily="18" charset="0"/>
              </a:rPr>
              <a:t>Τμήμα Φιλοσοφίας</a:t>
            </a:r>
            <a:r>
              <a:rPr lang="el-GR" sz="3600" dirty="0" smtClean="0">
                <a:latin typeface="Book Antiqua" pitchFamily="18" charset="0"/>
              </a:rPr>
              <a:t/>
            </a:r>
            <a:br>
              <a:rPr lang="el-GR" sz="3600" dirty="0" smtClean="0">
                <a:latin typeface="Book Antiqua" pitchFamily="18" charset="0"/>
              </a:rPr>
            </a:br>
            <a:endParaRPr lang="el-GR" sz="3600" dirty="0">
              <a:latin typeface="Book Antiqua" pitchFamily="18" charset="0"/>
            </a:endParaRPr>
          </a:p>
        </p:txBody>
      </p:sp>
      <p:pic>
        <p:nvPicPr>
          <p:cNvPr id="5" name="Picture 2" descr="C:\Users\user\Downloads\logo_png.png"/>
          <p:cNvPicPr/>
          <p:nvPr/>
        </p:nvPicPr>
        <p:blipFill>
          <a:blip r:embed="rId2" cstate="print">
            <a:lum bright="-20000"/>
          </a:blip>
          <a:srcRect/>
          <a:stretch>
            <a:fillRect/>
          </a:stretch>
        </p:blipFill>
        <p:spPr bwMode="auto">
          <a:xfrm>
            <a:off x="4343400" y="457200"/>
            <a:ext cx="4038600" cy="838200"/>
          </a:xfrm>
          <a:prstGeom prst="rect">
            <a:avLst/>
          </a:prstGeom>
          <a:ln>
            <a:noFill/>
          </a:ln>
          <a:effectLst>
            <a:outerShdw blurRad="292100" dist="139700" dir="2700000" algn="tl" rotWithShape="0">
              <a:srgbClr val="333333">
                <a:alpha val="65000"/>
              </a:srgbClr>
            </a:outerShdw>
          </a:effectLst>
        </p:spPr>
      </p:pic>
      <p:pic>
        <p:nvPicPr>
          <p:cNvPr id="6" name="5 - Εικόνα"/>
          <p:cNvPicPr/>
          <p:nvPr/>
        </p:nvPicPr>
        <p:blipFill>
          <a:blip r:embed="rId3" cstate="print">
            <a:lum contrast="-10000"/>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o="urn:schemas-microsoft-com:office:office" xmlns:v="urn:schemas-microsoft-com:vml" xmlns:w10="urn:schemas-microsoft-com:office:word" xmlns:w="http://schemas.openxmlformats.org/wordprocessingml/2006/main" xmlns:a14="http://schemas.microsoft.com/office/drawing/2010/main" xmlns="" xmlns:pic="http://schemas.openxmlformats.org/drawingml/2006/picture" xmlns:lc="http://schemas.openxmlformats.org/drawingml/2006/lockedCanvas" val="0"/>
              </a:ext>
            </a:extLst>
          </a:blip>
          <a:stretch>
            <a:fillRect/>
          </a:stretch>
        </p:blipFill>
        <p:spPr>
          <a:xfrm>
            <a:off x="381000" y="381000"/>
            <a:ext cx="3357009" cy="119259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Autofit/>
          </a:bodyPr>
          <a:lstStyle/>
          <a:p>
            <a:pPr algn="just"/>
            <a:r>
              <a:rPr lang="el-GR" sz="4000" b="1" dirty="0" smtClean="0">
                <a:solidFill>
                  <a:srgbClr val="C00000"/>
                </a:solidFill>
                <a:effectLst>
                  <a:outerShdw blurRad="50800" dist="38100" algn="tr" rotWithShape="0">
                    <a:prstClr val="black">
                      <a:alpha val="40000"/>
                    </a:prstClr>
                  </a:outerShdw>
                </a:effectLst>
                <a:latin typeface="Book Antiqua" pitchFamily="18" charset="0"/>
              </a:rPr>
              <a:t>Ο Νοῦς: μία ἀμερής πολλαπλότητα.</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pic>
        <p:nvPicPr>
          <p:cNvPr id="4" name="3 - Θέση περιεχομένου"/>
          <p:cNvPicPr>
            <a:picLocks noGrp="1"/>
          </p:cNvPicPr>
          <p:nvPr>
            <p:ph idx="1"/>
          </p:nvPr>
        </p:nvPicPr>
        <p:blipFill>
          <a:blip r:embed="rId2" cstate="print">
            <a:lum contrast="10000"/>
          </a:blip>
          <a:srcRect l="42305" t="21863" r="40357" b="70975"/>
          <a:stretch>
            <a:fillRect/>
          </a:stretch>
        </p:blipFill>
        <p:spPr bwMode="auto">
          <a:xfrm>
            <a:off x="2895600" y="1600200"/>
            <a:ext cx="3276600" cy="1219200"/>
          </a:xfrm>
          <a:prstGeom prst="rect">
            <a:avLst/>
          </a:prstGeom>
          <a:ln>
            <a:noFill/>
          </a:ln>
          <a:effectLst>
            <a:outerShdw blurRad="292100" dist="139700" dir="2700000" algn="tl" rotWithShape="0">
              <a:srgbClr val="333333">
                <a:alpha val="65000"/>
              </a:srgbClr>
            </a:outerShdw>
          </a:effectLst>
        </p:spPr>
      </p:pic>
      <p:sp>
        <p:nvSpPr>
          <p:cNvPr id="5" name="4 - Ορθογώνιο"/>
          <p:cNvSpPr/>
          <p:nvPr/>
        </p:nvSpPr>
        <p:spPr>
          <a:xfrm>
            <a:off x="228600" y="3039070"/>
            <a:ext cx="8686800" cy="1569660"/>
          </a:xfrm>
          <a:prstGeom prst="rect">
            <a:avLst/>
          </a:prstGeom>
        </p:spPr>
        <p:txBody>
          <a:bodyPr wrap="square">
            <a:spAutoFit/>
          </a:bodyPr>
          <a:lstStyle/>
          <a:p>
            <a:pPr algn="just"/>
            <a:r>
              <a:rPr lang="el-GR" sz="2400" b="1" dirty="0" smtClean="0">
                <a:solidFill>
                  <a:srgbClr val="002060"/>
                </a:solidFill>
                <a:latin typeface="Book Antiqua" pitchFamily="18" charset="0"/>
                <a:ea typeface="Calibri"/>
                <a:cs typeface="Times New Roman"/>
              </a:rPr>
              <a:t>Η θεμελιώδης </a:t>
            </a:r>
            <a:r>
              <a:rPr lang="el-GR" sz="2400" b="1" dirty="0" smtClean="0">
                <a:solidFill>
                  <a:srgbClr val="002060"/>
                </a:solidFill>
                <a:latin typeface="Book Antiqua" pitchFamily="18" charset="0"/>
                <a:ea typeface="Calibri"/>
              </a:rPr>
              <a:t>ὀ</a:t>
            </a:r>
            <a:r>
              <a:rPr lang="el-GR" sz="2400" b="1" dirty="0" smtClean="0">
                <a:solidFill>
                  <a:srgbClr val="002060"/>
                </a:solidFill>
                <a:latin typeface="Book Antiqua" pitchFamily="18" charset="0"/>
                <a:ea typeface="Calibri"/>
                <a:cs typeface="Times New Roman"/>
              </a:rPr>
              <a:t>ντολογική διάκριση στον Πλωτ</a:t>
            </a:r>
            <a:r>
              <a:rPr lang="el-GR" sz="2400" b="1" dirty="0" smtClean="0">
                <a:solidFill>
                  <a:srgbClr val="002060"/>
                </a:solidFill>
                <a:latin typeface="Book Antiqua" pitchFamily="18" charset="0"/>
                <a:ea typeface="Calibri"/>
              </a:rPr>
              <a:t>ῖ</a:t>
            </a:r>
            <a:r>
              <a:rPr lang="el-GR" sz="2400" b="1" dirty="0" smtClean="0">
                <a:solidFill>
                  <a:srgbClr val="002060"/>
                </a:solidFill>
                <a:latin typeface="Book Antiqua" pitchFamily="18" charset="0"/>
                <a:ea typeface="Calibri"/>
                <a:cs typeface="Times New Roman"/>
              </a:rPr>
              <a:t>νο που εξηγεί τη διαφορά νοητο</a:t>
            </a:r>
            <a:r>
              <a:rPr lang="el-GR" sz="2400" b="1" dirty="0" smtClean="0">
                <a:solidFill>
                  <a:srgbClr val="002060"/>
                </a:solidFill>
                <a:latin typeface="Book Antiqua" pitchFamily="18" charset="0"/>
                <a:ea typeface="Calibri"/>
              </a:rPr>
              <a:t>ῦ</a:t>
            </a:r>
            <a:r>
              <a:rPr lang="el-GR" sz="2400" b="1" dirty="0" smtClean="0">
                <a:solidFill>
                  <a:srgbClr val="002060"/>
                </a:solidFill>
                <a:latin typeface="Book Antiqua" pitchFamily="18" charset="0"/>
                <a:ea typeface="Calibri"/>
                <a:cs typeface="Times New Roman"/>
              </a:rPr>
              <a:t> και α</a:t>
            </a:r>
            <a:r>
              <a:rPr lang="el-GR" sz="2400" b="1" dirty="0" smtClean="0">
                <a:solidFill>
                  <a:srgbClr val="002060"/>
                </a:solidFill>
                <a:latin typeface="Book Antiqua" pitchFamily="18" charset="0"/>
                <a:ea typeface="Calibri"/>
              </a:rPr>
              <a:t>ἰ</a:t>
            </a:r>
            <a:r>
              <a:rPr lang="el-GR" sz="2400" b="1" dirty="0" smtClean="0">
                <a:solidFill>
                  <a:srgbClr val="002060"/>
                </a:solidFill>
                <a:latin typeface="Book Antiqua" pitchFamily="18" charset="0"/>
                <a:ea typeface="Calibri"/>
                <a:cs typeface="Times New Roman"/>
              </a:rPr>
              <a:t>σθητο</a:t>
            </a:r>
            <a:r>
              <a:rPr lang="el-GR" sz="2400" b="1" dirty="0" smtClean="0">
                <a:solidFill>
                  <a:srgbClr val="002060"/>
                </a:solidFill>
                <a:latin typeface="Book Antiqua" pitchFamily="18" charset="0"/>
                <a:ea typeface="Calibri"/>
              </a:rPr>
              <a:t>ῦ</a:t>
            </a:r>
            <a:r>
              <a:rPr lang="el-GR" sz="2400" b="1" dirty="0" smtClean="0">
                <a:solidFill>
                  <a:srgbClr val="002060"/>
                </a:solidFill>
                <a:latin typeface="Book Antiqua" pitchFamily="18" charset="0"/>
                <a:ea typeface="Calibri"/>
                <a:cs typeface="Times New Roman"/>
              </a:rPr>
              <a:t> είναι η </a:t>
            </a:r>
            <a:r>
              <a:rPr lang="el-GR" sz="2400" b="1" dirty="0" err="1" smtClean="0">
                <a:solidFill>
                  <a:srgbClr val="002060"/>
                </a:solidFill>
                <a:latin typeface="Book Antiqua" pitchFamily="18" charset="0"/>
                <a:ea typeface="Calibri"/>
              </a:rPr>
              <a:t>ἀ</a:t>
            </a:r>
            <a:r>
              <a:rPr lang="el-GR" sz="2400" b="1" dirty="0" err="1" smtClean="0">
                <a:solidFill>
                  <a:srgbClr val="002060"/>
                </a:solidFill>
                <a:latin typeface="Book Antiqua" pitchFamily="18" charset="0"/>
                <a:ea typeface="Calibri"/>
                <a:cs typeface="Times New Roman"/>
              </a:rPr>
              <a:t>μέρεια</a:t>
            </a:r>
            <a:r>
              <a:rPr lang="el-GR" sz="2400" b="1" dirty="0" smtClean="0">
                <a:solidFill>
                  <a:srgbClr val="002060"/>
                </a:solidFill>
                <a:latin typeface="Book Antiqua" pitchFamily="18" charset="0"/>
                <a:ea typeface="Calibri"/>
                <a:cs typeface="Times New Roman"/>
              </a:rPr>
              <a:t> αφενός, το γεγονός ότι το α</a:t>
            </a:r>
            <a:r>
              <a:rPr lang="el-GR" sz="2400" b="1" dirty="0" smtClean="0">
                <a:solidFill>
                  <a:srgbClr val="002060"/>
                </a:solidFill>
                <a:latin typeface="Book Antiqua" pitchFamily="18" charset="0"/>
                <a:ea typeface="Calibri"/>
              </a:rPr>
              <a:t>ἰ</a:t>
            </a:r>
            <a:r>
              <a:rPr lang="el-GR" sz="2400" b="1" dirty="0" smtClean="0">
                <a:solidFill>
                  <a:srgbClr val="002060"/>
                </a:solidFill>
                <a:latin typeface="Book Antiqua" pitchFamily="18" charset="0"/>
                <a:ea typeface="Calibri"/>
                <a:cs typeface="Times New Roman"/>
              </a:rPr>
              <a:t>σθητό είναι σύνολο μερ</a:t>
            </a:r>
            <a:r>
              <a:rPr lang="el-GR" sz="2400" b="1" dirty="0" smtClean="0">
                <a:solidFill>
                  <a:srgbClr val="002060"/>
                </a:solidFill>
                <a:latin typeface="Book Antiqua" pitchFamily="18" charset="0"/>
                <a:ea typeface="Calibri"/>
              </a:rPr>
              <a:t>ῶ</a:t>
            </a:r>
            <a:r>
              <a:rPr lang="el-GR" sz="2400" b="1" dirty="0" smtClean="0">
                <a:solidFill>
                  <a:srgbClr val="002060"/>
                </a:solidFill>
                <a:latin typeface="Book Antiqua" pitchFamily="18" charset="0"/>
                <a:ea typeface="Calibri"/>
                <a:cs typeface="Times New Roman"/>
              </a:rPr>
              <a:t>ν αφετέρου και όχι η διάκριση ε</a:t>
            </a:r>
            <a:r>
              <a:rPr lang="el-GR" sz="2400" b="1" dirty="0" smtClean="0">
                <a:solidFill>
                  <a:srgbClr val="002060"/>
                </a:solidFill>
                <a:latin typeface="Book Antiqua" pitchFamily="18" charset="0"/>
                <a:ea typeface="Calibri"/>
              </a:rPr>
              <a:t>ἶ</a:t>
            </a:r>
            <a:r>
              <a:rPr lang="el-GR" sz="2400" b="1" dirty="0" smtClean="0">
                <a:solidFill>
                  <a:srgbClr val="002060"/>
                </a:solidFill>
                <a:latin typeface="Book Antiqua" pitchFamily="18" charset="0"/>
                <a:ea typeface="Calibri"/>
                <a:cs typeface="Times New Roman"/>
              </a:rPr>
              <a:t>ναι και γίγνεσθαι.</a:t>
            </a:r>
            <a:endParaRPr lang="el-GR" sz="2400" dirty="0">
              <a:solidFill>
                <a:srgbClr val="002060"/>
              </a:solidFill>
              <a:latin typeface="Book Antiqua" pitchFamily="18" charset="0"/>
            </a:endParaRPr>
          </a:p>
        </p:txBody>
      </p:sp>
      <p:sp>
        <p:nvSpPr>
          <p:cNvPr id="78849" name="Rectangle 1"/>
          <p:cNvSpPr>
            <a:spLocks noChangeArrowheads="1"/>
          </p:cNvSpPr>
          <p:nvPr/>
        </p:nvSpPr>
        <p:spPr bwMode="auto">
          <a:xfrm>
            <a:off x="228600" y="4800600"/>
            <a:ext cx="86868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l-GR" sz="2400" b="0" i="0"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Στον στίχο 18 έχουμε μία έκφραση: </a:t>
            </a:r>
            <a:r>
              <a:rPr kumimoji="0" lang="el-GR" sz="2400" b="1" i="1"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ἄμα τα πάντα</a:t>
            </a:r>
            <a:r>
              <a:rPr kumimoji="0" lang="el-GR" sz="2400" b="0" i="0"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 ο Νοῦς είναι άνω, τα πάντα, ταυτόχρονα όλα μαζί, όλα τα ὄντα και: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 «</a:t>
            </a:r>
            <a:r>
              <a:rPr kumimoji="0" lang="el-GR" sz="2400" b="1" i="1"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...ἀλλ </a:t>
            </a:r>
            <a:r>
              <a:rPr kumimoji="0" lang="el-GR" sz="2400" b="1" i="1" u="none" strike="noStrike" cap="none" normalizeH="0" baseline="0" dirty="0" err="1" smtClean="0">
                <a:ln>
                  <a:noFill/>
                </a:ln>
                <a:solidFill>
                  <a:srgbClr val="002060"/>
                </a:solidFill>
                <a:effectLst/>
                <a:latin typeface="Book Antiqua" pitchFamily="18" charset="0"/>
                <a:ea typeface="Calibri" pitchFamily="34" charset="0"/>
                <a:cs typeface="Times New Roman" pitchFamily="18" charset="0"/>
              </a:rPr>
              <a:t>οὐ</a:t>
            </a:r>
            <a:r>
              <a:rPr kumimoji="0" lang="el-GR" sz="2400" b="1" i="1"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 </a:t>
            </a:r>
            <a:r>
              <a:rPr kumimoji="0" lang="el-GR" sz="2400" b="1" i="1" u="none" strike="noStrike" cap="none" normalizeH="0" baseline="0" dirty="0" err="1" smtClean="0">
                <a:ln>
                  <a:noFill/>
                </a:ln>
                <a:solidFill>
                  <a:srgbClr val="002060"/>
                </a:solidFill>
                <a:effectLst/>
                <a:latin typeface="Book Antiqua" pitchFamily="18" charset="0"/>
                <a:ea typeface="Calibri" pitchFamily="34" charset="0"/>
                <a:cs typeface="Times New Roman" pitchFamily="18" charset="0"/>
              </a:rPr>
              <a:t>νῦν</a:t>
            </a:r>
            <a:r>
              <a:rPr kumimoji="0" lang="el-GR" sz="2400" b="1" i="1"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 </a:t>
            </a:r>
            <a:r>
              <a:rPr kumimoji="0" lang="el-GR" sz="2400" b="1" i="1" u="none" strike="noStrike" cap="none" normalizeH="0" baseline="0" dirty="0" err="1" smtClean="0">
                <a:ln>
                  <a:noFill/>
                </a:ln>
                <a:solidFill>
                  <a:srgbClr val="002060"/>
                </a:solidFill>
                <a:effectLst/>
                <a:latin typeface="Book Antiqua" pitchFamily="18" charset="0"/>
                <a:ea typeface="Calibri" pitchFamily="34" charset="0"/>
                <a:cs typeface="Times New Roman" pitchFamily="18" charset="0"/>
              </a:rPr>
              <a:t>μὲν</a:t>
            </a:r>
            <a:r>
              <a:rPr kumimoji="0" lang="el-GR" sz="2400" b="1" i="1"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 τόδε, </a:t>
            </a:r>
            <a:r>
              <a:rPr kumimoji="0" lang="el-GR" sz="2400" b="1" i="1" u="none" strike="noStrike" cap="none" normalizeH="0" baseline="0" dirty="0" err="1" smtClean="0">
                <a:ln>
                  <a:noFill/>
                </a:ln>
                <a:solidFill>
                  <a:srgbClr val="002060"/>
                </a:solidFill>
                <a:effectLst/>
                <a:latin typeface="Book Antiqua" pitchFamily="18" charset="0"/>
                <a:ea typeface="Calibri" pitchFamily="34" charset="0"/>
                <a:cs typeface="Times New Roman" pitchFamily="18" charset="0"/>
              </a:rPr>
              <a:t>αὖθις</a:t>
            </a:r>
            <a:r>
              <a:rPr kumimoji="0" lang="el-GR" sz="2400" b="1" i="1"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 δ ἕτερον, </a:t>
            </a:r>
            <a:r>
              <a:rPr kumimoji="0" lang="el-GR" sz="2400" b="1" i="1" u="none" strike="noStrike" cap="none" normalizeH="0" baseline="0" dirty="0" err="1" smtClean="0">
                <a:ln>
                  <a:noFill/>
                </a:ln>
                <a:solidFill>
                  <a:srgbClr val="002060"/>
                </a:solidFill>
                <a:effectLst/>
                <a:latin typeface="Book Antiqua" pitchFamily="18" charset="0"/>
                <a:ea typeface="Calibri" pitchFamily="34" charset="0"/>
                <a:cs typeface="Times New Roman" pitchFamily="18" charset="0"/>
              </a:rPr>
              <a:t>ἀλλ</a:t>
            </a:r>
            <a:r>
              <a:rPr kumimoji="0" lang="el-GR" sz="2400" b="1" i="1"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 </a:t>
            </a:r>
            <a:r>
              <a:rPr kumimoji="0" lang="el-GR" sz="2400" b="1" i="1" u="none" strike="noStrike" cap="none" normalizeH="0" baseline="0" dirty="0" err="1" smtClean="0">
                <a:ln>
                  <a:noFill/>
                </a:ln>
                <a:solidFill>
                  <a:srgbClr val="002060"/>
                </a:solidFill>
                <a:effectLst/>
                <a:latin typeface="Book Antiqua" pitchFamily="18" charset="0"/>
                <a:ea typeface="Calibri" pitchFamily="34" charset="0"/>
                <a:cs typeface="Times New Roman" pitchFamily="18" charset="0"/>
              </a:rPr>
              <a:t>ἅμα</a:t>
            </a:r>
            <a:r>
              <a:rPr kumimoji="0" lang="el-GR" sz="2400" b="1" i="1"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 </a:t>
            </a:r>
            <a:r>
              <a:rPr kumimoji="0" lang="el-GR" sz="2400" b="1" i="1" u="none" strike="noStrike" cap="none" normalizeH="0" baseline="0" dirty="0" err="1" smtClean="0">
                <a:ln>
                  <a:noFill/>
                </a:ln>
                <a:solidFill>
                  <a:srgbClr val="002060"/>
                </a:solidFill>
                <a:effectLst/>
                <a:latin typeface="Book Antiqua" pitchFamily="18" charset="0"/>
                <a:ea typeface="Calibri" pitchFamily="34" charset="0"/>
                <a:cs typeface="Times New Roman" pitchFamily="18" charset="0"/>
              </a:rPr>
              <a:t>τὰ</a:t>
            </a:r>
            <a:r>
              <a:rPr kumimoji="0" lang="el-GR" sz="2400" b="1" i="1"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 πάντα, καὶ </a:t>
            </a:r>
            <a:r>
              <a:rPr kumimoji="0" lang="el-GR" sz="2400" b="1" i="1" u="none" strike="noStrike" cap="none" normalizeH="0" baseline="0" dirty="0" err="1" smtClean="0">
                <a:ln>
                  <a:noFill/>
                </a:ln>
                <a:solidFill>
                  <a:srgbClr val="002060"/>
                </a:solidFill>
                <a:effectLst/>
                <a:latin typeface="Book Antiqua" pitchFamily="18" charset="0"/>
                <a:ea typeface="Calibri" pitchFamily="34" charset="0"/>
                <a:cs typeface="Times New Roman" pitchFamily="18" charset="0"/>
              </a:rPr>
              <a:t>οὐ</a:t>
            </a:r>
            <a:r>
              <a:rPr kumimoji="0" lang="el-GR" sz="2400" b="1" i="1"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 </a:t>
            </a:r>
            <a:r>
              <a:rPr kumimoji="0" lang="el-GR" sz="2400" b="1" i="1" u="none" strike="noStrike" cap="none" normalizeH="0" baseline="0" dirty="0" err="1" smtClean="0">
                <a:ln>
                  <a:noFill/>
                </a:ln>
                <a:solidFill>
                  <a:srgbClr val="002060"/>
                </a:solidFill>
                <a:effectLst/>
                <a:latin typeface="Book Antiqua" pitchFamily="18" charset="0"/>
                <a:ea typeface="Calibri" pitchFamily="34" charset="0"/>
                <a:cs typeface="Times New Roman" pitchFamily="18" charset="0"/>
              </a:rPr>
              <a:t>νῦν</a:t>
            </a:r>
            <a:r>
              <a:rPr kumimoji="0" lang="el-GR" sz="2400" b="1" i="1"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 </a:t>
            </a:r>
            <a:r>
              <a:rPr kumimoji="0" lang="el-GR" sz="2400" b="1" i="1" u="none" strike="noStrike" cap="none" normalizeH="0" baseline="0" dirty="0" err="1" smtClean="0">
                <a:ln>
                  <a:noFill/>
                </a:ln>
                <a:solidFill>
                  <a:srgbClr val="002060"/>
                </a:solidFill>
                <a:effectLst/>
                <a:latin typeface="Book Antiqua" pitchFamily="18" charset="0"/>
                <a:ea typeface="Calibri" pitchFamily="34" charset="0"/>
                <a:cs typeface="Times New Roman" pitchFamily="18" charset="0"/>
              </a:rPr>
              <a:t>μὲν</a:t>
            </a:r>
            <a:r>
              <a:rPr kumimoji="0" lang="el-GR" sz="2400" b="1" i="1"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 ἕτερα,...</a:t>
            </a:r>
            <a:r>
              <a:rPr kumimoji="0" lang="el-GR" sz="2400" b="1" i="0"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a:t>
            </a:r>
            <a:r>
              <a:rPr kumimoji="0" lang="el-GR" sz="2400" b="0" i="0" u="none" strike="noStrike" cap="none" normalizeH="0" baseline="0" dirty="0" smtClean="0">
                <a:ln>
                  <a:noFill/>
                </a:ln>
                <a:solidFill>
                  <a:srgbClr val="002060"/>
                </a:solidFill>
                <a:effectLst/>
                <a:latin typeface="Book Antiqua" pitchFamily="18" charset="0"/>
                <a:cs typeface="Arial" pitchFamily="34"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381000"/>
            <a:ext cx="8686800" cy="1143000"/>
          </a:xfrm>
        </p:spPr>
        <p:txBody>
          <a:bodyPr>
            <a:noAutofit/>
          </a:bodyPr>
          <a:lstStyle/>
          <a:p>
            <a:pPr algn="just"/>
            <a:r>
              <a:rPr lang="el-GR" sz="4000" b="1" dirty="0" smtClean="0">
                <a:solidFill>
                  <a:srgbClr val="C00000"/>
                </a:solidFill>
                <a:effectLst>
                  <a:outerShdw blurRad="50800" dist="38100" algn="tr" rotWithShape="0">
                    <a:prstClr val="black">
                      <a:alpha val="40000"/>
                    </a:prstClr>
                  </a:outerShdw>
                </a:effectLst>
                <a:latin typeface="Book Antiqua" pitchFamily="18" charset="0"/>
              </a:rPr>
              <a:t>Για το αἰώνιο και ἔγχρονο αἰσθητό σύμπαν </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1752601"/>
            <a:ext cx="8686800" cy="3352799"/>
          </a:xfrm>
        </p:spPr>
        <p:txBody>
          <a:bodyPr>
            <a:noAutofit/>
          </a:bodyPr>
          <a:lstStyle/>
          <a:p>
            <a:pPr marL="355600" indent="-355600" algn="just">
              <a:lnSpc>
                <a:spcPct val="115000"/>
              </a:lnSpc>
              <a:spcAft>
                <a:spcPts val="600"/>
              </a:spcAft>
            </a:pPr>
            <a:r>
              <a:rPr lang="el-GR" sz="2400" b="1" dirty="0" smtClean="0">
                <a:solidFill>
                  <a:srgbClr val="002060"/>
                </a:solidFill>
                <a:latin typeface="Book Antiqua" pitchFamily="18" charset="0"/>
                <a:ea typeface="Calibri"/>
                <a:cs typeface="Times New Roman"/>
              </a:rPr>
              <a:t>Το αἰσθητό σύμπαν του Πλωτίνου είναι α</a:t>
            </a:r>
            <a:r>
              <a:rPr lang="el-GR" sz="2400" b="1" dirty="0" smtClean="0">
                <a:solidFill>
                  <a:srgbClr val="002060"/>
                </a:solidFill>
                <a:latin typeface="Book Antiqua" pitchFamily="18" charset="0"/>
                <a:ea typeface="Calibri"/>
              </a:rPr>
              <a:t>ἰ</a:t>
            </a:r>
            <a:r>
              <a:rPr lang="el-GR" sz="2400" b="1" dirty="0" smtClean="0">
                <a:solidFill>
                  <a:srgbClr val="002060"/>
                </a:solidFill>
                <a:latin typeface="Book Antiqua" pitchFamily="18" charset="0"/>
                <a:ea typeface="Calibri"/>
                <a:cs typeface="Times New Roman"/>
              </a:rPr>
              <a:t>ώνιο και ἔγχρονο, άρα ο ίδιος ο χρόνος είναι αιώνιος, διαρκεί για πάντα. </a:t>
            </a:r>
            <a:endParaRPr lang="el-GR" sz="2400" dirty="0" smtClean="0">
              <a:solidFill>
                <a:srgbClr val="002060"/>
              </a:solidFill>
              <a:latin typeface="Book Antiqua" pitchFamily="18" charset="0"/>
              <a:ea typeface="Calibri"/>
              <a:cs typeface="Times New Roman"/>
            </a:endParaRPr>
          </a:p>
          <a:p>
            <a:pPr marL="355600" indent="-355600" algn="just"/>
            <a:r>
              <a:rPr lang="el-GR" sz="2400" b="1" dirty="0" smtClean="0">
                <a:solidFill>
                  <a:srgbClr val="002060"/>
                </a:solidFill>
                <a:latin typeface="Book Antiqua" pitchFamily="18" charset="0"/>
                <a:ea typeface="Calibri"/>
                <a:cs typeface="Times New Roman"/>
              </a:rPr>
              <a:t>Αλλά, αυτό που θέλει να μάς πει ο Πλωτ</a:t>
            </a:r>
            <a:r>
              <a:rPr lang="el-GR" sz="2400" b="1" dirty="0" smtClean="0">
                <a:solidFill>
                  <a:srgbClr val="002060"/>
                </a:solidFill>
                <a:latin typeface="Book Antiqua" pitchFamily="18" charset="0"/>
                <a:ea typeface="Calibri"/>
              </a:rPr>
              <a:t>ῖ</a:t>
            </a:r>
            <a:r>
              <a:rPr lang="el-GR" sz="2400" b="1" dirty="0" smtClean="0">
                <a:solidFill>
                  <a:srgbClr val="002060"/>
                </a:solidFill>
                <a:latin typeface="Book Antiqua" pitchFamily="18" charset="0"/>
                <a:ea typeface="Calibri"/>
                <a:cs typeface="Times New Roman"/>
              </a:rPr>
              <a:t>νος είναι πως η α</a:t>
            </a:r>
            <a:r>
              <a:rPr lang="el-GR" sz="2400" b="1" dirty="0" smtClean="0">
                <a:solidFill>
                  <a:srgbClr val="002060"/>
                </a:solidFill>
                <a:latin typeface="Book Antiqua" pitchFamily="18" charset="0"/>
                <a:ea typeface="Calibri"/>
              </a:rPr>
              <a:t>ἰ</a:t>
            </a:r>
            <a:r>
              <a:rPr lang="el-GR" sz="2400" b="1" dirty="0" smtClean="0">
                <a:solidFill>
                  <a:srgbClr val="002060"/>
                </a:solidFill>
                <a:latin typeface="Book Antiqua" pitchFamily="18" charset="0"/>
                <a:ea typeface="Calibri"/>
                <a:cs typeface="Times New Roman"/>
              </a:rPr>
              <a:t>ωνιότητα, αυτή που ψάχνουμε να ορίσουμε, η α</a:t>
            </a:r>
            <a:r>
              <a:rPr lang="el-GR" sz="2400" b="1" dirty="0" smtClean="0">
                <a:solidFill>
                  <a:srgbClr val="002060"/>
                </a:solidFill>
                <a:latin typeface="Book Antiqua" pitchFamily="18" charset="0"/>
                <a:ea typeface="Calibri"/>
              </a:rPr>
              <a:t>ἰ</a:t>
            </a:r>
            <a:r>
              <a:rPr lang="el-GR" sz="2400" b="1" dirty="0" smtClean="0">
                <a:solidFill>
                  <a:srgbClr val="002060"/>
                </a:solidFill>
                <a:latin typeface="Book Antiqua" pitchFamily="18" charset="0"/>
                <a:ea typeface="Calibri"/>
                <a:cs typeface="Times New Roman"/>
              </a:rPr>
              <a:t>ωνιότητα του Νο</a:t>
            </a:r>
            <a:r>
              <a:rPr lang="el-GR" sz="2400" b="1" dirty="0" smtClean="0">
                <a:solidFill>
                  <a:srgbClr val="002060"/>
                </a:solidFill>
                <a:latin typeface="Book Antiqua" pitchFamily="18" charset="0"/>
                <a:ea typeface="Calibri"/>
              </a:rPr>
              <a:t>ῦ</a:t>
            </a:r>
            <a:r>
              <a:rPr lang="el-GR" sz="2400" b="1" dirty="0" smtClean="0">
                <a:solidFill>
                  <a:srgbClr val="002060"/>
                </a:solidFill>
                <a:latin typeface="Book Antiqua" pitchFamily="18" charset="0"/>
                <a:ea typeface="Calibri"/>
                <a:cs typeface="Times New Roman"/>
              </a:rPr>
              <a:t>, δεν είναι μία </a:t>
            </a:r>
            <a:r>
              <a:rPr lang="el-GR" sz="2400" b="1" dirty="0" smtClean="0">
                <a:solidFill>
                  <a:srgbClr val="002060"/>
                </a:solidFill>
                <a:latin typeface="Book Antiqua" pitchFamily="18" charset="0"/>
                <a:ea typeface="Calibri"/>
              </a:rPr>
              <a:t>ἄ</a:t>
            </a:r>
            <a:r>
              <a:rPr lang="el-GR" sz="2400" b="1" dirty="0" smtClean="0">
                <a:solidFill>
                  <a:srgbClr val="002060"/>
                </a:solidFill>
                <a:latin typeface="Book Antiqua" pitchFamily="18" charset="0"/>
                <a:ea typeface="Calibri"/>
                <a:cs typeface="Times New Roman"/>
              </a:rPr>
              <a:t>πειρη χρονική διάρκεια, γιατί όταν κατανοούμε την α</a:t>
            </a:r>
            <a:r>
              <a:rPr lang="el-GR" sz="2400" b="1" dirty="0" smtClean="0">
                <a:solidFill>
                  <a:srgbClr val="002060"/>
                </a:solidFill>
                <a:latin typeface="Book Antiqua" pitchFamily="18" charset="0"/>
                <a:ea typeface="Calibri"/>
              </a:rPr>
              <a:t>ἰ</a:t>
            </a:r>
            <a:r>
              <a:rPr lang="el-GR" sz="2400" b="1" dirty="0" smtClean="0">
                <a:solidFill>
                  <a:srgbClr val="002060"/>
                </a:solidFill>
                <a:latin typeface="Book Antiqua" pitchFamily="18" charset="0"/>
                <a:ea typeface="Calibri"/>
                <a:cs typeface="Times New Roman"/>
              </a:rPr>
              <a:t>ωνιότητα ως διάρκεια, την κατανοούμε ως χρόνο, ως </a:t>
            </a:r>
            <a:r>
              <a:rPr lang="el-GR" sz="2400" b="1" dirty="0" smtClean="0">
                <a:solidFill>
                  <a:srgbClr val="002060"/>
                </a:solidFill>
                <a:latin typeface="Book Antiqua" pitchFamily="18" charset="0"/>
                <a:ea typeface="Calibri"/>
              </a:rPr>
              <a:t>ἄ</a:t>
            </a:r>
            <a:r>
              <a:rPr lang="el-GR" sz="2400" b="1" dirty="0" smtClean="0">
                <a:solidFill>
                  <a:srgbClr val="002060"/>
                </a:solidFill>
                <a:latin typeface="Book Antiqua" pitchFamily="18" charset="0"/>
                <a:ea typeface="Calibri"/>
                <a:cs typeface="Times New Roman"/>
              </a:rPr>
              <a:t>πειρο χρόνο.</a:t>
            </a:r>
            <a:endParaRPr lang="el-GR" sz="2400" dirty="0">
              <a:solidFill>
                <a:srgbClr val="002060"/>
              </a:solidFill>
              <a:latin typeface="Book Antiqua" pitchFamily="18" charset="0"/>
            </a:endParaRPr>
          </a:p>
        </p:txBody>
      </p:sp>
      <p:sp>
        <p:nvSpPr>
          <p:cNvPr id="4" name="3 - Ορθογώνιο"/>
          <p:cNvSpPr/>
          <p:nvPr/>
        </p:nvSpPr>
        <p:spPr>
          <a:xfrm>
            <a:off x="228600" y="5525869"/>
            <a:ext cx="8686800" cy="646331"/>
          </a:xfrm>
          <a:prstGeom prst="rect">
            <a:avLst/>
          </a:prstGeom>
        </p:spPr>
        <p:txBody>
          <a:bodyPr wrap="square">
            <a:spAutoFit/>
          </a:bodyPr>
          <a:lstStyle/>
          <a:p>
            <a:pPr algn="ctr"/>
            <a:r>
              <a:rPr lang="el-GR" sz="3600" b="1" i="1" dirty="0" smtClean="0">
                <a:solidFill>
                  <a:srgbClr val="002060"/>
                </a:solidFill>
                <a:latin typeface="Book Antiqua" pitchFamily="18" charset="0"/>
                <a:ea typeface="Calibri"/>
              </a:rPr>
              <a:t>τοῦτο </a:t>
            </a:r>
            <a:r>
              <a:rPr lang="el-GR" sz="3600" b="1" i="1" dirty="0" err="1" smtClean="0">
                <a:solidFill>
                  <a:srgbClr val="002060"/>
                </a:solidFill>
                <a:latin typeface="Book Antiqua" pitchFamily="18" charset="0"/>
                <a:ea typeface="Calibri"/>
              </a:rPr>
              <a:t>ὅπερ</a:t>
            </a:r>
            <a:r>
              <a:rPr lang="el-GR" sz="3600" b="1" i="1" dirty="0" smtClean="0">
                <a:solidFill>
                  <a:srgbClr val="002060"/>
                </a:solidFill>
                <a:latin typeface="Book Antiqua" pitchFamily="18" charset="0"/>
                <a:ea typeface="Calibri"/>
              </a:rPr>
              <a:t> </a:t>
            </a:r>
            <a:r>
              <a:rPr lang="el-GR" sz="3600" b="1" i="1" dirty="0" err="1" smtClean="0">
                <a:solidFill>
                  <a:srgbClr val="002060"/>
                </a:solidFill>
                <a:latin typeface="Book Antiqua" pitchFamily="18" charset="0"/>
                <a:ea typeface="Calibri"/>
              </a:rPr>
              <a:t>ἔστι</a:t>
            </a:r>
            <a:r>
              <a:rPr lang="el-GR" sz="3600" b="1" i="1" dirty="0" err="1" smtClean="0">
                <a:solidFill>
                  <a:srgbClr val="002060"/>
                </a:solidFill>
                <a:latin typeface="Book Antiqua" pitchFamily="18" charset="0"/>
                <a:ea typeface="Calibri"/>
                <a:cs typeface="Times New Roman"/>
              </a:rPr>
              <a:t>.</a:t>
            </a:r>
            <a:r>
              <a:rPr lang="el-GR" sz="3600" dirty="0" err="1" smtClean="0">
                <a:solidFill>
                  <a:srgbClr val="002060"/>
                </a:solidFill>
                <a:latin typeface="Book Antiqua" pitchFamily="18" charset="0"/>
                <a:ea typeface="Calibri"/>
                <a:cs typeface="Times New Roman"/>
              </a:rPr>
              <a:t>..λέει</a:t>
            </a:r>
            <a:r>
              <a:rPr lang="el-GR" sz="3600" dirty="0" smtClean="0">
                <a:solidFill>
                  <a:srgbClr val="002060"/>
                </a:solidFill>
                <a:latin typeface="Book Antiqua" pitchFamily="18" charset="0"/>
                <a:ea typeface="Calibri"/>
                <a:cs typeface="Times New Roman"/>
              </a:rPr>
              <a:t> εδώ ο Πλωτ</a:t>
            </a:r>
            <a:r>
              <a:rPr lang="el-GR" sz="3600" dirty="0" smtClean="0">
                <a:solidFill>
                  <a:srgbClr val="002060"/>
                </a:solidFill>
                <a:latin typeface="Book Antiqua" pitchFamily="18" charset="0"/>
                <a:ea typeface="Calibri"/>
              </a:rPr>
              <a:t>ῖ</a:t>
            </a:r>
            <a:r>
              <a:rPr lang="el-GR" sz="3600" dirty="0" smtClean="0">
                <a:solidFill>
                  <a:srgbClr val="002060"/>
                </a:solidFill>
                <a:latin typeface="Book Antiqua" pitchFamily="18" charset="0"/>
                <a:ea typeface="Calibri"/>
                <a:cs typeface="Times New Roman"/>
              </a:rPr>
              <a:t>νος</a:t>
            </a:r>
            <a:endParaRPr lang="el-GR" sz="3600" dirty="0">
              <a:solidFill>
                <a:srgbClr val="002060"/>
              </a:solidFill>
              <a:latin typeface="Book Antiqua"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457200"/>
            <a:ext cx="8686800" cy="1143000"/>
          </a:xfrm>
        </p:spPr>
        <p:txBody>
          <a:bodyPr/>
          <a:lstStyle/>
          <a:p>
            <a:pPr algn="just"/>
            <a:r>
              <a:rPr lang="el-GR" b="1" dirty="0" smtClean="0">
                <a:solidFill>
                  <a:srgbClr val="C00000"/>
                </a:solidFill>
                <a:effectLst>
                  <a:outerShdw blurRad="38100" dist="38100" dir="2700000" algn="tl">
                    <a:srgbClr val="000000">
                      <a:alpha val="43137"/>
                    </a:srgbClr>
                  </a:outerShdw>
                </a:effectLst>
                <a:latin typeface="Book Antiqua"/>
                <a:ea typeface="Calibri"/>
                <a:cs typeface="Times New Roman"/>
              </a:rPr>
              <a:t>ΙΙΙ 7 3. 24</a:t>
            </a:r>
            <a:endParaRPr lang="el-GR" dirty="0">
              <a:effectLst>
                <a:outerShdw blurRad="38100" dist="38100" dir="2700000" algn="tl">
                  <a:srgbClr val="000000">
                    <a:alpha val="43137"/>
                  </a:srgbClr>
                </a:outerShdw>
              </a:effectLst>
            </a:endParaRPr>
          </a:p>
        </p:txBody>
      </p:sp>
      <p:pic>
        <p:nvPicPr>
          <p:cNvPr id="4" name="3 - Θέση περιεχομένου"/>
          <p:cNvPicPr>
            <a:picLocks noGrp="1"/>
          </p:cNvPicPr>
          <p:nvPr>
            <p:ph idx="1"/>
          </p:nvPr>
        </p:nvPicPr>
        <p:blipFill>
          <a:blip r:embed="rId2" cstate="print">
            <a:lum contrast="10000"/>
          </a:blip>
          <a:srcRect l="44717" t="30808" r="38232" b="62690"/>
          <a:stretch>
            <a:fillRect/>
          </a:stretch>
        </p:blipFill>
        <p:spPr bwMode="auto">
          <a:xfrm>
            <a:off x="4572000" y="685800"/>
            <a:ext cx="3581400" cy="1015179"/>
          </a:xfrm>
          <a:prstGeom prst="rect">
            <a:avLst/>
          </a:prstGeom>
          <a:ln>
            <a:noFill/>
          </a:ln>
          <a:effectLst>
            <a:outerShdw blurRad="292100" dist="139700" dir="2700000" algn="tl" rotWithShape="0">
              <a:srgbClr val="333333">
                <a:alpha val="65000"/>
              </a:srgbClr>
            </a:outerShdw>
          </a:effectLst>
        </p:spPr>
      </p:pic>
      <p:sp>
        <p:nvSpPr>
          <p:cNvPr id="5" name="4 - Ορθογώνιο"/>
          <p:cNvSpPr/>
          <p:nvPr/>
        </p:nvSpPr>
        <p:spPr>
          <a:xfrm>
            <a:off x="228600" y="2209800"/>
            <a:ext cx="8686800" cy="1384995"/>
          </a:xfrm>
          <a:prstGeom prst="rect">
            <a:avLst/>
          </a:prstGeom>
        </p:spPr>
        <p:txBody>
          <a:bodyPr wrap="square">
            <a:spAutoFit/>
          </a:bodyPr>
          <a:lstStyle/>
          <a:p>
            <a:pPr algn="just"/>
            <a:r>
              <a:rPr lang="el-GR" sz="2800" dirty="0" smtClean="0">
                <a:solidFill>
                  <a:srgbClr val="002060"/>
                </a:solidFill>
                <a:latin typeface="Book Antiqua" pitchFamily="18" charset="0"/>
                <a:ea typeface="Calibri"/>
                <a:cs typeface="Times New Roman"/>
              </a:rPr>
              <a:t>Το </a:t>
            </a:r>
            <a:r>
              <a:rPr lang="el-GR" sz="2800" dirty="0" smtClean="0">
                <a:solidFill>
                  <a:srgbClr val="002060"/>
                </a:solidFill>
                <a:latin typeface="Book Antiqua" pitchFamily="18" charset="0"/>
                <a:ea typeface="Calibri"/>
              </a:rPr>
              <a:t>ὑ</a:t>
            </a:r>
            <a:r>
              <a:rPr lang="el-GR" sz="2800" dirty="0" smtClean="0">
                <a:solidFill>
                  <a:srgbClr val="002060"/>
                </a:solidFill>
                <a:latin typeface="Book Antiqua" pitchFamily="18" charset="0"/>
                <a:ea typeface="Calibri"/>
                <a:cs typeface="Times New Roman"/>
              </a:rPr>
              <a:t>ποκε</a:t>
            </a:r>
            <a:r>
              <a:rPr lang="el-GR" sz="2800" dirty="0" smtClean="0">
                <a:solidFill>
                  <a:srgbClr val="002060"/>
                </a:solidFill>
                <a:latin typeface="Book Antiqua" pitchFamily="18" charset="0"/>
                <a:ea typeface="Calibri"/>
              </a:rPr>
              <a:t>ί</a:t>
            </a:r>
            <a:r>
              <a:rPr lang="el-GR" sz="2800" dirty="0" smtClean="0">
                <a:solidFill>
                  <a:srgbClr val="002060"/>
                </a:solidFill>
                <a:latin typeface="Book Antiqua" pitchFamily="18" charset="0"/>
                <a:ea typeface="Calibri"/>
                <a:cs typeface="Times New Roman"/>
              </a:rPr>
              <a:t>μενον δηλώνει το υπόστρωμα. Είναι αριστοτελικός όρος που δηλώνει την </a:t>
            </a:r>
            <a:r>
              <a:rPr lang="el-GR" sz="2800" dirty="0" smtClean="0">
                <a:solidFill>
                  <a:srgbClr val="002060"/>
                </a:solidFill>
                <a:latin typeface="Book Antiqua" pitchFamily="18" charset="0"/>
                <a:ea typeface="Calibri"/>
              </a:rPr>
              <a:t>ὕ</a:t>
            </a:r>
            <a:r>
              <a:rPr lang="el-GR" sz="2800" dirty="0" smtClean="0">
                <a:solidFill>
                  <a:srgbClr val="002060"/>
                </a:solidFill>
                <a:latin typeface="Book Antiqua" pitchFamily="18" charset="0"/>
                <a:ea typeface="Calibri"/>
                <a:cs typeface="Times New Roman"/>
              </a:rPr>
              <a:t>λη ή την ο</a:t>
            </a:r>
            <a:r>
              <a:rPr lang="el-GR" sz="2800" dirty="0" smtClean="0">
                <a:solidFill>
                  <a:srgbClr val="002060"/>
                </a:solidFill>
                <a:latin typeface="Book Antiqua" pitchFamily="18" charset="0"/>
                <a:ea typeface="Calibri"/>
              </a:rPr>
              <a:t>ὐ</a:t>
            </a:r>
            <a:r>
              <a:rPr lang="el-GR" sz="2800" dirty="0" smtClean="0">
                <a:solidFill>
                  <a:srgbClr val="002060"/>
                </a:solidFill>
                <a:latin typeface="Book Antiqua" pitchFamily="18" charset="0"/>
                <a:ea typeface="Calibri"/>
                <a:cs typeface="Times New Roman"/>
              </a:rPr>
              <a:t>σία ως το σταθερό υπόστρωμα των μεταβολών.</a:t>
            </a:r>
            <a:endParaRPr lang="el-GR" sz="2800" dirty="0">
              <a:solidFill>
                <a:srgbClr val="002060"/>
              </a:solidFill>
              <a:latin typeface="Book Antiqua" pitchFamily="18" charset="0"/>
            </a:endParaRPr>
          </a:p>
        </p:txBody>
      </p:sp>
      <p:sp>
        <p:nvSpPr>
          <p:cNvPr id="6" name="5 - Ορθογώνιο"/>
          <p:cNvSpPr/>
          <p:nvPr/>
        </p:nvSpPr>
        <p:spPr>
          <a:xfrm>
            <a:off x="228600" y="3886200"/>
            <a:ext cx="8686800" cy="954107"/>
          </a:xfrm>
          <a:prstGeom prst="rect">
            <a:avLst/>
          </a:prstGeom>
        </p:spPr>
        <p:txBody>
          <a:bodyPr wrap="square">
            <a:spAutoFit/>
          </a:bodyPr>
          <a:lstStyle/>
          <a:p>
            <a:pPr algn="just"/>
            <a:r>
              <a:rPr lang="el-GR" sz="2800" b="1" dirty="0" smtClean="0">
                <a:solidFill>
                  <a:srgbClr val="002060"/>
                </a:solidFill>
                <a:latin typeface="Book Antiqua" pitchFamily="18" charset="0"/>
                <a:ea typeface="Calibri"/>
                <a:cs typeface="Times New Roman"/>
              </a:rPr>
              <a:t>Δεν έχουμε απόλυτη ταύτιση νοητής ο</a:t>
            </a:r>
            <a:r>
              <a:rPr lang="el-GR" sz="2800" b="1" dirty="0" smtClean="0">
                <a:solidFill>
                  <a:srgbClr val="002060"/>
                </a:solidFill>
                <a:latin typeface="Book Antiqua" pitchFamily="18" charset="0"/>
                <a:ea typeface="Calibri"/>
              </a:rPr>
              <a:t>ὐ</a:t>
            </a:r>
            <a:r>
              <a:rPr lang="el-GR" sz="2800" b="1" dirty="0" smtClean="0">
                <a:solidFill>
                  <a:srgbClr val="002060"/>
                </a:solidFill>
                <a:latin typeface="Book Antiqua" pitchFamily="18" charset="0"/>
                <a:ea typeface="Calibri"/>
                <a:cs typeface="Times New Roman"/>
              </a:rPr>
              <a:t>σίας και α</a:t>
            </a:r>
            <a:r>
              <a:rPr lang="el-GR" sz="2800" b="1" dirty="0" smtClean="0">
                <a:solidFill>
                  <a:srgbClr val="002060"/>
                </a:solidFill>
                <a:latin typeface="Book Antiqua" pitchFamily="18" charset="0"/>
                <a:ea typeface="Calibri"/>
              </a:rPr>
              <a:t>ἰ</a:t>
            </a:r>
            <a:r>
              <a:rPr lang="el-GR" sz="2800" b="1" dirty="0" smtClean="0">
                <a:solidFill>
                  <a:srgbClr val="002060"/>
                </a:solidFill>
                <a:latin typeface="Book Antiqua" pitchFamily="18" charset="0"/>
                <a:ea typeface="Calibri"/>
                <a:cs typeface="Times New Roman"/>
              </a:rPr>
              <a:t>ωνιότητας.</a:t>
            </a:r>
            <a:endParaRPr lang="el-GR" sz="2800" dirty="0">
              <a:solidFill>
                <a:srgbClr val="002060"/>
              </a:solidFill>
              <a:latin typeface="Book Antiqua" pitchFamily="18" charset="0"/>
            </a:endParaRPr>
          </a:p>
        </p:txBody>
      </p:sp>
      <p:sp>
        <p:nvSpPr>
          <p:cNvPr id="7" name="6 - Ορθογώνιο"/>
          <p:cNvSpPr/>
          <p:nvPr/>
        </p:nvSpPr>
        <p:spPr>
          <a:xfrm>
            <a:off x="152400" y="5181600"/>
            <a:ext cx="8763000" cy="1384995"/>
          </a:xfrm>
          <a:prstGeom prst="rect">
            <a:avLst/>
          </a:prstGeom>
        </p:spPr>
        <p:txBody>
          <a:bodyPr wrap="square">
            <a:spAutoFit/>
          </a:bodyPr>
          <a:lstStyle/>
          <a:p>
            <a:pPr algn="just"/>
            <a:r>
              <a:rPr lang="el-GR" sz="2800" b="1" dirty="0" smtClean="0">
                <a:solidFill>
                  <a:srgbClr val="002060"/>
                </a:solidFill>
                <a:latin typeface="Book Antiqua" pitchFamily="18" charset="0"/>
                <a:ea typeface="Calibri"/>
                <a:cs typeface="Times New Roman"/>
              </a:rPr>
              <a:t>Η α</a:t>
            </a:r>
            <a:r>
              <a:rPr lang="el-GR" sz="2800" b="1" dirty="0" smtClean="0">
                <a:solidFill>
                  <a:srgbClr val="002060"/>
                </a:solidFill>
                <a:latin typeface="Book Antiqua" pitchFamily="18" charset="0"/>
                <a:ea typeface="Calibri"/>
              </a:rPr>
              <a:t>ἰ</a:t>
            </a:r>
            <a:r>
              <a:rPr lang="el-GR" sz="2800" b="1" dirty="0" smtClean="0">
                <a:solidFill>
                  <a:srgbClr val="002060"/>
                </a:solidFill>
                <a:latin typeface="Book Antiqua" pitchFamily="18" charset="0"/>
                <a:ea typeface="Calibri"/>
                <a:cs typeface="Times New Roman"/>
              </a:rPr>
              <a:t>ωνιότητα είναι κατά κάποιον τρόπο η ενέργεια του Νο</a:t>
            </a:r>
            <a:r>
              <a:rPr lang="el-GR" sz="2800" b="1" dirty="0" smtClean="0">
                <a:solidFill>
                  <a:srgbClr val="002060"/>
                </a:solidFill>
                <a:latin typeface="Book Antiqua" pitchFamily="18" charset="0"/>
                <a:ea typeface="Calibri"/>
              </a:rPr>
              <a:t>ῦ</a:t>
            </a:r>
            <a:r>
              <a:rPr lang="el-GR" sz="2800" b="1" dirty="0" smtClean="0">
                <a:solidFill>
                  <a:srgbClr val="002060"/>
                </a:solidFill>
                <a:latin typeface="Book Antiqua" pitchFamily="18" charset="0"/>
                <a:ea typeface="Calibri"/>
                <a:cs typeface="Times New Roman"/>
              </a:rPr>
              <a:t>, όπως το φως είναι η ενέργεια της φωτεινής πηγής.</a:t>
            </a:r>
            <a:endParaRPr lang="el-GR" sz="2800" dirty="0">
              <a:solidFill>
                <a:srgbClr val="002060"/>
              </a:solidFill>
              <a:latin typeface="Book Antiqua"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p:cNvPicPr>
            <a:picLocks noGrp="1"/>
          </p:cNvPicPr>
          <p:nvPr>
            <p:ph idx="1"/>
          </p:nvPr>
        </p:nvPicPr>
        <p:blipFill>
          <a:blip r:embed="rId2" cstate="print">
            <a:lum contrast="10000"/>
          </a:blip>
          <a:srcRect l="38859" t="34671" r="35382" b="57039"/>
          <a:stretch>
            <a:fillRect/>
          </a:stretch>
        </p:blipFill>
        <p:spPr bwMode="auto">
          <a:xfrm>
            <a:off x="76200" y="2743200"/>
            <a:ext cx="5257800" cy="1219200"/>
          </a:xfrm>
          <a:prstGeom prst="rect">
            <a:avLst/>
          </a:prstGeom>
          <a:ln>
            <a:noFill/>
          </a:ln>
          <a:effectLst>
            <a:outerShdw blurRad="292100" dist="139700" dir="2700000" algn="tl" rotWithShape="0">
              <a:srgbClr val="333333">
                <a:alpha val="65000"/>
              </a:srgbClr>
            </a:outerShdw>
          </a:effectLst>
        </p:spPr>
      </p:pic>
      <p:sp>
        <p:nvSpPr>
          <p:cNvPr id="5" name="4 - Ορθογώνιο"/>
          <p:cNvSpPr/>
          <p:nvPr/>
        </p:nvSpPr>
        <p:spPr>
          <a:xfrm>
            <a:off x="228600" y="4724400"/>
            <a:ext cx="8686800" cy="769441"/>
          </a:xfrm>
          <a:prstGeom prst="rect">
            <a:avLst/>
          </a:prstGeom>
        </p:spPr>
        <p:txBody>
          <a:bodyPr wrap="square">
            <a:spAutoFit/>
          </a:bodyPr>
          <a:lstStyle/>
          <a:p>
            <a:r>
              <a:rPr lang="el-GR" sz="4400" b="1" i="1" dirty="0" err="1" smtClean="0">
                <a:solidFill>
                  <a:srgbClr val="002060"/>
                </a:solidFill>
                <a:effectLst>
                  <a:outerShdw blurRad="38100" dist="38100" dir="2700000" algn="tl">
                    <a:srgbClr val="000000">
                      <a:alpha val="43137"/>
                    </a:srgbClr>
                  </a:outerShdw>
                </a:effectLst>
                <a:latin typeface="Book Antiqua" pitchFamily="18" charset="0"/>
                <a:ea typeface="Calibri"/>
              </a:rPr>
              <a:t>ὅπερ</a:t>
            </a:r>
            <a:r>
              <a:rPr lang="el-GR" sz="4400" b="1" i="1" dirty="0" smtClean="0">
                <a:solidFill>
                  <a:srgbClr val="002060"/>
                </a:solidFill>
                <a:effectLst>
                  <a:outerShdw blurRad="38100" dist="38100" dir="2700000" algn="tl">
                    <a:srgbClr val="000000">
                      <a:alpha val="43137"/>
                    </a:srgbClr>
                  </a:outerShdw>
                </a:effectLst>
                <a:latin typeface="Book Antiqua" pitchFamily="18" charset="0"/>
                <a:ea typeface="Calibri"/>
              </a:rPr>
              <a:t> </a:t>
            </a:r>
            <a:r>
              <a:rPr lang="el-GR" sz="4400" b="1" i="1" dirty="0" err="1" smtClean="0">
                <a:solidFill>
                  <a:srgbClr val="002060"/>
                </a:solidFill>
                <a:effectLst>
                  <a:outerShdw blurRad="38100" dist="38100" dir="2700000" algn="tl">
                    <a:srgbClr val="000000">
                      <a:alpha val="43137"/>
                    </a:srgbClr>
                  </a:outerShdw>
                </a:effectLst>
                <a:latin typeface="Book Antiqua" pitchFamily="18" charset="0"/>
                <a:ea typeface="Calibri"/>
              </a:rPr>
              <a:t>ἔστιν</a:t>
            </a:r>
            <a:r>
              <a:rPr lang="el-GR" sz="4400" b="1" i="1" dirty="0" smtClean="0">
                <a:solidFill>
                  <a:srgbClr val="002060"/>
                </a:solidFill>
                <a:effectLst>
                  <a:outerShdw blurRad="38100" dist="38100" dir="2700000" algn="tl">
                    <a:srgbClr val="000000">
                      <a:alpha val="43137"/>
                    </a:srgbClr>
                  </a:outerShdw>
                </a:effectLst>
                <a:latin typeface="Book Antiqua" pitchFamily="18" charset="0"/>
                <a:ea typeface="Calibri"/>
              </a:rPr>
              <a:t> εἶναι  </a:t>
            </a:r>
            <a:r>
              <a:rPr lang="el-GR" sz="4400" dirty="0" smtClean="0">
                <a:solidFill>
                  <a:srgbClr val="002060"/>
                </a:solidFill>
                <a:effectLst>
                  <a:outerShdw blurRad="38100" dist="38100" dir="2700000" algn="tl">
                    <a:srgbClr val="000000">
                      <a:alpha val="43137"/>
                    </a:srgbClr>
                  </a:outerShdw>
                </a:effectLst>
                <a:latin typeface="Book Antiqua" pitchFamily="18" charset="0"/>
                <a:ea typeface="Calibri"/>
              </a:rPr>
              <a:t> </a:t>
            </a:r>
            <a:r>
              <a:rPr lang="el-GR" sz="4400" dirty="0" smtClean="0">
                <a:solidFill>
                  <a:srgbClr val="002060"/>
                </a:solidFill>
                <a:latin typeface="Book Antiqua" pitchFamily="18" charset="0"/>
                <a:ea typeface="Calibri"/>
                <a:cs typeface="Times New Roman"/>
              </a:rPr>
              <a:t>(</a:t>
            </a:r>
            <a:r>
              <a:rPr lang="el-GR" sz="44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ΙΙΙ 7 3. 33–34</a:t>
            </a:r>
            <a:r>
              <a:rPr lang="el-GR" sz="4400" dirty="0" smtClean="0">
                <a:solidFill>
                  <a:srgbClr val="002060"/>
                </a:solidFill>
                <a:latin typeface="Book Antiqua" pitchFamily="18" charset="0"/>
                <a:ea typeface="Calibri"/>
                <a:cs typeface="Times New Roman"/>
              </a:rPr>
              <a:t>)</a:t>
            </a:r>
            <a:endParaRPr lang="el-GR" sz="4400" dirty="0">
              <a:solidFill>
                <a:srgbClr val="002060"/>
              </a:solidFill>
              <a:latin typeface="Book Antiqua" pitchFamily="18" charset="0"/>
            </a:endParaRPr>
          </a:p>
        </p:txBody>
      </p:sp>
      <p:sp>
        <p:nvSpPr>
          <p:cNvPr id="6" name="1 - Τίτλος"/>
          <p:cNvSpPr>
            <a:spLocks noGrp="1"/>
          </p:cNvSpPr>
          <p:nvPr>
            <p:ph type="title"/>
          </p:nvPr>
        </p:nvSpPr>
        <p:spPr>
          <a:xfrm>
            <a:off x="228600" y="228600"/>
            <a:ext cx="8686800" cy="1143000"/>
          </a:xfrm>
        </p:spPr>
        <p:txBody>
          <a:bodyPr/>
          <a:lstStyle/>
          <a:p>
            <a:pPr algn="just"/>
            <a:r>
              <a:rPr lang="el-GR" b="1" dirty="0" smtClean="0">
                <a:solidFill>
                  <a:srgbClr val="C00000"/>
                </a:solidFill>
                <a:effectLst>
                  <a:outerShdw blurRad="38100" dist="38100" dir="2700000" algn="tl">
                    <a:srgbClr val="000000">
                      <a:alpha val="43137"/>
                    </a:srgbClr>
                  </a:outerShdw>
                </a:effectLst>
                <a:latin typeface="Book Antiqua"/>
                <a:ea typeface="Calibri"/>
                <a:cs typeface="Times New Roman"/>
              </a:rPr>
              <a:t>ΙΙΙ 7 3. 2</a:t>
            </a:r>
            <a:r>
              <a:rPr lang="en-US" b="1" dirty="0" smtClean="0">
                <a:solidFill>
                  <a:srgbClr val="C00000"/>
                </a:solidFill>
                <a:effectLst>
                  <a:outerShdw blurRad="38100" dist="38100" dir="2700000" algn="tl">
                    <a:srgbClr val="000000">
                      <a:alpha val="43137"/>
                    </a:srgbClr>
                  </a:outerShdw>
                </a:effectLst>
                <a:latin typeface="Book Antiqua"/>
                <a:ea typeface="Calibri"/>
                <a:cs typeface="Times New Roman"/>
              </a:rPr>
              <a:t>8–29</a:t>
            </a:r>
            <a:endParaRPr lang="el-GR" dirty="0">
              <a:effectLst>
                <a:outerShdw blurRad="38100" dist="38100" dir="2700000" algn="tl">
                  <a:srgbClr val="000000">
                    <a:alpha val="43137"/>
                  </a:srgbClr>
                </a:outerShdw>
              </a:effectLst>
            </a:endParaRPr>
          </a:p>
        </p:txBody>
      </p:sp>
      <p:sp>
        <p:nvSpPr>
          <p:cNvPr id="7" name="6 - Ορθογώνιο"/>
          <p:cNvSpPr/>
          <p:nvPr/>
        </p:nvSpPr>
        <p:spPr>
          <a:xfrm>
            <a:off x="228600" y="1447800"/>
            <a:ext cx="8610600" cy="954107"/>
          </a:xfrm>
          <a:prstGeom prst="rect">
            <a:avLst/>
          </a:prstGeom>
        </p:spPr>
        <p:txBody>
          <a:bodyPr wrap="square">
            <a:spAutoFit/>
          </a:bodyPr>
          <a:lstStyle/>
          <a:p>
            <a:pPr algn="ctr"/>
            <a:r>
              <a:rPr lang="el-GR" sz="2800" b="1" i="1" dirty="0" smtClean="0">
                <a:solidFill>
                  <a:srgbClr val="002060"/>
                </a:solidFill>
                <a:effectLst>
                  <a:outerShdw blurRad="38100" dist="38100" dir="2700000" algn="tl">
                    <a:srgbClr val="000000">
                      <a:alpha val="43137"/>
                    </a:srgbClr>
                  </a:outerShdw>
                </a:effectLst>
                <a:latin typeface="Book Antiqua" pitchFamily="18" charset="0"/>
              </a:rPr>
              <a:t>«Αφού τι μπορεί να τού συμβεί μετά, που δεν είναι τώρα</a:t>
            </a:r>
            <a:r>
              <a:rPr lang="el-GR" sz="2800" dirty="0" smtClean="0">
                <a:solidFill>
                  <a:srgbClr val="002060"/>
                </a:solidFill>
                <a:effectLst>
                  <a:outerShdw blurRad="38100" dist="38100" dir="2700000" algn="tl">
                    <a:srgbClr val="000000">
                      <a:alpha val="43137"/>
                    </a:srgbClr>
                  </a:outerShdw>
                </a:effectLst>
                <a:latin typeface="Book Antiqua" pitchFamily="18" charset="0"/>
              </a:rPr>
              <a:t>;»</a:t>
            </a:r>
            <a:endParaRPr lang="el-GR" sz="2800" dirty="0">
              <a:solidFill>
                <a:srgbClr val="002060"/>
              </a:solidFill>
              <a:effectLst>
                <a:outerShdw blurRad="38100" dist="38100" dir="2700000" algn="tl">
                  <a:srgbClr val="000000">
                    <a:alpha val="43137"/>
                  </a:srgbClr>
                </a:outerShdw>
              </a:effectLst>
              <a:latin typeface="Book Antiqua" pitchFamily="18" charset="0"/>
            </a:endParaRPr>
          </a:p>
        </p:txBody>
      </p:sp>
      <p:sp>
        <p:nvSpPr>
          <p:cNvPr id="9" name="8 - Ορθογώνιο"/>
          <p:cNvSpPr/>
          <p:nvPr/>
        </p:nvSpPr>
        <p:spPr>
          <a:xfrm>
            <a:off x="228600" y="5791200"/>
            <a:ext cx="8686800" cy="769441"/>
          </a:xfrm>
          <a:prstGeom prst="rect">
            <a:avLst/>
          </a:prstGeom>
        </p:spPr>
        <p:txBody>
          <a:bodyPr wrap="square">
            <a:spAutoFit/>
          </a:bodyPr>
          <a:lstStyle/>
          <a:p>
            <a:pPr lvl="0"/>
            <a:r>
              <a:rPr lang="el-GR" sz="4400" b="1" i="1" dirty="0" smtClean="0">
                <a:solidFill>
                  <a:srgbClr val="002060"/>
                </a:solidFill>
                <a:effectLst>
                  <a:outerShdw blurRad="38100" dist="38100" dir="2700000" algn="tl">
                    <a:srgbClr val="000000">
                      <a:alpha val="43137"/>
                    </a:srgbClr>
                  </a:outerShdw>
                </a:effectLst>
                <a:latin typeface="Book Antiqua" pitchFamily="18" charset="0"/>
                <a:ea typeface="Calibri"/>
              </a:rPr>
              <a:t>                 άμα πάντα   </a:t>
            </a:r>
            <a:r>
              <a:rPr lang="el-GR" sz="4400" dirty="0" smtClean="0">
                <a:solidFill>
                  <a:srgbClr val="002060"/>
                </a:solidFill>
                <a:effectLst>
                  <a:outerShdw blurRad="38100" dist="38100" dir="2700000" algn="tl">
                    <a:srgbClr val="000000">
                      <a:alpha val="43137"/>
                    </a:srgbClr>
                  </a:outerShdw>
                </a:effectLst>
                <a:latin typeface="Book Antiqua" pitchFamily="18" charset="0"/>
                <a:ea typeface="Calibri"/>
              </a:rPr>
              <a:t> </a:t>
            </a:r>
            <a:r>
              <a:rPr lang="el-GR" sz="4400" dirty="0" smtClean="0">
                <a:solidFill>
                  <a:srgbClr val="002060"/>
                </a:solidFill>
                <a:latin typeface="Book Antiqua" pitchFamily="18" charset="0"/>
                <a:ea typeface="Calibri"/>
                <a:cs typeface="Times New Roman"/>
              </a:rPr>
              <a:t>(</a:t>
            </a:r>
            <a:r>
              <a:rPr lang="el-GR" sz="44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ΙΙΙ 7 3. 18</a:t>
            </a:r>
            <a:r>
              <a:rPr lang="el-GR" sz="4400" dirty="0" smtClean="0">
                <a:solidFill>
                  <a:srgbClr val="002060"/>
                </a:solidFill>
                <a:latin typeface="Book Antiqua" pitchFamily="18" charset="0"/>
                <a:ea typeface="Calibri"/>
                <a:cs typeface="Times New Roman"/>
              </a:rPr>
              <a:t>)</a:t>
            </a:r>
            <a:endParaRPr lang="el-GR" sz="4400" dirty="0">
              <a:solidFill>
                <a:srgbClr val="002060"/>
              </a:solidFill>
              <a:latin typeface="Book Antiqua" pitchFamily="18" charset="0"/>
            </a:endParaRPr>
          </a:p>
        </p:txBody>
      </p:sp>
      <p:sp>
        <p:nvSpPr>
          <p:cNvPr id="10" name="9 - Ορθογώνιο"/>
          <p:cNvSpPr/>
          <p:nvPr/>
        </p:nvSpPr>
        <p:spPr>
          <a:xfrm>
            <a:off x="5562600" y="2286000"/>
            <a:ext cx="3429000" cy="2308324"/>
          </a:xfrm>
          <a:prstGeom prst="rect">
            <a:avLst/>
          </a:prstGeom>
        </p:spPr>
        <p:txBody>
          <a:bodyPr wrap="square">
            <a:spAutoFit/>
          </a:bodyPr>
          <a:lstStyle/>
          <a:p>
            <a:pPr algn="just"/>
            <a:r>
              <a:rPr lang="el-GR" sz="2400" b="1" dirty="0" smtClean="0">
                <a:solidFill>
                  <a:srgbClr val="002060"/>
                </a:solidFill>
                <a:latin typeface="Book Antiqua" pitchFamily="18" charset="0"/>
                <a:ea typeface="Calibri"/>
                <a:cs typeface="Times New Roman"/>
              </a:rPr>
              <a:t>Πάντα η μεταβολή στον α</a:t>
            </a:r>
            <a:r>
              <a:rPr lang="el-GR" sz="2400" b="1" dirty="0" smtClean="0">
                <a:solidFill>
                  <a:srgbClr val="002060"/>
                </a:solidFill>
                <a:latin typeface="Book Antiqua" pitchFamily="18" charset="0"/>
                <a:ea typeface="Calibri"/>
              </a:rPr>
              <a:t>ἰ</a:t>
            </a:r>
            <a:r>
              <a:rPr lang="el-GR" sz="2400" b="1" dirty="0" smtClean="0">
                <a:solidFill>
                  <a:srgbClr val="002060"/>
                </a:solidFill>
                <a:latin typeface="Book Antiqua" pitchFamily="18" charset="0"/>
                <a:ea typeface="Calibri"/>
                <a:cs typeface="Times New Roman"/>
              </a:rPr>
              <a:t>σθητό κόσμο είναι από την ιδιότητα όχι α στην ιδιότητα α ή από την ιδιότητα α στην ιδιότητα όχι α.</a:t>
            </a:r>
            <a:endParaRPr lang="el-GR" sz="2400" b="1" dirty="0">
              <a:solidFill>
                <a:srgbClr val="002060"/>
              </a:solidFill>
              <a:latin typeface="Book Antiqua"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1600200"/>
            <a:ext cx="8686800" cy="1143000"/>
          </a:xfrm>
        </p:spPr>
        <p:txBody>
          <a:bodyPr>
            <a:noAutofit/>
          </a:bodyPr>
          <a:lstStyle/>
          <a:p>
            <a:pPr algn="just"/>
            <a:r>
              <a:rPr lang="el-GR" sz="3200" b="1" dirty="0" smtClean="0">
                <a:solidFill>
                  <a:srgbClr val="002060"/>
                </a:solidFill>
                <a:latin typeface="Book Antiqua" pitchFamily="18" charset="0"/>
                <a:ea typeface="Calibri"/>
                <a:cs typeface="Times New Roman"/>
              </a:rPr>
              <a:t>Η απόλυτη ταυτότητα του </a:t>
            </a:r>
            <a:r>
              <a:rPr lang="el-GR" sz="3200" b="1" dirty="0" smtClean="0">
                <a:solidFill>
                  <a:srgbClr val="002060"/>
                </a:solidFill>
                <a:latin typeface="Book Antiqua" pitchFamily="18" charset="0"/>
                <a:ea typeface="Calibri"/>
              </a:rPr>
              <a:t>ὄ</a:t>
            </a:r>
            <a:r>
              <a:rPr lang="el-GR" sz="3200" b="1" dirty="0" smtClean="0">
                <a:solidFill>
                  <a:srgbClr val="002060"/>
                </a:solidFill>
                <a:latin typeface="Book Antiqua" pitchFamily="18" charset="0"/>
                <a:ea typeface="Calibri"/>
                <a:cs typeface="Times New Roman"/>
              </a:rPr>
              <a:t>ντος ως πληρότητα και η πληρότητα οφείλεται στη συγχρονικότητα των νοητ</a:t>
            </a:r>
            <a:r>
              <a:rPr lang="el-GR" sz="3200" b="1" dirty="0" smtClean="0">
                <a:solidFill>
                  <a:srgbClr val="002060"/>
                </a:solidFill>
                <a:latin typeface="Book Antiqua" pitchFamily="18" charset="0"/>
                <a:ea typeface="Calibri"/>
              </a:rPr>
              <a:t>ῶ</a:t>
            </a:r>
            <a:r>
              <a:rPr lang="el-GR" sz="3200" b="1" dirty="0" smtClean="0">
                <a:solidFill>
                  <a:srgbClr val="002060"/>
                </a:solidFill>
                <a:latin typeface="Book Antiqua" pitchFamily="18" charset="0"/>
                <a:ea typeface="Calibri"/>
                <a:cs typeface="Times New Roman"/>
              </a:rPr>
              <a:t>ν.</a:t>
            </a:r>
            <a:endParaRPr lang="el-GR" sz="3200" dirty="0">
              <a:solidFill>
                <a:srgbClr val="002060"/>
              </a:solidFill>
              <a:latin typeface="Book Antiqua" pitchFamily="18" charset="0"/>
            </a:endParaRPr>
          </a:p>
        </p:txBody>
      </p:sp>
      <p:sp>
        <p:nvSpPr>
          <p:cNvPr id="3" name="2 - Θέση περιεχομένου"/>
          <p:cNvSpPr>
            <a:spLocks noGrp="1"/>
          </p:cNvSpPr>
          <p:nvPr>
            <p:ph idx="1"/>
          </p:nvPr>
        </p:nvSpPr>
        <p:spPr>
          <a:xfrm>
            <a:off x="228600" y="3200400"/>
            <a:ext cx="8686800" cy="1828800"/>
          </a:xfrm>
        </p:spPr>
        <p:txBody>
          <a:bodyPr/>
          <a:lstStyle/>
          <a:p>
            <a:pPr algn="just">
              <a:buNone/>
            </a:pPr>
            <a:r>
              <a:rPr lang="el-GR" b="1" dirty="0" smtClean="0">
                <a:solidFill>
                  <a:srgbClr val="002060"/>
                </a:solidFill>
                <a:latin typeface="Book Antiqua" pitchFamily="18" charset="0"/>
                <a:ea typeface="Calibri"/>
                <a:cs typeface="Times New Roman"/>
              </a:rPr>
              <a:t>	Η πληρότητα δηλώνει απουσία, έλλειψη </a:t>
            </a:r>
            <a:r>
              <a:rPr lang="el-GR" sz="4400" b="1" dirty="0" smtClean="0">
                <a:solidFill>
                  <a:srgbClr val="002060"/>
                </a:solidFill>
                <a:latin typeface="Book Antiqua" pitchFamily="18" charset="0"/>
                <a:ea typeface="Calibri"/>
                <a:cs typeface="Times New Roman"/>
              </a:rPr>
              <a:t>έλλειψης</a:t>
            </a:r>
            <a:r>
              <a:rPr lang="el-GR" b="1" baseline="30000" dirty="0" smtClean="0">
                <a:solidFill>
                  <a:srgbClr val="002060"/>
                </a:solidFill>
                <a:latin typeface="Book Antiqua" pitchFamily="18" charset="0"/>
                <a:ea typeface="Calibri"/>
                <a:cs typeface="Times New Roman"/>
              </a:rPr>
              <a:t>.</a:t>
            </a:r>
            <a:r>
              <a:rPr lang="el-GR" b="1" dirty="0" smtClean="0">
                <a:solidFill>
                  <a:srgbClr val="002060"/>
                </a:solidFill>
                <a:latin typeface="Book Antiqua" pitchFamily="18" charset="0"/>
                <a:ea typeface="Calibri"/>
                <a:cs typeface="Times New Roman"/>
              </a:rPr>
              <a:t> δηλώνει ότι δεν τού λείπει τίποτα.</a:t>
            </a:r>
            <a:endParaRPr lang="el-GR" dirty="0">
              <a:solidFill>
                <a:srgbClr val="002060"/>
              </a:solidFill>
              <a:latin typeface="Book Antiqua" pitchFamily="18" charset="0"/>
            </a:endParaRPr>
          </a:p>
        </p:txBody>
      </p:sp>
      <p:pic>
        <p:nvPicPr>
          <p:cNvPr id="4" name="3 - Εικόνα"/>
          <p:cNvPicPr/>
          <p:nvPr/>
        </p:nvPicPr>
        <p:blipFill>
          <a:blip r:embed="rId2" cstate="print">
            <a:lum contrast="10000"/>
          </a:blip>
          <a:srcRect l="40647" t="37120" r="37040" b="57792"/>
          <a:stretch>
            <a:fillRect/>
          </a:stretch>
        </p:blipFill>
        <p:spPr bwMode="auto">
          <a:xfrm>
            <a:off x="838200" y="5105400"/>
            <a:ext cx="6324600" cy="990600"/>
          </a:xfrm>
          <a:prstGeom prst="rect">
            <a:avLst/>
          </a:prstGeom>
          <a:ln>
            <a:noFill/>
          </a:ln>
          <a:effectLst>
            <a:outerShdw blurRad="292100" dist="139700" dir="2700000" algn="tl" rotWithShape="0">
              <a:srgbClr val="333333">
                <a:alpha val="65000"/>
              </a:srgbClr>
            </a:outerShdw>
          </a:effectLst>
        </p:spPr>
      </p:pic>
      <p:sp>
        <p:nvSpPr>
          <p:cNvPr id="5" name="1 - Τίτλος"/>
          <p:cNvSpPr txBox="1">
            <a:spLocks/>
          </p:cNvSpPr>
          <p:nvPr/>
        </p:nvSpPr>
        <p:spPr>
          <a:xfrm>
            <a:off x="228600" y="274638"/>
            <a:ext cx="8686800" cy="1143000"/>
          </a:xfrm>
          <a:prstGeom prst="rect">
            <a:avLst/>
          </a:prstGeom>
        </p:spPr>
        <p:txBody>
          <a:bodyPr vert="horz" lIns="91440" tIns="45720" rIns="91440" bIns="45720" rtlCol="0" anchor="ctr">
            <a:normAutofit/>
          </a:bodyPr>
          <a:lstStyle/>
          <a:p>
            <a:pPr lvl="0" algn="just">
              <a:spcBef>
                <a:spcPct val="0"/>
              </a:spcBef>
              <a:defRPr/>
            </a:pPr>
            <a:r>
              <a:rPr lang="el-GR" sz="44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Πληρότητα  </a:t>
            </a:r>
            <a:endParaRPr kumimoji="0" lang="el-GR" sz="4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28600" y="2286000"/>
            <a:ext cx="8686800" cy="1371600"/>
          </a:xfrm>
        </p:spPr>
        <p:txBody>
          <a:bodyPr>
            <a:noAutofit/>
          </a:bodyPr>
          <a:lstStyle/>
          <a:p>
            <a:pPr marL="0" indent="0" algn="just">
              <a:buNone/>
            </a:pPr>
            <a:r>
              <a:rPr lang="el-GR" sz="2400" b="1" dirty="0" smtClean="0">
                <a:solidFill>
                  <a:srgbClr val="002060"/>
                </a:solidFill>
                <a:effectLst>
                  <a:outerShdw blurRad="38100" dist="38100" dir="2700000" algn="tl">
                    <a:srgbClr val="000000">
                      <a:alpha val="43137"/>
                    </a:srgbClr>
                  </a:outerShdw>
                </a:effectLst>
                <a:latin typeface="Book Antiqua" pitchFamily="18" charset="0"/>
              </a:rPr>
              <a:t>Αυτή δεν είναι μία εικόνα πληρότητας γιατί πάντα βρίσκω έναν αριθμό να προσθέσω, πηγαίνοντας προς την κατεύθυνση του ἀπείρου. Αυτή είναι μία εικόνα ευθείας του διαστατού, του συνεχούς, του γεωμετρικού συνεχούς.</a:t>
            </a:r>
            <a:endParaRPr lang="el-GR" sz="2400" b="1" dirty="0">
              <a:solidFill>
                <a:srgbClr val="002060"/>
              </a:solidFill>
              <a:effectLst>
                <a:outerShdw blurRad="38100" dist="38100" dir="2700000" algn="tl">
                  <a:srgbClr val="000000">
                    <a:alpha val="43137"/>
                  </a:srgbClr>
                </a:outerShdw>
              </a:effectLst>
              <a:latin typeface="Book Antiqua" pitchFamily="18" charset="0"/>
            </a:endParaRPr>
          </a:p>
        </p:txBody>
      </p:sp>
      <p:pic>
        <p:nvPicPr>
          <p:cNvPr id="4" name="3 - Εικόνα"/>
          <p:cNvPicPr/>
          <p:nvPr/>
        </p:nvPicPr>
        <p:blipFill>
          <a:blip r:embed="rId2" cstate="print">
            <a:lum contrast="10000"/>
          </a:blip>
          <a:srcRect l="40647" t="37903" r="37040" b="58575"/>
          <a:stretch>
            <a:fillRect/>
          </a:stretch>
        </p:blipFill>
        <p:spPr bwMode="auto">
          <a:xfrm>
            <a:off x="1295400" y="1295400"/>
            <a:ext cx="6096000" cy="685800"/>
          </a:xfrm>
          <a:prstGeom prst="rect">
            <a:avLst/>
          </a:prstGeom>
          <a:ln>
            <a:noFill/>
          </a:ln>
          <a:effectLst>
            <a:outerShdw blurRad="292100" dist="139700" dir="2700000" algn="tl" rotWithShape="0">
              <a:srgbClr val="333333">
                <a:alpha val="65000"/>
              </a:srgbClr>
            </a:outerShdw>
          </a:effectLst>
        </p:spPr>
      </p:pic>
      <p:sp>
        <p:nvSpPr>
          <p:cNvPr id="5" name="1 - Τίτλος"/>
          <p:cNvSpPr txBox="1">
            <a:spLocks/>
          </p:cNvSpPr>
          <p:nvPr/>
        </p:nvSpPr>
        <p:spPr>
          <a:xfrm>
            <a:off x="228600" y="-152400"/>
            <a:ext cx="8686800" cy="1417638"/>
          </a:xfrm>
          <a:prstGeom prst="rect">
            <a:avLst/>
          </a:prstGeom>
        </p:spPr>
        <p:txBody>
          <a:bodyPr vert="horz" lIns="91440" tIns="45720" rIns="91440" bIns="45720" rtlCol="0" anchor="ctr">
            <a:normAutofit/>
          </a:bodyPr>
          <a:lstStyle/>
          <a:p>
            <a:pPr algn="just">
              <a:lnSpc>
                <a:spcPct val="120000"/>
              </a:lnSpc>
              <a:spcBef>
                <a:spcPct val="0"/>
              </a:spcBef>
              <a:defRPr/>
            </a:pPr>
            <a:r>
              <a:rPr lang="el-GR" sz="38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Η ἀπειρία ενός μαθηματικού συνόλου</a:t>
            </a:r>
            <a:endParaRPr kumimoji="0" lang="el-GR" sz="3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endParaRPr>
          </a:p>
        </p:txBody>
      </p:sp>
      <p:sp>
        <p:nvSpPr>
          <p:cNvPr id="6" name="5 - Ορθογώνιο"/>
          <p:cNvSpPr/>
          <p:nvPr/>
        </p:nvSpPr>
        <p:spPr>
          <a:xfrm>
            <a:off x="228600" y="3962400"/>
            <a:ext cx="8610600" cy="1446550"/>
          </a:xfrm>
          <a:prstGeom prst="rect">
            <a:avLst/>
          </a:prstGeom>
        </p:spPr>
        <p:txBody>
          <a:bodyPr wrap="square">
            <a:spAutoFit/>
          </a:bodyPr>
          <a:lstStyle/>
          <a:p>
            <a:pPr algn="just"/>
            <a:r>
              <a:rPr lang="el-GR" sz="2200" b="1" dirty="0" smtClean="0">
                <a:solidFill>
                  <a:srgbClr val="C00000"/>
                </a:solidFill>
                <a:effectLst>
                  <a:outerShdw blurRad="38100" dist="38100" dir="2700000" algn="tl">
                    <a:srgbClr val="000000">
                      <a:alpha val="43137"/>
                    </a:srgbClr>
                  </a:outerShdw>
                </a:effectLst>
                <a:latin typeface="Book Antiqua" pitchFamily="18" charset="0"/>
              </a:rPr>
              <a:t>Αυτό που λέει ο Πλωτῖνος είναι ότι στο σύστημα δεν έχεις να προσθέσεις τίποτα, γιατί αυτοπροσδιορίζεται, αυτο-περιέχεται, περιέχεται στον ἑαυτό του. Δεν είναι η εικόνα της ευθείας. Το </a:t>
            </a:r>
            <a:r>
              <a:rPr lang="el-GR" sz="2200" b="1" dirty="0" err="1" smtClean="0">
                <a:solidFill>
                  <a:srgbClr val="C00000"/>
                </a:solidFill>
                <a:effectLst>
                  <a:outerShdw blurRad="38100" dist="38100" dir="2700000" algn="tl">
                    <a:srgbClr val="000000">
                      <a:alpha val="43137"/>
                    </a:srgbClr>
                  </a:outerShdw>
                </a:effectLst>
                <a:latin typeface="Book Antiqua" pitchFamily="18" charset="0"/>
              </a:rPr>
              <a:t>ἀδιάστατο</a:t>
            </a:r>
            <a:r>
              <a:rPr lang="el-GR" sz="2200" b="1" dirty="0" smtClean="0">
                <a:solidFill>
                  <a:srgbClr val="C00000"/>
                </a:solidFill>
                <a:effectLst>
                  <a:outerShdw blurRad="38100" dist="38100" dir="2700000" algn="tl">
                    <a:srgbClr val="000000">
                      <a:alpha val="43137"/>
                    </a:srgbClr>
                  </a:outerShdw>
                </a:effectLst>
                <a:latin typeface="Book Antiqua" pitchFamily="18" charset="0"/>
              </a:rPr>
              <a:t> είναι το αντίθετο αυτής της εικόνας</a:t>
            </a:r>
            <a:endParaRPr lang="el-GR" sz="2200" b="1" dirty="0">
              <a:solidFill>
                <a:srgbClr val="C00000"/>
              </a:solidFill>
              <a:effectLst>
                <a:outerShdw blurRad="38100" dist="38100" dir="2700000" algn="tl">
                  <a:srgbClr val="000000">
                    <a:alpha val="43137"/>
                  </a:srgbClr>
                </a:outerShdw>
              </a:effectLst>
              <a:latin typeface="Book Antiqua" pitchFamily="18" charset="0"/>
            </a:endParaRPr>
          </a:p>
        </p:txBody>
      </p:sp>
      <p:sp>
        <p:nvSpPr>
          <p:cNvPr id="7" name="6 - Ορθογώνιο"/>
          <p:cNvSpPr/>
          <p:nvPr/>
        </p:nvSpPr>
        <p:spPr>
          <a:xfrm>
            <a:off x="1600200" y="5486400"/>
            <a:ext cx="7162800" cy="1200329"/>
          </a:xfrm>
          <a:prstGeom prst="rect">
            <a:avLst/>
          </a:prstGeom>
        </p:spPr>
        <p:txBody>
          <a:bodyPr wrap="square">
            <a:spAutoFit/>
          </a:bodyPr>
          <a:lstStyle/>
          <a:p>
            <a:pPr algn="just"/>
            <a:r>
              <a:rPr lang="el-GR" sz="2400" b="1" dirty="0" smtClean="0">
                <a:solidFill>
                  <a:srgbClr val="002060"/>
                </a:solidFill>
                <a:effectLst>
                  <a:outerShdw blurRad="38100" dist="38100" dir="2700000" algn="tl">
                    <a:srgbClr val="000000">
                      <a:alpha val="43137"/>
                    </a:srgbClr>
                  </a:outerShdw>
                </a:effectLst>
                <a:latin typeface="Book Antiqua" pitchFamily="18" charset="0"/>
              </a:rPr>
              <a:t>Άρα, πρέπει να κατανοήσουμε τη </a:t>
            </a:r>
            <a:r>
              <a:rPr lang="el-GR" sz="2400" b="1" dirty="0" err="1" smtClean="0">
                <a:solidFill>
                  <a:srgbClr val="002060"/>
                </a:solidFill>
                <a:effectLst>
                  <a:outerShdw blurRad="38100" dist="38100" dir="2700000" algn="tl">
                    <a:srgbClr val="000000">
                      <a:alpha val="43137"/>
                    </a:srgbClr>
                  </a:outerShdw>
                </a:effectLst>
                <a:latin typeface="Book Antiqua" pitchFamily="18" charset="0"/>
              </a:rPr>
              <a:t>συγχρονι</a:t>
            </a:r>
            <a:r>
              <a:rPr lang="el-GR" sz="2400" b="1" dirty="0" smtClean="0">
                <a:solidFill>
                  <a:srgbClr val="002060"/>
                </a:solidFill>
                <a:effectLst>
                  <a:outerShdw blurRad="38100" dist="38100" dir="2700000" algn="tl">
                    <a:srgbClr val="000000">
                      <a:alpha val="43137"/>
                    </a:srgbClr>
                  </a:outerShdw>
                </a:effectLst>
                <a:latin typeface="Book Antiqua" pitchFamily="18" charset="0"/>
              </a:rPr>
              <a:t>-</a:t>
            </a:r>
            <a:r>
              <a:rPr lang="el-GR" sz="2400" b="1" dirty="0" err="1" smtClean="0">
                <a:solidFill>
                  <a:srgbClr val="002060"/>
                </a:solidFill>
                <a:effectLst>
                  <a:outerShdw blurRad="38100" dist="38100" dir="2700000" algn="tl">
                    <a:srgbClr val="000000">
                      <a:alpha val="43137"/>
                    </a:srgbClr>
                  </a:outerShdw>
                </a:effectLst>
                <a:latin typeface="Book Antiqua" pitchFamily="18" charset="0"/>
              </a:rPr>
              <a:t>κότητα</a:t>
            </a:r>
            <a:r>
              <a:rPr lang="el-GR" sz="2400" b="1" dirty="0" smtClean="0">
                <a:solidFill>
                  <a:srgbClr val="002060"/>
                </a:solidFill>
                <a:effectLst>
                  <a:outerShdw blurRad="38100" dist="38100" dir="2700000" algn="tl">
                    <a:srgbClr val="000000">
                      <a:alpha val="43137"/>
                    </a:srgbClr>
                  </a:outerShdw>
                </a:effectLst>
                <a:latin typeface="Book Antiqua" pitchFamily="18" charset="0"/>
              </a:rPr>
              <a:t> των νοητῶν και των μεταξύ τους σχέσεων ως συστηματική πληρότητα.</a:t>
            </a:r>
          </a:p>
        </p:txBody>
      </p:sp>
      <p:sp>
        <p:nvSpPr>
          <p:cNvPr id="2050" name="AutoShape 2"/>
          <p:cNvSpPr>
            <a:spLocks noChangeArrowheads="1"/>
          </p:cNvSpPr>
          <p:nvPr/>
        </p:nvSpPr>
        <p:spPr bwMode="auto">
          <a:xfrm>
            <a:off x="304800" y="5791200"/>
            <a:ext cx="9906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533400"/>
            <a:ext cx="8686800" cy="1143000"/>
          </a:xfrm>
        </p:spPr>
        <p:txBody>
          <a:bodyPr>
            <a:noAutofit/>
          </a:bodyPr>
          <a:lstStyle/>
          <a:p>
            <a:pPr algn="l"/>
            <a:r>
              <a:rPr lang="en-US" b="1" dirty="0" smtClean="0">
                <a:solidFill>
                  <a:srgbClr val="C00000"/>
                </a:solidFill>
                <a:effectLst>
                  <a:outerShdw blurRad="50800" dist="38100" algn="tr" rotWithShape="0">
                    <a:prstClr val="black">
                      <a:alpha val="40000"/>
                    </a:prstClr>
                  </a:outerShdw>
                </a:effectLst>
                <a:latin typeface="Book Antiqua" pitchFamily="18" charset="0"/>
              </a:rPr>
              <a:t>V</a:t>
            </a:r>
            <a:r>
              <a:rPr lang="el-GR" b="1" dirty="0" smtClean="0">
                <a:solidFill>
                  <a:srgbClr val="C00000"/>
                </a:solidFill>
                <a:effectLst>
                  <a:outerShdw blurRad="50800" dist="38100" algn="tr" rotWithShape="0">
                    <a:prstClr val="black">
                      <a:alpha val="40000"/>
                    </a:prstClr>
                  </a:outerShdw>
                </a:effectLst>
                <a:latin typeface="Book Antiqua" pitchFamily="18" charset="0"/>
              </a:rPr>
              <a:t> 9 [5] 5. 28–32</a:t>
            </a:r>
            <a:br>
              <a:rPr lang="el-GR" b="1" dirty="0" smtClean="0">
                <a:solidFill>
                  <a:srgbClr val="C00000"/>
                </a:solidFill>
                <a:effectLst>
                  <a:outerShdw blurRad="50800" dist="38100" algn="tr" rotWithShape="0">
                    <a:prstClr val="black">
                      <a:alpha val="40000"/>
                    </a:prstClr>
                  </a:outerShdw>
                </a:effectLst>
                <a:latin typeface="Book Antiqua" pitchFamily="18" charset="0"/>
              </a:rPr>
            </a:br>
            <a:r>
              <a:rPr lang="el-GR" sz="500" b="1" dirty="0" smtClean="0">
                <a:solidFill>
                  <a:srgbClr val="C00000"/>
                </a:solidFill>
                <a:effectLst>
                  <a:outerShdw blurRad="50800" dist="38100" algn="tr" rotWithShape="0">
                    <a:prstClr val="black">
                      <a:alpha val="40000"/>
                    </a:prstClr>
                  </a:outerShdw>
                </a:effectLst>
                <a:latin typeface="Book Antiqua" pitchFamily="18" charset="0"/>
              </a:rPr>
              <a:t>            </a:t>
            </a:r>
            <a:r>
              <a:rPr lang="el-GR" b="1" dirty="0" smtClean="0">
                <a:solidFill>
                  <a:srgbClr val="C00000"/>
                </a:solidFill>
                <a:effectLst>
                  <a:outerShdw blurRad="50800" dist="38100" algn="tr" rotWithShape="0">
                    <a:prstClr val="black">
                      <a:alpha val="40000"/>
                    </a:prstClr>
                  </a:outerShdw>
                </a:effectLst>
                <a:latin typeface="Book Antiqua" pitchFamily="18" charset="0"/>
              </a:rPr>
              <a:t/>
            </a:r>
            <a:br>
              <a:rPr lang="el-GR" b="1" dirty="0" smtClean="0">
                <a:solidFill>
                  <a:srgbClr val="C00000"/>
                </a:solidFill>
                <a:effectLst>
                  <a:outerShdw blurRad="50800" dist="38100" algn="tr" rotWithShape="0">
                    <a:prstClr val="black">
                      <a:alpha val="40000"/>
                    </a:prstClr>
                  </a:outerShdw>
                </a:effectLst>
                <a:latin typeface="Book Antiqua" pitchFamily="18" charset="0"/>
              </a:rPr>
            </a:br>
            <a:r>
              <a:rPr lang="el-GR" sz="4000" b="1" i="1" dirty="0" smtClean="0">
                <a:solidFill>
                  <a:srgbClr val="C00000"/>
                </a:solidFill>
                <a:effectLst>
                  <a:outerShdw blurRad="50800" dist="38100" algn="tr" rotWithShape="0">
                    <a:prstClr val="black">
                      <a:alpha val="40000"/>
                    </a:prstClr>
                  </a:outerShdw>
                </a:effectLst>
                <a:latin typeface="Book Antiqua" pitchFamily="18" charset="0"/>
              </a:rPr>
              <a:t>Περὶ </a:t>
            </a:r>
            <a:r>
              <a:rPr lang="el-GR" sz="4000" b="1" i="1" dirty="0" err="1" smtClean="0">
                <a:solidFill>
                  <a:srgbClr val="C00000"/>
                </a:solidFill>
                <a:effectLst>
                  <a:outerShdw blurRad="50800" dist="38100" algn="tr" rotWithShape="0">
                    <a:prstClr val="black">
                      <a:alpha val="40000"/>
                    </a:prstClr>
                  </a:outerShdw>
                </a:effectLst>
                <a:latin typeface="Book Antiqua" pitchFamily="18" charset="0"/>
              </a:rPr>
              <a:t>νοῦ</a:t>
            </a:r>
            <a:r>
              <a:rPr lang="el-GR" sz="4000" b="1" i="1" dirty="0" smtClean="0">
                <a:solidFill>
                  <a:srgbClr val="C00000"/>
                </a:solidFill>
                <a:effectLst>
                  <a:outerShdw blurRad="50800" dist="38100" algn="tr" rotWithShape="0">
                    <a:prstClr val="black">
                      <a:alpha val="40000"/>
                    </a:prstClr>
                  </a:outerShdw>
                </a:effectLst>
                <a:latin typeface="Book Antiqua" pitchFamily="18" charset="0"/>
              </a:rPr>
              <a:t> καὶ τῶν </a:t>
            </a:r>
            <a:r>
              <a:rPr lang="el-GR" sz="4000" b="1" i="1" dirty="0" err="1" smtClean="0">
                <a:solidFill>
                  <a:srgbClr val="C00000"/>
                </a:solidFill>
                <a:effectLst>
                  <a:outerShdw blurRad="50800" dist="38100" algn="tr" rotWithShape="0">
                    <a:prstClr val="black">
                      <a:alpha val="40000"/>
                    </a:prstClr>
                  </a:outerShdw>
                </a:effectLst>
                <a:latin typeface="Book Antiqua" pitchFamily="18" charset="0"/>
              </a:rPr>
              <a:t>ἰδεῶν</a:t>
            </a:r>
            <a:r>
              <a:rPr lang="el-GR" sz="4000" b="1" i="1" dirty="0" smtClean="0">
                <a:solidFill>
                  <a:srgbClr val="C00000"/>
                </a:solidFill>
                <a:effectLst>
                  <a:outerShdw blurRad="50800" dist="38100" algn="tr" rotWithShape="0">
                    <a:prstClr val="black">
                      <a:alpha val="40000"/>
                    </a:prstClr>
                  </a:outerShdw>
                </a:effectLst>
                <a:latin typeface="Book Antiqua" pitchFamily="18" charset="0"/>
              </a:rPr>
              <a:t> καὶ τοῦ ὄντος</a:t>
            </a:r>
            <a:endParaRPr lang="el-GR" b="1" i="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2514600"/>
            <a:ext cx="8686800" cy="1143000"/>
          </a:xfrm>
          <a:ln w="19050" cap="rnd">
            <a:solidFill>
              <a:srgbClr val="C00000"/>
            </a:solidFill>
            <a:bevel/>
          </a:ln>
        </p:spPr>
        <p:txBody>
          <a:bodyPr vert="horz" lIns="288000" tIns="288000" rIns="180000" bIns="45720" rtlCol="0">
            <a:normAutofit/>
          </a:bodyPr>
          <a:lstStyle/>
          <a:p>
            <a:pPr marL="0" indent="0" algn="just">
              <a:spcBef>
                <a:spcPts val="600"/>
              </a:spcBef>
              <a:buNone/>
            </a:pPr>
            <a:r>
              <a:rPr lang="el-GR" sz="2800" b="1" i="1" dirty="0" smtClean="0">
                <a:solidFill>
                  <a:srgbClr val="002060"/>
                </a:solidFill>
                <a:latin typeface="Book Antiqua" pitchFamily="18" charset="0"/>
                <a:ea typeface="Calibri" pitchFamily="34" charset="0"/>
                <a:cs typeface="Times New Roman" pitchFamily="18" charset="0"/>
              </a:rPr>
              <a:t> «</a:t>
            </a:r>
            <a:r>
              <a:rPr lang="el-GR" sz="2800" b="1" i="1" dirty="0" err="1" smtClean="0">
                <a:solidFill>
                  <a:srgbClr val="002060"/>
                </a:solidFill>
                <a:latin typeface="Book Antiqua" pitchFamily="18" charset="0"/>
                <a:ea typeface="Calibri" pitchFamily="34" charset="0"/>
                <a:cs typeface="Times New Roman" pitchFamily="18" charset="0"/>
              </a:rPr>
              <a:t>Ὀρθῶς</a:t>
            </a:r>
            <a:r>
              <a:rPr lang="el-GR" sz="2800" b="1" i="1" dirty="0" smtClean="0">
                <a:solidFill>
                  <a:srgbClr val="002060"/>
                </a:solidFill>
                <a:latin typeface="Book Antiqua" pitchFamily="18" charset="0"/>
                <a:ea typeface="Calibri" pitchFamily="34" charset="0"/>
                <a:cs typeface="Times New Roman" pitchFamily="18" charset="0"/>
              </a:rPr>
              <a:t> </a:t>
            </a:r>
            <a:r>
              <a:rPr lang="el-GR" sz="2800" b="1" i="1" dirty="0" err="1" smtClean="0">
                <a:solidFill>
                  <a:srgbClr val="002060"/>
                </a:solidFill>
                <a:latin typeface="Book Antiqua" pitchFamily="18" charset="0"/>
                <a:ea typeface="Calibri" pitchFamily="34" charset="0"/>
                <a:cs typeface="Times New Roman" pitchFamily="18" charset="0"/>
              </a:rPr>
              <a:t>ἄρα</a:t>
            </a:r>
            <a:r>
              <a:rPr lang="el-GR" sz="2800" b="1" i="1" dirty="0" smtClean="0">
                <a:solidFill>
                  <a:srgbClr val="002060"/>
                </a:solidFill>
                <a:latin typeface="Book Antiqua" pitchFamily="18" charset="0"/>
                <a:ea typeface="Calibri" pitchFamily="34" charset="0"/>
                <a:cs typeface="Times New Roman" pitchFamily="18" charset="0"/>
              </a:rPr>
              <a:t> τὸ γὰρ </a:t>
            </a:r>
            <a:r>
              <a:rPr lang="el-GR" sz="2800" b="1" i="1" dirty="0" err="1" smtClean="0">
                <a:solidFill>
                  <a:srgbClr val="002060"/>
                </a:solidFill>
                <a:latin typeface="Book Antiqua" pitchFamily="18" charset="0"/>
                <a:ea typeface="Calibri" pitchFamily="34" charset="0"/>
                <a:cs typeface="Times New Roman" pitchFamily="18" charset="0"/>
              </a:rPr>
              <a:t>αὐτὸ</a:t>
            </a:r>
            <a:r>
              <a:rPr lang="el-GR" sz="2800" b="1" i="1" dirty="0" smtClean="0">
                <a:solidFill>
                  <a:srgbClr val="002060"/>
                </a:solidFill>
                <a:latin typeface="Book Antiqua" pitchFamily="18" charset="0"/>
                <a:ea typeface="Calibri" pitchFamily="34" charset="0"/>
                <a:cs typeface="Times New Roman" pitchFamily="18" charset="0"/>
              </a:rPr>
              <a:t> νοεῖν </a:t>
            </a:r>
            <a:r>
              <a:rPr lang="el-GR" sz="2800" b="1" i="1" dirty="0" err="1" smtClean="0">
                <a:solidFill>
                  <a:srgbClr val="002060"/>
                </a:solidFill>
                <a:latin typeface="Book Antiqua" pitchFamily="18" charset="0"/>
                <a:ea typeface="Calibri" pitchFamily="34" charset="0"/>
                <a:cs typeface="Times New Roman" pitchFamily="18" charset="0"/>
              </a:rPr>
              <a:t>ἐστί</a:t>
            </a:r>
            <a:r>
              <a:rPr lang="el-GR" sz="2800" b="1" i="1" dirty="0" smtClean="0">
                <a:solidFill>
                  <a:srgbClr val="002060"/>
                </a:solidFill>
                <a:latin typeface="Book Antiqua" pitchFamily="18" charset="0"/>
                <a:ea typeface="Calibri" pitchFamily="34" charset="0"/>
                <a:cs typeface="Times New Roman" pitchFamily="18" charset="0"/>
              </a:rPr>
              <a:t> τε καὶ εἶναι...</a:t>
            </a:r>
          </a:p>
        </p:txBody>
      </p:sp>
      <p:sp>
        <p:nvSpPr>
          <p:cNvPr id="5" name="2 - Θέση περιεχομένου"/>
          <p:cNvSpPr txBox="1">
            <a:spLocks/>
          </p:cNvSpPr>
          <p:nvPr/>
        </p:nvSpPr>
        <p:spPr>
          <a:xfrm>
            <a:off x="228600" y="4267200"/>
            <a:ext cx="8686800" cy="1143000"/>
          </a:xfrm>
          <a:prstGeom prst="rect">
            <a:avLst/>
          </a:prstGeom>
          <a:ln w="19050" cap="rnd">
            <a:solidFill>
              <a:srgbClr val="C00000"/>
            </a:solidFill>
            <a:bevel/>
          </a:ln>
        </p:spPr>
        <p:txBody>
          <a:bodyPr vert="horz" lIns="288000" tIns="288000" rIns="180000" bIns="45720" rtlCol="0">
            <a:normAutofit lnSpcReduction="10000"/>
          </a:bodyPr>
          <a:lstStyle/>
          <a:p>
            <a:pPr algn="just">
              <a:spcBef>
                <a:spcPts val="600"/>
              </a:spcBef>
            </a:pPr>
            <a:r>
              <a:rPr kumimoji="0" lang="el-GR" sz="2800" b="1" i="1" u="none" strike="noStrike" kern="1200" cap="none" spc="0" normalizeH="0" baseline="0" noProof="0" dirty="0" smtClean="0">
                <a:ln>
                  <a:noFill/>
                </a:ln>
                <a:solidFill>
                  <a:srgbClr val="002060"/>
                </a:solidFill>
                <a:effectLst/>
                <a:uLnTx/>
                <a:uFillTx/>
                <a:latin typeface="Book Antiqua" pitchFamily="18" charset="0"/>
                <a:ea typeface="Calibri" pitchFamily="34" charset="0"/>
                <a:cs typeface="Times New Roman" pitchFamily="18" charset="0"/>
              </a:rPr>
              <a:t> </a:t>
            </a:r>
            <a:r>
              <a:rPr lang="el-GR" sz="2800" b="1" i="1" dirty="0" smtClean="0">
                <a:solidFill>
                  <a:srgbClr val="002060"/>
                </a:solidFill>
                <a:latin typeface="Book Antiqua" pitchFamily="18" charset="0"/>
                <a:ea typeface="Calibri" pitchFamily="34" charset="0"/>
                <a:cs typeface="Times New Roman" pitchFamily="18" charset="0"/>
              </a:rPr>
              <a:t>...καὶ ἡ τῶν </a:t>
            </a:r>
            <a:r>
              <a:rPr lang="el-GR" sz="2800" b="1" i="1" dirty="0" err="1" smtClean="0">
                <a:solidFill>
                  <a:srgbClr val="002060"/>
                </a:solidFill>
                <a:latin typeface="Book Antiqua" pitchFamily="18" charset="0"/>
                <a:ea typeface="Calibri" pitchFamily="34" charset="0"/>
                <a:cs typeface="Times New Roman" pitchFamily="18" charset="0"/>
              </a:rPr>
              <a:t>ἄνευ</a:t>
            </a:r>
            <a:r>
              <a:rPr lang="el-GR" sz="2800" b="1" i="1" dirty="0" smtClean="0">
                <a:solidFill>
                  <a:srgbClr val="002060"/>
                </a:solidFill>
                <a:latin typeface="Book Antiqua" pitchFamily="18" charset="0"/>
                <a:ea typeface="Calibri" pitchFamily="34" charset="0"/>
                <a:cs typeface="Times New Roman" pitchFamily="18" charset="0"/>
              </a:rPr>
              <a:t> ὕλης </a:t>
            </a:r>
            <a:r>
              <a:rPr lang="el-GR" sz="2800" b="1" i="1" dirty="0" err="1" smtClean="0">
                <a:solidFill>
                  <a:srgbClr val="002060"/>
                </a:solidFill>
                <a:latin typeface="Book Antiqua" pitchFamily="18" charset="0"/>
                <a:ea typeface="Calibri" pitchFamily="34" charset="0"/>
                <a:cs typeface="Times New Roman" pitchFamily="18" charset="0"/>
              </a:rPr>
              <a:t>ἐπιστήμη</a:t>
            </a:r>
            <a:r>
              <a:rPr lang="el-GR" sz="2800" b="1" i="1" dirty="0" smtClean="0">
                <a:solidFill>
                  <a:srgbClr val="002060"/>
                </a:solidFill>
                <a:latin typeface="Book Antiqua" pitchFamily="18" charset="0"/>
                <a:ea typeface="Calibri" pitchFamily="34" charset="0"/>
                <a:cs typeface="Times New Roman" pitchFamily="18" charset="0"/>
              </a:rPr>
              <a:t> </a:t>
            </a:r>
            <a:r>
              <a:rPr lang="el-GR" sz="2800" b="1" i="1" dirty="0" err="1" smtClean="0">
                <a:solidFill>
                  <a:srgbClr val="002060"/>
                </a:solidFill>
                <a:latin typeface="Book Antiqua" pitchFamily="18" charset="0"/>
                <a:ea typeface="Calibri" pitchFamily="34" charset="0"/>
                <a:cs typeface="Times New Roman" pitchFamily="18" charset="0"/>
              </a:rPr>
              <a:t>ταὐτὸν</a:t>
            </a:r>
            <a:r>
              <a:rPr lang="el-GR" sz="2800" b="1" i="1" dirty="0" smtClean="0">
                <a:solidFill>
                  <a:srgbClr val="002060"/>
                </a:solidFill>
                <a:latin typeface="Book Antiqua" pitchFamily="18" charset="0"/>
                <a:ea typeface="Calibri" pitchFamily="34" charset="0"/>
                <a:cs typeface="Times New Roman" pitchFamily="18" charset="0"/>
              </a:rPr>
              <a:t> </a:t>
            </a:r>
            <a:r>
              <a:rPr lang="el-GR" sz="2800" b="1" i="1" dirty="0" err="1" smtClean="0">
                <a:solidFill>
                  <a:srgbClr val="002060"/>
                </a:solidFill>
                <a:latin typeface="Book Antiqua" pitchFamily="18" charset="0"/>
                <a:ea typeface="Calibri" pitchFamily="34" charset="0"/>
                <a:cs typeface="Times New Roman" pitchFamily="18" charset="0"/>
              </a:rPr>
              <a:t>τῷ</a:t>
            </a:r>
            <a:r>
              <a:rPr lang="el-GR" sz="2800" b="1" i="1" dirty="0" smtClean="0">
                <a:solidFill>
                  <a:srgbClr val="002060"/>
                </a:solidFill>
                <a:latin typeface="Book Antiqua" pitchFamily="18" charset="0"/>
                <a:ea typeface="Calibri" pitchFamily="34" charset="0"/>
                <a:cs typeface="Times New Roman" pitchFamily="18" charset="0"/>
              </a:rPr>
              <a:t> πράγματι...»</a:t>
            </a:r>
            <a:endParaRPr lang="el-GR" sz="2800" dirty="0" smtClean="0">
              <a:solidFill>
                <a:srgbClr val="002060"/>
              </a:solidFill>
              <a:latin typeface="Book Antiqua" pitchFamily="18" charset="0"/>
              <a:cs typeface="Arial" pitchFamily="34" charset="0"/>
            </a:endParaRPr>
          </a:p>
          <a:p>
            <a:pPr marL="0" marR="0" lvl="0" indent="0" algn="just" defTabSz="914400" rtl="0" eaLnBrk="1" fontAlgn="auto" latinLnBrk="0" hangingPunct="1">
              <a:lnSpc>
                <a:spcPct val="100000"/>
              </a:lnSpc>
              <a:spcBef>
                <a:spcPts val="600"/>
              </a:spcBef>
              <a:spcAft>
                <a:spcPts val="0"/>
              </a:spcAft>
              <a:buClrTx/>
              <a:buSzTx/>
              <a:buFont typeface="Arial" pitchFamily="34" charset="0"/>
              <a:buNone/>
              <a:tabLst/>
              <a:defRPr/>
            </a:pPr>
            <a:endParaRPr kumimoji="0" lang="el-GR" sz="2800" b="1" i="1" u="none" strike="noStrike" kern="1200" cap="none" spc="0" normalizeH="0" baseline="0" noProof="0" dirty="0" smtClean="0">
              <a:ln>
                <a:noFill/>
              </a:ln>
              <a:solidFill>
                <a:srgbClr val="002060"/>
              </a:solidFill>
              <a:effectLst/>
              <a:uLnTx/>
              <a:uFillTx/>
              <a:latin typeface="Book Antiqua" pitchFamily="18" charset="0"/>
              <a:ea typeface="Calibri" pitchFamily="34"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228600" y="457200"/>
            <a:ext cx="8686800" cy="1143000"/>
          </a:xfrm>
        </p:spPr>
        <p:txBody>
          <a:bodyPr>
            <a:noAutofit/>
          </a:bodyPr>
          <a:lstStyle/>
          <a:p>
            <a:pPr algn="just">
              <a:lnSpc>
                <a:spcPct val="114000"/>
              </a:lnSpc>
            </a:pPr>
            <a:r>
              <a:rPr lang="el-GR" sz="3400" b="1" dirty="0" smtClean="0">
                <a:solidFill>
                  <a:srgbClr val="C00000"/>
                </a:solidFill>
                <a:effectLst>
                  <a:outerShdw blurRad="50800" dist="38100" algn="tr" rotWithShape="0">
                    <a:prstClr val="black">
                      <a:alpha val="40000"/>
                    </a:prstClr>
                  </a:outerShdw>
                </a:effectLst>
                <a:latin typeface="Book Antiqua" pitchFamily="18" charset="0"/>
              </a:rPr>
              <a:t>Οι βασικές θέσεις από τις οποίες εκκινεί το φιλοσοφικό πρόγραμμα του Πλωτίνου</a:t>
            </a:r>
            <a:endParaRPr lang="el-GR" sz="3400" dirty="0"/>
          </a:p>
        </p:txBody>
      </p:sp>
      <p:sp>
        <p:nvSpPr>
          <p:cNvPr id="6" name="2 - Θέση περιεχομένου"/>
          <p:cNvSpPr txBox="1">
            <a:spLocks/>
          </p:cNvSpPr>
          <p:nvPr/>
        </p:nvSpPr>
        <p:spPr>
          <a:xfrm>
            <a:off x="228600" y="2514600"/>
            <a:ext cx="8686800" cy="1143000"/>
          </a:xfrm>
          <a:prstGeom prst="rect">
            <a:avLst/>
          </a:prstGeom>
          <a:ln w="19050" cap="rnd">
            <a:solidFill>
              <a:srgbClr val="C00000"/>
            </a:solidFill>
            <a:bevel/>
          </a:ln>
        </p:spPr>
        <p:txBody>
          <a:bodyPr vert="horz" lIns="288000" tIns="288000" rIns="180000" bIns="45720" rtlCol="0">
            <a:normAutofit/>
          </a:bodyPr>
          <a:lstStyle/>
          <a:p>
            <a:pPr algn="just">
              <a:spcBef>
                <a:spcPts val="600"/>
              </a:spcBef>
            </a:pPr>
            <a:r>
              <a:rPr kumimoji="0" lang="el-GR" sz="2800" b="1" i="1" u="none" strike="noStrike" kern="1200" cap="none" spc="0" normalizeH="0" baseline="0" noProof="0" dirty="0" smtClean="0">
                <a:ln>
                  <a:noFill/>
                </a:ln>
                <a:solidFill>
                  <a:srgbClr val="002060"/>
                </a:solidFill>
                <a:effectLst/>
                <a:uLnTx/>
                <a:uFillTx/>
                <a:latin typeface="Book Antiqua" pitchFamily="18" charset="0"/>
                <a:ea typeface="Calibri" pitchFamily="34" charset="0"/>
                <a:cs typeface="Times New Roman" pitchFamily="18" charset="0"/>
              </a:rPr>
              <a:t> </a:t>
            </a:r>
            <a:r>
              <a:rPr lang="el-GR" sz="2800" dirty="0" smtClean="0">
                <a:solidFill>
                  <a:srgbClr val="002060"/>
                </a:solidFill>
                <a:latin typeface="Book Antiqua" pitchFamily="18" charset="0"/>
                <a:ea typeface="Calibri"/>
                <a:cs typeface="Times New Roman"/>
              </a:rPr>
              <a:t>...</a:t>
            </a:r>
            <a:r>
              <a:rPr lang="el-GR" sz="2800" b="1" i="1" dirty="0" smtClean="0">
                <a:solidFill>
                  <a:srgbClr val="002060"/>
                </a:solidFill>
                <a:latin typeface="Book Antiqua" pitchFamily="18" charset="0"/>
                <a:ea typeface="Calibri"/>
              </a:rPr>
              <a:t>καὶ τὸ </a:t>
            </a:r>
            <a:r>
              <a:rPr lang="el-GR" sz="2800" b="1" i="1" dirty="0" err="1" smtClean="0">
                <a:solidFill>
                  <a:srgbClr val="002060"/>
                </a:solidFill>
                <a:latin typeface="Book Antiqua" pitchFamily="18" charset="0"/>
                <a:ea typeface="Calibri"/>
              </a:rPr>
              <a:t>ἐμαυτὸν</a:t>
            </a:r>
            <a:r>
              <a:rPr lang="el-GR" sz="2800" b="1" i="1" dirty="0" smtClean="0">
                <a:solidFill>
                  <a:srgbClr val="002060"/>
                </a:solidFill>
                <a:latin typeface="Book Antiqua" pitchFamily="18" charset="0"/>
                <a:ea typeface="Calibri"/>
              </a:rPr>
              <a:t> </a:t>
            </a:r>
            <a:r>
              <a:rPr lang="el-GR" sz="2800" b="1" i="1" dirty="0" err="1" smtClean="0">
                <a:solidFill>
                  <a:srgbClr val="002060"/>
                </a:solidFill>
                <a:latin typeface="Book Antiqua" pitchFamily="18" charset="0"/>
                <a:ea typeface="Calibri"/>
              </a:rPr>
              <a:t>ἐδιζησάμην</a:t>
            </a:r>
            <a:r>
              <a:rPr lang="el-GR" sz="2800" b="1" i="1" dirty="0" smtClean="0">
                <a:solidFill>
                  <a:srgbClr val="002060"/>
                </a:solidFill>
                <a:latin typeface="Book Antiqua" pitchFamily="18" charset="0"/>
                <a:ea typeface="Calibri"/>
              </a:rPr>
              <a:t> </a:t>
            </a:r>
            <a:r>
              <a:rPr lang="el-GR" sz="2800" b="1" i="1" dirty="0" err="1" smtClean="0">
                <a:solidFill>
                  <a:srgbClr val="002060"/>
                </a:solidFill>
                <a:latin typeface="Book Antiqua" pitchFamily="18" charset="0"/>
                <a:ea typeface="Calibri"/>
              </a:rPr>
              <a:t>ὡς</a:t>
            </a:r>
            <a:r>
              <a:rPr lang="el-GR" sz="2800" b="1" i="1" dirty="0" smtClean="0">
                <a:solidFill>
                  <a:srgbClr val="002060"/>
                </a:solidFill>
                <a:latin typeface="Book Antiqua" pitchFamily="18" charset="0"/>
                <a:ea typeface="Calibri"/>
              </a:rPr>
              <a:t> ἓν τῶν ὄντων</a:t>
            </a:r>
            <a:r>
              <a:rPr lang="el-GR" sz="2800" b="1" i="1" dirty="0" smtClean="0">
                <a:solidFill>
                  <a:srgbClr val="002060"/>
                </a:solidFill>
                <a:latin typeface="Book Antiqua" pitchFamily="18" charset="0"/>
                <a:ea typeface="Calibri"/>
                <a:cs typeface="Times New Roman"/>
              </a:rPr>
              <a:t>·...</a:t>
            </a:r>
          </a:p>
          <a:p>
            <a:pPr marL="0" marR="0" lvl="0" indent="0" algn="just" defTabSz="914400" rtl="0" eaLnBrk="1" fontAlgn="auto" latinLnBrk="0" hangingPunct="1">
              <a:lnSpc>
                <a:spcPct val="100000"/>
              </a:lnSpc>
              <a:spcBef>
                <a:spcPts val="600"/>
              </a:spcBef>
              <a:spcAft>
                <a:spcPts val="0"/>
              </a:spcAft>
              <a:buClrTx/>
              <a:buSzTx/>
              <a:buFont typeface="Arial" pitchFamily="34" charset="0"/>
              <a:buNone/>
              <a:tabLst/>
              <a:defRPr/>
            </a:pPr>
            <a:endParaRPr kumimoji="0" lang="el-GR" sz="2800" b="1" i="1" u="none" strike="noStrike" kern="1200" cap="none" spc="0" normalizeH="0" baseline="0" noProof="0" dirty="0" smtClean="0">
              <a:ln>
                <a:noFill/>
              </a:ln>
              <a:solidFill>
                <a:srgbClr val="002060"/>
              </a:solidFill>
              <a:effectLst/>
              <a:uLnTx/>
              <a:uFillTx/>
              <a:latin typeface="Book Antiqua" pitchFamily="18" charset="0"/>
              <a:ea typeface="Calibri" pitchFamily="34" charset="0"/>
              <a:cs typeface="Times New Roman" pitchFamily="18" charset="0"/>
            </a:endParaRPr>
          </a:p>
        </p:txBody>
      </p:sp>
      <p:sp>
        <p:nvSpPr>
          <p:cNvPr id="7" name="2 - Θέση περιεχομένου"/>
          <p:cNvSpPr txBox="1">
            <a:spLocks/>
          </p:cNvSpPr>
          <p:nvPr/>
        </p:nvSpPr>
        <p:spPr>
          <a:xfrm>
            <a:off x="152400" y="4038600"/>
            <a:ext cx="8686800" cy="1143000"/>
          </a:xfrm>
          <a:prstGeom prst="rect">
            <a:avLst/>
          </a:prstGeom>
          <a:ln w="19050" cap="rnd">
            <a:solidFill>
              <a:srgbClr val="C00000"/>
            </a:solidFill>
            <a:bevel/>
          </a:ln>
        </p:spPr>
        <p:txBody>
          <a:bodyPr vert="horz" lIns="288000" tIns="288000" rIns="180000" bIns="45720" rtlCol="0">
            <a:normAutofit/>
          </a:bodyPr>
          <a:lstStyle/>
          <a:p>
            <a:pPr algn="just">
              <a:spcBef>
                <a:spcPts val="600"/>
              </a:spcBef>
            </a:pPr>
            <a:r>
              <a:rPr kumimoji="0" lang="el-GR" sz="2800" b="1" i="1" u="none" strike="noStrike" kern="1200" cap="none" spc="0" normalizeH="0" baseline="0" noProof="0" dirty="0" smtClean="0">
                <a:ln>
                  <a:noFill/>
                </a:ln>
                <a:solidFill>
                  <a:srgbClr val="002060"/>
                </a:solidFill>
                <a:effectLst/>
                <a:uLnTx/>
                <a:uFillTx/>
                <a:latin typeface="Book Antiqua" pitchFamily="18" charset="0"/>
                <a:ea typeface="Calibri" pitchFamily="34" charset="0"/>
                <a:cs typeface="Times New Roman" pitchFamily="18" charset="0"/>
              </a:rPr>
              <a:t> </a:t>
            </a:r>
            <a:r>
              <a:rPr lang="el-GR" sz="2800" b="1" i="1" dirty="0" smtClean="0">
                <a:solidFill>
                  <a:srgbClr val="002060"/>
                </a:solidFill>
                <a:latin typeface="Book Antiqua" pitchFamily="18" charset="0"/>
                <a:ea typeface="Calibri"/>
                <a:cs typeface="Times New Roman"/>
              </a:rPr>
              <a:t>...</a:t>
            </a:r>
            <a:r>
              <a:rPr lang="el-GR" sz="2800" b="1" i="1" dirty="0" smtClean="0">
                <a:solidFill>
                  <a:srgbClr val="002060"/>
                </a:solidFill>
                <a:latin typeface="Book Antiqua" pitchFamily="18" charset="0"/>
                <a:ea typeface="Calibri"/>
              </a:rPr>
              <a:t>καὶ </a:t>
            </a:r>
            <a:r>
              <a:rPr lang="el-GR" sz="2800" b="1" i="1" dirty="0" err="1" smtClean="0">
                <a:solidFill>
                  <a:srgbClr val="002060"/>
                </a:solidFill>
                <a:latin typeface="Book Antiqua" pitchFamily="18" charset="0"/>
                <a:ea typeface="Calibri"/>
              </a:rPr>
              <a:t>αἱ</a:t>
            </a:r>
            <a:r>
              <a:rPr lang="el-GR" sz="2800" b="1" i="1" dirty="0" smtClean="0">
                <a:solidFill>
                  <a:srgbClr val="002060"/>
                </a:solidFill>
                <a:latin typeface="Book Antiqua" pitchFamily="18" charset="0"/>
                <a:ea typeface="Calibri"/>
              </a:rPr>
              <a:t> </a:t>
            </a:r>
            <a:r>
              <a:rPr lang="el-GR" sz="2800" b="1" i="1" dirty="0" err="1" smtClean="0">
                <a:solidFill>
                  <a:srgbClr val="002060"/>
                </a:solidFill>
                <a:latin typeface="Book Antiqua" pitchFamily="18" charset="0"/>
                <a:ea typeface="Calibri"/>
              </a:rPr>
              <a:t>ἀναμνήσεις</a:t>
            </a:r>
            <a:r>
              <a:rPr lang="el-GR" sz="2800" b="1" i="1" dirty="0" smtClean="0">
                <a:solidFill>
                  <a:srgbClr val="002060"/>
                </a:solidFill>
                <a:latin typeface="Book Antiqua" pitchFamily="18" charset="0"/>
                <a:ea typeface="Calibri"/>
              </a:rPr>
              <a:t> </a:t>
            </a:r>
            <a:r>
              <a:rPr lang="el-GR" sz="2800" b="1" i="1" dirty="0" err="1" smtClean="0">
                <a:solidFill>
                  <a:srgbClr val="002060"/>
                </a:solidFill>
                <a:latin typeface="Book Antiqua" pitchFamily="18" charset="0"/>
                <a:ea typeface="Calibri"/>
              </a:rPr>
              <a:t>δέ</a:t>
            </a:r>
            <a:r>
              <a:rPr lang="el-GR" sz="2800" b="1" i="1" dirty="0" smtClean="0">
                <a:solidFill>
                  <a:srgbClr val="002060"/>
                </a:solidFill>
                <a:latin typeface="Book Antiqua" pitchFamily="18" charset="0"/>
                <a:ea typeface="Calibri"/>
                <a:cs typeface="Times New Roman"/>
              </a:rPr>
              <a:t>·...</a:t>
            </a:r>
            <a:r>
              <a:rPr lang="el-GR" sz="2800" dirty="0" smtClean="0">
                <a:solidFill>
                  <a:srgbClr val="002060"/>
                </a:solidFill>
                <a:latin typeface="Book Antiqua" pitchFamily="18" charset="0"/>
                <a:ea typeface="Calibri"/>
                <a:cs typeface="Times New Roman"/>
              </a:rPr>
              <a:t>».</a:t>
            </a:r>
            <a:endParaRPr lang="el-GR" sz="2800" b="1" i="1" dirty="0" smtClean="0">
              <a:solidFill>
                <a:srgbClr val="002060"/>
              </a:solidFill>
              <a:latin typeface="Book Antiqua" pitchFamily="18" charset="0"/>
              <a:ea typeface="Calibri"/>
              <a:cs typeface="Times New Roman"/>
            </a:endParaRPr>
          </a:p>
          <a:p>
            <a:pPr marL="0" marR="0" lvl="0" indent="0" algn="just" defTabSz="914400" rtl="0" eaLnBrk="1" fontAlgn="auto" latinLnBrk="0" hangingPunct="1">
              <a:lnSpc>
                <a:spcPct val="100000"/>
              </a:lnSpc>
              <a:spcBef>
                <a:spcPts val="600"/>
              </a:spcBef>
              <a:spcAft>
                <a:spcPts val="0"/>
              </a:spcAft>
              <a:buClrTx/>
              <a:buSzTx/>
              <a:buFont typeface="Arial" pitchFamily="34" charset="0"/>
              <a:buNone/>
              <a:tabLst/>
              <a:defRPr/>
            </a:pPr>
            <a:endParaRPr kumimoji="0" lang="el-GR" sz="2800" b="1" i="1" u="none" strike="noStrike" kern="1200" cap="none" spc="0" normalizeH="0" baseline="0" noProof="0" dirty="0" smtClean="0">
              <a:ln>
                <a:noFill/>
              </a:ln>
              <a:solidFill>
                <a:srgbClr val="002060"/>
              </a:solidFill>
              <a:effectLst/>
              <a:uLnTx/>
              <a:uFillTx/>
              <a:latin typeface="Book Antiqua" pitchFamily="18" charset="0"/>
              <a:ea typeface="Calibri" pitchFamily="34"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rmAutofit/>
          </a:bodyPr>
          <a:lstStyle/>
          <a:p>
            <a:pPr algn="just"/>
            <a:r>
              <a:rPr lang="el-GR" b="1" dirty="0" smtClean="0">
                <a:solidFill>
                  <a:srgbClr val="C00000"/>
                </a:solidFill>
                <a:effectLst>
                  <a:outerShdw blurRad="50800" dist="38100" algn="tr" rotWithShape="0">
                    <a:prstClr val="black">
                      <a:alpha val="40000"/>
                    </a:prstClr>
                  </a:outerShdw>
                </a:effectLst>
                <a:latin typeface="Book Antiqua" pitchFamily="18" charset="0"/>
              </a:rPr>
              <a:t>ΙΙΙ 7 [45] 4.</a:t>
            </a:r>
            <a:endParaRPr lang="el-GR" b="1" dirty="0">
              <a:solidFill>
                <a:srgbClr val="C00000"/>
              </a:solidFill>
              <a:effectLst>
                <a:outerShdw blurRad="50800" dist="38100" algn="tr" rotWithShape="0">
                  <a:prstClr val="black">
                    <a:alpha val="40000"/>
                  </a:prstClr>
                </a:outerShdw>
              </a:effectLst>
              <a:latin typeface="Book Antiqua" pitchFamily="18" charset="0"/>
            </a:endParaRPr>
          </a:p>
        </p:txBody>
      </p:sp>
      <p:pic>
        <p:nvPicPr>
          <p:cNvPr id="4" name="3 - Θέση περιεχομένου"/>
          <p:cNvPicPr>
            <a:picLocks noGrp="1"/>
          </p:cNvPicPr>
          <p:nvPr>
            <p:ph idx="1"/>
          </p:nvPr>
        </p:nvPicPr>
        <p:blipFill>
          <a:blip r:embed="rId2" cstate="print">
            <a:lum contrast="10000"/>
          </a:blip>
          <a:srcRect l="29619" t="27887" r="42317" b="57792"/>
          <a:stretch>
            <a:fillRect/>
          </a:stretch>
        </p:blipFill>
        <p:spPr bwMode="auto">
          <a:xfrm>
            <a:off x="1676400" y="1447800"/>
            <a:ext cx="5943600" cy="2209800"/>
          </a:xfrm>
          <a:prstGeom prst="rect">
            <a:avLst/>
          </a:prstGeom>
          <a:ln>
            <a:noFill/>
          </a:ln>
          <a:effectLst>
            <a:outerShdw blurRad="292100" dist="139700" dir="2700000" algn="tl" rotWithShape="0">
              <a:srgbClr val="333333">
                <a:alpha val="65000"/>
              </a:srgbClr>
            </a:outerShdw>
          </a:effectLst>
        </p:spPr>
      </p:pic>
      <p:sp>
        <p:nvSpPr>
          <p:cNvPr id="5" name="4 - Ορθογώνιο"/>
          <p:cNvSpPr/>
          <p:nvPr/>
        </p:nvSpPr>
        <p:spPr>
          <a:xfrm>
            <a:off x="1295400" y="3810000"/>
            <a:ext cx="7772400" cy="523220"/>
          </a:xfrm>
          <a:prstGeom prst="rect">
            <a:avLst/>
          </a:prstGeom>
        </p:spPr>
        <p:txBody>
          <a:bodyPr wrap="square">
            <a:spAutoFit/>
          </a:bodyPr>
          <a:lstStyle/>
          <a:p>
            <a:pPr algn="just"/>
            <a:r>
              <a:rPr lang="el-GR" sz="2800" u="sng" dirty="0" smtClean="0">
                <a:solidFill>
                  <a:srgbClr val="002060"/>
                </a:solidFill>
                <a:latin typeface="Book Antiqua" pitchFamily="18" charset="0"/>
                <a:ea typeface="Calibri"/>
                <a:cs typeface="Times New Roman"/>
              </a:rPr>
              <a:t>Τι σημαίνει όταν λέει ότι είναι μέσα σε </a:t>
            </a:r>
            <a:r>
              <a:rPr lang="el-GR" sz="2800" u="sng" dirty="0" err="1" smtClean="0">
                <a:solidFill>
                  <a:srgbClr val="002060"/>
                </a:solidFill>
                <a:latin typeface="Book Antiqua" pitchFamily="18" charset="0"/>
                <a:ea typeface="Calibri"/>
              </a:rPr>
              <a:t>ἐ</a:t>
            </a:r>
            <a:r>
              <a:rPr lang="el-GR" sz="2800" u="sng" dirty="0" err="1" smtClean="0">
                <a:solidFill>
                  <a:srgbClr val="002060"/>
                </a:solidFill>
                <a:latin typeface="Book Antiqua" pitchFamily="18" charset="0"/>
                <a:ea typeface="Calibri"/>
                <a:cs typeface="Times New Roman"/>
              </a:rPr>
              <a:t>κείνη</a:t>
            </a:r>
            <a:r>
              <a:rPr lang="el-GR" sz="2800" dirty="0" smtClean="0">
                <a:solidFill>
                  <a:srgbClr val="002060"/>
                </a:solidFill>
                <a:latin typeface="Book Antiqua" pitchFamily="18" charset="0"/>
                <a:ea typeface="Calibri"/>
                <a:cs typeface="Times New Roman"/>
              </a:rPr>
              <a:t>;</a:t>
            </a:r>
            <a:endParaRPr lang="el-GR" sz="2800" dirty="0">
              <a:solidFill>
                <a:srgbClr val="002060"/>
              </a:solidFill>
              <a:latin typeface="Book Antiqua" pitchFamily="18" charset="0"/>
            </a:endParaRPr>
          </a:p>
        </p:txBody>
      </p:sp>
      <p:sp>
        <p:nvSpPr>
          <p:cNvPr id="6" name="5 - Ορθογώνιο"/>
          <p:cNvSpPr/>
          <p:nvPr/>
        </p:nvSpPr>
        <p:spPr>
          <a:xfrm>
            <a:off x="2362201" y="4582180"/>
            <a:ext cx="8686799" cy="523220"/>
          </a:xfrm>
          <a:prstGeom prst="rect">
            <a:avLst/>
          </a:prstGeom>
        </p:spPr>
        <p:txBody>
          <a:bodyPr wrap="square">
            <a:spAutoFit/>
          </a:bodyPr>
          <a:lstStyle/>
          <a:p>
            <a:pPr algn="just"/>
            <a:r>
              <a:rPr lang="el-GR" sz="2800" u="sng" dirty="0" smtClean="0">
                <a:solidFill>
                  <a:srgbClr val="002060"/>
                </a:solidFill>
                <a:latin typeface="Book Antiqua" pitchFamily="18" charset="0"/>
                <a:ea typeface="Calibri"/>
                <a:cs typeface="Times New Roman"/>
              </a:rPr>
              <a:t>Τι σημαίνει όταν λέει ότι είναι </a:t>
            </a:r>
            <a:r>
              <a:rPr lang="el-GR" sz="2800" u="sng" dirty="0" smtClean="0">
                <a:solidFill>
                  <a:srgbClr val="002060"/>
                </a:solidFill>
                <a:latin typeface="Book Antiqua" pitchFamily="18" charset="0"/>
                <a:ea typeface="Calibri"/>
              </a:rPr>
              <a:t>ἐ</a:t>
            </a:r>
            <a:r>
              <a:rPr lang="el-GR" sz="2800" u="sng" dirty="0" smtClean="0">
                <a:solidFill>
                  <a:srgbClr val="002060"/>
                </a:solidFill>
                <a:latin typeface="Book Antiqua" pitchFamily="18" charset="0"/>
                <a:ea typeface="Calibri"/>
                <a:cs typeface="Times New Roman"/>
              </a:rPr>
              <a:t>ξ </a:t>
            </a:r>
            <a:r>
              <a:rPr lang="el-GR" sz="2800" u="sng" dirty="0" smtClean="0">
                <a:solidFill>
                  <a:srgbClr val="002060"/>
                </a:solidFill>
                <a:latin typeface="Book Antiqua" pitchFamily="18" charset="0"/>
                <a:ea typeface="Calibri"/>
              </a:rPr>
              <a:t>ἐ</a:t>
            </a:r>
            <a:r>
              <a:rPr lang="el-GR" sz="2800" u="sng" dirty="0" smtClean="0">
                <a:solidFill>
                  <a:srgbClr val="002060"/>
                </a:solidFill>
                <a:latin typeface="Book Antiqua" pitchFamily="18" charset="0"/>
                <a:ea typeface="Calibri"/>
                <a:cs typeface="Times New Roman"/>
              </a:rPr>
              <a:t>κείνης</a:t>
            </a:r>
            <a:r>
              <a:rPr lang="el-GR" sz="2400" dirty="0" smtClean="0">
                <a:solidFill>
                  <a:srgbClr val="002060"/>
                </a:solidFill>
                <a:latin typeface="Book Antiqua" pitchFamily="18" charset="0"/>
                <a:ea typeface="Calibri"/>
                <a:cs typeface="Times New Roman"/>
              </a:rPr>
              <a:t>;</a:t>
            </a:r>
            <a:endParaRPr lang="el-GR" sz="2400" dirty="0">
              <a:solidFill>
                <a:srgbClr val="002060"/>
              </a:solidFill>
              <a:latin typeface="Book Antiqua" pitchFamily="18" charset="0"/>
            </a:endParaRPr>
          </a:p>
        </p:txBody>
      </p:sp>
      <p:sp>
        <p:nvSpPr>
          <p:cNvPr id="9" name="8 - Ορθογώνιο"/>
          <p:cNvSpPr/>
          <p:nvPr/>
        </p:nvSpPr>
        <p:spPr>
          <a:xfrm>
            <a:off x="228601" y="5410200"/>
            <a:ext cx="8686799" cy="954107"/>
          </a:xfrm>
          <a:prstGeom prst="rect">
            <a:avLst/>
          </a:prstGeom>
        </p:spPr>
        <p:txBody>
          <a:bodyPr wrap="square">
            <a:spAutoFit/>
          </a:bodyPr>
          <a:lstStyle/>
          <a:p>
            <a:pPr algn="just"/>
            <a:r>
              <a:rPr lang="el-GR" sz="2800" dirty="0" smtClean="0">
                <a:solidFill>
                  <a:srgbClr val="002060"/>
                </a:solidFill>
                <a:latin typeface="Book Antiqua" pitchFamily="18" charset="0"/>
                <a:ea typeface="Calibri"/>
                <a:cs typeface="Times New Roman"/>
              </a:rPr>
              <a:t>Και τέλος, </a:t>
            </a:r>
            <a:r>
              <a:rPr lang="el-GR" sz="2800" u="sng" dirty="0" smtClean="0">
                <a:solidFill>
                  <a:srgbClr val="002060"/>
                </a:solidFill>
                <a:latin typeface="Book Antiqua" pitchFamily="18" charset="0"/>
                <a:ea typeface="Calibri"/>
                <a:cs typeface="Times New Roman"/>
              </a:rPr>
              <a:t>τι σημαίνει το συνυπάρχει με εκείνη, το </a:t>
            </a:r>
            <a:r>
              <a:rPr lang="el-GR" sz="2800" u="sng" dirty="0" err="1" smtClean="0">
                <a:solidFill>
                  <a:srgbClr val="002060"/>
                </a:solidFill>
                <a:latin typeface="Book Antiqua" pitchFamily="18" charset="0"/>
                <a:ea typeface="Calibri"/>
                <a:cs typeface="Times New Roman"/>
              </a:rPr>
              <a:t>σ</a:t>
            </a:r>
            <a:r>
              <a:rPr lang="el-GR" sz="2800" u="sng" dirty="0" err="1" smtClean="0">
                <a:solidFill>
                  <a:srgbClr val="002060"/>
                </a:solidFill>
                <a:latin typeface="Book Antiqua" pitchFamily="18" charset="0"/>
                <a:ea typeface="Calibri"/>
              </a:rPr>
              <a:t>ὺ</a:t>
            </a:r>
            <a:r>
              <a:rPr lang="el-GR" sz="2800" u="sng" dirty="0" err="1" smtClean="0">
                <a:solidFill>
                  <a:srgbClr val="002060"/>
                </a:solidFill>
                <a:latin typeface="Book Antiqua" pitchFamily="18" charset="0"/>
                <a:ea typeface="Calibri"/>
                <a:cs typeface="Times New Roman"/>
              </a:rPr>
              <a:t>ν</a:t>
            </a:r>
            <a:r>
              <a:rPr lang="el-GR" sz="2800" u="sng" dirty="0" smtClean="0">
                <a:solidFill>
                  <a:srgbClr val="002060"/>
                </a:solidFill>
                <a:latin typeface="Book Antiqua" pitchFamily="18" charset="0"/>
                <a:ea typeface="Calibri"/>
                <a:cs typeface="Times New Roman"/>
              </a:rPr>
              <a:t> </a:t>
            </a:r>
            <a:r>
              <a:rPr lang="el-GR" sz="2800" u="sng" dirty="0" err="1" smtClean="0">
                <a:solidFill>
                  <a:srgbClr val="002060"/>
                </a:solidFill>
                <a:latin typeface="Book Antiqua" pitchFamily="18" charset="0"/>
                <a:ea typeface="Calibri"/>
              </a:rPr>
              <a:t>ἐ</a:t>
            </a:r>
            <a:r>
              <a:rPr lang="el-GR" sz="2800" u="sng" dirty="0" err="1" smtClean="0">
                <a:solidFill>
                  <a:srgbClr val="002060"/>
                </a:solidFill>
                <a:latin typeface="Book Antiqua" pitchFamily="18" charset="0"/>
                <a:ea typeface="Calibri"/>
                <a:cs typeface="Times New Roman"/>
              </a:rPr>
              <a:t>κείν</a:t>
            </a:r>
            <a:r>
              <a:rPr lang="el-GR" sz="2800" u="sng" dirty="0" err="1" smtClean="0">
                <a:solidFill>
                  <a:srgbClr val="002060"/>
                </a:solidFill>
                <a:latin typeface="Book Antiqua" pitchFamily="18" charset="0"/>
                <a:ea typeface="Calibri"/>
              </a:rPr>
              <a:t>ῃ</a:t>
            </a:r>
            <a:r>
              <a:rPr lang="el-GR" sz="2800" dirty="0" smtClean="0">
                <a:solidFill>
                  <a:srgbClr val="002060"/>
                </a:solidFill>
                <a:latin typeface="Book Antiqua" pitchFamily="18" charset="0"/>
                <a:ea typeface="Calibri"/>
                <a:cs typeface="Times New Roman"/>
              </a:rPr>
              <a:t>;</a:t>
            </a:r>
            <a:endParaRPr lang="el-GR" sz="2800" dirty="0">
              <a:solidFill>
                <a:srgbClr val="002060"/>
              </a:solidFill>
              <a:latin typeface="Book Antiqua" pitchFamily="18" charset="0"/>
            </a:endParaRPr>
          </a:p>
        </p:txBody>
      </p:sp>
      <p:pic>
        <p:nvPicPr>
          <p:cNvPr id="8" name="78 - Εικόνα" descr="3534516458_48e4e8595f_b.jpg"/>
          <p:cNvPicPr/>
          <p:nvPr/>
        </p:nvPicPr>
        <p:blipFill>
          <a:blip r:embed="rId3" cstate="print">
            <a:duotone>
              <a:prstClr val="black"/>
              <a:srgbClr val="00B050">
                <a:tint val="45000"/>
                <a:satMod val="400000"/>
              </a:srgbClr>
            </a:duotone>
          </a:blip>
          <a:stretch>
            <a:fillRect/>
          </a:stretch>
        </p:blipFill>
        <p:spPr>
          <a:xfrm>
            <a:off x="1447800" y="4419600"/>
            <a:ext cx="6858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28600" y="1341437"/>
            <a:ext cx="8686800" cy="5211763"/>
          </a:xfrm>
        </p:spPr>
        <p:txBody>
          <a:bodyPr/>
          <a:lstStyle/>
          <a:p>
            <a:pPr algn="just"/>
            <a:r>
              <a:rPr lang="el-GR"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περί </a:t>
            </a:r>
            <a:r>
              <a:rPr lang="el-GR"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ἐκείνην</a:t>
            </a:r>
            <a:r>
              <a:rPr lang="el-GR"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l-GR"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marL="457200" lvl="1" indent="0" algn="just">
              <a:buNone/>
            </a:pPr>
            <a:r>
              <a:rPr lang="el-GR" dirty="0" smtClean="0">
                <a:solidFill>
                  <a:srgbClr val="002060"/>
                </a:solidFill>
                <a:latin typeface="Book Antiqua" pitchFamily="18" charset="0"/>
              </a:rPr>
              <a:t>[η αἰωνιότητα είναι περί </a:t>
            </a:r>
            <a:r>
              <a:rPr lang="el-GR" dirty="0" err="1" smtClean="0">
                <a:solidFill>
                  <a:srgbClr val="002060"/>
                </a:solidFill>
                <a:latin typeface="Book Antiqua" pitchFamily="18" charset="0"/>
              </a:rPr>
              <a:t>ἐκείνην</a:t>
            </a:r>
            <a:r>
              <a:rPr lang="el-GR" dirty="0" smtClean="0">
                <a:solidFill>
                  <a:srgbClr val="002060"/>
                </a:solidFill>
                <a:latin typeface="Book Antiqua" pitchFamily="18" charset="0"/>
              </a:rPr>
              <a:t>, δηλαδή αφορά αποκλειστικά τη νοητή οὐσία] </a:t>
            </a:r>
          </a:p>
          <a:p>
            <a:pPr algn="just"/>
            <a:r>
              <a:rPr lang="el-GR"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ἐν </a:t>
            </a:r>
            <a:r>
              <a:rPr lang="el-GR"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ἐκείνῃ</a:t>
            </a:r>
            <a:r>
              <a:rPr lang="el-GR"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p>
          <a:p>
            <a:pPr marL="457200" lvl="1" indent="0" algn="just">
              <a:buNone/>
            </a:pPr>
            <a:r>
              <a:rPr lang="el-GR" dirty="0" smtClean="0">
                <a:solidFill>
                  <a:srgbClr val="002060"/>
                </a:solidFill>
                <a:latin typeface="Book Antiqua" pitchFamily="18" charset="0"/>
              </a:rPr>
              <a:t>[η αἰωνιότητα βρίσκεται μέσα σε </a:t>
            </a:r>
            <a:r>
              <a:rPr lang="el-GR" dirty="0" err="1" smtClean="0">
                <a:solidFill>
                  <a:srgbClr val="002060"/>
                </a:solidFill>
                <a:latin typeface="Book Antiqua" pitchFamily="18" charset="0"/>
              </a:rPr>
              <a:t>ἐκείνην</a:t>
            </a:r>
            <a:r>
              <a:rPr lang="el-GR" dirty="0" smtClean="0">
                <a:solidFill>
                  <a:srgbClr val="002060"/>
                </a:solidFill>
                <a:latin typeface="Book Antiqua" pitchFamily="18" charset="0"/>
              </a:rPr>
              <a:t>, μέσα στη νοητή οὐσία] </a:t>
            </a:r>
          </a:p>
          <a:p>
            <a:pPr algn="just"/>
            <a:r>
              <a:rPr lang="el-GR"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παρεἶναι</a:t>
            </a:r>
            <a:r>
              <a:rPr lang="el-GR"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l-GR"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ἐκείνῃ</a:t>
            </a:r>
            <a:r>
              <a:rPr lang="el-GR"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p>
          <a:p>
            <a:pPr lvl="1" algn="just">
              <a:buNone/>
            </a:pPr>
            <a:r>
              <a:rPr lang="el-GR" dirty="0" smtClean="0">
                <a:solidFill>
                  <a:srgbClr val="002060"/>
                </a:solidFill>
                <a:latin typeface="Book Antiqua" pitchFamily="18" charset="0"/>
              </a:rPr>
              <a:t>[είναι παρούσα σε αυτήν]</a:t>
            </a:r>
            <a:endParaRPr lang="el-GR" dirty="0">
              <a:solidFill>
                <a:srgbClr val="002060"/>
              </a:solidFill>
              <a:latin typeface="Book Antiqu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28600"/>
            <a:ext cx="8686800" cy="1143000"/>
          </a:xfrm>
        </p:spPr>
        <p:txBody>
          <a:bodyPr>
            <a:normAutofit/>
          </a:bodyPr>
          <a:lstStyle/>
          <a:p>
            <a:pPr algn="just"/>
            <a:r>
              <a:rPr lang="el-GR" sz="4000" b="1" dirty="0">
                <a:solidFill>
                  <a:srgbClr val="C00000"/>
                </a:solidFill>
                <a:effectLst>
                  <a:outerShdw blurRad="50800" dist="38100" algn="tr" rotWithShape="0">
                    <a:prstClr val="black">
                      <a:alpha val="40000"/>
                    </a:prstClr>
                  </a:outerShdw>
                </a:effectLst>
                <a:latin typeface="Book Antiqua" pitchFamily="18" charset="0"/>
              </a:rPr>
              <a:t>Σκοπός ενότητας</a:t>
            </a:r>
          </a:p>
        </p:txBody>
      </p:sp>
      <p:sp>
        <p:nvSpPr>
          <p:cNvPr id="3" name="2 - Θέση περιεχομένου"/>
          <p:cNvSpPr>
            <a:spLocks noGrp="1"/>
          </p:cNvSpPr>
          <p:nvPr>
            <p:ph idx="1"/>
          </p:nvPr>
        </p:nvSpPr>
        <p:spPr>
          <a:xfrm>
            <a:off x="228600" y="1295401"/>
            <a:ext cx="8686800" cy="3505199"/>
          </a:xfrm>
        </p:spPr>
        <p:txBody>
          <a:bodyPr>
            <a:normAutofit fontScale="25000" lnSpcReduction="20000"/>
          </a:bodyPr>
          <a:lstStyle/>
          <a:p>
            <a:pPr algn="just">
              <a:buNone/>
            </a:pPr>
            <a:r>
              <a:rPr lang="el-GR" dirty="0" smtClean="0">
                <a:latin typeface="Book Antiqua" pitchFamily="18" charset="0"/>
              </a:rPr>
              <a:t>   </a:t>
            </a:r>
          </a:p>
          <a:p>
            <a:pPr marL="0" indent="0" algn="just">
              <a:lnSpc>
                <a:spcPct val="140000"/>
              </a:lnSpc>
              <a:buNone/>
            </a:pPr>
            <a:r>
              <a:rPr lang="el-GR" sz="14400" b="1" dirty="0" smtClean="0">
                <a:solidFill>
                  <a:srgbClr val="002060"/>
                </a:solidFill>
                <a:latin typeface="Book Antiqua" pitchFamily="18" charset="0"/>
              </a:rPr>
              <a:t>Ολοκλήρωση του 3</a:t>
            </a:r>
            <a:r>
              <a:rPr lang="el-GR" sz="14400" b="1" baseline="30000" dirty="0" smtClean="0">
                <a:solidFill>
                  <a:srgbClr val="002060"/>
                </a:solidFill>
                <a:latin typeface="Book Antiqua" pitchFamily="18" charset="0"/>
              </a:rPr>
              <a:t>ου</a:t>
            </a:r>
            <a:r>
              <a:rPr lang="el-GR" sz="14400" b="1" dirty="0" smtClean="0">
                <a:solidFill>
                  <a:srgbClr val="002060"/>
                </a:solidFill>
                <a:latin typeface="Book Antiqua" pitchFamily="18" charset="0"/>
              </a:rPr>
              <a:t> κεφαλαίου και έναρξη της διεξοδικής μελέτης του  4</a:t>
            </a:r>
            <a:r>
              <a:rPr lang="el-GR" sz="14400" b="1" baseline="30000" dirty="0" smtClean="0">
                <a:solidFill>
                  <a:srgbClr val="002060"/>
                </a:solidFill>
                <a:latin typeface="Book Antiqua" pitchFamily="18" charset="0"/>
              </a:rPr>
              <a:t>ου</a:t>
            </a:r>
            <a:r>
              <a:rPr lang="el-GR" sz="14400" b="1" dirty="0" smtClean="0">
                <a:solidFill>
                  <a:srgbClr val="002060"/>
                </a:solidFill>
                <a:latin typeface="Book Antiqua" pitchFamily="18" charset="0"/>
              </a:rPr>
              <a:t> κεφαλαίου της πραγματείας του Πλωτίνου  </a:t>
            </a:r>
            <a:r>
              <a:rPr lang="el-GR" sz="14400" b="1" i="1" dirty="0" smtClean="0">
                <a:solidFill>
                  <a:srgbClr val="C00000"/>
                </a:solidFill>
                <a:latin typeface="Book Antiqua" pitchFamily="18" charset="0"/>
              </a:rPr>
              <a:t>Περί αἰώνος καί χρόνου</a:t>
            </a:r>
            <a:r>
              <a:rPr lang="el-GR" sz="14400" b="1" dirty="0" smtClean="0">
                <a:solidFill>
                  <a:srgbClr val="002060"/>
                </a:solidFill>
                <a:latin typeface="Book Antiqua" pitchFamily="18" charset="0"/>
              </a:rPr>
              <a:t>.</a:t>
            </a:r>
          </a:p>
          <a:p>
            <a:pPr marL="0" indent="0" algn="ctr">
              <a:lnSpc>
                <a:spcPct val="140000"/>
              </a:lnSpc>
              <a:buNone/>
            </a:pPr>
            <a:endParaRPr lang="el-GR" sz="2800" b="1" i="1" dirty="0" smtClean="0">
              <a:solidFill>
                <a:srgbClr val="C00000"/>
              </a:solidFill>
              <a:latin typeface="Book Antiqua" pitchFamily="18" charset="0"/>
            </a:endParaRPr>
          </a:p>
          <a:p>
            <a:pPr marL="0" indent="0" algn="ctr">
              <a:lnSpc>
                <a:spcPct val="140000"/>
              </a:lnSpc>
              <a:buNone/>
            </a:pPr>
            <a:r>
              <a:rPr lang="el-GR" sz="15200" b="1" dirty="0" smtClean="0">
                <a:solidFill>
                  <a:srgbClr val="C00000"/>
                </a:solidFill>
                <a:latin typeface="Book Antiqua" pitchFamily="18" charset="0"/>
              </a:rPr>
              <a:t>ΙΙΙ 7 [45] 3</a:t>
            </a:r>
            <a:r>
              <a:rPr lang="el-GR" sz="15200" b="1" dirty="0" smtClean="0">
                <a:solidFill>
                  <a:srgbClr val="C00000"/>
                </a:solidFill>
                <a:latin typeface="Book Antiqua"/>
              </a:rPr>
              <a:t>–4</a:t>
            </a:r>
            <a:r>
              <a:rPr lang="el-GR" sz="15200" b="1" dirty="0" smtClean="0">
                <a:solidFill>
                  <a:srgbClr val="C00000"/>
                </a:solidFill>
                <a:latin typeface="Book Antiqua"/>
                <a:sym typeface="Wingdings"/>
              </a:rPr>
              <a:t>.</a:t>
            </a:r>
            <a:r>
              <a:rPr lang="el-GR" sz="15200" b="1" i="1" dirty="0" smtClean="0">
                <a:solidFill>
                  <a:srgbClr val="C00000"/>
                </a:solidFill>
                <a:latin typeface="Book Antiqua" pitchFamily="18" charset="0"/>
              </a:rPr>
              <a:t> </a:t>
            </a:r>
            <a:endParaRPr lang="el-GR" sz="15200" b="1" dirty="0" smtClean="0">
              <a:solidFill>
                <a:srgbClr val="002060"/>
              </a:solidFill>
              <a:latin typeface="Book Antiqua" pitchFamily="18" charset="0"/>
            </a:endParaRPr>
          </a:p>
          <a:p>
            <a:pPr algn="ctr">
              <a:buNone/>
            </a:pPr>
            <a:endParaRPr lang="el-GR" sz="800" b="1" dirty="0" smtClean="0">
              <a:solidFill>
                <a:srgbClr val="002060"/>
              </a:solidFill>
              <a:latin typeface="Book Antiqua" pitchFamily="18" charset="0"/>
            </a:endParaRPr>
          </a:p>
          <a:p>
            <a:pPr marL="0" indent="0" algn="ctr">
              <a:lnSpc>
                <a:spcPct val="120000"/>
              </a:lnSpc>
              <a:buNone/>
            </a:pPr>
            <a:r>
              <a:rPr lang="el-GR" sz="12000" b="1" dirty="0" smtClean="0">
                <a:solidFill>
                  <a:srgbClr val="002060"/>
                </a:solidFill>
                <a:latin typeface="Book Antiqua" pitchFamily="18" charset="0"/>
              </a:rPr>
              <a:t>Συνέχεια του εγχειρήματος της διερεύνησης από τον Πλωτῖνο της φύσης της  αἰωνιότητας.</a:t>
            </a:r>
          </a:p>
          <a:p>
            <a:pPr algn="ctr">
              <a:buNone/>
            </a:pPr>
            <a:endParaRPr lang="el-GR" sz="5100" dirty="0" smtClean="0">
              <a:solidFill>
                <a:srgbClr val="FF0000"/>
              </a:solidFill>
              <a:latin typeface="Book Antiqua" pitchFamily="18" charset="0"/>
            </a:endParaRPr>
          </a:p>
          <a:p>
            <a:pPr>
              <a:buNone/>
            </a:pPr>
            <a:r>
              <a:rPr lang="el-GR" sz="2800" dirty="0" smtClean="0">
                <a:solidFill>
                  <a:srgbClr val="FF0000"/>
                </a:solidFill>
                <a:latin typeface="Book Antiqua" pitchFamily="18" charset="0"/>
              </a:rPr>
              <a:t/>
            </a:r>
            <a:br>
              <a:rPr lang="el-GR" sz="2800" dirty="0" smtClean="0">
                <a:solidFill>
                  <a:srgbClr val="FF0000"/>
                </a:solidFill>
                <a:latin typeface="Book Antiqua" pitchFamily="18" charset="0"/>
              </a:rPr>
            </a:br>
            <a:r>
              <a:rPr lang="el-GR" sz="2800" dirty="0" smtClean="0">
                <a:latin typeface="Book Antiqua" pitchFamily="18" charset="0"/>
              </a:rPr>
              <a:t/>
            </a:r>
            <a:br>
              <a:rPr lang="el-GR" sz="2800" dirty="0" smtClean="0">
                <a:latin typeface="Book Antiqua" pitchFamily="18" charset="0"/>
              </a:rPr>
            </a:br>
            <a:r>
              <a:rPr lang="el-GR" sz="2800" dirty="0" smtClean="0">
                <a:latin typeface="Book Antiqua" pitchFamily="18" charset="0"/>
              </a:rPr>
              <a:t/>
            </a:r>
            <a:br>
              <a:rPr lang="el-GR" sz="2800" dirty="0" smtClean="0">
                <a:latin typeface="Book Antiqua" pitchFamily="18" charset="0"/>
              </a:rPr>
            </a:br>
            <a:endParaRPr lang="el-GR" sz="2800" dirty="0" smtClean="0">
              <a:solidFill>
                <a:srgbClr val="FF0000"/>
              </a:solidFill>
              <a:latin typeface="Book Antiqua" pitchFamily="18" charset="0"/>
            </a:endParaRPr>
          </a:p>
          <a:p>
            <a:pPr marL="723900" indent="-723900" algn="just">
              <a:buBlip>
                <a:blip r:embed="rId2"/>
              </a:buBlip>
            </a:pPr>
            <a:endParaRPr lang="el-GR" sz="13600" b="1" dirty="0" smtClean="0">
              <a:solidFill>
                <a:srgbClr val="002060"/>
              </a:solidFill>
              <a:latin typeface="Book Antiqua" pitchFamily="18" charset="0"/>
            </a:endParaRPr>
          </a:p>
          <a:p>
            <a:pPr algn="ctr">
              <a:buNone/>
            </a:pPr>
            <a:endParaRPr lang="el-GR" sz="15200" b="1" dirty="0" smtClean="0">
              <a:solidFill>
                <a:srgbClr val="002060"/>
              </a:solidFill>
              <a:latin typeface="Book Antiqua" pitchFamily="18" charset="0"/>
            </a:endParaRPr>
          </a:p>
          <a:p>
            <a:pPr algn="ctr">
              <a:buNone/>
            </a:pPr>
            <a:endParaRPr lang="el-GR" sz="5100" b="1" dirty="0" smtClean="0">
              <a:solidFill>
                <a:srgbClr val="002060"/>
              </a:solidFill>
              <a:latin typeface="Book Antiqua" pitchFamily="18" charset="0"/>
            </a:endParaRPr>
          </a:p>
          <a:p>
            <a:pPr algn="ctr">
              <a:buNone/>
            </a:pPr>
            <a:endParaRPr lang="el-GR" sz="3800" b="1" dirty="0" smtClean="0">
              <a:solidFill>
                <a:srgbClr val="002060"/>
              </a:solidFill>
              <a:latin typeface="Book Antiqua" pitchFamily="18" charset="0"/>
            </a:endParaRPr>
          </a:p>
          <a:p>
            <a:pPr algn="just">
              <a:buFont typeface="Wingdings" pitchFamily="2" charset="2"/>
              <a:buChar char="v"/>
            </a:pPr>
            <a:endParaRPr lang="el-GR" sz="5100" dirty="0" smtClean="0">
              <a:solidFill>
                <a:srgbClr val="FF0000"/>
              </a:solidFill>
              <a:latin typeface="Book Antiqua" pitchFamily="18" charset="0"/>
            </a:endParaRPr>
          </a:p>
          <a:p>
            <a:pPr algn="just">
              <a:buFont typeface="Wingdings" pitchFamily="2" charset="2"/>
              <a:buChar char="v"/>
            </a:pPr>
            <a:endParaRPr lang="el-GR" sz="5100" dirty="0" smtClean="0">
              <a:solidFill>
                <a:srgbClr val="FF0000"/>
              </a:solidFill>
              <a:latin typeface="Book Antiqua" pitchFamily="18" charset="0"/>
            </a:endParaRPr>
          </a:p>
          <a:p>
            <a:pPr algn="ctr">
              <a:buNone/>
            </a:pPr>
            <a:endParaRPr lang="el-GR" sz="5100" dirty="0" smtClean="0">
              <a:solidFill>
                <a:srgbClr val="FF0000"/>
              </a:solidFill>
              <a:latin typeface="Book Antiqua" pitchFamily="18" charset="0"/>
            </a:endParaRPr>
          </a:p>
          <a:p>
            <a:pPr>
              <a:buNone/>
            </a:pPr>
            <a:r>
              <a:rPr lang="el-GR" dirty="0" smtClean="0">
                <a:solidFill>
                  <a:srgbClr val="FF0000"/>
                </a:solidFill>
                <a:latin typeface="Book Antiqua" pitchFamily="18" charset="0"/>
              </a:rPr>
              <a:t/>
            </a:r>
            <a:br>
              <a:rPr lang="el-GR" dirty="0" smtClean="0">
                <a:solidFill>
                  <a:srgbClr val="FF0000"/>
                </a:solidFill>
                <a:latin typeface="Book Antiqua" pitchFamily="18" charset="0"/>
              </a:rPr>
            </a:br>
            <a:r>
              <a:rPr lang="el-GR" dirty="0" smtClean="0">
                <a:latin typeface="Book Antiqua" pitchFamily="18" charset="0"/>
              </a:rPr>
              <a:t/>
            </a:r>
            <a:br>
              <a:rPr lang="el-GR" dirty="0" smtClean="0">
                <a:latin typeface="Book Antiqua" pitchFamily="18" charset="0"/>
              </a:rPr>
            </a:br>
            <a:r>
              <a:rPr lang="el-GR" dirty="0" smtClean="0">
                <a:latin typeface="Book Antiqua" pitchFamily="18" charset="0"/>
              </a:rPr>
              <a:t/>
            </a:r>
            <a:br>
              <a:rPr lang="el-GR" dirty="0" smtClean="0">
                <a:latin typeface="Book Antiqua" pitchFamily="18" charset="0"/>
              </a:rPr>
            </a:br>
            <a:endParaRPr lang="el-GR" dirty="0" smtClean="0">
              <a:solidFill>
                <a:srgbClr val="FF0000"/>
              </a:solidFill>
              <a:latin typeface="Book Antiqua" pitchFamily="18" charset="0"/>
            </a:endParaRPr>
          </a:p>
          <a:p>
            <a:pPr algn="just"/>
            <a:endParaRPr lang="el-GR" dirty="0" smtClean="0">
              <a:latin typeface="Book Antiqua" pitchFamily="18" charset="0"/>
            </a:endParaRPr>
          </a:p>
          <a:p>
            <a:pPr algn="just">
              <a:buNone/>
            </a:pPr>
            <a:r>
              <a:rPr lang="el-GR" dirty="0" smtClean="0">
                <a:latin typeface="Book Antiqua" pitchFamily="18" charset="0"/>
              </a:rPr>
              <a:t> </a:t>
            </a:r>
            <a:endParaRPr lang="el-GR" dirty="0">
              <a:latin typeface="Book Antiqu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28600" y="1600201"/>
            <a:ext cx="8686800" cy="2133600"/>
          </a:xfrm>
        </p:spPr>
        <p:txBody>
          <a:bodyPr>
            <a:noAutofit/>
          </a:bodyPr>
          <a:lstStyle/>
          <a:p>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rPr>
              <a:t>ἡ</a:t>
            </a:r>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 α</a:t>
            </a:r>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rPr>
              <a:t>ἰ</a:t>
            </a:r>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ωνιότητα </a:t>
            </a:r>
            <a:r>
              <a:rPr lang="el-GR" sz="4000" b="1" dirty="0" err="1" smtClean="0">
                <a:solidFill>
                  <a:srgbClr val="C00000"/>
                </a:solidFill>
                <a:effectLst>
                  <a:outerShdw blurRad="38100" dist="38100" dir="2700000" algn="tl">
                    <a:srgbClr val="000000">
                      <a:alpha val="43137"/>
                    </a:srgbClr>
                  </a:outerShdw>
                </a:effectLst>
                <a:latin typeface="Book Antiqua" pitchFamily="18" charset="0"/>
                <a:ea typeface="Calibri"/>
              </a:rPr>
              <a:t>ὡ</a:t>
            </a:r>
            <a:r>
              <a:rPr lang="el-GR" sz="4000" b="1" dirty="0" err="1"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ς</a:t>
            </a:r>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 </a:t>
            </a:r>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rPr>
              <a:t>ἐ</a:t>
            </a:r>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πακολουθο</a:t>
            </a:r>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rPr>
              <a:t>ῦ</a:t>
            </a:r>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σαν</a:t>
            </a:r>
          </a:p>
          <a:p>
            <a:pPr>
              <a:buNone/>
            </a:pPr>
            <a:endParaRPr lang="el-GR" sz="8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endParaRPr>
          </a:p>
          <a:p>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rPr>
              <a:t>ἡ</a:t>
            </a:r>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 α</a:t>
            </a:r>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rPr>
              <a:t>ἰ</a:t>
            </a:r>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ωνιότητα </a:t>
            </a:r>
            <a:r>
              <a:rPr lang="el-GR" sz="4000" b="1" dirty="0" err="1" smtClean="0">
                <a:solidFill>
                  <a:srgbClr val="C00000"/>
                </a:solidFill>
                <a:effectLst>
                  <a:outerShdw blurRad="38100" dist="38100" dir="2700000" algn="tl">
                    <a:srgbClr val="000000">
                      <a:alpha val="43137"/>
                    </a:srgbClr>
                  </a:outerShdw>
                </a:effectLst>
                <a:latin typeface="Book Antiqua" pitchFamily="18" charset="0"/>
                <a:ea typeface="Calibri"/>
              </a:rPr>
              <a:t>ὡ</a:t>
            </a:r>
            <a:r>
              <a:rPr lang="el-GR" sz="4000" b="1" dirty="0" err="1"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ς</a:t>
            </a:r>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 συνο</a:t>
            </a:r>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rPr>
              <a:t>ῦ</a:t>
            </a:r>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σαν</a:t>
            </a:r>
          </a:p>
          <a:p>
            <a:pPr>
              <a:buNone/>
            </a:pPr>
            <a:endParaRPr lang="el-GR" sz="8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endParaRPr>
          </a:p>
          <a:p>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rPr>
              <a:t>ἡ</a:t>
            </a:r>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 α</a:t>
            </a:r>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rPr>
              <a:t>ἰ</a:t>
            </a:r>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ωνιότητα </a:t>
            </a:r>
            <a:r>
              <a:rPr lang="el-GR" sz="4000" b="1" dirty="0" err="1" smtClean="0">
                <a:solidFill>
                  <a:srgbClr val="C00000"/>
                </a:solidFill>
                <a:effectLst>
                  <a:outerShdw blurRad="38100" dist="38100" dir="2700000" algn="tl">
                    <a:srgbClr val="000000">
                      <a:alpha val="43137"/>
                    </a:srgbClr>
                  </a:outerShdw>
                </a:effectLst>
                <a:latin typeface="Book Antiqua" pitchFamily="18" charset="0"/>
                <a:ea typeface="Calibri"/>
              </a:rPr>
              <a:t>ὡ</a:t>
            </a:r>
            <a:r>
              <a:rPr lang="el-GR" sz="4000" b="1" dirty="0" err="1"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ς</a:t>
            </a:r>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 </a:t>
            </a:r>
            <a:r>
              <a:rPr lang="el-GR" sz="4000" b="1" dirty="0" err="1" smtClean="0">
                <a:solidFill>
                  <a:srgbClr val="C00000"/>
                </a:solidFill>
                <a:effectLst>
                  <a:outerShdw blurRad="38100" dist="38100" dir="2700000" algn="tl">
                    <a:srgbClr val="000000">
                      <a:alpha val="43137"/>
                    </a:srgbClr>
                  </a:outerShdw>
                </a:effectLst>
                <a:latin typeface="Book Antiqua" pitchFamily="18" charset="0"/>
                <a:ea typeface="Calibri"/>
              </a:rPr>
              <a:t>ἐ</a:t>
            </a:r>
            <a:r>
              <a:rPr lang="el-GR" sz="4000" b="1" dirty="0" err="1"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νορωμένην</a:t>
            </a:r>
            <a:endParaRPr lang="el-GR" sz="4000" dirty="0">
              <a:solidFill>
                <a:srgbClr val="C00000"/>
              </a:solidFill>
              <a:effectLst>
                <a:outerShdw blurRad="38100" dist="38100" dir="2700000" algn="tl">
                  <a:srgbClr val="000000">
                    <a:alpha val="43137"/>
                  </a:srgbClr>
                </a:outerShdw>
              </a:effectLst>
              <a:latin typeface="Book Antiqua"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p:cNvPicPr>
            <a:picLocks noGrp="1"/>
          </p:cNvPicPr>
          <p:nvPr>
            <p:ph idx="1"/>
          </p:nvPr>
        </p:nvPicPr>
        <p:blipFill>
          <a:blip r:embed="rId2" cstate="print">
            <a:lum contrast="10000"/>
          </a:blip>
          <a:srcRect l="26324" t="24307" r="16838" b="57039"/>
          <a:stretch>
            <a:fillRect/>
          </a:stretch>
        </p:blipFill>
        <p:spPr bwMode="auto">
          <a:xfrm>
            <a:off x="228600" y="1981200"/>
            <a:ext cx="8763000" cy="2667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p:cNvPicPr>
            <a:picLocks noGrp="1"/>
          </p:cNvPicPr>
          <p:nvPr>
            <p:ph idx="1"/>
          </p:nvPr>
        </p:nvPicPr>
        <p:blipFill>
          <a:blip r:embed="rId2" cstate="print">
            <a:lum contrast="10000"/>
          </a:blip>
          <a:srcRect l="22258" t="20730" r="38246" b="66267"/>
          <a:stretch>
            <a:fillRect/>
          </a:stretch>
        </p:blipFill>
        <p:spPr bwMode="auto">
          <a:xfrm>
            <a:off x="457200" y="685800"/>
            <a:ext cx="7772400" cy="2133601"/>
          </a:xfrm>
          <a:prstGeom prst="rect">
            <a:avLst/>
          </a:prstGeom>
          <a:ln>
            <a:noFill/>
          </a:ln>
          <a:effectLst>
            <a:outerShdw blurRad="292100" dist="139700" dir="2700000" algn="tl" rotWithShape="0">
              <a:srgbClr val="333333">
                <a:alpha val="65000"/>
              </a:srgbClr>
            </a:outerShdw>
          </a:effectLst>
        </p:spPr>
      </p:pic>
      <p:sp>
        <p:nvSpPr>
          <p:cNvPr id="5" name="4 - Ορθογώνιο"/>
          <p:cNvSpPr/>
          <p:nvPr/>
        </p:nvSpPr>
        <p:spPr>
          <a:xfrm>
            <a:off x="228600" y="3124200"/>
            <a:ext cx="8686800" cy="461665"/>
          </a:xfrm>
          <a:prstGeom prst="rect">
            <a:avLst/>
          </a:prstGeom>
        </p:spPr>
        <p:txBody>
          <a:bodyPr wrap="square">
            <a:spAutoFit/>
          </a:bodyPr>
          <a:lstStyle/>
          <a:p>
            <a:pPr algn="just"/>
            <a:r>
              <a:rPr lang="el-GR" sz="2400" u="sng" dirty="0" smtClean="0">
                <a:solidFill>
                  <a:srgbClr val="002060"/>
                </a:solidFill>
                <a:latin typeface="Book Antiqua" pitchFamily="18" charset="0"/>
                <a:ea typeface="Calibri"/>
                <a:cs typeface="Times New Roman"/>
              </a:rPr>
              <a:t>Τι σημαίνει αυτό</a:t>
            </a:r>
            <a:r>
              <a:rPr lang="el-GR" sz="2400" dirty="0" smtClean="0">
                <a:solidFill>
                  <a:srgbClr val="002060"/>
                </a:solidFill>
                <a:latin typeface="Book Antiqua" pitchFamily="18" charset="0"/>
                <a:ea typeface="Calibri"/>
                <a:cs typeface="Times New Roman"/>
              </a:rPr>
              <a:t>;</a:t>
            </a:r>
            <a:endParaRPr lang="el-GR" sz="2400" dirty="0">
              <a:solidFill>
                <a:srgbClr val="002060"/>
              </a:solidFill>
              <a:latin typeface="Book Antiqua" pitchFamily="18" charset="0"/>
            </a:endParaRPr>
          </a:p>
        </p:txBody>
      </p:sp>
      <p:sp>
        <p:nvSpPr>
          <p:cNvPr id="6" name="5 - Ορθογώνιο"/>
          <p:cNvSpPr/>
          <p:nvPr/>
        </p:nvSpPr>
        <p:spPr>
          <a:xfrm>
            <a:off x="228600" y="3657600"/>
            <a:ext cx="8686800" cy="1569660"/>
          </a:xfrm>
          <a:prstGeom prst="rect">
            <a:avLst/>
          </a:prstGeom>
        </p:spPr>
        <p:txBody>
          <a:bodyPr wrap="square">
            <a:spAutoFit/>
          </a:bodyPr>
          <a:lstStyle/>
          <a:p>
            <a:pPr algn="just"/>
            <a:r>
              <a:rPr lang="el-GR" sz="24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Έχει ήδη ειπωθεί από πριν ότι το </a:t>
            </a:r>
            <a:r>
              <a:rPr lang="el-GR" sz="2400" b="1" dirty="0" smtClean="0">
                <a:solidFill>
                  <a:srgbClr val="002060"/>
                </a:solidFill>
                <a:effectLst>
                  <a:outerShdw blurRad="38100" dist="38100" dir="2700000" algn="tl">
                    <a:srgbClr val="000000">
                      <a:alpha val="43137"/>
                    </a:srgbClr>
                  </a:outerShdw>
                </a:effectLst>
                <a:latin typeface="Book Antiqua" pitchFamily="18" charset="0"/>
                <a:ea typeface="Calibri"/>
              </a:rPr>
              <a:t>ἐ</a:t>
            </a:r>
            <a:r>
              <a:rPr lang="el-GR" sz="24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ν και το </a:t>
            </a:r>
            <a:r>
              <a:rPr lang="el-GR" sz="2400" b="1" dirty="0" smtClean="0">
                <a:solidFill>
                  <a:srgbClr val="002060"/>
                </a:solidFill>
                <a:effectLst>
                  <a:outerShdw blurRad="38100" dist="38100" dir="2700000" algn="tl">
                    <a:srgbClr val="000000">
                      <a:alpha val="43137"/>
                    </a:srgbClr>
                  </a:outerShdw>
                </a:effectLst>
                <a:latin typeface="Book Antiqua" pitchFamily="18" charset="0"/>
                <a:ea typeface="Calibri"/>
              </a:rPr>
              <a:t>ἐ</a:t>
            </a:r>
            <a:r>
              <a:rPr lang="el-GR" sz="24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ξ μαζί δηλώνουν ότι η α</a:t>
            </a:r>
            <a:r>
              <a:rPr lang="el-GR" sz="2400" b="1" dirty="0" smtClean="0">
                <a:solidFill>
                  <a:srgbClr val="002060"/>
                </a:solidFill>
                <a:effectLst>
                  <a:outerShdw blurRad="38100" dist="38100" dir="2700000" algn="tl">
                    <a:srgbClr val="000000">
                      <a:alpha val="43137"/>
                    </a:srgbClr>
                  </a:outerShdw>
                </a:effectLst>
                <a:latin typeface="Book Antiqua" pitchFamily="18" charset="0"/>
                <a:ea typeface="Calibri"/>
              </a:rPr>
              <a:t>ἰ</a:t>
            </a:r>
            <a:r>
              <a:rPr lang="el-GR" sz="24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ωνιότητα δεν είναι ένα συγκεκριμένο νοητό ούτε είναι ιδιότητα απλή των νοητ</a:t>
            </a:r>
            <a:r>
              <a:rPr lang="el-GR" sz="2400" b="1" dirty="0" smtClean="0">
                <a:solidFill>
                  <a:srgbClr val="002060"/>
                </a:solidFill>
                <a:effectLst>
                  <a:outerShdw blurRad="38100" dist="38100" dir="2700000" algn="tl">
                    <a:srgbClr val="000000">
                      <a:alpha val="43137"/>
                    </a:srgbClr>
                  </a:outerShdw>
                </a:effectLst>
                <a:latin typeface="Book Antiqua" pitchFamily="18" charset="0"/>
                <a:ea typeface="Calibri"/>
              </a:rPr>
              <a:t>ῶ</a:t>
            </a:r>
            <a:r>
              <a:rPr lang="el-GR" sz="24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ν, αλλά συνιστά την ίδια τη διάρθρωση του Νο</a:t>
            </a:r>
            <a:r>
              <a:rPr lang="el-GR" sz="2400" b="1" dirty="0" smtClean="0">
                <a:solidFill>
                  <a:srgbClr val="002060"/>
                </a:solidFill>
                <a:effectLst>
                  <a:outerShdw blurRad="38100" dist="38100" dir="2700000" algn="tl">
                    <a:srgbClr val="000000">
                      <a:alpha val="43137"/>
                    </a:srgbClr>
                  </a:outerShdw>
                </a:effectLst>
                <a:latin typeface="Book Antiqua" pitchFamily="18" charset="0"/>
                <a:ea typeface="Calibri"/>
              </a:rPr>
              <a:t>ῦ</a:t>
            </a:r>
            <a:r>
              <a:rPr lang="el-GR" sz="24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a:t>
            </a:r>
            <a:endParaRPr lang="el-GR" sz="2400" dirty="0">
              <a:solidFill>
                <a:srgbClr val="002060"/>
              </a:solidFill>
              <a:effectLst>
                <a:outerShdw blurRad="38100" dist="38100" dir="2700000" algn="tl">
                  <a:srgbClr val="000000">
                    <a:alpha val="43137"/>
                  </a:srgbClr>
                </a:outerShdw>
              </a:effectLst>
              <a:latin typeface="Book Antiqua" pitchFamily="18" charset="0"/>
            </a:endParaRPr>
          </a:p>
        </p:txBody>
      </p:sp>
      <p:sp>
        <p:nvSpPr>
          <p:cNvPr id="7" name="6 - Ορθογώνιο"/>
          <p:cNvSpPr/>
          <p:nvPr/>
        </p:nvSpPr>
        <p:spPr>
          <a:xfrm>
            <a:off x="2895600" y="5562600"/>
            <a:ext cx="6019800" cy="830997"/>
          </a:xfrm>
          <a:prstGeom prst="rect">
            <a:avLst/>
          </a:prstGeom>
        </p:spPr>
        <p:txBody>
          <a:bodyPr wrap="square">
            <a:spAutoFit/>
          </a:bodyPr>
          <a:lstStyle/>
          <a:p>
            <a:pPr algn="just"/>
            <a:r>
              <a:rPr lang="el-GR" sz="2400" u="sng" dirty="0" smtClean="0">
                <a:solidFill>
                  <a:srgbClr val="002060"/>
                </a:solidFill>
                <a:latin typeface="Book Antiqua" pitchFamily="18" charset="0"/>
                <a:ea typeface="Calibri"/>
                <a:cs typeface="Times New Roman"/>
              </a:rPr>
              <a:t>Με ποια έννοια η ίδια η διάρθρωση του Νο</a:t>
            </a:r>
            <a:r>
              <a:rPr lang="el-GR" sz="2400" u="sng" dirty="0" smtClean="0">
                <a:solidFill>
                  <a:srgbClr val="002060"/>
                </a:solidFill>
                <a:latin typeface="Book Antiqua" pitchFamily="18" charset="0"/>
                <a:ea typeface="Calibri"/>
              </a:rPr>
              <a:t>ῦ</a:t>
            </a:r>
            <a:r>
              <a:rPr lang="el-GR" sz="2400" u="sng" dirty="0" smtClean="0">
                <a:solidFill>
                  <a:srgbClr val="002060"/>
                </a:solidFill>
                <a:latin typeface="Book Antiqua" pitchFamily="18" charset="0"/>
                <a:ea typeface="Calibri"/>
                <a:cs typeface="Times New Roman"/>
              </a:rPr>
              <a:t> μπορεί να αποκαλυφτεί ως ομορφιά</a:t>
            </a:r>
            <a:r>
              <a:rPr lang="el-GR" sz="2400" dirty="0" smtClean="0">
                <a:solidFill>
                  <a:srgbClr val="002060"/>
                </a:solidFill>
                <a:latin typeface="Book Antiqua" pitchFamily="18" charset="0"/>
                <a:ea typeface="Calibri"/>
                <a:cs typeface="Times New Roman"/>
              </a:rPr>
              <a:t>;</a:t>
            </a:r>
            <a:endParaRPr lang="el-GR" sz="2400" dirty="0">
              <a:solidFill>
                <a:srgbClr val="002060"/>
              </a:solidFill>
              <a:latin typeface="Book Antiqua" pitchFamily="18" charset="0"/>
            </a:endParaRPr>
          </a:p>
        </p:txBody>
      </p:sp>
      <p:pic>
        <p:nvPicPr>
          <p:cNvPr id="10" name="78 - Εικόνα" descr="3534516458_48e4e8595f_b.jpg"/>
          <p:cNvPicPr/>
          <p:nvPr/>
        </p:nvPicPr>
        <p:blipFill>
          <a:blip r:embed="rId3" cstate="print">
            <a:duotone>
              <a:prstClr val="black"/>
              <a:srgbClr val="00B050">
                <a:tint val="45000"/>
                <a:satMod val="400000"/>
              </a:srgbClr>
            </a:duotone>
          </a:blip>
          <a:stretch>
            <a:fillRect/>
          </a:stretch>
        </p:blipFill>
        <p:spPr>
          <a:xfrm>
            <a:off x="2057400" y="5486400"/>
            <a:ext cx="6858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p:cNvPicPr>
            <a:picLocks noGrp="1"/>
          </p:cNvPicPr>
          <p:nvPr>
            <p:ph idx="1"/>
          </p:nvPr>
        </p:nvPicPr>
        <p:blipFill>
          <a:blip r:embed="rId2" cstate="print">
            <a:lum contrast="10000"/>
          </a:blip>
          <a:srcRect l="40345" t="19021" r="34230" b="77197"/>
          <a:stretch>
            <a:fillRect/>
          </a:stretch>
        </p:blipFill>
        <p:spPr bwMode="auto">
          <a:xfrm>
            <a:off x="914400" y="2057400"/>
            <a:ext cx="6019800" cy="761999"/>
          </a:xfrm>
          <a:prstGeom prst="rect">
            <a:avLst/>
          </a:prstGeom>
          <a:ln>
            <a:noFill/>
          </a:ln>
          <a:effectLst>
            <a:outerShdw blurRad="292100" dist="139700" dir="2700000" algn="tl" rotWithShape="0">
              <a:srgbClr val="333333">
                <a:alpha val="65000"/>
              </a:srgbClr>
            </a:outerShdw>
          </a:effectLst>
        </p:spPr>
      </p:pic>
      <p:pic>
        <p:nvPicPr>
          <p:cNvPr id="5" name="4 - Εικόνα"/>
          <p:cNvPicPr/>
          <p:nvPr/>
        </p:nvPicPr>
        <p:blipFill>
          <a:blip r:embed="rId3" cstate="print">
            <a:lum contrast="10000"/>
          </a:blip>
          <a:srcRect l="32963" t="24499" r="24527" b="65325"/>
          <a:stretch>
            <a:fillRect/>
          </a:stretch>
        </p:blipFill>
        <p:spPr bwMode="auto">
          <a:xfrm>
            <a:off x="685800" y="3581400"/>
            <a:ext cx="7239000" cy="1600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457200"/>
            <a:ext cx="8686800" cy="1143000"/>
          </a:xfrm>
        </p:spPr>
        <p:txBody>
          <a:bodyPr>
            <a:noAutofit/>
          </a:bodyPr>
          <a:lstStyle/>
          <a:p>
            <a:pPr algn="just">
              <a:spcAft>
                <a:spcPts val="1000"/>
              </a:spcAft>
            </a:pPr>
            <a:r>
              <a:rPr lang="el-GR" b="1" dirty="0" smtClean="0">
                <a:solidFill>
                  <a:srgbClr val="C00000"/>
                </a:solidFill>
                <a:effectLst>
                  <a:outerShdw blurRad="50800" dist="38100" algn="tr" rotWithShape="0">
                    <a:prstClr val="black">
                      <a:alpha val="40000"/>
                    </a:prstClr>
                  </a:outerShdw>
                </a:effectLst>
                <a:latin typeface="Book Antiqua" pitchFamily="18" charset="0"/>
              </a:rPr>
              <a:t>Η διαδικασία γένεσης του Νοῦ  </a:t>
            </a:r>
            <a:r>
              <a:rPr lang="el-GR" sz="3200" dirty="0" smtClean="0">
                <a:ea typeface="Calibri"/>
                <a:cs typeface="Times New Roman"/>
              </a:rPr>
              <a:t/>
            </a:r>
            <a:br>
              <a:rPr lang="el-GR" sz="3200" dirty="0" smtClean="0">
                <a:ea typeface="Calibri"/>
                <a:cs typeface="Times New Roman"/>
              </a:rPr>
            </a:br>
            <a:endParaRPr lang="el-GR" sz="3200" dirty="0"/>
          </a:p>
        </p:txBody>
      </p:sp>
      <p:sp>
        <p:nvSpPr>
          <p:cNvPr id="3" name="2 - Θέση περιεχομένου"/>
          <p:cNvSpPr>
            <a:spLocks noGrp="1"/>
          </p:cNvSpPr>
          <p:nvPr>
            <p:ph idx="1"/>
          </p:nvPr>
        </p:nvSpPr>
        <p:spPr>
          <a:xfrm>
            <a:off x="228600" y="1600201"/>
            <a:ext cx="8686800" cy="914399"/>
          </a:xfrm>
        </p:spPr>
        <p:txBody>
          <a:bodyPr>
            <a:normAutofit/>
          </a:bodyPr>
          <a:lstStyle/>
          <a:p>
            <a:pPr>
              <a:buNone/>
            </a:pPr>
            <a:r>
              <a:rPr lang="el-GR" b="1" dirty="0" smtClean="0">
                <a:solidFill>
                  <a:srgbClr val="002060"/>
                </a:solidFill>
                <a:latin typeface="Book Antiqua"/>
                <a:ea typeface="Calibri"/>
                <a:cs typeface="Times New Roman"/>
              </a:rPr>
              <a:t>Τα στάδια:</a:t>
            </a:r>
          </a:p>
          <a:p>
            <a:endParaRPr lang="el-GR" dirty="0">
              <a:solidFill>
                <a:srgbClr val="002060"/>
              </a:solidFill>
            </a:endParaRPr>
          </a:p>
        </p:txBody>
      </p:sp>
      <p:pic>
        <p:nvPicPr>
          <p:cNvPr id="4" name="3 - Εικόνα"/>
          <p:cNvPicPr/>
          <p:nvPr/>
        </p:nvPicPr>
        <p:blipFill>
          <a:blip r:embed="rId2" cstate="print">
            <a:lum contrast="10000"/>
          </a:blip>
          <a:srcRect l="32506" t="24310" r="27391" b="65137"/>
          <a:stretch>
            <a:fillRect/>
          </a:stretch>
        </p:blipFill>
        <p:spPr bwMode="auto">
          <a:xfrm>
            <a:off x="228600" y="2362200"/>
            <a:ext cx="5257800" cy="1066800"/>
          </a:xfrm>
          <a:prstGeom prst="rect">
            <a:avLst/>
          </a:prstGeom>
          <a:ln>
            <a:noFill/>
          </a:ln>
          <a:effectLst>
            <a:outerShdw blurRad="292100" dist="139700" dir="2700000" algn="tl" rotWithShape="0">
              <a:srgbClr val="333333">
                <a:alpha val="65000"/>
              </a:srgbClr>
            </a:outerShdw>
          </a:effectLst>
        </p:spPr>
      </p:pic>
      <p:pic>
        <p:nvPicPr>
          <p:cNvPr id="5" name="4 - Εικόνα"/>
          <p:cNvPicPr/>
          <p:nvPr/>
        </p:nvPicPr>
        <p:blipFill>
          <a:blip r:embed="rId3" cstate="print">
            <a:lum contrast="10000"/>
          </a:blip>
          <a:srcRect l="59492" t="17137" r="18399" b="57604"/>
          <a:stretch>
            <a:fillRect/>
          </a:stretch>
        </p:blipFill>
        <p:spPr bwMode="auto">
          <a:xfrm>
            <a:off x="5867400" y="2286000"/>
            <a:ext cx="3048000" cy="2971800"/>
          </a:xfrm>
          <a:prstGeom prst="rect">
            <a:avLst/>
          </a:prstGeom>
          <a:ln>
            <a:noFill/>
          </a:ln>
          <a:effectLst>
            <a:outerShdw blurRad="292100" dist="139700" dir="2700000" algn="tl" rotWithShape="0">
              <a:srgbClr val="333333">
                <a:alpha val="65000"/>
              </a:srgbClr>
            </a:outerShdw>
          </a:effectLst>
        </p:spPr>
      </p:pic>
      <p:pic>
        <p:nvPicPr>
          <p:cNvPr id="6" name="5 - Εικόνα"/>
          <p:cNvPicPr/>
          <p:nvPr/>
        </p:nvPicPr>
        <p:blipFill>
          <a:blip r:embed="rId4" cstate="print">
            <a:lum contrast="10000"/>
          </a:blip>
          <a:srcRect l="29792" t="26382" r="25431" b="63254"/>
          <a:stretch>
            <a:fillRect/>
          </a:stretch>
        </p:blipFill>
        <p:spPr bwMode="auto">
          <a:xfrm>
            <a:off x="228600" y="3733800"/>
            <a:ext cx="5334000" cy="990600"/>
          </a:xfrm>
          <a:prstGeom prst="rect">
            <a:avLst/>
          </a:prstGeom>
          <a:ln>
            <a:noFill/>
          </a:ln>
          <a:effectLst>
            <a:outerShdw blurRad="292100" dist="139700" dir="2700000" algn="tl" rotWithShape="0">
              <a:srgbClr val="333333">
                <a:alpha val="65000"/>
              </a:srgbClr>
            </a:outerShdw>
          </a:effectLst>
        </p:spPr>
      </p:pic>
      <p:pic>
        <p:nvPicPr>
          <p:cNvPr id="7" name="6 - Εικόνα"/>
          <p:cNvPicPr/>
          <p:nvPr/>
        </p:nvPicPr>
        <p:blipFill>
          <a:blip r:embed="rId5" cstate="print">
            <a:lum contrast="10000"/>
          </a:blip>
          <a:srcRect l="40345" t="27324" r="35683" b="61370"/>
          <a:stretch>
            <a:fillRect/>
          </a:stretch>
        </p:blipFill>
        <p:spPr bwMode="auto">
          <a:xfrm>
            <a:off x="228600" y="4953000"/>
            <a:ext cx="3657600" cy="1219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Autofit/>
          </a:bodyPr>
          <a:lstStyle/>
          <a:p>
            <a:pPr algn="just"/>
            <a:r>
              <a:rPr lang="el-GR" sz="3600" b="1" dirty="0" smtClean="0">
                <a:solidFill>
                  <a:srgbClr val="C00000"/>
                </a:solidFill>
                <a:effectLst>
                  <a:outerShdw blurRad="50800" dist="38100" algn="tr" rotWithShape="0">
                    <a:prstClr val="black">
                      <a:alpha val="40000"/>
                    </a:prstClr>
                  </a:outerShdw>
                </a:effectLst>
                <a:latin typeface="Book Antiqua" pitchFamily="18" charset="0"/>
              </a:rPr>
              <a:t>Οπότε, έχουμε αυτό το τρίπτυχο στον Πλωτῖνο:</a:t>
            </a:r>
            <a:endParaRPr lang="el-GR" sz="36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1676400"/>
            <a:ext cx="8686800" cy="685800"/>
          </a:xfrm>
        </p:spPr>
        <p:txBody>
          <a:bodyPr>
            <a:noAutofit/>
          </a:bodyPr>
          <a:lstStyle/>
          <a:p>
            <a:pPr marL="0" indent="0" algn="ctr">
              <a:buNone/>
            </a:pPr>
            <a:r>
              <a:rPr lang="el-GR" sz="4000" b="1" dirty="0" smtClean="0">
                <a:solidFill>
                  <a:srgbClr val="C00000"/>
                </a:solidFill>
                <a:effectLst>
                  <a:outerShdw blurRad="38100" dist="38100" dir="2700000" algn="tl">
                    <a:srgbClr val="000000">
                      <a:alpha val="43137"/>
                    </a:srgbClr>
                  </a:outerShdw>
                </a:effectLst>
                <a:latin typeface="Book Antiqua" pitchFamily="18" charset="0"/>
                <a:ea typeface="Calibri"/>
              </a:rPr>
              <a:t>εἶναι – ζωή – νόηση</a:t>
            </a:r>
          </a:p>
        </p:txBody>
      </p:sp>
      <p:sp>
        <p:nvSpPr>
          <p:cNvPr id="4" name="3 - Ορθογώνιο"/>
          <p:cNvSpPr/>
          <p:nvPr/>
        </p:nvSpPr>
        <p:spPr>
          <a:xfrm>
            <a:off x="228600" y="2514600"/>
            <a:ext cx="8686800" cy="2677656"/>
          </a:xfrm>
          <a:prstGeom prst="rect">
            <a:avLst/>
          </a:prstGeom>
        </p:spPr>
        <p:txBody>
          <a:bodyPr wrap="square">
            <a:spAutoFit/>
          </a:bodyPr>
          <a:lstStyle/>
          <a:p>
            <a:pPr algn="just"/>
            <a:r>
              <a:rPr lang="el-GR" sz="2400" b="1" dirty="0" smtClean="0">
                <a:solidFill>
                  <a:srgbClr val="002060"/>
                </a:solidFill>
                <a:latin typeface="Book Antiqua" pitchFamily="18" charset="0"/>
                <a:ea typeface="Calibri"/>
                <a:cs typeface="Times New Roman"/>
              </a:rPr>
              <a:t>Ο Νο</a:t>
            </a:r>
            <a:r>
              <a:rPr lang="el-GR" sz="2400" b="1" dirty="0" smtClean="0">
                <a:solidFill>
                  <a:srgbClr val="002060"/>
                </a:solidFill>
                <a:latin typeface="Book Antiqua" pitchFamily="18" charset="0"/>
                <a:ea typeface="Calibri"/>
              </a:rPr>
              <a:t>ῦ</a:t>
            </a:r>
            <a:r>
              <a:rPr lang="el-GR" sz="2400" b="1" dirty="0" smtClean="0">
                <a:solidFill>
                  <a:srgbClr val="002060"/>
                </a:solidFill>
                <a:latin typeface="Book Antiqua" pitchFamily="18" charset="0"/>
                <a:ea typeface="Calibri"/>
                <a:cs typeface="Times New Roman"/>
              </a:rPr>
              <a:t>ς χαρακτηρίζεται από μία πορεία που πηγαίνει από την </a:t>
            </a:r>
            <a:r>
              <a:rPr lang="el-GR" sz="2400" b="1" dirty="0" smtClean="0">
                <a:solidFill>
                  <a:srgbClr val="002060"/>
                </a:solidFill>
                <a:latin typeface="Book Antiqua" pitchFamily="18" charset="0"/>
                <a:ea typeface="Calibri"/>
              </a:rPr>
              <a:t>ἑ</a:t>
            </a:r>
            <a:r>
              <a:rPr lang="el-GR" sz="2400" b="1" dirty="0" smtClean="0">
                <a:solidFill>
                  <a:srgbClr val="002060"/>
                </a:solidFill>
                <a:latin typeface="Book Antiqua" pitchFamily="18" charset="0"/>
                <a:ea typeface="Calibri"/>
                <a:cs typeface="Times New Roman"/>
              </a:rPr>
              <a:t>τερ</a:t>
            </a:r>
            <a:r>
              <a:rPr lang="el-GR" sz="2400" b="1" dirty="0" smtClean="0">
                <a:solidFill>
                  <a:srgbClr val="002060"/>
                </a:solidFill>
                <a:latin typeface="Book Antiqua" pitchFamily="18" charset="0"/>
                <a:ea typeface="Calibri"/>
              </a:rPr>
              <a:t>ό</a:t>
            </a:r>
            <a:r>
              <a:rPr lang="el-GR" sz="2400" b="1" dirty="0" smtClean="0">
                <a:solidFill>
                  <a:srgbClr val="002060"/>
                </a:solidFill>
                <a:latin typeface="Book Antiqua" pitchFamily="18" charset="0"/>
                <a:ea typeface="Calibri"/>
                <a:cs typeface="Times New Roman"/>
              </a:rPr>
              <a:t>τητα στην α</a:t>
            </a:r>
            <a:r>
              <a:rPr lang="el-GR" sz="2400" b="1" dirty="0" smtClean="0">
                <a:solidFill>
                  <a:srgbClr val="002060"/>
                </a:solidFill>
                <a:latin typeface="Book Antiqua" pitchFamily="18" charset="0"/>
                <a:ea typeface="Calibri"/>
              </a:rPr>
              <a:t>ὐ</a:t>
            </a:r>
            <a:r>
              <a:rPr lang="el-GR" sz="2400" b="1" dirty="0" smtClean="0">
                <a:solidFill>
                  <a:srgbClr val="002060"/>
                </a:solidFill>
                <a:latin typeface="Book Antiqua" pitchFamily="18" charset="0"/>
                <a:ea typeface="Calibri"/>
                <a:cs typeface="Times New Roman"/>
              </a:rPr>
              <a:t>τοσυνειδησ</a:t>
            </a:r>
            <a:r>
              <a:rPr lang="el-GR" sz="2400" b="1" dirty="0" smtClean="0">
                <a:solidFill>
                  <a:srgbClr val="002060"/>
                </a:solidFill>
                <a:latin typeface="Book Antiqua" pitchFamily="18" charset="0"/>
                <a:ea typeface="Calibri"/>
              </a:rPr>
              <a:t>ί</a:t>
            </a:r>
            <a:r>
              <a:rPr lang="el-GR" sz="2400" b="1" dirty="0" smtClean="0">
                <a:solidFill>
                  <a:srgbClr val="002060"/>
                </a:solidFill>
                <a:latin typeface="Book Antiqua" pitchFamily="18" charset="0"/>
                <a:ea typeface="Calibri"/>
                <a:cs typeface="Times New Roman"/>
              </a:rPr>
              <a:t>α ως άρση αυτής της </a:t>
            </a:r>
            <a:r>
              <a:rPr lang="el-GR" sz="2400" b="1" dirty="0" smtClean="0">
                <a:solidFill>
                  <a:srgbClr val="002060"/>
                </a:solidFill>
                <a:latin typeface="Book Antiqua" pitchFamily="18" charset="0"/>
                <a:ea typeface="Calibri"/>
              </a:rPr>
              <a:t>ἑ</a:t>
            </a:r>
            <a:r>
              <a:rPr lang="el-GR" sz="2400" b="1" dirty="0" smtClean="0">
                <a:solidFill>
                  <a:srgbClr val="002060"/>
                </a:solidFill>
                <a:latin typeface="Book Antiqua" pitchFamily="18" charset="0"/>
                <a:ea typeface="Calibri"/>
                <a:cs typeface="Times New Roman"/>
              </a:rPr>
              <a:t>τερ</a:t>
            </a:r>
            <a:r>
              <a:rPr lang="el-GR" sz="2400" b="1" dirty="0" smtClean="0">
                <a:solidFill>
                  <a:srgbClr val="002060"/>
                </a:solidFill>
                <a:latin typeface="Book Antiqua" pitchFamily="18" charset="0"/>
                <a:ea typeface="Calibri"/>
              </a:rPr>
              <a:t>ό</a:t>
            </a:r>
            <a:r>
              <a:rPr lang="el-GR" sz="2400" b="1" dirty="0" smtClean="0">
                <a:solidFill>
                  <a:srgbClr val="002060"/>
                </a:solidFill>
                <a:latin typeface="Book Antiqua" pitchFamily="18" charset="0"/>
                <a:ea typeface="Calibri"/>
                <a:cs typeface="Times New Roman"/>
              </a:rPr>
              <a:t>τητας. </a:t>
            </a:r>
          </a:p>
          <a:p>
            <a:pPr algn="just"/>
            <a:endParaRPr lang="el-GR" sz="2400" b="1" dirty="0" smtClean="0">
              <a:solidFill>
                <a:srgbClr val="002060"/>
              </a:solidFill>
              <a:latin typeface="Book Antiqua" pitchFamily="18" charset="0"/>
              <a:ea typeface="Calibri"/>
              <a:cs typeface="Times New Roman"/>
            </a:endParaRPr>
          </a:p>
          <a:p>
            <a:pPr algn="just"/>
            <a:r>
              <a:rPr lang="el-GR" sz="2400" b="1" dirty="0" smtClean="0">
                <a:solidFill>
                  <a:srgbClr val="002060"/>
                </a:solidFill>
                <a:latin typeface="Book Antiqua" pitchFamily="18" charset="0"/>
                <a:ea typeface="Calibri"/>
                <a:cs typeface="Times New Roman"/>
              </a:rPr>
              <a:t>Και με αυτόν τον τρόπο μπορούμε να καταλάβουμε αυτό που ειπώθηκε πριν ότι ο Πλωτ</a:t>
            </a:r>
            <a:r>
              <a:rPr lang="el-GR" sz="2400" b="1" dirty="0" smtClean="0">
                <a:solidFill>
                  <a:srgbClr val="002060"/>
                </a:solidFill>
                <a:latin typeface="Book Antiqua" pitchFamily="18" charset="0"/>
                <a:ea typeface="Calibri"/>
              </a:rPr>
              <a:t>ῖ</a:t>
            </a:r>
            <a:r>
              <a:rPr lang="el-GR" sz="2400" b="1" dirty="0" smtClean="0">
                <a:solidFill>
                  <a:srgbClr val="002060"/>
                </a:solidFill>
                <a:latin typeface="Book Antiqua" pitchFamily="18" charset="0"/>
                <a:ea typeface="Calibri"/>
                <a:cs typeface="Times New Roman"/>
              </a:rPr>
              <a:t>νος προσδιορίζει τον Νο</a:t>
            </a:r>
            <a:r>
              <a:rPr lang="el-GR" sz="2400" b="1" dirty="0" smtClean="0">
                <a:solidFill>
                  <a:srgbClr val="002060"/>
                </a:solidFill>
                <a:latin typeface="Book Antiqua" pitchFamily="18" charset="0"/>
                <a:ea typeface="Calibri"/>
              </a:rPr>
              <a:t>ῦ</a:t>
            </a:r>
            <a:r>
              <a:rPr lang="el-GR" sz="2400" b="1" dirty="0" smtClean="0">
                <a:solidFill>
                  <a:srgbClr val="002060"/>
                </a:solidFill>
                <a:latin typeface="Book Antiqua" pitchFamily="18" charset="0"/>
                <a:ea typeface="Calibri"/>
                <a:cs typeface="Times New Roman"/>
              </a:rPr>
              <a:t> ως την </a:t>
            </a:r>
            <a:r>
              <a:rPr lang="el-GR" sz="2400" b="1" dirty="0" smtClean="0">
                <a:solidFill>
                  <a:srgbClr val="002060"/>
                </a:solidFill>
                <a:latin typeface="Book Antiqua" pitchFamily="18" charset="0"/>
                <a:ea typeface="Calibri"/>
              </a:rPr>
              <a:t>ἑ</a:t>
            </a:r>
            <a:r>
              <a:rPr lang="el-GR" sz="2400" b="1" dirty="0" smtClean="0">
                <a:solidFill>
                  <a:srgbClr val="002060"/>
                </a:solidFill>
                <a:latin typeface="Book Antiqua" pitchFamily="18" charset="0"/>
                <a:ea typeface="Calibri"/>
                <a:cs typeface="Times New Roman"/>
              </a:rPr>
              <a:t>ν</a:t>
            </a:r>
            <a:r>
              <a:rPr lang="el-GR" sz="2400" b="1" dirty="0" smtClean="0">
                <a:solidFill>
                  <a:srgbClr val="002060"/>
                </a:solidFill>
                <a:latin typeface="Book Antiqua" pitchFamily="18" charset="0"/>
                <a:ea typeface="Calibri"/>
              </a:rPr>
              <a:t>ό</a:t>
            </a:r>
            <a:r>
              <a:rPr lang="el-GR" sz="2400" b="1" dirty="0" smtClean="0">
                <a:solidFill>
                  <a:srgbClr val="002060"/>
                </a:solidFill>
                <a:latin typeface="Book Antiqua" pitchFamily="18" charset="0"/>
                <a:ea typeface="Calibri"/>
                <a:cs typeface="Times New Roman"/>
              </a:rPr>
              <a:t>τητα της ταυτότητας και της διαφοράς.</a:t>
            </a:r>
            <a:endParaRPr lang="el-GR" sz="2400" dirty="0">
              <a:solidFill>
                <a:srgbClr val="002060"/>
              </a:solidFill>
              <a:latin typeface="Book Antiqua" pitchFamily="18" charset="0"/>
            </a:endParaRPr>
          </a:p>
        </p:txBody>
      </p:sp>
      <p:sp>
        <p:nvSpPr>
          <p:cNvPr id="5" name="4 - Ορθογώνιο"/>
          <p:cNvSpPr/>
          <p:nvPr/>
        </p:nvSpPr>
        <p:spPr>
          <a:xfrm>
            <a:off x="228600" y="5399782"/>
            <a:ext cx="8686800" cy="1077218"/>
          </a:xfrm>
          <a:prstGeom prst="rect">
            <a:avLst/>
          </a:prstGeom>
        </p:spPr>
        <p:txBody>
          <a:bodyPr wrap="square">
            <a:spAutoFit/>
          </a:bodyPr>
          <a:lstStyle/>
          <a:p>
            <a:pPr algn="ctr"/>
            <a:r>
              <a:rPr lang="el-GR" sz="32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Η ταυτότητα παρουσιάζεται κατά κάποιον τρόπο ως προϊόν της </a:t>
            </a:r>
            <a:r>
              <a:rPr lang="el-GR" sz="3200" b="1" dirty="0" smtClean="0">
                <a:solidFill>
                  <a:srgbClr val="002060"/>
                </a:solidFill>
                <a:effectLst>
                  <a:outerShdw blurRad="38100" dist="38100" dir="2700000" algn="tl">
                    <a:srgbClr val="000000">
                      <a:alpha val="43137"/>
                    </a:srgbClr>
                  </a:outerShdw>
                </a:effectLst>
                <a:latin typeface="Book Antiqua" pitchFamily="18" charset="0"/>
                <a:ea typeface="Calibri"/>
              </a:rPr>
              <a:t>ἑ</a:t>
            </a:r>
            <a:r>
              <a:rPr lang="el-GR" sz="32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τερ</a:t>
            </a:r>
            <a:r>
              <a:rPr lang="el-GR" sz="3200" b="1" dirty="0" smtClean="0">
                <a:solidFill>
                  <a:srgbClr val="002060"/>
                </a:solidFill>
                <a:effectLst>
                  <a:outerShdw blurRad="38100" dist="38100" dir="2700000" algn="tl">
                    <a:srgbClr val="000000">
                      <a:alpha val="43137"/>
                    </a:srgbClr>
                  </a:outerShdw>
                </a:effectLst>
                <a:latin typeface="Book Antiqua" pitchFamily="18" charset="0"/>
                <a:ea typeface="Calibri"/>
              </a:rPr>
              <a:t>ό</a:t>
            </a:r>
            <a:r>
              <a:rPr lang="el-GR" sz="32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τητας</a:t>
            </a:r>
            <a:r>
              <a:rPr lang="el-GR" sz="3200"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a:t>
            </a:r>
            <a:endParaRPr lang="el-GR" sz="3200" dirty="0">
              <a:solidFill>
                <a:srgbClr val="002060"/>
              </a:solidFill>
              <a:effectLst>
                <a:outerShdw blurRad="38100" dist="38100" dir="2700000" algn="tl">
                  <a:srgbClr val="000000">
                    <a:alpha val="43137"/>
                  </a:srgbClr>
                </a:outerShdw>
              </a:effectLst>
              <a:latin typeface="Book Antiqua"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28600" y="1951037"/>
            <a:ext cx="8686800" cy="4525963"/>
          </a:xfrm>
        </p:spPr>
        <p:txBody>
          <a:bodyPr>
            <a:normAutofit/>
          </a:bodyPr>
          <a:lstStyle/>
          <a:p>
            <a:pPr marL="0" indent="0" algn="just">
              <a:buNone/>
            </a:pPr>
            <a:r>
              <a:rPr lang="el-GR" sz="2800" b="1" dirty="0" smtClean="0">
                <a:solidFill>
                  <a:srgbClr val="002060"/>
                </a:solidFill>
                <a:latin typeface="Book Antiqua" pitchFamily="18" charset="0"/>
                <a:ea typeface="Calibri"/>
                <a:cs typeface="Times New Roman"/>
              </a:rPr>
              <a:t>Άρα, για ακόμα μία φορά ο </a:t>
            </a:r>
            <a:r>
              <a:rPr lang="el-GR" sz="2800" b="1" dirty="0" err="1" smtClean="0">
                <a:solidFill>
                  <a:srgbClr val="002060"/>
                </a:solidFill>
                <a:latin typeface="Book Antiqua" pitchFamily="18" charset="0"/>
                <a:ea typeface="Calibri"/>
                <a:cs typeface="Times New Roman"/>
              </a:rPr>
              <a:t>Πλωτ</a:t>
            </a:r>
            <a:r>
              <a:rPr lang="el-GR" sz="2800" b="1" dirty="0" err="1" smtClean="0">
                <a:solidFill>
                  <a:srgbClr val="002060"/>
                </a:solidFill>
                <a:latin typeface="Book Antiqua" pitchFamily="18" charset="0"/>
                <a:ea typeface="Calibri"/>
              </a:rPr>
              <a:t>ῖ</a:t>
            </a:r>
            <a:r>
              <a:rPr lang="el-GR" sz="2800" b="1" dirty="0" err="1" smtClean="0">
                <a:solidFill>
                  <a:srgbClr val="002060"/>
                </a:solidFill>
                <a:latin typeface="Book Antiqua" pitchFamily="18" charset="0"/>
                <a:ea typeface="Calibri"/>
                <a:cs typeface="Times New Roman"/>
              </a:rPr>
              <a:t>νος</a:t>
            </a:r>
            <a:r>
              <a:rPr lang="el-GR" sz="2800" b="1" dirty="0" smtClean="0">
                <a:solidFill>
                  <a:srgbClr val="002060"/>
                </a:solidFill>
                <a:latin typeface="Book Antiqua" pitchFamily="18" charset="0"/>
                <a:ea typeface="Calibri"/>
                <a:cs typeface="Times New Roman"/>
              </a:rPr>
              <a:t> μάς εξηγεί ότι η </a:t>
            </a:r>
            <a:r>
              <a:rPr lang="el-GR" sz="2800" b="1" dirty="0" err="1" smtClean="0">
                <a:solidFill>
                  <a:srgbClr val="002060"/>
                </a:solidFill>
                <a:latin typeface="Book Antiqua" pitchFamily="18" charset="0"/>
                <a:ea typeface="Calibri"/>
                <a:cs typeface="Times New Roman"/>
              </a:rPr>
              <a:t>α</a:t>
            </a:r>
            <a:r>
              <a:rPr lang="el-GR" sz="2800" b="1" dirty="0" err="1" smtClean="0">
                <a:solidFill>
                  <a:srgbClr val="002060"/>
                </a:solidFill>
                <a:latin typeface="Book Antiqua" pitchFamily="18" charset="0"/>
                <a:ea typeface="Calibri"/>
              </a:rPr>
              <a:t>ἰ</a:t>
            </a:r>
            <a:r>
              <a:rPr lang="el-GR" sz="2800" b="1" dirty="0" err="1" smtClean="0">
                <a:solidFill>
                  <a:srgbClr val="002060"/>
                </a:solidFill>
                <a:latin typeface="Book Antiqua" pitchFamily="18" charset="0"/>
                <a:ea typeface="Calibri"/>
                <a:cs typeface="Times New Roman"/>
              </a:rPr>
              <a:t>ωνιότητα</a:t>
            </a:r>
            <a:r>
              <a:rPr lang="el-GR" sz="2800" b="1" dirty="0" smtClean="0">
                <a:solidFill>
                  <a:srgbClr val="002060"/>
                </a:solidFill>
                <a:latin typeface="Book Antiqua" pitchFamily="18" charset="0"/>
                <a:ea typeface="Calibri"/>
                <a:cs typeface="Times New Roman"/>
              </a:rPr>
              <a:t> δεν είναι ιδιότητα, δεν είναι αντιστοιχία με κάτι, είναι η ίδια η συνολική διάρθρωση του </a:t>
            </a:r>
            <a:r>
              <a:rPr lang="el-GR" sz="2800" b="1" dirty="0" err="1" smtClean="0">
                <a:solidFill>
                  <a:srgbClr val="002060"/>
                </a:solidFill>
                <a:latin typeface="Book Antiqua" pitchFamily="18" charset="0"/>
                <a:ea typeface="Calibri"/>
                <a:cs typeface="Times New Roman"/>
              </a:rPr>
              <a:t>νοητο</a:t>
            </a:r>
            <a:r>
              <a:rPr lang="el-GR" sz="2800" b="1" dirty="0" err="1" smtClean="0">
                <a:solidFill>
                  <a:srgbClr val="002060"/>
                </a:solidFill>
                <a:latin typeface="Book Antiqua" pitchFamily="18" charset="0"/>
                <a:ea typeface="Calibri"/>
              </a:rPr>
              <a:t>ῦ</a:t>
            </a:r>
            <a:r>
              <a:rPr lang="el-GR" sz="2800" b="1" dirty="0" smtClean="0">
                <a:solidFill>
                  <a:srgbClr val="002060"/>
                </a:solidFill>
                <a:latin typeface="Book Antiqua" pitchFamily="18" charset="0"/>
                <a:ea typeface="Calibri"/>
                <a:cs typeface="Times New Roman"/>
              </a:rPr>
              <a:t>, όπως και η αλήθεια είναι η ίδια η συνολική διάρθρωση του νοητο</a:t>
            </a:r>
            <a:r>
              <a:rPr lang="el-GR" sz="2800" b="1" dirty="0" smtClean="0">
                <a:solidFill>
                  <a:srgbClr val="002060"/>
                </a:solidFill>
                <a:latin typeface="Book Antiqua" pitchFamily="18" charset="0"/>
                <a:ea typeface="Calibri"/>
              </a:rPr>
              <a:t>ῦ</a:t>
            </a:r>
            <a:r>
              <a:rPr lang="el-GR" sz="2800" b="1" dirty="0" smtClean="0">
                <a:solidFill>
                  <a:srgbClr val="002060"/>
                </a:solidFill>
                <a:latin typeface="Book Antiqua" pitchFamily="18" charset="0"/>
                <a:ea typeface="Calibri"/>
                <a:cs typeface="Times New Roman"/>
              </a:rPr>
              <a:t>, το ίδιο το πλέγμα των σχέσεων μεταξύ των νοητ</a:t>
            </a:r>
            <a:r>
              <a:rPr lang="el-GR" sz="2800" b="1" dirty="0" smtClean="0">
                <a:solidFill>
                  <a:srgbClr val="002060"/>
                </a:solidFill>
                <a:latin typeface="Book Antiqua" pitchFamily="18" charset="0"/>
                <a:ea typeface="Calibri"/>
              </a:rPr>
              <a:t>ῶ</a:t>
            </a:r>
            <a:r>
              <a:rPr lang="el-GR" sz="2800" b="1" dirty="0" smtClean="0">
                <a:solidFill>
                  <a:srgbClr val="002060"/>
                </a:solidFill>
                <a:latin typeface="Book Antiqua" pitchFamily="18" charset="0"/>
                <a:ea typeface="Calibri"/>
                <a:cs typeface="Times New Roman"/>
              </a:rPr>
              <a:t>ν που συνιστούν αυτό που ονομάζουμε νοητό κόσμο και αυτό το οποίο νοεί ο Νοῦς που ήδη είναι ο ίδιος ο νοητός κόσμος στον οποίο όπως θα δούμε μετέχουμε και εμείς!</a:t>
            </a:r>
            <a:endParaRPr lang="el-GR" sz="2800" dirty="0">
              <a:solidFill>
                <a:srgbClr val="002060"/>
              </a:solidFill>
              <a:latin typeface="Book Antiqua" pitchFamily="18" charset="0"/>
            </a:endParaRPr>
          </a:p>
        </p:txBody>
      </p:sp>
      <p:sp>
        <p:nvSpPr>
          <p:cNvPr id="4" name="1 - Τίτλος"/>
          <p:cNvSpPr>
            <a:spLocks noGrp="1"/>
          </p:cNvSpPr>
          <p:nvPr>
            <p:ph type="title"/>
          </p:nvPr>
        </p:nvSpPr>
        <p:spPr>
          <a:xfrm>
            <a:off x="304800" y="381000"/>
            <a:ext cx="8610600" cy="1143000"/>
          </a:xfrm>
        </p:spPr>
        <p:txBody>
          <a:bodyPr>
            <a:normAutofit fontScale="90000"/>
          </a:bodyPr>
          <a:lstStyle/>
          <a:p>
            <a:pPr algn="just"/>
            <a:r>
              <a:rPr lang="el-GR" b="1" dirty="0" smtClean="0">
                <a:solidFill>
                  <a:srgbClr val="C00000"/>
                </a:solidFill>
                <a:effectLst>
                  <a:outerShdw blurRad="50800" dist="38100" algn="tr" rotWithShape="0">
                    <a:prstClr val="black">
                      <a:alpha val="40000"/>
                    </a:prstClr>
                  </a:outerShdw>
                </a:effectLst>
                <a:latin typeface="Book Antiqua" pitchFamily="18" charset="0"/>
              </a:rPr>
              <a:t>Η αἰωνιότητα ως η ίδια η συνολική διάρθρωση του νοητοῦ</a:t>
            </a: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rmAutofit/>
          </a:bodyPr>
          <a:lstStyle/>
          <a:p>
            <a:pPr algn="just"/>
            <a:r>
              <a:rPr lang="el-GR" sz="4000" b="1" dirty="0" smtClean="0">
                <a:solidFill>
                  <a:srgbClr val="C00000"/>
                </a:solidFill>
                <a:effectLst>
                  <a:outerShdw blurRad="50800" dist="38100" algn="tr" rotWithShape="0">
                    <a:prstClr val="black">
                      <a:alpha val="40000"/>
                    </a:prstClr>
                  </a:outerShdw>
                </a:effectLst>
                <a:latin typeface="Book Antiqua" pitchFamily="18" charset="0"/>
              </a:rPr>
              <a:t>Εικόνες – Πηγές:</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1417637"/>
            <a:ext cx="8686800" cy="4525963"/>
          </a:xfrm>
        </p:spPr>
        <p:txBody>
          <a:bodyPr>
            <a:normAutofit/>
          </a:bodyPr>
          <a:lstStyle/>
          <a:p>
            <a:pPr marL="901700" indent="-901700" algn="just">
              <a:lnSpc>
                <a:spcPct val="115000"/>
              </a:lnSpc>
              <a:spcAft>
                <a:spcPts val="500"/>
              </a:spcAft>
              <a:buNone/>
            </a:pPr>
            <a:r>
              <a:rPr lang="el-GR" b="1" dirty="0" smtClean="0">
                <a:solidFill>
                  <a:srgbClr val="002060"/>
                </a:solidFill>
                <a:latin typeface="Book Antiqua" pitchFamily="18" charset="0"/>
                <a:ea typeface="Calibri"/>
                <a:cs typeface="Times New Roman"/>
              </a:rPr>
              <a:t>(1) 	Εικόνα 1 – Η διύλιση του φωτός μέσω πρίσματος.</a:t>
            </a:r>
            <a:endParaRPr lang="el-GR" dirty="0" smtClean="0">
              <a:solidFill>
                <a:srgbClr val="002060"/>
              </a:solidFill>
              <a:latin typeface="Book Antiqua" pitchFamily="18" charset="0"/>
              <a:ea typeface="Calibri"/>
              <a:cs typeface="Times New Roman"/>
            </a:endParaRPr>
          </a:p>
          <a:p>
            <a:pPr marL="0" indent="0" algn="just">
              <a:buNone/>
            </a:pPr>
            <a:r>
              <a:rPr lang="el-GR" sz="3000" dirty="0" smtClean="0">
                <a:solidFill>
                  <a:srgbClr val="002060"/>
                </a:solidFill>
                <a:latin typeface="Book Antiqua" pitchFamily="18" charset="0"/>
                <a:ea typeface="Calibri"/>
                <a:cs typeface="Times New Roman"/>
              </a:rPr>
              <a:t>http://</a:t>
            </a:r>
            <a:r>
              <a:rPr lang="el-GR" sz="3000" dirty="0" smtClean="0">
                <a:solidFill>
                  <a:srgbClr val="002060"/>
                </a:solidFill>
                <a:latin typeface="Book Antiqua" pitchFamily="18" charset="0"/>
                <a:ea typeface="Calibri"/>
                <a:cs typeface="Times New Roman"/>
              </a:rPr>
              <a:t>stavretta-stavreta.blogspot.gr/2011/05/</a:t>
            </a:r>
            <a:r>
              <a:rPr lang="en-US" sz="3000" dirty="0" smtClean="0">
                <a:solidFill>
                  <a:srgbClr val="002060"/>
                </a:solidFill>
                <a:latin typeface="Book Antiqua" pitchFamily="18" charset="0"/>
                <a:ea typeface="Calibri"/>
                <a:cs typeface="Times New Roman"/>
              </a:rPr>
              <a:t> </a:t>
            </a:r>
            <a:r>
              <a:rPr lang="el-GR" sz="3000" dirty="0" err="1" smtClean="0">
                <a:solidFill>
                  <a:srgbClr val="002060"/>
                </a:solidFill>
                <a:latin typeface="Book Antiqua" pitchFamily="18" charset="0"/>
                <a:ea typeface="Calibri"/>
                <a:cs typeface="Times New Roman"/>
              </a:rPr>
              <a:t>blog</a:t>
            </a:r>
            <a:r>
              <a:rPr lang="en-US" sz="3000" dirty="0" smtClean="0">
                <a:solidFill>
                  <a:srgbClr val="002060"/>
                </a:solidFill>
                <a:latin typeface="Book Antiqua" pitchFamily="18" charset="0"/>
                <a:ea typeface="Calibri"/>
                <a:cs typeface="Times New Roman"/>
              </a:rPr>
              <a:t> </a:t>
            </a:r>
            <a:r>
              <a:rPr lang="el-GR" sz="3000" dirty="0" smtClean="0">
                <a:solidFill>
                  <a:srgbClr val="002060"/>
                </a:solidFill>
                <a:latin typeface="Book Antiqua" pitchFamily="18" charset="0"/>
                <a:ea typeface="Calibri"/>
                <a:cs typeface="Times New Roman"/>
              </a:rPr>
              <a:t>-post_22.html</a:t>
            </a:r>
            <a:endParaRPr lang="el-GR" sz="3000" dirty="0" smtClean="0">
              <a:solidFill>
                <a:srgbClr val="002060"/>
              </a:solidFill>
              <a:latin typeface="Book Antiqua" pitchFamily="18" charset="0"/>
            </a:endParaRPr>
          </a:p>
        </p:txBody>
      </p:sp>
      <p:sp>
        <p:nvSpPr>
          <p:cNvPr id="4" name="2 - Θέση περιεχομένου"/>
          <p:cNvSpPr txBox="1">
            <a:spLocks/>
          </p:cNvSpPr>
          <p:nvPr/>
        </p:nvSpPr>
        <p:spPr>
          <a:xfrm>
            <a:off x="228600" y="3962400"/>
            <a:ext cx="8686800" cy="25146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15000"/>
              </a:lnSpc>
              <a:spcBef>
                <a:spcPct val="20000"/>
              </a:spcBef>
              <a:spcAft>
                <a:spcPts val="500"/>
              </a:spcAft>
              <a:buClrTx/>
              <a:buSzTx/>
              <a:buFont typeface="Arial" pitchFamily="34" charset="0"/>
              <a:buNone/>
              <a:tabLst/>
              <a:defRPr/>
            </a:pPr>
            <a:r>
              <a:rPr kumimoji="0" lang="el-GR" sz="4000" b="1" i="0" u="none" strike="noStrike" kern="1200" cap="none" spc="0" normalizeH="0" baseline="0" noProof="0" dirty="0" smtClean="0">
                <a:ln>
                  <a:noFill/>
                </a:ln>
                <a:solidFill>
                  <a:srgbClr val="C00000"/>
                </a:solidFill>
                <a:effectLst/>
                <a:uLnTx/>
                <a:uFillTx/>
                <a:latin typeface="Book Antiqua" pitchFamily="18" charset="0"/>
                <a:ea typeface="+mn-ea"/>
                <a:cs typeface="+mn-cs"/>
              </a:rPr>
              <a:t>Σύμβολα:   </a:t>
            </a:r>
          </a:p>
          <a:p>
            <a:pPr marL="342900" marR="0" lvl="0" indent="-342900" algn="just" defTabSz="914400" rtl="0" eaLnBrk="1" fontAlgn="auto" latinLnBrk="0" hangingPunct="1">
              <a:lnSpc>
                <a:spcPct val="115000"/>
              </a:lnSpc>
              <a:spcBef>
                <a:spcPct val="20000"/>
              </a:spcBef>
              <a:spcAft>
                <a:spcPts val="500"/>
              </a:spcAft>
              <a:buClrTx/>
              <a:buSzTx/>
              <a:buFont typeface="Arial" pitchFamily="34" charset="0"/>
              <a:buNone/>
              <a:tabLst/>
              <a:defRPr/>
            </a:pPr>
            <a:r>
              <a:rPr kumimoji="0" lang="el-GR" sz="3200" b="1" i="0" u="none" strike="noStrike" kern="1200" cap="none" spc="0" normalizeH="0" baseline="0" noProof="0" dirty="0" err="1" smtClean="0">
                <a:ln>
                  <a:noFill/>
                </a:ln>
                <a:solidFill>
                  <a:srgbClr val="002060"/>
                </a:solidFill>
                <a:effectLst/>
                <a:uLnTx/>
                <a:uFillTx/>
                <a:latin typeface="Book Antiqua" pitchFamily="18" charset="0"/>
                <a:ea typeface="+mn-ea"/>
                <a:cs typeface="+mn-cs"/>
              </a:rPr>
              <a:t>Bullets</a:t>
            </a:r>
            <a:r>
              <a:rPr kumimoji="0" lang="el-GR" sz="3200" b="1" i="0" u="none" strike="noStrike" kern="1200" cap="none" spc="0" normalizeH="0" baseline="0" noProof="0" dirty="0" smtClean="0">
                <a:ln>
                  <a:noFill/>
                </a:ln>
                <a:solidFill>
                  <a:srgbClr val="002060"/>
                </a:solidFill>
                <a:effectLst/>
                <a:uLnTx/>
                <a:uFillTx/>
                <a:latin typeface="Book Antiqua" pitchFamily="18" charset="0"/>
                <a:ea typeface="+mn-ea"/>
                <a:cs typeface="+mn-cs"/>
              </a:rPr>
              <a:t>:</a:t>
            </a:r>
          </a:p>
          <a:p>
            <a:pPr marL="0" marR="0" lvl="0" indent="0" algn="just" defTabSz="914400" rtl="0" eaLnBrk="1" fontAlgn="auto" latinLnBrk="0" hangingPunct="1">
              <a:lnSpc>
                <a:spcPct val="12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rgbClr val="002060"/>
                </a:solidFill>
                <a:effectLst/>
                <a:uLnTx/>
                <a:uFillTx/>
                <a:latin typeface="Book Antiqua"/>
                <a:ea typeface="Calibri"/>
                <a:cs typeface="Times New Roman"/>
              </a:rPr>
              <a:t>http</a:t>
            </a:r>
            <a:r>
              <a:rPr kumimoji="0" lang="el-GR" sz="3200" b="0" i="0" u="none" strike="noStrike" kern="1200" cap="none" spc="0" normalizeH="0" baseline="0" noProof="0" dirty="0" smtClean="0">
                <a:ln>
                  <a:noFill/>
                </a:ln>
                <a:solidFill>
                  <a:srgbClr val="002060"/>
                </a:solidFill>
                <a:effectLst/>
                <a:uLnTx/>
                <a:uFillTx/>
                <a:latin typeface="Book Antiqua"/>
                <a:ea typeface="Calibri"/>
                <a:cs typeface="Times New Roman"/>
              </a:rPr>
              <a:t>://</a:t>
            </a:r>
            <a:r>
              <a:rPr kumimoji="0" lang="fr-FR" sz="3200" b="0" i="0" u="none" strike="noStrike" kern="1200" cap="none" spc="0" normalizeH="0" baseline="0" noProof="0" dirty="0" smtClean="0">
                <a:ln>
                  <a:noFill/>
                </a:ln>
                <a:solidFill>
                  <a:srgbClr val="002060"/>
                </a:solidFill>
                <a:effectLst/>
                <a:uLnTx/>
                <a:uFillTx/>
                <a:latin typeface="Book Antiqua"/>
                <a:ea typeface="Calibri"/>
                <a:cs typeface="Times New Roman"/>
              </a:rPr>
              <a:t>www</a:t>
            </a:r>
            <a:r>
              <a:rPr kumimoji="0" lang="el-GR" sz="3200" b="0" i="0" u="none" strike="noStrike" kern="1200" cap="none" spc="0" normalizeH="0" baseline="0" noProof="0" dirty="0" smtClean="0">
                <a:ln>
                  <a:noFill/>
                </a:ln>
                <a:solidFill>
                  <a:srgbClr val="002060"/>
                </a:solidFill>
                <a:effectLst/>
                <a:uLnTx/>
                <a:uFillTx/>
                <a:latin typeface="Book Antiqua"/>
                <a:ea typeface="Calibri"/>
                <a:cs typeface="Times New Roman"/>
              </a:rPr>
              <a:t>.</a:t>
            </a:r>
            <a:r>
              <a:rPr kumimoji="0" lang="fr-FR" sz="3200" b="0" i="0" u="none" strike="noStrike" kern="1200" cap="none" spc="0" normalizeH="0" baseline="0" noProof="0" dirty="0" err="1" smtClean="0">
                <a:ln>
                  <a:noFill/>
                </a:ln>
                <a:solidFill>
                  <a:srgbClr val="002060"/>
                </a:solidFill>
                <a:effectLst/>
                <a:uLnTx/>
                <a:uFillTx/>
                <a:latin typeface="Book Antiqua"/>
                <a:ea typeface="Calibri"/>
                <a:cs typeface="Times New Roman"/>
              </a:rPr>
              <a:t>gutenberg</a:t>
            </a:r>
            <a:r>
              <a:rPr kumimoji="0" lang="el-GR" sz="3200" b="0" i="0" u="none" strike="noStrike" kern="1200" cap="none" spc="0" normalizeH="0" baseline="0" noProof="0" dirty="0" smtClean="0">
                <a:ln>
                  <a:noFill/>
                </a:ln>
                <a:solidFill>
                  <a:srgbClr val="002060"/>
                </a:solidFill>
                <a:effectLst/>
                <a:uLnTx/>
                <a:uFillTx/>
                <a:latin typeface="Book Antiqua"/>
                <a:ea typeface="Calibri"/>
                <a:cs typeface="Times New Roman"/>
              </a:rPr>
              <a:t>.</a:t>
            </a:r>
            <a:r>
              <a:rPr kumimoji="0" lang="fr-FR" sz="3200" b="0" i="0" u="none" strike="noStrike" kern="1200" cap="none" spc="0" normalizeH="0" baseline="0" noProof="0" dirty="0" err="1" smtClean="0">
                <a:ln>
                  <a:noFill/>
                </a:ln>
                <a:solidFill>
                  <a:srgbClr val="002060"/>
                </a:solidFill>
                <a:effectLst/>
                <a:uLnTx/>
                <a:uFillTx/>
                <a:latin typeface="Book Antiqua"/>
                <a:ea typeface="Calibri"/>
                <a:cs typeface="Times New Roman"/>
              </a:rPr>
              <a:t>org</a:t>
            </a:r>
            <a:r>
              <a:rPr kumimoji="0" lang="el-GR" sz="3200" b="0" i="0" u="none" strike="noStrike" kern="1200" cap="none" spc="0" normalizeH="0" baseline="0" noProof="0" dirty="0" smtClean="0">
                <a:ln>
                  <a:noFill/>
                </a:ln>
                <a:solidFill>
                  <a:srgbClr val="002060"/>
                </a:solidFill>
                <a:effectLst/>
                <a:uLnTx/>
                <a:uFillTx/>
                <a:latin typeface="Book Antiqua"/>
                <a:ea typeface="Calibri"/>
                <a:cs typeface="Times New Roman"/>
              </a:rPr>
              <a:t>/</a:t>
            </a:r>
            <a:r>
              <a:rPr kumimoji="0" lang="fr-FR" sz="3200" b="0" i="0" u="none" strike="noStrike" kern="1200" cap="none" spc="0" normalizeH="0" baseline="0" noProof="0" dirty="0" smtClean="0">
                <a:ln>
                  <a:noFill/>
                </a:ln>
                <a:solidFill>
                  <a:srgbClr val="002060"/>
                </a:solidFill>
                <a:effectLst/>
                <a:uLnTx/>
                <a:uFillTx/>
                <a:latin typeface="Book Antiqua"/>
                <a:ea typeface="Calibri"/>
                <a:cs typeface="Times New Roman"/>
              </a:rPr>
              <a:t>files</a:t>
            </a:r>
            <a:r>
              <a:rPr kumimoji="0" lang="el-GR" sz="3200" b="0" i="0" u="none" strike="noStrike" kern="1200" cap="none" spc="0" normalizeH="0" baseline="0" noProof="0" dirty="0" smtClean="0">
                <a:ln>
                  <a:noFill/>
                </a:ln>
                <a:solidFill>
                  <a:srgbClr val="002060"/>
                </a:solidFill>
                <a:effectLst/>
                <a:uLnTx/>
                <a:uFillTx/>
                <a:latin typeface="Book Antiqua"/>
                <a:ea typeface="Calibri"/>
                <a:cs typeface="Times New Roman"/>
              </a:rPr>
              <a:t>/17330/17330-</a:t>
            </a:r>
            <a:r>
              <a:rPr kumimoji="0" lang="fr-FR" sz="3200" b="0" i="0" u="none" strike="noStrike" kern="1200" cap="none" spc="0" normalizeH="0" baseline="0" noProof="0" dirty="0" smtClean="0">
                <a:ln>
                  <a:noFill/>
                </a:ln>
                <a:solidFill>
                  <a:srgbClr val="002060"/>
                </a:solidFill>
                <a:effectLst/>
                <a:uLnTx/>
                <a:uFillTx/>
                <a:latin typeface="Book Antiqua"/>
                <a:ea typeface="Calibri"/>
                <a:cs typeface="Times New Roman"/>
              </a:rPr>
              <a:t>h </a:t>
            </a:r>
            <a:r>
              <a:rPr kumimoji="0" lang="el-GR" sz="3200" b="0" i="0" u="none" strike="noStrike" kern="1200" cap="none" spc="0" normalizeH="0" baseline="0" noProof="0" dirty="0" smtClean="0">
                <a:ln>
                  <a:noFill/>
                </a:ln>
                <a:solidFill>
                  <a:srgbClr val="002060"/>
                </a:solidFill>
                <a:effectLst/>
                <a:uLnTx/>
                <a:uFillTx/>
                <a:latin typeface="Book Antiqua"/>
                <a:ea typeface="Calibri"/>
                <a:cs typeface="Times New Roman"/>
              </a:rPr>
              <a:t>/17330 </a:t>
            </a:r>
            <a:r>
              <a:rPr kumimoji="0" lang="el-GR" sz="3200" b="0" i="0" u="none" strike="noStrike" kern="1200" cap="none" spc="0" normalizeH="0" baseline="0" noProof="0" dirty="0" smtClean="0">
                <a:ln>
                  <a:noFill/>
                </a:ln>
                <a:solidFill>
                  <a:srgbClr val="002060"/>
                </a:solidFill>
                <a:effectLst/>
                <a:uLnTx/>
                <a:uFillTx/>
                <a:latin typeface="Book Antiqua"/>
                <a:ea typeface="Calibri"/>
                <a:cs typeface="Times New Roman"/>
              </a:rPr>
              <a:t>-</a:t>
            </a:r>
            <a:r>
              <a:rPr kumimoji="0" lang="fr-FR" sz="3200" b="0" i="0" u="none" strike="noStrike" kern="1200" cap="none" spc="0" normalizeH="0" baseline="0" noProof="0" dirty="0" smtClean="0">
                <a:ln>
                  <a:noFill/>
                </a:ln>
                <a:solidFill>
                  <a:srgbClr val="002060"/>
                </a:solidFill>
                <a:effectLst/>
                <a:uLnTx/>
                <a:uFillTx/>
                <a:latin typeface="Book Antiqua"/>
                <a:ea typeface="Calibri"/>
                <a:cs typeface="Times New Roman"/>
              </a:rPr>
              <a:t>h</a:t>
            </a:r>
            <a:r>
              <a:rPr kumimoji="0" lang="el-GR" sz="3200" b="0" i="0" u="none" strike="noStrike" kern="1200" cap="none" spc="0" normalizeH="0" baseline="0" noProof="0" dirty="0" smtClean="0">
                <a:ln>
                  <a:noFill/>
                </a:ln>
                <a:solidFill>
                  <a:srgbClr val="002060"/>
                </a:solidFill>
                <a:effectLst/>
                <a:uLnTx/>
                <a:uFillTx/>
                <a:latin typeface="Book Antiqua"/>
                <a:ea typeface="Calibri"/>
                <a:cs typeface="Times New Roman"/>
              </a:rPr>
              <a:t>.</a:t>
            </a:r>
            <a:r>
              <a:rPr kumimoji="0" lang="fr-FR" sz="3200" b="0" i="0" u="none" strike="noStrike" kern="1200" cap="none" spc="0" normalizeH="0" baseline="0" noProof="0" dirty="0" smtClean="0">
                <a:ln>
                  <a:noFill/>
                </a:ln>
                <a:solidFill>
                  <a:srgbClr val="002060"/>
                </a:solidFill>
                <a:effectLst/>
                <a:uLnTx/>
                <a:uFillTx/>
                <a:latin typeface="Book Antiqua"/>
                <a:ea typeface="Calibri"/>
                <a:cs typeface="Times New Roman"/>
              </a:rPr>
              <a:t>htm</a:t>
            </a:r>
            <a:r>
              <a:rPr kumimoji="0" lang="el-GR" sz="3200" b="0" i="0" u="none" strike="noStrike" kern="1200" cap="none" spc="0" normalizeH="0" baseline="0" noProof="0" dirty="0" smtClean="0">
                <a:ln>
                  <a:noFill/>
                </a:ln>
                <a:solidFill>
                  <a:srgbClr val="002060"/>
                </a:solidFill>
                <a:effectLst/>
                <a:uLnTx/>
                <a:uFillTx/>
                <a:latin typeface="Book Antiqua"/>
                <a:ea typeface="Calibri"/>
                <a:cs typeface="Times New Roman"/>
              </a:rPr>
              <a:t>#</a:t>
            </a:r>
            <a:r>
              <a:rPr kumimoji="0" lang="fr-FR" sz="3200" b="0" i="0" u="none" strike="noStrike" kern="1200" cap="none" spc="0" normalizeH="0" baseline="0" noProof="0" dirty="0" err="1" smtClean="0">
                <a:ln>
                  <a:noFill/>
                </a:ln>
                <a:solidFill>
                  <a:srgbClr val="002060"/>
                </a:solidFill>
                <a:effectLst/>
                <a:uLnTx/>
                <a:uFillTx/>
                <a:latin typeface="Book Antiqua"/>
                <a:ea typeface="Calibri"/>
                <a:cs typeface="Times New Roman"/>
              </a:rPr>
              <a:t>linkC</a:t>
            </a:r>
            <a:r>
              <a:rPr kumimoji="0" lang="el-GR" sz="3200" b="0" i="0" u="none" strike="noStrike" kern="1200" cap="none" spc="0" normalizeH="0" baseline="0" noProof="0" dirty="0" smtClean="0">
                <a:ln>
                  <a:noFill/>
                </a:ln>
                <a:solidFill>
                  <a:srgbClr val="002060"/>
                </a:solidFill>
                <a:effectLst/>
                <a:uLnTx/>
                <a:uFillTx/>
                <a:latin typeface="Book Antiqua"/>
                <a:ea typeface="Calibri"/>
                <a:cs typeface="Times New Roman"/>
              </a:rPr>
              <a:t>2</a:t>
            </a:r>
            <a:r>
              <a:rPr kumimoji="0" lang="fr-FR" sz="3200" b="0" i="0" u="none" strike="noStrike" kern="1200" cap="none" spc="0" normalizeH="0" baseline="0" noProof="0" dirty="0" smtClean="0">
                <a:ln>
                  <a:noFill/>
                </a:ln>
                <a:solidFill>
                  <a:srgbClr val="002060"/>
                </a:solidFill>
                <a:effectLst/>
                <a:uLnTx/>
                <a:uFillTx/>
                <a:latin typeface="Book Antiqua"/>
                <a:ea typeface="Calibri"/>
                <a:cs typeface="Times New Roman"/>
              </a:rPr>
              <a:t>HCH</a:t>
            </a:r>
            <a:r>
              <a:rPr kumimoji="0" lang="el-GR" sz="3200" b="0" i="0" u="none" strike="noStrike" kern="1200" cap="none" spc="0" normalizeH="0" baseline="0" noProof="0" dirty="0" smtClean="0">
                <a:ln>
                  <a:noFill/>
                </a:ln>
                <a:solidFill>
                  <a:srgbClr val="002060"/>
                </a:solidFill>
                <a:effectLst/>
                <a:uLnTx/>
                <a:uFillTx/>
                <a:latin typeface="Book Antiqua"/>
                <a:ea typeface="Calibri"/>
                <a:cs typeface="Times New Roman"/>
              </a:rPr>
              <a:t>0002</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884238"/>
            <a:ext cx="8610600" cy="4678362"/>
          </a:xfrm>
        </p:spPr>
        <p:txBody>
          <a:bodyPr/>
          <a:lstStyle/>
          <a:p>
            <a:r>
              <a:rPr lang="el-GR" dirty="0" smtClean="0">
                <a:solidFill>
                  <a:srgbClr val="002060"/>
                </a:solidFill>
                <a:latin typeface="Book Antiqua" pitchFamily="18" charset="0"/>
              </a:rPr>
              <a:t>Τέλος ενότητας</a:t>
            </a:r>
            <a:endParaRPr lang="el-GR" dirty="0">
              <a:solidFill>
                <a:srgbClr val="002060"/>
              </a:solidFill>
              <a:latin typeface="Book Antiqua"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just"/>
            <a:r>
              <a:rPr lang="el-GR" dirty="0" smtClean="0">
                <a:solidFill>
                  <a:srgbClr val="002060"/>
                </a:solidFill>
                <a:latin typeface="Book Antiqua" pitchFamily="18" charset="0"/>
              </a:rPr>
              <a:t>Σημείωμα Αναφοράς</a:t>
            </a:r>
            <a:endParaRPr lang="el-GR" dirty="0">
              <a:solidFill>
                <a:srgbClr val="002060"/>
              </a:solidFill>
              <a:latin typeface="Book Antiqua" pitchFamily="18" charset="0"/>
            </a:endParaRPr>
          </a:p>
        </p:txBody>
      </p:sp>
      <p:sp>
        <p:nvSpPr>
          <p:cNvPr id="3" name="2 - Θέση περιεχομένου"/>
          <p:cNvSpPr>
            <a:spLocks noGrp="1"/>
          </p:cNvSpPr>
          <p:nvPr>
            <p:ph idx="1"/>
          </p:nvPr>
        </p:nvSpPr>
        <p:spPr/>
        <p:txBody>
          <a:bodyPr/>
          <a:lstStyle/>
          <a:p>
            <a:pPr algn="just"/>
            <a:r>
              <a:rPr lang="el-GR" dirty="0" err="1" smtClean="0">
                <a:solidFill>
                  <a:srgbClr val="002060"/>
                </a:solidFill>
              </a:rPr>
              <a:t>Copyright</a:t>
            </a:r>
            <a:r>
              <a:rPr lang="el-GR" dirty="0" smtClean="0">
                <a:solidFill>
                  <a:srgbClr val="002060"/>
                </a:solidFill>
              </a:rPr>
              <a:t> Πανεπιστήμιο Πατρών, Ελένη Περδικούρη, 2015. «Χρόνος και Αιωνιότητα στον Πλωτίνο». Έκδοση: 1.0. Πάτρα 2015. Διαθέσιμο από τη δικτυακή διεύθυνση:</a:t>
            </a:r>
          </a:p>
          <a:p>
            <a:pPr algn="just">
              <a:buNone/>
            </a:pPr>
            <a:r>
              <a:rPr lang="el-GR" b="1" dirty="0" smtClean="0">
                <a:solidFill>
                  <a:srgbClr val="002060"/>
                </a:solidFill>
              </a:rPr>
              <a:t>	</a:t>
            </a:r>
          </a:p>
          <a:p>
            <a:pPr algn="just">
              <a:buNone/>
            </a:pPr>
            <a:r>
              <a:rPr lang="el-GR" b="1" dirty="0">
                <a:solidFill>
                  <a:srgbClr val="002060"/>
                </a:solidFill>
              </a:rPr>
              <a:t>	</a:t>
            </a:r>
            <a:r>
              <a:rPr lang="en-US" b="1" dirty="0" err="1" smtClean="0">
                <a:solidFill>
                  <a:srgbClr val="002060"/>
                </a:solidFill>
              </a:rPr>
              <a:t>eclass</a:t>
            </a:r>
            <a:r>
              <a:rPr lang="el-GR" b="1" dirty="0" smtClean="0">
                <a:solidFill>
                  <a:srgbClr val="002060"/>
                </a:solidFill>
              </a:rPr>
              <a:t>.</a:t>
            </a:r>
            <a:r>
              <a:rPr lang="en-US" b="1" dirty="0" err="1" smtClean="0">
                <a:solidFill>
                  <a:srgbClr val="002060"/>
                </a:solidFill>
              </a:rPr>
              <a:t>upatras</a:t>
            </a:r>
            <a:r>
              <a:rPr lang="el-GR" b="1" dirty="0" smtClean="0">
                <a:solidFill>
                  <a:srgbClr val="002060"/>
                </a:solidFill>
              </a:rPr>
              <a:t>.</a:t>
            </a:r>
            <a:r>
              <a:rPr lang="en-US" b="1" dirty="0" err="1" smtClean="0">
                <a:solidFill>
                  <a:srgbClr val="002060"/>
                </a:solidFill>
              </a:rPr>
              <a:t>gr</a:t>
            </a:r>
            <a:r>
              <a:rPr lang="el-GR" b="1" dirty="0" smtClean="0">
                <a:solidFill>
                  <a:srgbClr val="002060"/>
                </a:solidFill>
              </a:rPr>
              <a:t>/</a:t>
            </a:r>
            <a:r>
              <a:rPr lang="en-US" b="1" dirty="0" smtClean="0">
                <a:solidFill>
                  <a:srgbClr val="002060"/>
                </a:solidFill>
              </a:rPr>
              <a:t>courses</a:t>
            </a:r>
            <a:r>
              <a:rPr lang="el-GR" b="1" dirty="0" smtClean="0">
                <a:solidFill>
                  <a:srgbClr val="002060"/>
                </a:solidFill>
              </a:rPr>
              <a:t>/</a:t>
            </a:r>
            <a:r>
              <a:rPr lang="en-US" b="1" dirty="0" smtClean="0">
                <a:solidFill>
                  <a:srgbClr val="002060"/>
                </a:solidFill>
              </a:rPr>
              <a:t>PHIL</a:t>
            </a:r>
            <a:r>
              <a:rPr lang="el-GR" b="1" dirty="0" smtClean="0">
                <a:solidFill>
                  <a:srgbClr val="002060"/>
                </a:solidFill>
              </a:rPr>
              <a:t>19</a:t>
            </a:r>
            <a:r>
              <a:rPr lang="en-US" b="1" smtClean="0">
                <a:solidFill>
                  <a:srgbClr val="002060"/>
                </a:solidFill>
              </a:rPr>
              <a:t>05</a:t>
            </a:r>
            <a:endParaRPr lang="el-GR" dirty="0">
              <a:solidFill>
                <a:srgbClr val="002060"/>
              </a:solidFill>
              <a:latin typeface="Book Antiqua"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381000"/>
            <a:ext cx="8686800" cy="1143000"/>
          </a:xfrm>
        </p:spPr>
        <p:txBody>
          <a:bodyPr>
            <a:noAutofit/>
          </a:bodyPr>
          <a:lstStyle/>
          <a:p>
            <a:pPr algn="just"/>
            <a:r>
              <a:rPr lang="el-GR" sz="4000" b="1" i="1" dirty="0" smtClean="0">
                <a:solidFill>
                  <a:srgbClr val="C00000"/>
                </a:solidFill>
                <a:effectLst>
                  <a:outerShdw blurRad="50800" dist="38100" algn="tr" rotWithShape="0">
                    <a:prstClr val="black">
                      <a:alpha val="40000"/>
                    </a:prstClr>
                  </a:outerShdw>
                </a:effectLst>
                <a:latin typeface="Book Antiqua" pitchFamily="18" charset="0"/>
              </a:rPr>
              <a:t>Περί αἰώνος και χρόνου</a:t>
            </a:r>
            <a:r>
              <a:rPr lang="el-GR" sz="4000" b="1" dirty="0" smtClean="0">
                <a:solidFill>
                  <a:srgbClr val="C00000"/>
                </a:solidFill>
                <a:effectLst>
                  <a:outerShdw blurRad="50800" dist="38100" algn="tr" rotWithShape="0">
                    <a:prstClr val="black">
                      <a:alpha val="40000"/>
                    </a:prstClr>
                  </a:outerShdw>
                </a:effectLst>
                <a:latin typeface="Book Antiqua" pitchFamily="18" charset="0"/>
              </a:rPr>
              <a:t>, ΙΙΙ 7 [45] 3.</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2286000"/>
            <a:ext cx="8686800" cy="2362200"/>
          </a:xfrm>
        </p:spPr>
        <p:txBody>
          <a:bodyPr>
            <a:noAutofit/>
          </a:bodyPr>
          <a:lstStyle/>
          <a:p>
            <a:pPr marL="0" indent="0" algn="just">
              <a:buNone/>
            </a:pPr>
            <a:r>
              <a:rPr lang="el-GR" dirty="0" smtClean="0">
                <a:solidFill>
                  <a:srgbClr val="002060"/>
                </a:solidFill>
                <a:latin typeface="Book Antiqua" pitchFamily="18" charset="0"/>
                <a:ea typeface="Calibri"/>
                <a:cs typeface="Times New Roman"/>
              </a:rPr>
              <a:t>Μπορούμε να κοιτάξουμε τον Νο</a:t>
            </a:r>
            <a:r>
              <a:rPr lang="el-GR" dirty="0" smtClean="0">
                <a:solidFill>
                  <a:srgbClr val="002060"/>
                </a:solidFill>
                <a:latin typeface="Book Antiqua" pitchFamily="18" charset="0"/>
                <a:ea typeface="Calibri"/>
              </a:rPr>
              <a:t>ῦ</a:t>
            </a:r>
            <a:r>
              <a:rPr lang="el-GR" dirty="0" smtClean="0">
                <a:solidFill>
                  <a:srgbClr val="002060"/>
                </a:solidFill>
                <a:latin typeface="Book Antiqua" pitchFamily="18" charset="0"/>
                <a:ea typeface="Calibri"/>
                <a:cs typeface="Times New Roman"/>
              </a:rPr>
              <a:t> από την άποψη της ο</a:t>
            </a:r>
            <a:r>
              <a:rPr lang="el-GR" dirty="0" smtClean="0">
                <a:solidFill>
                  <a:srgbClr val="002060"/>
                </a:solidFill>
                <a:latin typeface="Book Antiqua" pitchFamily="18" charset="0"/>
                <a:ea typeface="Calibri"/>
              </a:rPr>
              <a:t>ὐ</a:t>
            </a:r>
            <a:r>
              <a:rPr lang="el-GR" dirty="0" smtClean="0">
                <a:solidFill>
                  <a:srgbClr val="002060"/>
                </a:solidFill>
                <a:latin typeface="Book Antiqua" pitchFamily="18" charset="0"/>
                <a:ea typeface="Calibri"/>
                <a:cs typeface="Times New Roman"/>
              </a:rPr>
              <a:t>σίας, της κίνησης, της στάσης, του τα</a:t>
            </a:r>
            <a:r>
              <a:rPr lang="el-GR" dirty="0" smtClean="0">
                <a:solidFill>
                  <a:srgbClr val="002060"/>
                </a:solidFill>
                <a:latin typeface="Book Antiqua" pitchFamily="18" charset="0"/>
                <a:ea typeface="Calibri"/>
              </a:rPr>
              <a:t>ὐ</a:t>
            </a:r>
            <a:r>
              <a:rPr lang="el-GR" dirty="0" smtClean="0">
                <a:solidFill>
                  <a:srgbClr val="002060"/>
                </a:solidFill>
                <a:latin typeface="Book Antiqua" pitchFamily="18" charset="0"/>
                <a:ea typeface="Calibri"/>
                <a:cs typeface="Times New Roman"/>
              </a:rPr>
              <a:t>το</a:t>
            </a:r>
            <a:r>
              <a:rPr lang="el-GR" dirty="0" smtClean="0">
                <a:solidFill>
                  <a:srgbClr val="002060"/>
                </a:solidFill>
                <a:latin typeface="Book Antiqua" pitchFamily="18" charset="0"/>
                <a:ea typeface="Calibri"/>
              </a:rPr>
              <a:t>ῦ</a:t>
            </a:r>
            <a:r>
              <a:rPr lang="el-GR" dirty="0" smtClean="0">
                <a:solidFill>
                  <a:srgbClr val="002060"/>
                </a:solidFill>
                <a:latin typeface="Book Antiqua" pitchFamily="18" charset="0"/>
                <a:ea typeface="Calibri"/>
                <a:cs typeface="Times New Roman"/>
              </a:rPr>
              <a:t> και την άποψη του </a:t>
            </a:r>
            <a:r>
              <a:rPr lang="el-GR" dirty="0" smtClean="0">
                <a:solidFill>
                  <a:srgbClr val="002060"/>
                </a:solidFill>
                <a:latin typeface="Book Antiqua" pitchFamily="18" charset="0"/>
                <a:ea typeface="Calibri"/>
              </a:rPr>
              <a:t>ἑ</a:t>
            </a:r>
            <a:r>
              <a:rPr lang="el-GR" dirty="0" smtClean="0">
                <a:solidFill>
                  <a:srgbClr val="002060"/>
                </a:solidFill>
                <a:latin typeface="Book Antiqua" pitchFamily="18" charset="0"/>
                <a:ea typeface="Calibri"/>
                <a:cs typeface="Times New Roman"/>
              </a:rPr>
              <a:t>τ</a:t>
            </a:r>
            <a:r>
              <a:rPr lang="el-GR" dirty="0" smtClean="0">
                <a:solidFill>
                  <a:srgbClr val="002060"/>
                </a:solidFill>
                <a:latin typeface="Book Antiqua" pitchFamily="18" charset="0"/>
                <a:ea typeface="Calibri"/>
              </a:rPr>
              <a:t>έ</a:t>
            </a:r>
            <a:r>
              <a:rPr lang="el-GR" dirty="0" smtClean="0">
                <a:solidFill>
                  <a:srgbClr val="002060"/>
                </a:solidFill>
                <a:latin typeface="Book Antiqua" pitchFamily="18" charset="0"/>
                <a:ea typeface="Calibri"/>
                <a:cs typeface="Times New Roman"/>
              </a:rPr>
              <a:t>ρου. </a:t>
            </a:r>
            <a:endParaRPr lang="en-US" dirty="0" smtClean="0">
              <a:solidFill>
                <a:srgbClr val="002060"/>
              </a:solidFill>
              <a:latin typeface="Book Antiqua" pitchFamily="18" charset="0"/>
              <a:ea typeface="Calibri"/>
              <a:cs typeface="Times New Roman"/>
            </a:endParaRPr>
          </a:p>
          <a:p>
            <a:pPr marL="0" indent="0" algn="just">
              <a:buNone/>
            </a:pPr>
            <a:endParaRPr lang="el-GR" sz="1200" dirty="0" smtClean="0">
              <a:solidFill>
                <a:srgbClr val="002060"/>
              </a:solidFill>
              <a:latin typeface="Book Antiqua" pitchFamily="18" charset="0"/>
              <a:ea typeface="Calibri"/>
              <a:cs typeface="Times New Roman"/>
            </a:endParaRPr>
          </a:p>
          <a:p>
            <a:pPr marL="0" indent="0" algn="ctr">
              <a:buNone/>
            </a:pPr>
            <a:r>
              <a:rPr lang="el-GR"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Πρόκειται για διαφορετικές προοπτικές. </a:t>
            </a:r>
          </a:p>
          <a:p>
            <a:pPr marL="0" indent="0" algn="just">
              <a:buNone/>
            </a:pPr>
            <a:endParaRPr lang="en-US" sz="800" dirty="0" smtClean="0">
              <a:solidFill>
                <a:srgbClr val="002060"/>
              </a:solidFill>
              <a:latin typeface="Book Antiqua" pitchFamily="18" charset="0"/>
              <a:ea typeface="Calibri"/>
              <a:cs typeface="Times New Roman"/>
            </a:endParaRPr>
          </a:p>
          <a:p>
            <a:pPr marL="0" indent="0" algn="ctr">
              <a:buNone/>
            </a:pP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Ο </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Νο</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rPr>
              <a:t>ῦ</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ς είναι η </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rPr>
              <a:t>ἑ</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ν</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rPr>
              <a:t>ό</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τητα όλων αυτών.</a:t>
            </a:r>
            <a:endParaRPr lang="el-GR" b="1" dirty="0">
              <a:solidFill>
                <a:srgbClr val="002060"/>
              </a:solidFill>
              <a:effectLst>
                <a:outerShdw blurRad="38100" dist="38100" dir="2700000" algn="tl">
                  <a:srgbClr val="000000">
                    <a:alpha val="43137"/>
                  </a:srgbClr>
                </a:outerShdw>
              </a:effectLst>
              <a:latin typeface="Book Antiqua"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990600"/>
          </a:xfrm>
        </p:spPr>
        <p:txBody>
          <a:bodyPr/>
          <a:lstStyle/>
          <a:p>
            <a:pPr algn="just"/>
            <a:r>
              <a:rPr lang="el-GR" dirty="0" smtClean="0">
                <a:solidFill>
                  <a:srgbClr val="002060"/>
                </a:solidFill>
                <a:latin typeface="Book Antiqua" pitchFamily="18" charset="0"/>
              </a:rPr>
              <a:t>Χρηματοδότηση</a:t>
            </a:r>
            <a:endParaRPr lang="el-GR" dirty="0">
              <a:solidFill>
                <a:srgbClr val="002060"/>
              </a:solidFill>
              <a:latin typeface="Book Antiqua" pitchFamily="18" charset="0"/>
            </a:endParaRPr>
          </a:p>
        </p:txBody>
      </p:sp>
      <p:sp>
        <p:nvSpPr>
          <p:cNvPr id="3" name="2 - Θέση περιεχομένου"/>
          <p:cNvSpPr>
            <a:spLocks noGrp="1"/>
          </p:cNvSpPr>
          <p:nvPr>
            <p:ph idx="1"/>
          </p:nvPr>
        </p:nvSpPr>
        <p:spPr>
          <a:xfrm>
            <a:off x="457200" y="1143000"/>
            <a:ext cx="8229600" cy="5562600"/>
          </a:xfrm>
        </p:spPr>
        <p:txBody>
          <a:bodyPr>
            <a:normAutofit/>
          </a:bodyPr>
          <a:lstStyle/>
          <a:p>
            <a:pPr algn="just"/>
            <a:r>
              <a:rPr lang="el-GR" sz="2400" dirty="0" smtClean="0">
                <a:solidFill>
                  <a:srgbClr val="002060"/>
                </a:solidFill>
                <a:latin typeface="Book Antiqua" pitchFamily="18" charset="0"/>
              </a:rPr>
              <a:t>Το παρόν εκπαιδευτικό υλικό έχει αναπτυχθεί στ</a:t>
            </a:r>
            <a:r>
              <a:rPr lang="en-US" sz="2400" dirty="0" smtClean="0">
                <a:solidFill>
                  <a:srgbClr val="002060"/>
                </a:solidFill>
                <a:latin typeface="Book Antiqua" pitchFamily="18" charset="0"/>
              </a:rPr>
              <a:t>o</a:t>
            </a:r>
            <a:r>
              <a:rPr lang="el-GR" sz="2400" dirty="0" smtClean="0">
                <a:solidFill>
                  <a:srgbClr val="002060"/>
                </a:solidFill>
                <a:latin typeface="Book Antiqua" pitchFamily="18" charset="0"/>
              </a:rPr>
              <a:t> πλαίσιο του εκπαιδευτικού έργου του διδάσκοντα.</a:t>
            </a:r>
            <a:endParaRPr lang="en-US" sz="2400" dirty="0" smtClean="0">
              <a:solidFill>
                <a:srgbClr val="002060"/>
              </a:solidFill>
              <a:latin typeface="Book Antiqua" pitchFamily="18" charset="0"/>
            </a:endParaRPr>
          </a:p>
          <a:p>
            <a:pPr algn="just"/>
            <a:r>
              <a:rPr lang="el-GR" sz="2400" dirty="0" smtClean="0">
                <a:solidFill>
                  <a:srgbClr val="002060"/>
                </a:solidFill>
                <a:latin typeface="Book Antiqua" pitchFamily="18" charset="0"/>
              </a:rPr>
              <a:t>Το έργο «</a:t>
            </a:r>
            <a:r>
              <a:rPr lang="el-GR" sz="2400" b="1" dirty="0" smtClean="0">
                <a:solidFill>
                  <a:srgbClr val="002060"/>
                </a:solidFill>
                <a:latin typeface="Book Antiqua" pitchFamily="18" charset="0"/>
              </a:rPr>
              <a:t>Ανοικτά Ακαδημαϊκά Μαθήματα στο Πανεπιστήμιο Αθηνών</a:t>
            </a:r>
            <a:r>
              <a:rPr lang="el-GR" sz="2400" dirty="0" smtClean="0">
                <a:solidFill>
                  <a:srgbClr val="002060"/>
                </a:solidFill>
                <a:latin typeface="Book Antiqua" pitchFamily="18" charset="0"/>
              </a:rPr>
              <a:t>» έχει χρηματοδοτήσει μόνο την αναδιαμόρφωση του εκπαιδευτικού υλικού. </a:t>
            </a:r>
            <a:endParaRPr lang="en-US" sz="2400" dirty="0" smtClean="0">
              <a:solidFill>
                <a:srgbClr val="002060"/>
              </a:solidFill>
              <a:latin typeface="Book Antiqua" pitchFamily="18" charset="0"/>
            </a:endParaRPr>
          </a:p>
          <a:p>
            <a:pPr algn="just"/>
            <a:r>
              <a:rPr lang="el-GR" sz="2400" dirty="0" smtClean="0">
                <a:solidFill>
                  <a:srgbClr val="002060"/>
                </a:solidFill>
                <a:latin typeface="Book Antiqua" pitchFamily="18"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pPr algn="just"/>
            <a:endParaRPr lang="el-GR" dirty="0">
              <a:latin typeface="Book Antiqua" pitchFamily="18" charset="0"/>
            </a:endParaRPr>
          </a:p>
        </p:txBody>
      </p:sp>
      <p:pic>
        <p:nvPicPr>
          <p:cNvPr id="4" name="Picture 6" descr="Λογότυπο Επιχειρησιακού Προγράμματος Εκπαίδευση και Δια βίου Μάθηση"/>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00200" y="5029200"/>
            <a:ext cx="5501640" cy="138684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just"/>
            <a:r>
              <a:rPr lang="el-GR" dirty="0" smtClean="0">
                <a:solidFill>
                  <a:srgbClr val="002060"/>
                </a:solidFill>
                <a:latin typeface="Book Antiqua" pitchFamily="18" charset="0"/>
              </a:rPr>
              <a:t>Σημείωμα Αδειοδότησης</a:t>
            </a:r>
            <a:endParaRPr lang="el-GR" dirty="0">
              <a:solidFill>
                <a:srgbClr val="002060"/>
              </a:solidFill>
              <a:latin typeface="Book Antiqua" pitchFamily="18" charset="0"/>
            </a:endParaRPr>
          </a:p>
        </p:txBody>
      </p:sp>
      <p:sp>
        <p:nvSpPr>
          <p:cNvPr id="3" name="2 - Θέση περιεχομένου"/>
          <p:cNvSpPr>
            <a:spLocks noGrp="1"/>
          </p:cNvSpPr>
          <p:nvPr>
            <p:ph idx="1"/>
          </p:nvPr>
        </p:nvSpPr>
        <p:spPr>
          <a:xfrm>
            <a:off x="457200" y="1447800"/>
            <a:ext cx="8229600" cy="5029200"/>
          </a:xfrm>
        </p:spPr>
        <p:txBody>
          <a:bodyPr>
            <a:normAutofit fontScale="47500" lnSpcReduction="20000"/>
          </a:bodyPr>
          <a:lstStyle/>
          <a:p>
            <a:pPr algn="just"/>
            <a:r>
              <a:rPr lang="el-GR" sz="3600" dirty="0" smtClean="0">
                <a:solidFill>
                  <a:srgbClr val="002060"/>
                </a:solidFill>
                <a:latin typeface="Book Antiqua" pitchFamily="18" charset="0"/>
              </a:rPr>
              <a:t>Το παρόν υλικό διατίθεται με τους όρους της άδειας χρήσης </a:t>
            </a:r>
            <a:r>
              <a:rPr lang="el-GR" sz="3600" dirty="0" err="1" smtClean="0">
                <a:solidFill>
                  <a:srgbClr val="002060"/>
                </a:solidFill>
                <a:latin typeface="Book Antiqua" pitchFamily="18" charset="0"/>
              </a:rPr>
              <a:t>Creative</a:t>
            </a:r>
            <a:r>
              <a:rPr lang="el-GR" sz="3600" dirty="0" smtClean="0">
                <a:solidFill>
                  <a:srgbClr val="002060"/>
                </a:solidFill>
                <a:latin typeface="Book Antiqua" pitchFamily="18" charset="0"/>
              </a:rPr>
              <a:t> </a:t>
            </a:r>
            <a:r>
              <a:rPr lang="el-GR" sz="3600" dirty="0" err="1" smtClean="0">
                <a:solidFill>
                  <a:srgbClr val="002060"/>
                </a:solidFill>
                <a:latin typeface="Book Antiqua" pitchFamily="18" charset="0"/>
              </a:rPr>
              <a:t>Commons</a:t>
            </a:r>
            <a:r>
              <a:rPr lang="el-GR" sz="3600" dirty="0" smtClean="0">
                <a:solidFill>
                  <a:srgbClr val="002060"/>
                </a:solidFill>
                <a:latin typeface="Book Antiqua" pitchFamily="18" charset="0"/>
              </a:rPr>
              <a:t>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p>
          <a:p>
            <a:pPr algn="just"/>
            <a:endParaRPr lang="el-GR" sz="2900" dirty="0" smtClean="0">
              <a:solidFill>
                <a:srgbClr val="002060"/>
              </a:solidFill>
              <a:latin typeface="Book Antiqua" pitchFamily="18" charset="0"/>
            </a:endParaRPr>
          </a:p>
          <a:p>
            <a:pPr algn="just"/>
            <a:endParaRPr lang="el-GR" sz="2900" dirty="0" smtClean="0">
              <a:solidFill>
                <a:srgbClr val="002060"/>
              </a:solidFill>
              <a:latin typeface="Book Antiqua" pitchFamily="18" charset="0"/>
            </a:endParaRPr>
          </a:p>
          <a:p>
            <a:pPr algn="just"/>
            <a:endParaRPr lang="el-GR" sz="2900" dirty="0" smtClean="0">
              <a:solidFill>
                <a:srgbClr val="002060"/>
              </a:solidFill>
              <a:latin typeface="Book Antiqua" pitchFamily="18" charset="0"/>
            </a:endParaRPr>
          </a:p>
          <a:p>
            <a:pPr algn="just">
              <a:buNone/>
            </a:pPr>
            <a:r>
              <a:rPr lang="el-GR" sz="2900" dirty="0" smtClean="0">
                <a:solidFill>
                  <a:srgbClr val="002060"/>
                </a:solidFill>
                <a:latin typeface="Book Antiqua" pitchFamily="18" charset="0"/>
              </a:rPr>
              <a:t>    </a:t>
            </a:r>
          </a:p>
          <a:p>
            <a:pPr algn="just">
              <a:buNone/>
            </a:pPr>
            <a:r>
              <a:rPr lang="el-GR" sz="2000" dirty="0" smtClean="0">
                <a:solidFill>
                  <a:srgbClr val="002060"/>
                </a:solidFill>
                <a:latin typeface="Book Antiqua" pitchFamily="18" charset="0"/>
              </a:rPr>
              <a:t>                 </a:t>
            </a:r>
          </a:p>
          <a:p>
            <a:pPr algn="just"/>
            <a:r>
              <a:rPr lang="el-GR" sz="4500" dirty="0" smtClean="0">
                <a:solidFill>
                  <a:srgbClr val="002060"/>
                </a:solidFill>
                <a:latin typeface="Book Antiqua" pitchFamily="18" charset="0"/>
              </a:rPr>
              <a:t>[1] http://creativecommons.org/licenses/by-nc-sa/4.0/</a:t>
            </a:r>
          </a:p>
          <a:p>
            <a:pPr algn="just"/>
            <a:endParaRPr lang="en-US" sz="2900" dirty="0" smtClean="0">
              <a:solidFill>
                <a:srgbClr val="002060"/>
              </a:solidFill>
              <a:latin typeface="Book Antiqua" pitchFamily="18" charset="0"/>
            </a:endParaRPr>
          </a:p>
          <a:p>
            <a:pPr algn="just"/>
            <a:endParaRPr lang="el-GR" sz="2900" dirty="0" smtClean="0">
              <a:solidFill>
                <a:srgbClr val="002060"/>
              </a:solidFill>
              <a:latin typeface="Book Antiqua" pitchFamily="18" charset="0"/>
            </a:endParaRPr>
          </a:p>
          <a:p>
            <a:pPr algn="just"/>
            <a:r>
              <a:rPr lang="el-GR" sz="3600" dirty="0" smtClean="0">
                <a:solidFill>
                  <a:srgbClr val="002060"/>
                </a:solidFill>
                <a:latin typeface="Book Antiqua" pitchFamily="18" charset="0"/>
              </a:rPr>
              <a:t>Ως </a:t>
            </a:r>
            <a:r>
              <a:rPr lang="el-GR" sz="3600" b="1" dirty="0" smtClean="0">
                <a:solidFill>
                  <a:srgbClr val="002060"/>
                </a:solidFill>
                <a:latin typeface="Book Antiqua" pitchFamily="18" charset="0"/>
              </a:rPr>
              <a:t>Μη Εμπορική</a:t>
            </a:r>
            <a:r>
              <a:rPr lang="el-GR" sz="3600" dirty="0" smtClean="0">
                <a:solidFill>
                  <a:srgbClr val="002060"/>
                </a:solidFill>
                <a:latin typeface="Book Antiqua" pitchFamily="18" charset="0"/>
              </a:rPr>
              <a:t> ορίζεται η χρήση:</a:t>
            </a:r>
          </a:p>
          <a:p>
            <a:pPr lvl="0" algn="just"/>
            <a:r>
              <a:rPr lang="el-GR" sz="3600" dirty="0" smtClean="0">
                <a:solidFill>
                  <a:srgbClr val="002060"/>
                </a:solidFill>
                <a:latin typeface="Book Antiqua" pitchFamily="18" charset="0"/>
              </a:rPr>
              <a:t>που δεν περιλαμβάνει άμεσο ή έμμεσο οικονομικό όφελος από την χρήση του έργου, για το διανομέα του έργου και </a:t>
            </a:r>
            <a:r>
              <a:rPr lang="el-GR" sz="3600" dirty="0" err="1" smtClean="0">
                <a:solidFill>
                  <a:srgbClr val="002060"/>
                </a:solidFill>
                <a:latin typeface="Book Antiqua" pitchFamily="18" charset="0"/>
              </a:rPr>
              <a:t>αδειοδόχο</a:t>
            </a:r>
            <a:endParaRPr lang="el-GR" sz="3600" dirty="0" smtClean="0">
              <a:solidFill>
                <a:srgbClr val="002060"/>
              </a:solidFill>
              <a:latin typeface="Book Antiqua" pitchFamily="18" charset="0"/>
            </a:endParaRPr>
          </a:p>
          <a:p>
            <a:pPr lvl="0" algn="just"/>
            <a:r>
              <a:rPr lang="el-GR" sz="3600" dirty="0" smtClean="0">
                <a:solidFill>
                  <a:srgbClr val="002060"/>
                </a:solidFill>
                <a:latin typeface="Book Antiqua" pitchFamily="18" charset="0"/>
              </a:rPr>
              <a:t>που</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δεν περιλαμβάνει οικονομική συναλλαγή ως προϋπόθεση για τη χρήση ή πρόσβαση στο έργο</a:t>
            </a:r>
          </a:p>
          <a:p>
            <a:pPr lvl="0" algn="just"/>
            <a:r>
              <a:rPr lang="el-GR" sz="3600" dirty="0" smtClean="0">
                <a:solidFill>
                  <a:srgbClr val="002060"/>
                </a:solidFill>
                <a:latin typeface="Book Antiqua" pitchFamily="18" charset="0"/>
              </a:rPr>
              <a:t>που</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δεν προσπορίζει στο διανομέα του έργου και</a:t>
            </a:r>
            <a:r>
              <a:rPr lang="en-GB" sz="3600" dirty="0" smtClean="0">
                <a:solidFill>
                  <a:srgbClr val="002060"/>
                </a:solidFill>
                <a:latin typeface="Book Antiqua" pitchFamily="18" charset="0"/>
              </a:rPr>
              <a:t> </a:t>
            </a:r>
            <a:r>
              <a:rPr lang="el-GR" sz="3600" dirty="0" err="1" smtClean="0">
                <a:solidFill>
                  <a:srgbClr val="002060"/>
                </a:solidFill>
                <a:latin typeface="Book Antiqua" pitchFamily="18" charset="0"/>
              </a:rPr>
              <a:t>αδειοδόχο</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έμμεσο οικονομικό όφελος (π.χ. διαφημίσεις) από την προβολή του έργου σε διαδικτυακό τόπο</a:t>
            </a:r>
            <a:endParaRPr lang="en-US" sz="3600" dirty="0" smtClean="0">
              <a:solidFill>
                <a:srgbClr val="002060"/>
              </a:solidFill>
              <a:latin typeface="Book Antiqua" pitchFamily="18" charset="0"/>
            </a:endParaRPr>
          </a:p>
          <a:p>
            <a:pPr algn="just"/>
            <a:r>
              <a:rPr lang="el-GR" sz="3600" dirty="0" smtClean="0">
                <a:solidFill>
                  <a:srgbClr val="002060"/>
                </a:solidFill>
                <a:latin typeface="Book Antiqua" pitchFamily="18" charset="0"/>
              </a:rPr>
              <a:t>Ο δικαιούχος μπορεί να παρέχει στον αδειοδόχο ξεχωριστή άδεια να χρησιμοποιεί το έργο για εμπορική χρήση, εφόσον αυτό του ζητηθεί.</a:t>
            </a:r>
          </a:p>
          <a:p>
            <a:pPr algn="just"/>
            <a:endParaRPr lang="el-GR" dirty="0">
              <a:latin typeface="Book Antiqua" pitchFamily="18" charset="0"/>
            </a:endParaRPr>
          </a:p>
        </p:txBody>
      </p:sp>
      <p:pic>
        <p:nvPicPr>
          <p:cNvPr id="6" name="Picture 22" descr="Λογότυπο για Άδειες χρήσης Creative Commons BY-NC-ND">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7600" y="2819400"/>
            <a:ext cx="1648660" cy="609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idx="1"/>
          </p:nvPr>
        </p:nvSpPr>
        <p:spPr>
          <a:xfrm>
            <a:off x="228600" y="2438400"/>
            <a:ext cx="8686800" cy="3962399"/>
          </a:xfrm>
        </p:spPr>
        <p:txBody>
          <a:bodyPr>
            <a:normAutofit lnSpcReduction="10000"/>
          </a:bodyPr>
          <a:lstStyle/>
          <a:p>
            <a:pPr marL="0" indent="0" algn="just">
              <a:lnSpc>
                <a:spcPct val="115000"/>
              </a:lnSpc>
              <a:spcAft>
                <a:spcPts val="600"/>
              </a:spcAft>
              <a:buNone/>
            </a:pPr>
            <a:r>
              <a:rPr lang="el-GR" b="1" dirty="0" smtClean="0">
                <a:solidFill>
                  <a:srgbClr val="002060"/>
                </a:solidFill>
                <a:latin typeface="Book Antiqua"/>
                <a:ea typeface="Calibri"/>
                <a:cs typeface="Times New Roman"/>
              </a:rPr>
              <a:t>Η ζωή είναι ένας τεχνικός όρος και φαίνεται ότι για να ονομάζουμε όλη αυτήν την </a:t>
            </a:r>
            <a:r>
              <a:rPr lang="el-GR" b="1" dirty="0" smtClean="0">
                <a:solidFill>
                  <a:srgbClr val="002060"/>
                </a:solidFill>
                <a:latin typeface="Times New Roman"/>
                <a:ea typeface="Calibri"/>
              </a:rPr>
              <a:t>ἑ</a:t>
            </a:r>
            <a:r>
              <a:rPr lang="el-GR" b="1" dirty="0" smtClean="0">
                <a:solidFill>
                  <a:srgbClr val="002060"/>
                </a:solidFill>
                <a:latin typeface="Book Antiqua"/>
                <a:ea typeface="Calibri"/>
                <a:cs typeface="Times New Roman"/>
              </a:rPr>
              <a:t>ν</a:t>
            </a:r>
            <a:r>
              <a:rPr lang="el-GR" b="1" dirty="0" smtClean="0">
                <a:solidFill>
                  <a:srgbClr val="002060"/>
                </a:solidFill>
                <a:latin typeface="Times New Roman"/>
                <a:ea typeface="Calibri"/>
              </a:rPr>
              <a:t>ό</a:t>
            </a:r>
            <a:r>
              <a:rPr lang="el-GR" b="1" dirty="0" smtClean="0">
                <a:solidFill>
                  <a:srgbClr val="002060"/>
                </a:solidFill>
                <a:latin typeface="Book Antiqua"/>
                <a:ea typeface="Calibri"/>
                <a:cs typeface="Times New Roman"/>
              </a:rPr>
              <a:t>τητα ζωή, το θεμελιώδες γνώρισμα του νοητο</a:t>
            </a:r>
            <a:r>
              <a:rPr lang="el-GR" b="1" dirty="0" smtClean="0">
                <a:solidFill>
                  <a:srgbClr val="002060"/>
                </a:solidFill>
                <a:latin typeface="Times New Roman"/>
                <a:ea typeface="Calibri"/>
              </a:rPr>
              <a:t>ῦ</a:t>
            </a:r>
            <a:r>
              <a:rPr lang="el-GR" b="1" dirty="0" smtClean="0">
                <a:solidFill>
                  <a:srgbClr val="002060"/>
                </a:solidFill>
                <a:latin typeface="Book Antiqua"/>
                <a:ea typeface="Calibri"/>
                <a:cs typeface="Times New Roman"/>
              </a:rPr>
              <a:t> κόσμου είναι η ενέργεια όχι η στατικότητα. </a:t>
            </a:r>
          </a:p>
          <a:p>
            <a:pPr marL="0" indent="0" algn="just">
              <a:lnSpc>
                <a:spcPct val="115000"/>
              </a:lnSpc>
              <a:spcAft>
                <a:spcPts val="600"/>
              </a:spcAft>
              <a:buNone/>
            </a:pPr>
            <a:r>
              <a:rPr lang="el-GR" b="1" dirty="0" smtClean="0">
                <a:solidFill>
                  <a:srgbClr val="002060"/>
                </a:solidFill>
                <a:latin typeface="Book Antiqua"/>
                <a:ea typeface="Calibri"/>
                <a:cs typeface="Times New Roman"/>
              </a:rPr>
              <a:t>Η ζωή παραπέμπει κατ' ανάγκην στην κίνηση, όχι στην κίνηση ως μεταβολή αλλά στην κίνηση και όχι στη στάση</a:t>
            </a:r>
            <a:r>
              <a:rPr lang="el-GR" dirty="0" smtClean="0">
                <a:solidFill>
                  <a:srgbClr val="002060"/>
                </a:solidFill>
                <a:latin typeface="Book Antiqua"/>
                <a:ea typeface="Calibri"/>
                <a:cs typeface="Times New Roman"/>
              </a:rPr>
              <a:t>.</a:t>
            </a:r>
            <a:endParaRPr lang="el-GR" dirty="0">
              <a:solidFill>
                <a:srgbClr val="002060"/>
              </a:solidFill>
            </a:endParaRPr>
          </a:p>
        </p:txBody>
      </p:sp>
      <p:pic>
        <p:nvPicPr>
          <p:cNvPr id="7" name="6 - Εικόνα"/>
          <p:cNvPicPr/>
          <p:nvPr/>
        </p:nvPicPr>
        <p:blipFill>
          <a:blip r:embed="rId2" cstate="print"/>
          <a:srcRect l="44265" t="28456" r="40960" b="64760"/>
          <a:stretch>
            <a:fillRect/>
          </a:stretch>
        </p:blipFill>
        <p:spPr bwMode="auto">
          <a:xfrm>
            <a:off x="3200400" y="1371600"/>
            <a:ext cx="2207812" cy="811033"/>
          </a:xfrm>
          <a:prstGeom prst="rect">
            <a:avLst/>
          </a:prstGeom>
          <a:ln>
            <a:noFill/>
          </a:ln>
          <a:effectLst>
            <a:outerShdw blurRad="292100" dist="139700" dir="2700000" algn="tl" rotWithShape="0">
              <a:srgbClr val="333333">
                <a:alpha val="65000"/>
              </a:srgbClr>
            </a:outerShdw>
          </a:effectLst>
        </p:spPr>
      </p:pic>
      <p:sp>
        <p:nvSpPr>
          <p:cNvPr id="4" name="1 - Τίτλος"/>
          <p:cNvSpPr>
            <a:spLocks noGrp="1"/>
          </p:cNvSpPr>
          <p:nvPr>
            <p:ph type="title"/>
          </p:nvPr>
        </p:nvSpPr>
        <p:spPr>
          <a:xfrm>
            <a:off x="228600" y="274638"/>
            <a:ext cx="8686800" cy="1143000"/>
          </a:xfrm>
        </p:spPr>
        <p:txBody>
          <a:bodyPr>
            <a:noAutofit/>
          </a:bodyPr>
          <a:lstStyle/>
          <a:p>
            <a:pPr algn="just"/>
            <a:r>
              <a:rPr lang="el-GR" sz="4000" b="1" dirty="0" smtClean="0">
                <a:solidFill>
                  <a:srgbClr val="C00000"/>
                </a:solidFill>
                <a:effectLst>
                  <a:outerShdw blurRad="50800" dist="38100" algn="tr" rotWithShape="0">
                    <a:prstClr val="black">
                      <a:alpha val="40000"/>
                    </a:prstClr>
                  </a:outerShdw>
                </a:effectLst>
                <a:latin typeface="Book Antiqua" pitchFamily="18" charset="0"/>
              </a:rPr>
              <a:t>Ο  όρος  </a:t>
            </a:r>
            <a:r>
              <a:rPr lang="el-GR" sz="4000" b="1" i="1" dirty="0" smtClean="0">
                <a:solidFill>
                  <a:srgbClr val="C00000"/>
                </a:solidFill>
                <a:effectLst>
                  <a:outerShdw blurRad="50800" dist="38100" algn="tr" rotWithShape="0">
                    <a:prstClr val="black">
                      <a:alpha val="40000"/>
                    </a:prstClr>
                  </a:outerShdw>
                </a:effectLst>
                <a:latin typeface="Book Antiqua" pitchFamily="18" charset="0"/>
              </a:rPr>
              <a:t>ζωή</a:t>
            </a:r>
            <a:endParaRPr lang="el-GR" sz="4000" b="1" i="1" dirty="0">
              <a:solidFill>
                <a:srgbClr val="C00000"/>
              </a:solidFill>
              <a:effectLst>
                <a:outerShdw blurRad="50800" dist="38100" algn="tr" rotWithShape="0">
                  <a:prstClr val="black">
                    <a:alpha val="40000"/>
                  </a:prstClr>
                </a:outerShdw>
              </a:effectLst>
              <a:latin typeface="Book Antiqu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457200"/>
            <a:ext cx="8686800" cy="1477962"/>
          </a:xfrm>
        </p:spPr>
        <p:txBody>
          <a:bodyPr>
            <a:normAutofit fontScale="90000"/>
          </a:bodyPr>
          <a:lstStyle/>
          <a:p>
            <a:pPr marL="457200" indent="1530350">
              <a:lnSpc>
                <a:spcPct val="115000"/>
              </a:lnSpc>
              <a:spcAft>
                <a:spcPts val="600"/>
              </a:spcAft>
            </a:pPr>
            <a:r>
              <a:rPr lang="el-GR" sz="3200" b="1" dirty="0" smtClean="0">
                <a:solidFill>
                  <a:srgbClr val="002060"/>
                </a:solidFill>
                <a:latin typeface="Book Antiqua" pitchFamily="18" charset="0"/>
                <a:ea typeface="Calibri"/>
                <a:cs typeface="Times New Roman"/>
              </a:rPr>
              <a:t>μία φύσις →</a:t>
            </a:r>
            <a:r>
              <a:rPr lang="el-GR" sz="2400" dirty="0" smtClean="0">
                <a:solidFill>
                  <a:srgbClr val="002060"/>
                </a:solidFill>
                <a:latin typeface="Book Antiqua" pitchFamily="18" charset="0"/>
                <a:ea typeface="Calibri"/>
                <a:cs typeface="Times New Roman"/>
              </a:rPr>
              <a:t/>
            </a:r>
            <a:br>
              <a:rPr lang="el-GR" sz="2400" dirty="0" smtClean="0">
                <a:solidFill>
                  <a:srgbClr val="002060"/>
                </a:solidFill>
                <a:latin typeface="Book Antiqua" pitchFamily="18" charset="0"/>
                <a:ea typeface="Calibri"/>
                <a:cs typeface="Times New Roman"/>
              </a:rPr>
            </a:br>
            <a:r>
              <a:rPr lang="el-GR" sz="3200" b="1" dirty="0" smtClean="0">
                <a:solidFill>
                  <a:srgbClr val="002060"/>
                </a:solidFill>
                <a:latin typeface="Book Antiqua" pitchFamily="18" charset="0"/>
                <a:ea typeface="Calibri"/>
                <a:cs typeface="Times New Roman"/>
              </a:rPr>
              <a:t>νοῦς   ≡   </a:t>
            </a:r>
            <a:r>
              <a:rPr lang="el-GR" sz="3200" b="1" dirty="0" err="1" smtClean="0">
                <a:solidFill>
                  <a:srgbClr val="002060"/>
                </a:solidFill>
                <a:latin typeface="Book Antiqua" pitchFamily="18" charset="0"/>
                <a:ea typeface="Calibri"/>
                <a:cs typeface="Times New Roman"/>
              </a:rPr>
              <a:t>τά</a:t>
            </a:r>
            <a:r>
              <a:rPr lang="el-GR" sz="3200" b="1" dirty="0" smtClean="0">
                <a:solidFill>
                  <a:srgbClr val="002060"/>
                </a:solidFill>
                <a:latin typeface="Book Antiqua" pitchFamily="18" charset="0"/>
                <a:ea typeface="Calibri"/>
                <a:cs typeface="Times New Roman"/>
              </a:rPr>
              <a:t> ὄντα πάντα   ≡   ἡ ἀλήθεια</a:t>
            </a:r>
            <a:r>
              <a:rPr lang="el-GR" sz="2400" dirty="0" smtClean="0">
                <a:solidFill>
                  <a:srgbClr val="002060"/>
                </a:solidFill>
                <a:latin typeface="Book Antiqua" pitchFamily="18" charset="0"/>
                <a:ea typeface="Calibri"/>
                <a:cs typeface="Times New Roman"/>
              </a:rPr>
              <a:t/>
            </a:r>
            <a:br>
              <a:rPr lang="el-GR" sz="2400" dirty="0" smtClean="0">
                <a:solidFill>
                  <a:srgbClr val="002060"/>
                </a:solidFill>
                <a:latin typeface="Book Antiqua" pitchFamily="18" charset="0"/>
                <a:ea typeface="Calibri"/>
                <a:cs typeface="Times New Roman"/>
              </a:rPr>
            </a:br>
            <a:r>
              <a:rPr lang="el-GR" sz="3200" b="1" dirty="0" smtClean="0">
                <a:solidFill>
                  <a:srgbClr val="002060"/>
                </a:solidFill>
                <a:latin typeface="Book Antiqua" pitchFamily="18" charset="0"/>
                <a:ea typeface="Calibri"/>
              </a:rPr>
              <a:t>                    (</a:t>
            </a:r>
            <a:r>
              <a:rPr lang="el-GR" sz="3200" b="1" dirty="0" err="1" smtClean="0">
                <a:solidFill>
                  <a:srgbClr val="002060"/>
                </a:solidFill>
                <a:latin typeface="Book Antiqua" pitchFamily="18" charset="0"/>
                <a:ea typeface="Calibri"/>
              </a:rPr>
              <a:t>τά</a:t>
            </a:r>
            <a:r>
              <a:rPr lang="el-GR" sz="3200" b="1" dirty="0" smtClean="0">
                <a:solidFill>
                  <a:srgbClr val="002060"/>
                </a:solidFill>
                <a:latin typeface="Book Antiqua" pitchFamily="18" charset="0"/>
                <a:ea typeface="Calibri"/>
              </a:rPr>
              <a:t> νοητά)</a:t>
            </a:r>
            <a:endParaRPr lang="el-GR" sz="2800" dirty="0">
              <a:solidFill>
                <a:srgbClr val="002060"/>
              </a:solidFill>
              <a:latin typeface="Book Antiqua" pitchFamily="18" charset="0"/>
            </a:endParaRPr>
          </a:p>
        </p:txBody>
      </p:sp>
      <p:pic>
        <p:nvPicPr>
          <p:cNvPr id="9" name="8 - Εικόνα"/>
          <p:cNvPicPr/>
          <p:nvPr/>
        </p:nvPicPr>
        <p:blipFill>
          <a:blip r:embed="rId2" cstate="print">
            <a:lum contrast="10000"/>
          </a:blip>
          <a:srcRect l="37327" t="19785" r="32969" b="59487"/>
          <a:stretch>
            <a:fillRect/>
          </a:stretch>
        </p:blipFill>
        <p:spPr bwMode="auto">
          <a:xfrm>
            <a:off x="990600" y="2514600"/>
            <a:ext cx="7315200" cy="3733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Θέση περιεχομένου"/>
          <p:cNvSpPr>
            <a:spLocks noGrp="1"/>
          </p:cNvSpPr>
          <p:nvPr>
            <p:ph idx="1"/>
          </p:nvPr>
        </p:nvSpPr>
        <p:spPr>
          <a:xfrm>
            <a:off x="1143000" y="1524001"/>
            <a:ext cx="6553200" cy="2209799"/>
          </a:xfrm>
          <a:ln w="19050" cap="rnd">
            <a:solidFill>
              <a:srgbClr val="C00000"/>
            </a:solidFill>
            <a:bevel/>
          </a:ln>
          <a:effectLst>
            <a:outerShdw blurRad="50800" dist="38100" dir="5400000" algn="t" rotWithShape="0">
              <a:prstClr val="black">
                <a:alpha val="40000"/>
              </a:prstClr>
            </a:outerShdw>
          </a:effectLst>
        </p:spPr>
        <p:txBody>
          <a:bodyPr lIns="288000" rIns="180000"/>
          <a:lstStyle/>
          <a:p>
            <a:pPr marL="0" indent="0" algn="just">
              <a:buNone/>
            </a:pPr>
            <a:r>
              <a:rPr lang="el-GR" sz="3600" dirty="0" smtClean="0">
                <a:solidFill>
                  <a:srgbClr val="002060"/>
                </a:solidFill>
                <a:latin typeface="Book Antiqua" pitchFamily="18" charset="0"/>
                <a:ea typeface="Times New Roman"/>
              </a:rPr>
              <a:t>«...</a:t>
            </a:r>
            <a:r>
              <a:rPr lang="el-GR" b="1" i="1" dirty="0" smtClean="0">
                <a:solidFill>
                  <a:srgbClr val="002060"/>
                </a:solidFill>
                <a:latin typeface="Book Antiqua" pitchFamily="18" charset="0"/>
                <a:ea typeface="Calibri"/>
              </a:rPr>
              <a:t>ὥστε καὶ ἡ ὄντως ἀλήθεια </a:t>
            </a:r>
            <a:r>
              <a:rPr lang="el-GR" b="1" i="1" dirty="0" err="1" smtClean="0">
                <a:solidFill>
                  <a:srgbClr val="002060"/>
                </a:solidFill>
                <a:latin typeface="Book Antiqua" pitchFamily="18" charset="0"/>
                <a:ea typeface="Calibri"/>
              </a:rPr>
              <a:t>οὐ</a:t>
            </a:r>
            <a:r>
              <a:rPr lang="el-GR" b="1" i="1" dirty="0" smtClean="0">
                <a:solidFill>
                  <a:srgbClr val="002060"/>
                </a:solidFill>
                <a:latin typeface="Book Antiqua" pitchFamily="18" charset="0"/>
                <a:ea typeface="Calibri"/>
              </a:rPr>
              <a:t> </a:t>
            </a:r>
            <a:r>
              <a:rPr lang="el-GR" b="1" i="1" dirty="0" err="1" smtClean="0">
                <a:solidFill>
                  <a:srgbClr val="002060"/>
                </a:solidFill>
                <a:latin typeface="Book Antiqua" pitchFamily="18" charset="0"/>
                <a:ea typeface="Calibri"/>
              </a:rPr>
              <a:t>συμφωνοῦσα</a:t>
            </a:r>
            <a:r>
              <a:rPr lang="el-GR" b="1" i="1" dirty="0" smtClean="0">
                <a:solidFill>
                  <a:srgbClr val="002060"/>
                </a:solidFill>
                <a:latin typeface="Book Antiqua" pitchFamily="18" charset="0"/>
                <a:ea typeface="Calibri"/>
              </a:rPr>
              <a:t> </a:t>
            </a:r>
            <a:r>
              <a:rPr lang="el-GR" b="1" i="1" dirty="0" err="1" smtClean="0">
                <a:solidFill>
                  <a:srgbClr val="002060"/>
                </a:solidFill>
                <a:latin typeface="Book Antiqua" pitchFamily="18" charset="0"/>
                <a:ea typeface="Calibri"/>
              </a:rPr>
              <a:t>ἄλλῳ</a:t>
            </a:r>
            <a:r>
              <a:rPr lang="el-GR" b="1" i="1" dirty="0" smtClean="0">
                <a:solidFill>
                  <a:srgbClr val="002060"/>
                </a:solidFill>
                <a:latin typeface="Book Antiqua" pitchFamily="18" charset="0"/>
                <a:ea typeface="Calibri"/>
              </a:rPr>
              <a:t> </a:t>
            </a:r>
            <a:r>
              <a:rPr lang="el-GR" b="1" i="1" dirty="0" err="1" smtClean="0">
                <a:solidFill>
                  <a:srgbClr val="002060"/>
                </a:solidFill>
                <a:latin typeface="Book Antiqua" pitchFamily="18" charset="0"/>
                <a:ea typeface="Calibri"/>
              </a:rPr>
              <a:t>ἀλλ᾽</a:t>
            </a:r>
            <a:r>
              <a:rPr lang="el-GR" b="1" i="1" dirty="0" smtClean="0">
                <a:solidFill>
                  <a:srgbClr val="002060"/>
                </a:solidFill>
                <a:latin typeface="Book Antiqua" pitchFamily="18" charset="0"/>
                <a:ea typeface="Calibri"/>
              </a:rPr>
              <a:t> </a:t>
            </a:r>
            <a:r>
              <a:rPr lang="el-GR" b="1" i="1" dirty="0" err="1" smtClean="0">
                <a:solidFill>
                  <a:srgbClr val="002060"/>
                </a:solidFill>
                <a:latin typeface="Book Antiqua" pitchFamily="18" charset="0"/>
                <a:ea typeface="Calibri"/>
              </a:rPr>
              <a:t>ἑαυτῇ</a:t>
            </a:r>
            <a:r>
              <a:rPr lang="el-GR" b="1" i="1" dirty="0" smtClean="0">
                <a:solidFill>
                  <a:srgbClr val="002060"/>
                </a:solidFill>
                <a:latin typeface="Book Antiqua" pitchFamily="18" charset="0"/>
                <a:ea typeface="Calibri"/>
              </a:rPr>
              <a:t>, καὶ </a:t>
            </a:r>
            <a:r>
              <a:rPr lang="el-GR" b="1" i="1" dirty="0" err="1" smtClean="0">
                <a:solidFill>
                  <a:srgbClr val="002060"/>
                </a:solidFill>
                <a:latin typeface="Book Antiqua" pitchFamily="18" charset="0"/>
                <a:ea typeface="Calibri"/>
              </a:rPr>
              <a:t>οὐδὲν</a:t>
            </a:r>
            <a:r>
              <a:rPr lang="el-GR" b="1" i="1" dirty="0" smtClean="0">
                <a:solidFill>
                  <a:srgbClr val="002060"/>
                </a:solidFill>
                <a:latin typeface="Book Antiqua" pitchFamily="18" charset="0"/>
                <a:ea typeface="Calibri"/>
              </a:rPr>
              <a:t> </a:t>
            </a:r>
            <a:r>
              <a:rPr lang="el-GR" b="1" i="1" dirty="0" err="1" smtClean="0">
                <a:solidFill>
                  <a:srgbClr val="002060"/>
                </a:solidFill>
                <a:latin typeface="Book Antiqua" pitchFamily="18" charset="0"/>
                <a:ea typeface="Calibri"/>
              </a:rPr>
              <a:t>παρ᾽</a:t>
            </a:r>
            <a:r>
              <a:rPr lang="el-GR" b="1" i="1" dirty="0" smtClean="0">
                <a:solidFill>
                  <a:srgbClr val="002060"/>
                </a:solidFill>
                <a:latin typeface="Book Antiqua" pitchFamily="18" charset="0"/>
                <a:ea typeface="Calibri"/>
              </a:rPr>
              <a:t> </a:t>
            </a:r>
            <a:r>
              <a:rPr lang="el-GR" b="1" i="1" dirty="0" err="1" smtClean="0">
                <a:solidFill>
                  <a:srgbClr val="002060"/>
                </a:solidFill>
                <a:latin typeface="Book Antiqua" pitchFamily="18" charset="0"/>
                <a:ea typeface="Calibri"/>
              </a:rPr>
              <a:t>αὑτήν</a:t>
            </a:r>
            <a:r>
              <a:rPr lang="el-GR" b="1" i="1" dirty="0" smtClean="0">
                <a:solidFill>
                  <a:srgbClr val="002060"/>
                </a:solidFill>
                <a:latin typeface="Book Antiqua" pitchFamily="18" charset="0"/>
                <a:ea typeface="Calibri"/>
              </a:rPr>
              <a:t>, </a:t>
            </a:r>
            <a:r>
              <a:rPr lang="el-GR" b="1" i="1" dirty="0" err="1" smtClean="0">
                <a:solidFill>
                  <a:srgbClr val="002060"/>
                </a:solidFill>
                <a:latin typeface="Book Antiqua" pitchFamily="18" charset="0"/>
                <a:ea typeface="Calibri"/>
              </a:rPr>
              <a:t>ἄλλο</a:t>
            </a:r>
            <a:r>
              <a:rPr lang="el-GR" b="1" i="1" dirty="0" smtClean="0">
                <a:solidFill>
                  <a:srgbClr val="002060"/>
                </a:solidFill>
                <a:latin typeface="Book Antiqua" pitchFamily="18" charset="0"/>
                <a:ea typeface="Calibri"/>
              </a:rPr>
              <a:t> λέγει καὶ ὅ </a:t>
            </a:r>
            <a:r>
              <a:rPr lang="el-GR" b="1" i="1" dirty="0" err="1" smtClean="0">
                <a:solidFill>
                  <a:srgbClr val="002060"/>
                </a:solidFill>
                <a:latin typeface="Book Antiqua" pitchFamily="18" charset="0"/>
                <a:ea typeface="Calibri"/>
              </a:rPr>
              <a:t>ἐστι</a:t>
            </a:r>
            <a:r>
              <a:rPr lang="el-GR" b="1" i="1" dirty="0" smtClean="0">
                <a:solidFill>
                  <a:srgbClr val="002060"/>
                </a:solidFill>
                <a:latin typeface="Book Antiqua" pitchFamily="18" charset="0"/>
                <a:ea typeface="Calibri"/>
              </a:rPr>
              <a:t> τοῦτο καὶ λέγει</a:t>
            </a:r>
            <a:r>
              <a:rPr lang="el-GR" b="1" dirty="0" smtClean="0">
                <a:solidFill>
                  <a:srgbClr val="002060"/>
                </a:solidFill>
                <a:latin typeface="Book Antiqua" pitchFamily="18" charset="0"/>
                <a:ea typeface="Calibri"/>
                <a:cs typeface="Times New Roman"/>
              </a:rPr>
              <a:t>».</a:t>
            </a:r>
            <a:endParaRPr lang="el-GR" dirty="0">
              <a:solidFill>
                <a:srgbClr val="002060"/>
              </a:solidFill>
              <a:latin typeface="Book Antiqua" pitchFamily="18" charset="0"/>
            </a:endParaRPr>
          </a:p>
        </p:txBody>
      </p:sp>
      <p:sp>
        <p:nvSpPr>
          <p:cNvPr id="9" name="8 - Τίτλος"/>
          <p:cNvSpPr>
            <a:spLocks noGrp="1"/>
          </p:cNvSpPr>
          <p:nvPr>
            <p:ph type="title"/>
          </p:nvPr>
        </p:nvSpPr>
        <p:spPr>
          <a:xfrm>
            <a:off x="228600" y="274638"/>
            <a:ext cx="8686800" cy="1143000"/>
          </a:xfrm>
        </p:spPr>
        <p:txBody>
          <a:bodyPr>
            <a:normAutofit/>
          </a:bodyPr>
          <a:lstStyle/>
          <a:p>
            <a:pPr algn="just"/>
            <a:r>
              <a:rPr lang="en-US" sz="4000" b="1" dirty="0" smtClean="0">
                <a:solidFill>
                  <a:srgbClr val="C00000"/>
                </a:solidFill>
                <a:effectLst>
                  <a:outerShdw blurRad="50800" dist="38100" algn="tr" rotWithShape="0">
                    <a:prstClr val="black">
                      <a:alpha val="40000"/>
                    </a:prstClr>
                  </a:outerShdw>
                </a:effectLst>
                <a:latin typeface="Book Antiqua" pitchFamily="18" charset="0"/>
              </a:rPr>
              <a:t>V</a:t>
            </a:r>
            <a:r>
              <a:rPr lang="el-GR" sz="4000" b="1" dirty="0" smtClean="0">
                <a:solidFill>
                  <a:srgbClr val="C00000"/>
                </a:solidFill>
                <a:effectLst>
                  <a:outerShdw blurRad="50800" dist="38100" algn="tr" rotWithShape="0">
                    <a:prstClr val="black">
                      <a:alpha val="40000"/>
                    </a:prstClr>
                  </a:outerShdw>
                </a:effectLst>
                <a:latin typeface="Book Antiqua" pitchFamily="18" charset="0"/>
              </a:rPr>
              <a:t> 5 2. 18–20</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10" name="9 - Ορθογώνιο"/>
          <p:cNvSpPr/>
          <p:nvPr/>
        </p:nvSpPr>
        <p:spPr>
          <a:xfrm>
            <a:off x="228600" y="3969603"/>
            <a:ext cx="8686800" cy="954107"/>
          </a:xfrm>
          <a:prstGeom prst="rect">
            <a:avLst/>
          </a:prstGeom>
        </p:spPr>
        <p:txBody>
          <a:bodyPr wrap="square">
            <a:spAutoFit/>
          </a:bodyPr>
          <a:lstStyle/>
          <a:p>
            <a:pPr algn="just"/>
            <a:r>
              <a:rPr lang="el-GR" sz="2800" b="1" dirty="0" smtClean="0">
                <a:solidFill>
                  <a:srgbClr val="002060"/>
                </a:solidFill>
                <a:latin typeface="Book Antiqua" pitchFamily="18" charset="0"/>
                <a:ea typeface="Calibri"/>
                <a:cs typeface="Times New Roman"/>
              </a:rPr>
              <a:t>Η ἀλήθεια εδώ ορίζεται ως αναφορά στον </a:t>
            </a:r>
            <a:r>
              <a:rPr lang="el-GR" sz="2800" b="1" dirty="0" smtClean="0">
                <a:solidFill>
                  <a:srgbClr val="002060"/>
                </a:solidFill>
                <a:latin typeface="Book Antiqua" pitchFamily="18" charset="0"/>
                <a:ea typeface="Calibri"/>
              </a:rPr>
              <a:t>ἑ</a:t>
            </a:r>
            <a:r>
              <a:rPr lang="el-GR" sz="2800" b="1" dirty="0" smtClean="0">
                <a:solidFill>
                  <a:srgbClr val="002060"/>
                </a:solidFill>
                <a:latin typeface="Book Antiqua" pitchFamily="18" charset="0"/>
                <a:ea typeface="Calibri"/>
                <a:cs typeface="Times New Roman"/>
              </a:rPr>
              <a:t>αυτ</a:t>
            </a:r>
            <a:r>
              <a:rPr lang="el-GR" sz="2800" b="1" dirty="0" smtClean="0">
                <a:solidFill>
                  <a:srgbClr val="002060"/>
                </a:solidFill>
                <a:latin typeface="Book Antiqua" pitchFamily="18" charset="0"/>
                <a:ea typeface="Calibri"/>
              </a:rPr>
              <a:t>ό</a:t>
            </a:r>
            <a:r>
              <a:rPr lang="el-GR" sz="2800" b="1" dirty="0" smtClean="0">
                <a:solidFill>
                  <a:srgbClr val="002060"/>
                </a:solidFill>
                <a:latin typeface="Book Antiqua" pitchFamily="18" charset="0"/>
                <a:ea typeface="Calibri"/>
                <a:cs typeface="Times New Roman"/>
              </a:rPr>
              <a:t>, ως α</a:t>
            </a:r>
            <a:r>
              <a:rPr lang="el-GR" sz="2800" b="1" dirty="0" smtClean="0">
                <a:solidFill>
                  <a:srgbClr val="002060"/>
                </a:solidFill>
                <a:latin typeface="Book Antiqua" pitchFamily="18" charset="0"/>
                <a:ea typeface="Calibri"/>
              </a:rPr>
              <a:t>ὐ</a:t>
            </a:r>
            <a:r>
              <a:rPr lang="el-GR" sz="2800" b="1" dirty="0" smtClean="0">
                <a:solidFill>
                  <a:srgbClr val="002060"/>
                </a:solidFill>
                <a:latin typeface="Book Antiqua" pitchFamily="18" charset="0"/>
                <a:ea typeface="Calibri"/>
                <a:cs typeface="Times New Roman"/>
              </a:rPr>
              <a:t>τοαναφορικότητα</a:t>
            </a:r>
            <a:r>
              <a:rPr lang="el-GR" sz="2800" dirty="0" smtClean="0">
                <a:solidFill>
                  <a:srgbClr val="002060"/>
                </a:solidFill>
                <a:latin typeface="Book Antiqua" pitchFamily="18" charset="0"/>
                <a:ea typeface="Calibri"/>
                <a:cs typeface="Times New Roman"/>
              </a:rPr>
              <a:t>.</a:t>
            </a:r>
            <a:endParaRPr lang="el-GR" sz="2800" dirty="0">
              <a:solidFill>
                <a:srgbClr val="002060"/>
              </a:solidFill>
              <a:latin typeface="Book Antiqua" pitchFamily="18" charset="0"/>
            </a:endParaRPr>
          </a:p>
        </p:txBody>
      </p:sp>
      <p:pic>
        <p:nvPicPr>
          <p:cNvPr id="11" name="10 - Εικόνα"/>
          <p:cNvPicPr/>
          <p:nvPr/>
        </p:nvPicPr>
        <p:blipFill>
          <a:blip r:embed="rId2" cstate="print">
            <a:lum contrast="10000"/>
          </a:blip>
          <a:srcRect l="40008" t="27324" r="38698" b="63254"/>
          <a:stretch>
            <a:fillRect/>
          </a:stretch>
        </p:blipFill>
        <p:spPr bwMode="auto">
          <a:xfrm>
            <a:off x="4267200" y="4800600"/>
            <a:ext cx="4267200" cy="158810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Autofit/>
          </a:bodyPr>
          <a:lstStyle/>
          <a:p>
            <a:pPr algn="just"/>
            <a:r>
              <a:rPr lang="el-GR" sz="3200" b="1" i="1" dirty="0" err="1" smtClean="0">
                <a:solidFill>
                  <a:srgbClr val="C00000"/>
                </a:solidFill>
                <a:effectLst>
                  <a:outerShdw blurRad="50800" dist="38100" algn="tr" rotWithShape="0">
                    <a:prstClr val="black">
                      <a:alpha val="40000"/>
                    </a:prstClr>
                  </a:outerShdw>
                </a:effectLst>
                <a:latin typeface="Book Antiqua" pitchFamily="18" charset="0"/>
              </a:rPr>
              <a:t>Πῶς</a:t>
            </a:r>
            <a:r>
              <a:rPr lang="el-GR" sz="3200" b="1" i="1" dirty="0" smtClean="0">
                <a:solidFill>
                  <a:srgbClr val="C00000"/>
                </a:solidFill>
                <a:effectLst>
                  <a:outerShdw blurRad="50800" dist="38100" algn="tr" rotWithShape="0">
                    <a:prstClr val="black">
                      <a:alpha val="40000"/>
                    </a:prstClr>
                  </a:outerShdw>
                </a:effectLst>
                <a:latin typeface="Book Antiqua" pitchFamily="18" charset="0"/>
              </a:rPr>
              <a:t> τὸ </a:t>
            </a:r>
            <a:r>
              <a:rPr lang="el-GR" sz="3200" b="1" i="1" dirty="0" err="1" smtClean="0">
                <a:solidFill>
                  <a:srgbClr val="C00000"/>
                </a:solidFill>
                <a:effectLst>
                  <a:outerShdw blurRad="50800" dist="38100" algn="tr" rotWithShape="0">
                    <a:prstClr val="black">
                      <a:alpha val="40000"/>
                    </a:prstClr>
                  </a:outerShdw>
                </a:effectLst>
                <a:latin typeface="Book Antiqua" pitchFamily="18" charset="0"/>
              </a:rPr>
              <a:t>πλῆθος</a:t>
            </a:r>
            <a:r>
              <a:rPr lang="el-GR" sz="3200" b="1" i="1" dirty="0" smtClean="0">
                <a:solidFill>
                  <a:srgbClr val="C00000"/>
                </a:solidFill>
                <a:effectLst>
                  <a:outerShdw blurRad="50800" dist="38100" algn="tr" rotWithShape="0">
                    <a:prstClr val="black">
                      <a:alpha val="40000"/>
                    </a:prstClr>
                  </a:outerShdw>
                </a:effectLst>
                <a:latin typeface="Book Antiqua" pitchFamily="18" charset="0"/>
              </a:rPr>
              <a:t> τῶν </a:t>
            </a:r>
            <a:r>
              <a:rPr lang="el-GR" sz="3200" b="1" i="1" dirty="0" err="1" smtClean="0">
                <a:solidFill>
                  <a:srgbClr val="C00000"/>
                </a:solidFill>
                <a:effectLst>
                  <a:outerShdw blurRad="50800" dist="38100" algn="tr" rotWithShape="0">
                    <a:prstClr val="black">
                      <a:alpha val="40000"/>
                    </a:prstClr>
                  </a:outerShdw>
                </a:effectLst>
                <a:latin typeface="Book Antiqua" pitchFamily="18" charset="0"/>
              </a:rPr>
              <a:t>ἰδεῶν</a:t>
            </a:r>
            <a:r>
              <a:rPr lang="el-GR" sz="3200" b="1" i="1" dirty="0" smtClean="0">
                <a:solidFill>
                  <a:srgbClr val="C00000"/>
                </a:solidFill>
                <a:effectLst>
                  <a:outerShdw blurRad="50800" dist="38100" algn="tr" rotWithShape="0">
                    <a:prstClr val="black">
                      <a:alpha val="40000"/>
                    </a:prstClr>
                  </a:outerShdw>
                </a:effectLst>
                <a:latin typeface="Book Antiqua" pitchFamily="18" charset="0"/>
              </a:rPr>
              <a:t> </a:t>
            </a:r>
            <a:r>
              <a:rPr lang="el-GR" sz="3200" b="1" i="1" dirty="0" err="1" smtClean="0">
                <a:solidFill>
                  <a:srgbClr val="C00000"/>
                </a:solidFill>
                <a:effectLst>
                  <a:outerShdw blurRad="50800" dist="38100" algn="tr" rotWithShape="0">
                    <a:prstClr val="black">
                      <a:alpha val="40000"/>
                    </a:prstClr>
                  </a:outerShdw>
                </a:effectLst>
                <a:latin typeface="Book Antiqua" pitchFamily="18" charset="0"/>
              </a:rPr>
              <a:t>ὑπέστη</a:t>
            </a:r>
            <a:r>
              <a:rPr lang="el-GR" sz="3200" b="1" i="1" dirty="0" smtClean="0">
                <a:solidFill>
                  <a:srgbClr val="C00000"/>
                </a:solidFill>
                <a:effectLst>
                  <a:outerShdw blurRad="50800" dist="38100" algn="tr" rotWithShape="0">
                    <a:prstClr val="black">
                      <a:alpha val="40000"/>
                    </a:prstClr>
                  </a:outerShdw>
                </a:effectLst>
                <a:latin typeface="Book Antiqua" pitchFamily="18" charset="0"/>
              </a:rPr>
              <a:t> καὶ </a:t>
            </a:r>
            <a:r>
              <a:rPr lang="el-GR" sz="3200" b="1" i="1" dirty="0" err="1" smtClean="0">
                <a:solidFill>
                  <a:srgbClr val="C00000"/>
                </a:solidFill>
                <a:effectLst>
                  <a:outerShdw blurRad="50800" dist="38100" algn="tr" rotWithShape="0">
                    <a:prstClr val="black">
                      <a:alpha val="40000"/>
                    </a:prstClr>
                  </a:outerShdw>
                </a:effectLst>
                <a:latin typeface="Book Antiqua" pitchFamily="18" charset="0"/>
              </a:rPr>
              <a:t>περὶ</a:t>
            </a:r>
            <a:r>
              <a:rPr lang="el-GR" sz="3200" b="1" i="1" dirty="0" smtClean="0">
                <a:solidFill>
                  <a:srgbClr val="C00000"/>
                </a:solidFill>
                <a:effectLst>
                  <a:outerShdw blurRad="50800" dist="38100" algn="tr" rotWithShape="0">
                    <a:prstClr val="black">
                      <a:alpha val="40000"/>
                    </a:prstClr>
                  </a:outerShdw>
                </a:effectLst>
                <a:latin typeface="Book Antiqua" pitchFamily="18" charset="0"/>
              </a:rPr>
              <a:t> </a:t>
            </a:r>
            <a:r>
              <a:rPr lang="el-GR" sz="3200" b="1" i="1" dirty="0" err="1" smtClean="0">
                <a:solidFill>
                  <a:srgbClr val="C00000"/>
                </a:solidFill>
                <a:effectLst>
                  <a:outerShdw blurRad="50800" dist="38100" algn="tr" rotWithShape="0">
                    <a:prstClr val="black">
                      <a:alpha val="40000"/>
                    </a:prstClr>
                  </a:outerShdw>
                </a:effectLst>
                <a:latin typeface="Book Antiqua" pitchFamily="18" charset="0"/>
              </a:rPr>
              <a:t>τ'Ἀγαθοῦ</a:t>
            </a:r>
            <a:r>
              <a:rPr lang="el-GR" sz="3200" b="1" i="1" dirty="0" smtClean="0">
                <a:solidFill>
                  <a:srgbClr val="C00000"/>
                </a:solidFill>
                <a:effectLst>
                  <a:outerShdw blurRad="50800" dist="38100" algn="tr" rotWithShape="0">
                    <a:prstClr val="black">
                      <a:alpha val="40000"/>
                    </a:prstClr>
                  </a:outerShdw>
                </a:effectLst>
                <a:latin typeface="Book Antiqua" pitchFamily="18" charset="0"/>
              </a:rPr>
              <a:t>     </a:t>
            </a:r>
            <a:r>
              <a:rPr lang="en-US" sz="3600" b="1" dirty="0" smtClean="0">
                <a:solidFill>
                  <a:srgbClr val="C00000"/>
                </a:solidFill>
                <a:effectLst>
                  <a:outerShdw blurRad="50800" dist="38100" algn="tr" rotWithShape="0">
                    <a:prstClr val="black">
                      <a:alpha val="40000"/>
                    </a:prstClr>
                  </a:outerShdw>
                </a:effectLst>
                <a:latin typeface="Book Antiqua" pitchFamily="18" charset="0"/>
              </a:rPr>
              <a:t>VI</a:t>
            </a:r>
            <a:r>
              <a:rPr lang="el-GR" sz="3600" b="1" dirty="0" smtClean="0">
                <a:solidFill>
                  <a:srgbClr val="C00000"/>
                </a:solidFill>
                <a:effectLst>
                  <a:outerShdw blurRad="50800" dist="38100" algn="tr" rotWithShape="0">
                    <a:prstClr val="black">
                      <a:alpha val="40000"/>
                    </a:prstClr>
                  </a:outerShdw>
                </a:effectLst>
                <a:latin typeface="Book Antiqua" pitchFamily="18" charset="0"/>
              </a:rPr>
              <a:t> 7 [38] </a:t>
            </a:r>
            <a:endParaRPr lang="el-GR" sz="3600" b="1" i="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1752601"/>
            <a:ext cx="8686800" cy="1828799"/>
          </a:xfrm>
        </p:spPr>
        <p:txBody>
          <a:bodyPr>
            <a:noAutofit/>
          </a:bodyPr>
          <a:lstStyle/>
          <a:p>
            <a:pPr marL="0" indent="0" algn="just">
              <a:buNone/>
            </a:pPr>
            <a:r>
              <a:rPr lang="el-GR" sz="2600" dirty="0" smtClean="0">
                <a:solidFill>
                  <a:srgbClr val="002060"/>
                </a:solidFill>
                <a:latin typeface="Book Antiqua" pitchFamily="18" charset="0"/>
              </a:rPr>
              <a:t>Υπάρχει και </a:t>
            </a:r>
            <a:r>
              <a:rPr lang="el-GR" sz="2600" b="1" dirty="0" smtClean="0">
                <a:solidFill>
                  <a:srgbClr val="002060"/>
                </a:solidFill>
                <a:latin typeface="Book Antiqua" pitchFamily="18" charset="0"/>
              </a:rPr>
              <a:t>μία θετική παραδοχή της ἀπειρίας στον Πλωτῖνο</a:t>
            </a:r>
            <a:r>
              <a:rPr lang="el-GR" sz="2600" dirty="0" smtClean="0">
                <a:solidFill>
                  <a:srgbClr val="002060"/>
                </a:solidFill>
                <a:latin typeface="Book Antiqua" pitchFamily="18" charset="0"/>
              </a:rPr>
              <a:t>, είναι ίσως η πρώτη φορά που έχουμε στην αρχαία σκέψη μία θετική κατανόηση της έννοιας του ἀπείρου, ο Νοῦς παρουσιάζεται ως ἄπειρος και το Ἕν παρουσιάζεται ως ἄπειρον.</a:t>
            </a:r>
            <a:endParaRPr lang="el-GR" sz="2600" dirty="0">
              <a:solidFill>
                <a:srgbClr val="002060"/>
              </a:solidFill>
              <a:latin typeface="Book Antiqua" pitchFamily="18" charset="0"/>
            </a:endParaRPr>
          </a:p>
        </p:txBody>
      </p:sp>
      <p:sp>
        <p:nvSpPr>
          <p:cNvPr id="4" name="3 - Ορθογώνιο"/>
          <p:cNvSpPr/>
          <p:nvPr/>
        </p:nvSpPr>
        <p:spPr>
          <a:xfrm>
            <a:off x="0" y="3960674"/>
            <a:ext cx="8915400" cy="1754326"/>
          </a:xfrm>
          <a:prstGeom prst="rect">
            <a:avLst/>
          </a:prstGeom>
        </p:spPr>
        <p:txBody>
          <a:bodyPr wrap="square">
            <a:spAutoFit/>
          </a:bodyPr>
          <a:lstStyle/>
          <a:p>
            <a:pPr indent="1612900" algn="just"/>
            <a:r>
              <a:rPr lang="el-GR" sz="2700" dirty="0" smtClean="0">
                <a:solidFill>
                  <a:srgbClr val="002060"/>
                </a:solidFill>
                <a:latin typeface="Book Antiqua" pitchFamily="18" charset="0"/>
              </a:rPr>
              <a:t>Η ζωή έτσι εννοημένη από τον Πλωτῖνο ως ενέργεια, ως κίνηση δηλώνει τη δυνατότητα του Νοῦ να αυτοδιαφοροποιείται, να παράγεται ο ίδιος, να παράγει τον ἑαυτό του, παράγοντας τα περιεχόμενά του.</a:t>
            </a:r>
            <a:endParaRPr lang="el-GR" sz="2700" dirty="0">
              <a:solidFill>
                <a:srgbClr val="002060"/>
              </a:solidFill>
              <a:latin typeface="Book Antiqua" pitchFamily="18" charset="0"/>
            </a:endParaRPr>
          </a:p>
        </p:txBody>
      </p:sp>
      <p:sp>
        <p:nvSpPr>
          <p:cNvPr id="10" name="9 - Ορθογώνιο"/>
          <p:cNvSpPr/>
          <p:nvPr/>
        </p:nvSpPr>
        <p:spPr>
          <a:xfrm>
            <a:off x="228600" y="5867400"/>
            <a:ext cx="8686800" cy="492443"/>
          </a:xfrm>
          <a:prstGeom prst="rect">
            <a:avLst/>
          </a:prstGeom>
        </p:spPr>
        <p:txBody>
          <a:bodyPr wrap="square">
            <a:spAutoFit/>
          </a:bodyPr>
          <a:lstStyle/>
          <a:p>
            <a:pPr algn="just"/>
            <a:r>
              <a:rPr lang="el-GR" sz="2600" b="1" dirty="0" smtClean="0">
                <a:solidFill>
                  <a:srgbClr val="002060"/>
                </a:solidFill>
                <a:latin typeface="Book Antiqua" pitchFamily="18" charset="0"/>
              </a:rPr>
              <a:t>Ο Νοῦς γίνεται διαρκώς ἕτερος με τα περιεχόμενά του.</a:t>
            </a:r>
            <a:endParaRPr lang="el-GR" sz="2600" b="1" dirty="0">
              <a:solidFill>
                <a:srgbClr val="002060"/>
              </a:solidFill>
              <a:latin typeface="Book Antiqua" pitchFamily="18" charset="0"/>
            </a:endParaRPr>
          </a:p>
        </p:txBody>
      </p:sp>
      <p:sp>
        <p:nvSpPr>
          <p:cNvPr id="1026" name="AutoShape 2"/>
          <p:cNvSpPr>
            <a:spLocks noChangeArrowheads="1"/>
          </p:cNvSpPr>
          <p:nvPr/>
        </p:nvSpPr>
        <p:spPr bwMode="auto">
          <a:xfrm>
            <a:off x="457200" y="4038600"/>
            <a:ext cx="9144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rmAutofit/>
          </a:bodyPr>
          <a:lstStyle/>
          <a:p>
            <a:pPr algn="just"/>
            <a:r>
              <a:rPr lang="el-GR" sz="4000" b="1" dirty="0" smtClean="0">
                <a:solidFill>
                  <a:srgbClr val="C00000"/>
                </a:solidFill>
                <a:effectLst>
                  <a:outerShdw blurRad="50800" dist="38100" algn="tr" rotWithShape="0">
                    <a:prstClr val="black">
                      <a:alpha val="40000"/>
                    </a:prstClr>
                  </a:outerShdw>
                </a:effectLst>
                <a:latin typeface="Book Antiqua" pitchFamily="18" charset="0"/>
              </a:rPr>
              <a:t>ἑτεροιοῦσθαι</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1981200" y="1981200"/>
            <a:ext cx="4876800" cy="914400"/>
          </a:xfrm>
        </p:spPr>
        <p:txBody>
          <a:bodyPr>
            <a:normAutofit/>
          </a:bodyPr>
          <a:lstStyle/>
          <a:p>
            <a:pPr marL="0" indent="0">
              <a:buNone/>
            </a:pPr>
            <a:r>
              <a:rPr lang="el-GR" sz="4000" b="1" dirty="0" smtClean="0">
                <a:solidFill>
                  <a:srgbClr val="C00000"/>
                </a:solidFill>
                <a:effectLst>
                  <a:outerShdw blurRad="50800" dist="38100" algn="tr" rotWithShape="0">
                    <a:prstClr val="black">
                      <a:alpha val="40000"/>
                    </a:prstClr>
                  </a:outerShdw>
                </a:effectLst>
                <a:latin typeface="Book Antiqua" pitchFamily="18" charset="0"/>
                <a:ea typeface="+mj-ea"/>
                <a:cs typeface="+mj-cs"/>
              </a:rPr>
              <a:t>ἀδιαστάτως</a:t>
            </a:r>
            <a:endParaRPr lang="el-GR" sz="4000" b="1" dirty="0">
              <a:solidFill>
                <a:srgbClr val="C00000"/>
              </a:solidFill>
              <a:effectLst>
                <a:outerShdw blurRad="50800" dist="38100" algn="tr" rotWithShape="0">
                  <a:prstClr val="black">
                    <a:alpha val="40000"/>
                  </a:prstClr>
                </a:outerShdw>
              </a:effectLst>
              <a:latin typeface="Book Antiqua" pitchFamily="18" charset="0"/>
              <a:ea typeface="+mj-ea"/>
              <a:cs typeface="+mj-cs"/>
            </a:endParaRPr>
          </a:p>
        </p:txBody>
      </p:sp>
      <p:sp>
        <p:nvSpPr>
          <p:cNvPr id="4" name="3 - Ορθογώνιο"/>
          <p:cNvSpPr/>
          <p:nvPr/>
        </p:nvSpPr>
        <p:spPr>
          <a:xfrm>
            <a:off x="1371600" y="2743200"/>
            <a:ext cx="7543800" cy="769441"/>
          </a:xfrm>
          <a:prstGeom prst="rect">
            <a:avLst/>
          </a:prstGeom>
        </p:spPr>
        <p:txBody>
          <a:bodyPr wrap="square">
            <a:spAutoFit/>
          </a:bodyPr>
          <a:lstStyle/>
          <a:p>
            <a:pPr algn="just"/>
            <a:endParaRPr lang="el-GR" sz="1200" u="sng" dirty="0" smtClean="0">
              <a:solidFill>
                <a:srgbClr val="002060"/>
              </a:solidFill>
              <a:latin typeface="Book Antiqua"/>
              <a:ea typeface="Calibri"/>
              <a:cs typeface="Times New Roman"/>
            </a:endParaRPr>
          </a:p>
          <a:p>
            <a:pPr algn="just"/>
            <a:r>
              <a:rPr lang="el-GR" sz="3200" u="sng" dirty="0" smtClean="0">
                <a:solidFill>
                  <a:srgbClr val="002060"/>
                </a:solidFill>
                <a:latin typeface="Book Antiqua"/>
                <a:ea typeface="Calibri"/>
                <a:cs typeface="Times New Roman"/>
              </a:rPr>
              <a:t>Τι σημαίνει ότι δεν έχει διαστάσεις</a:t>
            </a:r>
            <a:r>
              <a:rPr lang="el-GR" sz="3200" dirty="0" smtClean="0">
                <a:solidFill>
                  <a:srgbClr val="002060"/>
                </a:solidFill>
                <a:latin typeface="Book Antiqua"/>
                <a:ea typeface="Calibri"/>
                <a:cs typeface="Times New Roman"/>
              </a:rPr>
              <a:t>;</a:t>
            </a:r>
            <a:endParaRPr lang="el-GR" sz="3200" dirty="0">
              <a:solidFill>
                <a:srgbClr val="002060"/>
              </a:solidFill>
            </a:endParaRPr>
          </a:p>
        </p:txBody>
      </p:sp>
      <p:sp>
        <p:nvSpPr>
          <p:cNvPr id="77825" name="Rectangle 1"/>
          <p:cNvSpPr>
            <a:spLocks noChangeArrowheads="1"/>
          </p:cNvSpPr>
          <p:nvPr/>
        </p:nvSpPr>
        <p:spPr bwMode="auto">
          <a:xfrm>
            <a:off x="228600" y="4110097"/>
            <a:ext cx="8686800" cy="2062103"/>
          </a:xfrm>
          <a:prstGeom prst="rect">
            <a:avLst/>
          </a:prstGeom>
          <a:noFill/>
          <a:ln w="9525">
            <a:noFill/>
            <a:miter lim="800000"/>
            <a:headEnd/>
            <a:tailEnd/>
          </a:ln>
          <a:effectLst>
            <a:outerShdw blurRad="50800" dist="38100" dir="18900000" algn="b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3200" b="0" i="0"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Ο Πλωτῖνος λέει στον στίχο 14 ότι αυτό που είναι η ζωή αυτή το περιγράφει ως: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3200" b="1" i="1"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3200" b="1" i="1"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 «...</a:t>
            </a:r>
            <a:r>
              <a:rPr kumimoji="0" lang="el-GR" sz="3200" b="1" i="1" u="none" strike="noStrike" cap="none" normalizeH="0" baseline="0" dirty="0" err="1" smtClean="0">
                <a:ln>
                  <a:noFill/>
                </a:ln>
                <a:solidFill>
                  <a:srgbClr val="002060"/>
                </a:solidFill>
                <a:effectLst/>
                <a:latin typeface="Book Antiqua" pitchFamily="18" charset="0"/>
                <a:ea typeface="Calibri" pitchFamily="34" charset="0"/>
                <a:cs typeface="Times New Roman" pitchFamily="18" charset="0"/>
              </a:rPr>
              <a:t>οὐδέποτε</a:t>
            </a:r>
            <a:r>
              <a:rPr kumimoji="0" lang="el-GR" sz="3200" b="1" i="1"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 </a:t>
            </a:r>
            <a:r>
              <a:rPr kumimoji="0" lang="el-GR" sz="3200" b="1" i="1" u="none" strike="noStrike" cap="none" normalizeH="0" baseline="0" dirty="0" err="1" smtClean="0">
                <a:ln>
                  <a:noFill/>
                </a:ln>
                <a:solidFill>
                  <a:srgbClr val="002060"/>
                </a:solidFill>
                <a:effectLst/>
                <a:latin typeface="Book Antiqua" pitchFamily="18" charset="0"/>
                <a:ea typeface="Calibri" pitchFamily="34" charset="0"/>
                <a:cs typeface="Times New Roman" pitchFamily="18" charset="0"/>
              </a:rPr>
              <a:t>ἄλλο</a:t>
            </a:r>
            <a:r>
              <a:rPr kumimoji="0" lang="el-GR" sz="3200" b="1" i="1"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 καὶ </a:t>
            </a:r>
            <a:r>
              <a:rPr kumimoji="0" lang="el-GR" sz="3200" b="1" i="1" u="none" strike="noStrike" cap="none" normalizeH="0" baseline="0" dirty="0" err="1" smtClean="0">
                <a:ln>
                  <a:noFill/>
                </a:ln>
                <a:solidFill>
                  <a:srgbClr val="002060"/>
                </a:solidFill>
                <a:effectLst/>
                <a:latin typeface="Book Antiqua" pitchFamily="18" charset="0"/>
                <a:ea typeface="Calibri" pitchFamily="34" charset="0"/>
                <a:cs typeface="Times New Roman" pitchFamily="18" charset="0"/>
              </a:rPr>
              <a:t>οὐκ</a:t>
            </a:r>
            <a:r>
              <a:rPr kumimoji="0" lang="el-GR" sz="3200" b="1" i="1"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 ἐξ ἄλλου...»</a:t>
            </a:r>
            <a:r>
              <a:rPr kumimoji="0" lang="el-GR" sz="3200" b="1" i="1" u="none" strike="noStrike" cap="none" normalizeH="0" baseline="0" dirty="0" smtClean="0">
                <a:ln>
                  <a:noFill/>
                </a:ln>
                <a:solidFill>
                  <a:srgbClr val="002060"/>
                </a:solidFill>
                <a:effectLst/>
                <a:latin typeface="Book Antiqua" pitchFamily="18" charset="0"/>
                <a:cs typeface="Arial" pitchFamily="34" charset="0"/>
              </a:rPr>
              <a:t> </a:t>
            </a:r>
          </a:p>
        </p:txBody>
      </p:sp>
      <p:pic>
        <p:nvPicPr>
          <p:cNvPr id="6" name="78 - Εικόνα" descr="3534516458_48e4e8595f_b.jpg"/>
          <p:cNvPicPr/>
          <p:nvPr/>
        </p:nvPicPr>
        <p:blipFill>
          <a:blip r:embed="rId2" cstate="print">
            <a:duotone>
              <a:prstClr val="black"/>
              <a:srgbClr val="00B050">
                <a:tint val="45000"/>
                <a:satMod val="400000"/>
              </a:srgbClr>
            </a:duotone>
          </a:blip>
          <a:stretch>
            <a:fillRect/>
          </a:stretch>
        </p:blipFill>
        <p:spPr>
          <a:xfrm>
            <a:off x="609600" y="2743200"/>
            <a:ext cx="6858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6 - Ορθογώνιο"/>
          <p:cNvSpPr/>
          <p:nvPr/>
        </p:nvSpPr>
        <p:spPr>
          <a:xfrm>
            <a:off x="4876800" y="228600"/>
            <a:ext cx="4038600" cy="1569660"/>
          </a:xfrm>
          <a:prstGeom prst="rect">
            <a:avLst/>
          </a:prstGeom>
        </p:spPr>
        <p:txBody>
          <a:bodyPr wrap="square">
            <a:spAutoFit/>
          </a:bodyPr>
          <a:lstStyle/>
          <a:p>
            <a:pPr algn="just"/>
            <a:r>
              <a:rPr lang="el-GR" sz="2400" b="1" dirty="0" smtClean="0">
                <a:solidFill>
                  <a:srgbClr val="002060"/>
                </a:solidFill>
                <a:effectLst>
                  <a:outerShdw blurRad="38100" dist="38100" dir="2700000" algn="tl">
                    <a:srgbClr val="000000">
                      <a:alpha val="43137"/>
                    </a:srgbClr>
                  </a:outerShdw>
                </a:effectLst>
                <a:latin typeface="Book Antiqua"/>
                <a:ea typeface="Calibri"/>
                <a:cs typeface="Times New Roman"/>
              </a:rPr>
              <a:t>Ο Νοῦς έχει ακριβώς αυτό το δομικό χαρακτηριστικό: γίνεται ἕτερος διαρκώς προς τον ἑαυτό του.</a:t>
            </a:r>
          </a:p>
        </p:txBody>
      </p:sp>
      <p:sp>
        <p:nvSpPr>
          <p:cNvPr id="1026" name="AutoShape 2"/>
          <p:cNvSpPr>
            <a:spLocks noChangeArrowheads="1"/>
          </p:cNvSpPr>
          <p:nvPr/>
        </p:nvSpPr>
        <p:spPr bwMode="auto">
          <a:xfrm>
            <a:off x="3657600" y="762000"/>
            <a:ext cx="9906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304800"/>
            <a:ext cx="8686800" cy="1143000"/>
          </a:xfrm>
        </p:spPr>
        <p:txBody>
          <a:bodyPr>
            <a:normAutofit fontScale="90000"/>
          </a:bodyPr>
          <a:lstStyle/>
          <a:p>
            <a:r>
              <a:rPr lang="el-GR" b="1" i="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a:t>
            </a:r>
            <a:r>
              <a:rPr lang="el-GR" b="1" i="1" dirty="0" err="1" smtClean="0">
                <a:solidFill>
                  <a:srgbClr val="C00000"/>
                </a:solidFill>
                <a:effectLst>
                  <a:outerShdw blurRad="38100" dist="38100" dir="2700000" algn="tl">
                    <a:srgbClr val="000000">
                      <a:alpha val="43137"/>
                    </a:srgbClr>
                  </a:outerShdw>
                </a:effectLst>
                <a:latin typeface="Book Antiqua" pitchFamily="18" charset="0"/>
                <a:ea typeface="Calibri"/>
              </a:rPr>
              <a:t>ὡσαύτως</a:t>
            </a:r>
            <a:r>
              <a:rPr lang="el-GR" b="1" i="1" dirty="0" smtClean="0">
                <a:solidFill>
                  <a:srgbClr val="C00000"/>
                </a:solidFill>
                <a:effectLst>
                  <a:outerShdw blurRad="38100" dist="38100" dir="2700000" algn="tl">
                    <a:srgbClr val="000000">
                      <a:alpha val="43137"/>
                    </a:srgbClr>
                  </a:outerShdw>
                </a:effectLst>
                <a:latin typeface="Book Antiqua" pitchFamily="18" charset="0"/>
                <a:ea typeface="Calibri"/>
              </a:rPr>
              <a:t> καὶ ἀεὶ ἀδιαστάτως</a:t>
            </a:r>
            <a:r>
              <a:rPr lang="el-GR" b="1" i="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a:t>
            </a:r>
            <a:endParaRPr lang="el-GR"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228600" y="1752600"/>
            <a:ext cx="8686800" cy="1295400"/>
          </a:xfrm>
        </p:spPr>
        <p:txBody>
          <a:bodyPr/>
          <a:lstStyle/>
          <a:p>
            <a:pPr marL="0" lvl="0" indent="0" algn="just">
              <a:lnSpc>
                <a:spcPct val="115000"/>
              </a:lnSpc>
              <a:spcAft>
                <a:spcPts val="600"/>
              </a:spcAft>
              <a:buSzPts val="1200"/>
              <a:buNone/>
            </a:pP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Και αυτό λέει ο Πλωτῖνος ότι η νόηση το κάνει ἀδιαστάτως. </a:t>
            </a:r>
            <a:r>
              <a:rPr lang="el-GR" sz="800" dirty="0" smtClean="0">
                <a:solidFill>
                  <a:srgbClr val="002060"/>
                </a:solidFill>
                <a:latin typeface="Book Antiqua" pitchFamily="18" charset="0"/>
                <a:ea typeface="Calibri"/>
                <a:cs typeface="Times New Roman"/>
              </a:rPr>
              <a:t> </a:t>
            </a:r>
            <a:endParaRPr lang="el-GR" dirty="0" smtClean="0">
              <a:solidFill>
                <a:srgbClr val="002060"/>
              </a:solidFill>
              <a:latin typeface="Book Antiqua" pitchFamily="18" charset="0"/>
              <a:ea typeface="Calibri"/>
              <a:cs typeface="Times New Roman"/>
            </a:endParaRPr>
          </a:p>
          <a:p>
            <a:endParaRPr lang="el-GR" dirty="0">
              <a:solidFill>
                <a:srgbClr val="002060"/>
              </a:solidFill>
              <a:latin typeface="Book Antiqua" pitchFamily="18" charset="0"/>
            </a:endParaRPr>
          </a:p>
        </p:txBody>
      </p:sp>
      <p:sp>
        <p:nvSpPr>
          <p:cNvPr id="4" name="3 - Ορθογώνιο"/>
          <p:cNvSpPr/>
          <p:nvPr/>
        </p:nvSpPr>
        <p:spPr>
          <a:xfrm>
            <a:off x="228600" y="3200400"/>
            <a:ext cx="8686800" cy="1692771"/>
          </a:xfrm>
          <a:prstGeom prst="rect">
            <a:avLst/>
          </a:prstGeom>
        </p:spPr>
        <p:txBody>
          <a:bodyPr wrap="square">
            <a:spAutoFit/>
          </a:bodyPr>
          <a:lstStyle/>
          <a:p>
            <a:pPr algn="just"/>
            <a:r>
              <a:rPr lang="el-GR" sz="2600" dirty="0" smtClean="0">
                <a:solidFill>
                  <a:srgbClr val="002060"/>
                </a:solidFill>
                <a:latin typeface="Book Antiqua" pitchFamily="18" charset="0"/>
                <a:ea typeface="Calibri"/>
                <a:cs typeface="Times New Roman"/>
              </a:rPr>
              <a:t>Εδώ πέρα βλέπουμε, και θα συνεχίσουμε να το βλέπουμε ως το τέλος του κεφαλαίου, ότι </a:t>
            </a:r>
            <a:r>
              <a:rPr lang="el-GR" sz="2600" b="1" dirty="0" smtClean="0">
                <a:solidFill>
                  <a:srgbClr val="002060"/>
                </a:solidFill>
                <a:latin typeface="Book Antiqua" pitchFamily="18" charset="0"/>
                <a:ea typeface="Calibri"/>
                <a:cs typeface="Times New Roman"/>
              </a:rPr>
              <a:t>ορίζει την α</a:t>
            </a:r>
            <a:r>
              <a:rPr lang="el-GR" sz="2600" b="1" dirty="0" smtClean="0">
                <a:solidFill>
                  <a:srgbClr val="002060"/>
                </a:solidFill>
                <a:latin typeface="Book Antiqua" pitchFamily="18" charset="0"/>
                <a:ea typeface="Calibri"/>
              </a:rPr>
              <a:t>ἰ</a:t>
            </a:r>
            <a:r>
              <a:rPr lang="el-GR" sz="2600" b="1" dirty="0" smtClean="0">
                <a:solidFill>
                  <a:srgbClr val="002060"/>
                </a:solidFill>
                <a:latin typeface="Book Antiqua" pitchFamily="18" charset="0"/>
                <a:ea typeface="Calibri"/>
                <a:cs typeface="Times New Roman"/>
              </a:rPr>
              <a:t>ωνι</a:t>
            </a:r>
            <a:r>
              <a:rPr lang="el-GR" sz="2600" b="1" dirty="0" smtClean="0">
                <a:solidFill>
                  <a:srgbClr val="002060"/>
                </a:solidFill>
                <a:latin typeface="Book Antiqua" pitchFamily="18" charset="0"/>
                <a:ea typeface="Calibri"/>
              </a:rPr>
              <a:t>ό</a:t>
            </a:r>
            <a:r>
              <a:rPr lang="el-GR" sz="2600" b="1" dirty="0" smtClean="0">
                <a:solidFill>
                  <a:srgbClr val="002060"/>
                </a:solidFill>
                <a:latin typeface="Book Antiqua" pitchFamily="18" charset="0"/>
                <a:ea typeface="Calibri"/>
                <a:cs typeface="Times New Roman"/>
              </a:rPr>
              <a:t>τητα ως τη συγχρονικότητα της σκέψης, οπότε ο χρόνος ορίζεται ως η διαδοχικότητα της σκέψης</a:t>
            </a:r>
            <a:r>
              <a:rPr lang="el-GR" sz="2600" dirty="0" smtClean="0">
                <a:solidFill>
                  <a:srgbClr val="002060"/>
                </a:solidFill>
                <a:latin typeface="Book Antiqua" pitchFamily="18" charset="0"/>
                <a:ea typeface="Calibri"/>
                <a:cs typeface="Times New Roman"/>
              </a:rPr>
              <a:t>.</a:t>
            </a:r>
            <a:endParaRPr lang="el-GR" sz="2600" dirty="0">
              <a:solidFill>
                <a:srgbClr val="002060"/>
              </a:solidFill>
              <a:latin typeface="Book Antiqua" pitchFamily="18" charset="0"/>
            </a:endParaRPr>
          </a:p>
        </p:txBody>
      </p:sp>
      <p:sp>
        <p:nvSpPr>
          <p:cNvPr id="5" name="4 - Ορθογώνιο"/>
          <p:cNvSpPr/>
          <p:nvPr/>
        </p:nvSpPr>
        <p:spPr>
          <a:xfrm>
            <a:off x="228600" y="5105400"/>
            <a:ext cx="8686800" cy="1292662"/>
          </a:xfrm>
          <a:prstGeom prst="rect">
            <a:avLst/>
          </a:prstGeom>
        </p:spPr>
        <p:txBody>
          <a:bodyPr wrap="square">
            <a:spAutoFit/>
          </a:bodyPr>
          <a:lstStyle/>
          <a:p>
            <a:pPr algn="just"/>
            <a:r>
              <a:rPr lang="el-GR" sz="2600" b="1" dirty="0" smtClean="0">
                <a:solidFill>
                  <a:srgbClr val="002060"/>
                </a:solidFill>
                <a:latin typeface="Book Antiqua" pitchFamily="18" charset="0"/>
                <a:ea typeface="Calibri"/>
                <a:cs typeface="Times New Roman"/>
              </a:rPr>
              <a:t>Ο Νο</a:t>
            </a:r>
            <a:r>
              <a:rPr lang="el-GR" sz="2600" b="1" dirty="0" smtClean="0">
                <a:solidFill>
                  <a:srgbClr val="002060"/>
                </a:solidFill>
                <a:latin typeface="Book Antiqua" pitchFamily="18" charset="0"/>
                <a:ea typeface="Calibri"/>
              </a:rPr>
              <a:t>ῦ</a:t>
            </a:r>
            <a:r>
              <a:rPr lang="el-GR" sz="2600" b="1" dirty="0" smtClean="0">
                <a:solidFill>
                  <a:srgbClr val="002060"/>
                </a:solidFill>
                <a:latin typeface="Book Antiqua" pitchFamily="18" charset="0"/>
                <a:ea typeface="Calibri"/>
                <a:cs typeface="Times New Roman"/>
              </a:rPr>
              <a:t>ς είναι η προϋπόθεση της σκέψης και του λόγου και είναι δύσκολο να πούμε την ίδια την προϋπόθεση της σκέψης και του λόγου</a:t>
            </a:r>
            <a:r>
              <a:rPr lang="el-GR" sz="2600" dirty="0" smtClean="0">
                <a:solidFill>
                  <a:srgbClr val="002060"/>
                </a:solidFill>
                <a:latin typeface="Book Antiqua" pitchFamily="18" charset="0"/>
                <a:ea typeface="Calibri"/>
                <a:cs typeface="Times New Roman"/>
              </a:rPr>
              <a:t>.</a:t>
            </a:r>
            <a:endParaRPr lang="el-GR" sz="2600" dirty="0">
              <a:solidFill>
                <a:srgbClr val="002060"/>
              </a:solidFill>
              <a:latin typeface="Book Antiqua" pitchFamily="18" charset="0"/>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1244</TotalTime>
  <Words>1471</Words>
  <Application>Microsoft Office PowerPoint</Application>
  <PresentationFormat>Προβολή στην οθόνη (4:3)</PresentationFormat>
  <Paragraphs>141</Paragraphs>
  <Slides>31</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Θέμα του Office</vt:lpstr>
      <vt:lpstr>   Χρόνος καί αἰωνιότητα στόν Πλωτῖνο   Ενότητα 5η:   Αἰωνιότητα ΙΙΙ    Ελένη Περδικούρη  Σχολή Ανθρωπιστικών και Κοινωνικών Σπουδών Τμήμα Φιλοσοφίας </vt:lpstr>
      <vt:lpstr>Σκοπός ενότητας</vt:lpstr>
      <vt:lpstr>Περί αἰώνος και χρόνου, ΙΙΙ 7 [45] 3.</vt:lpstr>
      <vt:lpstr>Ο  όρος  ζωή</vt:lpstr>
      <vt:lpstr>μία φύσις → νοῦς   ≡   τά ὄντα πάντα   ≡   ἡ ἀλήθεια                     (τά νοητά)</vt:lpstr>
      <vt:lpstr>V 5 2. 18–20</vt:lpstr>
      <vt:lpstr>Πῶς τὸ πλῆθος τῶν ἰδεῶν ὑπέστη καὶ περὶ τ'Ἀγαθοῦ     VI 7 [38] </vt:lpstr>
      <vt:lpstr>ἑτεροιοῦσθαι</vt:lpstr>
      <vt:lpstr>«...ὡσαύτως καὶ ἀεὶ ἀδιαστάτως...»</vt:lpstr>
      <vt:lpstr>Ο Νοῦς: μία ἀμερής πολλαπλότητα.</vt:lpstr>
      <vt:lpstr>Για το αἰώνιο και ἔγχρονο αἰσθητό σύμπαν </vt:lpstr>
      <vt:lpstr>ΙΙΙ 7 3. 24</vt:lpstr>
      <vt:lpstr>ΙΙΙ 7 3. 28–29</vt:lpstr>
      <vt:lpstr>Η απόλυτη ταυτότητα του ὄντος ως πληρότητα και η πληρότητα οφείλεται στη συγχρονικότητα των νοητῶν.</vt:lpstr>
      <vt:lpstr>Διαφάνεια 15</vt:lpstr>
      <vt:lpstr>V 9 [5] 5. 28–32              Περὶ νοῦ καὶ τῶν ἰδεῶν καὶ τοῦ ὄντος</vt:lpstr>
      <vt:lpstr>Οι βασικές θέσεις από τις οποίες εκκινεί το φιλοσοφικό πρόγραμμα του Πλωτίνου</vt:lpstr>
      <vt:lpstr>ΙΙΙ 7 [45] 4.</vt:lpstr>
      <vt:lpstr>Διαφάνεια 19</vt:lpstr>
      <vt:lpstr>Διαφάνεια 20</vt:lpstr>
      <vt:lpstr>Διαφάνεια 21</vt:lpstr>
      <vt:lpstr>Διαφάνεια 22</vt:lpstr>
      <vt:lpstr>Διαφάνεια 23</vt:lpstr>
      <vt:lpstr>Η διαδικασία γένεσης του Νοῦ   </vt:lpstr>
      <vt:lpstr>Οπότε, έχουμε αυτό το τρίπτυχο στον Πλωτῖνο:</vt:lpstr>
      <vt:lpstr>Η αἰωνιότητα ως η ίδια η συνολική διάρθρωση του νοητοῦ</vt:lpstr>
      <vt:lpstr>Εικόνες – Πηγές:</vt:lpstr>
      <vt:lpstr>Τέλος ενότητας</vt:lpstr>
      <vt:lpstr>Σημείωμα Αναφοράς</vt:lpstr>
      <vt:lpstr>Χρηματοδότηση</vt:lpstr>
      <vt:lpstr>Σημείωμα Αδειοδότησης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στην έννοια της Φιλοσοφίας του Δικαίου</dc:title>
  <dc:creator>Library Philosophy</dc:creator>
  <cp:lastModifiedBy>Veronious</cp:lastModifiedBy>
  <cp:revision>143</cp:revision>
  <dcterms:created xsi:type="dcterms:W3CDTF">2015-05-05T07:26:37Z</dcterms:created>
  <dcterms:modified xsi:type="dcterms:W3CDTF">2015-07-29T22:10:42Z</dcterms:modified>
</cp:coreProperties>
</file>