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30"/>
  </p:notesMasterIdLst>
  <p:sldIdLst>
    <p:sldId id="504" r:id="rId4"/>
    <p:sldId id="444" r:id="rId5"/>
    <p:sldId id="508" r:id="rId6"/>
    <p:sldId id="507" r:id="rId7"/>
    <p:sldId id="523" r:id="rId8"/>
    <p:sldId id="446" r:id="rId9"/>
    <p:sldId id="410" r:id="rId10"/>
    <p:sldId id="510" r:id="rId11"/>
    <p:sldId id="511" r:id="rId12"/>
    <p:sldId id="512" r:id="rId13"/>
    <p:sldId id="513" r:id="rId14"/>
    <p:sldId id="514" r:id="rId15"/>
    <p:sldId id="515" r:id="rId16"/>
    <p:sldId id="409" r:id="rId17"/>
    <p:sldId id="449" r:id="rId18"/>
    <p:sldId id="450" r:id="rId19"/>
    <p:sldId id="454" r:id="rId20"/>
    <p:sldId id="506" r:id="rId21"/>
    <p:sldId id="516" r:id="rId22"/>
    <p:sldId id="517" r:id="rId23"/>
    <p:sldId id="519" r:id="rId24"/>
    <p:sldId id="520" r:id="rId25"/>
    <p:sldId id="518" r:id="rId26"/>
    <p:sldId id="521" r:id="rId27"/>
    <p:sldId id="522" r:id="rId28"/>
    <p:sldId id="509" r:id="rId2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84168" autoAdjust="0"/>
  </p:normalViewPr>
  <p:slideViewPr>
    <p:cSldViewPr>
      <p:cViewPr>
        <p:scale>
          <a:sx n="100" d="100"/>
          <a:sy n="100" d="100"/>
        </p:scale>
        <p:origin x="89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CFE1F-E48F-4B5B-8F34-9A99933F1A14}" type="datetimeFigureOut">
              <a:rPr lang="el-GR" smtClean="0"/>
              <a:pPr/>
              <a:t>7/4/2021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C5A1D-D870-4D30-A316-97A89F7D8D7B}" type="slidenum">
              <a:rPr lang="el-GR" smtClean="0"/>
              <a:pPr/>
              <a:t>‹#›</a:t>
            </a:fld>
            <a:endParaRPr lang="el-GR"/>
          </a:p>
        </p:txBody>
      </p:sp>
    </p:spTree>
    <p:extLst>
      <p:ext uri="{BB962C8B-B14F-4D97-AF65-F5344CB8AC3E}">
        <p14:creationId xmlns:p14="http://schemas.microsoft.com/office/powerpoint/2010/main" val="148106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l-GR">
              <a:ea typeface="ＭＳ Ｐゴシック" pitchFamily="34" charset="-128"/>
            </a:endParaRPr>
          </a:p>
        </p:txBody>
      </p:sp>
      <p:sp>
        <p:nvSpPr>
          <p:cNvPr id="153604" name="Slide Number Placeholder 3"/>
          <p:cNvSpPr>
            <a:spLocks noGrp="1"/>
          </p:cNvSpPr>
          <p:nvPr>
            <p:ph type="sldNum" sz="quarter" idx="5"/>
          </p:nvPr>
        </p:nvSpPr>
        <p:spPr>
          <a:noFill/>
        </p:spPr>
        <p:txBody>
          <a:bodyPr/>
          <a:lstStyle/>
          <a:p>
            <a:fld id="{E54045B1-888C-44FD-8077-BC2FFEC6B2F4}"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0C7A1A3-77C9-4669-AD5D-F98EB72A688D}" type="slidenum">
              <a:rPr lang="en-US" smtClean="0">
                <a:solidFill>
                  <a:prstClr val="black"/>
                </a:solidFill>
              </a:rPr>
              <a:pPr/>
              <a:t>6</a:t>
            </a:fld>
            <a:endParaRPr lang="en-US">
              <a:solidFill>
                <a:prstClr val="black"/>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l-GR">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l-GR">
              <a:ea typeface="ＭＳ Ｐゴシック" pitchFamily="34" charset="-128"/>
            </a:endParaRPr>
          </a:p>
        </p:txBody>
      </p:sp>
      <p:sp>
        <p:nvSpPr>
          <p:cNvPr id="158724" name="Slide Number Placeholder 3"/>
          <p:cNvSpPr>
            <a:spLocks noGrp="1"/>
          </p:cNvSpPr>
          <p:nvPr>
            <p:ph type="sldNum" sz="quarter" idx="5"/>
          </p:nvPr>
        </p:nvSpPr>
        <p:spPr>
          <a:noFill/>
        </p:spPr>
        <p:txBody>
          <a:bodyPr/>
          <a:lstStyle/>
          <a:p>
            <a:fld id="{138A868D-1AD1-4F98-9428-DDF635609FB1}"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23E6AA40-B3D1-45FA-A874-5139D5FDE565}" type="slidenum">
              <a:rPr lang="en-US" smtClean="0">
                <a:solidFill>
                  <a:prstClr val="black"/>
                </a:solidFill>
              </a:rPr>
              <a:pPr/>
              <a:t>16</a:t>
            </a:fld>
            <a:endParaRPr lang="en-US">
              <a:solidFill>
                <a:prstClr val="black"/>
              </a:solidFill>
            </a:endParaRPr>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l-GR">
              <a:ea typeface="ＭＳ Ｐゴシック" pitchFamily="34" charset="-128"/>
            </a:endParaRPr>
          </a:p>
        </p:txBody>
      </p:sp>
      <p:sp>
        <p:nvSpPr>
          <p:cNvPr id="163844" name="Slide Number Placeholder 3"/>
          <p:cNvSpPr>
            <a:spLocks noGrp="1"/>
          </p:cNvSpPr>
          <p:nvPr>
            <p:ph type="sldNum" sz="quarter" idx="5"/>
          </p:nvPr>
        </p:nvSpPr>
        <p:spPr>
          <a:noFill/>
        </p:spPr>
        <p:txBody>
          <a:bodyPr/>
          <a:lstStyle/>
          <a:p>
            <a:fld id="{1506B57D-D595-48A9-8550-233EE6FD7CA2}" type="slidenum">
              <a:rPr lang="en-US" smtClean="0">
                <a:solidFill>
                  <a:prstClr val="black"/>
                </a:solidFill>
              </a:rPr>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3CB5130E-9136-4FD3-8F6F-5F9812465A3D}"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8D034CF6-EBBF-4F55-A3D6-66E94B650FC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584D3BBF-B2BB-4A8A-A110-AD8E9F0859C0}"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609600"/>
            <a:ext cx="7772400" cy="54864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2 - Θέση ημερομηνίας"/>
          <p:cNvSpPr>
            <a:spLocks noGrp="1"/>
          </p:cNvSpPr>
          <p:nvPr>
            <p:ph type="dt" sz="half" idx="10"/>
          </p:nvPr>
        </p:nvSpPr>
        <p:spPr>
          <a:xfrm>
            <a:off x="685800" y="6248400"/>
            <a:ext cx="1905000" cy="457200"/>
          </a:xfrm>
        </p:spPr>
        <p:txBody>
          <a:bodyPr/>
          <a:lstStyle>
            <a:lvl1pPr>
              <a:defRPr/>
            </a:lvl1pPr>
          </a:lstStyle>
          <a:p>
            <a:endParaRPr lang="en-GB"/>
          </a:p>
        </p:txBody>
      </p:sp>
      <p:sp>
        <p:nvSpPr>
          <p:cNvPr id="4" name="3 - Θέση υποσέλιδου"/>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4 - Θέση αριθμού διαφάνειας"/>
          <p:cNvSpPr>
            <a:spLocks noGrp="1"/>
          </p:cNvSpPr>
          <p:nvPr>
            <p:ph type="sldNum" sz="quarter" idx="12"/>
          </p:nvPr>
        </p:nvSpPr>
        <p:spPr>
          <a:xfrm>
            <a:off x="6553200" y="6248400"/>
            <a:ext cx="1905000" cy="457200"/>
          </a:xfrm>
        </p:spPr>
        <p:txBody>
          <a:bodyPr/>
          <a:lstStyle>
            <a:lvl1pPr>
              <a:defRPr/>
            </a:lvl1pPr>
          </a:lstStyle>
          <a:p>
            <a:fld id="{A0B544B6-FBFD-4656-9F02-AE1BEA8E99FF}"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F1FE27-EDC5-49EB-821B-85D7DC7C41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912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71FB3-057D-4495-B224-24A11BCBB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971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655A12-A12A-4F68-BB18-7322B32FE7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441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0F401F-CF53-41DC-8C5C-BDBC7F4EF6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95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070D06-92C9-4E38-8B59-16502BF90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049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5FF229-1919-4377-917F-A7EA72A048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65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56A10C-92BC-43F4-AB1D-24D4212C68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06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A71692DF-1A80-492B-AFCC-3A25E2DEE62C}"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3C0DA1-BFE5-446B-B450-1D37951FCE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430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D4C8E-A5DD-4FFD-8760-84F7B2D460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7006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E6A1B5-8017-47D6-BEC3-AF6CF91F4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933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08DA8F-F22F-4608-91B3-27D0BAC285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123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059754-2253-4A5E-BE59-759DAF9B79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787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087311-881D-4F90-AFED-FB3F40C471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754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720F3E-A1BE-4250-A94F-2701CEBD93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8093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A2556C-76E7-4CC8-9010-06104CAC74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0712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79928E-72FB-4649-AA96-F341C6754D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5713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BFAEE1-B4AC-4323-8FA8-667AA5CA01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820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GB"/>
          </a:p>
        </p:txBody>
      </p:sp>
      <p:sp>
        <p:nvSpPr>
          <p:cNvPr id="5" name="4 - Θέση υποσέλιδου"/>
          <p:cNvSpPr>
            <a:spLocks noGrp="1"/>
          </p:cNvSpPr>
          <p:nvPr>
            <p:ph type="ftr" sz="quarter" idx="11"/>
          </p:nvPr>
        </p:nvSpPr>
        <p:spPr/>
        <p:txBody>
          <a:bodyPr/>
          <a:lstStyle>
            <a:lvl1pPr>
              <a:defRPr/>
            </a:lvl1pPr>
          </a:lstStyle>
          <a:p>
            <a:endParaRPr lang="en-GB"/>
          </a:p>
        </p:txBody>
      </p:sp>
      <p:sp>
        <p:nvSpPr>
          <p:cNvPr id="6" name="5 - Θέση αριθμού διαφάνειας"/>
          <p:cNvSpPr>
            <a:spLocks noGrp="1"/>
          </p:cNvSpPr>
          <p:nvPr>
            <p:ph type="sldNum" sz="quarter" idx="12"/>
          </p:nvPr>
        </p:nvSpPr>
        <p:spPr/>
        <p:txBody>
          <a:bodyPr/>
          <a:lstStyle>
            <a:lvl1pPr>
              <a:defRPr/>
            </a:lvl1pPr>
          </a:lstStyle>
          <a:p>
            <a:fld id="{F243D215-491A-44C8-8DA9-00F797E72C71}"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87A4E7-A55A-4F79-AC93-ABB62E428BA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8083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407C81-14EF-4553-BFA8-DBE32B67AB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4613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B45205-B194-4B29-B0F6-A30E9A524E1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5158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2FE67-5A9C-4EC1-9E22-22399461B5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5038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F6C2FA-B697-42EE-8B4A-C763378F34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3644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6B666A-9EFB-4E6B-899D-1CA9DFFB390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983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a:defRPr/>
            </a:lvl1pPr>
          </a:lstStyle>
          <a:p>
            <a:endParaRPr lang="en-GB"/>
          </a:p>
        </p:txBody>
      </p:sp>
      <p:sp>
        <p:nvSpPr>
          <p:cNvPr id="6" name="5 - Θέση υποσέλιδου"/>
          <p:cNvSpPr>
            <a:spLocks noGrp="1"/>
          </p:cNvSpPr>
          <p:nvPr>
            <p:ph type="ftr" sz="quarter" idx="11"/>
          </p:nvPr>
        </p:nvSpPr>
        <p:spPr/>
        <p:txBody>
          <a:bodyPr/>
          <a:lstStyle>
            <a:lvl1pPr>
              <a:defRPr/>
            </a:lvl1pPr>
          </a:lstStyle>
          <a:p>
            <a:endParaRPr lang="en-GB"/>
          </a:p>
        </p:txBody>
      </p:sp>
      <p:sp>
        <p:nvSpPr>
          <p:cNvPr id="7" name="6 - Θέση αριθμού διαφάνειας"/>
          <p:cNvSpPr>
            <a:spLocks noGrp="1"/>
          </p:cNvSpPr>
          <p:nvPr>
            <p:ph type="sldNum" sz="quarter" idx="12"/>
          </p:nvPr>
        </p:nvSpPr>
        <p:spPr/>
        <p:txBody>
          <a:bodyPr/>
          <a:lstStyle>
            <a:lvl1pPr>
              <a:defRPr/>
            </a:lvl1pPr>
          </a:lstStyle>
          <a:p>
            <a:fld id="{AEFB8F98-1297-4CD7-AFEB-1A1A96B3234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a:defRPr/>
            </a:lvl1pPr>
          </a:lstStyle>
          <a:p>
            <a:endParaRPr lang="en-GB"/>
          </a:p>
        </p:txBody>
      </p:sp>
      <p:sp>
        <p:nvSpPr>
          <p:cNvPr id="8" name="7 - Θέση υποσέλιδου"/>
          <p:cNvSpPr>
            <a:spLocks noGrp="1"/>
          </p:cNvSpPr>
          <p:nvPr>
            <p:ph type="ftr" sz="quarter" idx="11"/>
          </p:nvPr>
        </p:nvSpPr>
        <p:spPr/>
        <p:txBody>
          <a:bodyPr/>
          <a:lstStyle>
            <a:lvl1pPr>
              <a:defRPr/>
            </a:lvl1pPr>
          </a:lstStyle>
          <a:p>
            <a:endParaRPr lang="en-GB"/>
          </a:p>
        </p:txBody>
      </p:sp>
      <p:sp>
        <p:nvSpPr>
          <p:cNvPr id="9" name="8 - Θέση αριθμού διαφάνειας"/>
          <p:cNvSpPr>
            <a:spLocks noGrp="1"/>
          </p:cNvSpPr>
          <p:nvPr>
            <p:ph type="sldNum" sz="quarter" idx="12"/>
          </p:nvPr>
        </p:nvSpPr>
        <p:spPr/>
        <p:txBody>
          <a:bodyPr/>
          <a:lstStyle>
            <a:lvl1pPr>
              <a:defRPr/>
            </a:lvl1pPr>
          </a:lstStyle>
          <a:p>
            <a:fld id="{358ED88D-96D6-4795-AB54-9D877EF238F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a:defRPr/>
            </a:lvl1pPr>
          </a:lstStyle>
          <a:p>
            <a:endParaRPr lang="en-GB"/>
          </a:p>
        </p:txBody>
      </p:sp>
      <p:sp>
        <p:nvSpPr>
          <p:cNvPr id="4" name="3 - Θέση υποσέλιδου"/>
          <p:cNvSpPr>
            <a:spLocks noGrp="1"/>
          </p:cNvSpPr>
          <p:nvPr>
            <p:ph type="ftr" sz="quarter" idx="11"/>
          </p:nvPr>
        </p:nvSpPr>
        <p:spPr/>
        <p:txBody>
          <a:bodyPr/>
          <a:lstStyle>
            <a:lvl1pPr>
              <a:defRPr/>
            </a:lvl1pPr>
          </a:lstStyle>
          <a:p>
            <a:endParaRPr lang="en-GB"/>
          </a:p>
        </p:txBody>
      </p:sp>
      <p:sp>
        <p:nvSpPr>
          <p:cNvPr id="5" name="4 - Θέση αριθμού διαφάνειας"/>
          <p:cNvSpPr>
            <a:spLocks noGrp="1"/>
          </p:cNvSpPr>
          <p:nvPr>
            <p:ph type="sldNum" sz="quarter" idx="12"/>
          </p:nvPr>
        </p:nvSpPr>
        <p:spPr/>
        <p:txBody>
          <a:bodyPr/>
          <a:lstStyle>
            <a:lvl1pPr>
              <a:defRPr/>
            </a:lvl1pPr>
          </a:lstStyle>
          <a:p>
            <a:fld id="{0FC17801-D543-4010-8AC8-35E92FE272FB}"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GB"/>
          </a:p>
        </p:txBody>
      </p:sp>
      <p:sp>
        <p:nvSpPr>
          <p:cNvPr id="3" name="2 - Θέση υποσέλιδου"/>
          <p:cNvSpPr>
            <a:spLocks noGrp="1"/>
          </p:cNvSpPr>
          <p:nvPr>
            <p:ph type="ftr" sz="quarter" idx="11"/>
          </p:nvPr>
        </p:nvSpPr>
        <p:spPr/>
        <p:txBody>
          <a:bodyPr/>
          <a:lstStyle>
            <a:lvl1pPr>
              <a:defRPr/>
            </a:lvl1pPr>
          </a:lstStyle>
          <a:p>
            <a:endParaRPr lang="en-GB"/>
          </a:p>
        </p:txBody>
      </p:sp>
      <p:sp>
        <p:nvSpPr>
          <p:cNvPr id="4" name="3 - Θέση αριθμού διαφάνειας"/>
          <p:cNvSpPr>
            <a:spLocks noGrp="1"/>
          </p:cNvSpPr>
          <p:nvPr>
            <p:ph type="sldNum" sz="quarter" idx="12"/>
          </p:nvPr>
        </p:nvSpPr>
        <p:spPr/>
        <p:txBody>
          <a:bodyPr/>
          <a:lstStyle>
            <a:lvl1pPr>
              <a:defRPr/>
            </a:lvl1pPr>
          </a:lstStyle>
          <a:p>
            <a:fld id="{6DC4A7D3-9ADF-49A7-B783-6EF4EEE9A80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GB"/>
          </a:p>
        </p:txBody>
      </p:sp>
      <p:sp>
        <p:nvSpPr>
          <p:cNvPr id="6" name="5 - Θέση υποσέλιδου"/>
          <p:cNvSpPr>
            <a:spLocks noGrp="1"/>
          </p:cNvSpPr>
          <p:nvPr>
            <p:ph type="ftr" sz="quarter" idx="11"/>
          </p:nvPr>
        </p:nvSpPr>
        <p:spPr/>
        <p:txBody>
          <a:bodyPr/>
          <a:lstStyle>
            <a:lvl1pPr>
              <a:defRPr/>
            </a:lvl1pPr>
          </a:lstStyle>
          <a:p>
            <a:endParaRPr lang="en-GB"/>
          </a:p>
        </p:txBody>
      </p:sp>
      <p:sp>
        <p:nvSpPr>
          <p:cNvPr id="7" name="6 - Θέση αριθμού διαφάνειας"/>
          <p:cNvSpPr>
            <a:spLocks noGrp="1"/>
          </p:cNvSpPr>
          <p:nvPr>
            <p:ph type="sldNum" sz="quarter" idx="12"/>
          </p:nvPr>
        </p:nvSpPr>
        <p:spPr/>
        <p:txBody>
          <a:bodyPr/>
          <a:lstStyle>
            <a:lvl1pPr>
              <a:defRPr/>
            </a:lvl1pPr>
          </a:lstStyle>
          <a:p>
            <a:fld id="{F8415C82-1F9D-4FD0-99C3-455AE42FBFD6}"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GB"/>
          </a:p>
        </p:txBody>
      </p:sp>
      <p:sp>
        <p:nvSpPr>
          <p:cNvPr id="6" name="5 - Θέση υποσέλιδου"/>
          <p:cNvSpPr>
            <a:spLocks noGrp="1"/>
          </p:cNvSpPr>
          <p:nvPr>
            <p:ph type="ftr" sz="quarter" idx="11"/>
          </p:nvPr>
        </p:nvSpPr>
        <p:spPr/>
        <p:txBody>
          <a:bodyPr/>
          <a:lstStyle>
            <a:lvl1pPr>
              <a:defRPr/>
            </a:lvl1pPr>
          </a:lstStyle>
          <a:p>
            <a:endParaRPr lang="en-GB"/>
          </a:p>
        </p:txBody>
      </p:sp>
      <p:sp>
        <p:nvSpPr>
          <p:cNvPr id="7" name="6 - Θέση αριθμού διαφάνειας"/>
          <p:cNvSpPr>
            <a:spLocks noGrp="1"/>
          </p:cNvSpPr>
          <p:nvPr>
            <p:ph type="sldNum" sz="quarter" idx="12"/>
          </p:nvPr>
        </p:nvSpPr>
        <p:spPr/>
        <p:txBody>
          <a:bodyPr/>
          <a:lstStyle>
            <a:lvl1pPr>
              <a:defRPr/>
            </a:lvl1pPr>
          </a:lstStyle>
          <a:p>
            <a:fld id="{82A6AB04-2BEB-4B8E-91BE-D6CEAEFE107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68E119-1775-4DA3-8FBE-D846F06FEF2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defRPr>
            </a:lvl1pPr>
          </a:lstStyle>
          <a:p>
            <a:pPr eaLnBrk="0" hangingPunct="0">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defRPr>
            </a:lvl1pPr>
          </a:lstStyle>
          <a:p>
            <a:pPr eaLnBrk="0" hangingPunct="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1" charset="-128"/>
              </a:defRPr>
            </a:lvl1pPr>
          </a:lstStyle>
          <a:p>
            <a:pPr eaLnBrk="0" hangingPunct="0">
              <a:defRPr/>
            </a:pPr>
            <a:fld id="{8BDDE2C1-6B34-4D26-9C9D-446060E2557F}" type="slidenum">
              <a:rPr lang="en-US">
                <a:solidFill>
                  <a:srgbClr val="000000"/>
                </a:solidFill>
              </a:rPr>
              <a:pPr eaLnBrk="0" hangingPunct="0">
                <a:defRPr/>
              </a:pPr>
              <a:t>‹#›</a:t>
            </a:fld>
            <a:endParaRPr lang="en-US">
              <a:solidFill>
                <a:srgbClr val="000000"/>
              </a:solidFill>
            </a:endParaRPr>
          </a:p>
        </p:txBody>
      </p:sp>
    </p:spTree>
    <p:extLst>
      <p:ext uri="{BB962C8B-B14F-4D97-AF65-F5344CB8AC3E}">
        <p14:creationId xmlns:p14="http://schemas.microsoft.com/office/powerpoint/2010/main" val="27926147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C266D6F-9CB0-4063-A346-6C3FB0D5794F}" type="slidenum">
              <a:rPr lang="en-US" altLang="en-US">
                <a:solidFill>
                  <a:srgbClr val="000000"/>
                </a:solidFill>
                <a:latin typeface="Arial" charset="0"/>
              </a:rPr>
              <a:pPr>
                <a:defRPr/>
              </a:pPr>
              <a:t>‹#›</a:t>
            </a:fld>
            <a:endParaRPr lang="en-US" altLang="en-US">
              <a:solidFill>
                <a:srgbClr val="000000"/>
              </a:solidFill>
              <a:latin typeface="Arial" charset="0"/>
            </a:endParaRPr>
          </a:p>
        </p:txBody>
      </p:sp>
    </p:spTree>
    <p:extLst>
      <p:ext uri="{BB962C8B-B14F-4D97-AF65-F5344CB8AC3E}">
        <p14:creationId xmlns:p14="http://schemas.microsoft.com/office/powerpoint/2010/main" val="2769433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51520" y="260648"/>
            <a:ext cx="6840760" cy="830997"/>
          </a:xfrm>
          <a:prstGeom prst="rect">
            <a:avLst/>
          </a:prstGeom>
          <a:noFill/>
        </p:spPr>
        <p:txBody>
          <a:bodyPr wrap="square" rtlCol="0">
            <a:spAutoFit/>
          </a:bodyPr>
          <a:lstStyle/>
          <a:p>
            <a:r>
              <a:rPr lang="en-US" b="1" dirty="0">
                <a:solidFill>
                  <a:srgbClr val="000000"/>
                </a:solidFill>
              </a:rPr>
              <a:t>Geological Mapping-Analysis &amp; Interpretation</a:t>
            </a:r>
          </a:p>
          <a:p>
            <a:r>
              <a:rPr lang="en-US" b="1" dirty="0">
                <a:solidFill>
                  <a:srgbClr val="00B0F0"/>
                </a:solidFill>
              </a:rPr>
              <a:t>Cross sections-Construction techniques (Part B)</a:t>
            </a:r>
            <a:endParaRPr lang="el-GR" b="1" dirty="0">
              <a:solidFill>
                <a:srgbClr val="00B0F0"/>
              </a:solidFill>
            </a:endParaRPr>
          </a:p>
        </p:txBody>
      </p:sp>
      <p:sp>
        <p:nvSpPr>
          <p:cNvPr id="4" name="3 - TextBox"/>
          <p:cNvSpPr txBox="1"/>
          <p:nvPr/>
        </p:nvSpPr>
        <p:spPr>
          <a:xfrm>
            <a:off x="6012160" y="6134543"/>
            <a:ext cx="3024336" cy="1015663"/>
          </a:xfrm>
          <a:prstGeom prst="rect">
            <a:avLst/>
          </a:prstGeom>
          <a:noFill/>
        </p:spPr>
        <p:txBody>
          <a:bodyPr wrap="square" rtlCol="0">
            <a:spAutoFit/>
          </a:bodyPr>
          <a:lstStyle/>
          <a:p>
            <a:r>
              <a:rPr lang="en-US" sz="2000" b="1" dirty="0">
                <a:solidFill>
                  <a:srgbClr val="2D2DB9"/>
                </a:solidFill>
              </a:rPr>
              <a:t>Instructor: S. </a:t>
            </a:r>
            <a:r>
              <a:rPr lang="en-US" sz="2000" b="1" dirty="0" err="1">
                <a:solidFill>
                  <a:srgbClr val="2D2DB9"/>
                </a:solidFill>
              </a:rPr>
              <a:t>Kokkalas</a:t>
            </a:r>
            <a:endParaRPr lang="en-US" sz="2000" b="1" dirty="0">
              <a:solidFill>
                <a:srgbClr val="2D2DB9"/>
              </a:solidFill>
            </a:endParaRPr>
          </a:p>
          <a:p>
            <a:r>
              <a:rPr lang="en-US" sz="2000" b="1" dirty="0">
                <a:solidFill>
                  <a:srgbClr val="2D2DB9"/>
                </a:solidFill>
              </a:rPr>
              <a:t>                     Assoc. Prof.</a:t>
            </a:r>
          </a:p>
          <a:p>
            <a:r>
              <a:rPr lang="en-US" sz="2000" b="1" dirty="0">
                <a:solidFill>
                  <a:srgbClr val="2D2DB9"/>
                </a:solidFill>
              </a:rPr>
              <a:t> </a:t>
            </a:r>
            <a:endParaRPr lang="el-GR" sz="2000" b="1" dirty="0">
              <a:solidFill>
                <a:srgbClr val="2D2DB9"/>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86" y="1412776"/>
            <a:ext cx="9477886" cy="4680520"/>
          </a:xfrm>
          <a:prstGeom prst="rect">
            <a:avLst/>
          </a:prstGeom>
        </p:spPr>
      </p:pic>
    </p:spTree>
    <p:extLst>
      <p:ext uri="{BB962C8B-B14F-4D97-AF65-F5344CB8AC3E}">
        <p14:creationId xmlns:p14="http://schemas.microsoft.com/office/powerpoint/2010/main" val="1396123975"/>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58ED-F1A5-4ABE-A69A-B59EA6C9EFC6}"/>
              </a:ext>
            </a:extLst>
          </p:cNvPr>
          <p:cNvPicPr>
            <a:picLocks noChangeAspect="1"/>
          </p:cNvPicPr>
          <p:nvPr/>
        </p:nvPicPr>
        <p:blipFill>
          <a:blip r:embed="rId2"/>
          <a:stretch>
            <a:fillRect/>
          </a:stretch>
        </p:blipFill>
        <p:spPr>
          <a:xfrm>
            <a:off x="0" y="629509"/>
            <a:ext cx="9144000" cy="5598981"/>
          </a:xfrm>
          <a:prstGeom prst="rect">
            <a:avLst/>
          </a:prstGeom>
        </p:spPr>
      </p:pic>
    </p:spTree>
    <p:extLst>
      <p:ext uri="{BB962C8B-B14F-4D97-AF65-F5344CB8AC3E}">
        <p14:creationId xmlns:p14="http://schemas.microsoft.com/office/powerpoint/2010/main" val="246533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AF8885-37DD-418A-8A07-77BDEA5B557A}"/>
              </a:ext>
            </a:extLst>
          </p:cNvPr>
          <p:cNvPicPr>
            <a:picLocks noChangeAspect="1"/>
          </p:cNvPicPr>
          <p:nvPr/>
        </p:nvPicPr>
        <p:blipFill>
          <a:blip r:embed="rId2"/>
          <a:stretch>
            <a:fillRect/>
          </a:stretch>
        </p:blipFill>
        <p:spPr>
          <a:xfrm>
            <a:off x="0" y="710281"/>
            <a:ext cx="9144000" cy="5437437"/>
          </a:xfrm>
          <a:prstGeom prst="rect">
            <a:avLst/>
          </a:prstGeom>
        </p:spPr>
      </p:pic>
    </p:spTree>
    <p:extLst>
      <p:ext uri="{BB962C8B-B14F-4D97-AF65-F5344CB8AC3E}">
        <p14:creationId xmlns:p14="http://schemas.microsoft.com/office/powerpoint/2010/main" val="323032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C8D8A3-6E17-4178-895F-1AE42E9B8514}"/>
              </a:ext>
            </a:extLst>
          </p:cNvPr>
          <p:cNvPicPr>
            <a:picLocks noChangeAspect="1"/>
          </p:cNvPicPr>
          <p:nvPr/>
        </p:nvPicPr>
        <p:blipFill>
          <a:blip r:embed="rId2"/>
          <a:stretch>
            <a:fillRect/>
          </a:stretch>
        </p:blipFill>
        <p:spPr>
          <a:xfrm>
            <a:off x="0" y="744876"/>
            <a:ext cx="9144000" cy="5368247"/>
          </a:xfrm>
          <a:prstGeom prst="rect">
            <a:avLst/>
          </a:prstGeom>
        </p:spPr>
      </p:pic>
    </p:spTree>
    <p:extLst>
      <p:ext uri="{BB962C8B-B14F-4D97-AF65-F5344CB8AC3E}">
        <p14:creationId xmlns:p14="http://schemas.microsoft.com/office/powerpoint/2010/main" val="267922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624EF-C272-4B2B-A77F-7586CE4D658B}"/>
              </a:ext>
            </a:extLst>
          </p:cNvPr>
          <p:cNvPicPr>
            <a:picLocks noChangeAspect="1"/>
          </p:cNvPicPr>
          <p:nvPr/>
        </p:nvPicPr>
        <p:blipFill>
          <a:blip r:embed="rId2"/>
          <a:stretch>
            <a:fillRect/>
          </a:stretch>
        </p:blipFill>
        <p:spPr>
          <a:xfrm>
            <a:off x="0" y="732802"/>
            <a:ext cx="9144000" cy="5392396"/>
          </a:xfrm>
          <a:prstGeom prst="rect">
            <a:avLst/>
          </a:prstGeom>
        </p:spPr>
      </p:pic>
    </p:spTree>
    <p:extLst>
      <p:ext uri="{BB962C8B-B14F-4D97-AF65-F5344CB8AC3E}">
        <p14:creationId xmlns:p14="http://schemas.microsoft.com/office/powerpoint/2010/main" val="271582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980728"/>
            <a:ext cx="2575173" cy="183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261320"/>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7744"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7744"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01974"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9966"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95736"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95736"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95736" y="3333328"/>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3"/>
          <p:cNvSpPr txBox="1">
            <a:spLocks noChangeArrowheads="1"/>
          </p:cNvSpPr>
          <p:nvPr/>
        </p:nvSpPr>
        <p:spPr bwMode="auto">
          <a:xfrm>
            <a:off x="609600" y="152400"/>
            <a:ext cx="4990469" cy="523220"/>
          </a:xfrm>
          <a:prstGeom prst="rect">
            <a:avLst/>
          </a:prstGeom>
          <a:noFill/>
          <a:ln w="9525">
            <a:noFill/>
            <a:miter lim="800000"/>
            <a:headEnd/>
            <a:tailEnd/>
          </a:ln>
        </p:spPr>
        <p:txBody>
          <a:bodyPr wrap="none">
            <a:spAutoFit/>
          </a:bodyPr>
          <a:lstStyle/>
          <a:p>
            <a:pPr eaLnBrk="0" hangingPunct="0"/>
            <a:r>
              <a:rPr lang="en-US" sz="2800" i="1" dirty="0">
                <a:solidFill>
                  <a:srgbClr val="000000"/>
                </a:solidFill>
                <a:latin typeface="Comic Sans MS" pitchFamily="66" charset="0"/>
              </a:rPr>
              <a:t>How the Arc method works…</a:t>
            </a:r>
          </a:p>
        </p:txBody>
      </p:sp>
      <p:sp>
        <p:nvSpPr>
          <p:cNvPr id="2" name="TextBox 1"/>
          <p:cNvSpPr txBox="1"/>
          <p:nvPr/>
        </p:nvSpPr>
        <p:spPr>
          <a:xfrm>
            <a:off x="3491880" y="1340768"/>
            <a:ext cx="5112568" cy="646331"/>
          </a:xfrm>
          <a:prstGeom prst="rect">
            <a:avLst/>
          </a:prstGeom>
          <a:noFill/>
        </p:spPr>
        <p:txBody>
          <a:bodyPr wrap="square" rtlCol="0">
            <a:spAutoFit/>
          </a:bodyPr>
          <a:lstStyle/>
          <a:p>
            <a:r>
              <a:rPr lang="en-US" sz="1800" b="1" dirty="0"/>
              <a:t>Initial stage</a:t>
            </a:r>
            <a:r>
              <a:rPr lang="en-US" sz="1800" dirty="0"/>
              <a:t>…(add structural data on the topographic profile)</a:t>
            </a:r>
          </a:p>
        </p:txBody>
      </p:sp>
      <p:sp>
        <p:nvSpPr>
          <p:cNvPr id="18" name="TextBox 17"/>
          <p:cNvSpPr txBox="1"/>
          <p:nvPr/>
        </p:nvSpPr>
        <p:spPr>
          <a:xfrm>
            <a:off x="1816807" y="6211669"/>
            <a:ext cx="5112568" cy="369332"/>
          </a:xfrm>
          <a:prstGeom prst="rect">
            <a:avLst/>
          </a:prstGeom>
          <a:noFill/>
        </p:spPr>
        <p:txBody>
          <a:bodyPr wrap="square" rtlCol="0">
            <a:spAutoFit/>
          </a:bodyPr>
          <a:lstStyle/>
          <a:p>
            <a:r>
              <a:rPr lang="en-US" sz="1800" b="1" dirty="0"/>
              <a:t>Final stage-</a:t>
            </a:r>
            <a:r>
              <a:rPr lang="en-US" sz="1800" dirty="0"/>
              <a:t>…(step by step construction)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5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5"/>
                                        </p:tgtEl>
                                        <p:attrNameLst>
                                          <p:attrName>style.visibility</p:attrName>
                                        </p:attrNameLst>
                                      </p:cBhvr>
                                      <p:to>
                                        <p:strVal val="visible"/>
                                      </p:to>
                                    </p:set>
                                    <p:animEffect transition="in" filter="fade">
                                      <p:cBhvr>
                                        <p:cTn id="42" dur="500"/>
                                        <p:tgtEl>
                                          <p:spTgt spid="10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6"/>
                                        </p:tgtEl>
                                        <p:attrNameLst>
                                          <p:attrName>style.visibility</p:attrName>
                                        </p:attrNameLst>
                                      </p:cBhvr>
                                      <p:to>
                                        <p:strVal val="visible"/>
                                      </p:to>
                                    </p:set>
                                    <p:animEffect transition="in" filter="fade">
                                      <p:cBhvr>
                                        <p:cTn id="47" dur="500"/>
                                        <p:tgtEl>
                                          <p:spTgt spid="10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7"/>
                                        </p:tgtEl>
                                        <p:attrNameLst>
                                          <p:attrName>style.visibility</p:attrName>
                                        </p:attrNameLst>
                                      </p:cBhvr>
                                      <p:to>
                                        <p:strVal val="visible"/>
                                      </p:to>
                                    </p:set>
                                    <p:animEffect transition="in" filter="fade">
                                      <p:cBhvr>
                                        <p:cTn id="52" dur="500"/>
                                        <p:tgtEl>
                                          <p:spTgt spid="10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8"/>
                                        </p:tgtEl>
                                        <p:attrNameLst>
                                          <p:attrName>style.visibility</p:attrName>
                                        </p:attrNameLst>
                                      </p:cBhvr>
                                      <p:to>
                                        <p:strVal val="visible"/>
                                      </p:to>
                                    </p:set>
                                    <p:animEffect transition="in" filter="fade">
                                      <p:cBhvr>
                                        <p:cTn id="57"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609600" y="152400"/>
            <a:ext cx="7183377" cy="584775"/>
          </a:xfrm>
          <a:prstGeom prst="rect">
            <a:avLst/>
          </a:prstGeom>
          <a:noFill/>
          <a:ln w="9525">
            <a:noFill/>
            <a:miter lim="800000"/>
            <a:headEnd/>
            <a:tailEnd/>
          </a:ln>
        </p:spPr>
        <p:txBody>
          <a:bodyPr wrap="none">
            <a:spAutoFit/>
          </a:bodyPr>
          <a:lstStyle/>
          <a:p>
            <a:pPr eaLnBrk="0" hangingPunct="0"/>
            <a:r>
              <a:rPr lang="en-US" sz="3200" dirty="0">
                <a:solidFill>
                  <a:srgbClr val="000000"/>
                </a:solidFill>
                <a:effectLst>
                  <a:outerShdw blurRad="38100" dist="38100" dir="2700000" algn="tl">
                    <a:srgbClr val="000000">
                      <a:alpha val="43137"/>
                    </a:srgbClr>
                  </a:outerShdw>
                </a:effectLst>
                <a:latin typeface="Comic Sans MS" pitchFamily="66" charset="0"/>
              </a:rPr>
              <a:t>The Kink method for a parallel fold…</a:t>
            </a:r>
          </a:p>
        </p:txBody>
      </p:sp>
      <p:sp>
        <p:nvSpPr>
          <p:cNvPr id="54276" name="TextBox 3"/>
          <p:cNvSpPr txBox="1">
            <a:spLocks noChangeArrowheads="1"/>
          </p:cNvSpPr>
          <p:nvPr/>
        </p:nvSpPr>
        <p:spPr bwMode="auto">
          <a:xfrm>
            <a:off x="1066800" y="1340768"/>
            <a:ext cx="6934200" cy="1785104"/>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eaLnBrk="0" hangingPunct="0"/>
            <a:r>
              <a:rPr lang="en-US" sz="2200" dirty="0">
                <a:solidFill>
                  <a:srgbClr val="000000"/>
                </a:solidFill>
                <a:latin typeface="Comic Sans MS" pitchFamily="66" charset="0"/>
              </a:rPr>
              <a:t>The kink method is based on the assumption  of flexural slip folding in the limit where dip angles vary only across axial surfaces (it is equivalent to the Busk method with infinite curvature within dip domains and zero curvature within axial surface.</a:t>
            </a:r>
          </a:p>
        </p:txBody>
      </p:sp>
      <p:sp>
        <p:nvSpPr>
          <p:cNvPr id="54277" name="Text Box 5"/>
          <p:cNvSpPr txBox="1">
            <a:spLocks noChangeArrowheads="1"/>
          </p:cNvSpPr>
          <p:nvPr/>
        </p:nvSpPr>
        <p:spPr bwMode="auto">
          <a:xfrm>
            <a:off x="1066800" y="5715000"/>
            <a:ext cx="2146742" cy="461665"/>
          </a:xfrm>
          <a:prstGeom prst="rect">
            <a:avLst/>
          </a:prstGeom>
          <a:noFill/>
          <a:ln w="9525">
            <a:noFill/>
            <a:miter lim="800000"/>
            <a:headEnd/>
            <a:tailEnd/>
          </a:ln>
        </p:spPr>
        <p:txBody>
          <a:bodyPr wrap="none">
            <a:spAutoFit/>
          </a:bodyPr>
          <a:lstStyle/>
          <a:p>
            <a:pPr eaLnBrk="0" hangingPunct="0"/>
            <a:r>
              <a:rPr lang="en-US">
                <a:solidFill>
                  <a:srgbClr val="000000"/>
                </a:solidFill>
                <a:latin typeface="Comic Sans MS" pitchFamily="66" charset="0"/>
              </a:rPr>
              <a:t>Axial angle : </a:t>
            </a:r>
            <a:r>
              <a:rPr lang="en-US" b="1">
                <a:solidFill>
                  <a:srgbClr val="FF0000"/>
                </a:solidFill>
                <a:latin typeface="Symbol" pitchFamily="18" charset="2"/>
              </a:rPr>
              <a:t>g</a:t>
            </a:r>
          </a:p>
        </p:txBody>
      </p:sp>
      <p:grpSp>
        <p:nvGrpSpPr>
          <p:cNvPr id="2" name="Group 1"/>
          <p:cNvGrpSpPr/>
          <p:nvPr/>
        </p:nvGrpSpPr>
        <p:grpSpPr>
          <a:xfrm>
            <a:off x="5076056" y="3501008"/>
            <a:ext cx="3458344" cy="3096344"/>
            <a:chOff x="5562600" y="3657600"/>
            <a:chExt cx="2971800" cy="2700338"/>
          </a:xfrm>
        </p:grpSpPr>
        <p:pic>
          <p:nvPicPr>
            <p:cNvPr id="54274" name="Picture 4"/>
            <p:cNvPicPr>
              <a:picLocks noChangeAspect="1" noChangeArrowheads="1"/>
            </p:cNvPicPr>
            <p:nvPr/>
          </p:nvPicPr>
          <p:blipFill>
            <a:blip r:embed="rId3" cstate="print"/>
            <a:srcRect l="31580" t="45882" b="23531"/>
            <a:stretch>
              <a:fillRect/>
            </a:stretch>
          </p:blipFill>
          <p:spPr bwMode="auto">
            <a:xfrm>
              <a:off x="5562600" y="3810000"/>
              <a:ext cx="2971800" cy="2547938"/>
            </a:xfrm>
            <a:prstGeom prst="rect">
              <a:avLst/>
            </a:prstGeom>
            <a:noFill/>
            <a:ln w="9525">
              <a:noFill/>
              <a:miter lim="800000"/>
              <a:headEnd/>
              <a:tailEnd/>
            </a:ln>
          </p:spPr>
        </p:pic>
        <p:sp>
          <p:nvSpPr>
            <p:cNvPr id="54279" name="TextBox 6"/>
            <p:cNvSpPr txBox="1">
              <a:spLocks noChangeArrowheads="1"/>
            </p:cNvSpPr>
            <p:nvPr/>
          </p:nvSpPr>
          <p:spPr bwMode="auto">
            <a:xfrm>
              <a:off x="6858000" y="3657600"/>
              <a:ext cx="463550" cy="461963"/>
            </a:xfrm>
            <a:prstGeom prst="rect">
              <a:avLst/>
            </a:prstGeom>
            <a:noFill/>
            <a:ln w="9525">
              <a:noFill/>
              <a:miter lim="800000"/>
              <a:headEnd/>
              <a:tailEnd/>
            </a:ln>
          </p:spPr>
          <p:txBody>
            <a:bodyPr>
              <a:spAutoFit/>
            </a:bodyPr>
            <a:lstStyle/>
            <a:p>
              <a:pPr eaLnBrk="0" hangingPunct="0"/>
              <a:r>
                <a:rPr lang="en-US" b="1">
                  <a:solidFill>
                    <a:srgbClr val="FF0000"/>
                  </a:solidFill>
                  <a:latin typeface="Symbol" pitchFamily="18" charset="2"/>
                </a:rPr>
                <a:t>g</a:t>
              </a:r>
            </a:p>
          </p:txBody>
        </p:sp>
        <p:sp>
          <p:nvSpPr>
            <p:cNvPr id="54280" name="TextBox 7"/>
            <p:cNvSpPr txBox="1">
              <a:spLocks noChangeArrowheads="1"/>
            </p:cNvSpPr>
            <p:nvPr/>
          </p:nvSpPr>
          <p:spPr bwMode="auto">
            <a:xfrm>
              <a:off x="7620000" y="3881438"/>
              <a:ext cx="311150" cy="461962"/>
            </a:xfrm>
            <a:prstGeom prst="rect">
              <a:avLst/>
            </a:prstGeom>
            <a:noFill/>
            <a:ln w="9525">
              <a:noFill/>
              <a:miter lim="800000"/>
              <a:headEnd/>
              <a:tailEnd/>
            </a:ln>
          </p:spPr>
          <p:txBody>
            <a:bodyPr wrap="none">
              <a:spAutoFit/>
            </a:bodyPr>
            <a:lstStyle/>
            <a:p>
              <a:pPr eaLnBrk="0" hangingPunct="0"/>
              <a:r>
                <a:rPr lang="en-US" b="1">
                  <a:solidFill>
                    <a:srgbClr val="FF0000"/>
                  </a:solidFill>
                  <a:latin typeface="Symbol" pitchFamily="18" charset="2"/>
                </a:rPr>
                <a:t>g</a:t>
              </a:r>
            </a:p>
          </p:txBody>
        </p:sp>
        <p:sp>
          <p:nvSpPr>
            <p:cNvPr id="10" name="Arc 9"/>
            <p:cNvSpPr/>
            <p:nvPr/>
          </p:nvSpPr>
          <p:spPr bwMode="auto">
            <a:xfrm>
              <a:off x="7162800" y="4343400"/>
              <a:ext cx="381000" cy="381000"/>
            </a:xfrm>
            <a:prstGeom prst="arc">
              <a:avLst/>
            </a:prstGeom>
            <a:noFill/>
            <a:ln w="12700" cap="flat" cmpd="sng" algn="ctr">
              <a:solidFill>
                <a:srgbClr val="FF0000"/>
              </a:solidFill>
              <a:prstDash val="solid"/>
              <a:round/>
              <a:headEnd type="none" w="med" len="med"/>
              <a:tailEnd type="none" w="med" len="med"/>
            </a:ln>
            <a:effectLst/>
          </p:spPr>
          <p:txBody>
            <a:bodyPr/>
            <a:lstStyle/>
            <a:p>
              <a:pPr eaLnBrk="0" hangingPunct="0">
                <a:defRPr/>
              </a:pPr>
              <a:endParaRPr lang="en-US">
                <a:solidFill>
                  <a:srgbClr val="000000"/>
                </a:solidFill>
                <a:latin typeface="Comic Sans MS" pitchFamily="1" charset="0"/>
              </a:endParaRPr>
            </a:p>
          </p:txBody>
        </p:sp>
        <p:sp>
          <p:nvSpPr>
            <p:cNvPr id="11" name="Arc 10"/>
            <p:cNvSpPr/>
            <p:nvPr/>
          </p:nvSpPr>
          <p:spPr bwMode="auto">
            <a:xfrm rot="18375230">
              <a:off x="6934200" y="4267200"/>
              <a:ext cx="381000" cy="381000"/>
            </a:xfrm>
            <a:prstGeom prst="arc">
              <a:avLst/>
            </a:prstGeom>
            <a:noFill/>
            <a:ln w="12700" cap="flat" cmpd="sng" algn="ctr">
              <a:solidFill>
                <a:srgbClr val="FF0000"/>
              </a:solidFill>
              <a:prstDash val="solid"/>
              <a:round/>
              <a:headEnd type="none" w="med" len="med"/>
              <a:tailEnd type="none" w="med" len="med"/>
            </a:ln>
            <a:effectLst/>
          </p:spPr>
          <p:txBody>
            <a:bodyPr/>
            <a:lstStyle/>
            <a:p>
              <a:pPr eaLnBrk="0" hangingPunct="0">
                <a:defRPr/>
              </a:pPr>
              <a:endParaRPr lang="en-US">
                <a:solidFill>
                  <a:srgbClr val="000000"/>
                </a:solidFill>
                <a:latin typeface="Comic Sans MS" pitchFamily="1" charset="0"/>
              </a:endParaRPr>
            </a:p>
          </p:txBody>
        </p:sp>
      </p:grpSp>
      <p:sp>
        <p:nvSpPr>
          <p:cNvPr id="54278" name="Text Box 3"/>
          <p:cNvSpPr txBox="1">
            <a:spLocks noChangeArrowheads="1"/>
          </p:cNvSpPr>
          <p:nvPr/>
        </p:nvSpPr>
        <p:spPr bwMode="auto">
          <a:xfrm>
            <a:off x="127442" y="4112419"/>
            <a:ext cx="6172200" cy="1200329"/>
          </a:xfrm>
          <a:prstGeom prst="rect">
            <a:avLst/>
          </a:prstGeom>
          <a:noFill/>
          <a:ln w="9525">
            <a:noFill/>
            <a:miter lim="800000"/>
            <a:headEnd/>
            <a:tailEnd/>
          </a:ln>
        </p:spPr>
        <p:txBody>
          <a:bodyPr>
            <a:spAutoFit/>
          </a:bodyPr>
          <a:lstStyle/>
          <a:p>
            <a:pPr eaLnBrk="0" hangingPunct="0">
              <a:buFontTx/>
              <a:buChar char="-"/>
            </a:pPr>
            <a:r>
              <a:rPr lang="en-US" i="1" dirty="0">
                <a:solidFill>
                  <a:srgbClr val="000000"/>
                </a:solidFill>
                <a:latin typeface="Comic Sans MS" pitchFamily="66" charset="0"/>
              </a:rPr>
              <a:t>the axial surface bisects  the angle between the fold limbs</a:t>
            </a:r>
          </a:p>
          <a:p>
            <a:pPr eaLnBrk="0" hangingPunct="0"/>
            <a:r>
              <a:rPr lang="en-US" i="1" dirty="0">
                <a:solidFill>
                  <a:srgbClr val="000000"/>
                </a:solidFill>
                <a:latin typeface="Comic Sans MS" pitchFamily="66" charset="0"/>
              </a:rPr>
              <a:t> 	</a:t>
            </a:r>
          </a:p>
        </p:txBody>
      </p:sp>
    </p:spTree>
    <p:extLst>
      <p:ext uri="{BB962C8B-B14F-4D97-AF65-F5344CB8AC3E}">
        <p14:creationId xmlns:p14="http://schemas.microsoft.com/office/powerpoint/2010/main" val="97305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1619672" y="620688"/>
            <a:ext cx="5472608" cy="2518637"/>
          </a:xfrm>
          <a:prstGeom prst="rect">
            <a:avLst/>
          </a:prstGeom>
          <a:noFill/>
          <a:ln w="9525">
            <a:noFill/>
            <a:miter lim="800000"/>
            <a:headEnd/>
            <a:tailEnd/>
          </a:ln>
        </p:spPr>
      </p:pic>
      <p:sp>
        <p:nvSpPr>
          <p:cNvPr id="55299" name="Text Box 3"/>
          <p:cNvSpPr txBox="1">
            <a:spLocks noChangeArrowheads="1"/>
          </p:cNvSpPr>
          <p:nvPr/>
        </p:nvSpPr>
        <p:spPr bwMode="auto">
          <a:xfrm>
            <a:off x="533400" y="5661248"/>
            <a:ext cx="8305800" cy="1323439"/>
          </a:xfrm>
          <a:prstGeom prst="rect">
            <a:avLst/>
          </a:prstGeom>
          <a:noFill/>
          <a:ln w="9525">
            <a:noFill/>
            <a:miter lim="800000"/>
            <a:headEnd/>
            <a:tailEnd/>
          </a:ln>
        </p:spPr>
        <p:txBody>
          <a:bodyPr>
            <a:spAutoFit/>
          </a:bodyPr>
          <a:lstStyle/>
          <a:p>
            <a:pPr eaLnBrk="0" hangingPunct="0">
              <a:buFontTx/>
              <a:buChar char="-"/>
            </a:pPr>
            <a:r>
              <a:rPr lang="en-US" sz="2000" dirty="0">
                <a:solidFill>
                  <a:srgbClr val="000000"/>
                </a:solidFill>
                <a:latin typeface="Comic Sans MS" pitchFamily="66" charset="0"/>
              </a:rPr>
              <a:t> Dip angles are constant within </a:t>
            </a:r>
            <a:r>
              <a:rPr lang="en-US" sz="2000" dirty="0">
                <a:solidFill>
                  <a:srgbClr val="FF0000"/>
                </a:solidFill>
                <a:latin typeface="Comic Sans MS" pitchFamily="66" charset="0"/>
              </a:rPr>
              <a:t>dip domains </a:t>
            </a:r>
            <a:r>
              <a:rPr lang="en-US" sz="2000" dirty="0">
                <a:solidFill>
                  <a:srgbClr val="000000"/>
                </a:solidFill>
                <a:latin typeface="Comic Sans MS" pitchFamily="66" charset="0"/>
              </a:rPr>
              <a:t>separated by </a:t>
            </a:r>
            <a:r>
              <a:rPr lang="en-US" sz="2000" dirty="0">
                <a:solidFill>
                  <a:srgbClr val="FF0000"/>
                </a:solidFill>
                <a:latin typeface="Comic Sans MS" pitchFamily="66" charset="0"/>
              </a:rPr>
              <a:t>axial surfaces</a:t>
            </a:r>
            <a:r>
              <a:rPr lang="en-US" sz="2000" dirty="0">
                <a:solidFill>
                  <a:srgbClr val="000000"/>
                </a:solidFill>
                <a:latin typeface="Comic Sans MS" pitchFamily="66" charset="0"/>
              </a:rPr>
              <a:t>.</a:t>
            </a:r>
          </a:p>
          <a:p>
            <a:pPr eaLnBrk="0" hangingPunct="0">
              <a:buFontTx/>
              <a:buChar char="-"/>
            </a:pPr>
            <a:r>
              <a:rPr lang="en-US" sz="2000" dirty="0">
                <a:solidFill>
                  <a:srgbClr val="000000"/>
                </a:solidFill>
                <a:latin typeface="Comic Sans MS" pitchFamily="66" charset="0"/>
              </a:rPr>
              <a:t>the axial surface bisects  the angle between the fold limbs</a:t>
            </a:r>
          </a:p>
          <a:p>
            <a:pPr eaLnBrk="0" hangingPunct="0"/>
            <a:r>
              <a:rPr lang="en-US" sz="2000" dirty="0">
                <a:solidFill>
                  <a:srgbClr val="000000"/>
                </a:solidFill>
                <a:latin typeface="Comic Sans MS" pitchFamily="66" charset="0"/>
              </a:rPr>
              <a:t> 	</a:t>
            </a:r>
          </a:p>
        </p:txBody>
      </p:sp>
      <p:sp>
        <p:nvSpPr>
          <p:cNvPr id="55300" name="Text Box 3"/>
          <p:cNvSpPr txBox="1">
            <a:spLocks noChangeArrowheads="1"/>
          </p:cNvSpPr>
          <p:nvPr/>
        </p:nvSpPr>
        <p:spPr bwMode="auto">
          <a:xfrm>
            <a:off x="609600" y="152400"/>
            <a:ext cx="3405099" cy="584775"/>
          </a:xfrm>
          <a:prstGeom prst="rect">
            <a:avLst/>
          </a:prstGeom>
          <a:noFill/>
          <a:ln w="9525">
            <a:noFill/>
            <a:miter lim="800000"/>
            <a:headEnd/>
            <a:tailEnd/>
          </a:ln>
        </p:spPr>
        <p:txBody>
          <a:bodyPr wrap="none">
            <a:spAutoFit/>
          </a:bodyPr>
          <a:lstStyle/>
          <a:p>
            <a:pPr eaLnBrk="0" hangingPunct="0"/>
            <a:r>
              <a:rPr lang="en-US" sz="3200" dirty="0">
                <a:solidFill>
                  <a:srgbClr val="000000"/>
                </a:solidFill>
                <a:effectLst>
                  <a:outerShdw blurRad="38100" dist="38100" dir="2700000" algn="tl">
                    <a:srgbClr val="000000">
                      <a:alpha val="43137"/>
                    </a:srgbClr>
                  </a:outerShdw>
                </a:effectLst>
                <a:latin typeface="Comic Sans MS" pitchFamily="66" charset="0"/>
              </a:rPr>
              <a:t>The Kink method</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565" y="3255812"/>
            <a:ext cx="5548715" cy="244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193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3568" y="188640"/>
            <a:ext cx="7772400" cy="1143000"/>
          </a:xfrm>
        </p:spPr>
        <p:txBody>
          <a:bodyPr/>
          <a:lstStyle/>
          <a:p>
            <a:r>
              <a:rPr lang="en-US" sz="3200" dirty="0">
                <a:effectLst>
                  <a:outerShdw blurRad="38100" dist="38100" dir="2700000" algn="tl">
                    <a:srgbClr val="000000">
                      <a:alpha val="43137"/>
                    </a:srgbClr>
                  </a:outerShdw>
                </a:effectLst>
                <a:latin typeface="Comic Sans MS" pitchFamily="66" charset="0"/>
              </a:rPr>
              <a:t>Constructing a balanced cross-section from the kink method</a:t>
            </a:r>
          </a:p>
        </p:txBody>
      </p:sp>
      <p:sp>
        <p:nvSpPr>
          <p:cNvPr id="59395" name="Content Placeholder 2"/>
          <p:cNvSpPr>
            <a:spLocks noGrp="1"/>
          </p:cNvSpPr>
          <p:nvPr>
            <p:ph idx="1"/>
          </p:nvPr>
        </p:nvSpPr>
        <p:spPr/>
        <p:txBody>
          <a:bodyPr/>
          <a:lstStyle/>
          <a:p>
            <a:r>
              <a:rPr lang="en-US" sz="2800">
                <a:latin typeface="Comic Sans MS" pitchFamily="66" charset="0"/>
              </a:rPr>
              <a:t>Assemble data (surface and subsurface observations)</a:t>
            </a:r>
          </a:p>
          <a:p>
            <a:r>
              <a:rPr lang="en-US" sz="2800">
                <a:latin typeface="Comic Sans MS" pitchFamily="66" charset="0"/>
              </a:rPr>
              <a:t>Define </a:t>
            </a:r>
            <a:r>
              <a:rPr lang="en-US" sz="2800">
                <a:solidFill>
                  <a:srgbClr val="FF0000"/>
                </a:solidFill>
                <a:latin typeface="Comic Sans MS" pitchFamily="66" charset="0"/>
              </a:rPr>
              <a:t>dip domains, </a:t>
            </a:r>
            <a:r>
              <a:rPr lang="en-US" sz="2800">
                <a:latin typeface="Comic Sans MS" pitchFamily="66" charset="0"/>
              </a:rPr>
              <a:t>positions and dip angles of</a:t>
            </a:r>
            <a:r>
              <a:rPr lang="en-US" sz="2800">
                <a:solidFill>
                  <a:srgbClr val="FF0000"/>
                </a:solidFill>
                <a:latin typeface="Comic Sans MS" pitchFamily="66" charset="0"/>
              </a:rPr>
              <a:t> axial surface</a:t>
            </a:r>
            <a:r>
              <a:rPr lang="en-US" sz="2800">
                <a:latin typeface="Comic Sans MS" pitchFamily="66" charset="0"/>
              </a:rPr>
              <a:t>.</a:t>
            </a:r>
          </a:p>
          <a:p>
            <a:r>
              <a:rPr lang="en-US" sz="2800">
                <a:latin typeface="Comic Sans MS" pitchFamily="66" charset="0"/>
              </a:rPr>
              <a:t>Extrapolate at depth by trials and errors. (you will need an eraser, experience will help).</a:t>
            </a:r>
          </a:p>
          <a:p>
            <a:r>
              <a:rPr lang="en-US" sz="2800">
                <a:latin typeface="Comic Sans MS" pitchFamily="66" charset="0"/>
              </a:rPr>
              <a:t>Test that the section is indeed </a:t>
            </a:r>
            <a:r>
              <a:rPr lang="en-US" sz="2800">
                <a:solidFill>
                  <a:srgbClr val="FF0000"/>
                </a:solidFill>
                <a:latin typeface="Comic Sans MS" pitchFamily="66" charset="0"/>
              </a:rPr>
              <a:t>retrodeformable</a:t>
            </a:r>
            <a:r>
              <a:rPr lang="en-US" sz="2800">
                <a:latin typeface="Comic Sans MS" pitchFamily="66" charset="0"/>
              </a:rPr>
              <a:t>.</a:t>
            </a:r>
          </a:p>
          <a:p>
            <a:endParaRPr lang="en-US" sz="2800">
              <a:latin typeface="Comic Sans MS" pitchFamily="66" charset="0"/>
            </a:endParaRPr>
          </a:p>
        </p:txBody>
      </p:sp>
    </p:spTree>
    <p:extLst>
      <p:ext uri="{BB962C8B-B14F-4D97-AF65-F5344CB8AC3E}">
        <p14:creationId xmlns:p14="http://schemas.microsoft.com/office/powerpoint/2010/main" val="97155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4624"/>
            <a:ext cx="3273638" cy="232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75" y="1905000"/>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916832"/>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1916832"/>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1916832"/>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760" y="1916832"/>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1916832"/>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1916832"/>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1760" y="1916832"/>
            <a:ext cx="42862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12010" y="5269850"/>
            <a:ext cx="4572000" cy="1477328"/>
          </a:xfrm>
          <a:prstGeom prst="rect">
            <a:avLst/>
          </a:prstGeom>
        </p:spPr>
        <p:txBody>
          <a:bodyPr>
            <a:spAutoFit/>
          </a:bodyPr>
          <a:lstStyle/>
          <a:p>
            <a:pPr marL="285750" indent="-285750">
              <a:buFont typeface="Arial" panose="020B0604020202020204" pitchFamily="34" charset="0"/>
              <a:buChar char="•"/>
            </a:pPr>
            <a:r>
              <a:rPr lang="en-US" sz="1800" dirty="0"/>
              <a:t>The units will not be uniform in thickness</a:t>
            </a:r>
          </a:p>
          <a:p>
            <a:pPr marL="285750" indent="-285750">
              <a:buFont typeface="Arial" panose="020B0604020202020204" pitchFamily="34" charset="0"/>
              <a:buChar char="•"/>
            </a:pPr>
            <a:r>
              <a:rPr lang="en-US" sz="1800" dirty="0"/>
              <a:t>There are small construction errors</a:t>
            </a:r>
          </a:p>
          <a:p>
            <a:pPr marL="285750" indent="-285750">
              <a:buFont typeface="Arial" panose="020B0604020202020204" pitchFamily="34" charset="0"/>
              <a:buChar char="•"/>
            </a:pPr>
            <a:r>
              <a:rPr lang="en-US" sz="1800" dirty="0"/>
              <a:t>Dips are not uniform from place to place</a:t>
            </a:r>
          </a:p>
          <a:p>
            <a:pPr marL="285750" indent="-285750">
              <a:buFont typeface="Arial" panose="020B0604020202020204" pitchFamily="34" charset="0"/>
              <a:buChar char="•"/>
            </a:pPr>
            <a:r>
              <a:rPr lang="en-US" sz="1800" dirty="0"/>
              <a:t>Dip measurements have small errors</a:t>
            </a:r>
          </a:p>
          <a:p>
            <a:pPr marL="285750" indent="-285750">
              <a:buFont typeface="Arial" panose="020B0604020202020204" pitchFamily="34" charset="0"/>
              <a:buChar char="•"/>
            </a:pPr>
            <a:r>
              <a:rPr lang="en-US" sz="1800" dirty="0"/>
              <a:t>Folds do not have ideal geometrical shapes.</a:t>
            </a:r>
          </a:p>
        </p:txBody>
      </p:sp>
      <p:sp>
        <p:nvSpPr>
          <p:cNvPr id="14" name="Text Box 3"/>
          <p:cNvSpPr txBox="1">
            <a:spLocks noChangeArrowheads="1"/>
          </p:cNvSpPr>
          <p:nvPr/>
        </p:nvSpPr>
        <p:spPr bwMode="auto">
          <a:xfrm>
            <a:off x="3757995" y="152400"/>
            <a:ext cx="5072222" cy="523220"/>
          </a:xfrm>
          <a:prstGeom prst="rect">
            <a:avLst/>
          </a:prstGeom>
          <a:noFill/>
          <a:ln w="9525">
            <a:noFill/>
            <a:miter lim="800000"/>
            <a:headEnd/>
            <a:tailEnd/>
          </a:ln>
        </p:spPr>
        <p:txBody>
          <a:bodyPr wrap="none">
            <a:spAutoFit/>
          </a:bodyPr>
          <a:lstStyle/>
          <a:p>
            <a:pPr eaLnBrk="0" hangingPunct="0"/>
            <a:r>
              <a:rPr lang="en-US" sz="2800" i="1" dirty="0">
                <a:solidFill>
                  <a:srgbClr val="000000"/>
                </a:solidFill>
                <a:latin typeface="Comic Sans MS" pitchFamily="66" charset="0"/>
              </a:rPr>
              <a:t>How the Kink method works…</a:t>
            </a:r>
          </a:p>
        </p:txBody>
      </p:sp>
      <p:sp>
        <p:nvSpPr>
          <p:cNvPr id="15" name="TextBox 14"/>
          <p:cNvSpPr txBox="1"/>
          <p:nvPr/>
        </p:nvSpPr>
        <p:spPr>
          <a:xfrm>
            <a:off x="3309134" y="885418"/>
            <a:ext cx="5112568" cy="646331"/>
          </a:xfrm>
          <a:prstGeom prst="rect">
            <a:avLst/>
          </a:prstGeom>
          <a:noFill/>
        </p:spPr>
        <p:txBody>
          <a:bodyPr wrap="square" rtlCol="0">
            <a:spAutoFit/>
          </a:bodyPr>
          <a:lstStyle/>
          <a:p>
            <a:r>
              <a:rPr lang="en-US" sz="1800" b="1" dirty="0"/>
              <a:t>Initial stage</a:t>
            </a:r>
            <a:r>
              <a:rPr lang="en-US" sz="1800" dirty="0"/>
              <a:t>…(add structural data on the topographic profile)</a:t>
            </a:r>
          </a:p>
        </p:txBody>
      </p:sp>
      <p:sp>
        <p:nvSpPr>
          <p:cNvPr id="16" name="TextBox 15"/>
          <p:cNvSpPr txBox="1"/>
          <p:nvPr/>
        </p:nvSpPr>
        <p:spPr>
          <a:xfrm>
            <a:off x="179512" y="4900518"/>
            <a:ext cx="5112568" cy="369332"/>
          </a:xfrm>
          <a:prstGeom prst="rect">
            <a:avLst/>
          </a:prstGeom>
          <a:noFill/>
        </p:spPr>
        <p:txBody>
          <a:bodyPr wrap="square" rtlCol="0">
            <a:spAutoFit/>
          </a:bodyPr>
          <a:lstStyle/>
          <a:p>
            <a:r>
              <a:rPr lang="en-US" sz="1800" b="1" dirty="0"/>
              <a:t>Final stage-</a:t>
            </a:r>
            <a:r>
              <a:rPr lang="en-US" sz="1800" dirty="0"/>
              <a:t>…(step by step construction)</a:t>
            </a:r>
          </a:p>
        </p:txBody>
      </p:sp>
      <p:sp>
        <p:nvSpPr>
          <p:cNvPr id="17" name="Text Box 3"/>
          <p:cNvSpPr txBox="1">
            <a:spLocks noChangeArrowheads="1"/>
          </p:cNvSpPr>
          <p:nvPr/>
        </p:nvSpPr>
        <p:spPr bwMode="auto">
          <a:xfrm>
            <a:off x="4392862" y="-1766173"/>
            <a:ext cx="4990469" cy="523220"/>
          </a:xfrm>
          <a:prstGeom prst="rect">
            <a:avLst/>
          </a:prstGeom>
          <a:noFill/>
          <a:ln w="9525">
            <a:noFill/>
            <a:miter lim="800000"/>
            <a:headEnd/>
            <a:tailEnd/>
          </a:ln>
        </p:spPr>
        <p:txBody>
          <a:bodyPr wrap="none">
            <a:spAutoFit/>
          </a:bodyPr>
          <a:lstStyle/>
          <a:p>
            <a:pPr eaLnBrk="0" hangingPunct="0"/>
            <a:r>
              <a:rPr lang="en-US" sz="2800" i="1" dirty="0">
                <a:solidFill>
                  <a:srgbClr val="000000"/>
                </a:solidFill>
                <a:latin typeface="Comic Sans MS" pitchFamily="66" charset="0"/>
              </a:rPr>
              <a:t>How the Arc method works…</a:t>
            </a:r>
          </a:p>
        </p:txBody>
      </p:sp>
      <p:sp>
        <p:nvSpPr>
          <p:cNvPr id="19" name="TextBox 18"/>
          <p:cNvSpPr txBox="1"/>
          <p:nvPr/>
        </p:nvSpPr>
        <p:spPr>
          <a:xfrm>
            <a:off x="5508104" y="4900518"/>
            <a:ext cx="3230148" cy="369332"/>
          </a:xfrm>
          <a:prstGeom prst="rect">
            <a:avLst/>
          </a:prstGeom>
          <a:noFill/>
        </p:spPr>
        <p:txBody>
          <a:bodyPr wrap="square" rtlCol="0">
            <a:spAutoFit/>
          </a:bodyPr>
          <a:lstStyle/>
          <a:p>
            <a:r>
              <a:rPr lang="en-US" sz="1800" b="1" dirty="0"/>
              <a:t>Common drawing problems</a:t>
            </a:r>
            <a:endParaRPr lang="en-US" sz="1800" dirty="0"/>
          </a:p>
        </p:txBody>
      </p:sp>
    </p:spTree>
    <p:extLst>
      <p:ext uri="{BB962C8B-B14F-4D97-AF65-F5344CB8AC3E}">
        <p14:creationId xmlns:p14="http://schemas.microsoft.com/office/powerpoint/2010/main" val="10209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500"/>
                                        <p:tgtEl>
                                          <p:spTgt spid="20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fade">
                                      <p:cBhvr>
                                        <p:cTn id="32" dur="500"/>
                                        <p:tgtEl>
                                          <p:spTgt spid="20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7"/>
                                        </p:tgtEl>
                                        <p:attrNameLst>
                                          <p:attrName>style.visibility</p:attrName>
                                        </p:attrNameLst>
                                      </p:cBhvr>
                                      <p:to>
                                        <p:strVal val="visible"/>
                                      </p:to>
                                    </p:set>
                                    <p:animEffect transition="in" filter="fade">
                                      <p:cBhvr>
                                        <p:cTn id="37" dur="500"/>
                                        <p:tgtEl>
                                          <p:spTgt spid="20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8"/>
                                        </p:tgtEl>
                                        <p:attrNameLst>
                                          <p:attrName>style.visibility</p:attrName>
                                        </p:attrNameLst>
                                      </p:cBhvr>
                                      <p:to>
                                        <p:strVal val="visible"/>
                                      </p:to>
                                    </p:set>
                                    <p:animEffect transition="in" filter="fade">
                                      <p:cBhvr>
                                        <p:cTn id="4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0FD45-9C07-415E-B56E-3098C2960AF5}"/>
              </a:ext>
            </a:extLst>
          </p:cNvPr>
          <p:cNvPicPr>
            <a:picLocks noChangeAspect="1"/>
          </p:cNvPicPr>
          <p:nvPr/>
        </p:nvPicPr>
        <p:blipFill>
          <a:blip r:embed="rId2"/>
          <a:stretch>
            <a:fillRect/>
          </a:stretch>
        </p:blipFill>
        <p:spPr>
          <a:xfrm>
            <a:off x="0" y="695205"/>
            <a:ext cx="9144000" cy="5467590"/>
          </a:xfrm>
          <a:prstGeom prst="rect">
            <a:avLst/>
          </a:prstGeom>
        </p:spPr>
      </p:pic>
    </p:spTree>
    <p:extLst>
      <p:ext uri="{BB962C8B-B14F-4D97-AF65-F5344CB8AC3E}">
        <p14:creationId xmlns:p14="http://schemas.microsoft.com/office/powerpoint/2010/main" val="148468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3568" y="0"/>
            <a:ext cx="7772400" cy="1143000"/>
          </a:xfrm>
        </p:spPr>
        <p:txBody>
          <a:bodyPr/>
          <a:lstStyle/>
          <a:p>
            <a:r>
              <a:rPr lang="en-US" sz="3200" dirty="0">
                <a:effectLst>
                  <a:outerShdw blurRad="38100" dist="38100" dir="2700000" algn="tl">
                    <a:srgbClr val="000000">
                      <a:alpha val="43137"/>
                    </a:srgbClr>
                  </a:outerShdw>
                </a:effectLst>
                <a:latin typeface="Comic Sans MS" pitchFamily="66" charset="0"/>
              </a:rPr>
              <a:t>Principles of ‘balanced’ cross sections</a:t>
            </a:r>
          </a:p>
        </p:txBody>
      </p:sp>
      <p:sp>
        <p:nvSpPr>
          <p:cNvPr id="49155" name="Content Placeholder 2"/>
          <p:cNvSpPr>
            <a:spLocks noGrp="1"/>
          </p:cNvSpPr>
          <p:nvPr>
            <p:ph idx="1"/>
          </p:nvPr>
        </p:nvSpPr>
        <p:spPr>
          <a:xfrm>
            <a:off x="611560" y="1268760"/>
            <a:ext cx="7772400" cy="4114800"/>
          </a:xfrm>
        </p:spPr>
        <p:txBody>
          <a:bodyPr>
            <a:noAutofit/>
          </a:bodyPr>
          <a:lstStyle/>
          <a:p>
            <a:r>
              <a:rPr lang="en-US" sz="2400" dirty="0">
                <a:latin typeface="Comic Sans MS" pitchFamily="66" charset="0"/>
              </a:rPr>
              <a:t>Balanced = retro-deformable.</a:t>
            </a:r>
          </a:p>
          <a:p>
            <a:r>
              <a:rPr lang="en-US" sz="2400" dirty="0">
                <a:latin typeface="Comic Sans MS" pitchFamily="66" charset="0"/>
              </a:rPr>
              <a:t>The true section is retro-deformable.</a:t>
            </a:r>
          </a:p>
          <a:p>
            <a:r>
              <a:rPr lang="en-US" sz="2400" dirty="0">
                <a:latin typeface="Comic Sans MS" pitchFamily="66" charset="0"/>
              </a:rPr>
              <a:t>Any retro-deformable section is a possible model. Not unique however in general.</a:t>
            </a:r>
          </a:p>
          <a:p>
            <a:r>
              <a:rPr lang="en-US" sz="2400" dirty="0">
                <a:latin typeface="Comic Sans MS" pitchFamily="66" charset="0"/>
              </a:rPr>
              <a:t>The ‘space’ of retro-deformable section is large. We need assumptions to limit possibilities:</a:t>
            </a:r>
          </a:p>
          <a:p>
            <a:pPr lvl="1"/>
            <a:r>
              <a:rPr lang="en-US" sz="2000" dirty="0">
                <a:latin typeface="Comic Sans MS" pitchFamily="66" charset="0"/>
              </a:rPr>
              <a:t>Conservation of mass is often assumed to convert to conservation of volume (not correct in case of compaction or metamorphism).</a:t>
            </a:r>
          </a:p>
          <a:p>
            <a:pPr lvl="1"/>
            <a:r>
              <a:rPr lang="en-US" sz="2000" dirty="0">
                <a:latin typeface="Comic Sans MS" pitchFamily="66" charset="0"/>
              </a:rPr>
              <a:t>if plane strain  is assumed or if the structure is cylindrical conservation of volume converts to conservation of area</a:t>
            </a:r>
          </a:p>
          <a:p>
            <a:pPr>
              <a:buFontTx/>
              <a:buNone/>
            </a:pPr>
            <a:endParaRPr lang="en-US" sz="2400" dirty="0">
              <a:latin typeface="Comic Sans MS" pitchFamily="66" charset="0"/>
            </a:endParaRPr>
          </a:p>
        </p:txBody>
      </p:sp>
    </p:spTree>
    <p:extLst>
      <p:ext uri="{BB962C8B-B14F-4D97-AF65-F5344CB8AC3E}">
        <p14:creationId xmlns:p14="http://schemas.microsoft.com/office/powerpoint/2010/main" val="1880067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944291-7C28-48E4-8218-F20E7D34A36C}"/>
              </a:ext>
            </a:extLst>
          </p:cNvPr>
          <p:cNvPicPr>
            <a:picLocks noChangeAspect="1"/>
          </p:cNvPicPr>
          <p:nvPr/>
        </p:nvPicPr>
        <p:blipFill>
          <a:blip r:embed="rId2"/>
          <a:stretch>
            <a:fillRect/>
          </a:stretch>
        </p:blipFill>
        <p:spPr>
          <a:xfrm>
            <a:off x="0" y="732142"/>
            <a:ext cx="9144000" cy="5393716"/>
          </a:xfrm>
          <a:prstGeom prst="rect">
            <a:avLst/>
          </a:prstGeom>
        </p:spPr>
      </p:pic>
    </p:spTree>
    <p:extLst>
      <p:ext uri="{BB962C8B-B14F-4D97-AF65-F5344CB8AC3E}">
        <p14:creationId xmlns:p14="http://schemas.microsoft.com/office/powerpoint/2010/main" val="1798081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7A2D58-0D17-4180-A75E-448C9AE1A57F}"/>
              </a:ext>
            </a:extLst>
          </p:cNvPr>
          <p:cNvPicPr>
            <a:picLocks noChangeAspect="1"/>
          </p:cNvPicPr>
          <p:nvPr/>
        </p:nvPicPr>
        <p:blipFill>
          <a:blip r:embed="rId2"/>
          <a:stretch>
            <a:fillRect/>
          </a:stretch>
        </p:blipFill>
        <p:spPr>
          <a:xfrm>
            <a:off x="0" y="675719"/>
            <a:ext cx="9144000" cy="5506561"/>
          </a:xfrm>
          <a:prstGeom prst="rect">
            <a:avLst/>
          </a:prstGeom>
        </p:spPr>
      </p:pic>
    </p:spTree>
    <p:extLst>
      <p:ext uri="{BB962C8B-B14F-4D97-AF65-F5344CB8AC3E}">
        <p14:creationId xmlns:p14="http://schemas.microsoft.com/office/powerpoint/2010/main" val="62902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2631D2-BACB-4538-B525-93E157A7BC1D}"/>
              </a:ext>
            </a:extLst>
          </p:cNvPr>
          <p:cNvPicPr>
            <a:picLocks noChangeAspect="1"/>
          </p:cNvPicPr>
          <p:nvPr/>
        </p:nvPicPr>
        <p:blipFill>
          <a:blip r:embed="rId2"/>
          <a:stretch>
            <a:fillRect/>
          </a:stretch>
        </p:blipFill>
        <p:spPr>
          <a:xfrm>
            <a:off x="0" y="613132"/>
            <a:ext cx="9144000" cy="5631735"/>
          </a:xfrm>
          <a:prstGeom prst="rect">
            <a:avLst/>
          </a:prstGeom>
        </p:spPr>
      </p:pic>
    </p:spTree>
    <p:extLst>
      <p:ext uri="{BB962C8B-B14F-4D97-AF65-F5344CB8AC3E}">
        <p14:creationId xmlns:p14="http://schemas.microsoft.com/office/powerpoint/2010/main" val="154413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AEF74F-72CC-4DD6-AFBB-FF2E15A9B353}"/>
              </a:ext>
            </a:extLst>
          </p:cNvPr>
          <p:cNvPicPr>
            <a:picLocks noChangeAspect="1"/>
          </p:cNvPicPr>
          <p:nvPr/>
        </p:nvPicPr>
        <p:blipFill>
          <a:blip r:embed="rId2"/>
          <a:stretch>
            <a:fillRect/>
          </a:stretch>
        </p:blipFill>
        <p:spPr>
          <a:xfrm>
            <a:off x="0" y="681931"/>
            <a:ext cx="9144000" cy="5494138"/>
          </a:xfrm>
          <a:prstGeom prst="rect">
            <a:avLst/>
          </a:prstGeom>
        </p:spPr>
      </p:pic>
    </p:spTree>
    <p:extLst>
      <p:ext uri="{BB962C8B-B14F-4D97-AF65-F5344CB8AC3E}">
        <p14:creationId xmlns:p14="http://schemas.microsoft.com/office/powerpoint/2010/main" val="388773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DD639A-3F5D-4407-9DE0-2A35F5EF03FE}"/>
              </a:ext>
            </a:extLst>
          </p:cNvPr>
          <p:cNvPicPr>
            <a:picLocks noChangeAspect="1"/>
          </p:cNvPicPr>
          <p:nvPr/>
        </p:nvPicPr>
        <p:blipFill>
          <a:blip r:embed="rId2"/>
          <a:stretch>
            <a:fillRect/>
          </a:stretch>
        </p:blipFill>
        <p:spPr>
          <a:xfrm>
            <a:off x="0" y="634284"/>
            <a:ext cx="9144000" cy="5589431"/>
          </a:xfrm>
          <a:prstGeom prst="rect">
            <a:avLst/>
          </a:prstGeom>
        </p:spPr>
      </p:pic>
    </p:spTree>
    <p:extLst>
      <p:ext uri="{BB962C8B-B14F-4D97-AF65-F5344CB8AC3E}">
        <p14:creationId xmlns:p14="http://schemas.microsoft.com/office/powerpoint/2010/main" val="1089619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B2A30-34AA-4D50-8727-BE78DD4796A0}"/>
              </a:ext>
            </a:extLst>
          </p:cNvPr>
          <p:cNvPicPr>
            <a:picLocks noChangeAspect="1"/>
          </p:cNvPicPr>
          <p:nvPr/>
        </p:nvPicPr>
        <p:blipFill>
          <a:blip r:embed="rId2"/>
          <a:stretch>
            <a:fillRect/>
          </a:stretch>
        </p:blipFill>
        <p:spPr>
          <a:xfrm>
            <a:off x="0" y="696977"/>
            <a:ext cx="9144000" cy="5464045"/>
          </a:xfrm>
          <a:prstGeom prst="rect">
            <a:avLst/>
          </a:prstGeom>
        </p:spPr>
      </p:pic>
    </p:spTree>
    <p:extLst>
      <p:ext uri="{BB962C8B-B14F-4D97-AF65-F5344CB8AC3E}">
        <p14:creationId xmlns:p14="http://schemas.microsoft.com/office/powerpoint/2010/main" val="1436063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 y="2060848"/>
            <a:ext cx="42862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735" y="2095545"/>
            <a:ext cx="4079721" cy="290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931" y="1139190"/>
            <a:ext cx="37433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7064" y="1148827"/>
            <a:ext cx="4536504"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Comic Sans MS" panose="030F0702030302020204" pitchFamily="66" charset="0"/>
              </a:rPr>
              <a:t>The Arc method </a:t>
            </a:r>
          </a:p>
        </p:txBody>
      </p:sp>
    </p:spTree>
    <p:extLst>
      <p:ext uri="{BB962C8B-B14F-4D97-AF65-F5344CB8AC3E}">
        <p14:creationId xmlns:p14="http://schemas.microsoft.com/office/powerpoint/2010/main" val="47361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PI UAE\Documents\Documents\Geol Mapping\balance sec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852" t="12152" r="2716" b="31971"/>
          <a:stretch/>
        </p:blipFill>
        <p:spPr bwMode="auto">
          <a:xfrm>
            <a:off x="107504" y="890684"/>
            <a:ext cx="4560401" cy="50847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83568" y="18864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r>
              <a:rPr lang="en-US" sz="3200" kern="0" dirty="0">
                <a:solidFill>
                  <a:srgbClr val="000000"/>
                </a:solidFill>
                <a:effectLst>
                  <a:outerShdw blurRad="38100" dist="38100" dir="2700000" algn="tl">
                    <a:srgbClr val="000000">
                      <a:alpha val="43137"/>
                    </a:srgbClr>
                  </a:outerShdw>
                </a:effectLst>
                <a:latin typeface="Comic Sans MS" pitchFamily="66" charset="0"/>
              </a:rPr>
              <a:t>Constructing a balanced cross-section</a:t>
            </a:r>
          </a:p>
        </p:txBody>
      </p:sp>
      <p:sp>
        <p:nvSpPr>
          <p:cNvPr id="2" name="TextBox 1"/>
          <p:cNvSpPr txBox="1"/>
          <p:nvPr/>
        </p:nvSpPr>
        <p:spPr>
          <a:xfrm>
            <a:off x="5148064" y="1124744"/>
            <a:ext cx="3744416" cy="2308324"/>
          </a:xfrm>
          <a:prstGeom prst="rect">
            <a:avLst/>
          </a:prstGeom>
          <a:noFill/>
        </p:spPr>
        <p:txBody>
          <a:bodyPr wrap="square" rtlCol="0">
            <a:spAutoFit/>
          </a:bodyPr>
          <a:lstStyle/>
          <a:p>
            <a:r>
              <a:rPr lang="en-US" sz="1800" b="1" dirty="0">
                <a:solidFill>
                  <a:srgbClr val="000000"/>
                </a:solidFill>
              </a:rPr>
              <a:t>Assumptions:</a:t>
            </a:r>
          </a:p>
          <a:p>
            <a:pPr marL="285750" indent="-285750">
              <a:buFont typeface="Arial" panose="020B0604020202020204" pitchFamily="34" charset="0"/>
              <a:buChar char="•"/>
            </a:pPr>
            <a:r>
              <a:rPr lang="en-US" sz="1800" dirty="0">
                <a:solidFill>
                  <a:srgbClr val="000000"/>
                </a:solidFill>
              </a:rPr>
              <a:t>Section perpendicular to the fold axes and parallel to transport direction</a:t>
            </a:r>
          </a:p>
          <a:p>
            <a:pPr marL="285750" indent="-285750">
              <a:buFont typeface="Arial" panose="020B0604020202020204" pitchFamily="34" charset="0"/>
              <a:buChar char="•"/>
            </a:pPr>
            <a:r>
              <a:rPr lang="en-US" sz="1800" dirty="0">
                <a:solidFill>
                  <a:srgbClr val="000000"/>
                </a:solidFill>
              </a:rPr>
              <a:t>No volume loss or change during deformation</a:t>
            </a:r>
          </a:p>
          <a:p>
            <a:pPr marL="285750" indent="-285750">
              <a:buFont typeface="Arial" panose="020B0604020202020204" pitchFamily="34" charset="0"/>
              <a:buChar char="•"/>
            </a:pPr>
            <a:r>
              <a:rPr lang="en-US" sz="1800" dirty="0">
                <a:solidFill>
                  <a:srgbClr val="000000"/>
                </a:solidFill>
              </a:rPr>
              <a:t>Little or no elongation –or contraction- in the strike direction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8315" y="5013176"/>
            <a:ext cx="2007628" cy="163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645024"/>
            <a:ext cx="3674640" cy="99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24764" y="6340665"/>
            <a:ext cx="1558568" cy="307777"/>
          </a:xfrm>
          <a:prstGeom prst="rect">
            <a:avLst/>
          </a:prstGeom>
          <a:noFill/>
        </p:spPr>
        <p:txBody>
          <a:bodyPr wrap="none" rtlCol="0">
            <a:spAutoFit/>
          </a:bodyPr>
          <a:lstStyle/>
          <a:p>
            <a:r>
              <a:rPr lang="en-US" sz="1400" dirty="0">
                <a:solidFill>
                  <a:srgbClr val="000000"/>
                </a:solidFill>
              </a:rPr>
              <a:t>Transport direction</a:t>
            </a:r>
          </a:p>
        </p:txBody>
      </p:sp>
      <p:sp>
        <p:nvSpPr>
          <p:cNvPr id="8" name="TextBox 7"/>
          <p:cNvSpPr txBox="1"/>
          <p:nvPr/>
        </p:nvSpPr>
        <p:spPr>
          <a:xfrm>
            <a:off x="7783415" y="4705399"/>
            <a:ext cx="808235" cy="307777"/>
          </a:xfrm>
          <a:prstGeom prst="rect">
            <a:avLst/>
          </a:prstGeom>
          <a:noFill/>
        </p:spPr>
        <p:txBody>
          <a:bodyPr wrap="none" rtlCol="0">
            <a:spAutoFit/>
          </a:bodyPr>
          <a:lstStyle/>
          <a:p>
            <a:r>
              <a:rPr lang="en-US" sz="1400" dirty="0">
                <a:solidFill>
                  <a:srgbClr val="000000"/>
                </a:solidFill>
              </a:rPr>
              <a:t>Pin lines</a:t>
            </a:r>
          </a:p>
        </p:txBody>
      </p:sp>
    </p:spTree>
    <p:extLst>
      <p:ext uri="{BB962C8B-B14F-4D97-AF65-F5344CB8AC3E}">
        <p14:creationId xmlns:p14="http://schemas.microsoft.com/office/powerpoint/2010/main" val="302586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015" y="1268760"/>
            <a:ext cx="7740895" cy="401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5"/>
          <p:cNvSpPr txBox="1">
            <a:spLocks noChangeArrowheads="1"/>
          </p:cNvSpPr>
          <p:nvPr/>
        </p:nvSpPr>
        <p:spPr bwMode="auto">
          <a:xfrm>
            <a:off x="705015" y="405916"/>
            <a:ext cx="7459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rgbClr val="000000"/>
                </a:solidFill>
                <a:effectLst>
                  <a:outerShdw blurRad="38100" dist="38100" dir="2700000" algn="tl">
                    <a:srgbClr val="000000">
                      <a:alpha val="43137"/>
                    </a:srgbClr>
                  </a:outerShdw>
                </a:effectLst>
              </a:rPr>
              <a:t>An example from the Zagros - Both are balanced</a:t>
            </a:r>
          </a:p>
        </p:txBody>
      </p:sp>
    </p:spTree>
    <p:extLst>
      <p:ext uri="{BB962C8B-B14F-4D97-AF65-F5344CB8AC3E}">
        <p14:creationId xmlns:p14="http://schemas.microsoft.com/office/powerpoint/2010/main" val="187824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6FBA-5296-42AA-816A-98B4B8228DDF}"/>
              </a:ext>
            </a:extLst>
          </p:cNvPr>
          <p:cNvSpPr>
            <a:spLocks noGrp="1"/>
          </p:cNvSpPr>
          <p:nvPr>
            <p:ph type="title"/>
          </p:nvPr>
        </p:nvSpPr>
        <p:spPr>
          <a:xfrm>
            <a:off x="467544" y="188640"/>
            <a:ext cx="7772400" cy="587152"/>
          </a:xfrm>
        </p:spPr>
        <p:txBody>
          <a:bodyPr/>
          <a:lstStyle/>
          <a:p>
            <a:r>
              <a:rPr lang="en-US" sz="2400" dirty="0"/>
              <a:t>Step-by step construction</a:t>
            </a:r>
          </a:p>
        </p:txBody>
      </p:sp>
      <p:pic>
        <p:nvPicPr>
          <p:cNvPr id="6" name="Picture 5">
            <a:extLst>
              <a:ext uri="{FF2B5EF4-FFF2-40B4-BE49-F238E27FC236}">
                <a16:creationId xmlns:a16="http://schemas.microsoft.com/office/drawing/2014/main" id="{0882EF58-AD92-498D-9640-D77FF007A755}"/>
              </a:ext>
            </a:extLst>
          </p:cNvPr>
          <p:cNvPicPr>
            <a:picLocks noChangeAspect="1"/>
          </p:cNvPicPr>
          <p:nvPr/>
        </p:nvPicPr>
        <p:blipFill>
          <a:blip r:embed="rId2"/>
          <a:stretch>
            <a:fillRect/>
          </a:stretch>
        </p:blipFill>
        <p:spPr>
          <a:xfrm>
            <a:off x="1043608" y="836712"/>
            <a:ext cx="7099989" cy="2448272"/>
          </a:xfrm>
          <a:prstGeom prst="rect">
            <a:avLst/>
          </a:prstGeom>
        </p:spPr>
      </p:pic>
      <p:cxnSp>
        <p:nvCxnSpPr>
          <p:cNvPr id="13" name="Straight Connector 12">
            <a:extLst>
              <a:ext uri="{FF2B5EF4-FFF2-40B4-BE49-F238E27FC236}">
                <a16:creationId xmlns:a16="http://schemas.microsoft.com/office/drawing/2014/main" id="{D3CAD5D3-00FC-42A6-88B7-513816DE9E7F}"/>
              </a:ext>
            </a:extLst>
          </p:cNvPr>
          <p:cNvCxnSpPr>
            <a:cxnSpLocks/>
          </p:cNvCxnSpPr>
          <p:nvPr/>
        </p:nvCxnSpPr>
        <p:spPr bwMode="auto">
          <a:xfrm>
            <a:off x="1763688" y="1410310"/>
            <a:ext cx="432048" cy="362506"/>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E08092-05B5-4FF8-8EA3-A9954599D8E3}"/>
              </a:ext>
            </a:extLst>
          </p:cNvPr>
          <p:cNvCxnSpPr/>
          <p:nvPr/>
        </p:nvCxnSpPr>
        <p:spPr bwMode="auto">
          <a:xfrm flipH="1">
            <a:off x="2267744" y="1419553"/>
            <a:ext cx="360040" cy="353263"/>
          </a:xfrm>
          <a:prstGeom prst="line">
            <a:avLst/>
          </a:prstGeom>
          <a:solidFill>
            <a:schemeClr val="accent1"/>
          </a:solidFill>
          <a:ln w="9525" cap="flat" cmpd="sng" algn="ctr">
            <a:solidFill>
              <a:srgbClr val="FF0000"/>
            </a:solidFill>
            <a:prstDash val="solid"/>
            <a:round/>
            <a:headEnd type="none" w="med" len="med"/>
            <a:tailEnd type="none" w="med" len="med"/>
          </a:ln>
          <a:effectLst/>
        </p:spPr>
      </p:cxnSp>
      <p:pic>
        <p:nvPicPr>
          <p:cNvPr id="21" name="Picture 20">
            <a:extLst>
              <a:ext uri="{FF2B5EF4-FFF2-40B4-BE49-F238E27FC236}">
                <a16:creationId xmlns:a16="http://schemas.microsoft.com/office/drawing/2014/main" id="{C29B6BF0-EDA2-4E53-A56C-ABE280A2A331}"/>
              </a:ext>
            </a:extLst>
          </p:cNvPr>
          <p:cNvPicPr>
            <a:picLocks noChangeAspect="1"/>
          </p:cNvPicPr>
          <p:nvPr/>
        </p:nvPicPr>
        <p:blipFill>
          <a:blip r:embed="rId3"/>
          <a:stretch>
            <a:fillRect/>
          </a:stretch>
        </p:blipFill>
        <p:spPr>
          <a:xfrm>
            <a:off x="755576" y="775792"/>
            <a:ext cx="7719473" cy="3329136"/>
          </a:xfrm>
          <a:prstGeom prst="rect">
            <a:avLst/>
          </a:prstGeom>
        </p:spPr>
      </p:pic>
    </p:spTree>
    <p:extLst>
      <p:ext uri="{BB962C8B-B14F-4D97-AF65-F5344CB8AC3E}">
        <p14:creationId xmlns:p14="http://schemas.microsoft.com/office/powerpoint/2010/main" val="20458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icture 8"/>
          <p:cNvSpPr>
            <a:spLocks noChangeAspect="1" noChangeArrowheads="1"/>
          </p:cNvSpPr>
          <p:nvPr/>
        </p:nvSpPr>
        <p:spPr bwMode="auto">
          <a:xfrm>
            <a:off x="1706563" y="3429000"/>
            <a:ext cx="7970837" cy="3498850"/>
          </a:xfrm>
          <a:prstGeom prst="rect">
            <a:avLst/>
          </a:prstGeom>
          <a:noFill/>
          <a:ln w="9525">
            <a:noFill/>
            <a:miter lim="800000"/>
            <a:headEnd/>
            <a:tailEnd/>
          </a:ln>
        </p:spPr>
        <p:txBody>
          <a:bodyPr/>
          <a:lstStyle/>
          <a:p>
            <a:pPr eaLnBrk="0" hangingPunct="0"/>
            <a:endParaRPr lang="el-GR">
              <a:solidFill>
                <a:srgbClr val="000000"/>
              </a:solidFill>
              <a:latin typeface="Comic Sans MS" pitchFamily="66" charset="0"/>
            </a:endParaRPr>
          </a:p>
        </p:txBody>
      </p:sp>
      <p:sp>
        <p:nvSpPr>
          <p:cNvPr id="51203" name="TextBox 5"/>
          <p:cNvSpPr txBox="1">
            <a:spLocks noChangeArrowheads="1"/>
          </p:cNvSpPr>
          <p:nvPr/>
        </p:nvSpPr>
        <p:spPr bwMode="auto">
          <a:xfrm>
            <a:off x="395536" y="116632"/>
            <a:ext cx="8553450" cy="1938992"/>
          </a:xfrm>
          <a:prstGeom prst="rect">
            <a:avLst/>
          </a:prstGeom>
          <a:noFill/>
          <a:ln w="9525">
            <a:noFill/>
            <a:miter lim="800000"/>
            <a:headEnd/>
            <a:tailEnd/>
          </a:ln>
        </p:spPr>
        <p:txBody>
          <a:bodyPr>
            <a:spAutoFit/>
          </a:bodyPr>
          <a:lstStyle/>
          <a:p>
            <a:pPr eaLnBrk="0" hangingPunct="0"/>
            <a:r>
              <a:rPr lang="en-US" dirty="0">
                <a:solidFill>
                  <a:srgbClr val="000000"/>
                </a:solidFill>
                <a:latin typeface="Comic Sans MS" pitchFamily="66" charset="0"/>
              </a:rPr>
              <a:t>Two popular methods can then be used to construct balanced cross sections</a:t>
            </a:r>
          </a:p>
          <a:p>
            <a:pPr algn="ctr" eaLnBrk="0" hangingPunct="0">
              <a:buFontTx/>
              <a:buChar char="-"/>
            </a:pPr>
            <a:r>
              <a:rPr lang="en-US" dirty="0">
                <a:solidFill>
                  <a:srgbClr val="FF0000"/>
                </a:solidFill>
                <a:latin typeface="Comic Sans MS" pitchFamily="66" charset="0"/>
              </a:rPr>
              <a:t>The Arc (or Busk) Method (Busk, 1929)</a:t>
            </a:r>
          </a:p>
          <a:p>
            <a:pPr algn="ctr" eaLnBrk="0" hangingPunct="0"/>
            <a:endParaRPr lang="en-US" dirty="0">
              <a:solidFill>
                <a:srgbClr val="FF0000"/>
              </a:solidFill>
              <a:latin typeface="Comic Sans MS" pitchFamily="66" charset="0"/>
            </a:endParaRPr>
          </a:p>
          <a:p>
            <a:pPr algn="ctr" eaLnBrk="0" hangingPunct="0"/>
            <a:r>
              <a:rPr lang="en-US" dirty="0">
                <a:solidFill>
                  <a:srgbClr val="FF0000"/>
                </a:solidFill>
                <a:latin typeface="Comic Sans MS" pitchFamily="66" charset="0"/>
              </a:rPr>
              <a:t>- The Kink Method</a:t>
            </a:r>
          </a:p>
        </p:txBody>
      </p:sp>
      <p:pic>
        <p:nvPicPr>
          <p:cNvPr id="2" name="Picture 1">
            <a:extLst>
              <a:ext uri="{FF2B5EF4-FFF2-40B4-BE49-F238E27FC236}">
                <a16:creationId xmlns:a16="http://schemas.microsoft.com/office/drawing/2014/main" id="{866F6D37-00EF-4944-8567-9674C91E47CA}"/>
              </a:ext>
            </a:extLst>
          </p:cNvPr>
          <p:cNvPicPr>
            <a:picLocks noChangeAspect="1"/>
          </p:cNvPicPr>
          <p:nvPr/>
        </p:nvPicPr>
        <p:blipFill>
          <a:blip r:embed="rId3"/>
          <a:stretch>
            <a:fillRect/>
          </a:stretch>
        </p:blipFill>
        <p:spPr>
          <a:xfrm>
            <a:off x="730077" y="2132856"/>
            <a:ext cx="7884368" cy="4426495"/>
          </a:xfrm>
          <a:prstGeom prst="rect">
            <a:avLst/>
          </a:prstGeom>
        </p:spPr>
      </p:pic>
    </p:spTree>
    <p:extLst>
      <p:ext uri="{BB962C8B-B14F-4D97-AF65-F5344CB8AC3E}">
        <p14:creationId xmlns:p14="http://schemas.microsoft.com/office/powerpoint/2010/main" val="179798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4" descr="σάρωση0007"/>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t="45028"/>
          <a:stretch/>
        </p:blipFill>
        <p:spPr bwMode="auto">
          <a:xfrm>
            <a:off x="827584" y="3799189"/>
            <a:ext cx="4109133" cy="2950412"/>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27" y="979820"/>
            <a:ext cx="4066716" cy="2668265"/>
          </a:xfrm>
          <a:prstGeom prst="rect">
            <a:avLst/>
          </a:prstGeom>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1693" y="263724"/>
            <a:ext cx="2368699" cy="236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18162" y="2632423"/>
            <a:ext cx="2791197" cy="2031325"/>
          </a:xfrm>
          <a:prstGeom prst="rect">
            <a:avLst/>
          </a:prstGeom>
        </p:spPr>
        <p:txBody>
          <a:bodyPr wrap="square">
            <a:spAutoFit/>
          </a:bodyPr>
          <a:lstStyle/>
          <a:p>
            <a:r>
              <a:rPr lang="en-US" sz="900" dirty="0"/>
              <a:t>1. It's quite common in this method for perpendiculars to dip measurements to intersect far off the diagram.</a:t>
            </a:r>
          </a:p>
          <a:p>
            <a:r>
              <a:rPr lang="en-US" sz="900" dirty="0"/>
              <a:t>2. Locate the bisector of the angle between the perpendiculars. One way is to construct lines parallel to each side the same distance in, so that the lines intersect. Then bisect that angle.</a:t>
            </a:r>
          </a:p>
          <a:p>
            <a:endParaRPr lang="en-US" sz="900" dirty="0"/>
          </a:p>
          <a:p>
            <a:r>
              <a:rPr lang="en-US" sz="900" dirty="0"/>
              <a:t>3. From each dip datum, draw a line perpendicular to the bisector and extend it to the opposite side. This locates the other end of the arc.</a:t>
            </a:r>
          </a:p>
          <a:p>
            <a:endParaRPr lang="en-US" sz="900" dirty="0"/>
          </a:p>
          <a:p>
            <a:r>
              <a:rPr lang="en-US" sz="900" dirty="0"/>
              <a:t>4. Construct the dips on opposite sides of the sector. Dips along any one side of the sector are all equal and parallel. </a:t>
            </a:r>
          </a:p>
        </p:txBody>
      </p:sp>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1791" y="4509120"/>
            <a:ext cx="2240481" cy="224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251223"/>
            <a:ext cx="324036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Arc (or Busk) method </a:t>
            </a:r>
          </a:p>
        </p:txBody>
      </p:sp>
      <p:cxnSp>
        <p:nvCxnSpPr>
          <p:cNvPr id="7" name="Straight Connector 6"/>
          <p:cNvCxnSpPr/>
          <p:nvPr/>
        </p:nvCxnSpPr>
        <p:spPr>
          <a:xfrm>
            <a:off x="467544" y="712888"/>
            <a:ext cx="435639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B4BD2-7C59-4B96-8DF8-EC2BE3C913C6}"/>
              </a:ext>
            </a:extLst>
          </p:cNvPr>
          <p:cNvPicPr>
            <a:picLocks noChangeAspect="1"/>
          </p:cNvPicPr>
          <p:nvPr/>
        </p:nvPicPr>
        <p:blipFill>
          <a:blip r:embed="rId2"/>
          <a:stretch>
            <a:fillRect/>
          </a:stretch>
        </p:blipFill>
        <p:spPr>
          <a:xfrm>
            <a:off x="0" y="672830"/>
            <a:ext cx="9144000" cy="5512340"/>
          </a:xfrm>
          <a:prstGeom prst="rect">
            <a:avLst/>
          </a:prstGeom>
        </p:spPr>
      </p:pic>
    </p:spTree>
    <p:extLst>
      <p:ext uri="{BB962C8B-B14F-4D97-AF65-F5344CB8AC3E}">
        <p14:creationId xmlns:p14="http://schemas.microsoft.com/office/powerpoint/2010/main" val="146113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E59CB8-1F22-4F21-99B1-2527D7296077}"/>
              </a:ext>
            </a:extLst>
          </p:cNvPr>
          <p:cNvPicPr>
            <a:picLocks noChangeAspect="1"/>
          </p:cNvPicPr>
          <p:nvPr/>
        </p:nvPicPr>
        <p:blipFill>
          <a:blip r:embed="rId2"/>
          <a:stretch>
            <a:fillRect/>
          </a:stretch>
        </p:blipFill>
        <p:spPr>
          <a:xfrm>
            <a:off x="0" y="736340"/>
            <a:ext cx="9144000" cy="5385319"/>
          </a:xfrm>
          <a:prstGeom prst="rect">
            <a:avLst/>
          </a:prstGeom>
        </p:spPr>
      </p:pic>
    </p:spTree>
    <p:extLst>
      <p:ext uri="{BB962C8B-B14F-4D97-AF65-F5344CB8AC3E}">
        <p14:creationId xmlns:p14="http://schemas.microsoft.com/office/powerpoint/2010/main" val="187828792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1"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3090</TotalTime>
  <Words>565</Words>
  <Application>Microsoft Office PowerPoint</Application>
  <PresentationFormat>On-screen Show (4:3)</PresentationFormat>
  <Paragraphs>67</Paragraphs>
  <Slides>26</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Comic Sans MS</vt:lpstr>
      <vt:lpstr>Symbol</vt:lpstr>
      <vt:lpstr>Times New Roman</vt:lpstr>
      <vt:lpstr>Default Design</vt:lpstr>
      <vt:lpstr>Blank Presentation</vt:lpstr>
      <vt:lpstr>1_Default Design</vt:lpstr>
      <vt:lpstr>PowerPoint Presentation</vt:lpstr>
      <vt:lpstr>Principles of ‘balanced’ cross sections</vt:lpstr>
      <vt:lpstr>PowerPoint Presentation</vt:lpstr>
      <vt:lpstr>PowerPoint Presentation</vt:lpstr>
      <vt:lpstr>Step-by step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a balanced cross-section from the kink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dc:creator>
  <cp:lastModifiedBy>Reviewer</cp:lastModifiedBy>
  <cp:revision>147</cp:revision>
  <dcterms:created xsi:type="dcterms:W3CDTF">2004-03-14T18:12:30Z</dcterms:created>
  <dcterms:modified xsi:type="dcterms:W3CDTF">2021-04-07T09:56:18Z</dcterms:modified>
</cp:coreProperties>
</file>