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6" r:id="rId2"/>
    <p:sldId id="256" r:id="rId3"/>
    <p:sldId id="257" r:id="rId4"/>
    <p:sldId id="258" r:id="rId5"/>
    <p:sldId id="300" r:id="rId6"/>
    <p:sldId id="259" r:id="rId7"/>
    <p:sldId id="260" r:id="rId8"/>
    <p:sldId id="262" r:id="rId9"/>
    <p:sldId id="263" r:id="rId10"/>
    <p:sldId id="264" r:id="rId11"/>
    <p:sldId id="261" r:id="rId12"/>
    <p:sldId id="297" r:id="rId13"/>
    <p:sldId id="265" r:id="rId14"/>
    <p:sldId id="266" r:id="rId15"/>
    <p:sldId id="302" r:id="rId16"/>
    <p:sldId id="267" r:id="rId17"/>
    <p:sldId id="271" r:id="rId18"/>
    <p:sldId id="303" r:id="rId19"/>
    <p:sldId id="299" r:id="rId20"/>
    <p:sldId id="281" r:id="rId21"/>
    <p:sldId id="282" r:id="rId22"/>
    <p:sldId id="285" r:id="rId2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4CBF29A-E8C6-4797-B7CE-432C9831AC8A}" type="datetimeFigureOut">
              <a:rPr lang="en-US" smtClean="0"/>
              <a:pPr/>
              <a:t>25-Mar-21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AE9191E-164A-475F-BB0B-4DBFAEB2C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7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Development and delivery of a successful smart city strategy requires collaboration</a:t>
            </a:r>
            <a:br>
              <a:rPr lang="en-US" dirty="0"/>
            </a:br>
            <a:r>
              <a:rPr lang="en-US" dirty="0"/>
              <a:t>and change across a wide range of individuals, communities and organizations</a:t>
            </a:r>
            <a:br>
              <a:rPr lang="en-US" dirty="0"/>
            </a:br>
            <a:r>
              <a:rPr lang="en-US" dirty="0"/>
              <a:t>over a sustained period of time. An approach that is rooted in a set of clearly stated</a:t>
            </a:r>
            <a:br>
              <a:rPr lang="en-US" dirty="0"/>
            </a:br>
            <a:r>
              <a:rPr lang="en-US" dirty="0"/>
              <a:t>principles can help ensure that business decisions across those organizations align.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191E-164A-475F-BB0B-4DBFAEB2C8E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93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Traditionally, budget-setting, accountability, decision-making and service delivery</a:t>
            </a:r>
            <a:br>
              <a:rPr lang="en-US" dirty="0"/>
            </a:br>
            <a:r>
              <a:rPr lang="en-US" dirty="0"/>
              <a:t>have been embedded within vertically-integrated delivery chains inside cities –</a:t>
            </a:r>
            <a:br>
              <a:rPr lang="en-US" dirty="0"/>
            </a:br>
            <a:r>
              <a:rPr lang="en-US" dirty="0"/>
              <a:t>delivery silos which are built around functions not user needs. As illustrated in</a:t>
            </a:r>
            <a:br>
              <a:rPr lang="en-US" dirty="0"/>
            </a:br>
            <a:r>
              <a:rPr lang="en-US" dirty="0"/>
              <a:t>Figure 4:</a:t>
            </a:r>
            <a:br>
              <a:rPr lang="en-US" dirty="0"/>
            </a:br>
            <a:r>
              <a:rPr lang="en-US" dirty="0"/>
              <a:t>• the individual citizen or business has had to engage separately with each</a:t>
            </a:r>
            <a:br>
              <a:rPr lang="en-US" dirty="0"/>
            </a:br>
            <a:r>
              <a:rPr lang="en-US" dirty="0"/>
              <a:t>silo: making connections for themselves, rather than receiving seamless and</a:t>
            </a:r>
            <a:br>
              <a:rPr lang="en-US" dirty="0"/>
            </a:br>
            <a:r>
              <a:rPr lang="en-US" dirty="0"/>
              <a:t>connected service that meets their needs;</a:t>
            </a:r>
            <a:br>
              <a:rPr lang="en-US" dirty="0"/>
            </a:br>
            <a:r>
              <a:rPr lang="en-US" dirty="0"/>
              <a:t>• data and information has typically been locked within these silos, limiting the</a:t>
            </a:r>
            <a:br>
              <a:rPr lang="en-US" dirty="0"/>
            </a:br>
            <a:r>
              <a:rPr lang="en-US" dirty="0"/>
              <a:t>potential for collaboration and innovation across the city, and limiting the</a:t>
            </a:r>
            <a:br>
              <a:rPr lang="en-US" dirty="0"/>
            </a:br>
            <a:r>
              <a:rPr lang="en-US" dirty="0"/>
              <a:t>potential to drive city-wide change at speed.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191E-164A-475F-BB0B-4DBFAEB2C8E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95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Key features of this shift to a smarter city operating model include:</a:t>
            </a:r>
            <a:br>
              <a:rPr lang="en-US" dirty="0"/>
            </a:br>
            <a:r>
              <a:rPr lang="en-US" dirty="0"/>
              <a:t>a) </a:t>
            </a:r>
            <a:r>
              <a:rPr lang="en-US" b="1" dirty="0"/>
              <a:t>investing in smart data</a:t>
            </a:r>
            <a:r>
              <a:rPr lang="en-US" dirty="0"/>
              <a:t>, i.e. ensuring that data on the performance and use</a:t>
            </a:r>
            <a:br>
              <a:rPr lang="en-US" dirty="0"/>
            </a:br>
            <a:r>
              <a:rPr lang="en-US" dirty="0"/>
              <a:t>of the city’s physical, spatial and digital assets is available in real time and on</a:t>
            </a:r>
            <a:br>
              <a:rPr lang="en-US" dirty="0"/>
            </a:br>
            <a:r>
              <a:rPr lang="en-US" dirty="0"/>
              <a:t>an open and interoperable basis, in order to enable real-time integration and</a:t>
            </a:r>
            <a:br>
              <a:rPr lang="en-US" dirty="0"/>
            </a:br>
            <a:r>
              <a:rPr lang="en-US" dirty="0"/>
              <a:t>optimization of city resources;</a:t>
            </a:r>
            <a:br>
              <a:rPr lang="en-US" dirty="0"/>
            </a:br>
            <a:r>
              <a:rPr lang="en-US" i="1" dirty="0"/>
              <a:t>NOTE For the purposes of this PAS, “digital assets” refers to digital data,</a:t>
            </a:r>
            <a:br>
              <a:rPr lang="en-US" dirty="0"/>
            </a:br>
            <a:r>
              <a:rPr lang="en-US" i="1" dirty="0"/>
              <a:t>applications and services.</a:t>
            </a:r>
            <a:br>
              <a:rPr lang="en-US" dirty="0"/>
            </a:br>
            <a:r>
              <a:rPr lang="en-US" dirty="0"/>
              <a:t>b) </a:t>
            </a:r>
            <a:r>
              <a:rPr lang="en-US" b="1" dirty="0"/>
              <a:t>managing city data as an asset in its own right</a:t>
            </a:r>
            <a:r>
              <a:rPr lang="en-US" dirty="0"/>
              <a:t>, both within the city authority</a:t>
            </a:r>
            <a:br>
              <a:rPr lang="en-US" dirty="0"/>
            </a:br>
            <a:r>
              <a:rPr lang="en-US" dirty="0"/>
              <a:t>and in collaboration with other significant data owners across the city;</a:t>
            </a:r>
            <a:br>
              <a:rPr lang="en-US" dirty="0"/>
            </a:br>
            <a:r>
              <a:rPr lang="en-US" dirty="0"/>
              <a:t>c) </a:t>
            </a:r>
            <a:r>
              <a:rPr lang="en-US" b="1" dirty="0"/>
              <a:t>enabling externally-driven, stakeholder-led innovation </a:t>
            </a:r>
            <a:r>
              <a:rPr lang="en-US" dirty="0"/>
              <a:t>by citizens,</a:t>
            </a:r>
            <a:br>
              <a:rPr lang="en-US" dirty="0"/>
            </a:br>
            <a:r>
              <a:rPr lang="en-US" dirty="0"/>
              <a:t>communities and the private and voluntary sectors, by opening up city data</a:t>
            </a:r>
            <a:br>
              <a:rPr lang="en-US" dirty="0"/>
            </a:br>
            <a:r>
              <a:rPr lang="en-US" dirty="0"/>
              <a:t>and services for the common good:</a:t>
            </a:r>
            <a:br>
              <a:rPr lang="en-US" dirty="0"/>
            </a:br>
            <a:r>
              <a:rPr lang="en-US" dirty="0"/>
              <a:t>1) both at a technical level, through development of open data platforms;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2) at a business level, through steps to enable a thriving market in reuse of</a:t>
            </a:r>
            <a:br>
              <a:rPr lang="en-US" dirty="0"/>
            </a:br>
            <a:r>
              <a:rPr lang="en-US" dirty="0"/>
              <a:t>public data together with release of data from commercial entities in a</a:t>
            </a:r>
            <a:br>
              <a:rPr lang="en-US" dirty="0"/>
            </a:br>
            <a:r>
              <a:rPr lang="en-US" dirty="0"/>
              <a:t>commercially appropriate way;</a:t>
            </a:r>
            <a:br>
              <a:rPr lang="en-US" dirty="0"/>
            </a:br>
            <a:r>
              <a:rPr lang="en-US" dirty="0"/>
              <a:t>d) </a:t>
            </a:r>
            <a:r>
              <a:rPr lang="en-US" b="1" dirty="0"/>
              <a:t>enabling internally-driven, city-led innovation </a:t>
            </a:r>
            <a:r>
              <a:rPr lang="en-US" dirty="0"/>
              <a:t>to deliver more sustainable</a:t>
            </a:r>
            <a:br>
              <a:rPr lang="en-US" dirty="0"/>
            </a:br>
            <a:r>
              <a:rPr lang="en-US" dirty="0"/>
              <a:t>and citizen-centric services, by:</a:t>
            </a:r>
            <a:br>
              <a:rPr lang="en-US" dirty="0"/>
            </a:br>
            <a:r>
              <a:rPr lang="en-US" dirty="0"/>
              <a:t>1) providing citizens and businesses with public services, which are accessible</a:t>
            </a:r>
            <a:br>
              <a:rPr lang="en-US" dirty="0"/>
            </a:br>
            <a:r>
              <a:rPr lang="en-US" dirty="0"/>
              <a:t>in one stop, over multiple channels, that engage citizens, businesses and</a:t>
            </a:r>
            <a:br>
              <a:rPr lang="en-US" dirty="0"/>
            </a:br>
            <a:r>
              <a:rPr lang="en-US" dirty="0"/>
              <a:t>communities directly in the creation of services, and that are built around</a:t>
            </a:r>
            <a:br>
              <a:rPr lang="en-US" dirty="0"/>
            </a:br>
            <a:r>
              <a:rPr lang="en-US" dirty="0"/>
              <a:t>user needs not the city’s organizational structures;</a:t>
            </a:r>
            <a:br>
              <a:rPr lang="en-US" dirty="0"/>
            </a:br>
            <a:r>
              <a:rPr lang="en-US" dirty="0"/>
              <a:t>2) establishing an integrated business and information architecture which</a:t>
            </a:r>
            <a:br>
              <a:rPr lang="en-US" dirty="0"/>
            </a:br>
            <a:r>
              <a:rPr lang="en-US" dirty="0"/>
              <a:t>enables a whole-of-city view of specific customer groups for city services</a:t>
            </a:r>
            <a:br>
              <a:rPr lang="en-US" dirty="0"/>
            </a:br>
            <a:r>
              <a:rPr lang="en-US" dirty="0"/>
              <a:t>(e.g. commuters, elderly people, troubled families, disabled people);</a:t>
            </a:r>
            <a:br>
              <a:rPr lang="en-US" dirty="0"/>
            </a:br>
            <a:r>
              <a:rPr lang="en-US" dirty="0"/>
              <a:t>e) </a:t>
            </a:r>
            <a:r>
              <a:rPr lang="en-US" b="1" dirty="0"/>
              <a:t>setting holistic and flexible budgets</a:t>
            </a:r>
            <a:r>
              <a:rPr lang="en-US" dirty="0"/>
              <a:t>, with a focus on value for money beyond</a:t>
            </a:r>
            <a:br>
              <a:rPr lang="en-US" dirty="0"/>
            </a:br>
            <a:r>
              <a:rPr lang="en-US" dirty="0"/>
              <a:t>standard departmental boundaries;</a:t>
            </a:r>
            <a:br>
              <a:rPr lang="en-US" dirty="0"/>
            </a:br>
            <a:r>
              <a:rPr lang="en-US" dirty="0"/>
              <a:t>f) </a:t>
            </a:r>
            <a:r>
              <a:rPr lang="en-US" b="1" dirty="0"/>
              <a:t>establishing city-wide governance and stakeholder management processes </a:t>
            </a:r>
            <a:r>
              <a:rPr lang="en-US" dirty="0"/>
              <a:t>to</a:t>
            </a:r>
            <a:br>
              <a:rPr lang="en-US" dirty="0"/>
            </a:br>
            <a:r>
              <a:rPr lang="en-US" dirty="0"/>
              <a:t>support and evaluate these changes.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191E-164A-475F-BB0B-4DBFAEB2C8E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52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clear focus of accountability within the city authority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both the political and administrative levels there should be an explicit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functional responsibility for the smart city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within the city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authority. These functions should be occupied by individuals with sufficient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authority to shape resource allocation and organizational priorities.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Building a broad-based leadership team across the city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not essential that all city stakeholders are committed to the smart city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the very outset. Indeed, a key requirement of building and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managing a 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[B8] smart city roadmap 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to work in ways that nurture and grow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 for the strategy through the implementation process. However, it is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 the smart city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not seen as a centralized or top-down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initiative led solely by the city authority. Sharing leadership roles for the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 and delivery of a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senior colleagues across the other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sectors and organizations across the city is therefore important.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c) 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Bringing city leaders together in effective governance arrangements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City-wide, cross-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sectoral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governance systems need to be established at two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levels: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the strategic governance level, focused on defining required outcomes of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smart city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ensuring effective 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[C] benefit realization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the delivery governance level, focused on implementation of the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[B8] smart city roadmap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d) 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Deployment of formal </a:t>
            </a:r>
            <a:r>
              <a:rPr lang="en-US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management disciplines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deliver effective city-wide transformation, it is vital to develop and manage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portfolio of programmes and projects that together are intended to deliver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smart city vision. While these can be managed by many different actors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around the city, they should be brought together into an overall strategic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work with: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an overall business case, supported by measurement of clear success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indicators;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prioritization of activities and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changes, based on performance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feedback criteria linked to the city’s 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[A] guiding principles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common frameworks for managing strategic risks, issues and constraints,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bought into by all delivery partners.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e) 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Ensuring the right skills mix in the leadership team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Effective leadership of a smart city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requires the senior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accountable leaders to have access to a mix of key skills in the leadership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team which they build around them, including: strategy development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skills, stakeholder engagement skills, marketing skills, commercial skills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technology management skills. Deployment of a formal competency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framework, such as Skills Framework for the Information Age (SFIA), can be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helpful in identifying and building the right skill sets.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f) 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Allowing for organizations’ evolution over time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Contributions by private and voluntary stakeholders are likely to be subject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engagement lifecycles. Organizations are created, evolve and eventually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merge or decline. The continuity of smart city assets and services needs to be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actively managed throughout this evolutionary process.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g) 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Ensuring an open and transparent governance process.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is important in order to build trust, strengthen accountability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delivery of the smart city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to facilitate openness and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collaboration with all stakeholders. This means that the leadership of a smart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city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should aim to publish all key vision and strategy documents,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names and contact details of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leaders publically available,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publish regular updates of performance and delivery against the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[B8] smart city roadmap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191E-164A-475F-BB0B-4DBFAEB2C8E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89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Promoters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Those with an interest in actively promoting the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including: local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elected representatives; central government; consumer groups (including: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business, suppliers to the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media). This category will also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cover any stakeholder with a negative agenda (negative promoters).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Investors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Those investing resources into the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including: financial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institutions; central government; businesses who stand to improve their return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investment through the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programme’s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outcomes (including suppliers).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c) 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Deliverers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Those involved in delivery of the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including: the city authority’s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internal business units; partners, including business, education and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not-for-profit sectors; suppliers.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d) 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Consumers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Those who will be affected by the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including: residents (individuals,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communities and organizations); businesses; those who work and live in, as well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visit, the city.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e) 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External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Those not directly involved in the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 who will be affected by it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directly or indirectly, including: central government; other local government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public sector organizations; businesses with an interest in the impact of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the media.</a:t>
            </a: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191E-164A-475F-BB0B-4DBFAEB2C8E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2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5F1E-26D5-4B87-8EB1-F35CCFC61FDA}" type="datetime1">
              <a:rPr lang="en-US" smtClean="0"/>
              <a:pPr/>
              <a:t>25-Mar-21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303F-0A0A-4DE2-B66C-D0B93638A87C}" type="datetime1">
              <a:rPr lang="en-US" smtClean="0"/>
              <a:pPr/>
              <a:t>25-Mar-21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DD18-28A7-4278-B8EB-FB6BAF67CDEE}" type="datetime1">
              <a:rPr lang="en-US" smtClean="0"/>
              <a:pPr/>
              <a:t>25-Mar-21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989C-1837-42CA-8B0A-D5073ACE589C}" type="datetime1">
              <a:rPr lang="en-US" smtClean="0"/>
              <a:pPr/>
              <a:t>25-Mar-21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0EB5-FF88-4A49-80CE-5C4ECA50AC0A}" type="datetime1">
              <a:rPr lang="en-US" smtClean="0"/>
              <a:pPr/>
              <a:t>25-Mar-21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2D1E-C820-4E25-868D-26FB26399ED6}" type="datetime1">
              <a:rPr lang="en-US" smtClean="0"/>
              <a:pPr/>
              <a:t>25-Mar-21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4258-D8B8-4933-9AC2-03E54FA0F89D}" type="datetime1">
              <a:rPr lang="en-US" smtClean="0"/>
              <a:pPr/>
              <a:t>25-Mar-21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40BD-9002-46D0-A6FB-28EF75BB4D40}" type="datetime1">
              <a:rPr lang="en-US" smtClean="0"/>
              <a:pPr/>
              <a:t>25-Mar-21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BFCF-2792-46C2-BAFF-BA2E6860CFA9}" type="datetime1">
              <a:rPr lang="en-US" smtClean="0"/>
              <a:pPr/>
              <a:t>25-Mar-21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B455-0F34-49D9-8E07-3E80B3FBFFFD}" type="datetime1">
              <a:rPr lang="en-US" smtClean="0"/>
              <a:pPr/>
              <a:t>25-Mar-21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C5C-B7A1-46F8-B3AA-1769A9719334}" type="datetime1">
              <a:rPr lang="en-US" smtClean="0"/>
              <a:pPr/>
              <a:t>25-Mar-21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7CD8-F9E2-42AB-A0F3-E9C59DB99AD3}" type="datetime1">
              <a:rPr lang="en-US" smtClean="0"/>
              <a:pPr/>
              <a:t>25-Mar-21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3E247-A1F2-4130-90EE-22D7C1B6F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1800" dirty="0"/>
              <a:t>ΠΑΝΕΠΙΣΤΗΜΙΟ ΠΑΤΡΩΝ</a:t>
            </a:r>
            <a:br>
              <a:rPr lang="el-GR" sz="1800" dirty="0"/>
            </a:br>
            <a:r>
              <a:rPr lang="el-GR" sz="1800" dirty="0"/>
              <a:t>ΤΜΗΜΑ ΠΟΛΙΤΙΚΩΝ ΜΗΧΑΝΙΚΩΝ</a:t>
            </a:r>
            <a:br>
              <a:rPr lang="el-GR" sz="1800" dirty="0"/>
            </a:br>
            <a:r>
              <a:rPr lang="el-GR" sz="1800" dirty="0"/>
              <a:t>ΜΑΘΗΜΑ</a:t>
            </a:r>
            <a:r>
              <a:rPr lang="en-US" sz="1800" dirty="0"/>
              <a:t>: </a:t>
            </a:r>
            <a:r>
              <a:rPr lang="el-GR" sz="1800" dirty="0"/>
              <a:t>ΕΥΦΥΕΙΣ ΠΟΛΕΙΣ, ΥΠΟΔΟΜΕΣ ΚΑΙ ΜΕΤΑΦΟΡΕΣ</a:t>
            </a:r>
            <a:br>
              <a:rPr lang="el-GR" sz="1800" dirty="0"/>
            </a:br>
            <a:r>
              <a:rPr lang="el-GR" sz="1800" dirty="0"/>
              <a:t>Ακαδημαϊκό  έτος 20</a:t>
            </a:r>
            <a:r>
              <a:rPr lang="en-US" sz="1800" dirty="0"/>
              <a:t>20</a:t>
            </a:r>
            <a:r>
              <a:rPr lang="el-GR" sz="1800" dirty="0"/>
              <a:t>-20</a:t>
            </a:r>
            <a:r>
              <a:rPr lang="en-US" sz="1800" dirty="0"/>
              <a:t>2</a:t>
            </a:r>
            <a:r>
              <a:rPr lang="el-GR" sz="1800" dirty="0"/>
              <a:t>1</a:t>
            </a:r>
            <a:br>
              <a:rPr lang="el-GR" sz="1800" dirty="0"/>
            </a:br>
            <a:r>
              <a:rPr lang="en-US" sz="1800" dirty="0"/>
              <a:t>8</a:t>
            </a:r>
            <a:r>
              <a:rPr lang="el-GR" sz="1800" baseline="30000" dirty="0"/>
              <a:t>ο</a:t>
            </a:r>
            <a:r>
              <a:rPr lang="en-US" sz="1800" dirty="0"/>
              <a:t> &amp; </a:t>
            </a:r>
            <a:r>
              <a:rPr lang="el-GR" sz="1800" dirty="0"/>
              <a:t>10</a:t>
            </a:r>
            <a:r>
              <a:rPr lang="el-GR" sz="1800" baseline="30000" dirty="0"/>
              <a:t>ο</a:t>
            </a:r>
            <a:r>
              <a:rPr lang="el-GR" sz="1800" dirty="0"/>
              <a:t> Εξάμηνο</a:t>
            </a:r>
            <a:endParaRPr lang="en-US" sz="1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sz="1800" dirty="0"/>
              <a:t>ΠΑΡΟΥΣΙΑΣΗ 2</a:t>
            </a:r>
            <a:r>
              <a:rPr lang="el-GR" sz="1800" baseline="30000" dirty="0"/>
              <a:t>η</a:t>
            </a:r>
            <a:r>
              <a:rPr lang="en-US" sz="1800" dirty="0"/>
              <a:t> </a:t>
            </a:r>
            <a:endParaRPr lang="el-GR" sz="1800" dirty="0"/>
          </a:p>
          <a:p>
            <a:pPr algn="ctr">
              <a:buNone/>
            </a:pPr>
            <a:r>
              <a:rPr lang="el-GR" sz="2400" b="1" i="1" u="sng" dirty="0">
                <a:solidFill>
                  <a:schemeClr val="accent1"/>
                </a:solidFill>
              </a:rPr>
              <a:t> </a:t>
            </a:r>
            <a:r>
              <a:rPr lang="el-GR" sz="4000" b="1" i="1" u="sng" dirty="0">
                <a:solidFill>
                  <a:schemeClr val="accent1"/>
                </a:solidFill>
              </a:rPr>
              <a:t>ΣΤΡΑΤΗΓΙΚΗ ΑΝΑΠΤΥΞΗΣ ΤΗΣ ΕΞΥΠΝΗΣ ΠΟΛΗΣ</a:t>
            </a:r>
          </a:p>
          <a:p>
            <a:pPr algn="ctr">
              <a:buNone/>
            </a:pPr>
            <a:endParaRPr lang="el-GR" sz="2400" i="1" dirty="0">
              <a:solidFill>
                <a:schemeClr val="accent1"/>
              </a:solidFill>
            </a:endParaRPr>
          </a:p>
        </p:txBody>
      </p:sp>
      <p:sp>
        <p:nvSpPr>
          <p:cNvPr id="45058" name="AutoShape 2" descr="Αποτέλεσμα εικόνας για smart citi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Αποτέλεσμα εικόνας για smart city strate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6285" y="4191000"/>
            <a:ext cx="3244515" cy="1813111"/>
          </a:xfrm>
          <a:prstGeom prst="rect">
            <a:avLst/>
          </a:prstGeom>
          <a:noFill/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Αποτέλεσμα εικόνας για smart city strate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95399" cy="111672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[B] </a:t>
            </a:r>
            <a:r>
              <a:rPr lang="el-GR" sz="3600" dirty="0"/>
              <a:t>Διασυνοριακή Διακυβέρνηση και Διαδικασίες Υλοποίησης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82313"/>
            <a:ext cx="7543800" cy="45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- Τίτλος"/>
          <p:cNvSpPr txBox="1">
            <a:spLocks/>
          </p:cNvSpPr>
          <p:nvPr/>
        </p:nvSpPr>
        <p:spPr>
          <a:xfrm>
            <a:off x="457200" y="129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dirty="0">
                <a:latin typeface="+mj-lt"/>
                <a:ea typeface="+mj-ea"/>
                <a:cs typeface="+mj-cs"/>
              </a:rPr>
              <a:t>‘Κοινές Προκλήσεις- Κοινά Οράματα’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Αποτέλεσμα εικόνας για smart city strate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95399" cy="111672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[B] </a:t>
            </a:r>
            <a:r>
              <a:rPr lang="el-GR" sz="3600" dirty="0"/>
              <a:t>Διασυνοριακή Διακυβέρνηση και Διαδικασίες Υλοποίησης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57400"/>
            <a:ext cx="8458200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sz="2800" b="1" dirty="0"/>
              <a:t>[Β2]Αλλαγή του λειτουργικού μοντέλου της πόλης</a:t>
            </a:r>
          </a:p>
          <a:p>
            <a:pPr algn="just"/>
            <a:r>
              <a:rPr lang="el-GR" sz="2800" dirty="0"/>
              <a:t>Το παραδοσιακό λειτουργικό μοντέλο πόλης έχει βασισθεί σε  υπηρεσίες  που παρέχονται από </a:t>
            </a:r>
            <a:r>
              <a:rPr lang="el-GR" sz="2800" b="1" dirty="0"/>
              <a:t>ασύνδετα, κάθετα, απομονωμένα συστήματα </a:t>
            </a:r>
            <a:r>
              <a:rPr lang="el-GR" sz="2800" dirty="0"/>
              <a:t>τα οποία συχνά δεν είναι οικοδομημένα γύρω από τις ανάγκες του χρήστη. </a:t>
            </a:r>
          </a:p>
          <a:p>
            <a:pPr algn="just"/>
            <a:r>
              <a:rPr lang="el-GR" sz="2800" dirty="0"/>
              <a:t>Οι έξυπνες πόλεις πρέπει να αναπτύξουν νέα λειτουργικά μοντέλα, που προωθούν την καινοτομία και συνεργασία κατά μήκος αυτών των κάθετων απομονωμένων συστημάτων.</a:t>
            </a:r>
            <a:endParaRPr lang="en-US" sz="28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Αποτέλεσμα εικόνας για smart city strate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95399" cy="111672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[B] </a:t>
            </a:r>
            <a:r>
              <a:rPr lang="el-GR" sz="3600" dirty="0"/>
              <a:t>Διασυνοριακή Διακυβέρνηση και Διαδικασίες Υλοποίησης</a:t>
            </a:r>
            <a:endParaRPr lang="en-US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20" y="2137860"/>
            <a:ext cx="9148320" cy="451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152400" y="1752600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</a:t>
            </a:r>
            <a:r>
              <a:rPr lang="el-GR" sz="9600" dirty="0"/>
              <a:t>Παραδοσιακό Λειτουργικό Μοντέλο Πόλης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Αποτέλεσμα εικόνας για smart city strate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6276"/>
            <a:ext cx="1295399" cy="111672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600" dirty="0"/>
              <a:t>[B] </a:t>
            </a:r>
            <a:r>
              <a:rPr lang="el-GR" sz="3600" dirty="0"/>
              <a:t>Διασυνοριακή Διακυβέρνηση και Διαδικασίες Υλοποίησης</a:t>
            </a:r>
            <a:endParaRPr lang="en-US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171699" y="190499"/>
            <a:ext cx="4800600" cy="822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152400" y="1447800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</a:t>
            </a:r>
            <a:r>
              <a:rPr lang="el-GR" sz="9600" noProof="0" dirty="0"/>
              <a:t>Νέο Ολοκληρωμένο Μοντέλο Πόλης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Αποτέλεσμα εικόνας για smart city strate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95399" cy="111672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3600" dirty="0"/>
              <a:t>[B] </a:t>
            </a:r>
            <a:r>
              <a:rPr lang="el-GR" sz="3600" dirty="0"/>
              <a:t>Διασυνοριακή Διακυβέρνηση και Διαδικασίες Υλοποίησης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 fontScale="25000" lnSpcReduction="20000"/>
          </a:bodyPr>
          <a:lstStyle/>
          <a:p>
            <a:pPr marL="342900" lvl="2" indent="-342900" algn="just">
              <a:buNone/>
            </a:pPr>
            <a:r>
              <a:rPr lang="en-US" sz="11200" b="1" dirty="0"/>
              <a:t>[B3]: </a:t>
            </a:r>
            <a:r>
              <a:rPr lang="el-GR" sz="11200" b="1" dirty="0"/>
              <a:t>Αρχή Διαχείρισης και Διακυβέρνησης</a:t>
            </a:r>
          </a:p>
          <a:p>
            <a:pPr marL="342900" lvl="2" indent="-342900" algn="just"/>
            <a:r>
              <a:rPr lang="el-GR" sz="11200" dirty="0"/>
              <a:t>Ολοκληρωμένος σχεδιασμός και υλοποίηση των παρεμβάσεων για </a:t>
            </a:r>
            <a:r>
              <a:rPr lang="el-GR" sz="11200" dirty="0" err="1"/>
              <a:t>αποδοτικώτερη</a:t>
            </a:r>
            <a:r>
              <a:rPr lang="el-GR" sz="11200" dirty="0"/>
              <a:t> αξιοποίηση των πόρων και μέγιστη επίτευξη συνεργειών και ωφελειών.</a:t>
            </a:r>
          </a:p>
          <a:p>
            <a:pPr algn="just">
              <a:buNone/>
            </a:pPr>
            <a:br>
              <a:rPr lang="el-GR" sz="11200" dirty="0"/>
            </a:br>
            <a:r>
              <a:rPr lang="el-GR" sz="11200" dirty="0"/>
              <a:t>– </a:t>
            </a:r>
            <a:r>
              <a:rPr lang="el-GR" sz="11200" b="1" dirty="0"/>
              <a:t>Επιλογή έργων-δράσεων </a:t>
            </a:r>
            <a:r>
              <a:rPr lang="el-GR" sz="11200" dirty="0"/>
              <a:t>σε θέματα υψηλού ενδιαφέροντος για την πόλη.</a:t>
            </a:r>
          </a:p>
          <a:p>
            <a:pPr algn="just">
              <a:buNone/>
            </a:pPr>
            <a:br>
              <a:rPr lang="el-GR" sz="11200" dirty="0"/>
            </a:br>
            <a:r>
              <a:rPr lang="el-GR" sz="11200" dirty="0"/>
              <a:t>– </a:t>
            </a:r>
            <a:r>
              <a:rPr lang="el-GR" sz="11200" b="1" dirty="0"/>
              <a:t>Συνέργειες με υφιστάμενες ηλεκτρονικές υπηρεσίες </a:t>
            </a:r>
            <a:r>
              <a:rPr lang="el-GR" sz="11200" dirty="0"/>
              <a:t>του δήμου και άλλων φορέων.</a:t>
            </a:r>
            <a:br>
              <a:rPr lang="en-US" sz="9600" dirty="0"/>
            </a:br>
            <a:br>
              <a:rPr lang="en-US" sz="9600" dirty="0"/>
            </a:br>
            <a:endParaRPr lang="el-GR" sz="7200" dirty="0"/>
          </a:p>
          <a:p>
            <a:pPr lvl="3"/>
            <a:br>
              <a:rPr lang="en-US" sz="5000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Αποτέλεσμα εικόνας για smart city strate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95399" cy="111672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[B] </a:t>
            </a:r>
            <a:r>
              <a:rPr lang="el-GR" sz="3600" dirty="0"/>
              <a:t>Διασυνοριακή Διακυβέρνηση και Διαδικασίες Υλοποίησης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algn="just">
              <a:buFontTx/>
              <a:buChar char="-"/>
            </a:pPr>
            <a:r>
              <a:rPr lang="el-GR" sz="11200" b="1" dirty="0"/>
              <a:t>Συνεχής συνεργασία </a:t>
            </a:r>
            <a:r>
              <a:rPr lang="el-GR" sz="11200" dirty="0"/>
              <a:t>μεταξύ </a:t>
            </a:r>
            <a:r>
              <a:rPr lang="el-GR" sz="11200" b="1" dirty="0"/>
              <a:t>φορέων, </a:t>
            </a:r>
            <a:r>
              <a:rPr lang="el-GR" sz="11200" dirty="0"/>
              <a:t>και μεταξύ των </a:t>
            </a:r>
            <a:r>
              <a:rPr lang="el-GR" sz="11200" b="1" dirty="0"/>
              <a:t>τμημάτων </a:t>
            </a:r>
            <a:r>
              <a:rPr lang="el-GR" sz="11200" dirty="0"/>
              <a:t>κάθε φορέα (π.χ. δήμου) με μία </a:t>
            </a:r>
            <a:r>
              <a:rPr lang="el-GR" sz="11200" dirty="0" err="1"/>
              <a:t>citizen-centric</a:t>
            </a:r>
            <a:r>
              <a:rPr lang="el-GR" sz="11200" dirty="0"/>
              <a:t> λογική.</a:t>
            </a:r>
          </a:p>
          <a:p>
            <a:pPr algn="just">
              <a:buFontTx/>
              <a:buChar char="-"/>
            </a:pPr>
            <a:r>
              <a:rPr lang="el-GR" sz="11200" b="1" dirty="0"/>
              <a:t>Συγκρότηση σταθερής ομάδας </a:t>
            </a:r>
            <a:r>
              <a:rPr lang="el-GR" sz="11200" dirty="0"/>
              <a:t>(με σημαντική διοικητική υποστήριξη) για τον σχεδιασμό και τακτική παρακολούθηση της υλοποίησης αλλά και της λειτουργίας αυτών των δράσεων.</a:t>
            </a:r>
          </a:p>
          <a:p>
            <a:pPr algn="just">
              <a:buNone/>
            </a:pPr>
            <a:r>
              <a:rPr lang="el-GR" sz="11200" dirty="0"/>
              <a:t>- Μέγιστη αξιοποίηση του </a:t>
            </a:r>
            <a:r>
              <a:rPr lang="el-GR" sz="11200" b="1" dirty="0"/>
              <a:t>τοπικού/ περιφερειακού ανθρώπινου κεφαλαίου </a:t>
            </a:r>
            <a:r>
              <a:rPr lang="el-GR" sz="11200" dirty="0"/>
              <a:t>(Πανεπιστήμια, Ερευνητικά Κέντρα, εταιρείες πληροφορικής). </a:t>
            </a:r>
          </a:p>
          <a:p>
            <a:pPr algn="just"/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Αποτέλεσμα εικόνας για smart city strate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95399" cy="111672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[B] </a:t>
            </a:r>
            <a:r>
              <a:rPr lang="el-GR" sz="3600" dirty="0"/>
              <a:t>Διασυνοριακή Διακυβέρνηση και Διαδικασίες Υλοποίησης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l-GR" sz="5900" b="1" dirty="0"/>
              <a:t> </a:t>
            </a:r>
            <a:r>
              <a:rPr lang="en-US" sz="5900" b="1" dirty="0"/>
              <a:t>[B4] </a:t>
            </a:r>
            <a:r>
              <a:rPr lang="el-GR" sz="5900" b="1" dirty="0"/>
              <a:t>Συμμετοχή όλων των ενδιαφερόμενων μερών </a:t>
            </a:r>
            <a:r>
              <a:rPr lang="el-GR" sz="5900" dirty="0"/>
              <a:t>(δήμος, πολίτες, επιχειρήσεις, φορείς εκπαίδευσης/ έρευνας, οικονομικοί και κοινωνικοί φορείς κλπ.) στην κατάρτιση στρατηγικής για την «έξυπνη πόλη».</a:t>
            </a:r>
          </a:p>
          <a:p>
            <a:pPr lvl="0" algn="just"/>
            <a:endParaRPr lang="el-GR" sz="4500" dirty="0"/>
          </a:p>
          <a:p>
            <a:pPr algn="just"/>
            <a:r>
              <a:rPr lang="el-GR" sz="5900" b="1" dirty="0"/>
              <a:t> [</a:t>
            </a:r>
            <a:r>
              <a:rPr lang="en-US" sz="5900" b="1" dirty="0"/>
              <a:t>B5] </a:t>
            </a:r>
            <a:r>
              <a:rPr lang="el-GR" sz="5900" b="1" dirty="0"/>
              <a:t>Διαχείριση Προμηθειών και Προμηθευτών</a:t>
            </a:r>
            <a:r>
              <a:rPr lang="en-US" sz="5900" dirty="0"/>
              <a:t>:</a:t>
            </a:r>
            <a:r>
              <a:rPr lang="el-GR" sz="5900" dirty="0"/>
              <a:t> </a:t>
            </a:r>
          </a:p>
          <a:p>
            <a:pPr algn="just">
              <a:buNone/>
            </a:pPr>
            <a:r>
              <a:rPr lang="el-GR" sz="5900" dirty="0"/>
              <a:t>      - Οικονομική βιωσιμότητα των δράσεων μέσω της </a:t>
            </a:r>
            <a:r>
              <a:rPr lang="el-GR" sz="5900" b="1" dirty="0"/>
              <a:t>συνεργασίας </a:t>
            </a:r>
            <a:r>
              <a:rPr lang="el-GR" sz="5900" dirty="0"/>
              <a:t>και του επιμερισμού του ρίσκου μεταξύ </a:t>
            </a:r>
            <a:r>
              <a:rPr lang="el-GR" sz="5900" b="1" dirty="0"/>
              <a:t>δημόσιου και ιδιωτικού τομέα.</a:t>
            </a:r>
          </a:p>
          <a:p>
            <a:pPr>
              <a:buNone/>
            </a:pPr>
            <a:r>
              <a:rPr lang="el-GR" sz="5900" dirty="0"/>
              <a:t>      - Πολιτική προμηθειών που ευνοεί </a:t>
            </a:r>
            <a:r>
              <a:rPr lang="el-GR" sz="5900" b="1" dirty="0"/>
              <a:t>ανταγωνισμό </a:t>
            </a:r>
            <a:r>
              <a:rPr lang="el-GR" sz="5900" dirty="0"/>
              <a:t>και </a:t>
            </a:r>
            <a:r>
              <a:rPr lang="el-GR" sz="5900" b="1" dirty="0"/>
              <a:t>καινοτομία</a:t>
            </a:r>
            <a:r>
              <a:rPr lang="el-GR" sz="5900" dirty="0"/>
              <a:t>. </a:t>
            </a:r>
            <a:endParaRPr lang="en-US" sz="59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Αποτέλεσμα εικόνας για smart city strate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95399" cy="111672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[B] </a:t>
            </a:r>
            <a:r>
              <a:rPr lang="el-GR" sz="3600" dirty="0"/>
              <a:t>Διασυνοριακή Διακυβέρνηση και Διαδικασίες Υλοποίησης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5800" y="2057400"/>
            <a:ext cx="8382000" cy="4525963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/>
              <a:t>[B6] </a:t>
            </a:r>
            <a:r>
              <a:rPr lang="el-GR" sz="2800" b="1" dirty="0"/>
              <a:t>Σχεδίαση αναγκών Δια-λειτουργικότητας  πόλης</a:t>
            </a:r>
            <a:r>
              <a:rPr lang="en-US" sz="2800" dirty="0"/>
              <a:t>:</a:t>
            </a:r>
            <a:r>
              <a:rPr lang="el-GR" sz="2800" b="1" dirty="0"/>
              <a:t> </a:t>
            </a:r>
            <a:r>
              <a:rPr lang="el-GR" sz="2800" dirty="0" err="1"/>
              <a:t>Διαλειτουργικότητα</a:t>
            </a:r>
            <a:r>
              <a:rPr lang="el-GR" sz="2800" b="1" dirty="0"/>
              <a:t> </a:t>
            </a:r>
            <a:r>
              <a:rPr lang="el-GR" sz="2800" dirty="0"/>
              <a:t>μεταξύ υποδομών και συστημάτων μέσω ανοικτών προτύπων και ανοικτής αρχιτεκτονικής.</a:t>
            </a:r>
          </a:p>
          <a:p>
            <a:pPr algn="just"/>
            <a:r>
              <a:rPr lang="el-GR" sz="2800" b="1" dirty="0"/>
              <a:t>[Β7] Κοινό Μοντέλο Ορολογίας και Αναφοράς</a:t>
            </a:r>
            <a:r>
              <a:rPr lang="en-US" sz="2800" dirty="0"/>
              <a:t>:</a:t>
            </a:r>
            <a:r>
              <a:rPr lang="el-GR" sz="2800" dirty="0"/>
              <a:t> Αποσαφήνιση και κοινή αντίληψη της έννοιας της “έξυπνης πόλης” καθώς και άλλων σχετιζόμενων όρων και εννοιών.</a:t>
            </a:r>
            <a:endParaRPr lang="en-US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Αποτέλεσμα εικόνας για smart city strate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95399" cy="111672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[B] </a:t>
            </a:r>
            <a:r>
              <a:rPr lang="el-GR" sz="3600" dirty="0"/>
              <a:t>Διασυνοριακή Διακυβέρνηση και Διαδικασίες Υλοποίησης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27237"/>
            <a:ext cx="8458200" cy="4525963"/>
          </a:xfrm>
        </p:spPr>
        <p:txBody>
          <a:bodyPr>
            <a:noAutofit/>
          </a:bodyPr>
          <a:lstStyle/>
          <a:p>
            <a:pPr algn="just"/>
            <a:r>
              <a:rPr lang="el-GR" sz="2800" b="1" dirty="0"/>
              <a:t>[Β8]Οδικός χάρτης υλοποίησης</a:t>
            </a:r>
            <a:r>
              <a:rPr lang="el-GR" sz="2800" dirty="0"/>
              <a:t>:</a:t>
            </a:r>
          </a:p>
          <a:p>
            <a:pPr algn="just">
              <a:buNone/>
            </a:pPr>
            <a:r>
              <a:rPr lang="el-GR" sz="2800" dirty="0"/>
              <a:t>       - Γρήγορα βραχυπρόθεσμα αποτελέσματα με στόχο την δημιουργία πρώτου κύματος χρηστών που θα συμβάλλει στην βελτίωση των αρχικών υπηρεσιών. Ανάπτυξη </a:t>
            </a:r>
            <a:r>
              <a:rPr lang="el-GR" sz="2800" b="1" dirty="0"/>
              <a:t>μηχανισμού τακτικής αξιολόγησης </a:t>
            </a:r>
            <a:r>
              <a:rPr lang="el-GR" sz="2800" dirty="0"/>
              <a:t>της υλοποίησης της στρατηγικής</a:t>
            </a:r>
          </a:p>
          <a:p>
            <a:pPr>
              <a:buNone/>
            </a:pPr>
            <a:r>
              <a:rPr lang="el-GR" sz="2800" dirty="0"/>
              <a:t>       - Ενδεχόμενη </a:t>
            </a:r>
            <a:r>
              <a:rPr lang="el-GR" sz="2800" b="1" dirty="0"/>
              <a:t>τροποποίηση μέρους της στρατηγικής</a:t>
            </a:r>
            <a:endParaRPr lang="el-GR" sz="2800" dirty="0"/>
          </a:p>
          <a:p>
            <a:pPr>
              <a:buNone/>
            </a:pPr>
            <a:r>
              <a:rPr lang="el-GR" sz="2800" b="1" dirty="0"/>
              <a:t>       -Ανταλλαγή γνώσης με άλλες πόλεις </a:t>
            </a:r>
            <a:r>
              <a:rPr lang="el-GR" sz="2800" dirty="0"/>
              <a:t>της Ελλάδος και του εξωτερικού στο ζήτημα της «έξυπνης πόλης».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Αποτέλεσμα εικόνας για smart city strate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95399" cy="111672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[B] </a:t>
            </a:r>
            <a:r>
              <a:rPr lang="el-GR" sz="3600" dirty="0"/>
              <a:t>Διασυνοριακή Διακυβέρνηση και Διαδικασίες Υλοποίησης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752600"/>
            <a:ext cx="8763000" cy="5029200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en-US" sz="7000" b="1" dirty="0"/>
              <a:t>[B12] </a:t>
            </a:r>
            <a:r>
              <a:rPr lang="el-GR" sz="7000" b="1" dirty="0"/>
              <a:t>Ψηφιακή ενσωμάτωση και Διαχείριση Διαύλων παροχής υπηρεσιών</a:t>
            </a:r>
            <a:r>
              <a:rPr lang="el-GR" sz="7000" dirty="0"/>
              <a:t>, με επίκεντρο τις ανάγκες και συμπεριφορά πολιτών και επιχειρήσεων </a:t>
            </a:r>
          </a:p>
          <a:p>
            <a:pPr algn="just"/>
            <a:endParaRPr lang="el-GR" sz="3500" dirty="0"/>
          </a:p>
          <a:p>
            <a:pPr algn="just"/>
            <a:r>
              <a:rPr lang="el-GR" sz="7000" b="1" dirty="0"/>
              <a:t>[</a:t>
            </a:r>
            <a:r>
              <a:rPr lang="en-US" sz="7000" b="1" dirty="0"/>
              <a:t>B13] </a:t>
            </a:r>
            <a:r>
              <a:rPr lang="el-GR" sz="7000" b="1" dirty="0"/>
              <a:t>Διαχείριση Τεχνολογικών πόρων &amp; Ψηφιακών δεδομένων</a:t>
            </a:r>
            <a:r>
              <a:rPr lang="en-US" sz="5900" dirty="0"/>
              <a:t>:</a:t>
            </a:r>
            <a:r>
              <a:rPr lang="el-GR" sz="5900" dirty="0"/>
              <a:t> </a:t>
            </a:r>
            <a:endParaRPr lang="en-US" sz="5900" dirty="0"/>
          </a:p>
          <a:p>
            <a:pPr algn="just">
              <a:buNone/>
            </a:pPr>
            <a:r>
              <a:rPr lang="en-US" sz="5900" b="1" dirty="0"/>
              <a:t>    -</a:t>
            </a:r>
            <a:r>
              <a:rPr lang="el-GR" sz="5900" dirty="0"/>
              <a:t>Κτίρια, δρόμοι, μέρη και μεγάλο εύρος πραγμάτων και συσκευών γίνονται </a:t>
            </a:r>
            <a:r>
              <a:rPr lang="el-GR" sz="5900" b="1" dirty="0"/>
              <a:t>έξυπνα και συνδεδεμένα στο </a:t>
            </a:r>
            <a:r>
              <a:rPr lang="en-US" sz="5900" b="1" dirty="0"/>
              <a:t>internet</a:t>
            </a:r>
            <a:r>
              <a:rPr lang="el-GR" sz="5900" b="1" dirty="0"/>
              <a:t> </a:t>
            </a:r>
            <a:r>
              <a:rPr lang="en-US" sz="5900" b="1" dirty="0"/>
              <a:t>(</a:t>
            </a:r>
            <a:r>
              <a:rPr lang="en-US" sz="5900" b="1" dirty="0" err="1"/>
              <a:t>IoT</a:t>
            </a:r>
            <a:r>
              <a:rPr lang="en-US" sz="5900" b="1" dirty="0"/>
              <a:t>).</a:t>
            </a:r>
          </a:p>
          <a:p>
            <a:pPr algn="just">
              <a:buNone/>
            </a:pPr>
            <a:r>
              <a:rPr lang="en-US" sz="5900" b="1" dirty="0"/>
              <a:t>    -</a:t>
            </a:r>
            <a:r>
              <a:rPr lang="el-GR" sz="5900" b="1" dirty="0"/>
              <a:t>«Έξυπνη» λήψη αποφάσεων </a:t>
            </a:r>
            <a:r>
              <a:rPr lang="el-GR" sz="5900" dirty="0"/>
              <a:t>μετά από επεξεργασία </a:t>
            </a:r>
            <a:r>
              <a:rPr lang="el-GR" sz="5900" dirty="0" err="1"/>
              <a:t>συλλεγέντων</a:t>
            </a:r>
            <a:r>
              <a:rPr lang="el-GR" sz="5900" dirty="0"/>
              <a:t> δεδομένων από μετρητές/αισθητήρες</a:t>
            </a:r>
          </a:p>
          <a:p>
            <a:pPr algn="just">
              <a:buNone/>
            </a:pPr>
            <a:endParaRPr lang="el-GR" sz="3500" b="1" dirty="0"/>
          </a:p>
          <a:p>
            <a:pPr algn="just"/>
            <a:r>
              <a:rPr lang="el-GR" sz="7000" b="1" dirty="0"/>
              <a:t>[</a:t>
            </a:r>
            <a:r>
              <a:rPr lang="en-US" sz="7000" b="1" dirty="0"/>
              <a:t>B14]</a:t>
            </a:r>
            <a:r>
              <a:rPr lang="el-GR" sz="7000" b="1" dirty="0"/>
              <a:t>Ανοιχτή Τεχνολογική Πλατφόρμα</a:t>
            </a:r>
            <a:r>
              <a:rPr lang="en-US" sz="7000" dirty="0"/>
              <a:t>:</a:t>
            </a:r>
            <a:r>
              <a:rPr lang="el-GR" sz="7000" dirty="0"/>
              <a:t> Ανάπτυξη και λειτουργία </a:t>
            </a:r>
            <a:r>
              <a:rPr lang="el-GR" sz="7000" b="1" dirty="0" err="1"/>
              <a:t>ευρυζωνικών</a:t>
            </a:r>
            <a:r>
              <a:rPr lang="el-GR" sz="7000" b="1" dirty="0"/>
              <a:t> υποδομών </a:t>
            </a:r>
            <a:r>
              <a:rPr lang="el-GR" sz="7000" dirty="0"/>
              <a:t>επαρκούς δυναμικότητας με έμφαση στην </a:t>
            </a:r>
            <a:r>
              <a:rPr lang="el-GR" sz="7000" dirty="0" err="1"/>
              <a:t>ανοικτότητα</a:t>
            </a:r>
            <a:endParaRPr lang="el-GR" sz="7000" dirty="0"/>
          </a:p>
          <a:p>
            <a:pPr algn="just">
              <a:buNone/>
            </a:pPr>
            <a:endParaRPr lang="en-US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587375"/>
            <a:ext cx="7772400" cy="1470025"/>
          </a:xfrm>
        </p:spPr>
        <p:txBody>
          <a:bodyPr>
            <a:noAutofit/>
          </a:bodyPr>
          <a:lstStyle/>
          <a:p>
            <a:r>
              <a:rPr lang="el-GR" sz="3600" dirty="0"/>
              <a:t>ΠΛΑΙΣΙΟ ΕΞΥΠΝΗΣ ΠΟΛΗΣ</a:t>
            </a:r>
            <a:br>
              <a:rPr lang="en-US" sz="3600" dirty="0"/>
            </a:br>
            <a:br>
              <a:rPr lang="el-GR" sz="3600" dirty="0"/>
            </a:br>
            <a:r>
              <a:rPr lang="el-GR" sz="3600" dirty="0"/>
              <a:t>Σκοπός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772400" cy="4191000"/>
          </a:xfrm>
        </p:spPr>
        <p:txBody>
          <a:bodyPr>
            <a:norm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l-GR" sz="2800" dirty="0">
                <a:solidFill>
                  <a:schemeClr val="tx1"/>
                </a:solidFill>
              </a:rPr>
              <a:t>Το προτεινόμενο πλαίσιο αποτελεί </a:t>
            </a:r>
            <a:r>
              <a:rPr lang="el-GR" sz="2800" b="1" dirty="0">
                <a:solidFill>
                  <a:schemeClr val="tx1"/>
                </a:solidFill>
              </a:rPr>
              <a:t>οδηγό για την λήψη αποφάσεων</a:t>
            </a:r>
            <a:r>
              <a:rPr lang="el-GR" sz="2800" dirty="0">
                <a:solidFill>
                  <a:schemeClr val="tx1"/>
                </a:solidFill>
              </a:rPr>
              <a:t> και διαμόρφωση </a:t>
            </a:r>
            <a:r>
              <a:rPr lang="el-GR" sz="2800" b="1" dirty="0">
                <a:solidFill>
                  <a:schemeClr val="tx1"/>
                </a:solidFill>
              </a:rPr>
              <a:t>έξυπνων στρατηγικών</a:t>
            </a:r>
            <a:endParaRPr lang="el-GR" sz="2800" dirty="0">
              <a:solidFill>
                <a:schemeClr val="tx1"/>
              </a:solidFill>
            </a:endParaRPr>
          </a:p>
          <a:p>
            <a:pPr lvl="0" algn="just"/>
            <a:endParaRPr lang="el-GR" sz="2000" dirty="0">
              <a:solidFill>
                <a:schemeClr val="tx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el-GR" sz="2800" b="1" dirty="0">
                <a:solidFill>
                  <a:schemeClr val="tx1"/>
                </a:solidFill>
              </a:rPr>
              <a:t> Η καινοτόμος χρήση της τεχνολογίας και των δεδομένων </a:t>
            </a:r>
            <a:r>
              <a:rPr lang="el-GR" sz="2800" dirty="0">
                <a:solidFill>
                  <a:schemeClr val="tx1"/>
                </a:solidFill>
              </a:rPr>
              <a:t>σε συνδυασμό με </a:t>
            </a:r>
            <a:r>
              <a:rPr lang="el-GR" sz="2800" b="1" dirty="0">
                <a:solidFill>
                  <a:schemeClr val="tx1"/>
                </a:solidFill>
              </a:rPr>
              <a:t>οργανωτικές αλλαγές </a:t>
            </a:r>
            <a:r>
              <a:rPr lang="el-GR" sz="2800" dirty="0">
                <a:solidFill>
                  <a:schemeClr val="tx1"/>
                </a:solidFill>
              </a:rPr>
              <a:t>μπορεί να βοηθήσει στην </a:t>
            </a:r>
            <a:r>
              <a:rPr lang="el-GR" sz="2800" b="1" dirty="0">
                <a:solidFill>
                  <a:schemeClr val="tx1"/>
                </a:solidFill>
              </a:rPr>
              <a:t>υλοποίηση </a:t>
            </a:r>
            <a:r>
              <a:rPr lang="el-GR" sz="2800" dirty="0">
                <a:solidFill>
                  <a:schemeClr val="tx1"/>
                </a:solidFill>
              </a:rPr>
              <a:t>για πιο </a:t>
            </a:r>
            <a:r>
              <a:rPr lang="el-GR" sz="2800" b="1" dirty="0">
                <a:solidFill>
                  <a:schemeClr val="tx1"/>
                </a:solidFill>
              </a:rPr>
              <a:t>αποτελεσματικές και βιώσιμες μελλοντικές πόλεις</a:t>
            </a:r>
          </a:p>
          <a:p>
            <a:pPr algn="just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 algn="just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2" descr="Αποτέλεσμα εικόνας για smart city strate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95399" cy="1116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Αποτέλεσμα εικόνας για smart city strate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399" cy="111672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[C]: </a:t>
            </a:r>
            <a:r>
              <a:rPr lang="el-GR" sz="3600" dirty="0"/>
              <a:t>Στρατηγική Επίτευξης Ωφελειών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800600"/>
          </a:xfrm>
        </p:spPr>
        <p:txBody>
          <a:bodyPr>
            <a:noAutofit/>
          </a:bodyPr>
          <a:lstStyle/>
          <a:p>
            <a:pPr lvl="0" algn="just"/>
            <a:r>
              <a:rPr lang="el-GR" sz="2800" dirty="0"/>
              <a:t>Όλα τα επιδιωκόμενα οφέλη πρέπει να επιτευχθούν με δυναμική διαχείριση ωφελειών</a:t>
            </a:r>
          </a:p>
          <a:p>
            <a:pPr lvl="0" algn="just"/>
            <a:r>
              <a:rPr lang="el-GR" sz="2800" dirty="0"/>
              <a:t>Τα </a:t>
            </a:r>
            <a:r>
              <a:rPr lang="el-GR" sz="2800" b="1" dirty="0"/>
              <a:t>βασικά οφέλη </a:t>
            </a:r>
            <a:r>
              <a:rPr lang="el-GR" sz="2800" dirty="0"/>
              <a:t>είναι</a:t>
            </a:r>
            <a:r>
              <a:rPr lang="en-US" sz="2800" dirty="0"/>
              <a:t>:</a:t>
            </a:r>
            <a:endParaRPr lang="el-GR" sz="2800" dirty="0"/>
          </a:p>
          <a:p>
            <a:pPr lvl="1" algn="just"/>
            <a:r>
              <a:rPr lang="el-GR" dirty="0"/>
              <a:t>Διαφάνεια στην λήψη αποφάσεων </a:t>
            </a:r>
          </a:p>
          <a:p>
            <a:pPr lvl="1" algn="just"/>
            <a:r>
              <a:rPr lang="el-GR" dirty="0"/>
              <a:t>Βελτιωμένες παροχές υπηρεσιών</a:t>
            </a:r>
          </a:p>
          <a:p>
            <a:pPr lvl="1" algn="just"/>
            <a:r>
              <a:rPr lang="el-GR" dirty="0"/>
              <a:t>Ανάπτυξη τοπικής οικονομίας</a:t>
            </a:r>
          </a:p>
          <a:p>
            <a:pPr lvl="1" algn="just"/>
            <a:r>
              <a:rPr lang="el-GR" dirty="0"/>
              <a:t>Βελτιωμένη ποιότητα ζωής</a:t>
            </a:r>
            <a:endParaRPr lang="el-GR" b="1" dirty="0"/>
          </a:p>
          <a:p>
            <a:pPr lvl="1" algn="just"/>
            <a:r>
              <a:rPr lang="el-GR" dirty="0"/>
              <a:t>Βιωσιμότητα του περιβάλλοντος</a:t>
            </a:r>
          </a:p>
          <a:p>
            <a:pPr algn="just">
              <a:buNone/>
            </a:pPr>
            <a:br>
              <a:rPr lang="en-US" sz="2000" dirty="0"/>
            </a:br>
            <a:endParaRPr lang="en-US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Αποτέλεσμα εικόνας για smart city strate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95399" cy="111672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[C]: </a:t>
            </a:r>
            <a:r>
              <a:rPr lang="el-GR" sz="3600" dirty="0"/>
              <a:t>Στρατηγική Επίτευξης Ωφελειών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838200"/>
            <a:ext cx="8045104" cy="594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[D]: </a:t>
            </a:r>
            <a:r>
              <a:rPr lang="el-GR" sz="3600" dirty="0"/>
              <a:t>Κρίσιμοι Παράγοντες Επιτυχίας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algn="just"/>
            <a:r>
              <a:rPr lang="el-GR" sz="2800" dirty="0"/>
              <a:t>Τα προγράμματα έξυπνων πόλεων αντιμετωπίζουν  </a:t>
            </a:r>
            <a:r>
              <a:rPr lang="el-GR" sz="2800" b="1" dirty="0"/>
              <a:t>κινδύνους</a:t>
            </a:r>
            <a:r>
              <a:rPr lang="el-GR" sz="2800" dirty="0"/>
              <a:t> για να ολοκληρωθούν επιτυχώς</a:t>
            </a:r>
            <a:endParaRPr lang="en-US" sz="2800" dirty="0"/>
          </a:p>
          <a:p>
            <a:pPr algn="just"/>
            <a:r>
              <a:rPr lang="el-GR" sz="2800" dirty="0"/>
              <a:t>Πρέπει να εντοπίζονται/υπολογίζονται και να γίνεται διαχείριση των κρίσιμων παραγόντων επιτυχίας.</a:t>
            </a:r>
            <a:endParaRPr lang="en-US" sz="2800" dirty="0"/>
          </a:p>
          <a:p>
            <a:pPr algn="just">
              <a:buNone/>
            </a:pPr>
            <a:r>
              <a:rPr lang="el-GR" sz="1400" dirty="0"/>
              <a:t>  </a:t>
            </a:r>
            <a:r>
              <a:rPr lang="en-US" sz="1400" b="1" dirty="0"/>
              <a:t>                                                                           </a:t>
            </a:r>
            <a:r>
              <a:rPr lang="el-GR" sz="1400" b="1" dirty="0"/>
              <a:t>  </a:t>
            </a:r>
            <a:r>
              <a:rPr lang="en-US" sz="1400" b="1" dirty="0"/>
              <a:t>Critical Success Factors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504" y="3211746"/>
            <a:ext cx="8500696" cy="349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2" descr="Αποτέλεσμα εικόνας για smart city strate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95399" cy="1116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dirty="0"/>
              <a:t>ΠΛΑΙΣΙΟ ΕΞΥΠΝΗΣ ΠΟΛΗΣ</a:t>
            </a:r>
            <a:br>
              <a:rPr lang="en-US" sz="3600" dirty="0"/>
            </a:br>
            <a:r>
              <a:rPr lang="el-GR" sz="3600" dirty="0"/>
              <a:t>Έννοιες και Ορισμοί</a:t>
            </a:r>
            <a:br>
              <a:rPr lang="el-GR" sz="3600" dirty="0"/>
            </a:b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el-GR" sz="3000" dirty="0"/>
              <a:t>Για τον σκοπό αυτού του πλαισίου, «έξυπνη πόλη» θεωρείται η αποτελεσματική ενσωμάτωση φυσικών, ψηφιακών και ανθρώπινων συστημάτων σε ένα δομημένο περιβάλλον  για την υλοποίηση ενός βιώσιμου, επιτυχημένου και χωρίς αποκλεισμούς μέλλοντος για τους πολίτες</a:t>
            </a:r>
            <a:r>
              <a:rPr lang="en-US" sz="3000" dirty="0"/>
              <a:t>.</a:t>
            </a:r>
            <a:endParaRPr lang="el-GR" sz="3000" dirty="0"/>
          </a:p>
          <a:p>
            <a:pPr lvl="0" algn="just">
              <a:buNone/>
            </a:pPr>
            <a:endParaRPr lang="el-GR" sz="3000" dirty="0"/>
          </a:p>
          <a:p>
            <a:pPr algn="just"/>
            <a:r>
              <a:rPr lang="el-GR" sz="3000" dirty="0"/>
              <a:t>Ευθυγράμμιση των στόχων της στρατηγικής για την «έξυπνη πόλη» με τις </a:t>
            </a:r>
            <a:r>
              <a:rPr lang="el-GR" sz="3000" b="1" dirty="0"/>
              <a:t>γενικότερες οικονομικές, κοινωνικές και περιβαλλοντικές ανάγκες/ευκαιρίες </a:t>
            </a:r>
            <a:r>
              <a:rPr lang="el-GR" sz="3000" dirty="0"/>
              <a:t>που χαρακτηρίζουν την πόλη.</a:t>
            </a:r>
            <a:endParaRPr lang="en-US" sz="3000" dirty="0"/>
          </a:p>
          <a:p>
            <a:pPr lvl="0" algn="just">
              <a:buNone/>
            </a:pPr>
            <a:endParaRPr lang="el-GR" sz="3000" dirty="0"/>
          </a:p>
          <a:p>
            <a:pPr lvl="0" algn="just">
              <a:buNone/>
            </a:pPr>
            <a:endParaRPr lang="el-GR" sz="3000" dirty="0"/>
          </a:p>
          <a:p>
            <a:endParaRPr lang="en-US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" descr="Αποτέλεσμα εικόνας για smart city strate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95399" cy="1116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Δομή του Πλαισίου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</p:spPr>
        <p:txBody>
          <a:bodyPr>
            <a:noAutofit/>
          </a:bodyPr>
          <a:lstStyle/>
          <a:p>
            <a:pPr lvl="0"/>
            <a:r>
              <a:rPr lang="el-GR" sz="2800" dirty="0"/>
              <a:t>Το πλαίσιο  αποτελείται από τέσσερα στοιχεία:</a:t>
            </a:r>
          </a:p>
          <a:p>
            <a:pPr lvl="1" algn="just"/>
            <a:r>
              <a:rPr lang="el-GR" b="1" dirty="0"/>
              <a:t>[</a:t>
            </a:r>
            <a:r>
              <a:rPr lang="en-US" b="1" dirty="0"/>
              <a:t>A]</a:t>
            </a:r>
            <a:r>
              <a:rPr lang="el-GR" b="1" dirty="0"/>
              <a:t>Κατευθυντήριες αρχές</a:t>
            </a:r>
            <a:r>
              <a:rPr lang="el-GR" dirty="0"/>
              <a:t>: δήλωση αρχών την οποία μπορούν να χρησιμοποιήσουν οι ηγέτες για να κατευθύνουν την λήψη αποφάσεων στον επιχειρηματικό τομέα καθώς ετοιμάζονται να εφαρμόσουν στρατηγική για μία έξυπνη πόλη</a:t>
            </a:r>
          </a:p>
          <a:p>
            <a:pPr lvl="1" algn="just"/>
            <a:r>
              <a:rPr lang="en-US" b="1" dirty="0"/>
              <a:t>[B]</a:t>
            </a:r>
            <a:r>
              <a:rPr lang="el-GR" b="1" dirty="0"/>
              <a:t>Διασυνοριακή διακυβέρνηση και διαδικασίες υλοποίησης</a:t>
            </a:r>
            <a:r>
              <a:rPr lang="el-GR" dirty="0"/>
              <a:t>: σύνολο πρακτικών οδηγιών για το πώς αντιμετωπίζονται οι προκλήσεις σύνδεσης των απομονωμένων συστημάτων σε επίπεδο πόλης</a:t>
            </a:r>
          </a:p>
          <a:p>
            <a:pPr algn="just">
              <a:buNone/>
            </a:pPr>
            <a:endParaRPr lang="en-US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2" descr="Αποτέλεσμα εικόνας για smart city strate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399" cy="1116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Δομή του Πλαισίου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Autofit/>
          </a:bodyPr>
          <a:lstStyle/>
          <a:p>
            <a:pPr lvl="1" algn="just"/>
            <a:r>
              <a:rPr lang="en-US" b="1" dirty="0"/>
              <a:t>[C]</a:t>
            </a:r>
            <a:r>
              <a:rPr lang="el-GR" b="1" dirty="0"/>
              <a:t>Στρατηγική επίτευξης ωφελειών</a:t>
            </a:r>
            <a:r>
              <a:rPr lang="el-GR" dirty="0"/>
              <a:t>: καθοδήγηση για να εξασφαλισθεί ότι τα επιδιωκόμενα οφέλη της στρατηγικής μιας έξυπνης πόλης είναι καθαρά διατυπωμένα, μετρήσιμα, διαχειρίσιμα, </a:t>
            </a:r>
            <a:r>
              <a:rPr lang="el-GR" dirty="0" err="1"/>
              <a:t>υλοποιή-σιμα</a:t>
            </a:r>
            <a:r>
              <a:rPr lang="el-GR" dirty="0"/>
              <a:t> και αξιολογήσιμα στην πράξη </a:t>
            </a:r>
          </a:p>
          <a:p>
            <a:pPr lvl="1" algn="just"/>
            <a:r>
              <a:rPr lang="en-US" b="1" dirty="0"/>
              <a:t>[D]</a:t>
            </a:r>
            <a:r>
              <a:rPr lang="el-GR" b="1" dirty="0"/>
              <a:t>Βασικοί παράγοντες επιτυχίας</a:t>
            </a:r>
            <a:r>
              <a:rPr lang="el-GR" dirty="0"/>
              <a:t>: λεπτομερής κατάλογος θεμάτων που πρέπει να ελέγχει συχνά η πόλη, για να διασφαλίζει την επιτυχημένη υλοποίηση του προγράμματος έξυπνης πόλης και την αποτελεσματική διαχείριση διακινδυνεύοντας τις λύσεις αποτελεσματικά.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 descr="Αποτέλεσμα εικόνας για smart city strate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399" cy="1116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Δομή του Πλαισίου (περ οδικός χάρτης)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24401" y="-667473"/>
            <a:ext cx="5807075" cy="897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 descr="Αποτέλεσμα εικόνας για smart city strate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838200" cy="722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[A] </a:t>
            </a:r>
            <a:r>
              <a:rPr lang="el-GR" sz="3600" dirty="0"/>
              <a:t>Κατευθυντήριες Αρχές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75615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42900" lvl="3" indent="-342900" algn="just">
              <a:buNone/>
            </a:pPr>
            <a:r>
              <a:rPr lang="el-GR" sz="2800" dirty="0"/>
              <a:t>    Συνεργασία με τους ενδιαφερόμενους φορείς της πόλης ώστε να αναπτυχθεί και συμφωνηθεί ένα σύνολο </a:t>
            </a:r>
            <a:r>
              <a:rPr lang="el-GR" sz="2800" b="1" dirty="0"/>
              <a:t>κατευθυντήριων αρχών </a:t>
            </a:r>
            <a:r>
              <a:rPr lang="el-GR" sz="2800" dirty="0"/>
              <a:t>για την στρατηγική της έξυπνης πόλης που θα περιλαμβάνει, ως ελάχιστο προαπαιτούμενο, την ανάγκη:</a:t>
            </a:r>
          </a:p>
          <a:p>
            <a:pPr marL="342900" lvl="3" indent="-342900" algn="just">
              <a:buNone/>
            </a:pPr>
            <a:endParaRPr lang="el-GR" sz="1800" dirty="0"/>
          </a:p>
          <a:p>
            <a:pPr marL="514350" lvl="3" indent="-514350" algn="just">
              <a:buFont typeface="+mj-lt"/>
              <a:buAutoNum type="arabicPeriod"/>
            </a:pPr>
            <a:r>
              <a:rPr lang="el-GR" sz="2800" dirty="0"/>
              <a:t>Να ορισθεί ένα σαφές και χωρίς αποκλεισμούς όραμα για την πόλη</a:t>
            </a:r>
          </a:p>
          <a:p>
            <a:pPr marL="342900" lvl="3" indent="-342900" algn="just">
              <a:buNone/>
            </a:pPr>
            <a:endParaRPr lang="el-GR" sz="1200" dirty="0"/>
          </a:p>
          <a:p>
            <a:pPr marL="514350" lvl="3" indent="-514350" algn="just">
              <a:buNone/>
            </a:pPr>
            <a:r>
              <a:rPr lang="el-GR" sz="2800" dirty="0"/>
              <a:t>2.  Να έχει επίκεντρο τον πολίτη σε όλες τις πλευρές του σχεδιασμού και της υλοποίησης</a:t>
            </a:r>
          </a:p>
          <a:p>
            <a:pPr marL="342900" lvl="3" indent="-342900" algn="just">
              <a:buNone/>
            </a:pPr>
            <a:endParaRPr lang="el-GR" sz="2800" dirty="0"/>
          </a:p>
          <a:p>
            <a:pPr marL="342900" lvl="3" indent="-342900" algn="just">
              <a:buNone/>
            </a:pPr>
            <a:endParaRPr lang="el-GR" dirty="0"/>
          </a:p>
          <a:p>
            <a:pPr marL="342900" lvl="3" indent="-342900" algn="just">
              <a:buNone/>
            </a:pPr>
            <a:endParaRPr lang="el-GR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 descr="Αποτέλεσμα εικόνας για smart city strate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95399" cy="1116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Αποτέλεσμα εικόνας για smart city strate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95399" cy="111672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600" dirty="0"/>
              <a:t>[A] </a:t>
            </a:r>
            <a:r>
              <a:rPr lang="el-GR" sz="3600" dirty="0"/>
              <a:t>Κατευθυντήριες Αρχές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434" y="914400"/>
            <a:ext cx="768236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Αποτέλεσμα εικόνας για smart city strate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95399" cy="111672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600" dirty="0"/>
              <a:t>[B] </a:t>
            </a:r>
            <a:r>
              <a:rPr lang="el-GR" sz="3600" dirty="0"/>
              <a:t>Διασυνοριακή Διακυβέρνηση και Διαδικασίες Υλοποίησης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pPr lvl="0" algn="just"/>
            <a:endParaRPr lang="el-GR" sz="1800" b="1" dirty="0"/>
          </a:p>
          <a:p>
            <a:pPr lvl="0" algn="just">
              <a:buNone/>
            </a:pPr>
            <a:r>
              <a:rPr lang="en-US" sz="2800" b="1" dirty="0"/>
              <a:t>[B1] </a:t>
            </a:r>
            <a:r>
              <a:rPr lang="el-GR" sz="2800" b="1" dirty="0"/>
              <a:t>ΟΡΑΜΑ ΠΟΛΗΣ</a:t>
            </a:r>
          </a:p>
          <a:p>
            <a:pPr lvl="0" algn="just"/>
            <a:r>
              <a:rPr lang="el-GR" sz="2800" b="1" dirty="0"/>
              <a:t>Δημιουργία οράματος </a:t>
            </a:r>
            <a:r>
              <a:rPr lang="el-GR" sz="2800" dirty="0"/>
              <a:t>για το «τι είναι καλό» για την πόλη, σήμερα και στο μέλλον, το οποίο:</a:t>
            </a:r>
          </a:p>
          <a:p>
            <a:pPr lvl="1" algn="just"/>
            <a:r>
              <a:rPr lang="el-GR" dirty="0"/>
              <a:t>Περιλαμβάνει όλες τις ενδιαφερόμενες ομάδες της πόλης και ενημερώνεται μέσω έρευνας</a:t>
            </a:r>
          </a:p>
          <a:p>
            <a:pPr lvl="1" algn="just"/>
            <a:r>
              <a:rPr lang="el-GR" dirty="0"/>
              <a:t>Χρησιμοποιεί έξυπνες τεχνολογίες και ψηφιακά δεδομένα</a:t>
            </a:r>
          </a:p>
          <a:p>
            <a:pPr lvl="1" algn="just"/>
            <a:r>
              <a:rPr lang="el-GR" dirty="0"/>
              <a:t>Ενσωματώνει όλα αυτά στο </a:t>
            </a:r>
            <a:r>
              <a:rPr lang="el-GR" dirty="0" err="1"/>
              <a:t>κοινωνικο</a:t>
            </a:r>
            <a:r>
              <a:rPr lang="el-GR" dirty="0"/>
              <a:t>-οικονομικό, πολιτικό περιβάλλον της πόλης</a:t>
            </a:r>
          </a:p>
          <a:p>
            <a:pPr lvl="1" algn="just"/>
            <a:r>
              <a:rPr lang="el-GR" dirty="0"/>
              <a:t>Είναι μετρήσιμο</a:t>
            </a:r>
          </a:p>
          <a:p>
            <a:pPr lvl="1" algn="just">
              <a:buNone/>
            </a:pPr>
            <a:endParaRPr lang="el-GR" dirty="0"/>
          </a:p>
          <a:p>
            <a:pPr algn="just">
              <a:buNone/>
            </a:pPr>
            <a:r>
              <a:rPr lang="el-GR" sz="2800" dirty="0"/>
              <a:t> </a:t>
            </a:r>
          </a:p>
          <a:p>
            <a:pPr algn="just">
              <a:buNone/>
            </a:pPr>
            <a:br>
              <a:rPr lang="en-US" sz="2000" dirty="0"/>
            </a:br>
            <a:endParaRPr lang="en-US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</TotalTime>
  <Words>2529</Words>
  <Application>Microsoft Office PowerPoint</Application>
  <PresentationFormat>On-screen Show (4:3)</PresentationFormat>
  <Paragraphs>132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Θέμα του Office</vt:lpstr>
      <vt:lpstr>ΠΑΝΕΠΙΣΤΗΜΙΟ ΠΑΤΡΩΝ ΤΜΗΜΑ ΠΟΛΙΤΙΚΩΝ ΜΗΧΑΝΙΚΩΝ ΜΑΘΗΜΑ: ΕΥΦΥΕΙΣ ΠΟΛΕΙΣ, ΥΠΟΔΟΜΕΣ ΚΑΙ ΜΕΤΑΦΟΡΕΣ Ακαδημαϊκό  έτος 2020-2021 8ο &amp; 10ο Εξάμηνο</vt:lpstr>
      <vt:lpstr>ΠΛΑΙΣΙΟ ΕΞΥΠΝΗΣ ΠΟΛΗΣ  Σκοπός </vt:lpstr>
      <vt:lpstr>ΠΛΑΙΣΙΟ ΕΞΥΠΝΗΣ ΠΟΛΗΣ Έννοιες και Ορισμοί </vt:lpstr>
      <vt:lpstr>Δομή του Πλαισίου</vt:lpstr>
      <vt:lpstr>Δομή του Πλαισίου</vt:lpstr>
      <vt:lpstr>Δομή του Πλαισίου (περ οδικός χάρτης) </vt:lpstr>
      <vt:lpstr>[A] Κατευθυντήριες Αρχές</vt:lpstr>
      <vt:lpstr>[A] Κατευθυντήριες Αρχές</vt:lpstr>
      <vt:lpstr>[B] Διασυνοριακή Διακυβέρνηση και Διαδικασίες Υλοποίησης</vt:lpstr>
      <vt:lpstr>[B] Διασυνοριακή Διακυβέρνηση και Διαδικασίες Υλοποίησης</vt:lpstr>
      <vt:lpstr>[B] Διασυνοριακή Διακυβέρνηση και Διαδικασίες Υλοποίησης</vt:lpstr>
      <vt:lpstr>[B] Διασυνοριακή Διακυβέρνηση και Διαδικασίες Υλοποίησης</vt:lpstr>
      <vt:lpstr>[B] Διασυνοριακή Διακυβέρνηση και Διαδικασίες Υλοποίησης</vt:lpstr>
      <vt:lpstr>[B] Διασυνοριακή Διακυβέρνηση και Διαδικασίες Υλοποίησης</vt:lpstr>
      <vt:lpstr>[B] Διασυνοριακή Διακυβέρνηση και Διαδικασίες Υλοποίησης</vt:lpstr>
      <vt:lpstr>[B] Διασυνοριακή Διακυβέρνηση και Διαδικασίες Υλοποίησης</vt:lpstr>
      <vt:lpstr>[B] Διασυνοριακή Διακυβέρνηση και Διαδικασίες Υλοποίησης</vt:lpstr>
      <vt:lpstr>[B] Διασυνοριακή Διακυβέρνηση και Διαδικασίες Υλοποίησης</vt:lpstr>
      <vt:lpstr>[B] Διασυνοριακή Διακυβέρνηση και Διαδικασίες Υλοποίησης</vt:lpstr>
      <vt:lpstr>[C]: Στρατηγική Επίτευξης Ωφελειών</vt:lpstr>
      <vt:lpstr>[C]: Στρατηγική Επίτευξης Ωφελειών</vt:lpstr>
      <vt:lpstr>[D]: Κρίσιμοι Παράγοντες Επιτυχίας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CITY FRAMEWORK The Scope</dc:title>
  <dc:creator>Lab-3</dc:creator>
  <cp:lastModifiedBy>Yorgos Stephanedes</cp:lastModifiedBy>
  <cp:revision>116</cp:revision>
  <dcterms:created xsi:type="dcterms:W3CDTF">2016-02-24T08:02:33Z</dcterms:created>
  <dcterms:modified xsi:type="dcterms:W3CDTF">2021-03-25T03:21:46Z</dcterms:modified>
</cp:coreProperties>
</file>