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6" r:id="rId4"/>
    <p:sldId id="258" r:id="rId5"/>
    <p:sldId id="262" r:id="rId6"/>
    <p:sldId id="267" r:id="rId7"/>
    <p:sldId id="259" r:id="rId8"/>
    <p:sldId id="265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363B6-043D-4D08-A9CD-376F0798E76F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998F7-5E72-4E7A-A95E-5B308F0663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30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Τα Ελληνιστικά βασίλεια το</a:t>
            </a:r>
            <a:r>
              <a:rPr lang="el-GR" baseline="0" dirty="0" smtClean="0"/>
              <a:t> 300 </a:t>
            </a:r>
            <a:r>
              <a:rPr lang="el-GR" baseline="0" dirty="0" err="1" smtClean="0"/>
              <a:t>π.Χ</a:t>
            </a:r>
            <a:r>
              <a:rPr lang="el-GR" baseline="0" dirty="0" smtClean="0"/>
              <a:t>&gt;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98F7-5E72-4E7A-A95E-5B308F0663E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65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 ελληνιστικός κόσμος το 90</a:t>
            </a:r>
            <a:r>
              <a:rPr lang="el-GR" baseline="0" dirty="0" smtClean="0"/>
              <a:t> </a:t>
            </a:r>
            <a:r>
              <a:rPr lang="el-GR" baseline="0" dirty="0" smtClean="0"/>
              <a:t>π.Χ.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98F7-5E72-4E7A-A95E-5B308F0663E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05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οσ</a:t>
            </a:r>
            <a:r>
              <a:rPr lang="el-GR" dirty="0" smtClean="0"/>
              <a:t> αι.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μ.Χ</a:t>
            </a:r>
            <a:r>
              <a:rPr lang="el-GR" baseline="0" dirty="0" smtClean="0"/>
              <a:t>., Κύπρος (;), Η επιγραφή ακολουθεί τις συμβάσεις της αντίστοιχης γλώσσας στις ταφικές επιγραφές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98F7-5E72-4E7A-A95E-5B308F0663E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Πάπυροι και το πρόβλημα των πηγών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98F7-5E72-4E7A-A95E-5B308F0663ED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89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D106A6-C00E-473B-B596-B21AFA3D7D2D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31BC98-08C5-4981-B346-1B49DC52B927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reek-language.gr/greekLang/images/history/thema_14/002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k-language.gr/greekLang/images/history/thema_14/00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ΕΛΛΗΝΙΣΤΙΚΗ-ΡΩΜΑΪΚΗ ΕΛΛΗΝΙΚΗ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Γλώσσα και κοινωνία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80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eek-language.gr/greekLang/images/history/thema_14/002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340768"/>
            <a:ext cx="90360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0"/>
            <a:ext cx="914400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reek-language.gr/greekLang/images/history/thema_14/004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2" y="1196752"/>
            <a:ext cx="81292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museum.org/toah/images/h2/h2_74.51.2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476250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810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90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Φρύνιχος (2</a:t>
            </a:r>
            <a:r>
              <a:rPr lang="el-GR" baseline="30000" dirty="0" smtClean="0"/>
              <a:t>ος</a:t>
            </a:r>
            <a:r>
              <a:rPr lang="el-GR" dirty="0" smtClean="0"/>
              <a:t> αι. μ.Χ.)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b"/>
            <a:r>
              <a:rPr lang="en-US" dirty="0"/>
              <a:t> </a:t>
            </a:r>
            <a:r>
              <a:rPr lang="el-GR" b="1" dirty="0"/>
              <a:t>(24.) </a:t>
            </a:r>
            <a:r>
              <a:rPr lang="el-GR" dirty="0"/>
              <a:t>  </a:t>
            </a:r>
            <a:r>
              <a:rPr lang="el-GR" b="1" dirty="0"/>
              <a:t>Ἀπελεύσομαι</a:t>
            </a:r>
            <a:r>
              <a:rPr lang="el-GR" dirty="0"/>
              <a:t> παντάπασι φυλάττου· οὔτε γὰρ οἱ δόκιμοι</a:t>
            </a:r>
          </a:p>
          <a:p>
            <a:pPr fontAlgn="b"/>
            <a:r>
              <a:rPr lang="el-GR" dirty="0"/>
              <a:t>ῥήτορες οὔτε ἡ ἀρχαία κωμῳδία οὔτε Πλάτων κέχρηται τῇ φωνῇ· ἀντὶ</a:t>
            </a:r>
          </a:p>
          <a:p>
            <a:pPr fontAlgn="b"/>
            <a:r>
              <a:rPr lang="el-GR" dirty="0"/>
              <a:t>δὲ αὐτοῦ τῷ ἄπειμι χρῶ καὶ τοῖς ὁμοιοειδέσιν ὡσαύτως. </a:t>
            </a:r>
          </a:p>
          <a:p>
            <a:pPr fontAlgn="b"/>
            <a:r>
              <a:rPr lang="el-GR" b="1" dirty="0"/>
              <a:t>(25.) </a:t>
            </a:r>
            <a:r>
              <a:rPr lang="el-GR" dirty="0"/>
              <a:t>  </a:t>
            </a:r>
            <a:r>
              <a:rPr lang="el-GR" b="1" dirty="0"/>
              <a:t>Ὤμοκε</a:t>
            </a:r>
            <a:r>
              <a:rPr lang="el-GR" dirty="0"/>
              <a:t> τελέως ἄηθες· χρὴ γὰρ ὀμώμοκε λέγειν.</a:t>
            </a:r>
          </a:p>
          <a:p>
            <a:r>
              <a:rPr lang="en-GB" dirty="0"/>
              <a:t>10 </a:t>
            </a:r>
            <a:r>
              <a:rPr lang="en-GB" dirty="0" err="1"/>
              <a:t>Εὐχ</a:t>
            </a:r>
            <a:r>
              <a:rPr lang="en-GB" dirty="0"/>
              <a:t>αριστεῖν οὐδεὶς τῶν δοκίμων εἶπεν͵ ἀλλὰ χάριν εἰδέναι.</a:t>
            </a:r>
            <a:endParaRPr lang="el-GR" dirty="0"/>
          </a:p>
          <a:p>
            <a:r>
              <a:rPr lang="en-GB" dirty="0"/>
              <a:t>27 </a:t>
            </a:r>
            <a:r>
              <a:rPr lang="en-GB" dirty="0" err="1"/>
              <a:t>Νηρὸν</a:t>
            </a:r>
            <a:r>
              <a:rPr lang="en-GB" dirty="0"/>
              <a:t> </a:t>
            </a:r>
            <a:r>
              <a:rPr lang="en-GB" dirty="0" err="1"/>
              <a:t>ὕδωρ</a:t>
            </a:r>
            <a:r>
              <a:rPr lang="en-GB" dirty="0"/>
              <a:t> </a:t>
            </a:r>
            <a:r>
              <a:rPr lang="en-GB" dirty="0" err="1"/>
              <a:t>μηδ</a:t>
            </a:r>
            <a:r>
              <a:rPr lang="en-GB" dirty="0"/>
              <a:t>αμῶς͵ ἀλλὰ πρόσφατον͵ ἀκραιφνές.</a:t>
            </a:r>
            <a:endParaRPr lang="el-GR" dirty="0"/>
          </a:p>
          <a:p>
            <a:r>
              <a:rPr lang="en-GB" dirty="0"/>
              <a:t>41 </a:t>
            </a:r>
            <a:r>
              <a:rPr lang="en-GB" dirty="0" err="1"/>
              <a:t>Σκίμ</a:t>
            </a:r>
            <a:r>
              <a:rPr lang="en-GB" dirty="0"/>
              <a:t>πους λέγε͵ ἀλλὰ μὴ κράββατος· μιαρὸν γάρ.</a:t>
            </a:r>
            <a:endParaRPr lang="el-GR" dirty="0"/>
          </a:p>
          <a:p>
            <a:r>
              <a:rPr lang="en-GB" dirty="0"/>
              <a:t>50 </a:t>
            </a:r>
            <a:r>
              <a:rPr lang="en-GB" dirty="0" err="1"/>
              <a:t>Κόριον</a:t>
            </a:r>
            <a:r>
              <a:rPr lang="en-GB" dirty="0"/>
              <a:t> ἢ </a:t>
            </a:r>
            <a:r>
              <a:rPr lang="en-GB" dirty="0" err="1"/>
              <a:t>κορίδιον</a:t>
            </a:r>
            <a:r>
              <a:rPr lang="en-GB" dirty="0"/>
              <a:t> ἢ </a:t>
            </a:r>
            <a:r>
              <a:rPr lang="en-GB" dirty="0" err="1"/>
              <a:t>κορίσκη</a:t>
            </a:r>
            <a:r>
              <a:rPr lang="en-GB" dirty="0"/>
              <a:t> </a:t>
            </a:r>
            <a:r>
              <a:rPr lang="en-GB" dirty="0" err="1"/>
              <a:t>λέγουσιν</a:t>
            </a:r>
            <a:r>
              <a:rPr lang="en-GB" dirty="0"/>
              <a:t>͵ </a:t>
            </a:r>
            <a:r>
              <a:rPr lang="en-GB" dirty="0" err="1"/>
              <a:t>τὸ</a:t>
            </a:r>
            <a:r>
              <a:rPr lang="en-GB" dirty="0"/>
              <a:t> </a:t>
            </a:r>
            <a:r>
              <a:rPr lang="en-GB" dirty="0" err="1"/>
              <a:t>δὲ</a:t>
            </a:r>
            <a:r>
              <a:rPr lang="en-GB" dirty="0"/>
              <a:t> </a:t>
            </a:r>
            <a:r>
              <a:rPr lang="en-GB" dirty="0" err="1"/>
              <a:t>κοράσιον</a:t>
            </a:r>
            <a:r>
              <a:rPr lang="en-GB" dirty="0"/>
              <a:t> πα</a:t>
            </a:r>
            <a:r>
              <a:rPr lang="en-GB" dirty="0" err="1"/>
              <a:t>ράλογον</a:t>
            </a:r>
            <a:r>
              <a:rPr lang="en-GB" dirty="0"/>
              <a:t>.</a:t>
            </a:r>
            <a:endParaRPr lang="el-GR" dirty="0"/>
          </a:p>
          <a:p>
            <a:r>
              <a:rPr lang="en-GB" dirty="0"/>
              <a:t>74 </a:t>
            </a:r>
            <a:r>
              <a:rPr lang="en-GB" dirty="0" err="1"/>
              <a:t>Πάντοτε</a:t>
            </a:r>
            <a:r>
              <a:rPr lang="en-GB" dirty="0"/>
              <a:t> </a:t>
            </a:r>
            <a:r>
              <a:rPr lang="en-GB" dirty="0" err="1"/>
              <a:t>μὴ</a:t>
            </a:r>
            <a:r>
              <a:rPr lang="en-GB" dirty="0"/>
              <a:t> </a:t>
            </a:r>
            <a:r>
              <a:rPr lang="en-GB" dirty="0" err="1"/>
              <a:t>λέγε</a:t>
            </a:r>
            <a:r>
              <a:rPr lang="en-GB" dirty="0"/>
              <a:t>͵ </a:t>
            </a:r>
            <a:r>
              <a:rPr lang="en-GB" dirty="0" err="1"/>
              <a:t>ἀλλ</a:t>
            </a:r>
            <a:r>
              <a:rPr lang="en-GB" dirty="0"/>
              <a:t>΄ </a:t>
            </a:r>
            <a:r>
              <a:rPr lang="en-GB" dirty="0" err="1"/>
              <a:t>ἑκάστοτε</a:t>
            </a:r>
            <a:r>
              <a:rPr lang="en-GB" dirty="0"/>
              <a:t> καὶ </a:t>
            </a:r>
            <a:r>
              <a:rPr lang="en-GB" dirty="0" err="1"/>
              <a:t>διὰ</a:t>
            </a:r>
            <a:r>
              <a:rPr lang="en-GB" dirty="0"/>
              <a:t> πα</a:t>
            </a:r>
            <a:r>
              <a:rPr lang="en-GB" dirty="0" err="1"/>
              <a:t>ντός</a:t>
            </a:r>
            <a:r>
              <a:rPr lang="en-GB" dirty="0"/>
              <a:t>.</a:t>
            </a:r>
            <a:endParaRPr lang="el-GR" dirty="0"/>
          </a:p>
          <a:p>
            <a:r>
              <a:rPr lang="en-GB" dirty="0"/>
              <a:t>76 </a:t>
            </a:r>
            <a:r>
              <a:rPr lang="en-GB" dirty="0" err="1"/>
              <a:t>Ἀργὴ</a:t>
            </a:r>
            <a:r>
              <a:rPr lang="en-GB" dirty="0"/>
              <a:t> </a:t>
            </a:r>
            <a:r>
              <a:rPr lang="en-GB" dirty="0" err="1"/>
              <a:t>ἡμέρ</a:t>
            </a:r>
            <a:r>
              <a:rPr lang="en-GB" dirty="0"/>
              <a:t>α͵ ἀργὴ γυνὴ μὴ λέγε͵ ἀλλ΄ ἀργὸς ἡμέρα καὶ ἀργὸς γυνὴ καὶ τὰ λοιπὰ ὁμοίως.</a:t>
            </a:r>
            <a:endParaRPr lang="el-GR" dirty="0"/>
          </a:p>
          <a:p>
            <a:r>
              <a:rPr lang="en-GB" dirty="0"/>
              <a:t>89 </a:t>
            </a:r>
            <a:r>
              <a:rPr lang="en-GB" dirty="0" err="1"/>
              <a:t>Αὐθέντης</a:t>
            </a:r>
            <a:r>
              <a:rPr lang="en-GB" dirty="0"/>
              <a:t> </a:t>
            </a:r>
            <a:r>
              <a:rPr lang="en-GB" dirty="0" err="1"/>
              <a:t>μηδέ</a:t>
            </a:r>
            <a:r>
              <a:rPr lang="en-GB" dirty="0"/>
              <a:t>ποτε χρήσῃ ἐπὶ τοῦ δεσπότου͵ ὡς οἱ περὶ τὰ δικαστήρια ῥήτορες͵ ἀλλ΄ ἐπὶ τοῦ αὐτόχειρος φονέως.</a:t>
            </a:r>
            <a:endParaRPr lang="el-GR" dirty="0"/>
          </a:p>
          <a:p>
            <a:r>
              <a:rPr lang="en-GB" dirty="0" smtClean="0"/>
              <a:t>100 </a:t>
            </a:r>
            <a:r>
              <a:rPr lang="en-GB" dirty="0" err="1"/>
              <a:t>Κληρονομεῖν</a:t>
            </a:r>
            <a:r>
              <a:rPr lang="en-GB" dirty="0"/>
              <a:t> </a:t>
            </a:r>
            <a:r>
              <a:rPr lang="en-GB" dirty="0" err="1"/>
              <a:t>τόνδε</a:t>
            </a:r>
            <a:r>
              <a:rPr lang="en-GB" dirty="0"/>
              <a:t>· </a:t>
            </a:r>
            <a:r>
              <a:rPr lang="en-GB" dirty="0" err="1"/>
              <a:t>οὐχ</a:t>
            </a:r>
            <a:r>
              <a:rPr lang="en-GB" dirty="0"/>
              <a:t> </a:t>
            </a:r>
            <a:r>
              <a:rPr lang="en-GB" dirty="0" err="1"/>
              <a:t>οὕτως</a:t>
            </a:r>
            <a:r>
              <a:rPr lang="en-GB" dirty="0"/>
              <a:t> ἡ </a:t>
            </a:r>
            <a:r>
              <a:rPr lang="en-GB" dirty="0" err="1"/>
              <a:t>ἀρχ</a:t>
            </a:r>
            <a:r>
              <a:rPr lang="en-GB" dirty="0"/>
              <a:t>αία χρῆσις͵ ἀλλὰ κληρονομεῖν τοῦδε</a:t>
            </a:r>
            <a:r>
              <a:rPr lang="en-GB" dirty="0" smtClean="0"/>
              <a:t>.</a:t>
            </a:r>
          </a:p>
          <a:p>
            <a:r>
              <a:rPr lang="en-GB" dirty="0"/>
              <a:t>176 Ὀπ</a:t>
            </a:r>
            <a:r>
              <a:rPr lang="en-GB" dirty="0" err="1"/>
              <a:t>ωρο</a:t>
            </a:r>
            <a:r>
              <a:rPr lang="en-GB" dirty="0"/>
              <a:t>πώλης· τοῦθ΄ οἱ ἀγοραῖοι λέγουσιν͵ οἱ δὲ πεπαιδευμένοι ὀπωρώνης ὡς καὶ Δημοσθένης.</a:t>
            </a:r>
            <a:endParaRPr lang="el-GR" dirty="0"/>
          </a:p>
          <a:p>
            <a:endParaRPr lang="el-GR" dirty="0"/>
          </a:p>
          <a:p>
            <a:pPr fontAlgn="b"/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197 </a:t>
            </a:r>
            <a:r>
              <a:rPr lang="en-GB" dirty="0"/>
              <a:t>Βα</a:t>
            </a:r>
            <a:r>
              <a:rPr lang="en-GB" dirty="0" err="1"/>
              <a:t>σίλισσ</a:t>
            </a:r>
            <a:r>
              <a:rPr lang="en-GB" dirty="0"/>
              <a:t>α οὐδεὶς τῶν ἀρχαίων εἶπεν͵ ἀλλὰ βασίλεια ἢ βασιλίς. </a:t>
            </a:r>
            <a:endParaRPr lang="el-GR" dirty="0"/>
          </a:p>
          <a:p>
            <a:r>
              <a:rPr lang="en-GB" dirty="0"/>
              <a:t>198 </a:t>
            </a:r>
            <a:r>
              <a:rPr lang="en-GB" dirty="0" err="1"/>
              <a:t>Σικχ</a:t>
            </a:r>
            <a:r>
              <a:rPr lang="en-GB" dirty="0"/>
              <a:t>αίνομαι· τῷ ὄντι ναυτίας ἄξιον τοὔνομα. </a:t>
            </a:r>
            <a:r>
              <a:rPr lang="en-GB" dirty="0" err="1"/>
              <a:t>ἀλλ</a:t>
            </a:r>
            <a:r>
              <a:rPr lang="en-GB" dirty="0"/>
              <a:t>΄ </a:t>
            </a:r>
            <a:r>
              <a:rPr lang="en-GB" dirty="0" err="1"/>
              <a:t>ἐρεῖς</a:t>
            </a:r>
            <a:r>
              <a:rPr lang="en-GB" dirty="0"/>
              <a:t> β</a:t>
            </a:r>
            <a:r>
              <a:rPr lang="en-GB" dirty="0" err="1"/>
              <a:t>δελύττομ</a:t>
            </a:r>
            <a:r>
              <a:rPr lang="en-GB" dirty="0"/>
              <a:t>αι ὡς Ἀθηναῖος.</a:t>
            </a:r>
            <a:endParaRPr lang="el-GR" dirty="0"/>
          </a:p>
          <a:p>
            <a:r>
              <a:rPr lang="en-GB" dirty="0"/>
              <a:t>220 Κα</a:t>
            </a:r>
            <a:r>
              <a:rPr lang="en-GB" dirty="0" err="1"/>
              <a:t>τορθώμ</a:t>
            </a:r>
            <a:r>
              <a:rPr lang="en-GB" dirty="0"/>
              <a:t>ατα· ἁμαρτάνουσι κἀνταῦθα οἱ ῥήτορες͵ οὐκ εἰδότες ὅτι τὸ μὲν ῥῆμα δόκιμον͵ τὸ κατορθῶσαι͵ τὸ δ΄ ἀπὸ τούτου ὄνομα ἀδόκιμον͵ τὸ κατόρθωμα. </a:t>
            </a:r>
            <a:r>
              <a:rPr lang="en-GB" dirty="0" err="1"/>
              <a:t>λέγειν</a:t>
            </a:r>
            <a:r>
              <a:rPr lang="en-GB" dirty="0"/>
              <a:t> </a:t>
            </a:r>
            <a:r>
              <a:rPr lang="en-GB" dirty="0" err="1"/>
              <a:t>οὖν</a:t>
            </a:r>
            <a:r>
              <a:rPr lang="en-GB" dirty="0"/>
              <a:t> </a:t>
            </a:r>
            <a:r>
              <a:rPr lang="en-GB" dirty="0" err="1"/>
              <a:t>χρὴ</a:t>
            </a:r>
            <a:r>
              <a:rPr lang="en-GB" dirty="0"/>
              <a:t> </a:t>
            </a:r>
            <a:r>
              <a:rPr lang="en-GB" dirty="0" err="1"/>
              <a:t>ἀνδρ</a:t>
            </a:r>
            <a:r>
              <a:rPr lang="en-GB" dirty="0"/>
              <a:t>αγαθήματα.</a:t>
            </a:r>
            <a:endParaRPr lang="el-GR" dirty="0"/>
          </a:p>
          <a:p>
            <a:r>
              <a:rPr lang="en-GB" dirty="0"/>
              <a:t>241 Μα</a:t>
            </a:r>
            <a:r>
              <a:rPr lang="en-GB" dirty="0" err="1"/>
              <a:t>γειρεῖον</a:t>
            </a:r>
            <a:r>
              <a:rPr lang="en-GB" dirty="0"/>
              <a:t>· </a:t>
            </a:r>
            <a:r>
              <a:rPr lang="en-GB" dirty="0" err="1"/>
              <a:t>τὸ</a:t>
            </a:r>
            <a:r>
              <a:rPr lang="en-GB" dirty="0"/>
              <a:t> </a:t>
            </a:r>
            <a:r>
              <a:rPr lang="en-GB" dirty="0" err="1"/>
              <a:t>μὲν</a:t>
            </a:r>
            <a:r>
              <a:rPr lang="en-GB" dirty="0"/>
              <a:t> </a:t>
            </a:r>
            <a:r>
              <a:rPr lang="en-GB" dirty="0" err="1"/>
              <a:t>μάγειρος</a:t>
            </a:r>
            <a:r>
              <a:rPr lang="en-GB" dirty="0"/>
              <a:t> </a:t>
            </a:r>
            <a:r>
              <a:rPr lang="en-GB" dirty="0" err="1"/>
              <a:t>δόκιμον</a:t>
            </a:r>
            <a:r>
              <a:rPr lang="en-GB" dirty="0"/>
              <a:t>͵ </a:t>
            </a:r>
            <a:r>
              <a:rPr lang="en-GB" dirty="0" err="1"/>
              <a:t>τὸ</a:t>
            </a:r>
            <a:r>
              <a:rPr lang="en-GB" dirty="0"/>
              <a:t> </a:t>
            </a:r>
            <a:r>
              <a:rPr lang="en-GB" dirty="0" err="1"/>
              <a:t>δὲ</a:t>
            </a:r>
            <a:r>
              <a:rPr lang="en-GB" dirty="0"/>
              <a:t> μα</a:t>
            </a:r>
            <a:r>
              <a:rPr lang="en-GB" dirty="0" err="1"/>
              <a:t>γειρεῖον</a:t>
            </a:r>
            <a:r>
              <a:rPr lang="en-GB" dirty="0"/>
              <a:t> </a:t>
            </a:r>
            <a:r>
              <a:rPr lang="en-GB" dirty="0" err="1"/>
              <a:t>οὐκέτι</a:t>
            </a:r>
            <a:r>
              <a:rPr lang="en-GB" dirty="0"/>
              <a:t>. </a:t>
            </a:r>
            <a:r>
              <a:rPr lang="en-GB" dirty="0" err="1"/>
              <a:t>ἀντὶ</a:t>
            </a:r>
            <a:r>
              <a:rPr lang="en-GB" dirty="0"/>
              <a:t> </a:t>
            </a:r>
            <a:r>
              <a:rPr lang="en-GB" dirty="0" err="1"/>
              <a:t>δὲ</a:t>
            </a:r>
            <a:r>
              <a:rPr lang="en-GB" dirty="0"/>
              <a:t> </a:t>
            </a:r>
            <a:r>
              <a:rPr lang="en-GB" dirty="0" err="1"/>
              <a:t>τούτου</a:t>
            </a:r>
            <a:r>
              <a:rPr lang="en-GB" dirty="0"/>
              <a:t> ὀπ</a:t>
            </a:r>
            <a:r>
              <a:rPr lang="en-GB" dirty="0" err="1"/>
              <a:t>τάνιον</a:t>
            </a:r>
            <a:r>
              <a:rPr lang="en-GB" dirty="0"/>
              <a:t> </a:t>
            </a:r>
            <a:r>
              <a:rPr lang="en-GB" dirty="0" err="1"/>
              <a:t>λέγουσιν</a:t>
            </a:r>
            <a:r>
              <a:rPr lang="en-GB" dirty="0"/>
              <a:t>͵ </a:t>
            </a:r>
            <a:endParaRPr lang="el-GR" dirty="0"/>
          </a:p>
          <a:p>
            <a:r>
              <a:rPr lang="en-GB" dirty="0"/>
              <a:t>255 </a:t>
            </a:r>
            <a:r>
              <a:rPr lang="en-GB" dirty="0" err="1"/>
              <a:t>Βρέχει</a:t>
            </a:r>
            <a:r>
              <a:rPr lang="en-GB" dirty="0"/>
              <a:t> ἐπὶ </a:t>
            </a:r>
            <a:r>
              <a:rPr lang="en-GB" dirty="0" err="1"/>
              <a:t>τοῦ</a:t>
            </a:r>
            <a:r>
              <a:rPr lang="en-GB" dirty="0"/>
              <a:t> </a:t>
            </a:r>
            <a:r>
              <a:rPr lang="en-GB" dirty="0" err="1"/>
              <a:t>ὕει</a:t>
            </a:r>
            <a:r>
              <a:rPr lang="en-GB" dirty="0"/>
              <a:t>· </a:t>
            </a:r>
            <a:r>
              <a:rPr lang="en-GB" dirty="0" err="1"/>
              <a:t>ἔν</a:t>
            </a:r>
            <a:r>
              <a:rPr lang="en-GB" dirty="0"/>
              <a:t> </a:t>
            </a:r>
            <a:r>
              <a:rPr lang="en-GB" dirty="0" err="1"/>
              <a:t>τινι</a:t>
            </a:r>
            <a:r>
              <a:rPr lang="en-GB" dirty="0"/>
              <a:t> </a:t>
            </a:r>
            <a:r>
              <a:rPr lang="en-GB" dirty="0" err="1"/>
              <a:t>κωμῳδίᾳ</a:t>
            </a:r>
            <a:r>
              <a:rPr lang="en-GB" dirty="0"/>
              <a:t> </a:t>
            </a:r>
            <a:r>
              <a:rPr lang="en-GB" dirty="0" err="1"/>
              <a:t>ἀρχ</a:t>
            </a:r>
            <a:r>
              <a:rPr lang="en-GB" dirty="0"/>
              <a:t>αίᾳ προστιθεμένῃ Τηλεκλείδῃ τῷ κωμῳδῷ ἐστιν οὕτως εἰρημένον͵ ὅπερ͵ εἰ καὶ γνήσιον ἦν τὸ δρᾶμα͵ τῷ ἅπαξ εἰρῆσθαι ἐφυλαξάμεθ΄ ἄν. ὁπ</a:t>
            </a:r>
            <a:r>
              <a:rPr lang="en-GB" dirty="0" err="1"/>
              <a:t>ότε</a:t>
            </a:r>
            <a:r>
              <a:rPr lang="en-GB" dirty="0"/>
              <a:t> </a:t>
            </a:r>
            <a:r>
              <a:rPr lang="en-GB" dirty="0" err="1"/>
              <a:t>δὲ</a:t>
            </a:r>
            <a:r>
              <a:rPr lang="en-GB" dirty="0"/>
              <a:t> καὶ </a:t>
            </a:r>
            <a:r>
              <a:rPr lang="en-GB" dirty="0" err="1"/>
              <a:t>νόθον</a:t>
            </a:r>
            <a:r>
              <a:rPr lang="en-GB" dirty="0"/>
              <a:t> </a:t>
            </a:r>
            <a:r>
              <a:rPr lang="en-GB" dirty="0" err="1"/>
              <a:t>ἐστίν</a:t>
            </a:r>
            <a:r>
              <a:rPr lang="en-GB" dirty="0"/>
              <a:t>͵ πα</a:t>
            </a:r>
            <a:r>
              <a:rPr lang="en-GB" dirty="0" err="1"/>
              <a:t>ντελῶς</a:t>
            </a:r>
            <a:r>
              <a:rPr lang="en-GB" dirty="0"/>
              <a:t> ἀπ</a:t>
            </a:r>
            <a:r>
              <a:rPr lang="en-GB" dirty="0" err="1"/>
              <a:t>οδοκιμ</a:t>
            </a:r>
            <a:r>
              <a:rPr lang="en-GB" dirty="0"/>
              <a:t>αστέον τοὔνομα. </a:t>
            </a:r>
            <a:endParaRPr lang="el-GR" dirty="0"/>
          </a:p>
          <a:p>
            <a:r>
              <a:rPr lang="en-GB" dirty="0"/>
              <a:t>266 Μα</a:t>
            </a:r>
            <a:r>
              <a:rPr lang="en-GB" dirty="0" err="1"/>
              <a:t>μμόθρε</a:t>
            </a:r>
            <a:r>
              <a:rPr lang="en-GB" dirty="0"/>
              <a:t>πτον μὴ λέγε͵ τηθαλλαδοῦν δέ.</a:t>
            </a:r>
            <a:endParaRPr lang="el-GR" dirty="0"/>
          </a:p>
          <a:p>
            <a:r>
              <a:rPr lang="en-GB" dirty="0"/>
              <a:t>275 Πα</a:t>
            </a:r>
            <a:r>
              <a:rPr lang="en-GB" dirty="0" err="1"/>
              <a:t>νδοχεῖον</a:t>
            </a:r>
            <a:r>
              <a:rPr lang="en-GB" dirty="0"/>
              <a:t>· </a:t>
            </a:r>
            <a:r>
              <a:rPr lang="en-GB" dirty="0" err="1"/>
              <a:t>οἱ</a:t>
            </a:r>
            <a:r>
              <a:rPr lang="en-GB" dirty="0"/>
              <a:t> </a:t>
            </a:r>
            <a:r>
              <a:rPr lang="en-GB" dirty="0" err="1"/>
              <a:t>διὰ</a:t>
            </a:r>
            <a:r>
              <a:rPr lang="en-GB" dirty="0"/>
              <a:t> </a:t>
            </a:r>
            <a:r>
              <a:rPr lang="en-GB" dirty="0" err="1"/>
              <a:t>τοῦ</a:t>
            </a:r>
            <a:r>
              <a:rPr lang="en-GB" dirty="0"/>
              <a:t> χ </a:t>
            </a:r>
            <a:r>
              <a:rPr lang="en-GB" dirty="0" err="1"/>
              <a:t>λέγοντες</a:t>
            </a:r>
            <a:r>
              <a:rPr lang="en-GB" dirty="0"/>
              <a:t> </a:t>
            </a:r>
            <a:r>
              <a:rPr lang="en-GB" dirty="0" err="1"/>
              <a:t>ἁμ</a:t>
            </a:r>
            <a:r>
              <a:rPr lang="en-GB" dirty="0"/>
              <a:t>αρτάνουσιν· διὰ γὰρ τοῦ κ χρὴ λέγειν πανδοκεῖον καὶ πανδοκεὺς καὶ πανδοκεύτρια.</a:t>
            </a:r>
            <a:endParaRPr lang="el-GR" dirty="0"/>
          </a:p>
          <a:p>
            <a:r>
              <a:rPr lang="en-GB" dirty="0" smtClean="0"/>
              <a:t>300 </a:t>
            </a:r>
            <a:r>
              <a:rPr lang="en-GB" dirty="0" err="1"/>
              <a:t>Φάγομ</a:t>
            </a:r>
            <a:r>
              <a:rPr lang="en-GB" dirty="0"/>
              <a:t>αι βάρβαρον· λέγε οὖν ἔδομαι͵ τοῦτο γὰρ Ἀττικόν.</a:t>
            </a:r>
            <a:endParaRPr lang="el-GR" dirty="0"/>
          </a:p>
          <a:p>
            <a:r>
              <a:rPr lang="en-GB" dirty="0"/>
              <a:t>306 </a:t>
            </a:r>
            <a:r>
              <a:rPr lang="en-GB" dirty="0" err="1"/>
              <a:t>Ψύλλος</a:t>
            </a:r>
            <a:r>
              <a:rPr lang="en-GB" dirty="0"/>
              <a:t> β</a:t>
            </a:r>
            <a:r>
              <a:rPr lang="en-GB" dirty="0" err="1"/>
              <a:t>άρ</a:t>
            </a:r>
            <a:r>
              <a:rPr lang="en-GB" dirty="0"/>
              <a:t>βαρον͵ ἡ δὲ ψύλλα δόκιμον ὅτι καὶ ἀρχαῖον.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-4KtEAMYs4lQ/Tz5Ql9SdtUI/AAAAAAAAFFg/jfS6PFUcF2A/s1600/homer_papyrus_ausstellung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3533775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1032</TotalTime>
  <Words>234</Words>
  <Application>Microsoft Office PowerPoint</Application>
  <PresentationFormat>On-screen Show (4:3)</PresentationFormat>
  <Paragraphs>33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ΕΛΛΗΝΙΣΤΙΚΗ-ΡΩΜΑΪΚΗ ΕΛΛΗΝΙΚΗ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Φρύνιχος (2ος αι. μ.Χ.)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ΕΛΛΗΝΙΣΤΙΚΗ-ΡΩΜΑΪΚΗ ΕΛΛΗΝΙΚΗ</dc:title>
  <dc:creator>Μαρία Χολή</dc:creator>
  <cp:lastModifiedBy>User</cp:lastModifiedBy>
  <cp:revision>25</cp:revision>
  <dcterms:created xsi:type="dcterms:W3CDTF">2011-04-02T18:30:52Z</dcterms:created>
  <dcterms:modified xsi:type="dcterms:W3CDTF">2018-04-10T10:41:37Z</dcterms:modified>
</cp:coreProperties>
</file>