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70" r:id="rId2"/>
    <p:sldId id="261" r:id="rId3"/>
    <p:sldId id="373" r:id="rId4"/>
    <p:sldId id="274" r:id="rId5"/>
    <p:sldId id="374" r:id="rId6"/>
    <p:sldId id="375" r:id="rId7"/>
    <p:sldId id="288" r:id="rId8"/>
    <p:sldId id="269" r:id="rId9"/>
    <p:sldId id="278" r:id="rId10"/>
    <p:sldId id="270" r:id="rId11"/>
    <p:sldId id="272" r:id="rId12"/>
    <p:sldId id="279" r:id="rId13"/>
    <p:sldId id="273" r:id="rId14"/>
    <p:sldId id="302" r:id="rId15"/>
    <p:sldId id="281" r:id="rId16"/>
    <p:sldId id="284" r:id="rId17"/>
    <p:sldId id="282" r:id="rId18"/>
    <p:sldId id="306" r:id="rId19"/>
    <p:sldId id="307" r:id="rId20"/>
    <p:sldId id="308" r:id="rId21"/>
    <p:sldId id="309" r:id="rId22"/>
    <p:sldId id="310" r:id="rId23"/>
    <p:sldId id="311" r:id="rId24"/>
    <p:sldId id="312" r:id="rId25"/>
    <p:sldId id="313" r:id="rId26"/>
    <p:sldId id="314" r:id="rId27"/>
    <p:sldId id="376" r:id="rId28"/>
    <p:sldId id="315" r:id="rId29"/>
    <p:sldId id="316" r:id="rId30"/>
    <p:sldId id="317" r:id="rId31"/>
    <p:sldId id="318" r:id="rId32"/>
    <p:sldId id="319" r:id="rId33"/>
    <p:sldId id="320" r:id="rId34"/>
    <p:sldId id="342" r:id="rId35"/>
    <p:sldId id="321" r:id="rId36"/>
    <p:sldId id="322" r:id="rId37"/>
    <p:sldId id="377" r:id="rId38"/>
    <p:sldId id="280" r:id="rId39"/>
    <p:sldId id="290" r:id="rId40"/>
    <p:sldId id="295" r:id="rId41"/>
    <p:sldId id="299" r:id="rId42"/>
    <p:sldId id="292" r:id="rId43"/>
    <p:sldId id="291" r:id="rId44"/>
    <p:sldId id="294" r:id="rId45"/>
    <p:sldId id="293"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7512F115-2FCC-49EE-8759-A71F26F5819E}">
          <p14:sldIdLst>
            <p14:sldId id="256"/>
            <p14:sldId id="261"/>
            <p14:sldId id="262"/>
            <p14:sldId id="264"/>
            <p14:sldId id="266"/>
            <p14:sldId id="265"/>
            <p14:sldId id="274"/>
            <p14:sldId id="267"/>
            <p14:sldId id="288"/>
            <p14:sldId id="277"/>
            <p14:sldId id="269"/>
            <p14:sldId id="278"/>
            <p14:sldId id="270"/>
            <p14:sldId id="272"/>
            <p14:sldId id="279"/>
            <p14:sldId id="273"/>
            <p14:sldId id="281"/>
            <p14:sldId id="284"/>
            <p14:sldId id="282"/>
            <p14:sldId id="283"/>
            <p14:sldId id="285"/>
            <p14:sldId id="286"/>
            <p14:sldId id="280"/>
            <p14:sldId id="290"/>
            <p14:sldId id="295"/>
            <p14:sldId id="299"/>
            <p14:sldId id="292"/>
            <p14:sldId id="291"/>
            <p14:sldId id="294"/>
          </p14:sldIdLst>
        </p14:section>
        <p14:section name="Untitled Section" id="{0F1CB131-A6BD-43D0-B8D4-1F27CEF7A05E}">
          <p14:sldIdLst>
            <p14:sldId id="293"/>
            <p14:sldId id="30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F81BD"/>
    <a:srgbClr val="5075BC"/>
    <a:srgbClr val="50AB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2" autoAdjust="0"/>
    <p:restoredTop sz="99309" autoAdjust="0"/>
  </p:normalViewPr>
  <p:slideViewPr>
    <p:cSldViewPr>
      <p:cViewPr>
        <p:scale>
          <a:sx n="60" d="100"/>
          <a:sy n="60" d="100"/>
        </p:scale>
        <p:origin x="-3000" y="-13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9/9/2015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80448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299558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5015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350156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1841799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2268669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xmlns="" val="405180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xmlns="" val="21451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281241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307016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218508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6102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8596" y="2024078"/>
            <a:ext cx="8358246" cy="1690674"/>
          </a:xfrm>
        </p:spPr>
        <p:txBody>
          <a:bodyPr>
            <a:normAutofit fontScale="90000"/>
          </a:bodyPr>
          <a:lstStyle/>
          <a:p>
            <a:r>
              <a:rPr lang="el-GR" sz="4000" dirty="0" smtClean="0"/>
              <a:t>ΠΕΤΡΟΛΟΓΙΑ ΜΑΓΜΑΤΙΚΩΝ &amp; ΜΕΤΑΜΟΡΦΩΜΕΝΩΝ ΠΕΤΡΩΜΑΤΩΝ</a:t>
            </a:r>
            <a:r>
              <a:rPr lang="el-GR" dirty="0" smtClean="0"/>
              <a:t/>
            </a:r>
            <a:br>
              <a:rPr lang="el-GR" dirty="0" smtClean="0"/>
            </a:br>
            <a:endParaRPr lang="el-GR" dirty="0">
              <a:solidFill>
                <a:srgbClr val="5075BC"/>
              </a:solidFill>
            </a:endParaRPr>
          </a:p>
        </p:txBody>
      </p:sp>
      <p:sp>
        <p:nvSpPr>
          <p:cNvPr id="3" name="Υπότιτλος 2"/>
          <p:cNvSpPr>
            <a:spLocks noGrp="1"/>
          </p:cNvSpPr>
          <p:nvPr>
            <p:ph type="subTitle" idx="1"/>
          </p:nvPr>
        </p:nvSpPr>
        <p:spPr>
          <a:xfrm>
            <a:off x="683568" y="3861048"/>
            <a:ext cx="7776864" cy="1639654"/>
          </a:xfrm>
        </p:spPr>
        <p:txBody>
          <a:bodyPr>
            <a:noAutofit/>
          </a:bodyPr>
          <a:lstStyle/>
          <a:p>
            <a:pPr>
              <a:spcBef>
                <a:spcPts val="0"/>
              </a:spcBef>
            </a:pPr>
            <a:r>
              <a:rPr lang="el-GR" sz="2400" dirty="0" smtClean="0">
                <a:solidFill>
                  <a:srgbClr val="5075BC"/>
                </a:solidFill>
                <a:latin typeface="+mj-lt"/>
                <a:ea typeface="+mj-ea"/>
                <a:cs typeface="+mj-cs"/>
              </a:rPr>
              <a:t>Ενότητα </a:t>
            </a:r>
            <a:r>
              <a:rPr lang="en-US" sz="2400" dirty="0" smtClean="0">
                <a:solidFill>
                  <a:srgbClr val="5075BC"/>
                </a:solidFill>
                <a:latin typeface="+mj-lt"/>
                <a:ea typeface="+mj-ea"/>
                <a:cs typeface="+mj-cs"/>
              </a:rPr>
              <a:t>2</a:t>
            </a:r>
            <a:r>
              <a:rPr lang="el-GR" sz="2400" dirty="0" smtClean="0">
                <a:solidFill>
                  <a:srgbClr val="5075BC"/>
                </a:solidFill>
                <a:latin typeface="+mj-lt"/>
                <a:ea typeface="+mj-ea"/>
                <a:cs typeface="+mj-cs"/>
              </a:rPr>
              <a:t>:</a:t>
            </a:r>
            <a:r>
              <a:rPr lang="en-US" sz="2400" dirty="0" smtClean="0">
                <a:solidFill>
                  <a:srgbClr val="5075BC"/>
                </a:solidFill>
                <a:latin typeface="+mj-lt"/>
                <a:ea typeface="+mj-ea"/>
                <a:cs typeface="+mj-cs"/>
              </a:rPr>
              <a:t> </a:t>
            </a:r>
            <a:r>
              <a:rPr lang="el-GR" sz="2400" dirty="0" smtClean="0"/>
              <a:t>Πετρολογία Μεταμορφωμένων Πετρωμάτων</a:t>
            </a:r>
            <a:endParaRPr lang="en-US" sz="2400" dirty="0" smtClean="0"/>
          </a:p>
          <a:p>
            <a:pPr>
              <a:spcBef>
                <a:spcPts val="0"/>
              </a:spcBef>
            </a:pPr>
            <a:endParaRPr lang="en-US" sz="2400" dirty="0" smtClean="0"/>
          </a:p>
          <a:p>
            <a:pPr>
              <a:spcBef>
                <a:spcPts val="0"/>
              </a:spcBef>
              <a:defRPr/>
            </a:pPr>
            <a:r>
              <a:rPr lang="el-GR" sz="2400" dirty="0" smtClean="0"/>
              <a:t>Ιωάννης Ηλιόπουλος</a:t>
            </a:r>
            <a:endParaRPr lang="en-US" sz="2400" dirty="0" smtClean="0"/>
          </a:p>
          <a:p>
            <a:pPr>
              <a:spcBef>
                <a:spcPts val="0"/>
              </a:spcBef>
            </a:pPr>
            <a:r>
              <a:rPr lang="el-GR" sz="2400" dirty="0" smtClean="0"/>
              <a:t>Σχολή Θετικών Επιστημών</a:t>
            </a:r>
          </a:p>
          <a:p>
            <a:pPr>
              <a:spcBef>
                <a:spcPts val="0"/>
              </a:spcBef>
            </a:pPr>
            <a:r>
              <a:rPr lang="el-GR" sz="2400" dirty="0" smtClean="0"/>
              <a:t>Τμήμα Γεωλογίας</a:t>
            </a:r>
            <a:endParaRPr lang="en-US" sz="24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Εικόνα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pic>
        <p:nvPicPr>
          <p:cNvPr id="14" name="13 - Θέση εικόνας" descr="Εικόνα 7: Ζώνες Barrow&#10;800px-Scotland_metamorphic_zones_EN.svg.png&#10;http://commons.wikimedia.org/wiki/File:Scotland_metamorphic_zones_EN.svg"/>
          <p:cNvPicPr>
            <a:picLocks noGrp="1" noChangeAspect="1"/>
          </p:cNvPicPr>
          <p:nvPr>
            <p:ph type="pic" idx="1"/>
          </p:nvPr>
        </p:nvPicPr>
        <p:blipFill>
          <a:blip r:embed="rId4" cstate="print"/>
          <a:srcRect t="4518" b="4518"/>
          <a:stretch>
            <a:fillRect/>
          </a:stretch>
        </p:blipFill>
        <p:spPr/>
      </p:pic>
      <p:sp>
        <p:nvSpPr>
          <p:cNvPr id="13" name="12 - Θέση κειμένου"/>
          <p:cNvSpPr>
            <a:spLocks noGrp="1"/>
          </p:cNvSpPr>
          <p:nvPr>
            <p:ph type="body" sz="half" idx="2"/>
          </p:nvPr>
        </p:nvSpPr>
        <p:spPr>
          <a:xfrm>
            <a:off x="1714480" y="5271512"/>
            <a:ext cx="5486400" cy="1015008"/>
          </a:xfrm>
        </p:spPr>
        <p:txBody>
          <a:bodyPr>
            <a:normAutofit fontScale="85000" lnSpcReduction="10000"/>
          </a:bodyPr>
          <a:lstStyle/>
          <a:p>
            <a:pPr algn="just"/>
            <a:r>
              <a:rPr lang="el-GR" dirty="0" smtClean="0">
                <a:cs typeface="Times New Roman" pitchFamily="18" charset="0"/>
              </a:rPr>
              <a:t>Γεωλογικός χάρτης της περιοχής των </a:t>
            </a:r>
            <a:r>
              <a:rPr lang="el-GR" dirty="0" err="1" smtClean="0">
                <a:cs typeface="Times New Roman" pitchFamily="18" charset="0"/>
              </a:rPr>
              <a:t>υψίπεδων</a:t>
            </a:r>
            <a:r>
              <a:rPr lang="el-GR" dirty="0" smtClean="0">
                <a:cs typeface="Times New Roman" pitchFamily="18" charset="0"/>
              </a:rPr>
              <a:t> της Σκωτίας, που δείχνει τις ζώνες των ορυκτών που δημιουργούνται με αύξηση του βαθμού μεταμόρφωσης</a:t>
            </a:r>
            <a:r>
              <a:rPr lang="en-US" dirty="0" smtClean="0">
                <a:cs typeface="Times New Roman" pitchFamily="18" charset="0"/>
              </a:rPr>
              <a:t>.</a:t>
            </a:r>
            <a:endParaRPr lang="el-GR" dirty="0"/>
          </a:p>
        </p:txBody>
      </p:sp>
      <p:sp>
        <p:nvSpPr>
          <p:cNvPr id="9" name="Rectangle 2"/>
          <p:cNvSpPr>
            <a:spLocks noGrp="1" noChangeArrowheads="1"/>
          </p:cNvSpPr>
          <p:nvPr>
            <p:ph type="title"/>
          </p:nvPr>
        </p:nvSpPr>
        <p:spPr/>
        <p:txBody>
          <a:bodyPr>
            <a:normAutofit/>
          </a:bodyPr>
          <a:lstStyle/>
          <a:p>
            <a:r>
              <a:rPr lang="el-GR" sz="4000" dirty="0" smtClean="0"/>
              <a:t>Η περιοχή </a:t>
            </a:r>
            <a:r>
              <a:rPr lang="en-US" sz="4000" dirty="0" smtClean="0"/>
              <a:t> Buchan</a:t>
            </a:r>
            <a:endParaRPr lang="en-US" sz="4000" dirty="0"/>
          </a:p>
        </p:txBody>
      </p:sp>
      <p:sp>
        <p:nvSpPr>
          <p:cNvPr id="15" name="14 - Έλλειψη"/>
          <p:cNvSpPr/>
          <p:nvPr/>
        </p:nvSpPr>
        <p:spPr>
          <a:xfrm>
            <a:off x="4357686" y="2816438"/>
            <a:ext cx="720000" cy="68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566993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pPr>
              <a:defRPr/>
            </a:pPr>
            <a:r>
              <a:rPr lang="el-GR" kern="0" dirty="0" smtClean="0"/>
              <a:t>Ζώνες </a:t>
            </a:r>
            <a:r>
              <a:rPr lang="en-US" kern="0" dirty="0" smtClean="0"/>
              <a:t>Buchan</a:t>
            </a:r>
            <a:endParaRPr kern="0" dirty="0">
              <a:latin typeface="+mn-lt"/>
            </a:endParaRPr>
          </a:p>
        </p:txBody>
      </p:sp>
      <p:sp>
        <p:nvSpPr>
          <p:cNvPr id="8" name="7 - Θέση περιεχομένου"/>
          <p:cNvSpPr>
            <a:spLocks noGrp="1"/>
          </p:cNvSpPr>
          <p:nvPr>
            <p:ph idx="1"/>
          </p:nvPr>
        </p:nvSpPr>
        <p:spPr/>
        <p:txBody>
          <a:bodyPr>
            <a:normAutofit/>
          </a:bodyPr>
          <a:lstStyle/>
          <a:p>
            <a:pPr marL="293688" indent="-293688">
              <a:spcBef>
                <a:spcPts val="600"/>
              </a:spcBef>
              <a:buFontTx/>
              <a:buChar char="•"/>
            </a:pPr>
            <a:r>
              <a:rPr lang="el-GR" sz="2800" dirty="0" smtClean="0"/>
              <a:t>Ίδια σύσταση (</a:t>
            </a:r>
            <a:r>
              <a:rPr lang="el-GR" sz="2800" dirty="0" err="1" smtClean="0"/>
              <a:t>πηλιτική</a:t>
            </a:r>
            <a:r>
              <a:rPr lang="el-GR" sz="2800" dirty="0" smtClean="0"/>
              <a:t>)</a:t>
            </a:r>
            <a:r>
              <a:rPr lang="en-US" sz="2800" dirty="0" smtClean="0"/>
              <a:t>, </a:t>
            </a:r>
            <a:r>
              <a:rPr lang="el-GR" sz="2800" dirty="0" smtClean="0"/>
              <a:t>όμως η ακολουθία των ισόβαθμων μεταβάλλεται</a:t>
            </a:r>
            <a:r>
              <a:rPr lang="en-US" sz="2800" dirty="0" smtClean="0"/>
              <a:t>: </a:t>
            </a:r>
          </a:p>
          <a:p>
            <a:pPr lvl="1">
              <a:spcBef>
                <a:spcPts val="600"/>
              </a:spcBef>
              <a:buSzPct val="80000"/>
              <a:buFont typeface="Courier New" pitchFamily="49" charset="0"/>
              <a:buChar char="o"/>
            </a:pPr>
            <a:r>
              <a:rPr lang="el-GR" dirty="0" err="1" smtClean="0"/>
              <a:t>χλωρίτης</a:t>
            </a:r>
            <a:endParaRPr lang="en-US" dirty="0" smtClean="0"/>
          </a:p>
          <a:p>
            <a:pPr lvl="1">
              <a:spcBef>
                <a:spcPts val="600"/>
              </a:spcBef>
              <a:buSzPct val="80000"/>
              <a:buFont typeface="Courier New" pitchFamily="49" charset="0"/>
              <a:buChar char="o"/>
            </a:pPr>
            <a:r>
              <a:rPr lang="el-GR" dirty="0" err="1" smtClean="0"/>
              <a:t>βιοτίτης</a:t>
            </a:r>
            <a:endParaRPr lang="en-US" dirty="0" smtClean="0"/>
          </a:p>
          <a:p>
            <a:pPr lvl="1">
              <a:spcBef>
                <a:spcPts val="600"/>
              </a:spcBef>
              <a:buSzPct val="80000"/>
              <a:buFont typeface="Courier New" pitchFamily="49" charset="0"/>
              <a:buChar char="o"/>
            </a:pPr>
            <a:r>
              <a:rPr lang="el-GR" dirty="0" err="1" smtClean="0">
                <a:solidFill>
                  <a:srgbClr val="5075BC"/>
                </a:solidFill>
              </a:rPr>
              <a:t>κορδιερίτης</a:t>
            </a:r>
            <a:endParaRPr lang="en-US" dirty="0" smtClean="0">
              <a:solidFill>
                <a:srgbClr val="5075BC"/>
              </a:solidFill>
            </a:endParaRPr>
          </a:p>
          <a:p>
            <a:pPr lvl="1">
              <a:spcBef>
                <a:spcPts val="600"/>
              </a:spcBef>
              <a:buSzPct val="80000"/>
              <a:buFont typeface="Courier New" pitchFamily="49" charset="0"/>
              <a:buChar char="o"/>
            </a:pPr>
            <a:r>
              <a:rPr lang="el-GR" dirty="0" err="1" smtClean="0">
                <a:solidFill>
                  <a:srgbClr val="5075BC"/>
                </a:solidFill>
              </a:rPr>
              <a:t>ανδαλουσίτης</a:t>
            </a:r>
            <a:endParaRPr lang="en-US" dirty="0" smtClean="0">
              <a:solidFill>
                <a:srgbClr val="5075BC"/>
              </a:solidFill>
            </a:endParaRPr>
          </a:p>
          <a:p>
            <a:pPr lvl="1">
              <a:spcBef>
                <a:spcPts val="600"/>
              </a:spcBef>
              <a:buSzPct val="80000"/>
              <a:buFont typeface="Courier New" pitchFamily="49" charset="0"/>
              <a:buChar char="o"/>
            </a:pPr>
            <a:r>
              <a:rPr lang="el-GR" dirty="0" err="1" smtClean="0"/>
              <a:t>σιλλιμανίτης</a:t>
            </a:r>
            <a:endParaRPr lang="en-US" dirty="0" smtClean="0"/>
          </a:p>
          <a:p>
            <a:endParaRPr lang="el-GR" sz="2800" dirty="0"/>
          </a:p>
        </p:txBody>
      </p:sp>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Εικόνα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4164726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Εικόνα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2" name="Rectangle 2"/>
          <p:cNvSpPr>
            <a:spLocks noGrp="1" noChangeArrowheads="1"/>
          </p:cNvSpPr>
          <p:nvPr>
            <p:ph type="title"/>
          </p:nvPr>
        </p:nvSpPr>
        <p:spPr/>
        <p:txBody>
          <a:bodyPr>
            <a:normAutofit fontScale="90000"/>
          </a:bodyPr>
          <a:lstStyle/>
          <a:p>
            <a:r>
              <a:rPr lang="el-GR" sz="4000" kern="0" dirty="0" smtClean="0"/>
              <a:t/>
            </a:r>
            <a:br>
              <a:rPr lang="el-GR" sz="4000" kern="0" dirty="0" smtClean="0"/>
            </a:br>
            <a:r>
              <a:rPr lang="el-GR" sz="4000" kern="0" dirty="0" smtClean="0"/>
              <a:t>Ζώνες </a:t>
            </a:r>
            <a:r>
              <a:rPr lang="en-US" sz="4000" kern="0" dirty="0" smtClean="0"/>
              <a:t>Buchan</a:t>
            </a:r>
            <a:r>
              <a:rPr lang="el-GR" sz="4000" kern="0" dirty="0" smtClean="0"/>
              <a:t/>
            </a:r>
            <a:br>
              <a:rPr lang="el-GR" sz="4000" kern="0" dirty="0" smtClean="0"/>
            </a:br>
            <a:endParaRPr lang="el-GR" sz="4000" dirty="0"/>
          </a:p>
        </p:txBody>
      </p:sp>
      <p:sp>
        <p:nvSpPr>
          <p:cNvPr id="11" name="10 - Θέση κειμένου"/>
          <p:cNvSpPr>
            <a:spLocks noGrp="1"/>
          </p:cNvSpPr>
          <p:nvPr>
            <p:ph type="body" idx="1"/>
          </p:nvPr>
        </p:nvSpPr>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endParaRPr lang="el-GR" dirty="0" smtClean="0"/>
          </a:p>
          <a:p>
            <a:pPr algn="ctr"/>
            <a:endParaRPr lang="el-GR" dirty="0" smtClean="0"/>
          </a:p>
          <a:p>
            <a:pPr algn="ctr"/>
            <a:r>
              <a:rPr lang="el-GR" sz="8000" dirty="0" smtClean="0"/>
              <a:t>Ζώνες </a:t>
            </a:r>
            <a:r>
              <a:rPr lang="en-US" sz="8000" dirty="0" smtClean="0">
                <a:solidFill>
                  <a:srgbClr val="5075BC"/>
                </a:solidFill>
              </a:rPr>
              <a:t>Barrow</a:t>
            </a:r>
            <a:endParaRPr lang="el-GR" sz="8000" dirty="0" smtClean="0">
              <a:solidFill>
                <a:srgbClr val="5075BC"/>
              </a:solidFill>
            </a:endParaRPr>
          </a:p>
          <a:p>
            <a:endParaRPr lang="el-GR" sz="3200" dirty="0"/>
          </a:p>
        </p:txBody>
      </p:sp>
      <p:sp>
        <p:nvSpPr>
          <p:cNvPr id="14" name="13 - Θέση περιεχομένου"/>
          <p:cNvSpPr>
            <a:spLocks noGrp="1"/>
          </p:cNvSpPr>
          <p:nvPr>
            <p:ph sz="half" idx="2"/>
          </p:nvPr>
        </p:nvSpPr>
        <p:spPr/>
        <p:txBody>
          <a:bodyPr>
            <a:normAutofit/>
          </a:bodyPr>
          <a:lstStyle/>
          <a:p>
            <a:endParaRPr lang="el-GR" sz="2800" dirty="0" smtClean="0">
              <a:sym typeface="Wingdings" pitchFamily="2" charset="2"/>
            </a:endParaRPr>
          </a:p>
          <a:p>
            <a:endParaRPr lang="el-GR" sz="2800" dirty="0" smtClean="0">
              <a:sym typeface="Wingdings" pitchFamily="2" charset="2"/>
            </a:endParaRPr>
          </a:p>
          <a:p>
            <a:r>
              <a:rPr lang="el-GR" sz="2800" dirty="0" smtClean="0">
                <a:sym typeface="Wingdings" pitchFamily="2" charset="2"/>
              </a:rPr>
              <a:t>γρανάτη, σταυρόλιθο και </a:t>
            </a:r>
            <a:r>
              <a:rPr lang="el-GR" sz="2800" dirty="0" err="1" smtClean="0">
                <a:sym typeface="Wingdings" pitchFamily="2" charset="2"/>
              </a:rPr>
              <a:t>κυανίτη</a:t>
            </a:r>
            <a:endParaRPr lang="el-GR" dirty="0" smtClean="0"/>
          </a:p>
          <a:p>
            <a:endParaRPr lang="el-GR" sz="2800" dirty="0"/>
          </a:p>
        </p:txBody>
      </p:sp>
      <p:sp>
        <p:nvSpPr>
          <p:cNvPr id="15" name="14 - Θέση κειμένου"/>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normAutofit fontScale="32500" lnSpcReduction="20000"/>
          </a:bodyPr>
          <a:lstStyle/>
          <a:p>
            <a:endParaRPr lang="el-GR" dirty="0" smtClean="0"/>
          </a:p>
          <a:p>
            <a:endParaRPr lang="el-GR" dirty="0" smtClean="0"/>
          </a:p>
          <a:p>
            <a:pPr algn="ctr"/>
            <a:r>
              <a:rPr lang="el-GR" sz="6200" dirty="0" smtClean="0"/>
              <a:t>Ζώνες </a:t>
            </a:r>
            <a:r>
              <a:rPr lang="en-US" sz="6200" dirty="0" smtClean="0">
                <a:solidFill>
                  <a:srgbClr val="5075BC"/>
                </a:solidFill>
              </a:rPr>
              <a:t>Buchan</a:t>
            </a:r>
            <a:endParaRPr lang="el-GR" sz="6200" dirty="0" smtClean="0">
              <a:solidFill>
                <a:srgbClr val="5075BC"/>
              </a:solidFill>
            </a:endParaRPr>
          </a:p>
          <a:p>
            <a:endParaRPr lang="el-GR" dirty="0"/>
          </a:p>
        </p:txBody>
      </p:sp>
      <p:sp>
        <p:nvSpPr>
          <p:cNvPr id="16" name="15 - Θέση περιεχομένου"/>
          <p:cNvSpPr>
            <a:spLocks noGrp="1"/>
          </p:cNvSpPr>
          <p:nvPr>
            <p:ph sz="quarter" idx="4"/>
          </p:nvPr>
        </p:nvSpPr>
        <p:spPr/>
        <p:txBody>
          <a:bodyPr>
            <a:normAutofit/>
          </a:bodyPr>
          <a:lstStyle/>
          <a:p>
            <a:endParaRPr lang="el-GR" sz="2800" dirty="0" smtClean="0">
              <a:sym typeface="Wingdings" pitchFamily="2" charset="2"/>
            </a:endParaRPr>
          </a:p>
          <a:p>
            <a:endParaRPr lang="el-GR" sz="2800" dirty="0" smtClean="0">
              <a:sym typeface="Wingdings" pitchFamily="2" charset="2"/>
            </a:endParaRPr>
          </a:p>
          <a:p>
            <a:r>
              <a:rPr lang="el-GR" sz="2800" dirty="0" err="1" smtClean="0">
                <a:sym typeface="Wingdings" pitchFamily="2" charset="2"/>
              </a:rPr>
              <a:t>ανδαλουσίτη</a:t>
            </a:r>
            <a:r>
              <a:rPr lang="el-GR" sz="2800" dirty="0" smtClean="0">
                <a:sym typeface="Wingdings" pitchFamily="2" charset="2"/>
              </a:rPr>
              <a:t> και </a:t>
            </a:r>
            <a:r>
              <a:rPr lang="el-GR" sz="2800" dirty="0" err="1" smtClean="0">
                <a:sym typeface="Wingdings" pitchFamily="2" charset="2"/>
              </a:rPr>
              <a:t>κορδιερίτη</a:t>
            </a:r>
            <a:endParaRPr lang="el-GR" sz="2800" dirty="0" smtClean="0">
              <a:sym typeface="Wingdings" pitchFamily="2" charset="2"/>
            </a:endParaRPr>
          </a:p>
          <a:p>
            <a:pPr>
              <a:buNone/>
            </a:pPr>
            <a:endParaRPr lang="el-GR" sz="2800" dirty="0"/>
          </a:p>
        </p:txBody>
      </p:sp>
    </p:spTree>
    <p:extLst>
      <p:ext uri="{BB962C8B-B14F-4D97-AF65-F5344CB8AC3E}">
        <p14:creationId xmlns:p14="http://schemas.microsoft.com/office/powerpoint/2010/main" xmlns="" val="1709911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Εικόνα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8" name="7 - Θέση περιεχομένου"/>
          <p:cNvSpPr>
            <a:spLocks noGrp="1"/>
          </p:cNvSpPr>
          <p:nvPr>
            <p:ph type="body" sz="half" idx="2"/>
          </p:nvPr>
        </p:nvSpPr>
        <p:spPr>
          <a:xfrm>
            <a:off x="1792288" y="5200074"/>
            <a:ext cx="5486400" cy="1015008"/>
          </a:xfrm>
        </p:spPr>
        <p:txBody>
          <a:bodyPr>
            <a:noAutofit/>
          </a:bodyPr>
          <a:lstStyle/>
          <a:p>
            <a:pPr algn="just"/>
            <a:r>
              <a:rPr lang="el-GR" sz="1800" dirty="0" smtClean="0"/>
              <a:t>Το πεδίο σταθερότητας του </a:t>
            </a:r>
            <a:r>
              <a:rPr lang="el-GR" sz="1800" dirty="0" err="1" smtClean="0"/>
              <a:t>ανδαλουσίτη</a:t>
            </a:r>
            <a:r>
              <a:rPr lang="el-GR" sz="1800" dirty="0" smtClean="0"/>
              <a:t> βρίσκεται σε πιέσεις χαμηλότερες από </a:t>
            </a:r>
            <a:r>
              <a:rPr lang="en-US" sz="1800" dirty="0" smtClean="0"/>
              <a:t>0.37 </a:t>
            </a:r>
            <a:r>
              <a:rPr lang="en-US" sz="1800" dirty="0" err="1" smtClean="0"/>
              <a:t>GPa</a:t>
            </a:r>
            <a:r>
              <a:rPr lang="en-US" sz="1800" dirty="0" smtClean="0"/>
              <a:t> (~ 10 km), </a:t>
            </a:r>
            <a:r>
              <a:rPr lang="el-GR" sz="1800" dirty="0" smtClean="0"/>
              <a:t>ενώ </a:t>
            </a:r>
            <a:r>
              <a:rPr lang="en-US" sz="1800" dirty="0" err="1" smtClean="0"/>
              <a:t>kyanite</a:t>
            </a:r>
            <a:r>
              <a:rPr lang="en-US" sz="1800" dirty="0" smtClean="0"/>
              <a:t> </a:t>
            </a:r>
            <a:r>
              <a:rPr lang="en-US" sz="1800" dirty="0" smtClean="0">
                <a:sym typeface="Symbol" pitchFamily="18" charset="2"/>
              </a:rPr>
              <a:t>→ </a:t>
            </a:r>
            <a:r>
              <a:rPr lang="en-US" sz="1800" dirty="0" err="1" smtClean="0"/>
              <a:t>sillimanite</a:t>
            </a:r>
            <a:r>
              <a:rPr lang="en-US" sz="1800" dirty="0" smtClean="0"/>
              <a:t> </a:t>
            </a:r>
            <a:r>
              <a:rPr lang="el-GR" sz="1800" dirty="0" smtClean="0"/>
              <a:t>στη ισόβαθμη του </a:t>
            </a:r>
            <a:r>
              <a:rPr lang="el-GR" sz="1800" dirty="0" err="1" smtClean="0"/>
              <a:t>σιλλιμανίτη</a:t>
            </a:r>
            <a:r>
              <a:rPr lang="el-GR" sz="1800" dirty="0" smtClean="0"/>
              <a:t> μόνο πάνω από αυτή την πίεση</a:t>
            </a:r>
            <a:endParaRPr lang="en-US" sz="3200" dirty="0" smtClean="0"/>
          </a:p>
          <a:p>
            <a:pPr algn="just">
              <a:buNone/>
            </a:pPr>
            <a:endParaRPr lang="el-GR" sz="1800" dirty="0"/>
          </a:p>
        </p:txBody>
      </p:sp>
      <p:pic>
        <p:nvPicPr>
          <p:cNvPr id="15" name="9 - Θέση περιεχομένου" descr="ΕΙκόνα 8: Διάγραμμα P-T αλουμινοπυριτικών ορυκτών&#10;426px-Al2SiO5_phase_diagram.svg.png&#10;http://commons.wikimedia.org/wiki/File:Al2SiO5_phase_diagram.svg"/>
          <p:cNvPicPr>
            <a:picLocks noChangeAspect="1"/>
          </p:cNvPicPr>
          <p:nvPr/>
        </p:nvPicPr>
        <p:blipFill>
          <a:blip r:embed="rId4" cstate="print"/>
          <a:stretch>
            <a:fillRect/>
          </a:stretch>
        </p:blipFill>
        <p:spPr>
          <a:xfrm>
            <a:off x="2285984" y="500042"/>
            <a:ext cx="4057650" cy="4438650"/>
          </a:xfrm>
          <a:prstGeom prst="rect">
            <a:avLst/>
          </a:prstGeom>
        </p:spPr>
      </p:pic>
      <p:sp>
        <p:nvSpPr>
          <p:cNvPr id="16" name="15 - TextBox"/>
          <p:cNvSpPr txBox="1"/>
          <p:nvPr/>
        </p:nvSpPr>
        <p:spPr>
          <a:xfrm>
            <a:off x="3571868" y="3645024"/>
            <a:ext cx="1000132" cy="769814"/>
          </a:xfrm>
          <a:prstGeom prst="rect">
            <a:avLst/>
          </a:prstGeom>
        </p:spPr>
        <p:txBody>
          <a:bodyPr vert="horz" wrap="none" lIns="91440" tIns="45720" rIns="91440" bIns="45720" rtlCol="0" anchor="ctr">
            <a:normAutofit/>
          </a:bodyPr>
          <a:lstStyle/>
          <a:p>
            <a:r>
              <a:rPr lang="en-US" dirty="0" err="1" smtClean="0"/>
              <a:t>Andalusite</a:t>
            </a:r>
            <a:endParaRPr lang="el-GR" dirty="0" smtClean="0"/>
          </a:p>
        </p:txBody>
      </p:sp>
      <p:sp>
        <p:nvSpPr>
          <p:cNvPr id="17" name="16 - TextBox"/>
          <p:cNvSpPr txBox="1"/>
          <p:nvPr/>
        </p:nvSpPr>
        <p:spPr>
          <a:xfrm>
            <a:off x="3071802" y="1643050"/>
            <a:ext cx="914400" cy="914400"/>
          </a:xfrm>
          <a:prstGeom prst="rect">
            <a:avLst/>
          </a:prstGeom>
        </p:spPr>
        <p:txBody>
          <a:bodyPr vert="horz" wrap="none" lIns="91440" tIns="45720" rIns="91440" bIns="45720" rtlCol="0" anchor="ctr">
            <a:normAutofit/>
          </a:bodyPr>
          <a:lstStyle/>
          <a:p>
            <a:r>
              <a:rPr lang="en-US" dirty="0" err="1" smtClean="0"/>
              <a:t>Kyanite</a:t>
            </a:r>
            <a:endParaRPr lang="el-GR" dirty="0" smtClean="0"/>
          </a:p>
        </p:txBody>
      </p:sp>
      <p:sp>
        <p:nvSpPr>
          <p:cNvPr id="18" name="17 - TextBox"/>
          <p:cNvSpPr txBox="1"/>
          <p:nvPr/>
        </p:nvSpPr>
        <p:spPr>
          <a:xfrm>
            <a:off x="4714876" y="2300286"/>
            <a:ext cx="914400" cy="914400"/>
          </a:xfrm>
          <a:prstGeom prst="rect">
            <a:avLst/>
          </a:prstGeom>
        </p:spPr>
        <p:txBody>
          <a:bodyPr vert="horz" wrap="none" lIns="91440" tIns="45720" rIns="91440" bIns="45720" rtlCol="0" anchor="ctr">
            <a:normAutofit/>
          </a:bodyPr>
          <a:lstStyle/>
          <a:p>
            <a:r>
              <a:rPr lang="en-US" dirty="0" err="1" smtClean="0"/>
              <a:t>Sillimanite</a:t>
            </a:r>
            <a:endParaRPr lang="el-GR" dirty="0" smtClean="0"/>
          </a:p>
        </p:txBody>
      </p:sp>
      <p:sp>
        <p:nvSpPr>
          <p:cNvPr id="20" name="19 - Δεξιό βέλος"/>
          <p:cNvSpPr/>
          <p:nvPr/>
        </p:nvSpPr>
        <p:spPr>
          <a:xfrm rot="20412407">
            <a:off x="3248979" y="2806670"/>
            <a:ext cx="1317388" cy="4114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TextBox"/>
          <p:cNvSpPr txBox="1"/>
          <p:nvPr/>
        </p:nvSpPr>
        <p:spPr>
          <a:xfrm rot="20318423">
            <a:off x="3348313" y="2571850"/>
            <a:ext cx="957582" cy="914400"/>
          </a:xfrm>
          <a:prstGeom prst="rect">
            <a:avLst/>
          </a:prstGeom>
        </p:spPr>
        <p:txBody>
          <a:bodyPr vert="horz" wrap="none" lIns="91440" tIns="45720" rIns="91440" bIns="45720" rtlCol="0" anchor="ctr">
            <a:normAutofit/>
          </a:bodyPr>
          <a:lstStyle/>
          <a:p>
            <a:r>
              <a:rPr lang="en-US" b="1" dirty="0" err="1" smtClean="0"/>
              <a:t>Barrovian</a:t>
            </a:r>
            <a:endParaRPr lang="el-GR" b="1" dirty="0" smtClean="0"/>
          </a:p>
        </p:txBody>
      </p:sp>
      <p:sp>
        <p:nvSpPr>
          <p:cNvPr id="22" name="21 - Δεξιό βέλος"/>
          <p:cNvSpPr/>
          <p:nvPr/>
        </p:nvSpPr>
        <p:spPr>
          <a:xfrm rot="20782099">
            <a:off x="3359903" y="3493907"/>
            <a:ext cx="1385327" cy="42071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Buvv</a:t>
            </a:r>
            <a:endParaRPr lang="el-GR" dirty="0"/>
          </a:p>
        </p:txBody>
      </p:sp>
      <p:sp>
        <p:nvSpPr>
          <p:cNvPr id="23" name="22 - TextBox"/>
          <p:cNvSpPr txBox="1"/>
          <p:nvPr/>
        </p:nvSpPr>
        <p:spPr>
          <a:xfrm rot="20610173">
            <a:off x="3468563" y="3260847"/>
            <a:ext cx="914400" cy="914400"/>
          </a:xfrm>
          <a:prstGeom prst="rect">
            <a:avLst/>
          </a:prstGeom>
        </p:spPr>
        <p:txBody>
          <a:bodyPr vert="horz" wrap="none" lIns="91440" tIns="45720" rIns="91440" bIns="45720" rtlCol="0" anchor="ctr">
            <a:normAutofit/>
          </a:bodyPr>
          <a:lstStyle/>
          <a:p>
            <a:r>
              <a:rPr lang="en-US" b="1" dirty="0" smtClean="0"/>
              <a:t>Buchan</a:t>
            </a:r>
            <a:endParaRPr lang="el-GR" b="1" dirty="0" smtClean="0"/>
          </a:p>
        </p:txBody>
      </p:sp>
    </p:spTree>
    <p:extLst>
      <p:ext uri="{BB962C8B-B14F-4D97-AF65-F5344CB8AC3E}">
        <p14:creationId xmlns:p14="http://schemas.microsoft.com/office/powerpoint/2010/main" xmlns="" val="3888775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Εικόνα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2" name="Rectangle 2"/>
          <p:cNvSpPr>
            <a:spLocks noGrp="1" noChangeArrowheads="1"/>
          </p:cNvSpPr>
          <p:nvPr>
            <p:ph type="title"/>
          </p:nvPr>
        </p:nvSpPr>
        <p:spPr/>
        <p:txBody>
          <a:bodyPr>
            <a:normAutofit/>
          </a:bodyPr>
          <a:lstStyle/>
          <a:p>
            <a:pPr>
              <a:defRPr/>
            </a:pPr>
            <a:r>
              <a:rPr lang="el-GR" sz="4000" kern="0" dirty="0" smtClean="0"/>
              <a:t>Το πρόβλημα</a:t>
            </a:r>
            <a:endParaRPr lang="el-GR" sz="4000" kern="0" dirty="0"/>
          </a:p>
        </p:txBody>
      </p:sp>
      <p:sp>
        <p:nvSpPr>
          <p:cNvPr id="8" name="7 - Θέση περιεχομένου"/>
          <p:cNvSpPr>
            <a:spLocks noGrp="1"/>
          </p:cNvSpPr>
          <p:nvPr>
            <p:ph idx="1"/>
          </p:nvPr>
        </p:nvSpPr>
        <p:spPr/>
        <p:txBody>
          <a:bodyPr>
            <a:normAutofit/>
          </a:bodyPr>
          <a:lstStyle/>
          <a:p>
            <a:pPr marL="293688" indent="-293688">
              <a:spcBef>
                <a:spcPts val="600"/>
              </a:spcBef>
              <a:buFontTx/>
              <a:buChar char="•"/>
            </a:pPr>
            <a:r>
              <a:rPr lang="el-GR" sz="2400" dirty="0" smtClean="0"/>
              <a:t>Τα αντίστοιχα </a:t>
            </a:r>
            <a:r>
              <a:rPr lang="el-GR" sz="2400" dirty="0" err="1" smtClean="0"/>
              <a:t>μεταβασικά</a:t>
            </a:r>
            <a:r>
              <a:rPr lang="el-GR" sz="2400" dirty="0" smtClean="0"/>
              <a:t> πετρώματα στην περιοχή </a:t>
            </a:r>
            <a:r>
              <a:rPr lang="en-US" sz="2400" dirty="0" err="1" smtClean="0"/>
              <a:t>Dalradian</a:t>
            </a:r>
            <a:r>
              <a:rPr lang="el-GR" sz="2400" dirty="0" smtClean="0"/>
              <a:t> έχουν την </a:t>
            </a:r>
            <a:r>
              <a:rPr lang="el-GR" sz="2400" dirty="0" err="1" smtClean="0"/>
              <a:t>παραγένεση</a:t>
            </a:r>
            <a:r>
              <a:rPr lang="el-GR" sz="2400" dirty="0" smtClean="0"/>
              <a:t>:</a:t>
            </a:r>
          </a:p>
          <a:p>
            <a:pPr marL="750888" lvl="1" indent="-293688">
              <a:spcBef>
                <a:spcPts val="600"/>
              </a:spcBef>
              <a:buNone/>
            </a:pPr>
            <a:r>
              <a:rPr lang="el-GR" sz="2400" dirty="0" err="1" smtClean="0"/>
              <a:t>κεροστίλβη</a:t>
            </a:r>
            <a:r>
              <a:rPr lang="el-GR" sz="2400" dirty="0" smtClean="0"/>
              <a:t> + </a:t>
            </a:r>
            <a:r>
              <a:rPr lang="el-GR" sz="2400" dirty="0" err="1" smtClean="0"/>
              <a:t>πλαγιόκλαστο</a:t>
            </a:r>
            <a:r>
              <a:rPr lang="el-GR" sz="2400" dirty="0" smtClean="0"/>
              <a:t> </a:t>
            </a:r>
          </a:p>
          <a:p>
            <a:pPr marL="750888" lvl="1" indent="-293688">
              <a:spcBef>
                <a:spcPts val="600"/>
              </a:spcBef>
            </a:pPr>
            <a:endParaRPr lang="el-GR" sz="2400" dirty="0" smtClean="0"/>
          </a:p>
          <a:p>
            <a:pPr marL="293688" indent="-293688">
              <a:spcBef>
                <a:spcPts val="600"/>
              </a:spcBef>
              <a:buFontTx/>
              <a:buChar char="•"/>
            </a:pPr>
            <a:r>
              <a:rPr lang="el-GR" sz="2400" dirty="0" smtClean="0"/>
              <a:t>Τι θα γινόταν λοιπόν στην περίπτωση που δεν υπήρχαν πετρώματα </a:t>
            </a:r>
            <a:r>
              <a:rPr lang="el-GR" sz="2400" dirty="0" err="1" smtClean="0"/>
              <a:t>πηλιτικής</a:t>
            </a:r>
            <a:r>
              <a:rPr lang="el-GR" sz="2400" dirty="0" smtClean="0"/>
              <a:t> σύστασης;</a:t>
            </a:r>
          </a:p>
          <a:p>
            <a:pPr marL="750888" lvl="1" indent="-293688">
              <a:spcBef>
                <a:spcPts val="600"/>
              </a:spcBef>
              <a:buNone/>
            </a:pPr>
            <a:r>
              <a:rPr lang="el-GR" sz="2400" dirty="0" smtClean="0">
                <a:solidFill>
                  <a:srgbClr val="800000"/>
                </a:solidFill>
              </a:rPr>
              <a:t>   </a:t>
            </a:r>
            <a:r>
              <a:rPr lang="el-GR" sz="2400" dirty="0" smtClean="0">
                <a:solidFill>
                  <a:srgbClr val="5075BC"/>
                </a:solidFill>
              </a:rPr>
              <a:t>ΦΑΣΕΙΣ ΜΕΤΑΜΟΡΦΩΣΗΣ</a:t>
            </a:r>
          </a:p>
          <a:p>
            <a:pPr>
              <a:buNone/>
            </a:pPr>
            <a:r>
              <a:rPr lang="el-GR" sz="2400" i="1" dirty="0" smtClean="0"/>
              <a:t>	(</a:t>
            </a:r>
            <a:r>
              <a:rPr lang="en-US" sz="2400" i="1" dirty="0" err="1" smtClean="0"/>
              <a:t>Escola</a:t>
            </a:r>
            <a:r>
              <a:rPr lang="en-US" sz="2400" i="1" dirty="0" smtClean="0"/>
              <a:t>, 1915)</a:t>
            </a:r>
            <a:endParaRPr lang="el-GR" sz="2400" dirty="0"/>
          </a:p>
        </p:txBody>
      </p:sp>
    </p:spTree>
    <p:extLst>
      <p:ext uri="{BB962C8B-B14F-4D97-AF65-F5344CB8AC3E}">
        <p14:creationId xmlns:p14="http://schemas.microsoft.com/office/powerpoint/2010/main" xmlns="" val="3888775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br>
              <a:rPr lang="el-GR" kern="0" dirty="0" smtClean="0"/>
            </a:br>
            <a:endParaRPr lang="el-GR" dirty="0"/>
          </a:p>
        </p:txBody>
      </p:sp>
      <p:sp>
        <p:nvSpPr>
          <p:cNvPr id="8" name="Rectangle 3"/>
          <p:cNvSpPr>
            <a:spLocks noGrp="1" noChangeArrowheads="1"/>
          </p:cNvSpPr>
          <p:nvPr>
            <p:ph idx="1"/>
          </p:nvPr>
        </p:nvSpPr>
        <p:spPr>
          <a:noFill/>
          <a:ln/>
        </p:spPr>
        <p:txBody>
          <a:bodyPr>
            <a:normAutofit/>
          </a:bodyPr>
          <a:lstStyle/>
          <a:p>
            <a:pPr marL="287338" indent="-287338" eaLnBrk="0" hangingPunct="0">
              <a:spcBef>
                <a:spcPts val="600"/>
              </a:spcBef>
              <a:buFontTx/>
              <a:buChar char="•"/>
              <a:defRPr/>
            </a:pPr>
            <a:r>
              <a:rPr lang="en-US" sz="2400" kern="0" dirty="0" smtClean="0"/>
              <a:t>O V.M. Goldschmidt (1911, 1912a),</a:t>
            </a:r>
            <a:r>
              <a:rPr lang="el-GR" sz="2400" kern="0" dirty="0" smtClean="0"/>
              <a:t> μελετά </a:t>
            </a:r>
            <a:r>
              <a:rPr lang="el-GR" sz="2400" kern="0" dirty="0" err="1" smtClean="0"/>
              <a:t>πηλιτικά</a:t>
            </a:r>
            <a:r>
              <a:rPr lang="el-GR" sz="2400" kern="0" dirty="0" smtClean="0"/>
              <a:t> και ανθρακικά πετρώματα επαφής και ψαμμιτικούς </a:t>
            </a:r>
            <a:r>
              <a:rPr lang="el-GR" sz="2400" kern="0" dirty="0" err="1" smtClean="0"/>
              <a:t>κερατίτες</a:t>
            </a:r>
            <a:r>
              <a:rPr lang="el-GR" sz="2400" kern="0" dirty="0" smtClean="0"/>
              <a:t> στην περιοχή του </a:t>
            </a:r>
            <a:r>
              <a:rPr lang="en-US" sz="2400" kern="0" dirty="0" smtClean="0"/>
              <a:t>Oslo</a:t>
            </a:r>
          </a:p>
          <a:p>
            <a:pPr marL="287338" indent="-287338" eaLnBrk="0" hangingPunct="0">
              <a:spcBef>
                <a:spcPts val="600"/>
              </a:spcBef>
              <a:buFontTx/>
              <a:buChar char="•"/>
              <a:defRPr/>
            </a:pPr>
            <a:r>
              <a:rPr lang="el-GR" sz="2400" kern="0" dirty="0" smtClean="0"/>
              <a:t>Παρατηρεί σχετικά απλές ορυκτολογικές </a:t>
            </a:r>
            <a:r>
              <a:rPr lang="el-GR" sz="2400" kern="0" dirty="0" err="1" smtClean="0"/>
              <a:t>παραγενέσεις</a:t>
            </a:r>
            <a:r>
              <a:rPr lang="el-GR" sz="2400" kern="0" dirty="0" smtClean="0"/>
              <a:t> </a:t>
            </a:r>
            <a:r>
              <a:rPr lang="en-US" sz="2400" kern="0" dirty="0" smtClean="0"/>
              <a:t>(&lt; 6 </a:t>
            </a:r>
            <a:r>
              <a:rPr lang="el-GR" sz="2400" kern="0" dirty="0" smtClean="0"/>
              <a:t>κύρια ορυκτά) στις εσωτερικές ζώνες των άλω επαφής γύρω από γρανιτοειδείς διεισδύσεις</a:t>
            </a:r>
            <a:endParaRPr lang="en-US" sz="2400" kern="0" dirty="0" smtClean="0"/>
          </a:p>
          <a:p>
            <a:pPr marL="287338" indent="-287338" eaLnBrk="0" hangingPunct="0">
              <a:spcBef>
                <a:spcPts val="600"/>
              </a:spcBef>
              <a:buFontTx/>
              <a:buChar char="•"/>
              <a:defRPr/>
            </a:pPr>
            <a:r>
              <a:rPr lang="el-GR" sz="2400" kern="0" dirty="0" smtClean="0">
                <a:solidFill>
                  <a:srgbClr val="5075BC"/>
                </a:solidFill>
              </a:rPr>
              <a:t>Σύνδεση </a:t>
            </a:r>
            <a:r>
              <a:rPr lang="el-GR" sz="2400" kern="0" dirty="0" err="1" smtClean="0">
                <a:solidFill>
                  <a:srgbClr val="5075BC"/>
                </a:solidFill>
              </a:rPr>
              <a:t>παραγενέσεων</a:t>
            </a:r>
            <a:r>
              <a:rPr lang="el-GR" sz="2400" kern="0" dirty="0" smtClean="0">
                <a:solidFill>
                  <a:srgbClr val="5075BC"/>
                </a:solidFill>
              </a:rPr>
              <a:t> ισορροπίας με την </a:t>
            </a:r>
            <a:r>
              <a:rPr lang="en-US" sz="2400" kern="0" dirty="0" err="1" smtClean="0">
                <a:solidFill>
                  <a:srgbClr val="5075BC"/>
                </a:solidFill>
              </a:rPr>
              <a:t>X</a:t>
            </a:r>
            <a:r>
              <a:rPr lang="en-US" sz="2400" kern="0" baseline="-25000" dirty="0" err="1" smtClean="0">
                <a:solidFill>
                  <a:srgbClr val="5075BC"/>
                </a:solidFill>
              </a:rPr>
              <a:t>bulk</a:t>
            </a:r>
            <a:endParaRPr lang="el-GR" sz="2400" kern="0" baseline="-25000" dirty="0" smtClean="0">
              <a:solidFill>
                <a:srgbClr val="5075BC"/>
              </a:solidFill>
            </a:endParaRPr>
          </a:p>
          <a:p>
            <a:pPr marL="287338" indent="-287338" eaLnBrk="0" hangingPunct="0">
              <a:spcBef>
                <a:spcPts val="600"/>
              </a:spcBef>
              <a:buFontTx/>
              <a:buChar char="•"/>
              <a:defRPr/>
            </a:pPr>
            <a:r>
              <a:rPr lang="en-US" sz="2400" dirty="0" smtClean="0"/>
              <a:t>Al</a:t>
            </a:r>
            <a:r>
              <a:rPr lang="el-GR" sz="2400" dirty="0" smtClean="0"/>
              <a:t>-</a:t>
            </a:r>
            <a:r>
              <a:rPr lang="el-GR" sz="2400" dirty="0" err="1" smtClean="0"/>
              <a:t>ουχοι</a:t>
            </a:r>
            <a:r>
              <a:rPr lang="el-GR" sz="2400" dirty="0" smtClean="0"/>
              <a:t> </a:t>
            </a:r>
            <a:r>
              <a:rPr lang="el-GR" sz="2400" dirty="0" err="1" smtClean="0"/>
              <a:t>πηλίτες</a:t>
            </a:r>
            <a:r>
              <a:rPr lang="el-GR" sz="2400" dirty="0" smtClean="0"/>
              <a:t>: περιέχουν πλούσια σε </a:t>
            </a:r>
            <a:r>
              <a:rPr lang="en-US" sz="2400" dirty="0" smtClean="0"/>
              <a:t>Al</a:t>
            </a:r>
            <a:r>
              <a:rPr lang="el-GR" sz="2400" dirty="0" smtClean="0"/>
              <a:t> ορυκτά: </a:t>
            </a:r>
            <a:r>
              <a:rPr lang="el-GR" sz="2400" dirty="0" err="1" smtClean="0"/>
              <a:t>κορδιερίτη</a:t>
            </a:r>
            <a:r>
              <a:rPr lang="el-GR" sz="2400" dirty="0" smtClean="0"/>
              <a:t>, </a:t>
            </a:r>
            <a:r>
              <a:rPr lang="el-GR" sz="2400" dirty="0" err="1" smtClean="0"/>
              <a:t>πλαγιόκλαστο</a:t>
            </a:r>
            <a:r>
              <a:rPr lang="el-GR" sz="2400" dirty="0" smtClean="0"/>
              <a:t>, γρανάτη και/ή ένα </a:t>
            </a:r>
            <a:r>
              <a:rPr lang="en-US" sz="2400" dirty="0" smtClean="0"/>
              <a:t>Al</a:t>
            </a:r>
            <a:r>
              <a:rPr lang="en-US" sz="2400" baseline="-25000" dirty="0" smtClean="0"/>
              <a:t>2</a:t>
            </a:r>
            <a:r>
              <a:rPr lang="en-US" sz="2400" dirty="0" smtClean="0"/>
              <a:t>SiO</a:t>
            </a:r>
            <a:r>
              <a:rPr lang="en-US" sz="2400" baseline="-25000" dirty="0" smtClean="0"/>
              <a:t>5</a:t>
            </a:r>
            <a:endParaRPr lang="el-GR" sz="2400" dirty="0" smtClean="0"/>
          </a:p>
          <a:p>
            <a:pPr marL="287338" indent="-287338" eaLnBrk="0" hangingPunct="0">
              <a:spcBef>
                <a:spcPts val="600"/>
              </a:spcBef>
              <a:buFontTx/>
              <a:buChar char="•"/>
              <a:defRPr/>
            </a:pPr>
            <a:r>
              <a:rPr lang="en-US" sz="2400" dirty="0" smtClean="0"/>
              <a:t>Ca</a:t>
            </a:r>
            <a:r>
              <a:rPr lang="el-GR" sz="2400" dirty="0" smtClean="0"/>
              <a:t>-</a:t>
            </a:r>
            <a:r>
              <a:rPr lang="el-GR" sz="2400" dirty="0" err="1" smtClean="0"/>
              <a:t>ούχα</a:t>
            </a:r>
            <a:r>
              <a:rPr lang="el-GR" sz="2400" dirty="0" smtClean="0"/>
              <a:t> πετρώματα: περιέχουν πλούσια σε</a:t>
            </a:r>
            <a:r>
              <a:rPr lang="en-US" sz="2400" dirty="0" smtClean="0"/>
              <a:t> Ca</a:t>
            </a:r>
            <a:r>
              <a:rPr lang="el-GR" sz="2400" dirty="0" smtClean="0"/>
              <a:t> ορυκτά:</a:t>
            </a:r>
            <a:r>
              <a:rPr lang="en-US" sz="2400" dirty="0" smtClean="0"/>
              <a:t> Di, </a:t>
            </a:r>
            <a:r>
              <a:rPr lang="en-US" sz="2400" dirty="0" err="1" smtClean="0"/>
              <a:t>Wo</a:t>
            </a:r>
            <a:r>
              <a:rPr lang="en-US" sz="2400" dirty="0" smtClean="0"/>
              <a:t>, and/or amphibole</a:t>
            </a:r>
            <a:endParaRPr lang="en-US" sz="2400" dirty="0"/>
          </a:p>
        </p:txBody>
      </p:sp>
      <p:pic>
        <p:nvPicPr>
          <p:cNvPr id="4" name="Εικόνα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717380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6" name="5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9" name="8 - Θέση περιεχομένου"/>
          <p:cNvSpPr>
            <a:spLocks noGrp="1"/>
          </p:cNvSpPr>
          <p:nvPr>
            <p:ph idx="1"/>
          </p:nvPr>
        </p:nvSpPr>
        <p:spPr/>
        <p:txBody>
          <a:bodyPr>
            <a:normAutofit/>
          </a:bodyPr>
          <a:lstStyle/>
          <a:p>
            <a:pPr marL="287338" indent="-287338" eaLnBrk="0" hangingPunct="0">
              <a:spcBef>
                <a:spcPts val="600"/>
              </a:spcBef>
              <a:buSzPct val="100000"/>
              <a:defRPr/>
            </a:pPr>
            <a:r>
              <a:rPr lang="el-GR" sz="2400" kern="0" dirty="0" smtClean="0"/>
              <a:t>Ορισμένα ζεύγη ορυκτών </a:t>
            </a:r>
            <a:r>
              <a:rPr lang="en-US" sz="2400" kern="0" dirty="0" smtClean="0"/>
              <a:t>(</a:t>
            </a:r>
            <a:r>
              <a:rPr lang="el-GR" sz="2400" kern="0" dirty="0" smtClean="0"/>
              <a:t>π.χ.</a:t>
            </a:r>
            <a:r>
              <a:rPr lang="en-US" sz="2400" kern="0" dirty="0" smtClean="0"/>
              <a:t> </a:t>
            </a:r>
            <a:r>
              <a:rPr lang="el-GR" sz="2400" kern="0" dirty="0" err="1" smtClean="0"/>
              <a:t>ανορθίτης</a:t>
            </a:r>
            <a:r>
              <a:rPr lang="el-GR" sz="2400" kern="0" dirty="0" smtClean="0"/>
              <a:t> </a:t>
            </a:r>
            <a:r>
              <a:rPr lang="en-US" sz="2400" kern="0" dirty="0" smtClean="0"/>
              <a:t>+ </a:t>
            </a:r>
            <a:r>
              <a:rPr lang="el-GR" sz="2400" kern="0" dirty="0" err="1" smtClean="0"/>
              <a:t>υπερσθενής</a:t>
            </a:r>
            <a:r>
              <a:rPr lang="en-US" sz="2400" kern="0" dirty="0" smtClean="0"/>
              <a:t>) </a:t>
            </a:r>
            <a:r>
              <a:rPr lang="el-GR" sz="2400" kern="0" dirty="0" smtClean="0"/>
              <a:t>ήταν συνεχώς παρόντα σε πετρώματα με κατάλληλη σύσταση, ενώ</a:t>
            </a:r>
            <a:r>
              <a:rPr lang="en-US" sz="2400" kern="0" dirty="0" smtClean="0"/>
              <a:t> </a:t>
            </a:r>
            <a:r>
              <a:rPr lang="el-GR" sz="2400" kern="0" dirty="0" smtClean="0"/>
              <a:t> το </a:t>
            </a:r>
            <a:r>
              <a:rPr lang="el-GR" sz="2400" kern="0" dirty="0" err="1" smtClean="0">
                <a:solidFill>
                  <a:srgbClr val="5075BC"/>
                </a:solidFill>
              </a:rPr>
              <a:t>συστασιακά</a:t>
            </a:r>
            <a:r>
              <a:rPr lang="el-GR" sz="2400" kern="0" dirty="0" smtClean="0">
                <a:solidFill>
                  <a:srgbClr val="5075BC"/>
                </a:solidFill>
              </a:rPr>
              <a:t> ισοδύναμο </a:t>
            </a:r>
            <a:r>
              <a:rPr lang="el-GR" sz="2400" kern="0" dirty="0" smtClean="0"/>
              <a:t>ζεύγος </a:t>
            </a:r>
            <a:r>
              <a:rPr lang="en-US" sz="2400" kern="0" dirty="0" smtClean="0"/>
              <a:t>(</a:t>
            </a:r>
            <a:r>
              <a:rPr lang="el-GR" sz="2400" kern="0" dirty="0" err="1" smtClean="0"/>
              <a:t>διοψίδιος</a:t>
            </a:r>
            <a:r>
              <a:rPr lang="el-GR" sz="2400" kern="0" dirty="0" smtClean="0"/>
              <a:t> </a:t>
            </a:r>
            <a:r>
              <a:rPr lang="en-US" sz="2400" kern="0" dirty="0" smtClean="0"/>
              <a:t> + </a:t>
            </a:r>
            <a:r>
              <a:rPr lang="el-GR" sz="2400" kern="0" dirty="0" err="1" smtClean="0"/>
              <a:t>ανδαλουσίτης</a:t>
            </a:r>
            <a:r>
              <a:rPr lang="en-US" sz="2400" kern="0" dirty="0" smtClean="0"/>
              <a:t>) </a:t>
            </a:r>
            <a:r>
              <a:rPr lang="el-GR" sz="2400" kern="0" dirty="0" smtClean="0"/>
              <a:t>δεν εμφανιζόταν</a:t>
            </a:r>
            <a:endParaRPr lang="en-US" sz="2400" kern="0" dirty="0" smtClean="0"/>
          </a:p>
          <a:p>
            <a:pPr marL="287338" indent="-287338" eaLnBrk="0" hangingPunct="0">
              <a:spcBef>
                <a:spcPts val="600"/>
              </a:spcBef>
              <a:buSzPct val="100000"/>
              <a:defRPr/>
            </a:pPr>
            <a:r>
              <a:rPr lang="el-GR" sz="2400" kern="0" dirty="0" smtClean="0"/>
              <a:t>Αν </a:t>
            </a:r>
            <a:r>
              <a:rPr lang="el-GR" sz="2400" kern="0" dirty="0" err="1" smtClean="0"/>
              <a:t>δυό</a:t>
            </a:r>
            <a:r>
              <a:rPr lang="el-GR" sz="2400" kern="0" dirty="0" smtClean="0"/>
              <a:t> </a:t>
            </a:r>
            <a:r>
              <a:rPr lang="el-GR" sz="2400" kern="0" dirty="0" err="1" smtClean="0"/>
              <a:t>παραγενέσεις</a:t>
            </a:r>
            <a:r>
              <a:rPr lang="el-GR" sz="2400" kern="0" dirty="0" smtClean="0"/>
              <a:t> είναι </a:t>
            </a:r>
            <a:r>
              <a:rPr lang="en-US" sz="2400" kern="0" dirty="0" err="1" smtClean="0"/>
              <a:t>X</a:t>
            </a:r>
            <a:r>
              <a:rPr lang="en-US" sz="2400" kern="0" baseline="-25000" dirty="0" err="1" smtClean="0"/>
              <a:t>bulk</a:t>
            </a:r>
            <a:r>
              <a:rPr lang="el-GR" sz="2400" kern="0" dirty="0" smtClean="0"/>
              <a:t> </a:t>
            </a:r>
            <a:r>
              <a:rPr lang="en-US" sz="2400" kern="0" dirty="0" smtClean="0"/>
              <a:t>-</a:t>
            </a:r>
            <a:r>
              <a:rPr lang="el-GR" sz="2400" kern="0" dirty="0" smtClean="0"/>
              <a:t>ισοδύναμες</a:t>
            </a:r>
            <a:r>
              <a:rPr lang="en-US" sz="2400" kern="0" dirty="0" smtClean="0"/>
              <a:t>, </a:t>
            </a:r>
            <a:r>
              <a:rPr lang="el-GR" sz="2400" kern="0" dirty="0" smtClean="0"/>
              <a:t>πρέπει να μπορούμε να τις συσχετίσουμε με μια αντίδραση</a:t>
            </a:r>
            <a:endParaRPr lang="en-US" sz="2400" kern="0" dirty="0" smtClean="0">
              <a:solidFill>
                <a:srgbClr val="FF0000"/>
              </a:solidFill>
            </a:endParaRPr>
          </a:p>
          <a:p>
            <a:pPr marL="287338" indent="-287338" eaLnBrk="0" hangingPunct="0">
              <a:spcBef>
                <a:spcPts val="600"/>
              </a:spcBef>
              <a:buSzPct val="100000"/>
              <a:defRPr/>
            </a:pPr>
            <a:r>
              <a:rPr lang="el-GR" sz="2400" kern="0" dirty="0" smtClean="0"/>
              <a:t>Στην περίπτωσή μας η αντίδραση είναι απλή:</a:t>
            </a:r>
          </a:p>
          <a:p>
            <a:pPr marL="455613" lvl="1" indent="1588" eaLnBrk="0" hangingPunct="0">
              <a:spcBef>
                <a:spcPts val="600"/>
              </a:spcBef>
              <a:buClr>
                <a:srgbClr val="800000"/>
              </a:buClr>
              <a:buSzPct val="100000"/>
              <a:buNone/>
              <a:defRPr/>
            </a:pPr>
            <a:r>
              <a:rPr lang="en-US" sz="2400" kern="0" dirty="0" smtClean="0"/>
              <a:t>  MgSiO</a:t>
            </a:r>
            <a:r>
              <a:rPr lang="en-US" sz="2400" kern="0" baseline="-25000" dirty="0" smtClean="0"/>
              <a:t>3</a:t>
            </a:r>
            <a:r>
              <a:rPr lang="en-US" sz="2400" kern="0" dirty="0" smtClean="0"/>
              <a:t> + CaAl</a:t>
            </a:r>
            <a:r>
              <a:rPr lang="en-US" sz="2400" kern="0" baseline="-25000" dirty="0" smtClean="0"/>
              <a:t>2</a:t>
            </a:r>
            <a:r>
              <a:rPr lang="en-US" sz="2400" kern="0" dirty="0" smtClean="0"/>
              <a:t>Si</a:t>
            </a:r>
            <a:r>
              <a:rPr lang="en-US" sz="2400" kern="0" baseline="-25000" dirty="0" smtClean="0"/>
              <a:t>2</a:t>
            </a:r>
            <a:r>
              <a:rPr lang="en-US" sz="2400" kern="0" dirty="0" smtClean="0"/>
              <a:t>O</a:t>
            </a:r>
            <a:r>
              <a:rPr lang="en-US" sz="2400" kern="0" baseline="-25000" dirty="0" smtClean="0"/>
              <a:t>8</a:t>
            </a:r>
            <a:r>
              <a:rPr lang="en-US" sz="2400" kern="0" dirty="0" smtClean="0"/>
              <a:t>  = CaMgSi</a:t>
            </a:r>
            <a:r>
              <a:rPr lang="en-US" sz="2400" kern="0" baseline="-25000" dirty="0" smtClean="0"/>
              <a:t>2</a:t>
            </a:r>
            <a:r>
              <a:rPr lang="en-US" sz="2400" kern="0" dirty="0" smtClean="0"/>
              <a:t>O</a:t>
            </a:r>
            <a:r>
              <a:rPr lang="en-US" sz="2400" kern="0" baseline="-25000" dirty="0" smtClean="0"/>
              <a:t>6</a:t>
            </a:r>
            <a:r>
              <a:rPr lang="en-US" sz="2400" kern="0" dirty="0" smtClean="0"/>
              <a:t> + Al</a:t>
            </a:r>
            <a:r>
              <a:rPr lang="en-US" sz="2400" kern="0" baseline="-25000" dirty="0" smtClean="0"/>
              <a:t>2</a:t>
            </a:r>
            <a:r>
              <a:rPr lang="en-US" sz="2400" kern="0" dirty="0" smtClean="0"/>
              <a:t>SiO</a:t>
            </a:r>
            <a:r>
              <a:rPr lang="en-US" sz="2400" kern="0" baseline="-25000" dirty="0" smtClean="0"/>
              <a:t>5</a:t>
            </a:r>
            <a:r>
              <a:rPr lang="en-US" sz="2400" kern="0" dirty="0" smtClean="0"/>
              <a:t> </a:t>
            </a:r>
            <a:endParaRPr lang="el-GR" sz="2400" kern="0" dirty="0" smtClean="0"/>
          </a:p>
          <a:p>
            <a:pPr marL="455613" lvl="1" indent="1588" eaLnBrk="0" hangingPunct="0">
              <a:spcBef>
                <a:spcPts val="600"/>
              </a:spcBef>
              <a:buClr>
                <a:srgbClr val="800000"/>
              </a:buClr>
              <a:buSzPct val="100000"/>
              <a:buNone/>
              <a:defRPr/>
            </a:pPr>
            <a:r>
              <a:rPr lang="el-GR" sz="2400" kern="0" dirty="0" smtClean="0"/>
              <a:t>     </a:t>
            </a:r>
            <a:r>
              <a:rPr lang="en-US" sz="2400" kern="0" dirty="0" smtClean="0"/>
              <a:t>En	   An	           Di        	</a:t>
            </a:r>
            <a:r>
              <a:rPr lang="en-US" sz="2400" kern="0" dirty="0" err="1" smtClean="0"/>
              <a:t>Als</a:t>
            </a:r>
            <a:endParaRPr lang="en-US" sz="2400" kern="0" dirty="0" smtClean="0"/>
          </a:p>
          <a:p>
            <a:pPr marL="287338" indent="-287338" eaLnBrk="0" hangingPunct="0">
              <a:spcBef>
                <a:spcPts val="600"/>
              </a:spcBef>
              <a:buSzPct val="100000"/>
              <a:buNone/>
              <a:defRPr/>
            </a:pPr>
            <a:endParaRPr lang="el-GR" sz="2400" dirty="0"/>
          </a:p>
        </p:txBody>
      </p:sp>
    </p:spTree>
    <p:extLst>
      <p:ext uri="{BB962C8B-B14F-4D97-AF65-F5344CB8AC3E}">
        <p14:creationId xmlns:p14="http://schemas.microsoft.com/office/powerpoint/2010/main" xmlns="" val="2794160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0" name="9 - TextBox"/>
          <p:cNvSpPr txBox="1"/>
          <p:nvPr/>
        </p:nvSpPr>
        <p:spPr>
          <a:xfrm>
            <a:off x="4643438" y="1071546"/>
            <a:ext cx="914400" cy="914400"/>
          </a:xfrm>
          <a:prstGeom prst="rect">
            <a:avLst/>
          </a:prstGeom>
        </p:spPr>
        <p:txBody>
          <a:bodyPr vert="horz" wrap="none" lIns="91440" tIns="45720" rIns="91440" bIns="45720" rtlCol="0" anchor="ctr">
            <a:normAutofit/>
          </a:bodyPr>
          <a:lstStyle/>
          <a:p>
            <a:endParaRPr lang="el-GR" dirty="0" smtClean="0"/>
          </a:p>
        </p:txBody>
      </p:sp>
      <p:sp>
        <p:nvSpPr>
          <p:cNvPr id="8" name="7 - Τίτλος"/>
          <p:cNvSpPr>
            <a:spLocks noGrp="1"/>
          </p:cNvSpPr>
          <p:nvPr>
            <p:ph type="title"/>
          </p:nvPr>
        </p:nvSpPr>
        <p:spPr/>
        <p:txBody>
          <a:bodyPr>
            <a:normAutofit fontScale="90000"/>
          </a:bodyPr>
          <a:lstStyle/>
          <a:p>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9" name="8 - Θέση περιεχομένου"/>
          <p:cNvSpPr>
            <a:spLocks noGrp="1"/>
          </p:cNvSpPr>
          <p:nvPr>
            <p:ph idx="1"/>
          </p:nvPr>
        </p:nvSpPr>
        <p:spPr/>
        <p:txBody>
          <a:bodyPr>
            <a:noAutofit/>
          </a:bodyPr>
          <a:lstStyle/>
          <a:p>
            <a:pPr marL="287338" indent="-287338" eaLnBrk="0" hangingPunct="0">
              <a:spcBef>
                <a:spcPts val="600"/>
              </a:spcBef>
              <a:buFontTx/>
              <a:buChar char="•"/>
              <a:defRPr/>
            </a:pPr>
            <a:r>
              <a:rPr lang="en-US" sz="2400" kern="0" dirty="0" err="1" smtClean="0"/>
              <a:t>Pentii</a:t>
            </a:r>
            <a:r>
              <a:rPr lang="en-US" sz="2400" kern="0" dirty="0" smtClean="0"/>
              <a:t> </a:t>
            </a:r>
            <a:r>
              <a:rPr lang="en-US" sz="2400" kern="0" dirty="0" err="1" smtClean="0"/>
              <a:t>Eskola</a:t>
            </a:r>
            <a:r>
              <a:rPr lang="en-US" sz="2400" kern="0" dirty="0" smtClean="0"/>
              <a:t> (1914, 1915) </a:t>
            </a:r>
            <a:r>
              <a:rPr lang="en-US" sz="2400" kern="0" dirty="0" err="1" smtClean="0"/>
              <a:t>Orijärvi</a:t>
            </a:r>
            <a:r>
              <a:rPr lang="en-US" sz="2400" kern="0" dirty="0" smtClean="0"/>
              <a:t>, S. Finland</a:t>
            </a:r>
          </a:p>
          <a:p>
            <a:pPr marL="287338" indent="-287338" eaLnBrk="0" hangingPunct="0">
              <a:spcBef>
                <a:spcPts val="600"/>
              </a:spcBef>
              <a:buFontTx/>
              <a:buChar char="•"/>
              <a:defRPr/>
            </a:pPr>
            <a:r>
              <a:rPr lang="el-GR" sz="2400" kern="0" dirty="0" smtClean="0"/>
              <a:t>Πετρώματα που στο Όσλο περιείχαν</a:t>
            </a:r>
            <a:br>
              <a:rPr lang="el-GR" sz="2400" kern="0" dirty="0" smtClean="0"/>
            </a:br>
            <a:r>
              <a:rPr lang="el-GR" sz="2400" kern="0" dirty="0" smtClean="0"/>
              <a:t>		</a:t>
            </a:r>
            <a:r>
              <a:rPr lang="en-US" sz="2400" kern="0" dirty="0" smtClean="0">
                <a:solidFill>
                  <a:srgbClr val="5075BC"/>
                </a:solidFill>
              </a:rPr>
              <a:t>K-feldspar + cordierite</a:t>
            </a:r>
            <a:r>
              <a:rPr lang="el-GR" sz="2400" kern="0" dirty="0" smtClean="0">
                <a:solidFill>
                  <a:srgbClr val="5075BC"/>
                </a:solidFill>
              </a:rPr>
              <a:t>, </a:t>
            </a:r>
            <a:r>
              <a:rPr lang="en-US" sz="2400" kern="0" dirty="0" smtClean="0">
                <a:solidFill>
                  <a:srgbClr val="5075BC"/>
                </a:solidFill>
              </a:rPr>
              <a:t> </a:t>
            </a:r>
            <a:r>
              <a:rPr lang="el-GR" sz="2400" kern="0" dirty="0" smtClean="0"/>
              <a:t/>
            </a:r>
            <a:br>
              <a:rPr lang="el-GR" sz="2400" kern="0" dirty="0" smtClean="0"/>
            </a:br>
            <a:r>
              <a:rPr lang="el-GR" sz="2400" kern="0" dirty="0" smtClean="0"/>
              <a:t>στο</a:t>
            </a:r>
            <a:r>
              <a:rPr lang="en-US" sz="2400" kern="0" dirty="0" smtClean="0"/>
              <a:t> </a:t>
            </a:r>
            <a:r>
              <a:rPr lang="en-US" sz="2400" kern="0" dirty="0" err="1" smtClean="0"/>
              <a:t>Orijärvi</a:t>
            </a:r>
            <a:r>
              <a:rPr lang="el-GR" sz="2400" kern="0" dirty="0" smtClean="0"/>
              <a:t> εμφάνιζαν το </a:t>
            </a:r>
            <a:r>
              <a:rPr lang="el-GR" sz="2400" kern="0" dirty="0" err="1" smtClean="0"/>
              <a:t>συστασιακά</a:t>
            </a:r>
            <a:r>
              <a:rPr lang="el-GR" sz="2400" kern="0" dirty="0" smtClean="0"/>
              <a:t> ισοδύναμο ζεύγος</a:t>
            </a:r>
            <a:r>
              <a:rPr lang="en-US" sz="2400" kern="0" dirty="0" smtClean="0"/>
              <a:t> </a:t>
            </a:r>
            <a:r>
              <a:rPr lang="el-GR" sz="2400" kern="0" dirty="0" smtClean="0"/>
              <a:t>	                 </a:t>
            </a:r>
            <a:r>
              <a:rPr lang="en-US" sz="2400" kern="0" dirty="0" err="1" smtClean="0">
                <a:solidFill>
                  <a:srgbClr val="5075BC"/>
                </a:solidFill>
              </a:rPr>
              <a:t>biotite</a:t>
            </a:r>
            <a:r>
              <a:rPr lang="en-US" sz="2400" kern="0" dirty="0" smtClean="0">
                <a:solidFill>
                  <a:srgbClr val="5075BC"/>
                </a:solidFill>
              </a:rPr>
              <a:t> + muscovite</a:t>
            </a:r>
          </a:p>
          <a:p>
            <a:pPr marL="287338" indent="-287338" eaLnBrk="0" hangingPunct="0">
              <a:spcBef>
                <a:spcPts val="600"/>
              </a:spcBef>
              <a:buFontTx/>
              <a:buChar char="•"/>
              <a:defRPr/>
            </a:pPr>
            <a:r>
              <a:rPr lang="en-US" sz="2400" kern="0" dirty="0" err="1" smtClean="0"/>
              <a:t>Eskola</a:t>
            </a:r>
            <a:r>
              <a:rPr lang="en-US" sz="2400" kern="0" dirty="0" smtClean="0"/>
              <a:t>: </a:t>
            </a:r>
            <a:r>
              <a:rPr lang="el-GR" sz="2400" kern="0" dirty="0" smtClean="0"/>
              <a:t>η διαφοροποίηση πρέπει να αντανακλά διαφορετικές φυσικές συνθήκες</a:t>
            </a:r>
            <a:endParaRPr lang="en-US" sz="2400" kern="0" dirty="0" smtClean="0"/>
          </a:p>
          <a:p>
            <a:pPr marL="287338" indent="-287338" eaLnBrk="0" hangingPunct="0">
              <a:spcBef>
                <a:spcPts val="600"/>
              </a:spcBef>
              <a:buFontTx/>
              <a:buChar char="•"/>
              <a:defRPr/>
            </a:pPr>
            <a:r>
              <a:rPr lang="el-GR" sz="2400" kern="0" dirty="0" smtClean="0"/>
              <a:t>Τα πετρώματα της Φινλανδίας (πιο άνυδρη και πιο μικρού όγκου </a:t>
            </a:r>
            <a:r>
              <a:rPr lang="el-GR" sz="2400" kern="0" dirty="0" err="1" smtClean="0"/>
              <a:t>παραγένεση</a:t>
            </a:r>
            <a:r>
              <a:rPr lang="el-GR" sz="2400" kern="0" dirty="0" smtClean="0"/>
              <a:t>) εξισορρόπησαν σε χαμηλότερες </a:t>
            </a:r>
            <a:r>
              <a:rPr lang="en-US" sz="2400" kern="0" dirty="0" smtClean="0"/>
              <a:t>T </a:t>
            </a:r>
            <a:r>
              <a:rPr lang="el-GR" sz="2400" kern="0" dirty="0" smtClean="0"/>
              <a:t>και υψηλότερες </a:t>
            </a:r>
            <a:r>
              <a:rPr lang="en-US" sz="2400" kern="0" dirty="0" smtClean="0"/>
              <a:t>P </a:t>
            </a:r>
            <a:r>
              <a:rPr lang="el-GR" sz="2400" kern="0" dirty="0" smtClean="0"/>
              <a:t>σε σχέση με εκείνα της Νορβηγίας</a:t>
            </a:r>
            <a:endParaRPr lang="el-GR" sz="2400" dirty="0"/>
          </a:p>
        </p:txBody>
      </p:sp>
    </p:spTree>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p:txBody>
          <a:bodyPr>
            <a:normAutofit/>
          </a:bodyPr>
          <a:lstStyle/>
          <a:p>
            <a:pPr marL="287338" indent="-287338" eaLnBrk="0" hangingPunct="0">
              <a:spcBef>
                <a:spcPct val="20000"/>
              </a:spcBef>
              <a:defRPr/>
            </a:pPr>
            <a:r>
              <a:rPr lang="en-US" sz="2800" kern="0" dirty="0" smtClean="0"/>
              <a:t>Oslo:  	</a:t>
            </a:r>
            <a:r>
              <a:rPr lang="en-US" sz="2800" kern="0" dirty="0" err="1" smtClean="0"/>
              <a:t>Ksp</a:t>
            </a:r>
            <a:r>
              <a:rPr lang="en-US" sz="2800" kern="0" dirty="0" smtClean="0"/>
              <a:t> + Cord</a:t>
            </a:r>
          </a:p>
          <a:p>
            <a:pPr marL="287338" indent="-287338" eaLnBrk="0" hangingPunct="0">
              <a:spcBef>
                <a:spcPct val="20000"/>
              </a:spcBef>
              <a:defRPr/>
            </a:pPr>
            <a:r>
              <a:rPr lang="en-US" sz="2800" kern="0" dirty="0" err="1" smtClean="0"/>
              <a:t>Orijärvi</a:t>
            </a:r>
            <a:r>
              <a:rPr lang="en-US" sz="2800" kern="0" dirty="0" smtClean="0"/>
              <a:t>:  	Bi + Mu</a:t>
            </a:r>
            <a:endParaRPr lang="el-GR" sz="2800" kern="0" dirty="0" smtClean="0"/>
          </a:p>
          <a:p>
            <a:pPr marL="287338" indent="-287338" eaLnBrk="0" hangingPunct="0">
              <a:spcBef>
                <a:spcPct val="20000"/>
              </a:spcBef>
              <a:defRPr/>
            </a:pPr>
            <a:r>
              <a:rPr lang="el-GR" sz="2800" kern="0" dirty="0" smtClean="0"/>
              <a:t>αντίδραση</a:t>
            </a:r>
            <a:r>
              <a:rPr lang="en-US" sz="2800" kern="0" dirty="0" smtClean="0"/>
              <a:t>: </a:t>
            </a:r>
            <a:endParaRPr lang="el-GR" sz="2800" kern="0" dirty="0" smtClean="0"/>
          </a:p>
          <a:p>
            <a:pPr marL="287338" indent="-287338" eaLnBrk="0" hangingPunct="0">
              <a:spcBef>
                <a:spcPct val="20000"/>
              </a:spcBef>
              <a:buNone/>
              <a:defRPr/>
            </a:pPr>
            <a:r>
              <a:rPr lang="en-US" sz="2800" kern="0" dirty="0" smtClean="0"/>
              <a:t>2 KMg</a:t>
            </a:r>
            <a:r>
              <a:rPr lang="en-US" sz="2800" kern="0" baseline="-25000" dirty="0" smtClean="0"/>
              <a:t>3</a:t>
            </a:r>
            <a:r>
              <a:rPr lang="en-US" sz="2800" kern="0" dirty="0" smtClean="0"/>
              <a:t>AlSi</a:t>
            </a:r>
            <a:r>
              <a:rPr lang="en-US" sz="2800" kern="0" baseline="-25000" dirty="0" smtClean="0"/>
              <a:t>3</a:t>
            </a:r>
            <a:r>
              <a:rPr lang="en-US" sz="2800" kern="0" dirty="0" smtClean="0"/>
              <a:t>O</a:t>
            </a:r>
            <a:r>
              <a:rPr lang="en-US" sz="2800" kern="0" baseline="-25000" dirty="0" smtClean="0"/>
              <a:t>10</a:t>
            </a:r>
            <a:r>
              <a:rPr lang="en-US" sz="2800" kern="0" dirty="0" smtClean="0"/>
              <a:t>(OH)</a:t>
            </a:r>
            <a:r>
              <a:rPr lang="en-US" sz="2800" kern="0" baseline="-25000" dirty="0" smtClean="0"/>
              <a:t>2</a:t>
            </a:r>
            <a:r>
              <a:rPr lang="en-US" sz="2800" kern="0" dirty="0" smtClean="0"/>
              <a:t> + 6 KAl</a:t>
            </a:r>
            <a:r>
              <a:rPr lang="en-US" sz="2800" kern="0" baseline="-25000" dirty="0" smtClean="0"/>
              <a:t>2</a:t>
            </a:r>
            <a:r>
              <a:rPr lang="en-US" sz="2800" kern="0" dirty="0" smtClean="0"/>
              <a:t>AlSi</a:t>
            </a:r>
            <a:r>
              <a:rPr lang="en-US" sz="2800" kern="0" baseline="-25000" dirty="0" smtClean="0"/>
              <a:t>3</a:t>
            </a:r>
            <a:r>
              <a:rPr lang="en-US" sz="2800" kern="0" dirty="0" smtClean="0"/>
              <a:t>O</a:t>
            </a:r>
            <a:r>
              <a:rPr lang="en-US" sz="2800" kern="0" baseline="-25000" dirty="0" smtClean="0"/>
              <a:t>10</a:t>
            </a:r>
            <a:r>
              <a:rPr lang="en-US" sz="2800" kern="0" dirty="0" smtClean="0"/>
              <a:t>(OH)</a:t>
            </a:r>
            <a:r>
              <a:rPr lang="en-US" sz="2800" kern="0" baseline="-25000" dirty="0" smtClean="0"/>
              <a:t>2</a:t>
            </a:r>
            <a:r>
              <a:rPr lang="en-US" sz="2800" kern="0" dirty="0" smtClean="0"/>
              <a:t> + 15 SiO</a:t>
            </a:r>
            <a:r>
              <a:rPr lang="en-US" sz="2800" kern="0" baseline="-25000" dirty="0" smtClean="0"/>
              <a:t>2</a:t>
            </a:r>
            <a:endParaRPr lang="en-US" sz="2800" kern="0" dirty="0" smtClean="0"/>
          </a:p>
          <a:p>
            <a:pPr marL="287338" indent="-287338" eaLnBrk="0" hangingPunct="0">
              <a:spcBef>
                <a:spcPct val="20000"/>
              </a:spcBef>
              <a:buNone/>
              <a:defRPr/>
            </a:pPr>
            <a:r>
              <a:rPr lang="en-US" sz="2800" kern="0" dirty="0" smtClean="0"/>
              <a:t>		Bt			</a:t>
            </a:r>
            <a:r>
              <a:rPr lang="el-GR" sz="2800" kern="0" dirty="0" smtClean="0"/>
              <a:t>      </a:t>
            </a:r>
            <a:r>
              <a:rPr lang="en-US" sz="2800" kern="0" dirty="0" smtClean="0"/>
              <a:t>Ms</a:t>
            </a:r>
            <a:r>
              <a:rPr lang="el-GR" sz="2800" kern="0" dirty="0" smtClean="0"/>
              <a:t>	</a:t>
            </a:r>
            <a:r>
              <a:rPr lang="en-US" sz="2800" kern="0" dirty="0" smtClean="0"/>
              <a:t>                 </a:t>
            </a:r>
            <a:r>
              <a:rPr lang="en-US" sz="2800" kern="0" dirty="0" err="1" smtClean="0"/>
              <a:t>Qtz</a:t>
            </a:r>
            <a:endParaRPr lang="en-US" sz="2800" kern="0" dirty="0" smtClean="0"/>
          </a:p>
          <a:p>
            <a:pPr marL="287338" indent="-287338" eaLnBrk="0" hangingPunct="0">
              <a:spcBef>
                <a:spcPct val="20000"/>
              </a:spcBef>
              <a:buNone/>
              <a:defRPr/>
            </a:pPr>
            <a:r>
              <a:rPr lang="en-US" sz="2800" kern="0" dirty="0" smtClean="0"/>
              <a:t>	= 3 Mg</a:t>
            </a:r>
            <a:r>
              <a:rPr lang="en-US" sz="2800" kern="0" baseline="-25000" dirty="0" smtClean="0"/>
              <a:t>2</a:t>
            </a:r>
            <a:r>
              <a:rPr lang="en-US" sz="2800" kern="0" dirty="0" smtClean="0"/>
              <a:t>Al</a:t>
            </a:r>
            <a:r>
              <a:rPr lang="en-US" sz="2800" kern="0" baseline="-25000" dirty="0" smtClean="0"/>
              <a:t>4</a:t>
            </a:r>
            <a:r>
              <a:rPr lang="en-US" sz="2800" kern="0" dirty="0" smtClean="0"/>
              <a:t>Si</a:t>
            </a:r>
            <a:r>
              <a:rPr lang="en-US" sz="2800" kern="0" baseline="-25000" dirty="0" smtClean="0"/>
              <a:t>5</a:t>
            </a:r>
            <a:r>
              <a:rPr lang="en-US" sz="2800" kern="0" dirty="0" smtClean="0"/>
              <a:t>O</a:t>
            </a:r>
            <a:r>
              <a:rPr lang="en-US" sz="2800" kern="0" baseline="-25000" dirty="0" smtClean="0"/>
              <a:t>18</a:t>
            </a:r>
            <a:r>
              <a:rPr lang="en-US" sz="2800" kern="0" dirty="0" smtClean="0"/>
              <a:t> + 8 KAlSi</a:t>
            </a:r>
            <a:r>
              <a:rPr lang="en-US" sz="2800" kern="0" baseline="-25000" dirty="0" smtClean="0"/>
              <a:t>3</a:t>
            </a:r>
            <a:r>
              <a:rPr lang="en-US" sz="2800" kern="0" dirty="0" smtClean="0"/>
              <a:t>O</a:t>
            </a:r>
            <a:r>
              <a:rPr lang="en-US" sz="2800" kern="0" baseline="-25000" dirty="0" smtClean="0"/>
              <a:t>8</a:t>
            </a:r>
            <a:r>
              <a:rPr lang="en-US" sz="2800" kern="0" dirty="0" smtClean="0"/>
              <a:t> + 8 H</a:t>
            </a:r>
            <a:r>
              <a:rPr lang="en-US" sz="2800" kern="0" baseline="-25000" dirty="0" smtClean="0"/>
              <a:t>2</a:t>
            </a:r>
            <a:r>
              <a:rPr lang="en-US" sz="2800" kern="0" dirty="0" smtClean="0"/>
              <a:t>O</a:t>
            </a:r>
          </a:p>
          <a:p>
            <a:pPr marL="287338" indent="-287338" eaLnBrk="0" hangingPunct="0">
              <a:spcBef>
                <a:spcPct val="20000"/>
              </a:spcBef>
              <a:buNone/>
              <a:defRPr/>
            </a:pPr>
            <a:r>
              <a:rPr lang="en-US" sz="2800" kern="0" dirty="0" smtClean="0"/>
              <a:t>		</a:t>
            </a:r>
            <a:r>
              <a:rPr lang="en-US" sz="2800" kern="0" dirty="0" err="1" smtClean="0"/>
              <a:t>Crd</a:t>
            </a:r>
            <a:r>
              <a:rPr lang="en-US" sz="2800" kern="0" dirty="0" smtClean="0"/>
              <a:t>		           </a:t>
            </a:r>
            <a:r>
              <a:rPr lang="en-US" sz="2800" kern="0" dirty="0" err="1" smtClean="0"/>
              <a:t>Kfs</a:t>
            </a:r>
            <a:endParaRPr lang="en-US" sz="2800" kern="0" dirty="0" smtClean="0"/>
          </a:p>
          <a:p>
            <a:endParaRPr lang="el-GR" sz="2800"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p:txBody>
          <a:bodyPr>
            <a:noAutofit/>
          </a:bodyPr>
          <a:lstStyle/>
          <a:p>
            <a:pPr marL="0" indent="0" eaLnBrk="0" hangingPunct="0">
              <a:spcBef>
                <a:spcPts val="600"/>
              </a:spcBef>
              <a:buNone/>
              <a:defRPr/>
            </a:pPr>
            <a:r>
              <a:rPr lang="el-GR" sz="2400" dirty="0" smtClean="0"/>
              <a:t>Βάσει των σχέσεων μεταξύ σύστασης πετρωμάτων και ορυκτολογικών </a:t>
            </a:r>
            <a:r>
              <a:rPr lang="el-GR" sz="2400" dirty="0" err="1" smtClean="0"/>
              <a:t>παραγενέσεων</a:t>
            </a:r>
            <a:r>
              <a:rPr lang="el-GR" sz="2400" dirty="0" smtClean="0"/>
              <a:t>, αλλά και την αναγνώριση των ίδιων </a:t>
            </a:r>
            <a:r>
              <a:rPr lang="el-GR" sz="2400" dirty="0" err="1" smtClean="0"/>
              <a:t>παραγενέσεων</a:t>
            </a:r>
            <a:r>
              <a:rPr lang="el-GR" sz="2400" dirty="0" smtClean="0"/>
              <a:t> σε όλο τον κόσμο, </a:t>
            </a:r>
            <a:r>
              <a:rPr lang="el-GR" sz="2400" kern="0" dirty="0" smtClean="0"/>
              <a:t>Ο </a:t>
            </a:r>
            <a:r>
              <a:rPr lang="en-US" sz="2400" kern="0" dirty="0" err="1" smtClean="0"/>
              <a:t>Eskola</a:t>
            </a:r>
            <a:r>
              <a:rPr lang="en-US" sz="2400" kern="0" dirty="0" smtClean="0"/>
              <a:t> (1915) </a:t>
            </a:r>
            <a:r>
              <a:rPr lang="el-GR" sz="2400" kern="0" dirty="0" smtClean="0"/>
              <a:t>αναπτύσσει την έννοια των </a:t>
            </a:r>
            <a:r>
              <a:rPr lang="el-GR" sz="2400" kern="0" dirty="0" smtClean="0">
                <a:solidFill>
                  <a:srgbClr val="5075BC"/>
                </a:solidFill>
              </a:rPr>
              <a:t>μεταμορφικών φάσεων:</a:t>
            </a:r>
          </a:p>
          <a:p>
            <a:pPr marL="287338" indent="-23813" eaLnBrk="0" hangingPunct="0">
              <a:spcBef>
                <a:spcPts val="600"/>
              </a:spcBef>
              <a:buNone/>
              <a:defRPr/>
            </a:pPr>
            <a:r>
              <a:rPr lang="el-GR" sz="2400" i="1" kern="0" dirty="0" smtClean="0"/>
              <a:t>“Σε κάθε πέτρωμα ή μεταμορφικό σχηματισμό που έχει φτάσει σε χημική ισορροπία μέσω της μεταμόρφωσής του σε σταθερές συνθήκες πίεσης και θερμοκρασίας, η σύσταση των ορυκτών ελέγχεται από τη χημική σύσταση</a:t>
            </a:r>
            <a:r>
              <a:rPr lang="en-US" sz="2400" i="1" kern="0" dirty="0" smtClean="0"/>
              <a:t>”</a:t>
            </a:r>
            <a:endParaRPr lang="el-GR" sz="2400" i="1" kern="0" dirty="0" smtClean="0"/>
          </a:p>
          <a:p>
            <a:pPr marL="12700" lvl="1" indent="-25400" eaLnBrk="0" hangingPunct="0">
              <a:spcBef>
                <a:spcPts val="600"/>
              </a:spcBef>
              <a:buNone/>
              <a:defRPr/>
            </a:pPr>
            <a:r>
              <a:rPr lang="el-GR" sz="2400" kern="0" dirty="0" smtClean="0"/>
              <a:t>Οδηγούμαστε έτσι σε μια γενική έννοια που ο συγγραφέας προτείνει να ονομάζουμε μεταμορφική φάση</a:t>
            </a:r>
            <a:r>
              <a:rPr lang="en-US" sz="2400" kern="0" dirty="0" smtClean="0"/>
              <a:t>.</a:t>
            </a:r>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2"/>
            <a:ext cx="8229600" cy="1500190"/>
          </a:xfrm>
        </p:spPr>
        <p:txBody>
          <a:bodyPr>
            <a:noAutofit/>
          </a:bodyPr>
          <a:lstStyle/>
          <a:p>
            <a:pPr>
              <a:defRPr/>
            </a:pPr>
            <a:r>
              <a:rPr lang="el-GR" sz="3200" dirty="0" smtClean="0"/>
              <a:t>ΖΩΝΕΣ –ΙΣΟΒΑΘΜΟΙ-ΦΑΣΕΙΣ ΜΕΤΑΜΟΡΦΩΣΗΣ</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p:txBody>
          <a:bodyPr>
            <a:noAutofit/>
          </a:bodyPr>
          <a:lstStyle/>
          <a:p>
            <a:pPr marL="287338" indent="-287338" eaLnBrk="0" hangingPunct="0">
              <a:spcBef>
                <a:spcPts val="600"/>
              </a:spcBef>
              <a:defRPr/>
            </a:pPr>
            <a:r>
              <a:rPr lang="el-GR" sz="2400" kern="0" dirty="0" smtClean="0"/>
              <a:t>Οι ζώνες του </a:t>
            </a:r>
            <a:r>
              <a:rPr lang="en-US" sz="2400" kern="0" dirty="0" smtClean="0"/>
              <a:t>Barrow </a:t>
            </a:r>
            <a:r>
              <a:rPr lang="el-GR" sz="2400" kern="0" dirty="0" smtClean="0"/>
              <a:t>περιορίζονται σε </a:t>
            </a:r>
            <a:r>
              <a:rPr lang="el-GR" sz="2400" kern="0" dirty="0" err="1" smtClean="0"/>
              <a:t>πηλιτικές</a:t>
            </a:r>
            <a:r>
              <a:rPr lang="el-GR" sz="2400" kern="0" dirty="0" smtClean="0"/>
              <a:t> συστάσεις και ήταν πολύ στενές ώστε να επιτρέψουν την άμεση συσχέτισή τους με άλλες περιοχές</a:t>
            </a:r>
          </a:p>
          <a:p>
            <a:pPr marL="287338" indent="-287338" eaLnBrk="0" hangingPunct="0">
              <a:spcBef>
                <a:spcPts val="600"/>
              </a:spcBef>
              <a:defRPr/>
            </a:pPr>
            <a:r>
              <a:rPr lang="el-GR" sz="2400" kern="0" dirty="0" smtClean="0"/>
              <a:t>Οι μεταμορφικές φάσεις του </a:t>
            </a:r>
            <a:r>
              <a:rPr lang="en-US" sz="2400" kern="0" dirty="0" err="1" smtClean="0"/>
              <a:t>Escola</a:t>
            </a:r>
            <a:r>
              <a:rPr lang="el-GR" sz="2400" kern="0" dirty="0" smtClean="0"/>
              <a:t>,  βασίστηκαν σε μεταμορφωμένα βασικά πετρώματα</a:t>
            </a:r>
          </a:p>
          <a:p>
            <a:pPr marL="287338" indent="-287338" eaLnBrk="0" hangingPunct="0">
              <a:spcBef>
                <a:spcPts val="600"/>
              </a:spcBef>
              <a:defRPr/>
            </a:pPr>
            <a:r>
              <a:rPr lang="el-GR" sz="2400" kern="0" dirty="0" err="1" smtClean="0"/>
              <a:t>Βασαλτικά</a:t>
            </a:r>
            <a:r>
              <a:rPr lang="el-GR" sz="2400" kern="0" dirty="0" smtClean="0"/>
              <a:t> πετρώματα υπάρχουν σε όλες τις </a:t>
            </a:r>
            <a:r>
              <a:rPr lang="el-GR" sz="2400" kern="0" dirty="0" err="1" smtClean="0"/>
              <a:t>ορογενετικές</a:t>
            </a:r>
            <a:r>
              <a:rPr lang="el-GR" sz="2400" kern="0" dirty="0" smtClean="0"/>
              <a:t> ζώνες, και οι ορυκτολογικές αλλαγές σε αυτά προσδιορίζουν πιο ευρείες περιοχές συνθηκών </a:t>
            </a:r>
            <a:r>
              <a:rPr lang="en-US" sz="2400" kern="0" dirty="0" smtClean="0"/>
              <a:t>P-T </a:t>
            </a:r>
            <a:r>
              <a:rPr lang="el-GR" sz="2400" kern="0" dirty="0" smtClean="0"/>
              <a:t>από ότι στα αντίστοιχα </a:t>
            </a:r>
            <a:r>
              <a:rPr lang="el-GR" sz="2400" kern="0" dirty="0" err="1" smtClean="0"/>
              <a:t>πηλιτικά</a:t>
            </a:r>
            <a:r>
              <a:rPr lang="el-GR" sz="2400" kern="0" dirty="0" smtClean="0"/>
              <a:t> πετρώματα</a:t>
            </a:r>
          </a:p>
          <a:p>
            <a:pPr marL="287338" indent="-287338" eaLnBrk="0" hangingPunct="0">
              <a:spcBef>
                <a:spcPts val="600"/>
              </a:spcBef>
              <a:defRPr/>
            </a:pPr>
            <a:r>
              <a:rPr lang="el-GR" sz="2400" dirty="0" smtClean="0"/>
              <a:t>Έτσι οι μεταμορφικές φάσεις παρέχουν έναν πολύ βολικό τρόπο για να συγκρίνουμε μεταμορφικές περιοχές από όλο τον κόσμο</a:t>
            </a:r>
            <a:endParaRPr lang="en-US" sz="2400" kern="0" dirty="0" smtClean="0">
              <a:solidFill>
                <a:srgbClr val="FF0000"/>
              </a:solidFill>
            </a:endParaRPr>
          </a:p>
          <a:p>
            <a:pPr>
              <a:buNone/>
            </a:pPr>
            <a:endParaRPr lang="el-GR" sz="2400"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p:txBody>
          <a:bodyPr/>
          <a:lstStyle/>
          <a:p>
            <a:pPr marL="287338" indent="-287338" eaLnBrk="0" hangingPunct="0">
              <a:lnSpc>
                <a:spcPct val="120000"/>
              </a:lnSpc>
              <a:spcBef>
                <a:spcPts val="600"/>
              </a:spcBef>
              <a:buFontTx/>
              <a:buChar char="•"/>
              <a:defRPr/>
            </a:pPr>
            <a:r>
              <a:rPr lang="el-GR" sz="2000" kern="0" dirty="0" smtClean="0"/>
              <a:t>Διττός ο ρόλος της έννοιας των φάσεων μεταμόρφωσης:</a:t>
            </a:r>
            <a:endParaRPr lang="en-US" sz="2000" kern="0" dirty="0" smtClean="0"/>
          </a:p>
          <a:p>
            <a:pPr marL="285750" indent="-285750" eaLnBrk="0" fontAlgn="auto" hangingPunct="0">
              <a:lnSpc>
                <a:spcPct val="120000"/>
              </a:lnSpc>
              <a:spcBef>
                <a:spcPts val="600"/>
              </a:spcBef>
              <a:spcAft>
                <a:spcPts val="0"/>
              </a:spcAft>
              <a:buFont typeface="+mj-lt"/>
              <a:buAutoNum type="arabicPeriod"/>
              <a:defRPr/>
            </a:pPr>
            <a:r>
              <a:rPr lang="el-GR" sz="2000" kern="0" dirty="0" smtClean="0">
                <a:solidFill>
                  <a:srgbClr val="5075BC"/>
                </a:solidFill>
              </a:rPr>
              <a:t>Περιγραφικός</a:t>
            </a:r>
            <a:r>
              <a:rPr lang="en-US" sz="2000" kern="0" dirty="0" smtClean="0"/>
              <a:t>: </a:t>
            </a:r>
            <a:r>
              <a:rPr lang="el-GR" sz="2000" kern="0" dirty="0" smtClean="0"/>
              <a:t>σχέσεις μεταξύ</a:t>
            </a:r>
            <a:r>
              <a:rPr lang="en-US" sz="2000" kern="0" dirty="0" smtClean="0"/>
              <a:t> </a:t>
            </a:r>
            <a:r>
              <a:rPr lang="en-US" sz="2000" kern="0" dirty="0" err="1" smtClean="0"/>
              <a:t>X</a:t>
            </a:r>
            <a:r>
              <a:rPr lang="en-US" sz="2000" kern="0" baseline="-25000" dirty="0" err="1" smtClean="0"/>
              <a:t>bulk</a:t>
            </a:r>
            <a:r>
              <a:rPr lang="en-US" sz="2000" kern="0" dirty="0" smtClean="0"/>
              <a:t> &amp; </a:t>
            </a:r>
            <a:r>
              <a:rPr lang="el-GR" sz="2000" kern="0" dirty="0" smtClean="0"/>
              <a:t>ορυκτολογίας</a:t>
            </a:r>
            <a:endParaRPr lang="en-US" sz="2000" kern="0" dirty="0" smtClean="0"/>
          </a:p>
          <a:p>
            <a:pPr marL="741363" lvl="1" indent="-284163" eaLnBrk="0" hangingPunct="0">
              <a:lnSpc>
                <a:spcPct val="120000"/>
              </a:lnSpc>
              <a:spcBef>
                <a:spcPts val="600"/>
              </a:spcBef>
              <a:buClr>
                <a:schemeClr val="tx1"/>
              </a:buClr>
              <a:buFont typeface="Arial" pitchFamily="34" charset="0"/>
              <a:buChar char="•"/>
              <a:defRPr/>
            </a:pPr>
            <a:r>
              <a:rPr lang="el-GR" sz="2000" kern="0" dirty="0" smtClean="0"/>
              <a:t>Θεμελιώδες χαρακτηριστικό της έννοιας που πρότεινε ο</a:t>
            </a:r>
            <a:r>
              <a:rPr lang="en-US" sz="2000" kern="0" dirty="0" smtClean="0"/>
              <a:t> </a:t>
            </a:r>
            <a:r>
              <a:rPr lang="en-US" sz="2000" kern="0" dirty="0" err="1" smtClean="0"/>
              <a:t>Escola</a:t>
            </a:r>
            <a:endParaRPr lang="en-US" sz="2000" kern="0" dirty="0" smtClean="0"/>
          </a:p>
          <a:p>
            <a:pPr marL="741363" lvl="1" indent="-284163" eaLnBrk="0" hangingPunct="0">
              <a:lnSpc>
                <a:spcPct val="120000"/>
              </a:lnSpc>
              <a:spcBef>
                <a:spcPts val="600"/>
              </a:spcBef>
              <a:buClr>
                <a:schemeClr val="tx1"/>
              </a:buClr>
              <a:buFont typeface="Arial" pitchFamily="34" charset="0"/>
              <a:buChar char="•"/>
              <a:defRPr/>
            </a:pPr>
            <a:r>
              <a:rPr lang="el-GR" sz="2000" kern="0" dirty="0" smtClean="0"/>
              <a:t>Μια μεταμορφική φάση περιλαμβάνει μια ομάδα διάφορων </a:t>
            </a:r>
            <a:r>
              <a:rPr lang="el-GR" sz="2000" kern="0" dirty="0" err="1" smtClean="0"/>
              <a:t>πετρολογικών</a:t>
            </a:r>
            <a:r>
              <a:rPr lang="el-GR" sz="2000" kern="0" dirty="0" smtClean="0"/>
              <a:t> τύπων ή ορυκτολογικών </a:t>
            </a:r>
            <a:r>
              <a:rPr lang="el-GR" sz="2000" kern="0" dirty="0" err="1" smtClean="0"/>
              <a:t>παραγενέσεων</a:t>
            </a:r>
            <a:r>
              <a:rPr lang="el-GR" sz="2000" kern="0" dirty="0" smtClean="0"/>
              <a:t> που </a:t>
            </a:r>
            <a:r>
              <a:rPr lang="el-GR" sz="2000" kern="0" dirty="0" err="1" smtClean="0"/>
              <a:t>επανειλημένα</a:t>
            </a:r>
            <a:r>
              <a:rPr lang="el-GR" sz="2000" kern="0" dirty="0" smtClean="0"/>
              <a:t> έχει παρατηρηθεί ότι συνυπάρχουν τοπικά και χρονικά και έχουν σχηματισθεί </a:t>
            </a:r>
            <a:r>
              <a:rPr lang="el-GR" sz="2000" kern="0" dirty="0" err="1" smtClean="0"/>
              <a:t>κάτων</a:t>
            </a:r>
            <a:r>
              <a:rPr lang="el-GR" sz="2000" kern="0" dirty="0" smtClean="0"/>
              <a:t> από παρόμοιες συνθήκες </a:t>
            </a:r>
            <a:r>
              <a:rPr lang="en-US" sz="2000" kern="0" dirty="0" smtClean="0"/>
              <a:t>P </a:t>
            </a:r>
            <a:r>
              <a:rPr lang="el-GR" sz="2000" kern="0" dirty="0" smtClean="0"/>
              <a:t>και </a:t>
            </a:r>
            <a:r>
              <a:rPr lang="en-US" sz="2000" kern="0" dirty="0" smtClean="0"/>
              <a:t>T</a:t>
            </a:r>
          </a:p>
          <a:p>
            <a:pPr marL="741363" lvl="1" indent="-284163" eaLnBrk="0" hangingPunct="0">
              <a:lnSpc>
                <a:spcPct val="120000"/>
              </a:lnSpc>
              <a:spcBef>
                <a:spcPts val="600"/>
              </a:spcBef>
              <a:buClr>
                <a:schemeClr val="tx1"/>
              </a:buClr>
              <a:buFont typeface="Arial" pitchFamily="34" charset="0"/>
              <a:buChar char="•"/>
              <a:defRPr/>
            </a:pPr>
            <a:r>
              <a:rPr lang="el-GR" sz="2000" kern="0" dirty="0" smtClean="0"/>
              <a:t>Αν εντοπίσουμε στην ύπαιθρο μια συγκεκριμένη ορυκτολογική </a:t>
            </a:r>
            <a:r>
              <a:rPr lang="el-GR" sz="2000" kern="0" dirty="0" err="1" smtClean="0"/>
              <a:t>παραγένεση</a:t>
            </a:r>
            <a:r>
              <a:rPr lang="el-GR" sz="2000" kern="0" dirty="0" smtClean="0"/>
              <a:t> (ή ακόμη καλύτερα, μια ομάδα συμβατών μεταξύ τους </a:t>
            </a:r>
            <a:r>
              <a:rPr lang="el-GR" sz="2000" kern="0" dirty="0" err="1" smtClean="0"/>
              <a:t>παραγενέσεων</a:t>
            </a:r>
            <a:r>
              <a:rPr lang="el-GR" sz="2000" kern="0" dirty="0" smtClean="0"/>
              <a:t> που καλύπτουν ένα εύρος </a:t>
            </a:r>
            <a:r>
              <a:rPr lang="en-US" sz="2000" kern="0" dirty="0" err="1" smtClean="0"/>
              <a:t>X</a:t>
            </a:r>
            <a:r>
              <a:rPr lang="en-US" sz="2000" kern="0" baseline="-25000" dirty="0" err="1" smtClean="0"/>
              <a:t>bulk</a:t>
            </a:r>
            <a:r>
              <a:rPr lang="en-US" sz="2000" kern="0" dirty="0" smtClean="0"/>
              <a:t> </a:t>
            </a:r>
            <a:r>
              <a:rPr lang="el-GR" sz="2000" kern="0" dirty="0" smtClean="0"/>
              <a:t>)</a:t>
            </a:r>
            <a:r>
              <a:rPr lang="en-US" sz="2000" kern="0" dirty="0" smtClean="0"/>
              <a:t>,</a:t>
            </a:r>
            <a:r>
              <a:rPr lang="el-GR" sz="2000" kern="0" dirty="0" smtClean="0"/>
              <a:t> τότε μια συγκεκριμένη φάση θα μπορεί να αντιστοιχηθεί στη περιοχή</a:t>
            </a:r>
            <a:endParaRPr lang="en-US" sz="2000" kern="0" dirty="0" smtClean="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p:txBody>
          <a:bodyPr/>
          <a:lstStyle/>
          <a:p>
            <a:pPr marL="287338" indent="-287338">
              <a:spcBef>
                <a:spcPts val="600"/>
              </a:spcBef>
              <a:spcAft>
                <a:spcPts val="1800"/>
              </a:spcAft>
              <a:buNone/>
            </a:pPr>
            <a:r>
              <a:rPr lang="en-US" sz="2400" dirty="0" smtClean="0">
                <a:solidFill>
                  <a:srgbClr val="5075BC"/>
                </a:solidFill>
              </a:rPr>
              <a:t>2. </a:t>
            </a:r>
            <a:r>
              <a:rPr lang="el-GR" sz="2400" dirty="0" smtClean="0">
                <a:solidFill>
                  <a:srgbClr val="5075BC"/>
                </a:solidFill>
              </a:rPr>
              <a:t>Ερμηνευτικός</a:t>
            </a:r>
            <a:r>
              <a:rPr lang="en-US" sz="2400" dirty="0" smtClean="0">
                <a:solidFill>
                  <a:srgbClr val="C00000"/>
                </a:solidFill>
              </a:rPr>
              <a:t>: </a:t>
            </a:r>
            <a:r>
              <a:rPr lang="el-GR" sz="2400" dirty="0" smtClean="0"/>
              <a:t>το εύρος συνθηκών </a:t>
            </a:r>
            <a:r>
              <a:rPr lang="en-US" sz="2400" dirty="0" smtClean="0"/>
              <a:t>P </a:t>
            </a:r>
            <a:r>
              <a:rPr lang="el-GR" sz="2400" dirty="0" smtClean="0"/>
              <a:t>και Τ που αντιπροσωπεύεται από κάθε μεταμορφική φάση</a:t>
            </a:r>
          </a:p>
          <a:p>
            <a:pPr marL="741363" lvl="1" indent="-284163">
              <a:spcBef>
                <a:spcPts val="600"/>
              </a:spcBef>
              <a:buClr>
                <a:schemeClr val="tx1"/>
              </a:buClr>
              <a:buFont typeface="Arial" charset="0"/>
              <a:buChar char="•"/>
            </a:pPr>
            <a:r>
              <a:rPr lang="el-GR" sz="2400" dirty="0" smtClean="0"/>
              <a:t>Ο </a:t>
            </a:r>
            <a:r>
              <a:rPr lang="en-US" sz="2400" dirty="0" err="1" smtClean="0"/>
              <a:t>Eskola</a:t>
            </a:r>
            <a:r>
              <a:rPr lang="en-US" sz="2400" dirty="0" smtClean="0"/>
              <a:t> </a:t>
            </a:r>
            <a:r>
              <a:rPr lang="el-GR" sz="2400" dirty="0" smtClean="0"/>
              <a:t>είχε αναγνωρίσει τις επιπτώσεις των </a:t>
            </a:r>
            <a:r>
              <a:rPr lang="en-US" sz="2400" dirty="0" smtClean="0"/>
              <a:t>P-T </a:t>
            </a:r>
            <a:r>
              <a:rPr lang="el-GR" sz="2400" dirty="0" smtClean="0"/>
              <a:t>και προσδιόρισε τις σχετικές θερμοκρασίες και πιέσεις των φάσεων που πρότεινε</a:t>
            </a:r>
            <a:endParaRPr lang="en-US" sz="2400" dirty="0" smtClean="0"/>
          </a:p>
          <a:p>
            <a:pPr marL="741363" lvl="1" indent="-284163">
              <a:spcBef>
                <a:spcPts val="600"/>
              </a:spcBef>
              <a:buClr>
                <a:schemeClr val="tx1"/>
              </a:buClr>
              <a:buFont typeface="Arial" charset="0"/>
              <a:buChar char="•"/>
            </a:pPr>
            <a:r>
              <a:rPr lang="el-GR" sz="2400" dirty="0" smtClean="0"/>
              <a:t>Τώρα πια μπορούμε να αντιστοιχίσουμε με ακρίβεια τα όρια θερμοκρασίας και πίεσης της κάθε μία φάσης, λόγω της σημαντικής προόδου της πειραματικής πετρολογίας και των θερμοδυναμικών δεδομένων.</a:t>
            </a:r>
            <a:endParaRPr lang="en-US" sz="2400" dirty="0" smtClean="0"/>
          </a:p>
          <a:p>
            <a:endParaRPr lang="el-GR"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br>
              <a:rPr lang="el-GR" kern="0" dirty="0" smtClean="0"/>
            </a:br>
            <a:endParaRPr lang="el-GR" dirty="0"/>
          </a:p>
        </p:txBody>
      </p:sp>
      <p:sp>
        <p:nvSpPr>
          <p:cNvPr id="3" name="2 - Θέση περιεχομένου"/>
          <p:cNvSpPr>
            <a:spLocks noGrp="1"/>
          </p:cNvSpPr>
          <p:nvPr>
            <p:ph idx="1"/>
          </p:nvPr>
        </p:nvSpPr>
        <p:spPr/>
        <p:txBody>
          <a:bodyPr>
            <a:normAutofit/>
          </a:bodyPr>
          <a:lstStyle/>
          <a:p>
            <a:pPr marL="287338" indent="-287338">
              <a:spcBef>
                <a:spcPts val="600"/>
              </a:spcBef>
            </a:pPr>
            <a:r>
              <a:rPr lang="el-GR" sz="2400" dirty="0" smtClean="0"/>
              <a:t>Ο </a:t>
            </a:r>
            <a:r>
              <a:rPr lang="en-US" sz="2400" dirty="0" err="1" smtClean="0"/>
              <a:t>Eskola</a:t>
            </a:r>
            <a:r>
              <a:rPr lang="en-US" sz="2400" dirty="0" smtClean="0"/>
              <a:t> (1920) </a:t>
            </a:r>
            <a:r>
              <a:rPr lang="el-GR" sz="2400" dirty="0" smtClean="0"/>
              <a:t>πρότεινε αρχικά </a:t>
            </a:r>
            <a:r>
              <a:rPr lang="en-US" sz="2400" dirty="0" smtClean="0"/>
              <a:t>5 </a:t>
            </a:r>
            <a:r>
              <a:rPr lang="el-GR" sz="2400" dirty="0" smtClean="0"/>
              <a:t>φάσεις</a:t>
            </a:r>
            <a:r>
              <a:rPr lang="en-US" sz="2400" dirty="0" smtClean="0"/>
              <a:t>:</a:t>
            </a:r>
          </a:p>
          <a:p>
            <a:pPr marL="741363" lvl="1" indent="-284163">
              <a:spcBef>
                <a:spcPts val="600"/>
              </a:spcBef>
              <a:buClr>
                <a:schemeClr val="tx1"/>
              </a:buClr>
              <a:buFont typeface="Arial" charset="0"/>
              <a:buChar char="•"/>
            </a:pPr>
            <a:r>
              <a:rPr lang="el-GR" sz="2400" dirty="0" err="1" smtClean="0">
                <a:solidFill>
                  <a:srgbClr val="5075BC"/>
                </a:solidFill>
              </a:rPr>
              <a:t>Πρασινοσχιστολιθική</a:t>
            </a:r>
            <a:endParaRPr lang="en-US" sz="2400" dirty="0" smtClean="0">
              <a:solidFill>
                <a:srgbClr val="5075BC"/>
              </a:solidFill>
            </a:endParaRPr>
          </a:p>
          <a:p>
            <a:pPr marL="741363" lvl="1" indent="-284163">
              <a:spcBef>
                <a:spcPts val="600"/>
              </a:spcBef>
              <a:buClr>
                <a:schemeClr val="tx1"/>
              </a:buClr>
              <a:buFont typeface="Arial" charset="0"/>
              <a:buChar char="•"/>
            </a:pPr>
            <a:r>
              <a:rPr lang="el-GR" sz="2400" dirty="0" err="1" smtClean="0">
                <a:solidFill>
                  <a:srgbClr val="5075BC"/>
                </a:solidFill>
              </a:rPr>
              <a:t>Αμφιβολιτική</a:t>
            </a:r>
            <a:endParaRPr lang="en-US" sz="2400" dirty="0" smtClean="0">
              <a:solidFill>
                <a:srgbClr val="5075BC"/>
              </a:solidFill>
            </a:endParaRPr>
          </a:p>
          <a:p>
            <a:pPr marL="741363" lvl="1" indent="-284163">
              <a:spcBef>
                <a:spcPts val="600"/>
              </a:spcBef>
              <a:buClr>
                <a:schemeClr val="tx1"/>
              </a:buClr>
              <a:buFont typeface="Arial" charset="0"/>
              <a:buChar char="•"/>
            </a:pPr>
            <a:r>
              <a:rPr lang="el-GR" sz="2400" dirty="0" err="1" smtClean="0">
                <a:solidFill>
                  <a:srgbClr val="5075BC"/>
                </a:solidFill>
              </a:rPr>
              <a:t>Κερατιτική</a:t>
            </a:r>
            <a:endParaRPr lang="en-US" sz="2400" dirty="0" smtClean="0">
              <a:solidFill>
                <a:srgbClr val="5075BC"/>
              </a:solidFill>
            </a:endParaRPr>
          </a:p>
          <a:p>
            <a:pPr marL="741363" lvl="1" indent="-284163">
              <a:spcBef>
                <a:spcPts val="600"/>
              </a:spcBef>
              <a:buClr>
                <a:schemeClr val="tx1"/>
              </a:buClr>
              <a:buFont typeface="Arial" charset="0"/>
              <a:buChar char="•"/>
            </a:pPr>
            <a:r>
              <a:rPr lang="el-GR" sz="2400" dirty="0" err="1" smtClean="0">
                <a:solidFill>
                  <a:srgbClr val="5075BC"/>
                </a:solidFill>
              </a:rPr>
              <a:t>Σανιδινική</a:t>
            </a:r>
            <a:endParaRPr lang="en-US" sz="2400" dirty="0" smtClean="0">
              <a:solidFill>
                <a:srgbClr val="5075BC"/>
              </a:solidFill>
            </a:endParaRPr>
          </a:p>
          <a:p>
            <a:pPr marL="741363" lvl="1" indent="-284163">
              <a:spcBef>
                <a:spcPts val="600"/>
              </a:spcBef>
              <a:buClr>
                <a:schemeClr val="tx1"/>
              </a:buClr>
              <a:buFont typeface="Arial" charset="0"/>
              <a:buChar char="•"/>
            </a:pPr>
            <a:r>
              <a:rPr lang="el-GR" sz="2400" dirty="0" err="1" smtClean="0">
                <a:solidFill>
                  <a:srgbClr val="5075BC"/>
                </a:solidFill>
              </a:rPr>
              <a:t>Εκλογιτική</a:t>
            </a:r>
            <a:endParaRPr lang="en-US" sz="2400" dirty="0" smtClean="0">
              <a:solidFill>
                <a:srgbClr val="5075BC"/>
              </a:solidFill>
            </a:endParaRPr>
          </a:p>
          <a:p>
            <a:pPr marL="287338" indent="-287338">
              <a:spcBef>
                <a:spcPts val="600"/>
              </a:spcBef>
            </a:pPr>
            <a:r>
              <a:rPr lang="el-GR" sz="2400" dirty="0" smtClean="0"/>
              <a:t>Εύκολα </a:t>
            </a:r>
            <a:r>
              <a:rPr lang="el-GR" sz="2400" dirty="0" err="1" smtClean="0"/>
              <a:t>προσδιορίσιμες</a:t>
            </a:r>
            <a:r>
              <a:rPr lang="el-GR" sz="2400" dirty="0" smtClean="0"/>
              <a:t> βάση των ορυκτολογικών </a:t>
            </a:r>
            <a:r>
              <a:rPr lang="el-GR" sz="2400" dirty="0" err="1" smtClean="0"/>
              <a:t>παραγενέσεων</a:t>
            </a:r>
            <a:r>
              <a:rPr lang="el-GR" sz="2400" dirty="0" smtClean="0"/>
              <a:t> που αναπτύσσονται σε </a:t>
            </a:r>
            <a:r>
              <a:rPr lang="el-GR" sz="2400" dirty="0" err="1" smtClean="0">
                <a:solidFill>
                  <a:srgbClr val="5075BC"/>
                </a:solidFill>
              </a:rPr>
              <a:t>μαφικά</a:t>
            </a:r>
            <a:r>
              <a:rPr lang="el-GR" sz="2400" dirty="0" smtClean="0"/>
              <a:t> πετρώματα</a:t>
            </a:r>
            <a:endParaRPr lang="en-US" sz="2400" dirty="0" smtClean="0"/>
          </a:p>
          <a:p>
            <a:endParaRPr lang="el-GR" sz="2400"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p:txBody>
          <a:bodyPr>
            <a:normAutofit/>
          </a:bodyPr>
          <a:lstStyle/>
          <a:p>
            <a:pPr marL="287338" indent="-287338">
              <a:spcBef>
                <a:spcPts val="600"/>
              </a:spcBef>
            </a:pPr>
            <a:r>
              <a:rPr lang="el-GR" sz="2600" dirty="0" smtClean="0"/>
              <a:t>Το 1939 ο</a:t>
            </a:r>
            <a:r>
              <a:rPr lang="en-US" sz="2600" dirty="0" smtClean="0"/>
              <a:t> </a:t>
            </a:r>
            <a:r>
              <a:rPr lang="en-US" sz="2600" dirty="0" err="1" smtClean="0"/>
              <a:t>Eskola</a:t>
            </a:r>
            <a:r>
              <a:rPr lang="el-GR" sz="2600" dirty="0" smtClean="0"/>
              <a:t> προσέθεσε</a:t>
            </a:r>
            <a:r>
              <a:rPr lang="en-US" sz="2600" dirty="0" smtClean="0"/>
              <a:t>:</a:t>
            </a:r>
          </a:p>
          <a:p>
            <a:pPr marL="741363" lvl="1" indent="-284163">
              <a:spcBef>
                <a:spcPts val="600"/>
              </a:spcBef>
              <a:buFont typeface="Arial" charset="0"/>
              <a:buChar char="•"/>
            </a:pPr>
            <a:r>
              <a:rPr lang="el-GR" sz="2600" dirty="0" err="1" smtClean="0">
                <a:solidFill>
                  <a:srgbClr val="5075BC"/>
                </a:solidFill>
              </a:rPr>
              <a:t>Γρανουλιτική</a:t>
            </a:r>
            <a:endParaRPr lang="en-US" sz="2600" dirty="0" smtClean="0">
              <a:solidFill>
                <a:srgbClr val="5075BC"/>
              </a:solidFill>
            </a:endParaRPr>
          </a:p>
          <a:p>
            <a:pPr marL="741363" lvl="1" indent="-284163">
              <a:spcBef>
                <a:spcPts val="600"/>
              </a:spcBef>
              <a:buFont typeface="Arial" charset="0"/>
              <a:buChar char="•"/>
            </a:pPr>
            <a:r>
              <a:rPr lang="el-GR" sz="2600" dirty="0" err="1" smtClean="0">
                <a:solidFill>
                  <a:srgbClr val="5075BC"/>
                </a:solidFill>
              </a:rPr>
              <a:t>Επιδοτο</a:t>
            </a:r>
            <a:r>
              <a:rPr lang="el-GR" sz="2600" dirty="0" smtClean="0">
                <a:solidFill>
                  <a:srgbClr val="5075BC"/>
                </a:solidFill>
              </a:rPr>
              <a:t>-</a:t>
            </a:r>
            <a:r>
              <a:rPr lang="el-GR" sz="2600" dirty="0" err="1" smtClean="0">
                <a:solidFill>
                  <a:srgbClr val="5075BC"/>
                </a:solidFill>
              </a:rPr>
              <a:t>αμφιβολιτική</a:t>
            </a:r>
            <a:endParaRPr lang="en-US" sz="2600" dirty="0" smtClean="0">
              <a:solidFill>
                <a:srgbClr val="5075BC"/>
              </a:solidFill>
            </a:endParaRPr>
          </a:p>
          <a:p>
            <a:pPr marL="741363" lvl="1" indent="-284163">
              <a:spcBef>
                <a:spcPts val="600"/>
              </a:spcBef>
              <a:buFont typeface="Arial" charset="0"/>
              <a:buChar char="•"/>
            </a:pPr>
            <a:r>
              <a:rPr lang="el-GR" sz="2600" dirty="0" err="1" smtClean="0">
                <a:solidFill>
                  <a:srgbClr val="5075BC"/>
                </a:solidFill>
              </a:rPr>
              <a:t>Γλαυκοφανιτική</a:t>
            </a:r>
            <a:r>
              <a:rPr lang="en-US" sz="2600" dirty="0" smtClean="0">
                <a:solidFill>
                  <a:srgbClr val="00CC00"/>
                </a:solidFill>
              </a:rPr>
              <a:t> </a:t>
            </a:r>
            <a:r>
              <a:rPr lang="en-US" sz="2600" dirty="0" smtClean="0"/>
              <a:t>(</a:t>
            </a:r>
            <a:r>
              <a:rPr lang="el-GR" sz="2600" dirty="0" smtClean="0"/>
              <a:t>ή πιο συχνά </a:t>
            </a:r>
            <a:r>
              <a:rPr lang="el-GR" sz="2600" dirty="0" err="1" smtClean="0">
                <a:solidFill>
                  <a:srgbClr val="5075BC"/>
                </a:solidFill>
              </a:rPr>
              <a:t>κυανοσχιστολιθικ</a:t>
            </a:r>
            <a:r>
              <a:rPr lang="el-GR" sz="2600" dirty="0" err="1" smtClean="0">
                <a:solidFill>
                  <a:srgbClr val="006600"/>
                </a:solidFill>
              </a:rPr>
              <a:t>ή</a:t>
            </a:r>
            <a:r>
              <a:rPr lang="en-US" sz="2600" dirty="0" smtClean="0"/>
              <a:t>)</a:t>
            </a:r>
          </a:p>
          <a:p>
            <a:pPr marL="287338" indent="-287338">
              <a:spcBef>
                <a:spcPts val="600"/>
              </a:spcBef>
            </a:pPr>
            <a:r>
              <a:rPr lang="en-US" sz="2600" dirty="0" smtClean="0"/>
              <a:t>... </a:t>
            </a:r>
            <a:r>
              <a:rPr lang="el-GR" sz="2600" dirty="0" smtClean="0"/>
              <a:t>και άλλαξε το όνομα της </a:t>
            </a:r>
            <a:r>
              <a:rPr lang="el-GR" sz="2600" dirty="0" err="1" smtClean="0"/>
              <a:t>κερατιτική</a:t>
            </a:r>
            <a:r>
              <a:rPr lang="el-GR" sz="2600" dirty="0" smtClean="0"/>
              <a:t> φάσης σε</a:t>
            </a:r>
            <a:r>
              <a:rPr lang="en-US" sz="2600" dirty="0" smtClean="0"/>
              <a:t> </a:t>
            </a:r>
            <a:r>
              <a:rPr lang="el-GR" sz="2600" dirty="0" err="1" smtClean="0">
                <a:solidFill>
                  <a:srgbClr val="5075BC"/>
                </a:solidFill>
              </a:rPr>
              <a:t>πυροξενιτική</a:t>
            </a:r>
            <a:r>
              <a:rPr lang="el-GR" sz="2600" dirty="0" smtClean="0">
                <a:solidFill>
                  <a:srgbClr val="5075BC"/>
                </a:solidFill>
              </a:rPr>
              <a:t> </a:t>
            </a:r>
            <a:r>
              <a:rPr lang="el-GR" sz="2600" dirty="0" err="1" smtClean="0">
                <a:solidFill>
                  <a:srgbClr val="5075BC"/>
                </a:solidFill>
              </a:rPr>
              <a:t>κερατιτική</a:t>
            </a:r>
            <a:r>
              <a:rPr lang="el-GR" sz="2600" dirty="0" smtClean="0">
                <a:solidFill>
                  <a:srgbClr val="006600"/>
                </a:solidFill>
              </a:rPr>
              <a:t> </a:t>
            </a:r>
            <a:r>
              <a:rPr lang="el-GR" sz="2600" dirty="0" smtClean="0"/>
              <a:t>φάση</a:t>
            </a:r>
            <a:endParaRPr lang="en-US" sz="2600" dirty="0" smtClean="0"/>
          </a:p>
          <a:p>
            <a:endParaRPr lang="el-GR" sz="2600"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pic>
        <p:nvPicPr>
          <p:cNvPr id="6"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pic>
        <p:nvPicPr>
          <p:cNvPr id="53250" name="Picture 2" descr="Εικόνα 9: Οι μεταμορφικές φάσεις κατά τον Escola&#10;File:Facies eskola.svg&#10;https://commons.wikimedia.org/wiki/File:Facies_eskola.svg"/>
          <p:cNvPicPr>
            <a:picLocks noGrp="1" noChangeAspect="1" noChangeArrowheads="1"/>
          </p:cNvPicPr>
          <p:nvPr>
            <p:ph idx="1"/>
          </p:nvPr>
        </p:nvPicPr>
        <p:blipFill>
          <a:blip r:embed="rId3" cstate="print"/>
          <a:srcRect/>
          <a:stretch>
            <a:fillRect/>
          </a:stretch>
        </p:blipFill>
        <p:spPr bwMode="auto">
          <a:xfrm>
            <a:off x="1560513" y="1628614"/>
            <a:ext cx="6035675" cy="438340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br>
              <a:rPr lang="el-GR" kern="0" dirty="0" smtClean="0"/>
            </a:br>
            <a:endParaRPr lang="el-GR" dirty="0"/>
          </a:p>
        </p:txBody>
      </p:sp>
      <p:sp>
        <p:nvSpPr>
          <p:cNvPr id="3" name="2 - Θέση περιεχομένου"/>
          <p:cNvSpPr>
            <a:spLocks noGrp="1"/>
          </p:cNvSpPr>
          <p:nvPr>
            <p:ph idx="1"/>
          </p:nvPr>
        </p:nvSpPr>
        <p:spPr/>
        <p:txBody>
          <a:bodyPr>
            <a:normAutofit/>
          </a:bodyPr>
          <a:lstStyle/>
          <a:p>
            <a:pPr marL="287338" indent="-287338">
              <a:spcBef>
                <a:spcPts val="600"/>
              </a:spcBef>
            </a:pPr>
            <a:r>
              <a:rPr lang="el-GR" sz="2600" dirty="0" smtClean="0"/>
              <a:t>Προστέθηκαν τελικά και πολλές άλλες φάσεις</a:t>
            </a:r>
            <a:r>
              <a:rPr lang="en-US" sz="2600" dirty="0" smtClean="0"/>
              <a:t>:</a:t>
            </a:r>
          </a:p>
          <a:p>
            <a:pPr marL="741363" lvl="1" indent="-284163">
              <a:spcBef>
                <a:spcPts val="600"/>
              </a:spcBef>
              <a:buClr>
                <a:schemeClr val="tx1"/>
              </a:buClr>
              <a:buFont typeface="Arial" charset="0"/>
              <a:buChar char="•"/>
            </a:pPr>
            <a:r>
              <a:rPr lang="el-GR" sz="2600" dirty="0" err="1" smtClean="0">
                <a:solidFill>
                  <a:srgbClr val="5075BC"/>
                </a:solidFill>
              </a:rPr>
              <a:t>Ζεολιθική</a:t>
            </a:r>
            <a:endParaRPr lang="en-US" sz="2600" dirty="0" smtClean="0">
              <a:solidFill>
                <a:srgbClr val="5075BC"/>
              </a:solidFill>
            </a:endParaRPr>
          </a:p>
          <a:p>
            <a:pPr marL="741363" lvl="1" indent="-284163">
              <a:spcBef>
                <a:spcPts val="600"/>
              </a:spcBef>
              <a:buClr>
                <a:schemeClr val="tx1"/>
              </a:buClr>
              <a:buFont typeface="Arial" charset="0"/>
              <a:buChar char="•"/>
            </a:pPr>
            <a:r>
              <a:rPr lang="el-GR" sz="2600" dirty="0" err="1" smtClean="0">
                <a:solidFill>
                  <a:srgbClr val="5075BC"/>
                </a:solidFill>
              </a:rPr>
              <a:t>Πρενιτική</a:t>
            </a:r>
            <a:r>
              <a:rPr lang="el-GR" sz="2600" dirty="0" smtClean="0">
                <a:solidFill>
                  <a:srgbClr val="5075BC"/>
                </a:solidFill>
              </a:rPr>
              <a:t>-</a:t>
            </a:r>
            <a:r>
              <a:rPr lang="el-GR" sz="2600" dirty="0" err="1" smtClean="0">
                <a:solidFill>
                  <a:srgbClr val="5075BC"/>
                </a:solidFill>
              </a:rPr>
              <a:t>Πουμπελλυϊτική</a:t>
            </a:r>
            <a:endParaRPr lang="en-US" sz="2600" dirty="0" smtClean="0">
              <a:solidFill>
                <a:srgbClr val="5075BC"/>
              </a:solidFill>
            </a:endParaRPr>
          </a:p>
          <a:p>
            <a:pPr marL="741363" lvl="1" indent="-284163">
              <a:spcBef>
                <a:spcPts val="600"/>
              </a:spcBef>
            </a:pPr>
            <a:r>
              <a:rPr lang="en-US" sz="2600" dirty="0" smtClean="0"/>
              <a:t>...</a:t>
            </a:r>
            <a:r>
              <a:rPr lang="el-GR" sz="2600" dirty="0" smtClean="0"/>
              <a:t>από τον </a:t>
            </a:r>
            <a:r>
              <a:rPr lang="en-US" sz="2600" dirty="0" smtClean="0"/>
              <a:t>Coombs </a:t>
            </a:r>
            <a:r>
              <a:rPr lang="el-GR" sz="2600" dirty="0" smtClean="0"/>
              <a:t>για τα πεδία «μεταμόρφωσης ενταφιασμού» στην Νέα Ζηλανδία</a:t>
            </a:r>
            <a:endParaRPr lang="en-US" sz="2600" dirty="0" smtClean="0"/>
          </a:p>
          <a:p>
            <a:pPr marL="287338" indent="-287338">
              <a:spcBef>
                <a:spcPts val="600"/>
              </a:spcBef>
            </a:pPr>
            <a:r>
              <a:rPr lang="en-US" sz="2600" dirty="0" smtClean="0"/>
              <a:t>Fyfe </a:t>
            </a:r>
            <a:r>
              <a:rPr lang="en-US" sz="2600" i="1" dirty="0" smtClean="0"/>
              <a:t>et al</a:t>
            </a:r>
            <a:r>
              <a:rPr lang="en-US" sz="2600" dirty="0" smtClean="0"/>
              <a:t>. (1958) :</a:t>
            </a:r>
          </a:p>
          <a:p>
            <a:pPr marL="741363" lvl="1" indent="-284163">
              <a:spcBef>
                <a:spcPts val="600"/>
              </a:spcBef>
              <a:buClr>
                <a:schemeClr val="tx1"/>
              </a:buClr>
              <a:buFont typeface="Arial" charset="0"/>
              <a:buChar char="•"/>
            </a:pPr>
            <a:r>
              <a:rPr lang="en-US" sz="2600" dirty="0" err="1" smtClean="0">
                <a:solidFill>
                  <a:srgbClr val="5075BC"/>
                </a:solidFill>
              </a:rPr>
              <a:t>Albite-epidote</a:t>
            </a:r>
            <a:r>
              <a:rPr lang="en-US" sz="2600" dirty="0" smtClean="0">
                <a:solidFill>
                  <a:srgbClr val="5075BC"/>
                </a:solidFill>
              </a:rPr>
              <a:t> </a:t>
            </a:r>
            <a:r>
              <a:rPr lang="en-US" sz="2600" dirty="0" err="1" smtClean="0">
                <a:solidFill>
                  <a:srgbClr val="5075BC"/>
                </a:solidFill>
              </a:rPr>
              <a:t>hornfels</a:t>
            </a:r>
            <a:endParaRPr lang="en-US" sz="2600" dirty="0" smtClean="0">
              <a:solidFill>
                <a:srgbClr val="5075BC"/>
              </a:solidFill>
            </a:endParaRPr>
          </a:p>
          <a:p>
            <a:pPr marL="741363" lvl="1" indent="-284163">
              <a:spcBef>
                <a:spcPts val="600"/>
              </a:spcBef>
              <a:buClr>
                <a:schemeClr val="tx1"/>
              </a:buClr>
              <a:buFont typeface="Arial" charset="0"/>
              <a:buChar char="•"/>
            </a:pPr>
            <a:r>
              <a:rPr lang="en-US" sz="2600" dirty="0" smtClean="0">
                <a:solidFill>
                  <a:srgbClr val="5075BC"/>
                </a:solidFill>
              </a:rPr>
              <a:t>Hornblende </a:t>
            </a:r>
            <a:r>
              <a:rPr lang="en-US" sz="2600" dirty="0" err="1" smtClean="0">
                <a:solidFill>
                  <a:srgbClr val="5075BC"/>
                </a:solidFill>
              </a:rPr>
              <a:t>hornfels</a:t>
            </a:r>
            <a:endParaRPr lang="en-US" sz="2600" dirty="0" smtClean="0">
              <a:solidFill>
                <a:srgbClr val="5075BC"/>
              </a:solidFill>
            </a:endParaRPr>
          </a:p>
          <a:p>
            <a:endParaRPr lang="el-GR" sz="2600"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pic>
        <p:nvPicPr>
          <p:cNvPr id="6"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pic>
        <p:nvPicPr>
          <p:cNvPr id="148482" name="Picture 2" descr="Εικόνα 10: Οι μεταμορφικές φάσεις&#10;File:Metamorfe facies.jpg&#10;https://commons.wikimedia.org/wiki/File:Metamorfe_facies.jpg"/>
          <p:cNvPicPr>
            <a:picLocks noGrp="1" noChangeAspect="1" noChangeArrowheads="1"/>
          </p:cNvPicPr>
          <p:nvPr>
            <p:ph idx="1"/>
          </p:nvPr>
        </p:nvPicPr>
        <p:blipFill>
          <a:blip r:embed="rId3" cstate="print"/>
          <a:srcRect/>
          <a:stretch>
            <a:fillRect/>
          </a:stretch>
        </p:blipFill>
        <p:spPr bwMode="auto">
          <a:xfrm>
            <a:off x="1700122" y="1628775"/>
            <a:ext cx="5756456" cy="438308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a:xfrm>
            <a:off x="464156" y="1285860"/>
            <a:ext cx="8229600" cy="1000132"/>
          </a:xfrm>
        </p:spPr>
        <p:txBody>
          <a:bodyPr>
            <a:normAutofit/>
          </a:bodyPr>
          <a:lstStyle/>
          <a:p>
            <a:r>
              <a:rPr lang="el-GR" sz="2400" dirty="0" smtClean="0"/>
              <a:t>Οι οριστικές ορυκτολογικές </a:t>
            </a:r>
            <a:r>
              <a:rPr lang="el-GR" sz="2400" dirty="0" err="1" smtClean="0"/>
              <a:t>παραγενέσεις</a:t>
            </a:r>
            <a:r>
              <a:rPr lang="el-GR" sz="2400" dirty="0" smtClean="0"/>
              <a:t> που χαρακτηρίζουν κάθε φάση</a:t>
            </a:r>
            <a:r>
              <a:rPr lang="en-US" sz="2400" dirty="0" smtClean="0"/>
              <a:t> (</a:t>
            </a:r>
            <a:r>
              <a:rPr lang="el-GR" sz="2400" dirty="0" smtClean="0"/>
              <a:t>για </a:t>
            </a:r>
            <a:r>
              <a:rPr lang="el-GR" sz="2400" dirty="0" err="1" smtClean="0"/>
              <a:t>μαφικά</a:t>
            </a:r>
            <a:r>
              <a:rPr lang="el-GR" sz="2400" dirty="0" smtClean="0"/>
              <a:t> πετρώματα</a:t>
            </a:r>
            <a:r>
              <a:rPr lang="en-US" sz="2400" dirty="0" smtClean="0"/>
              <a:t>)</a:t>
            </a:r>
            <a:endParaRPr lang="el-GR" sz="2400" dirty="0" smtClean="0"/>
          </a:p>
        </p:txBody>
      </p:sp>
      <p:pic>
        <p:nvPicPr>
          <p:cNvPr id="6"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pic>
        <p:nvPicPr>
          <p:cNvPr id="7" name="6 - Εικόνα" descr="Εικόνα2.png"/>
          <p:cNvPicPr>
            <a:picLocks noChangeAspect="1"/>
          </p:cNvPicPr>
          <p:nvPr/>
        </p:nvPicPr>
        <p:blipFill>
          <a:blip r:embed="rId3" cstate="print"/>
          <a:stretch>
            <a:fillRect/>
          </a:stretch>
        </p:blipFill>
        <p:spPr>
          <a:xfrm>
            <a:off x="895552" y="2399644"/>
            <a:ext cx="7319786" cy="3744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p:txBody>
          <a:bodyPr>
            <a:normAutofit/>
          </a:bodyPr>
          <a:lstStyle/>
          <a:p>
            <a:pPr marL="0" indent="0">
              <a:spcBef>
                <a:spcPts val="600"/>
              </a:spcBef>
              <a:buNone/>
            </a:pPr>
            <a:r>
              <a:rPr lang="el-GR" sz="2200" dirty="0" smtClean="0"/>
              <a:t>Είναι βολικό να θεωρούμε τις μεταμορφικές φάσεις σε 4 ομάδες</a:t>
            </a:r>
            <a:r>
              <a:rPr lang="en-US" sz="2200" dirty="0" smtClean="0"/>
              <a:t>:</a:t>
            </a:r>
            <a:endParaRPr lang="en-US" sz="2600" dirty="0" smtClean="0"/>
          </a:p>
          <a:p>
            <a:pPr marL="287338" indent="-287338">
              <a:spcBef>
                <a:spcPts val="600"/>
              </a:spcBef>
              <a:buClr>
                <a:schemeClr val="tx1"/>
              </a:buClr>
              <a:buNone/>
            </a:pPr>
            <a:r>
              <a:rPr lang="en-US" sz="2600" dirty="0" smtClean="0">
                <a:solidFill>
                  <a:srgbClr val="5075BC"/>
                </a:solidFill>
              </a:rPr>
              <a:t>1</a:t>
            </a:r>
            <a:r>
              <a:rPr lang="el-GR" sz="2600" dirty="0" smtClean="0">
                <a:solidFill>
                  <a:srgbClr val="5075BC"/>
                </a:solidFill>
              </a:rPr>
              <a:t>.</a:t>
            </a:r>
            <a:r>
              <a:rPr lang="en-US" sz="2600" dirty="0" smtClean="0">
                <a:solidFill>
                  <a:srgbClr val="5075BC"/>
                </a:solidFill>
              </a:rPr>
              <a:t>  </a:t>
            </a:r>
            <a:r>
              <a:rPr lang="el-GR" sz="2600" dirty="0" smtClean="0">
                <a:solidFill>
                  <a:srgbClr val="5075BC"/>
                </a:solidFill>
              </a:rPr>
              <a:t>Φάσεις υψηλών πιέσεων</a:t>
            </a:r>
            <a:endParaRPr lang="en-US" sz="2600" dirty="0" smtClean="0">
              <a:solidFill>
                <a:srgbClr val="5075BC"/>
              </a:solidFill>
            </a:endParaRPr>
          </a:p>
          <a:p>
            <a:pPr marL="741363" lvl="1" indent="-284163">
              <a:spcBef>
                <a:spcPts val="600"/>
              </a:spcBef>
              <a:buClr>
                <a:schemeClr val="tx1"/>
              </a:buClr>
              <a:buFont typeface="Arial" charset="0"/>
              <a:buChar char="•"/>
            </a:pPr>
            <a:r>
              <a:rPr lang="el-GR" sz="2400" dirty="0" smtClean="0"/>
              <a:t>Η </a:t>
            </a:r>
            <a:r>
              <a:rPr lang="el-GR" sz="2400" dirty="0" err="1" smtClean="0">
                <a:solidFill>
                  <a:srgbClr val="0066FF"/>
                </a:solidFill>
              </a:rPr>
              <a:t>κυανοσχιστολιθική</a:t>
            </a:r>
            <a:r>
              <a:rPr lang="el-GR" sz="2400" dirty="0" smtClean="0">
                <a:solidFill>
                  <a:srgbClr val="0066FF"/>
                </a:solidFill>
              </a:rPr>
              <a:t> </a:t>
            </a:r>
            <a:r>
              <a:rPr lang="el-GR" sz="2400" dirty="0" smtClean="0"/>
              <a:t>και η </a:t>
            </a:r>
            <a:r>
              <a:rPr lang="el-GR" sz="2400" dirty="0" err="1" smtClean="0">
                <a:solidFill>
                  <a:srgbClr val="002060"/>
                </a:solidFill>
              </a:rPr>
              <a:t>εκλογιτική</a:t>
            </a:r>
            <a:r>
              <a:rPr lang="el-GR" sz="2400" dirty="0" smtClean="0"/>
              <a:t> φάση</a:t>
            </a:r>
            <a:r>
              <a:rPr lang="en-US" sz="2400" dirty="0" smtClean="0"/>
              <a:t>: </a:t>
            </a:r>
            <a:r>
              <a:rPr lang="el-GR" sz="2400" dirty="0" smtClean="0"/>
              <a:t>ορυκτά </a:t>
            </a:r>
            <a:r>
              <a:rPr lang="el-GR" sz="2400" dirty="0" err="1" smtClean="0"/>
              <a:t>χαμηκού</a:t>
            </a:r>
            <a:r>
              <a:rPr lang="el-GR" sz="2400" dirty="0" smtClean="0"/>
              <a:t> μοριακού όγκου σε συνθήκες </a:t>
            </a:r>
            <a:r>
              <a:rPr lang="el-GR" sz="2400" dirty="0" err="1" smtClean="0"/>
              <a:t>υψηλων</a:t>
            </a:r>
            <a:r>
              <a:rPr lang="el-GR" sz="2400" dirty="0" smtClean="0"/>
              <a:t> </a:t>
            </a:r>
            <a:r>
              <a:rPr lang="en-US" sz="2400" dirty="0" smtClean="0"/>
              <a:t>P</a:t>
            </a:r>
          </a:p>
          <a:p>
            <a:pPr marL="741363" lvl="1" indent="-284163">
              <a:spcBef>
                <a:spcPts val="600"/>
              </a:spcBef>
              <a:buClr>
                <a:schemeClr val="tx1"/>
              </a:buClr>
              <a:buFont typeface="Arial" charset="0"/>
              <a:buChar char="•"/>
            </a:pPr>
            <a:r>
              <a:rPr lang="el-GR" sz="2400" dirty="0" smtClean="0">
                <a:solidFill>
                  <a:srgbClr val="0066FF"/>
                </a:solidFill>
              </a:rPr>
              <a:t>Οι περιοχές </a:t>
            </a:r>
            <a:r>
              <a:rPr lang="el-GR" sz="2400" dirty="0" err="1" smtClean="0">
                <a:solidFill>
                  <a:srgbClr val="0066FF"/>
                </a:solidFill>
              </a:rPr>
              <a:t>κυανοσχιστολικής</a:t>
            </a:r>
            <a:r>
              <a:rPr lang="el-GR" sz="2400" dirty="0" smtClean="0">
                <a:solidFill>
                  <a:srgbClr val="0066FF"/>
                </a:solidFill>
              </a:rPr>
              <a:t> φάσης </a:t>
            </a:r>
            <a:r>
              <a:rPr lang="el-GR" sz="2400" dirty="0" smtClean="0"/>
              <a:t>είναι περιοχές χαμηλών γεωθερμικών βαθμίδων</a:t>
            </a:r>
            <a:r>
              <a:rPr lang="en-US" sz="2400" dirty="0" smtClean="0"/>
              <a:t>: </a:t>
            </a:r>
            <a:r>
              <a:rPr lang="el-GR" sz="2400" dirty="0" smtClean="0">
                <a:solidFill>
                  <a:srgbClr val="002060"/>
                </a:solidFill>
              </a:rPr>
              <a:t>ζώνες </a:t>
            </a:r>
            <a:r>
              <a:rPr lang="el-GR" sz="2400" dirty="0" err="1" smtClean="0">
                <a:solidFill>
                  <a:srgbClr val="002060"/>
                </a:solidFill>
              </a:rPr>
              <a:t>υποβύθισης</a:t>
            </a:r>
            <a:endParaRPr lang="en-US" sz="2400" dirty="0" smtClean="0">
              <a:solidFill>
                <a:srgbClr val="002060"/>
              </a:solidFill>
            </a:endParaRPr>
          </a:p>
          <a:p>
            <a:pPr marL="741363" lvl="1" indent="-284163">
              <a:spcBef>
                <a:spcPts val="600"/>
              </a:spcBef>
              <a:buClr>
                <a:schemeClr val="tx1"/>
              </a:buClr>
              <a:buFont typeface="Arial" charset="0"/>
              <a:buChar char="•"/>
            </a:pPr>
            <a:r>
              <a:rPr lang="el-GR" sz="2400" dirty="0" err="1" smtClean="0">
                <a:solidFill>
                  <a:srgbClr val="C00000"/>
                </a:solidFill>
              </a:rPr>
              <a:t>Εκλογίτες</a:t>
            </a:r>
            <a:r>
              <a:rPr lang="el-GR" sz="2400" dirty="0" smtClean="0">
                <a:solidFill>
                  <a:srgbClr val="002060"/>
                </a:solidFill>
              </a:rPr>
              <a:t>:</a:t>
            </a:r>
            <a:r>
              <a:rPr lang="el-GR" sz="2400" dirty="0" smtClean="0">
                <a:solidFill>
                  <a:srgbClr val="FF0066"/>
                </a:solidFill>
              </a:rPr>
              <a:t> </a:t>
            </a:r>
            <a:r>
              <a:rPr lang="en-US" sz="2400" dirty="0" smtClean="0"/>
              <a:t> </a:t>
            </a:r>
            <a:r>
              <a:rPr lang="el-GR" sz="2400" dirty="0" smtClean="0"/>
              <a:t>σταθεροί σε κανονικές γεωθερμικές συνθήκες</a:t>
            </a:r>
            <a:endParaRPr lang="en-US" sz="2400" dirty="0" smtClean="0"/>
          </a:p>
          <a:p>
            <a:pPr marL="1246188" lvl="2">
              <a:spcBef>
                <a:spcPts val="600"/>
              </a:spcBef>
            </a:pPr>
            <a:r>
              <a:rPr lang="el-GR" dirty="0" err="1" smtClean="0"/>
              <a:t>Βαθιοι</a:t>
            </a:r>
            <a:r>
              <a:rPr lang="el-GR" dirty="0" smtClean="0"/>
              <a:t> </a:t>
            </a:r>
            <a:r>
              <a:rPr lang="el-GR" dirty="0" err="1" smtClean="0"/>
              <a:t>φλοιϊκοί</a:t>
            </a:r>
            <a:r>
              <a:rPr lang="el-GR" dirty="0" smtClean="0"/>
              <a:t> θάλαμοι ή φλέβες, </a:t>
            </a:r>
            <a:r>
              <a:rPr lang="el-GR" dirty="0" err="1" smtClean="0"/>
              <a:t>υποβιθιζόμενος</a:t>
            </a:r>
            <a:r>
              <a:rPr lang="el-GR" dirty="0" smtClean="0"/>
              <a:t> φλοιός που </a:t>
            </a:r>
            <a:r>
              <a:rPr lang="el-GR" dirty="0" err="1" smtClean="0"/>
              <a:t>επανακατανέμεται</a:t>
            </a:r>
            <a:r>
              <a:rPr lang="el-GR" dirty="0" smtClean="0"/>
              <a:t> εντός του μανδύα</a:t>
            </a:r>
            <a:endParaRPr lang="en-US" dirty="0" smtClean="0"/>
          </a:p>
          <a:p>
            <a:pPr>
              <a:buNone/>
            </a:pPr>
            <a:endParaRPr lang="el-GR"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kern="0" dirty="0" smtClean="0">
                <a:solidFill>
                  <a:schemeClr val="accent2"/>
                </a:solidFill>
                <a:effectLst>
                  <a:outerShdw blurRad="38100" dist="38100" dir="2700000" algn="tl">
                    <a:srgbClr val="000000">
                      <a:alpha val="43137"/>
                    </a:srgbClr>
                  </a:outerShdw>
                </a:effectLst>
              </a:rPr>
              <a:t/>
            </a:r>
            <a:br>
              <a:rPr lang="el-GR" sz="3600" kern="0" dirty="0" smtClean="0">
                <a:solidFill>
                  <a:schemeClr val="accent2"/>
                </a:solidFill>
                <a:effectLst>
                  <a:outerShdw blurRad="38100" dist="38100" dir="2700000" algn="tl">
                    <a:srgbClr val="000000">
                      <a:alpha val="43137"/>
                    </a:srgbClr>
                  </a:outerShdw>
                </a:effectLst>
              </a:rPr>
            </a:br>
            <a:r>
              <a:rPr lang="el-GR" sz="3600" kern="0" dirty="0" smtClean="0"/>
              <a:t>Πως ερμηνεύουμε μια </a:t>
            </a:r>
            <a:r>
              <a:rPr lang="en-US" sz="3600" kern="0" dirty="0" smtClean="0"/>
              <a:t>P-T-t </a:t>
            </a:r>
            <a:r>
              <a:rPr lang="el-GR" sz="3600" kern="0" dirty="0" smtClean="0"/>
              <a:t>ιστορία</a:t>
            </a:r>
            <a:r>
              <a:rPr lang="el-GR" sz="3600" kern="0" dirty="0" smtClean="0">
                <a:solidFill>
                  <a:schemeClr val="accent2"/>
                </a:solidFill>
                <a:effectLst>
                  <a:outerShdw blurRad="38100" dist="38100" dir="2700000" algn="tl">
                    <a:srgbClr val="000000">
                      <a:alpha val="43137"/>
                    </a:srgbClr>
                  </a:outerShdw>
                </a:effectLst>
              </a:rPr>
              <a:t/>
            </a:r>
            <a:br>
              <a:rPr lang="el-GR" sz="3600" kern="0" dirty="0" smtClean="0">
                <a:solidFill>
                  <a:schemeClr val="accent2"/>
                </a:solidFill>
                <a:effectLst>
                  <a:outerShdw blurRad="38100" dist="38100" dir="2700000" algn="tl">
                    <a:srgbClr val="000000">
                      <a:alpha val="43137"/>
                    </a:srgbClr>
                  </a:outerShdw>
                </a:effectLst>
              </a:rPr>
            </a:br>
            <a:endParaRPr lang="el-GR" sz="3600" dirty="0"/>
          </a:p>
        </p:txBody>
      </p:sp>
      <p:sp>
        <p:nvSpPr>
          <p:cNvPr id="3" name="2 - Θέση περιεχομένου"/>
          <p:cNvSpPr>
            <a:spLocks noGrp="1"/>
          </p:cNvSpPr>
          <p:nvPr>
            <p:ph idx="1"/>
          </p:nvPr>
        </p:nvSpPr>
        <p:spPr/>
        <p:txBody>
          <a:bodyPr>
            <a:normAutofit fontScale="77500" lnSpcReduction="20000"/>
          </a:bodyPr>
          <a:lstStyle/>
          <a:p>
            <a:pPr marL="355600" indent="-355600">
              <a:spcBef>
                <a:spcPts val="0"/>
              </a:spcBef>
              <a:spcAft>
                <a:spcPts val="1200"/>
              </a:spcAft>
            </a:pPr>
            <a:r>
              <a:rPr lang="el-GR" dirty="0" smtClean="0">
                <a:sym typeface="Wingdings" pitchFamily="2" charset="2"/>
              </a:rPr>
              <a:t>Θα πρέπει να συνδυάζουμε τις συνθήκες P-T, σχήμα πορείας καθώς και τη διάρκεια και τον ρυθμό των τμημάτων P-T με τα αίτια που προκαλούν τη μεταμόρφωση.</a:t>
            </a:r>
          </a:p>
          <a:p>
            <a:pPr marL="355600" indent="-355600">
              <a:spcBef>
                <a:spcPts val="0"/>
              </a:spcBef>
              <a:spcAft>
                <a:spcPts val="1200"/>
              </a:spcAft>
            </a:pPr>
            <a:r>
              <a:rPr lang="el-GR" dirty="0" smtClean="0">
                <a:sym typeface="Wingdings" pitchFamily="2" charset="2"/>
              </a:rPr>
              <a:t>Δεν αρκεί από μόνο του το σχήμα της πορείας για μια μονοσήμαντη ερμηνεία των τεκτονικών διεργασιών.</a:t>
            </a:r>
          </a:p>
          <a:p>
            <a:pPr marL="355600" indent="-355600">
              <a:spcBef>
                <a:spcPts val="0"/>
              </a:spcBef>
              <a:spcAft>
                <a:spcPts val="1200"/>
              </a:spcAft>
            </a:pPr>
            <a:r>
              <a:rPr lang="el-GR" dirty="0" smtClean="0">
                <a:sym typeface="Wingdings" pitchFamily="2" charset="2"/>
              </a:rPr>
              <a:t>Στην ιδανική περίπτωση P-T-t πορείας σε κάθε στάδιό της επιτυγχάνονται συνθήκες ισορροπίας έως ότου «κλειδώσει» η τελική </a:t>
            </a:r>
            <a:r>
              <a:rPr lang="el-GR" dirty="0" err="1" smtClean="0">
                <a:sym typeface="Wingdings" pitchFamily="2" charset="2"/>
              </a:rPr>
              <a:t>παραγένεση</a:t>
            </a:r>
            <a:r>
              <a:rPr lang="el-GR" dirty="0" smtClean="0">
                <a:sym typeface="Wingdings" pitchFamily="2" charset="2"/>
              </a:rPr>
              <a:t> στις συνθήκες κορύφωσης. Αυτό όμως αγνοεί τους κινητικούς παράγοντες των αντιδράσεων που συχνά εμπλέκονται.</a:t>
            </a:r>
          </a:p>
          <a:p>
            <a:pPr marL="355600" indent="-355600">
              <a:spcBef>
                <a:spcPts val="0"/>
              </a:spcBef>
              <a:spcAft>
                <a:spcPts val="1200"/>
              </a:spcAft>
            </a:pPr>
            <a:r>
              <a:rPr lang="el-GR" dirty="0" smtClean="0">
                <a:sym typeface="Wingdings" pitchFamily="2" charset="2"/>
              </a:rPr>
              <a:t>Είναι επίσης σημαντική η καταλυτική επιρροή της παραμόρφωσης στις μεταμορφικές αντιδράσεις.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p:txBody>
          <a:bodyPr/>
          <a:lstStyle/>
          <a:p>
            <a:pPr marL="287338" indent="-287338">
              <a:spcBef>
                <a:spcPts val="600"/>
              </a:spcBef>
              <a:buClr>
                <a:schemeClr val="tx1"/>
              </a:buClr>
              <a:buNone/>
            </a:pPr>
            <a:r>
              <a:rPr lang="el-GR" sz="2800" dirty="0" smtClean="0">
                <a:solidFill>
                  <a:srgbClr val="5075BC"/>
                </a:solidFill>
              </a:rPr>
              <a:t>2. Φάσεις μετρίων πιέσεων</a:t>
            </a:r>
            <a:endParaRPr lang="en-US" sz="2800" dirty="0" smtClean="0">
              <a:solidFill>
                <a:srgbClr val="5075BC"/>
              </a:solidFill>
            </a:endParaRPr>
          </a:p>
          <a:p>
            <a:pPr marL="741363" lvl="1" indent="-284163">
              <a:spcBef>
                <a:spcPts val="600"/>
              </a:spcBef>
              <a:buClr>
                <a:schemeClr val="tx1"/>
              </a:buClr>
              <a:buFont typeface="Arial" charset="0"/>
              <a:buChar char="•"/>
            </a:pPr>
            <a:r>
              <a:rPr lang="el-GR" dirty="0" smtClean="0"/>
              <a:t>Τα περισσότερα από τα μεταμορφωμένα πετρώματα που εκτίθενται στην επιφάνεια της </a:t>
            </a:r>
            <a:r>
              <a:rPr lang="el-GR" dirty="0" err="1" smtClean="0"/>
              <a:t>γής</a:t>
            </a:r>
            <a:r>
              <a:rPr lang="el-GR" dirty="0" smtClean="0"/>
              <a:t> ανήκουν στην</a:t>
            </a:r>
            <a:r>
              <a:rPr lang="el-GR" dirty="0" smtClean="0">
                <a:solidFill>
                  <a:srgbClr val="5075BC"/>
                </a:solidFill>
              </a:rPr>
              <a:t> </a:t>
            </a:r>
            <a:r>
              <a:rPr lang="el-GR" dirty="0" err="1" smtClean="0">
                <a:solidFill>
                  <a:srgbClr val="5075BC"/>
                </a:solidFill>
              </a:rPr>
              <a:t>πρασινοσχιστολιθική</a:t>
            </a:r>
            <a:r>
              <a:rPr lang="el-GR" dirty="0" smtClean="0">
                <a:solidFill>
                  <a:srgbClr val="5075BC"/>
                </a:solidFill>
              </a:rPr>
              <a:t>, </a:t>
            </a:r>
            <a:r>
              <a:rPr lang="el-GR" dirty="0" err="1" smtClean="0">
                <a:solidFill>
                  <a:srgbClr val="5075BC"/>
                </a:solidFill>
              </a:rPr>
              <a:t>αμφιβολιτική</a:t>
            </a:r>
            <a:r>
              <a:rPr lang="el-GR" dirty="0" smtClean="0"/>
              <a:t> και </a:t>
            </a:r>
            <a:r>
              <a:rPr lang="el-GR" dirty="0" err="1" smtClean="0">
                <a:solidFill>
                  <a:srgbClr val="002060"/>
                </a:solidFill>
              </a:rPr>
              <a:t>γρανουλιτική</a:t>
            </a:r>
            <a:r>
              <a:rPr lang="el-GR" dirty="0" smtClean="0"/>
              <a:t> φάση</a:t>
            </a:r>
            <a:endParaRPr lang="en-US" dirty="0" smtClean="0"/>
          </a:p>
          <a:p>
            <a:pPr marL="741363" lvl="1" indent="-284163">
              <a:spcBef>
                <a:spcPts val="600"/>
              </a:spcBef>
              <a:buClr>
                <a:schemeClr val="tx1"/>
              </a:buClr>
              <a:buFont typeface="Arial" charset="0"/>
              <a:buChar char="•"/>
            </a:pPr>
            <a:r>
              <a:rPr lang="el-GR" dirty="0" smtClean="0"/>
              <a:t>Η </a:t>
            </a:r>
            <a:r>
              <a:rPr lang="el-GR" dirty="0" err="1" smtClean="0">
                <a:solidFill>
                  <a:srgbClr val="5075BC"/>
                </a:solidFill>
              </a:rPr>
              <a:t>πρασινοσχιστολιθική</a:t>
            </a:r>
            <a:r>
              <a:rPr lang="el-GR" dirty="0" smtClean="0">
                <a:solidFill>
                  <a:srgbClr val="5075BC"/>
                </a:solidFill>
              </a:rPr>
              <a:t> </a:t>
            </a:r>
            <a:r>
              <a:rPr lang="el-GR" dirty="0" smtClean="0"/>
              <a:t>και η </a:t>
            </a:r>
            <a:r>
              <a:rPr lang="el-GR" dirty="0" err="1" smtClean="0">
                <a:solidFill>
                  <a:srgbClr val="5075BC"/>
                </a:solidFill>
              </a:rPr>
              <a:t>αμφιβολιτική</a:t>
            </a:r>
            <a:r>
              <a:rPr lang="el-GR" dirty="0" smtClean="0">
                <a:solidFill>
                  <a:srgbClr val="5075BC"/>
                </a:solidFill>
              </a:rPr>
              <a:t> </a:t>
            </a:r>
            <a:r>
              <a:rPr lang="el-GR" dirty="0" smtClean="0"/>
              <a:t>συμβαδίζουν με την «τυπική» γεωθερμική βαθμίδα</a:t>
            </a:r>
            <a:endParaRPr lang="en-US" dirty="0" smtClean="0"/>
          </a:p>
          <a:p>
            <a:endParaRPr lang="el-GR"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p:txBody>
          <a:bodyPr/>
          <a:lstStyle/>
          <a:p>
            <a:pPr marL="287338" indent="-287338">
              <a:spcBef>
                <a:spcPts val="600"/>
              </a:spcBef>
              <a:buClr>
                <a:srgbClr val="FF0000"/>
              </a:buClr>
              <a:buNone/>
            </a:pPr>
            <a:r>
              <a:rPr lang="el-GR" sz="2800" dirty="0" smtClean="0">
                <a:solidFill>
                  <a:srgbClr val="5075BC"/>
                </a:solidFill>
              </a:rPr>
              <a:t>3. Φάσεις χαμηλών πιέσεων</a:t>
            </a:r>
            <a:endParaRPr lang="en-US" sz="2800" dirty="0" smtClean="0">
              <a:solidFill>
                <a:srgbClr val="5075BC"/>
              </a:solidFill>
            </a:endParaRPr>
          </a:p>
          <a:p>
            <a:pPr marL="741363" lvl="1" indent="-284163">
              <a:spcBef>
                <a:spcPts val="600"/>
              </a:spcBef>
              <a:buClr>
                <a:schemeClr val="tx1"/>
              </a:buClr>
              <a:buFont typeface="Arial" charset="0"/>
              <a:buChar char="•"/>
            </a:pPr>
            <a:r>
              <a:rPr lang="el-GR" dirty="0" err="1" smtClean="0">
                <a:solidFill>
                  <a:srgbClr val="5075BC"/>
                </a:solidFill>
              </a:rPr>
              <a:t>Αλβιτο</a:t>
            </a:r>
            <a:r>
              <a:rPr lang="el-GR" dirty="0" smtClean="0">
                <a:solidFill>
                  <a:srgbClr val="5075BC"/>
                </a:solidFill>
              </a:rPr>
              <a:t>-</a:t>
            </a:r>
            <a:r>
              <a:rPr lang="el-GR" dirty="0" err="1" smtClean="0">
                <a:solidFill>
                  <a:srgbClr val="5075BC"/>
                </a:solidFill>
              </a:rPr>
              <a:t>επιδοτο</a:t>
            </a:r>
            <a:r>
              <a:rPr lang="el-GR" dirty="0" smtClean="0">
                <a:solidFill>
                  <a:srgbClr val="5075BC"/>
                </a:solidFill>
              </a:rPr>
              <a:t> </a:t>
            </a:r>
            <a:r>
              <a:rPr lang="el-GR" dirty="0" err="1" smtClean="0">
                <a:solidFill>
                  <a:srgbClr val="5075BC"/>
                </a:solidFill>
              </a:rPr>
              <a:t>κερατιτική</a:t>
            </a:r>
            <a:r>
              <a:rPr lang="el-GR" dirty="0" smtClean="0">
                <a:solidFill>
                  <a:srgbClr val="5075BC"/>
                </a:solidFill>
              </a:rPr>
              <a:t>, </a:t>
            </a:r>
            <a:r>
              <a:rPr lang="el-GR" dirty="0" err="1" smtClean="0">
                <a:solidFill>
                  <a:srgbClr val="5075BC"/>
                </a:solidFill>
              </a:rPr>
              <a:t>κεροστιλβο</a:t>
            </a:r>
            <a:r>
              <a:rPr lang="el-GR" dirty="0" smtClean="0">
                <a:solidFill>
                  <a:srgbClr val="5075BC"/>
                </a:solidFill>
              </a:rPr>
              <a:t>-</a:t>
            </a:r>
            <a:r>
              <a:rPr lang="el-GR" dirty="0" err="1" smtClean="0">
                <a:solidFill>
                  <a:srgbClr val="5075BC"/>
                </a:solidFill>
              </a:rPr>
              <a:t>κερατιτική</a:t>
            </a:r>
            <a:r>
              <a:rPr lang="en-US" dirty="0" smtClean="0">
                <a:solidFill>
                  <a:srgbClr val="C00000"/>
                </a:solidFill>
              </a:rPr>
              <a:t>, </a:t>
            </a:r>
            <a:r>
              <a:rPr lang="el-GR" dirty="0" smtClean="0"/>
              <a:t>και</a:t>
            </a:r>
            <a:r>
              <a:rPr lang="el-GR" dirty="0" smtClean="0">
                <a:solidFill>
                  <a:srgbClr val="C00000"/>
                </a:solidFill>
              </a:rPr>
              <a:t> </a:t>
            </a:r>
            <a:r>
              <a:rPr lang="el-GR" dirty="0" err="1" smtClean="0">
                <a:solidFill>
                  <a:srgbClr val="5075BC"/>
                </a:solidFill>
              </a:rPr>
              <a:t>πυροξενο</a:t>
            </a:r>
            <a:r>
              <a:rPr lang="el-GR" dirty="0" smtClean="0">
                <a:solidFill>
                  <a:srgbClr val="5075BC"/>
                </a:solidFill>
              </a:rPr>
              <a:t>-</a:t>
            </a:r>
            <a:r>
              <a:rPr lang="el-GR" dirty="0" err="1" smtClean="0">
                <a:solidFill>
                  <a:srgbClr val="5075BC"/>
                </a:solidFill>
              </a:rPr>
              <a:t>κερατιτική</a:t>
            </a:r>
            <a:r>
              <a:rPr lang="el-GR" dirty="0" smtClean="0">
                <a:solidFill>
                  <a:srgbClr val="5075BC"/>
                </a:solidFill>
              </a:rPr>
              <a:t> </a:t>
            </a:r>
            <a:r>
              <a:rPr lang="el-GR" dirty="0" smtClean="0"/>
              <a:t>φάση</a:t>
            </a:r>
            <a:r>
              <a:rPr lang="en-US" dirty="0" smtClean="0"/>
              <a:t>: </a:t>
            </a:r>
            <a:r>
              <a:rPr lang="el-GR" dirty="0" smtClean="0"/>
              <a:t>περιοχές μεταμόρφωσης επαφής και καθολικής μεταμόρφωσης με πολύ υψηλή </a:t>
            </a:r>
            <a:r>
              <a:rPr lang="el-GR" dirty="0" err="1" smtClean="0"/>
              <a:t>γεωθερμικη</a:t>
            </a:r>
            <a:r>
              <a:rPr lang="el-GR" dirty="0" smtClean="0"/>
              <a:t> βαθμίδα</a:t>
            </a:r>
            <a:r>
              <a:rPr lang="en-US" dirty="0" smtClean="0"/>
              <a:t>.</a:t>
            </a:r>
            <a:endParaRPr lang="el-GR" dirty="0" smtClean="0"/>
          </a:p>
          <a:p>
            <a:pPr marL="741363" lvl="1" indent="-284163">
              <a:spcBef>
                <a:spcPts val="600"/>
              </a:spcBef>
              <a:buClr>
                <a:schemeClr val="tx1"/>
              </a:buClr>
              <a:buFont typeface="Arial" charset="0"/>
              <a:buChar char="•"/>
            </a:pPr>
            <a:r>
              <a:rPr lang="el-GR" dirty="0" err="1" smtClean="0">
                <a:solidFill>
                  <a:srgbClr val="5075BC"/>
                </a:solidFill>
              </a:rPr>
              <a:t>Σανιδινική</a:t>
            </a:r>
            <a:r>
              <a:rPr lang="el-GR" dirty="0" smtClean="0">
                <a:solidFill>
                  <a:srgbClr val="5075BC"/>
                </a:solidFill>
              </a:rPr>
              <a:t> </a:t>
            </a:r>
            <a:r>
              <a:rPr lang="el-GR" dirty="0" smtClean="0"/>
              <a:t>φάση: σπανίζει – περιορίζεται σε </a:t>
            </a:r>
            <a:r>
              <a:rPr lang="el-GR" dirty="0" err="1" smtClean="0"/>
              <a:t>ξενόλιθους</a:t>
            </a:r>
            <a:r>
              <a:rPr lang="el-GR" dirty="0" smtClean="0"/>
              <a:t> βασικών μαγμάτων και στα πλέον εσωτερικά μέρη κάποιων άλω επαφής</a:t>
            </a:r>
            <a:endParaRPr lang="en-US" dirty="0" smtClean="0"/>
          </a:p>
          <a:p>
            <a:endParaRPr lang="el-GR"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br>
              <a:rPr lang="el-GR" kern="0" dirty="0" smtClean="0"/>
            </a:br>
            <a:endParaRPr lang="el-GR" dirty="0"/>
          </a:p>
        </p:txBody>
      </p:sp>
      <p:sp>
        <p:nvSpPr>
          <p:cNvPr id="3" name="2 - Θέση περιεχομένου"/>
          <p:cNvSpPr>
            <a:spLocks noGrp="1"/>
          </p:cNvSpPr>
          <p:nvPr>
            <p:ph idx="1"/>
          </p:nvPr>
        </p:nvSpPr>
        <p:spPr/>
        <p:txBody>
          <a:bodyPr/>
          <a:lstStyle/>
          <a:p>
            <a:pPr marL="287338" indent="-287338">
              <a:spcBef>
                <a:spcPts val="600"/>
              </a:spcBef>
              <a:buClr>
                <a:srgbClr val="FF0000"/>
              </a:buClr>
              <a:buSzPct val="50000"/>
              <a:buNone/>
            </a:pPr>
            <a:r>
              <a:rPr lang="el-GR" sz="2800" dirty="0" smtClean="0">
                <a:solidFill>
                  <a:srgbClr val="5075BC"/>
                </a:solidFill>
              </a:rPr>
              <a:t>4. Φάσεις πολύ χαμηλού βαθμού μεταμ</a:t>
            </a:r>
            <a:r>
              <a:rPr lang="el-GR" sz="2800" dirty="0" smtClean="0">
                <a:solidFill>
                  <a:srgbClr val="4F81BD"/>
                </a:solidFill>
              </a:rPr>
              <a:t>όρφωσης</a:t>
            </a:r>
            <a:endParaRPr lang="el-GR" dirty="0" smtClean="0">
              <a:solidFill>
                <a:srgbClr val="C00000"/>
              </a:solidFill>
            </a:endParaRPr>
          </a:p>
          <a:p>
            <a:pPr marL="539750" indent="-360363">
              <a:spcBef>
                <a:spcPts val="600"/>
              </a:spcBef>
              <a:buClr>
                <a:schemeClr val="tx1"/>
              </a:buClr>
              <a:buSzPct val="100000"/>
            </a:pPr>
            <a:r>
              <a:rPr lang="el-GR" sz="2400" dirty="0" smtClean="0"/>
              <a:t>Τα πετρώματα αδυνατούν να </a:t>
            </a:r>
            <a:r>
              <a:rPr lang="el-GR" sz="2400" dirty="0" err="1" smtClean="0"/>
              <a:t>ανακρυσταλλωθούν</a:t>
            </a:r>
            <a:r>
              <a:rPr lang="el-GR" sz="2400" dirty="0" smtClean="0"/>
              <a:t> εξολοκλήρου</a:t>
            </a:r>
            <a:r>
              <a:rPr lang="en-US" sz="2400" dirty="0" smtClean="0"/>
              <a:t>,</a:t>
            </a:r>
            <a:r>
              <a:rPr lang="el-GR" sz="2400" dirty="0" smtClean="0"/>
              <a:t> και δεν επιτυγχάνεται πάντα η ισορροπία</a:t>
            </a:r>
          </a:p>
          <a:p>
            <a:pPr marL="82550" indent="-82550">
              <a:spcBef>
                <a:spcPts val="600"/>
              </a:spcBef>
              <a:buClr>
                <a:schemeClr val="tx1"/>
              </a:buClr>
              <a:buSzPct val="100000"/>
              <a:buNone/>
            </a:pPr>
            <a:endParaRPr lang="el-GR" sz="2400" dirty="0" smtClean="0"/>
          </a:p>
          <a:p>
            <a:pPr marL="539750" lvl="1" indent="-276225">
              <a:spcBef>
                <a:spcPts val="600"/>
              </a:spcBef>
              <a:buClr>
                <a:schemeClr val="tx1"/>
              </a:buClr>
              <a:buSzPct val="100000"/>
              <a:buFont typeface="Arial" pitchFamily="34" charset="0"/>
              <a:buChar char="•"/>
            </a:pPr>
            <a:r>
              <a:rPr lang="el-GR" sz="2400" dirty="0" err="1" smtClean="0">
                <a:solidFill>
                  <a:srgbClr val="5075BC"/>
                </a:solidFill>
              </a:rPr>
              <a:t>Ζεολιθική</a:t>
            </a:r>
            <a:r>
              <a:rPr lang="el-GR" sz="2400" dirty="0" smtClean="0">
                <a:solidFill>
                  <a:srgbClr val="5075BC"/>
                </a:solidFill>
              </a:rPr>
              <a:t> </a:t>
            </a:r>
            <a:r>
              <a:rPr lang="el-GR" sz="2400" dirty="0" smtClean="0"/>
              <a:t>και </a:t>
            </a:r>
            <a:r>
              <a:rPr lang="el-GR" sz="2400" dirty="0" err="1" smtClean="0">
                <a:solidFill>
                  <a:srgbClr val="5075BC"/>
                </a:solidFill>
              </a:rPr>
              <a:t>πρενιτική</a:t>
            </a:r>
            <a:r>
              <a:rPr lang="el-GR" sz="2400" dirty="0" smtClean="0">
                <a:solidFill>
                  <a:srgbClr val="5075BC"/>
                </a:solidFill>
              </a:rPr>
              <a:t>-</a:t>
            </a:r>
            <a:r>
              <a:rPr lang="el-GR" sz="2400" dirty="0" err="1" smtClean="0">
                <a:solidFill>
                  <a:srgbClr val="5075BC"/>
                </a:solidFill>
              </a:rPr>
              <a:t>πουμπελλυϊτική</a:t>
            </a:r>
            <a:r>
              <a:rPr lang="el-GR" sz="2400" dirty="0" smtClean="0"/>
              <a:t> δεν εμφανίζονται πάντα,</a:t>
            </a:r>
            <a:r>
              <a:rPr lang="en-US" sz="2400" dirty="0" smtClean="0"/>
              <a:t> </a:t>
            </a:r>
            <a:r>
              <a:rPr lang="el-GR" sz="2400" dirty="0" smtClean="0"/>
              <a:t>και η </a:t>
            </a:r>
            <a:r>
              <a:rPr lang="el-GR" sz="2400" dirty="0" err="1" smtClean="0">
                <a:solidFill>
                  <a:srgbClr val="5075BC"/>
                </a:solidFill>
              </a:rPr>
              <a:t>πρασινοσχιστολιθική</a:t>
            </a:r>
            <a:r>
              <a:rPr lang="el-GR" sz="2400" dirty="0" smtClean="0">
                <a:solidFill>
                  <a:srgbClr val="5075BC"/>
                </a:solidFill>
              </a:rPr>
              <a:t> </a:t>
            </a:r>
            <a:r>
              <a:rPr lang="el-GR" sz="2400" dirty="0" smtClean="0"/>
              <a:t>μπορεί να αποτελεί την χαμηλότερου βαθμού μεταμορφική φάση που έχει αναπτυχθεί σε πολλές μεταμορφικές περιοχές</a:t>
            </a:r>
            <a:endParaRPr lang="en-US" dirty="0" smtClean="0"/>
          </a:p>
          <a:p>
            <a:pPr marL="0" indent="0">
              <a:spcBef>
                <a:spcPts val="600"/>
              </a:spcBef>
              <a:buClr>
                <a:schemeClr val="tx1"/>
              </a:buClr>
              <a:buSzPct val="100000"/>
            </a:pPr>
            <a:endParaRPr lang="en-US" dirty="0" smtClean="0"/>
          </a:p>
          <a:p>
            <a:endParaRPr lang="el-GR"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br>
              <a:rPr lang="el-GR" kern="0" dirty="0" smtClean="0"/>
            </a:br>
            <a:endParaRPr lang="el-GR" dirty="0"/>
          </a:p>
        </p:txBody>
      </p:sp>
      <p:sp>
        <p:nvSpPr>
          <p:cNvPr id="3" name="2 - Θέση περιεχομένου"/>
          <p:cNvSpPr>
            <a:spLocks noGrp="1"/>
          </p:cNvSpPr>
          <p:nvPr>
            <p:ph idx="1"/>
          </p:nvPr>
        </p:nvSpPr>
        <p:spPr/>
        <p:txBody>
          <a:bodyPr>
            <a:noAutofit/>
          </a:bodyPr>
          <a:lstStyle/>
          <a:p>
            <a:pPr marL="287338" indent="-287338">
              <a:spcBef>
                <a:spcPts val="600"/>
              </a:spcBef>
            </a:pPr>
            <a:r>
              <a:rPr lang="el-GR" sz="2400" dirty="0" smtClean="0"/>
              <a:t>Οι έννοιες </a:t>
            </a:r>
            <a:r>
              <a:rPr lang="el-GR" sz="2400" i="1" dirty="0" smtClean="0"/>
              <a:t>ισόβαθμος, ζώνη και φάση μεταμόρφωσης </a:t>
            </a:r>
            <a:r>
              <a:rPr lang="el-GR" sz="2400" dirty="0" smtClean="0"/>
              <a:t>είναι αλληλένδετες:</a:t>
            </a:r>
            <a:endParaRPr lang="en-US" sz="2400" i="1" dirty="0" smtClean="0"/>
          </a:p>
          <a:p>
            <a:pPr marL="741363" lvl="1" indent="-284163">
              <a:spcBef>
                <a:spcPts val="600"/>
              </a:spcBef>
              <a:buClr>
                <a:schemeClr val="tx1"/>
              </a:buClr>
              <a:buFont typeface="Arial" charset="0"/>
              <a:buChar char="•"/>
            </a:pPr>
            <a:r>
              <a:rPr lang="el-GR" sz="2400" dirty="0" smtClean="0"/>
              <a:t>Παραδείγματα</a:t>
            </a:r>
            <a:r>
              <a:rPr lang="en-US" sz="2400" dirty="0" smtClean="0"/>
              <a:t>: “</a:t>
            </a:r>
            <a:r>
              <a:rPr lang="el-GR" sz="2400" dirty="0" smtClean="0"/>
              <a:t>ζώνη του </a:t>
            </a:r>
            <a:r>
              <a:rPr lang="el-GR" sz="2400" dirty="0" err="1" smtClean="0"/>
              <a:t>χλωρίτη</a:t>
            </a:r>
            <a:r>
              <a:rPr lang="el-GR" sz="2400" dirty="0" smtClean="0"/>
              <a:t> της </a:t>
            </a:r>
            <a:r>
              <a:rPr lang="el-GR" sz="2400" dirty="0" err="1" smtClean="0"/>
              <a:t>πρασινοσχιστολιθικής</a:t>
            </a:r>
            <a:r>
              <a:rPr lang="el-GR" sz="2400" dirty="0" smtClean="0"/>
              <a:t> φάσης</a:t>
            </a:r>
            <a:r>
              <a:rPr lang="en-US" sz="2400" dirty="0" smtClean="0"/>
              <a:t>”</a:t>
            </a:r>
            <a:r>
              <a:rPr lang="el-GR" sz="2400" dirty="0" smtClean="0"/>
              <a:t>,</a:t>
            </a:r>
            <a:r>
              <a:rPr lang="en-US" sz="2400" dirty="0" smtClean="0"/>
              <a:t> “</a:t>
            </a:r>
            <a:r>
              <a:rPr lang="el-GR" sz="2400" dirty="0" smtClean="0"/>
              <a:t>ζώνη του </a:t>
            </a:r>
            <a:r>
              <a:rPr lang="el-GR" sz="2400" dirty="0" err="1" smtClean="0"/>
              <a:t>σταυρολίθου</a:t>
            </a:r>
            <a:r>
              <a:rPr lang="el-GR" sz="2400" dirty="0" smtClean="0"/>
              <a:t> της </a:t>
            </a:r>
            <a:r>
              <a:rPr lang="el-GR" sz="2400" dirty="0" err="1" smtClean="0"/>
              <a:t>αμφιβολιτικης</a:t>
            </a:r>
            <a:r>
              <a:rPr lang="el-GR" sz="2400" dirty="0" smtClean="0"/>
              <a:t> φάσης</a:t>
            </a:r>
            <a:r>
              <a:rPr lang="en-US" sz="2400" dirty="0" smtClean="0"/>
              <a:t>”</a:t>
            </a:r>
            <a:r>
              <a:rPr lang="el-GR" sz="2400" dirty="0" smtClean="0"/>
              <a:t> ή </a:t>
            </a:r>
            <a:r>
              <a:rPr lang="en-US" sz="2400" dirty="0" smtClean="0"/>
              <a:t>“</a:t>
            </a:r>
            <a:r>
              <a:rPr lang="el-GR" sz="2400" dirty="0" smtClean="0"/>
              <a:t>ζώνη </a:t>
            </a:r>
            <a:r>
              <a:rPr lang="el-GR" sz="2400" dirty="0" err="1" smtClean="0"/>
              <a:t>κορδιερίτη</a:t>
            </a:r>
            <a:r>
              <a:rPr lang="el-GR" sz="2400" dirty="0" smtClean="0"/>
              <a:t> της </a:t>
            </a:r>
            <a:r>
              <a:rPr lang="el-GR" sz="2400" dirty="0" err="1" smtClean="0"/>
              <a:t>κεροστιλβο</a:t>
            </a:r>
            <a:r>
              <a:rPr lang="el-GR" sz="2400" dirty="0" smtClean="0"/>
              <a:t>-</a:t>
            </a:r>
            <a:r>
              <a:rPr lang="el-GR" sz="2400" dirty="0" err="1" smtClean="0"/>
              <a:t>κερατιτικής</a:t>
            </a:r>
            <a:r>
              <a:rPr lang="el-GR" sz="2400" dirty="0" smtClean="0"/>
              <a:t> φάσης</a:t>
            </a:r>
            <a:r>
              <a:rPr lang="en-US" sz="2400" dirty="0" smtClean="0"/>
              <a:t>” </a:t>
            </a:r>
            <a:r>
              <a:rPr lang="el-GR" sz="2400" dirty="0" smtClean="0"/>
              <a:t>κτλ.</a:t>
            </a:r>
            <a:endParaRPr lang="en-US" sz="2400" dirty="0" smtClean="0"/>
          </a:p>
          <a:p>
            <a:pPr marL="741363" lvl="1" indent="-284163">
              <a:spcBef>
                <a:spcPts val="600"/>
              </a:spcBef>
              <a:buClr>
                <a:schemeClr val="tx1"/>
              </a:buClr>
              <a:buFont typeface="Arial" charset="0"/>
              <a:buChar char="•"/>
            </a:pPr>
            <a:r>
              <a:rPr lang="el-GR" sz="2400" dirty="0" smtClean="0"/>
              <a:t>Οι μεταμορφικοί χάρτες συνήθων περιέχουν ισόβαθμες που προσδιορίζουν ζώνες και άλλες που προσδιορίζουν όρια των φάσεων μεταμόρφωσης</a:t>
            </a:r>
            <a:endParaRPr lang="en-US" sz="2400" dirty="0" smtClean="0"/>
          </a:p>
          <a:p>
            <a:pPr marL="741363" lvl="1" indent="-284163">
              <a:spcBef>
                <a:spcPts val="600"/>
              </a:spcBef>
              <a:buClr>
                <a:schemeClr val="tx1"/>
              </a:buClr>
              <a:buFont typeface="Arial" charset="0"/>
              <a:buChar char="•"/>
            </a:pPr>
            <a:r>
              <a:rPr lang="el-GR" sz="2400" dirty="0" smtClean="0"/>
              <a:t>Ο προσδιορισμός μιας μεταμορφικής φάσης ή μιας ζώνης είναι πιο αξιόπιστος όταν είναι διαθέσιμα πετρώματα με ποικιλία χημική και ορυκτολογική</a:t>
            </a:r>
            <a:endParaRPr lang="en-US" sz="2400" dirty="0" smtClean="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137 - Εικόνα" descr="Εικόνα8.jpg"/>
          <p:cNvPicPr>
            <a:picLocks noChangeAspect="1"/>
          </p:cNvPicPr>
          <p:nvPr/>
        </p:nvPicPr>
        <p:blipFill>
          <a:blip r:embed="rId2" cstate="print"/>
          <a:srcRect b="4166"/>
          <a:stretch>
            <a:fillRect/>
          </a:stretch>
        </p:blipFill>
        <p:spPr>
          <a:xfrm>
            <a:off x="611560" y="476672"/>
            <a:ext cx="7741524" cy="580884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Σειρές φάσεων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p:txBody>
          <a:bodyPr>
            <a:normAutofit/>
          </a:bodyPr>
          <a:lstStyle/>
          <a:p>
            <a:pPr indent="17463">
              <a:buNone/>
            </a:pPr>
            <a:r>
              <a:rPr lang="el-GR" sz="2800" dirty="0" smtClean="0"/>
              <a:t>Η μετακίνηση με την έννοια του αυξανόμενου βαθμού μεταμόρφωσης σε μια μεταμορφική περιοχή θα πρέπει να ακολουθεί μια από τις κλίσεις μεταμορφικών πεδίων που έχουν προσδιορισθεί, και εάν είναι αρκετά εκτεταμένη μπορεί να διασχίζει μια σειρά (ακολουθία) από φάσεις (</a:t>
            </a:r>
            <a:r>
              <a:rPr lang="en-US" sz="2800" dirty="0" err="1" smtClean="0"/>
              <a:t>Miyashiro</a:t>
            </a:r>
            <a:r>
              <a:rPr lang="en-US" sz="2800" dirty="0" smtClean="0"/>
              <a:t>, 1961)</a:t>
            </a:r>
          </a:p>
          <a:p>
            <a:pPr>
              <a:buNone/>
            </a:pPr>
            <a:endParaRPr lang="el-GR" sz="2800"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Σειρές φάσεων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p:txBody>
          <a:bodyPr>
            <a:normAutofit/>
          </a:bodyPr>
          <a:lstStyle/>
          <a:p>
            <a:pPr marL="287338" indent="-287338">
              <a:spcBef>
                <a:spcPts val="600"/>
              </a:spcBef>
            </a:pPr>
            <a:r>
              <a:rPr lang="en-US" sz="2400" dirty="0" smtClean="0"/>
              <a:t>O </a:t>
            </a:r>
            <a:r>
              <a:rPr lang="en-US" sz="2400" dirty="0" err="1" smtClean="0"/>
              <a:t>Miyashiro</a:t>
            </a:r>
            <a:r>
              <a:rPr lang="en-US" sz="2400" dirty="0" smtClean="0"/>
              <a:t> (1961) </a:t>
            </a:r>
            <a:r>
              <a:rPr lang="el-GR" sz="2400" dirty="0" smtClean="0"/>
              <a:t>πρότεινε 5 σειρές φάσεων</a:t>
            </a:r>
            <a:r>
              <a:rPr lang="en-US" sz="2400" dirty="0" smtClean="0"/>
              <a:t>, </a:t>
            </a:r>
            <a:r>
              <a:rPr lang="el-GR" sz="2400" dirty="0" smtClean="0"/>
              <a:t>οι περισσότερες από τις ονομάστηκαν από την αντιπροσωπευτικότερη «τυπική περιοχή» εμφάνισης. Αυτές οι σειρές ήταν</a:t>
            </a:r>
            <a:r>
              <a:rPr lang="en-US" sz="2400" dirty="0" smtClean="0"/>
              <a:t>:</a:t>
            </a:r>
          </a:p>
          <a:p>
            <a:pPr marL="1160463" lvl="2" indent="-473075">
              <a:spcBef>
                <a:spcPts val="600"/>
              </a:spcBef>
              <a:buClr>
                <a:schemeClr val="tx1"/>
              </a:buClr>
              <a:buNone/>
            </a:pPr>
            <a:r>
              <a:rPr lang="en-US" dirty="0" smtClean="0">
                <a:solidFill>
                  <a:srgbClr val="5075BC"/>
                </a:solidFill>
              </a:rPr>
              <a:t>1.  </a:t>
            </a:r>
            <a:r>
              <a:rPr lang="el-GR" dirty="0" smtClean="0">
                <a:solidFill>
                  <a:srgbClr val="5075BC"/>
                </a:solidFill>
              </a:rPr>
              <a:t>	Σειρά φάσεων επαφής </a:t>
            </a:r>
            <a:r>
              <a:rPr lang="en-US" dirty="0" smtClean="0">
                <a:solidFill>
                  <a:srgbClr val="5075BC"/>
                </a:solidFill>
              </a:rPr>
              <a:t>(</a:t>
            </a:r>
            <a:r>
              <a:rPr lang="el-GR" dirty="0" smtClean="0">
                <a:solidFill>
                  <a:srgbClr val="5075BC"/>
                </a:solidFill>
              </a:rPr>
              <a:t>πολύ χαμηλών-</a:t>
            </a:r>
            <a:r>
              <a:rPr lang="en-US" dirty="0" smtClean="0">
                <a:solidFill>
                  <a:srgbClr val="5075BC"/>
                </a:solidFill>
              </a:rPr>
              <a:t>P)</a:t>
            </a:r>
          </a:p>
          <a:p>
            <a:pPr marL="1160463" lvl="2" indent="-473075">
              <a:spcBef>
                <a:spcPts val="600"/>
              </a:spcBef>
              <a:buClr>
                <a:schemeClr val="tx1"/>
              </a:buClr>
              <a:buNone/>
            </a:pPr>
            <a:r>
              <a:rPr lang="en-US" dirty="0" smtClean="0">
                <a:solidFill>
                  <a:srgbClr val="5075BC"/>
                </a:solidFill>
              </a:rPr>
              <a:t>2. </a:t>
            </a:r>
            <a:r>
              <a:rPr lang="el-GR" dirty="0" smtClean="0">
                <a:solidFill>
                  <a:srgbClr val="5075BC"/>
                </a:solidFill>
              </a:rPr>
              <a:t>	Η σειρά φάσεων </a:t>
            </a:r>
            <a:r>
              <a:rPr lang="en-US" dirty="0" smtClean="0">
                <a:solidFill>
                  <a:srgbClr val="5075BC"/>
                </a:solidFill>
              </a:rPr>
              <a:t>Buchan or </a:t>
            </a:r>
            <a:r>
              <a:rPr lang="en-US" dirty="0" err="1" smtClean="0">
                <a:solidFill>
                  <a:srgbClr val="5075BC"/>
                </a:solidFill>
              </a:rPr>
              <a:t>Abukuma</a:t>
            </a:r>
            <a:r>
              <a:rPr lang="en-US" dirty="0" smtClean="0">
                <a:solidFill>
                  <a:srgbClr val="5075BC"/>
                </a:solidFill>
              </a:rPr>
              <a:t> (</a:t>
            </a:r>
            <a:r>
              <a:rPr lang="el-GR" dirty="0" smtClean="0">
                <a:solidFill>
                  <a:srgbClr val="5075BC"/>
                </a:solidFill>
              </a:rPr>
              <a:t>χαμηλών</a:t>
            </a:r>
            <a:r>
              <a:rPr lang="en-US" dirty="0" smtClean="0">
                <a:solidFill>
                  <a:srgbClr val="5075BC"/>
                </a:solidFill>
              </a:rPr>
              <a:t>-P </a:t>
            </a:r>
            <a:r>
              <a:rPr lang="el-GR" dirty="0" smtClean="0">
                <a:solidFill>
                  <a:srgbClr val="5075BC"/>
                </a:solidFill>
              </a:rPr>
              <a:t>καθολική</a:t>
            </a:r>
            <a:r>
              <a:rPr lang="en-US" dirty="0" smtClean="0">
                <a:solidFill>
                  <a:srgbClr val="5075BC"/>
                </a:solidFill>
              </a:rPr>
              <a:t>)</a:t>
            </a:r>
          </a:p>
          <a:p>
            <a:pPr marL="1160463" lvl="2" indent="-473075">
              <a:spcBef>
                <a:spcPts val="600"/>
              </a:spcBef>
              <a:buClr>
                <a:schemeClr val="tx1"/>
              </a:buClr>
              <a:buNone/>
            </a:pPr>
            <a:r>
              <a:rPr lang="en-US" dirty="0" smtClean="0">
                <a:solidFill>
                  <a:srgbClr val="5075BC"/>
                </a:solidFill>
              </a:rPr>
              <a:t>3. </a:t>
            </a:r>
            <a:r>
              <a:rPr lang="el-GR" dirty="0" smtClean="0">
                <a:solidFill>
                  <a:srgbClr val="5075BC"/>
                </a:solidFill>
              </a:rPr>
              <a:t>	</a:t>
            </a:r>
            <a:r>
              <a:rPr lang="en-US" dirty="0" err="1" smtClean="0">
                <a:solidFill>
                  <a:srgbClr val="5075BC"/>
                </a:solidFill>
              </a:rPr>
              <a:t>Barrovian</a:t>
            </a:r>
            <a:r>
              <a:rPr lang="en-US" dirty="0" smtClean="0">
                <a:solidFill>
                  <a:srgbClr val="5075BC"/>
                </a:solidFill>
              </a:rPr>
              <a:t> </a:t>
            </a:r>
            <a:r>
              <a:rPr lang="el-GR" dirty="0" smtClean="0">
                <a:solidFill>
                  <a:srgbClr val="5075BC"/>
                </a:solidFill>
              </a:rPr>
              <a:t>Σειρά φάσεων </a:t>
            </a:r>
            <a:r>
              <a:rPr lang="en-US" dirty="0" smtClean="0">
                <a:solidFill>
                  <a:srgbClr val="5075BC"/>
                </a:solidFill>
              </a:rPr>
              <a:t>(</a:t>
            </a:r>
            <a:r>
              <a:rPr lang="el-GR" dirty="0" smtClean="0">
                <a:solidFill>
                  <a:srgbClr val="5075BC"/>
                </a:solidFill>
              </a:rPr>
              <a:t>μετρίων-</a:t>
            </a:r>
            <a:r>
              <a:rPr lang="en-US" dirty="0" smtClean="0">
                <a:solidFill>
                  <a:srgbClr val="5075BC"/>
                </a:solidFill>
              </a:rPr>
              <a:t>P </a:t>
            </a:r>
            <a:r>
              <a:rPr lang="el-GR" dirty="0" smtClean="0">
                <a:solidFill>
                  <a:srgbClr val="5075BC"/>
                </a:solidFill>
              </a:rPr>
              <a:t>καθολική</a:t>
            </a:r>
            <a:r>
              <a:rPr lang="en-US" dirty="0" smtClean="0">
                <a:solidFill>
                  <a:srgbClr val="5075BC"/>
                </a:solidFill>
              </a:rPr>
              <a:t>)</a:t>
            </a:r>
          </a:p>
          <a:p>
            <a:pPr marL="1160463" lvl="2" indent="-473075">
              <a:spcBef>
                <a:spcPts val="600"/>
              </a:spcBef>
              <a:buClr>
                <a:schemeClr val="tx1"/>
              </a:buClr>
              <a:buNone/>
            </a:pPr>
            <a:r>
              <a:rPr lang="en-US" dirty="0" smtClean="0">
                <a:solidFill>
                  <a:srgbClr val="5075BC"/>
                </a:solidFill>
              </a:rPr>
              <a:t>4. </a:t>
            </a:r>
            <a:r>
              <a:rPr lang="el-GR" dirty="0" smtClean="0">
                <a:solidFill>
                  <a:srgbClr val="5075BC"/>
                </a:solidFill>
              </a:rPr>
              <a:t>	Σειρά φάσεων </a:t>
            </a:r>
            <a:r>
              <a:rPr lang="en-US" dirty="0" err="1" smtClean="0">
                <a:solidFill>
                  <a:srgbClr val="5075BC"/>
                </a:solidFill>
              </a:rPr>
              <a:t>Sanbagawa</a:t>
            </a:r>
            <a:r>
              <a:rPr lang="en-US" dirty="0" smtClean="0">
                <a:solidFill>
                  <a:srgbClr val="5075BC"/>
                </a:solidFill>
              </a:rPr>
              <a:t> (</a:t>
            </a:r>
            <a:r>
              <a:rPr lang="el-GR" dirty="0" smtClean="0">
                <a:solidFill>
                  <a:srgbClr val="5075BC"/>
                </a:solidFill>
              </a:rPr>
              <a:t>υψηλών</a:t>
            </a:r>
            <a:r>
              <a:rPr lang="en-US" dirty="0" smtClean="0">
                <a:solidFill>
                  <a:srgbClr val="5075BC"/>
                </a:solidFill>
              </a:rPr>
              <a:t>-P, </a:t>
            </a:r>
            <a:r>
              <a:rPr lang="el-GR" dirty="0" smtClean="0">
                <a:solidFill>
                  <a:srgbClr val="5075BC"/>
                </a:solidFill>
              </a:rPr>
              <a:t>μετρίων Τ</a:t>
            </a:r>
            <a:r>
              <a:rPr lang="en-US" dirty="0" smtClean="0">
                <a:solidFill>
                  <a:srgbClr val="5075BC"/>
                </a:solidFill>
              </a:rPr>
              <a:t>)</a:t>
            </a:r>
          </a:p>
          <a:p>
            <a:pPr marL="1160463" lvl="2" indent="-473075">
              <a:spcBef>
                <a:spcPts val="600"/>
              </a:spcBef>
              <a:buClr>
                <a:schemeClr val="tx1"/>
              </a:buClr>
              <a:buNone/>
            </a:pPr>
            <a:r>
              <a:rPr lang="en-US" dirty="0" smtClean="0">
                <a:solidFill>
                  <a:srgbClr val="5075BC"/>
                </a:solidFill>
              </a:rPr>
              <a:t>5.  </a:t>
            </a:r>
            <a:r>
              <a:rPr lang="el-GR" dirty="0" smtClean="0">
                <a:solidFill>
                  <a:srgbClr val="5075BC"/>
                </a:solidFill>
              </a:rPr>
              <a:t>	Σειρά φάσεων </a:t>
            </a:r>
            <a:r>
              <a:rPr lang="en-US" dirty="0" smtClean="0">
                <a:solidFill>
                  <a:srgbClr val="5075BC"/>
                </a:solidFill>
              </a:rPr>
              <a:t>Franciscan (</a:t>
            </a:r>
            <a:r>
              <a:rPr lang="el-GR" dirty="0" smtClean="0">
                <a:solidFill>
                  <a:srgbClr val="5075BC"/>
                </a:solidFill>
              </a:rPr>
              <a:t>υψηλών</a:t>
            </a:r>
            <a:r>
              <a:rPr lang="en-US" dirty="0" smtClean="0">
                <a:solidFill>
                  <a:srgbClr val="5075BC"/>
                </a:solidFill>
              </a:rPr>
              <a:t>-P, </a:t>
            </a:r>
            <a:r>
              <a:rPr lang="el-GR" dirty="0" smtClean="0">
                <a:solidFill>
                  <a:srgbClr val="5075BC"/>
                </a:solidFill>
              </a:rPr>
              <a:t>χαμηλών</a:t>
            </a:r>
            <a:r>
              <a:rPr lang="en-US" dirty="0" smtClean="0">
                <a:solidFill>
                  <a:srgbClr val="5075BC"/>
                </a:solidFill>
              </a:rPr>
              <a:t> T)</a:t>
            </a:r>
          </a:p>
          <a:p>
            <a:pPr>
              <a:buNone/>
            </a:pPr>
            <a:endParaRPr lang="el-GR" sz="2400"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Οι φάσεις μεταμόρφωσης</a:t>
            </a: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pic>
        <p:nvPicPr>
          <p:cNvPr id="6"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pic>
        <p:nvPicPr>
          <p:cNvPr id="148482" name="Picture 2" descr="Εικόνα 11: Οι μεταμορφικές φάσεις&#10;File:Metamorfe facies.jpg&#10;https://commons.wikimedia.org/wiki/File:Metamorfe_facies.jpg"/>
          <p:cNvPicPr>
            <a:picLocks noGrp="1" noChangeAspect="1" noChangeArrowheads="1"/>
          </p:cNvPicPr>
          <p:nvPr>
            <p:ph idx="1"/>
          </p:nvPr>
        </p:nvPicPr>
        <p:blipFill>
          <a:blip r:embed="rId3" cstate="print"/>
          <a:srcRect/>
          <a:stretch>
            <a:fillRect/>
          </a:stretch>
        </p:blipFill>
        <p:spPr bwMode="auto">
          <a:xfrm>
            <a:off x="1700122" y="1628775"/>
            <a:ext cx="5756456" cy="438308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a:t>
            </a:r>
            <a:r>
              <a:rPr lang="el-GR" sz="2000" b="1" dirty="0" smtClean="0"/>
              <a:t>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sz="3600" kern="0" dirty="0" smtClean="0"/>
              <a:t>Η προοδευτική «φύση» της μεταμόρφωσης</a:t>
            </a:r>
            <a:endParaRPr lang="el-GR" sz="3600" kern="0" dirty="0"/>
          </a:p>
        </p:txBody>
      </p:sp>
      <p:sp>
        <p:nvSpPr>
          <p:cNvPr id="7" name="6 - Θέση περιεχομένου"/>
          <p:cNvSpPr>
            <a:spLocks noGrp="1"/>
          </p:cNvSpPr>
          <p:nvPr>
            <p:ph idx="1"/>
          </p:nvPr>
        </p:nvSpPr>
        <p:spPr>
          <a:xfrm>
            <a:off x="464156" y="1844824"/>
            <a:ext cx="8229600" cy="4237931"/>
          </a:xfrm>
        </p:spPr>
        <p:txBody>
          <a:bodyPr>
            <a:normAutofit/>
          </a:bodyPr>
          <a:lstStyle/>
          <a:p>
            <a:pPr marL="355600" indent="-355600">
              <a:spcBef>
                <a:spcPts val="0"/>
              </a:spcBef>
              <a:spcAft>
                <a:spcPts val="1200"/>
              </a:spcAft>
            </a:pPr>
            <a:r>
              <a:rPr lang="el-GR" sz="2800" dirty="0" smtClean="0">
                <a:sym typeface="Wingdings" pitchFamily="2" charset="2"/>
              </a:rPr>
              <a:t>Η </a:t>
            </a:r>
            <a:r>
              <a:rPr lang="el-GR" sz="2800" dirty="0" err="1" smtClean="0">
                <a:sym typeface="Wingdings" pitchFamily="2" charset="2"/>
              </a:rPr>
              <a:t>ζωνώδης</a:t>
            </a:r>
            <a:r>
              <a:rPr lang="el-GR" sz="2800" dirty="0" smtClean="0">
                <a:sym typeface="Wingdings" pitchFamily="2" charset="2"/>
              </a:rPr>
              <a:t> κατανομή μεταμορφωμένων τύπων πετρωμάτων, η οποία διατηρείται σε γεωγραφικές ακολουθίες αυξανόμενου βαθμού μεταμόρφωσης υποδεικνύει ότι κάθε πέτρωμα διατηρεί τις συνθήκες του υψηλότερου βαθμού μεταμόρφωσης (θερμοκρασίας).</a:t>
            </a:r>
          </a:p>
          <a:p>
            <a:pPr marL="355600" indent="-355600">
              <a:spcBef>
                <a:spcPts val="0"/>
              </a:spcBef>
              <a:spcAft>
                <a:spcPts val="1200"/>
              </a:spcAft>
            </a:pPr>
            <a:r>
              <a:rPr lang="el-GR" sz="2800" dirty="0" smtClean="0">
                <a:sym typeface="Wingdings" pitchFamily="2" charset="2"/>
              </a:rPr>
              <a:t>Η ανάδρομη μεταμόρφωση φαίνεται να είναι πολύ πιο περιορισμένης σημασίας</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xmlns="" val="2248574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παρόν έργο αποτελεί την έκδοση </a:t>
            </a:r>
            <a:r>
              <a:rPr lang="el-GR" sz="2000" dirty="0" smtClean="0">
                <a:solidFill>
                  <a:srgbClr val="FF0000"/>
                </a:solidFill>
              </a:rPr>
              <a:t>1.0 2015</a:t>
            </a: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160571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Πανεπιστήμιο Πατρών</a:t>
            </a:r>
            <a:r>
              <a:rPr lang="en-US" sz="2000" dirty="0" smtClean="0"/>
              <a:t>, </a:t>
            </a:r>
            <a:r>
              <a:rPr lang="el-GR" sz="2000" dirty="0" smtClean="0"/>
              <a:t> </a:t>
            </a:r>
            <a:r>
              <a:rPr lang="el-GR" sz="2000" dirty="0" smtClean="0">
                <a:solidFill>
                  <a:srgbClr val="FF0000"/>
                </a:solidFill>
              </a:rPr>
              <a:t>Ιωάννης Ηλιόπουλος </a:t>
            </a:r>
            <a:r>
              <a:rPr lang="en-US" sz="2000" dirty="0" smtClean="0">
                <a:solidFill>
                  <a:srgbClr val="FF0000"/>
                </a:solidFill>
              </a:rPr>
              <a:t>(</a:t>
            </a:r>
            <a:r>
              <a:rPr lang="el-GR" sz="2000" dirty="0" smtClean="0">
                <a:solidFill>
                  <a:srgbClr val="FF0000"/>
                </a:solidFill>
              </a:rPr>
              <a:t>Επίκουρος Καθηγητής</a:t>
            </a:r>
            <a:r>
              <a:rPr lang="en-US" sz="2000" dirty="0" smtClean="0">
                <a:solidFill>
                  <a:srgbClr val="FF0000"/>
                </a:solidFill>
              </a:rPr>
              <a:t>)</a:t>
            </a:r>
            <a:r>
              <a:rPr lang="el-GR" sz="2000" dirty="0" smtClean="0">
                <a:solidFill>
                  <a:srgbClr val="FF0000"/>
                </a:solidFill>
              </a:rPr>
              <a:t> </a:t>
            </a:r>
            <a:r>
              <a:rPr lang="el-GR" sz="2000" dirty="0" smtClean="0"/>
              <a:t>.</a:t>
            </a:r>
            <a:r>
              <a:rPr lang="el-GR" sz="2000" dirty="0" smtClean="0">
                <a:solidFill>
                  <a:srgbClr val="FF0000"/>
                </a:solidFill>
              </a:rPr>
              <a:t> </a:t>
            </a:r>
            <a:r>
              <a:rPr lang="el-GR" sz="2000" dirty="0" smtClean="0"/>
              <a:t>«</a:t>
            </a:r>
            <a:r>
              <a:rPr lang="el-GR" sz="2000" dirty="0" smtClean="0">
                <a:solidFill>
                  <a:srgbClr val="FF0000"/>
                </a:solidFill>
              </a:rPr>
              <a:t>Πετρολογία Μαγματικών και Μεταμορφωμένων Πετρωμάτων. Πετρολογία Μαγματικών Πετρωμάτων</a:t>
            </a:r>
            <a:r>
              <a:rPr lang="el-GR" sz="2000" dirty="0" smtClean="0"/>
              <a:t>». Έκδοση: </a:t>
            </a:r>
            <a:r>
              <a:rPr lang="el-GR" sz="2000" dirty="0" smtClean="0">
                <a:solidFill>
                  <a:srgbClr val="FF0000"/>
                </a:solidFill>
              </a:rPr>
              <a:t>1.0</a:t>
            </a:r>
            <a:r>
              <a:rPr lang="el-GR" sz="2000" dirty="0" smtClean="0"/>
              <a:t>. Πάτρα </a:t>
            </a:r>
            <a:r>
              <a:rPr lang="el-GR" sz="2000" dirty="0" smtClean="0">
                <a:solidFill>
                  <a:srgbClr val="FF0000"/>
                </a:solidFill>
              </a:rPr>
              <a:t>2015</a:t>
            </a:r>
            <a:r>
              <a:rPr lang="el-GR" sz="2000" dirty="0" smtClean="0"/>
              <a:t>. Διαθέσιμο από τη δικτυακή διεύθυνση: </a:t>
            </a:r>
            <a:r>
              <a:rPr lang="it-IT" sz="2000" dirty="0" smtClean="0">
                <a:solidFill>
                  <a:srgbClr val="FF0000"/>
                </a:solidFill>
              </a:rPr>
              <a:t>https://eclass.upatras.gr/courses/GEO308/</a:t>
            </a:r>
            <a:r>
              <a:rPr lang="el-GR" sz="2000" dirty="0" smtClean="0"/>
              <a:t>.</a:t>
            </a:r>
            <a:endParaRPr lang="el-GR" sz="2000" dirty="0" smtClean="0"/>
          </a:p>
          <a:p>
            <a:pPr>
              <a:buNone/>
            </a:pPr>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smtClean="0"/>
              <a:t>[Η άδεια αυτή ανήκει στις άδειες που ακολουθούν τις προδιαγραφές του </a:t>
            </a:r>
            <a:r>
              <a:rPr lang="el-GR" dirty="0" err="1" smtClean="0"/>
              <a:t>Oρισμού</a:t>
            </a:r>
            <a:r>
              <a:rPr lang="el-GR" dirty="0" smtClean="0"/>
              <a:t> Ανοικτής Γνώσης [2], είναι ανοικτό πολιτιστικό έργο [3] και για το λόγο αυτό αποτελεί ανοικτό περιεχόμενο [4]. 	</a:t>
            </a:r>
            <a:endParaRPr lang="en-US" dirty="0" smtClean="0"/>
          </a:p>
          <a:p>
            <a:endParaRPr lang="en-US" dirty="0" smtClean="0"/>
          </a:p>
          <a:p>
            <a:r>
              <a:rPr lang="en-US" dirty="0" smtClean="0"/>
              <a:t>[1] </a:t>
            </a:r>
            <a:r>
              <a:rPr lang="en-US" dirty="0" smtClean="0">
                <a:hlinkClick r:id="rId3"/>
              </a:rPr>
              <a:t>http://creativecommons.org/licenses/by-sa/4.0/</a:t>
            </a:r>
            <a:endParaRPr lang="en-US" dirty="0" smtClean="0"/>
          </a:p>
          <a:p>
            <a:r>
              <a:rPr lang="en-US" dirty="0" smtClean="0"/>
              <a:t> </a:t>
            </a:r>
          </a:p>
          <a:p>
            <a:r>
              <a:rPr lang="en-US" dirty="0" smtClean="0"/>
              <a:t>[2] http://opendefinition.org/okd/ellinika/ </a:t>
            </a:r>
          </a:p>
          <a:p>
            <a:endParaRPr lang="en-US" dirty="0" smtClean="0"/>
          </a:p>
          <a:p>
            <a:r>
              <a:rPr lang="en-US" dirty="0" smtClean="0"/>
              <a:t>[3] http://freedomdefined.org/Definition/El </a:t>
            </a:r>
          </a:p>
          <a:p>
            <a:endParaRPr lang="en-US" dirty="0" smtClean="0"/>
          </a:p>
          <a:p>
            <a:r>
              <a:rPr lang="en-US" dirty="0" smtClean="0"/>
              <a:t>[4] http://opendefinition.org/buttons/</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11" descr="C:\Users\eorfanou\Downloads\by_sa.png"/>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637580" y="2424372"/>
            <a:ext cx="1648800" cy="576000"/>
          </a:xfrm>
          <a:prstGeom prst="rect">
            <a:avLst/>
          </a:prstGeom>
          <a:noFill/>
          <a:ln>
            <a:noFill/>
          </a:ln>
        </p:spPr>
      </p:pic>
    </p:spTree>
    <p:extLst>
      <p:ext uri="{BB962C8B-B14F-4D97-AF65-F5344CB8AC3E}">
        <p14:creationId xmlns:p14="http://schemas.microsoft.com/office/powerpoint/2010/main" xmlns="" val="26236483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4247519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a:t>
            </a:r>
            <a:r>
              <a:rPr lang="el-GR" dirty="0" smtClean="0"/>
              <a:t>1</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1800" dirty="0" smtClean="0">
                <a:solidFill>
                  <a:srgbClr val="FF0000"/>
                </a:solidFill>
              </a:rPr>
              <a:t>Εικόνα 2: </a:t>
            </a:r>
            <a:r>
              <a:rPr lang="en-US" sz="1800" dirty="0" smtClean="0"/>
              <a:t>&lt;http://commons.wikimedia.org/wiki/File:Al2SiO5_phase_diagram.svg&gt;</a:t>
            </a:r>
            <a:endParaRPr lang="el-GR" sz="1800" dirty="0" smtClean="0"/>
          </a:p>
          <a:p>
            <a:pPr marL="0" indent="0">
              <a:buNone/>
            </a:pPr>
            <a:r>
              <a:rPr lang="el-GR" sz="1800" dirty="0" smtClean="0">
                <a:solidFill>
                  <a:srgbClr val="FF0000"/>
                </a:solidFill>
              </a:rPr>
              <a:t>Εικόνα 6</a:t>
            </a:r>
            <a:r>
              <a:rPr lang="en-US" sz="1800" dirty="0" smtClean="0">
                <a:solidFill>
                  <a:srgbClr val="FF0000"/>
                </a:solidFill>
              </a:rPr>
              <a:t>: </a:t>
            </a:r>
            <a:r>
              <a:rPr lang="en-US" sz="1800" dirty="0" smtClean="0"/>
              <a:t>&lt;http://commons.wikimedia.org/wiki/File:Scotland_metamorphic_zones_EN.svg&gt;</a:t>
            </a:r>
            <a:endParaRPr lang="el-GR" sz="1800" dirty="0"/>
          </a:p>
          <a:p>
            <a:pPr marL="0" indent="0">
              <a:buNone/>
            </a:pPr>
            <a:r>
              <a:rPr lang="el-GR" sz="1800" dirty="0">
                <a:solidFill>
                  <a:srgbClr val="FF0000"/>
                </a:solidFill>
              </a:rPr>
              <a:t>Εικόνα </a:t>
            </a:r>
            <a:r>
              <a:rPr lang="en-US" sz="1800" dirty="0" smtClean="0">
                <a:solidFill>
                  <a:srgbClr val="FF0000"/>
                </a:solidFill>
              </a:rPr>
              <a:t>7</a:t>
            </a:r>
            <a:r>
              <a:rPr lang="el-GR" sz="1800" dirty="0" smtClean="0">
                <a:solidFill>
                  <a:srgbClr val="FF0000"/>
                </a:solidFill>
              </a:rPr>
              <a:t>: </a:t>
            </a:r>
            <a:r>
              <a:rPr lang="en-US" sz="1800" dirty="0" smtClean="0"/>
              <a:t>&lt;http://commons.wikimedia.org/wiki/File:Scotland_metamorphic_zones_EN.svg&gt;</a:t>
            </a:r>
            <a:endParaRPr lang="el-GR" sz="1800" dirty="0">
              <a:solidFill>
                <a:srgbClr val="FF0000"/>
              </a:solidFill>
            </a:endParaRPr>
          </a:p>
          <a:p>
            <a:pPr marL="0" indent="0">
              <a:buNone/>
            </a:pPr>
            <a:r>
              <a:rPr lang="el-GR" sz="1800" dirty="0">
                <a:solidFill>
                  <a:srgbClr val="FF0000"/>
                </a:solidFill>
              </a:rPr>
              <a:t>Εικόνα </a:t>
            </a:r>
            <a:r>
              <a:rPr lang="en-US" sz="1800" dirty="0" smtClean="0">
                <a:solidFill>
                  <a:srgbClr val="FF0000"/>
                </a:solidFill>
              </a:rPr>
              <a:t>8</a:t>
            </a:r>
            <a:r>
              <a:rPr lang="el-GR" sz="1800" dirty="0" smtClean="0">
                <a:solidFill>
                  <a:srgbClr val="FF0000"/>
                </a:solidFill>
              </a:rPr>
              <a:t>:</a:t>
            </a:r>
            <a:r>
              <a:rPr lang="en-US" sz="1800" dirty="0" smtClean="0"/>
              <a:t>&lt;http://commons.wikimedia.org/wiki/File:Al2SiO5_phase_diagram.svg&gt;</a:t>
            </a:r>
          </a:p>
          <a:p>
            <a:pPr marL="0" indent="0">
              <a:buNone/>
            </a:pPr>
            <a:r>
              <a:rPr lang="el-GR" sz="1800" dirty="0" smtClean="0">
                <a:solidFill>
                  <a:srgbClr val="FF0000"/>
                </a:solidFill>
              </a:rPr>
              <a:t>Εικόνα </a:t>
            </a:r>
            <a:r>
              <a:rPr lang="en-US" sz="1800" dirty="0" smtClean="0">
                <a:solidFill>
                  <a:srgbClr val="FF0000"/>
                </a:solidFill>
              </a:rPr>
              <a:t>9</a:t>
            </a:r>
            <a:r>
              <a:rPr lang="el-GR" sz="1800" dirty="0" smtClean="0">
                <a:solidFill>
                  <a:srgbClr val="FF0000"/>
                </a:solidFill>
              </a:rPr>
              <a:t>: </a:t>
            </a:r>
            <a:r>
              <a:rPr lang="en-US" sz="1800" dirty="0" smtClean="0"/>
              <a:t>&lt;</a:t>
            </a:r>
            <a:r>
              <a:rPr lang="it-IT" sz="1800" dirty="0" smtClean="0"/>
              <a:t>https://commons.wikimedia.org/wiki/File:Facies_eskola.svg&gt;</a:t>
            </a:r>
          </a:p>
          <a:p>
            <a:pPr marL="0" indent="0">
              <a:buNone/>
            </a:pPr>
            <a:r>
              <a:rPr lang="el-GR" sz="1800" dirty="0" smtClean="0">
                <a:solidFill>
                  <a:srgbClr val="FF0000"/>
                </a:solidFill>
              </a:rPr>
              <a:t>Εικόνα 10:</a:t>
            </a:r>
            <a:r>
              <a:rPr lang="en-US" sz="1800" dirty="0" smtClean="0">
                <a:solidFill>
                  <a:srgbClr val="FF0000"/>
                </a:solidFill>
              </a:rPr>
              <a:t> </a:t>
            </a:r>
            <a:r>
              <a:rPr lang="en-US" sz="1800" dirty="0" smtClean="0"/>
              <a:t>&lt; https://commons.wikimedia.org/wiki/File:Metamorfe_facies.jpg &gt;</a:t>
            </a:r>
            <a:endParaRPr lang="el-GR" sz="1800" dirty="0" smtClean="0"/>
          </a:p>
          <a:p>
            <a:pPr marL="0" indent="0">
              <a:buNone/>
            </a:pPr>
            <a:r>
              <a:rPr lang="el-GR" sz="1800" dirty="0" smtClean="0">
                <a:solidFill>
                  <a:srgbClr val="FF0000"/>
                </a:solidFill>
              </a:rPr>
              <a:t>Εικόνα 10:</a:t>
            </a:r>
            <a:r>
              <a:rPr lang="en-US" sz="1800" dirty="0" smtClean="0">
                <a:solidFill>
                  <a:srgbClr val="FF0000"/>
                </a:solidFill>
              </a:rPr>
              <a:t> </a:t>
            </a:r>
            <a:r>
              <a:rPr lang="en-US" sz="1800" dirty="0" smtClean="0"/>
              <a:t>&lt; https://commons.wikimedia.org/wiki/File:Metamorfe_facies.jpg &gt;</a:t>
            </a:r>
            <a:endParaRPr lang="el-GR" sz="1800" dirty="0"/>
          </a:p>
          <a:p>
            <a:pPr marL="0" indent="0">
              <a:buNone/>
            </a:pPr>
            <a:r>
              <a:rPr lang="el-GR" sz="1800" dirty="0" smtClean="0"/>
              <a:t>Όλες οι εικόνες που δεν έχουν αναφορά προέρχονται από το προσωπικό αρχείο του διδάσκοντα.</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2353045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sz="3600" kern="0" dirty="0" smtClean="0"/>
              <a:t>Η προοδευτική «φύση» της μεταμόρφωσης</a:t>
            </a:r>
            <a:endParaRPr lang="el-GR" sz="3600" kern="0" dirty="0"/>
          </a:p>
        </p:txBody>
      </p:sp>
      <p:sp>
        <p:nvSpPr>
          <p:cNvPr id="7" name="6 - Θέση περιεχομένου"/>
          <p:cNvSpPr>
            <a:spLocks noGrp="1"/>
          </p:cNvSpPr>
          <p:nvPr>
            <p:ph idx="1"/>
          </p:nvPr>
        </p:nvSpPr>
        <p:spPr>
          <a:xfrm>
            <a:off x="464156" y="1628800"/>
            <a:ext cx="8229600" cy="4453955"/>
          </a:xfrm>
        </p:spPr>
        <p:txBody>
          <a:bodyPr>
            <a:normAutofit/>
          </a:bodyPr>
          <a:lstStyle/>
          <a:p>
            <a:pPr marL="355600" indent="-355600">
              <a:spcBef>
                <a:spcPts val="0"/>
              </a:spcBef>
              <a:spcAft>
                <a:spcPts val="1200"/>
              </a:spcAft>
            </a:pPr>
            <a:r>
              <a:rPr lang="el-GR" sz="2800" dirty="0" smtClean="0">
                <a:sym typeface="Wingdings" pitchFamily="2" charset="2"/>
              </a:rPr>
              <a:t>Οι προοδευτικού τύπου μεταμορφικές αντιδράσεις είναι κυρίως </a:t>
            </a:r>
            <a:r>
              <a:rPr lang="el-GR" sz="2800" b="1" dirty="0" smtClean="0">
                <a:sym typeface="Wingdings" pitchFamily="2" charset="2"/>
              </a:rPr>
              <a:t>ενδοθερμικού χαρακτήρα </a:t>
            </a:r>
            <a:r>
              <a:rPr lang="el-GR" sz="2800" dirty="0" smtClean="0">
                <a:sym typeface="Wingdings" pitchFamily="2" charset="2"/>
              </a:rPr>
              <a:t>(καταναλώνουν θερμότητα). </a:t>
            </a:r>
          </a:p>
          <a:p>
            <a:pPr marL="355600" indent="-355600">
              <a:spcBef>
                <a:spcPts val="0"/>
              </a:spcBef>
              <a:spcAft>
                <a:spcPts val="1200"/>
              </a:spcAft>
            </a:pPr>
            <a:r>
              <a:rPr lang="el-GR" sz="2800" dirty="0" smtClean="0">
                <a:sym typeface="Wingdings" pitchFamily="2" charset="2"/>
              </a:rPr>
              <a:t>Έτσι η θερμότητα που παρέχεται στα προοδευτικά μεταμορφωμένα πετρώματα θα </a:t>
            </a:r>
            <a:r>
              <a:rPr lang="el-GR" sz="2800" b="1" dirty="0" smtClean="0">
                <a:sym typeface="Wingdings" pitchFamily="2" charset="2"/>
              </a:rPr>
              <a:t>επιταχύνει τις μεταμορφικές αντιδράσεις</a:t>
            </a:r>
            <a:r>
              <a:rPr lang="el-GR" sz="2800" dirty="0" smtClean="0">
                <a:sym typeface="Wingdings" pitchFamily="2" charset="2"/>
              </a:rPr>
              <a:t>, και ιδιαίτερα τις </a:t>
            </a:r>
            <a:r>
              <a:rPr lang="el-GR" sz="2800" dirty="0" err="1" smtClean="0">
                <a:sym typeface="Wingdings" pitchFamily="2" charset="2"/>
              </a:rPr>
              <a:t>αφυδατωτικές</a:t>
            </a:r>
            <a:r>
              <a:rPr lang="el-GR" sz="2800" dirty="0" smtClean="0">
                <a:sym typeface="Wingdings" pitchFamily="2" charset="2"/>
              </a:rPr>
              <a:t> και εκείνες που απελευθερώνουν CO</a:t>
            </a:r>
            <a:r>
              <a:rPr lang="el-GR" sz="2800" baseline="-25000" dirty="0" smtClean="0">
                <a:sym typeface="Wingdings" pitchFamily="2" charset="2"/>
              </a:rPr>
              <a:t>2</a:t>
            </a:r>
            <a:r>
              <a:rPr lang="el-GR" sz="2800" dirty="0" smtClean="0">
                <a:sym typeface="Wingdings" pitchFamily="2" charset="2"/>
              </a:rPr>
              <a:t>, οι οποίες χαρακτηρίζονται από μεγάλες αλλαγές όγκου και ενθαλπίας.</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sz="3600" kern="0" dirty="0" smtClean="0"/>
              <a:t>Η προοδευτική «φύση» της μεταμόρφωσης</a:t>
            </a:r>
            <a:endParaRPr lang="el-GR" sz="3600" kern="0" dirty="0"/>
          </a:p>
        </p:txBody>
      </p:sp>
      <p:sp>
        <p:nvSpPr>
          <p:cNvPr id="7" name="6 - Θέση περιεχομένου"/>
          <p:cNvSpPr>
            <a:spLocks noGrp="1"/>
          </p:cNvSpPr>
          <p:nvPr>
            <p:ph idx="1"/>
          </p:nvPr>
        </p:nvSpPr>
        <p:spPr>
          <a:xfrm>
            <a:off x="464156" y="1772815"/>
            <a:ext cx="8229600" cy="3744417"/>
          </a:xfrm>
        </p:spPr>
        <p:txBody>
          <a:bodyPr>
            <a:noAutofit/>
          </a:bodyPr>
          <a:lstStyle/>
          <a:p>
            <a:pPr marL="355600" indent="-355600">
              <a:spcBef>
                <a:spcPts val="0"/>
              </a:spcBef>
              <a:spcAft>
                <a:spcPts val="1200"/>
              </a:spcAft>
            </a:pPr>
            <a:r>
              <a:rPr lang="el-GR" sz="2800" dirty="0" smtClean="0">
                <a:sym typeface="Wingdings" pitchFamily="2" charset="2"/>
              </a:rPr>
              <a:t>Οι ανάδρομες αντιδράσεις είναι γενικά </a:t>
            </a:r>
            <a:r>
              <a:rPr lang="el-GR" sz="2800" b="1" dirty="0" smtClean="0">
                <a:sym typeface="Wingdings" pitchFamily="2" charset="2"/>
              </a:rPr>
              <a:t>εξώθερμες</a:t>
            </a:r>
          </a:p>
          <a:p>
            <a:pPr marL="355600" indent="-355600">
              <a:spcBef>
                <a:spcPts val="0"/>
              </a:spcBef>
              <a:spcAft>
                <a:spcPts val="1200"/>
              </a:spcAft>
            </a:pPr>
            <a:r>
              <a:rPr lang="el-GR" sz="2800" dirty="0" smtClean="0">
                <a:sym typeface="Wingdings" pitchFamily="2" charset="2"/>
              </a:rPr>
              <a:t>Έτσι δεν υπάρχει η απαραίτητη δύναμη για να τις ενεργοποιήσει καθώς ένα πέτρωμα ψύχεται. </a:t>
            </a:r>
          </a:p>
          <a:p>
            <a:pPr marL="355600" indent="-355600">
              <a:spcBef>
                <a:spcPts val="0"/>
              </a:spcBef>
              <a:spcAft>
                <a:spcPts val="1200"/>
              </a:spcAft>
            </a:pPr>
            <a:r>
              <a:rPr lang="el-GR" sz="2800" dirty="0" smtClean="0">
                <a:sym typeface="Wingdings" pitchFamily="2" charset="2"/>
              </a:rPr>
              <a:t>Η </a:t>
            </a:r>
            <a:r>
              <a:rPr lang="el-GR" sz="2800" dirty="0" err="1" smtClean="0">
                <a:sym typeface="Wingdings" pitchFamily="2" charset="2"/>
              </a:rPr>
              <a:t>επανενυδάτωση</a:t>
            </a:r>
            <a:r>
              <a:rPr lang="el-GR" sz="2800" dirty="0" smtClean="0">
                <a:sym typeface="Wingdings" pitchFamily="2" charset="2"/>
              </a:rPr>
              <a:t> και η εκ νέου ενανθράκωση των πετρωμάτων θα απαιτούσε την </a:t>
            </a:r>
            <a:r>
              <a:rPr lang="el-GR" sz="2800" dirty="0" err="1" smtClean="0">
                <a:sym typeface="Wingdings" pitchFamily="2" charset="2"/>
              </a:rPr>
              <a:t>επανείσοδο</a:t>
            </a:r>
            <a:r>
              <a:rPr lang="el-GR" sz="2800" dirty="0" smtClean="0">
                <a:sym typeface="Wingdings" pitchFamily="2" charset="2"/>
              </a:rPr>
              <a:t> των μεταμορφικών ρευστών πίσω στα πετρώματα από τα οποία απελευθερώθηκαν.  Αλλά αυτό δεν είναι τόσο εύκολο όσο ήταν η απομάκρυνσή τους.</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5949280"/>
            <a:ext cx="726005" cy="704483"/>
          </a:xfrm>
          <a:prstGeom prst="rect">
            <a:avLst/>
          </a:prstGeom>
        </p:spPr>
      </p:pic>
      <p:pic>
        <p:nvPicPr>
          <p:cNvPr id="12" name="11 - Θέση εικόνας" descr="Εικόνα 6: Ζώνες Barrow&#10;800px-Scotland_metamorphic_zones_EN.svg.png&#10;http://commons.wikimedia.org/wiki/File:Scotland_metamorphic_zones_EN.svg"/>
          <p:cNvPicPr>
            <a:picLocks noGrp="1" noChangeAspect="1"/>
          </p:cNvPicPr>
          <p:nvPr>
            <p:ph type="pic" idx="1"/>
          </p:nvPr>
        </p:nvPicPr>
        <p:blipFill>
          <a:blip r:embed="rId4" cstate="print"/>
          <a:srcRect t="4518" b="4518"/>
          <a:stretch>
            <a:fillRect/>
          </a:stretch>
        </p:blipFill>
        <p:spPr>
          <a:xfrm>
            <a:off x="1792288" y="1556792"/>
            <a:ext cx="5314358" cy="3348000"/>
          </a:xfrm>
        </p:spPr>
      </p:pic>
      <p:sp>
        <p:nvSpPr>
          <p:cNvPr id="9" name="8 - Θέση κειμένου"/>
          <p:cNvSpPr>
            <a:spLocks noGrp="1"/>
          </p:cNvSpPr>
          <p:nvPr>
            <p:ph type="body" sz="half" idx="2"/>
          </p:nvPr>
        </p:nvSpPr>
        <p:spPr>
          <a:xfrm>
            <a:off x="1657368" y="5157192"/>
            <a:ext cx="5486400" cy="1015008"/>
          </a:xfrm>
        </p:spPr>
        <p:txBody>
          <a:bodyPr>
            <a:normAutofit fontScale="85000" lnSpcReduction="10000"/>
          </a:bodyPr>
          <a:lstStyle/>
          <a:p>
            <a:pPr algn="just"/>
            <a:r>
              <a:rPr lang="el-GR" dirty="0" smtClean="0">
                <a:cs typeface="Times New Roman" pitchFamily="18" charset="0"/>
              </a:rPr>
              <a:t>Γεωλογικός χάρτης της περιοχής των </a:t>
            </a:r>
            <a:r>
              <a:rPr lang="el-GR" dirty="0" err="1" smtClean="0">
                <a:cs typeface="Times New Roman" pitchFamily="18" charset="0"/>
              </a:rPr>
              <a:t>υψίπεδων</a:t>
            </a:r>
            <a:r>
              <a:rPr lang="el-GR" dirty="0" smtClean="0">
                <a:cs typeface="Times New Roman" pitchFamily="18" charset="0"/>
              </a:rPr>
              <a:t> της Σκωτίας, που δείχνει τις ζώνες των ορυκτών που δημιουργούνται με αύξηση του βαθμού μεταμόρφωσης</a:t>
            </a:r>
            <a:endParaRPr lang="el-GR" dirty="0"/>
          </a:p>
        </p:txBody>
      </p:sp>
      <p:sp>
        <p:nvSpPr>
          <p:cNvPr id="10" name="Τίτλος 1"/>
          <p:cNvSpPr>
            <a:spLocks noGrp="1"/>
          </p:cNvSpPr>
          <p:nvPr>
            <p:ph type="title"/>
          </p:nvPr>
        </p:nvSpPr>
        <p:spPr/>
        <p:txBody>
          <a:bodyPr>
            <a:normAutofit/>
          </a:bodyPr>
          <a:lstStyle/>
          <a:p>
            <a:r>
              <a:rPr sz="4000" smtClean="0">
                <a:solidFill>
                  <a:srgbClr val="5075BC"/>
                </a:solidFill>
              </a:rPr>
              <a:t>Η περιοχή μελέτης του </a:t>
            </a:r>
            <a:r>
              <a:rPr lang="en-US" sz="4000" dirty="0" smtClean="0">
                <a:solidFill>
                  <a:srgbClr val="5075BC"/>
                </a:solidFill>
              </a:rPr>
              <a:t>Barrow</a:t>
            </a:r>
            <a:endParaRPr lang="el-GR" sz="4000" dirty="0">
              <a:solidFill>
                <a:srgbClr val="5075BC"/>
              </a:solidFill>
            </a:endParaRPr>
          </a:p>
        </p:txBody>
      </p:sp>
      <p:sp>
        <p:nvSpPr>
          <p:cNvPr id="13" name="12 - Έλλειψη"/>
          <p:cNvSpPr/>
          <p:nvPr/>
        </p:nvSpPr>
        <p:spPr>
          <a:xfrm>
            <a:off x="4572000" y="3573016"/>
            <a:ext cx="180000" cy="18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066756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Ορθογώνιο 9"/>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3" name="Εικόνα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Τίτλος 1"/>
          <p:cNvSpPr>
            <a:spLocks noGrp="1"/>
          </p:cNvSpPr>
          <p:nvPr>
            <p:ph type="title"/>
          </p:nvPr>
        </p:nvSpPr>
        <p:spPr/>
        <p:txBody>
          <a:bodyPr/>
          <a:lstStyle/>
          <a:p>
            <a:pPr>
              <a:defRPr/>
            </a:pPr>
            <a:r>
              <a:rPr lang="el-GR" kern="0" dirty="0" smtClean="0"/>
              <a:t>Ισόβαθμες</a:t>
            </a:r>
            <a:endParaRPr lang="el-GR" kern="0" dirty="0"/>
          </a:p>
        </p:txBody>
      </p:sp>
      <p:sp>
        <p:nvSpPr>
          <p:cNvPr id="8" name="7 - Θέση περιεχομένου"/>
          <p:cNvSpPr>
            <a:spLocks noGrp="1"/>
          </p:cNvSpPr>
          <p:nvPr>
            <p:ph idx="1"/>
          </p:nvPr>
        </p:nvSpPr>
        <p:spPr/>
        <p:txBody>
          <a:bodyPr>
            <a:normAutofit/>
          </a:bodyPr>
          <a:lstStyle/>
          <a:p>
            <a:pPr marL="355600" indent="-355600">
              <a:spcAft>
                <a:spcPts val="1800"/>
              </a:spcAft>
            </a:pPr>
            <a:r>
              <a:rPr lang="el-GR" sz="2800" dirty="0" smtClean="0">
                <a:sym typeface="Wingdings" pitchFamily="2" charset="2"/>
              </a:rPr>
              <a:t>Τα όρια των ζωνών ονομάζονται </a:t>
            </a:r>
            <a:r>
              <a:rPr lang="el-GR" sz="2800" b="1" dirty="0" smtClean="0">
                <a:solidFill>
                  <a:srgbClr val="5075BC"/>
                </a:solidFill>
                <a:sym typeface="Wingdings" pitchFamily="2" charset="2"/>
              </a:rPr>
              <a:t>ισόβαθμες</a:t>
            </a:r>
            <a:r>
              <a:rPr lang="el-GR" sz="2800" b="1" dirty="0" smtClean="0">
                <a:solidFill>
                  <a:srgbClr val="800000"/>
                </a:solidFill>
                <a:sym typeface="Wingdings" pitchFamily="2" charset="2"/>
              </a:rPr>
              <a:t> </a:t>
            </a:r>
            <a:r>
              <a:rPr lang="el-GR" sz="2800" b="1" dirty="0" smtClean="0">
                <a:solidFill>
                  <a:srgbClr val="5075BC"/>
                </a:solidFill>
                <a:sym typeface="Wingdings" pitchFamily="2" charset="2"/>
              </a:rPr>
              <a:t>(</a:t>
            </a:r>
            <a:r>
              <a:rPr lang="en-US" sz="2800" b="1" dirty="0" err="1" smtClean="0">
                <a:solidFill>
                  <a:srgbClr val="5075BC"/>
                </a:solidFill>
                <a:sym typeface="Wingdings" pitchFamily="2" charset="2"/>
              </a:rPr>
              <a:t>isograds</a:t>
            </a:r>
            <a:r>
              <a:rPr lang="en-US" sz="2800" b="1" dirty="0" smtClean="0">
                <a:solidFill>
                  <a:srgbClr val="5075BC"/>
                </a:solidFill>
                <a:sym typeface="Wingdings" pitchFamily="2" charset="2"/>
              </a:rPr>
              <a:t>)</a:t>
            </a:r>
            <a:r>
              <a:rPr lang="en-US" sz="2800" dirty="0" smtClean="0">
                <a:solidFill>
                  <a:srgbClr val="5075BC"/>
                </a:solidFill>
                <a:sym typeface="Wingdings" pitchFamily="2" charset="2"/>
              </a:rPr>
              <a:t> </a:t>
            </a:r>
            <a:r>
              <a:rPr lang="el-GR" sz="2800" dirty="0" smtClean="0">
                <a:sym typeface="Wingdings" pitchFamily="2" charset="2"/>
              </a:rPr>
              <a:t>και παριστάνουν επιφάνειες πάνω στις οποίες ο βαθμός μεταμόρφωσης είναι ~σταθερός.</a:t>
            </a:r>
          </a:p>
          <a:p>
            <a:pPr marL="355600" indent="-355600">
              <a:spcAft>
                <a:spcPts val="1800"/>
              </a:spcAft>
            </a:pPr>
            <a:r>
              <a:rPr lang="el-GR" sz="2800" dirty="0" smtClean="0"/>
              <a:t>Παράδειγμα: η ισόβαθμος του γρανάτη είναι η επιφάνεια που διαχωρίζει πετρώματα της ζώνης του γρανάτη από εκείνα της ζώνης του </a:t>
            </a:r>
            <a:r>
              <a:rPr lang="el-GR" sz="2800" dirty="0" err="1" smtClean="0"/>
              <a:t>βιοτίτη</a:t>
            </a:r>
            <a:r>
              <a:rPr lang="el-GR" sz="2800" dirty="0" smtClean="0"/>
              <a:t>.</a:t>
            </a:r>
            <a:endParaRPr lang="el-GR" sz="2800" dirty="0" smtClean="0">
              <a:sym typeface="Wingdings" pitchFamily="2" charset="2"/>
            </a:endParaRPr>
          </a:p>
          <a:p>
            <a:endParaRPr lang="el-GR" sz="2800" dirty="0"/>
          </a:p>
        </p:txBody>
      </p:sp>
    </p:spTree>
    <p:extLst>
      <p:ext uri="{BB962C8B-B14F-4D97-AF65-F5344CB8AC3E}">
        <p14:creationId xmlns:p14="http://schemas.microsoft.com/office/powerpoint/2010/main" xmlns="" val="1419080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Εικόνα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Τίτλος 1"/>
          <p:cNvSpPr txBox="1">
            <a:spLocks/>
          </p:cNvSpPr>
          <p:nvPr/>
        </p:nvSpPr>
        <p:spPr>
          <a:xfrm>
            <a:off x="457200" y="-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4400" b="0" i="0" u="none" strike="noStrike" kern="1200" cap="none" spc="0" normalizeH="0" baseline="0" noProof="0" dirty="0">
              <a:ln>
                <a:noFill/>
              </a:ln>
              <a:solidFill>
                <a:srgbClr val="5075BC"/>
              </a:solidFill>
              <a:effectLst/>
              <a:uLnTx/>
              <a:uFillTx/>
              <a:latin typeface="+mj-lt"/>
              <a:ea typeface="+mj-ea"/>
              <a:cs typeface="+mj-cs"/>
            </a:endParaRPr>
          </a:p>
        </p:txBody>
      </p:sp>
      <p:sp>
        <p:nvSpPr>
          <p:cNvPr id="11" name="Τίτλος 1"/>
          <p:cNvSpPr>
            <a:spLocks noGrp="1"/>
          </p:cNvSpPr>
          <p:nvPr>
            <p:ph type="title"/>
          </p:nvPr>
        </p:nvSpPr>
        <p:spPr/>
        <p:txBody>
          <a:bodyPr/>
          <a:lstStyle/>
          <a:p>
            <a:pPr>
              <a:defRPr/>
            </a:pPr>
            <a:r>
              <a:rPr lang="el-GR" kern="0" dirty="0" smtClean="0"/>
              <a:t>Ζώνες </a:t>
            </a:r>
            <a:r>
              <a:rPr lang="en-US" kern="0" dirty="0" smtClean="0"/>
              <a:t>Barrow</a:t>
            </a:r>
            <a:endParaRPr lang="el-GR" kern="0" dirty="0"/>
          </a:p>
        </p:txBody>
      </p:sp>
      <p:pic>
        <p:nvPicPr>
          <p:cNvPr id="12" name="11 - Εικόνα" descr="Εικόνα1.png"/>
          <p:cNvPicPr>
            <a:picLocks noChangeAspect="1"/>
          </p:cNvPicPr>
          <p:nvPr/>
        </p:nvPicPr>
        <p:blipFill>
          <a:blip r:embed="rId4" cstate="print"/>
          <a:stretch>
            <a:fillRect/>
          </a:stretch>
        </p:blipFill>
        <p:spPr>
          <a:xfrm>
            <a:off x="104001" y="1850236"/>
            <a:ext cx="8935998" cy="3364714"/>
          </a:xfrm>
          <a:prstGeom prst="rect">
            <a:avLst/>
          </a:prstGeom>
        </p:spPr>
      </p:pic>
    </p:spTree>
    <p:extLst>
      <p:ext uri="{BB962C8B-B14F-4D97-AF65-F5344CB8AC3E}">
        <p14:creationId xmlns:p14="http://schemas.microsoft.com/office/powerpoint/2010/main" xmlns="" val="213308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8137</TotalTime>
  <Words>1758</Words>
  <Application>Microsoft Office PowerPoint</Application>
  <PresentationFormat>On-screen Show (4:3)</PresentationFormat>
  <Paragraphs>237</Paragraphs>
  <Slides>45</Slides>
  <Notes>24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Θέμα του Office</vt:lpstr>
      <vt:lpstr>ΠΕΤΡΟΛΟΓΙΑ ΜΑΓΜΑΤΙΚΩΝ &amp; ΜΕΤΑΜΟΡΦΩΜΕΝΩΝ ΠΕΤΡΩΜΑΤΩΝ </vt:lpstr>
      <vt:lpstr>ΖΩΝΕΣ –ΙΣΟΒΑΘΜΟΙ-ΦΑΣΕΙΣ ΜΕΤΑΜΟΡΦΩΣΗΣ</vt:lpstr>
      <vt:lpstr> Πως ερμηνεύουμε μια P-T-t ιστορία </vt:lpstr>
      <vt:lpstr>Η προοδευτική «φύση» της μεταμόρφωσης</vt:lpstr>
      <vt:lpstr>Η προοδευτική «φύση» της μεταμόρφωσης</vt:lpstr>
      <vt:lpstr>Η προοδευτική «φύση» της μεταμόρφωσης</vt:lpstr>
      <vt:lpstr>Η περιοχή μελέτης του Barrow</vt:lpstr>
      <vt:lpstr>Ισόβαθμες</vt:lpstr>
      <vt:lpstr>Ζώνες Barrow</vt:lpstr>
      <vt:lpstr>Η περιοχή  Buchan</vt:lpstr>
      <vt:lpstr>Ζώνες Buchan</vt:lpstr>
      <vt:lpstr> Ζώνες Buchan </vt:lpstr>
      <vt:lpstr>Slide 13</vt:lpstr>
      <vt:lpstr>Το πρόβλημα</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 Οι φάσεις μεταμόρφωσης </vt:lpstr>
      <vt:lpstr>Slide 34</vt:lpstr>
      <vt:lpstr> Σειρές φάσεων μεταμόρφωσης </vt:lpstr>
      <vt:lpstr> Σειρές φάσεων μεταμόρφωσης </vt:lpstr>
      <vt:lpstr> Οι φάσεις μεταμόρφωσης </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Ioannis Iliopoulos</cp:lastModifiedBy>
  <cp:revision>536</cp:revision>
  <dcterms:created xsi:type="dcterms:W3CDTF">2012-09-06T09:03:05Z</dcterms:created>
  <dcterms:modified xsi:type="dcterms:W3CDTF">2015-09-09T08:59:42Z</dcterms:modified>
</cp:coreProperties>
</file>