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256" r:id="rId2"/>
    <p:sldId id="404" r:id="rId3"/>
    <p:sldId id="405" r:id="rId4"/>
    <p:sldId id="406" r:id="rId5"/>
    <p:sldId id="407"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423" r:id="rId22"/>
    <p:sldId id="343" r:id="rId23"/>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0">
          <p15:clr>
            <a:srgbClr val="A4A3A4"/>
          </p15:clr>
        </p15:guide>
        <p15:guide id="2" pos="38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8C8E"/>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86" d="100"/>
          <a:sy n="86" d="100"/>
        </p:scale>
        <p:origin x="686" y="58"/>
      </p:cViewPr>
      <p:guideLst>
        <p:guide orient="horz" pos="2190"/>
        <p:guide pos="3833"/>
      </p:guideLst>
    </p:cSldViewPr>
  </p:slideViewPr>
  <p:notesTextViewPr>
    <p:cViewPr>
      <p:scale>
        <a:sx n="3" d="2"/>
        <a:sy n="3" d="2"/>
      </p:scale>
      <p:origin x="0" y="0"/>
    </p:cViewPr>
  </p:notesTextViewPr>
  <p:sorterViewPr>
    <p:cViewPr>
      <p:scale>
        <a:sx n="100" d="100"/>
        <a:sy n="100" d="100"/>
      </p:scale>
      <p:origin x="0" y="0"/>
    </p:cViewPr>
  </p:sorter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t>2022/10/1</a:t>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t>2022/9/30</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sym typeface="+mn-ea"/>
              </a:rPr>
              <a:t>Click to edit Master title style</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Click to edit Master subtitle style</a:t>
            </a: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Click to edit Master title style</a:t>
            </a:r>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0945"/>
            <a:ext cx="9848088" cy="811530"/>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Click to edit Master title style</a:t>
            </a:r>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sym typeface="+mn-ea"/>
              </a:rPr>
              <a:t>Click to edit Master text styles</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Click to edit Master title style</a:t>
            </a:r>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Click to edit Master title style</a:t>
            </a:r>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p>
        </p:txBody>
      </p:sp>
      <p:sp>
        <p:nvSpPr>
          <p:cNvPr id="4" name="内容占位符 3"/>
          <p:cNvSpPr>
            <a:spLocks noGrp="1"/>
          </p:cNvSpPr>
          <p:nvPr>
            <p:ph sz="half" idx="2"/>
          </p:nvPr>
        </p:nvSpPr>
        <p:spPr>
          <a:xfrm>
            <a:off x="839788" y="2615609"/>
            <a:ext cx="5157787" cy="3574054"/>
          </a:xfrm>
        </p:spPr>
        <p:txBody>
          <a:bodyPr/>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sym typeface="+mn-ea"/>
              </a:rPr>
              <a:t>Click to edit Master text styles</a:t>
            </a:r>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Click to edit Master title style</a:t>
            </a:r>
          </a:p>
        </p:txBody>
      </p:sp>
      <p:sp>
        <p:nvSpPr>
          <p:cNvPr id="3" name="日期占位符 2"/>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标题 1"/>
          <p:cNvSpPr>
            <a:spLocks noGrp="1"/>
          </p:cNvSpPr>
          <p:nvPr>
            <p:ph type="title"/>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sym typeface="+mn-ea"/>
              </a:rPr>
              <a:t>Click to edit Master title style</a:t>
            </a:r>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Click to edit Master text styles</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2022/9/30</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Click to edit Master title style</a:t>
            </a:r>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2022/9/30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Click to edit Master title style</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sym typeface="+mn-ea"/>
              </a:rPr>
              <a:t>Click to edit Master text styles</a:t>
            </a:r>
          </a:p>
          <a:p>
            <a:pPr lvl="1"/>
            <a:r>
              <a:rPr lang="zh-CN" altLang="en-US" dirty="0"/>
              <a:t>Second level</a:t>
            </a:r>
          </a:p>
          <a:p>
            <a:pPr lvl="2"/>
            <a:r>
              <a:rPr lang="zh-CN" altLang="en-US" dirty="0"/>
              <a:t>Third level</a:t>
            </a:r>
          </a:p>
          <a:p>
            <a:pPr lvl="3"/>
            <a:r>
              <a:rPr lang="zh-CN" altLang="en-US" dirty="0"/>
              <a:t>Fourth level</a:t>
            </a:r>
          </a:p>
          <a:p>
            <a:pPr lvl="4"/>
            <a:r>
              <a:rPr lang="zh-CN" altLang="en-US" dirty="0"/>
              <a:t>Fifth level</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2022/9/30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class.upatras.gr/modules/document/file.php/CEID1104/&#931;&#919;&#924;&#917;&#921;&#937;&#931;&#917;&#921;&#931;/ainotes04-05.pdf" TargetMode="External"/><Relationship Id="rId2" Type="http://schemas.openxmlformats.org/officeDocument/2006/relationships/hyperlink" Target="https://github.com/yanshengjia/machine-learning-road/blob/master/resources/Artificial%20Intelligence%20-%20A%20Modern%20Approach%20(3rd%20Edition).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5DD0ABB-94CE-45DD-9239-3358AFCD5F4C}"/>
              </a:ext>
            </a:extLst>
          </p:cNvPr>
          <p:cNvSpPr txBox="1">
            <a:spLocks/>
          </p:cNvSpPr>
          <p:nvPr/>
        </p:nvSpPr>
        <p:spPr>
          <a:xfrm>
            <a:off x="975360" y="1029742"/>
            <a:ext cx="10241280" cy="2186940"/>
          </a:xfrm>
          <a:prstGeom prst="rect">
            <a:avLst/>
          </a:prstGeom>
        </p:spPr>
        <p:txBody>
          <a:bodyPr vert="horz" lIns="91440" tIns="45720" rIns="91440" bIns="45720" rtlCol="0" anchor="b">
            <a:normAutofit/>
          </a:bodyPr>
          <a:lstStyle>
            <a:lvl1pPr algn="ctr" defTabSz="914400" rtl="0" eaLnBrk="1" latinLnBrk="0" hangingPunct="1">
              <a:lnSpc>
                <a:spcPct val="130000"/>
              </a:lnSpc>
              <a:spcBef>
                <a:spcPct val="0"/>
              </a:spcBef>
              <a:buNone/>
              <a:defRPr sz="6000" kern="1200">
                <a:solidFill>
                  <a:schemeClr val="tx1"/>
                </a:solidFill>
                <a:effectLst>
                  <a:outerShdw blurRad="38100" dist="38100" dir="2700000" algn="tl">
                    <a:srgbClr val="000000">
                      <a:alpha val="43137"/>
                    </a:srgbClr>
                  </a:outerShdw>
                </a:effectLst>
                <a:latin typeface="+mj-lt"/>
                <a:ea typeface="+mj-ea"/>
                <a:cs typeface="+mj-cs"/>
              </a:defRPr>
            </a:lvl1pPr>
          </a:lstStyle>
          <a:p>
            <a:r>
              <a:rPr lang="en-US" altLang="en-US" sz="3600"/>
              <a:t>Τεχνητή Νοημοσύνη</a:t>
            </a:r>
            <a:br>
              <a:rPr lang="en-US" altLang="en-US" sz="3600"/>
            </a:br>
            <a:endParaRPr lang="en-US" altLang="en-US" sz="3600" dirty="0"/>
          </a:p>
        </p:txBody>
      </p:sp>
      <p:sp>
        <p:nvSpPr>
          <p:cNvPr id="9" name="Subtitle 3">
            <a:extLst>
              <a:ext uri="{FF2B5EF4-FFF2-40B4-BE49-F238E27FC236}">
                <a16:creationId xmlns:a16="http://schemas.microsoft.com/office/drawing/2014/main" id="{5C614B99-256B-4CAF-8092-A913C0717C38}"/>
              </a:ext>
            </a:extLst>
          </p:cNvPr>
          <p:cNvSpPr txBox="1">
            <a:spLocks/>
          </p:cNvSpPr>
          <p:nvPr/>
        </p:nvSpPr>
        <p:spPr>
          <a:xfrm>
            <a:off x="1524000" y="2736110"/>
            <a:ext cx="9144000" cy="263271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1800" kern="1200">
                <a:solidFill>
                  <a:schemeClr val="tx1">
                    <a:lumMod val="75000"/>
                    <a:lumOff val="25000"/>
                  </a:schemeClr>
                </a:solidFill>
                <a:effectLst/>
                <a:latin typeface="+mj-lt"/>
                <a:ea typeface="+mj-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pPr>
            <a:r>
              <a:rPr lang="el-GR" altLang="en-US" sz="3200" dirty="0">
                <a:solidFill>
                  <a:srgbClr val="FF8D41"/>
                </a:solidFill>
              </a:rPr>
              <a:t>Αναπαράσταση-Συλλογισμός με Πλαίσια</a:t>
            </a:r>
            <a:endParaRPr lang="en-US" altLang="en-US" sz="3200" dirty="0">
              <a:solidFill>
                <a:srgbClr val="FF8D41"/>
              </a:solidFill>
            </a:endParaRPr>
          </a:p>
          <a:p>
            <a:endParaRPr lang="en-US" altLang="en-US" sz="2400" dirty="0">
              <a:solidFill>
                <a:schemeClr val="accent2">
                  <a:lumMod val="75000"/>
                </a:schemeClr>
              </a:solidFill>
            </a:endParaRPr>
          </a:p>
          <a:p>
            <a:r>
              <a:rPr lang="en-US" altLang="en-US" dirty="0" err="1">
                <a:solidFill>
                  <a:schemeClr val="tx1"/>
                </a:solidFill>
              </a:rPr>
              <a:t>Τμήμ</a:t>
            </a:r>
            <a:r>
              <a:rPr lang="en-US" altLang="en-US" dirty="0">
                <a:solidFill>
                  <a:schemeClr val="tx1"/>
                </a:solidFill>
              </a:rPr>
              <a:t>α Μηχανικών Η/Υ και Πληροφορικής</a:t>
            </a:r>
          </a:p>
          <a:p>
            <a:r>
              <a:rPr lang="en-US" altLang="en-US" dirty="0">
                <a:solidFill>
                  <a:schemeClr val="tx1"/>
                </a:solidFill>
              </a:rPr>
              <a:t>Πα</a:t>
            </a:r>
            <a:r>
              <a:rPr lang="en-US" altLang="en-US" dirty="0" err="1">
                <a:solidFill>
                  <a:schemeClr val="tx1"/>
                </a:solidFill>
              </a:rPr>
              <a:t>νε</a:t>
            </a:r>
            <a:r>
              <a:rPr lang="en-US" altLang="en-US" dirty="0">
                <a:solidFill>
                  <a:schemeClr val="tx1"/>
                </a:solidFill>
              </a:rPr>
              <a:t>πιστήμιο Πατρών</a:t>
            </a:r>
          </a:p>
          <a:p>
            <a:endParaRPr lang="en-US" altLang="en-US" dirty="0"/>
          </a:p>
          <a:p>
            <a:pPr>
              <a:lnSpc>
                <a:spcPct val="50000"/>
              </a:lnSpc>
            </a:pPr>
            <a:r>
              <a:rPr lang="el-GR" altLang="en-US" sz="1600" dirty="0">
                <a:solidFill>
                  <a:srgbClr val="FF8D41"/>
                </a:solidFill>
              </a:rPr>
              <a:t>Ιωάννης </a:t>
            </a:r>
            <a:r>
              <a:rPr lang="en-US" altLang="en-US" sz="1600" dirty="0">
                <a:solidFill>
                  <a:srgbClr val="FF8D41"/>
                </a:solidFill>
              </a:rPr>
              <a:t>Χα</a:t>
            </a:r>
            <a:r>
              <a:rPr lang="en-US" altLang="en-US" sz="1600" dirty="0" err="1">
                <a:solidFill>
                  <a:srgbClr val="FF8D41"/>
                </a:solidFill>
              </a:rPr>
              <a:t>τζηλυγερούδης</a:t>
            </a:r>
            <a:endParaRPr lang="en-US" altLang="en-US" sz="1600" dirty="0">
              <a:solidFill>
                <a:srgbClr val="FF8D41"/>
              </a:solidFill>
            </a:endParaRPr>
          </a:p>
          <a:p>
            <a:pPr>
              <a:lnSpc>
                <a:spcPct val="50000"/>
              </a:lnSpc>
            </a:pPr>
            <a:r>
              <a:rPr lang="en-US" altLang="en-US" sz="1200" dirty="0">
                <a:solidFill>
                  <a:srgbClr val="FF8D41"/>
                </a:solidFill>
              </a:rPr>
              <a:t>ihatz@ceid.upatras.gr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Συλλογισμός</a:t>
            </a:r>
            <a:r>
              <a:rPr lang="en-US" altLang="en-US" sz="3200" dirty="0"/>
              <a:t> </a:t>
            </a:r>
            <a:r>
              <a:rPr lang="en-US" altLang="en-US" sz="3200" dirty="0" err="1"/>
              <a:t>με</a:t>
            </a:r>
            <a:r>
              <a:rPr lang="en-US" altLang="en-US" sz="3200" dirty="0"/>
              <a:t> </a:t>
            </a:r>
            <a:r>
              <a:rPr lang="en-US" altLang="en-US" sz="3200" dirty="0" err="1"/>
              <a:t>Πλ</a:t>
            </a:r>
            <a:r>
              <a:rPr lang="en-US" altLang="en-US" sz="3200" dirty="0"/>
              <a:t>αίσια - Αλγόριθμος τύπου Ν</a:t>
            </a:r>
          </a:p>
        </p:txBody>
      </p:sp>
      <p:sp>
        <p:nvSpPr>
          <p:cNvPr id="3" name="Content Placeholder 2"/>
          <p:cNvSpPr>
            <a:spLocks noGrp="1"/>
          </p:cNvSpPr>
          <p:nvPr>
            <p:ph idx="1"/>
          </p:nvPr>
        </p:nvSpPr>
        <p:spPr/>
        <p:txBody>
          <a:bodyPr>
            <a:normAutofit lnSpcReduction="10000"/>
          </a:bodyPr>
          <a:lstStyle/>
          <a:p>
            <a:pPr marL="0" indent="0">
              <a:buNone/>
            </a:pPr>
            <a:r>
              <a:rPr lang="en-US" sz="2200" b="1"/>
              <a:t>Δεδομένα:</a:t>
            </a:r>
            <a:r>
              <a:rPr lang="en-US" sz="2200"/>
              <a:t> </a:t>
            </a:r>
            <a:r>
              <a:rPr lang="en-US" sz="2200" i="1"/>
              <a:t>Πλαίσιο</a:t>
            </a:r>
            <a:r>
              <a:rPr lang="en-US" sz="2200"/>
              <a:t> F, </a:t>
            </a:r>
            <a:r>
              <a:rPr lang="en-US" sz="2200" i="1"/>
              <a:t>Χαρακτηριστικό</a:t>
            </a:r>
            <a:r>
              <a:rPr lang="en-US" sz="2200"/>
              <a:t> S, </a:t>
            </a:r>
            <a:r>
              <a:rPr lang="en-US" sz="2200" b="1"/>
              <a:t>Ζητούμενο:</a:t>
            </a:r>
            <a:r>
              <a:rPr lang="en-US" sz="2200"/>
              <a:t> τιμή του S</a:t>
            </a:r>
          </a:p>
          <a:p>
            <a:pPr marL="0" indent="0">
              <a:buNone/>
            </a:pPr>
            <a:r>
              <a:rPr lang="en-US" sz="2200" u="sng"/>
              <a:t>Αλγόριθμος τύπου Ν (απλή κληρονομικότητα)</a:t>
            </a:r>
          </a:p>
          <a:p>
            <a:pPr marL="457200" indent="-457200">
              <a:buAutoNum type="arabicPeriod"/>
            </a:pPr>
            <a:r>
              <a:rPr lang="en-US" sz="2200"/>
              <a:t>Αναζήτησε την τιμή της S στην όψη «value» της σχισμής S στο πλαίσιο F</a:t>
            </a:r>
          </a:p>
          <a:p>
            <a:pPr marL="457200" indent="-457200">
              <a:buAutoNum type="arabicPeriod"/>
            </a:pPr>
            <a:r>
              <a:rPr lang="en-US" sz="2200"/>
              <a:t>Αν την βρεις, σταμάτα (επιτυχία)</a:t>
            </a:r>
          </a:p>
          <a:p>
            <a:pPr marL="457200" indent="-457200">
              <a:buAutoNum type="arabicPeriod"/>
            </a:pPr>
            <a:r>
              <a:rPr lang="en-US" sz="2200"/>
              <a:t>Αν δεν υπάρχει, τότε ακολούθησε την ιεραρχία προς τα πάνω (μέχρι την κορυφή) ψάχνοντας σε κάθε υπερπλαίσιο στην όψη «value» της σχισμής S. Αν βρεις τιμή, σταμάτα (επιτυχία)</a:t>
            </a:r>
          </a:p>
          <a:p>
            <a:pPr marL="457200" indent="-457200">
              <a:buAutoNum type="arabicPeriod"/>
            </a:pPr>
            <a:r>
              <a:rPr lang="en-US" sz="2200"/>
              <a:t>Αν δεν βρεις, τότε επανέλαβε τα βήματα 1-3 εξετάζοντας αυτή τη φορά την όψη «if-needed»</a:t>
            </a:r>
          </a:p>
          <a:p>
            <a:pPr marL="457200" indent="-457200">
              <a:buAutoNum type="arabicPeriod"/>
            </a:pPr>
            <a:r>
              <a:rPr lang="en-US" sz="2200"/>
              <a:t>Αν το βήμα 4 αποτύχει, τότε επανέλαβε τα βήματα 1-3 εξετάζοντας αυτή τη φορά την όψη «default»</a:t>
            </a:r>
          </a:p>
          <a:p>
            <a:pPr marL="457200" indent="-457200">
              <a:buAutoNum type="arabicPeriod"/>
            </a:pPr>
            <a:r>
              <a:rPr lang="en-US" sz="2200"/>
              <a:t>Αν δεν βρεθεί τιμή, σταμάτα (αποτυχία)</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10</a:t>
            </a:fld>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Συλλογισμός</a:t>
            </a:r>
            <a:r>
              <a:rPr lang="en-US" altLang="en-US" sz="3200" dirty="0"/>
              <a:t> </a:t>
            </a:r>
            <a:r>
              <a:rPr lang="en-US" altLang="en-US" sz="3200" dirty="0" err="1"/>
              <a:t>με</a:t>
            </a:r>
            <a:r>
              <a:rPr lang="en-US" altLang="en-US" sz="3200" dirty="0"/>
              <a:t> </a:t>
            </a:r>
            <a:r>
              <a:rPr lang="en-US" altLang="en-US" sz="3200" dirty="0" err="1"/>
              <a:t>Πλ</a:t>
            </a:r>
            <a:r>
              <a:rPr lang="en-US" altLang="en-US" sz="3200" dirty="0"/>
              <a:t>αίσια - Αλγόριθμος τύπου Ζ</a:t>
            </a:r>
          </a:p>
        </p:txBody>
      </p:sp>
      <p:sp>
        <p:nvSpPr>
          <p:cNvPr id="3" name="Content Placeholder 2"/>
          <p:cNvSpPr>
            <a:spLocks noGrp="1"/>
          </p:cNvSpPr>
          <p:nvPr>
            <p:ph idx="1"/>
          </p:nvPr>
        </p:nvSpPr>
        <p:spPr/>
        <p:txBody>
          <a:bodyPr/>
          <a:lstStyle/>
          <a:p>
            <a:pPr marL="0" indent="0">
              <a:buNone/>
            </a:pPr>
            <a:r>
              <a:rPr lang="en-US" sz="2200" b="1"/>
              <a:t>Δεδομένα:</a:t>
            </a:r>
            <a:r>
              <a:rPr lang="en-US" sz="2200"/>
              <a:t> </a:t>
            </a:r>
            <a:r>
              <a:rPr lang="en-US" sz="2200" i="1"/>
              <a:t>Πλαίσιο</a:t>
            </a:r>
            <a:r>
              <a:rPr lang="en-US" sz="2200"/>
              <a:t> F, </a:t>
            </a:r>
            <a:r>
              <a:rPr lang="en-US" sz="2200" i="1"/>
              <a:t>Χαρακτηριστικό</a:t>
            </a:r>
            <a:r>
              <a:rPr lang="en-US" sz="2200"/>
              <a:t> S, </a:t>
            </a:r>
            <a:r>
              <a:rPr lang="en-US" sz="2200" b="1"/>
              <a:t>Ζητούμενο:</a:t>
            </a:r>
            <a:r>
              <a:rPr lang="en-US" sz="2200"/>
              <a:t> τιμή του S</a:t>
            </a:r>
          </a:p>
          <a:p>
            <a:pPr marL="0" indent="0">
              <a:buNone/>
            </a:pPr>
            <a:endParaRPr lang="en-US" sz="2200" u="sng"/>
          </a:p>
          <a:p>
            <a:pPr marL="0" indent="0">
              <a:buNone/>
            </a:pPr>
            <a:r>
              <a:rPr lang="en-US" sz="2200" u="sng"/>
              <a:t>Αλγόριθμος τύπου Ζ (απλή κληρονομικότητα)</a:t>
            </a:r>
            <a:endParaRPr lang="en-US" sz="2200"/>
          </a:p>
          <a:p>
            <a:pPr marL="457200" indent="-457200">
              <a:buAutoNum type="arabicPeriod"/>
            </a:pPr>
            <a:r>
              <a:rPr lang="en-US" sz="2200"/>
              <a:t>Αναζήτησε την τιμή της S στις όψεις «value», «if-needed» και «default» (μ’ αυτή τη σειρά) της σχισμής S στο πλαίσιο F</a:t>
            </a:r>
          </a:p>
          <a:p>
            <a:pPr marL="457200" indent="-457200">
              <a:buAutoNum type="arabicPeriod"/>
            </a:pPr>
            <a:r>
              <a:rPr lang="en-US" sz="2200"/>
              <a:t>Αν την βρεις, σταμάτα (επιτυχία)</a:t>
            </a:r>
          </a:p>
          <a:p>
            <a:pPr marL="457200" indent="-457200">
              <a:buAutoNum type="arabicPeriod"/>
            </a:pPr>
            <a:r>
              <a:rPr lang="en-US" sz="2200"/>
              <a:t>Αν δεν υπάρχει, τότε ακολούθησε την ιεραρχία προς τα πάνω (μέχρι την κορυφή) ψάχνοντας σε κάθε υπερπλαίσιο στις όψεις «value», «if-needed» και «default» (μ’ αυτή τη σειρά) της σχισμής S. Αν βρεις τιμή, σταμάτα (επιτυχία)</a:t>
            </a:r>
          </a:p>
          <a:p>
            <a:pPr marL="457200" indent="-457200">
              <a:buAutoNum type="arabicPeriod"/>
            </a:pPr>
            <a:r>
              <a:rPr lang="en-US" sz="2200"/>
              <a:t>Αν δεν βρεις, σταμάτα (αποτυχία)</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11</a:t>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Συλλογισμός</a:t>
            </a:r>
            <a:r>
              <a:rPr lang="en-US" altLang="en-US" sz="3200" dirty="0"/>
              <a:t> </a:t>
            </a:r>
            <a:r>
              <a:rPr lang="en-US" altLang="en-US" sz="3200" dirty="0" err="1"/>
              <a:t>με</a:t>
            </a:r>
            <a:r>
              <a:rPr lang="en-US" altLang="en-US" sz="3200" dirty="0"/>
              <a:t> </a:t>
            </a:r>
            <a:r>
              <a:rPr lang="en-US" altLang="en-US" sz="3200" dirty="0" err="1"/>
              <a:t>Πλ</a:t>
            </a:r>
            <a:r>
              <a:rPr lang="en-US" altLang="en-US" sz="3200" dirty="0"/>
              <a:t>αίσια - Αλγόριθμοι Ν και Ζ</a:t>
            </a:r>
          </a:p>
        </p:txBody>
      </p:sp>
      <p:sp>
        <p:nvSpPr>
          <p:cNvPr id="3" name="Content Placeholder 2"/>
          <p:cNvSpPr>
            <a:spLocks noGrp="1"/>
          </p:cNvSpPr>
          <p:nvPr>
            <p:ph idx="1"/>
          </p:nvPr>
        </p:nvSpPr>
        <p:spPr/>
        <p:txBody>
          <a:bodyPr/>
          <a:lstStyle/>
          <a:p>
            <a:r>
              <a:rPr lang="en-US" sz="2200" b="1"/>
              <a:t>Αλγόριθμος τύπου Ν</a:t>
            </a:r>
            <a:endParaRPr lang="en-US" sz="2200"/>
          </a:p>
          <a:p>
            <a:pPr lvl="1"/>
            <a:r>
              <a:rPr lang="en-US" sz="1980"/>
              <a:t>Δίνει προτεραιότητα στην όψη «value» και όχι στην «default», έστω και αν η τιμή βρίσκεται υψηλότερα (δηλ. σε μεγαλύτερη απόσταση) στην ιεραρχία</a:t>
            </a:r>
          </a:p>
          <a:p>
            <a:endParaRPr lang="en-US" sz="2200"/>
          </a:p>
          <a:p>
            <a:endParaRPr lang="en-US" sz="2200"/>
          </a:p>
          <a:p>
            <a:endParaRPr lang="en-US" sz="2200"/>
          </a:p>
          <a:p>
            <a:r>
              <a:rPr lang="en-US" sz="2200" b="1"/>
              <a:t>Αλγόριθμος τύπου Ζ</a:t>
            </a:r>
            <a:endParaRPr lang="en-US" sz="2200"/>
          </a:p>
          <a:p>
            <a:pPr lvl="1"/>
            <a:r>
              <a:rPr lang="en-US" sz="1980"/>
              <a:t>Δίνει προτεραιότητα στην πλησιέστερη όψη τιμής, ανεξάρτητα αν είναι value ή default</a:t>
            </a:r>
          </a:p>
          <a:p>
            <a:endParaRPr lang="en-US" sz="1980"/>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12</a:t>
            </a:fld>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Συλλογισμός</a:t>
            </a:r>
            <a:r>
              <a:rPr lang="en-US" altLang="en-US" sz="3200" dirty="0"/>
              <a:t> </a:t>
            </a:r>
            <a:r>
              <a:rPr lang="en-US" altLang="en-US" sz="3200" dirty="0" err="1"/>
              <a:t>με</a:t>
            </a:r>
            <a:r>
              <a:rPr lang="en-US" altLang="en-US" sz="3200" dirty="0"/>
              <a:t> </a:t>
            </a:r>
            <a:r>
              <a:rPr lang="en-US" altLang="en-US" sz="3200" dirty="0" err="1"/>
              <a:t>Πλ</a:t>
            </a:r>
            <a:r>
              <a:rPr lang="en-US" altLang="en-US" sz="3200" dirty="0"/>
              <a:t>αίσια - Παράδειγμα</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13</a:t>
            </a:fld>
            <a:endParaRPr lang="zh-CN" altLang="en-US"/>
          </a:p>
        </p:txBody>
      </p:sp>
      <p:sp>
        <p:nvSpPr>
          <p:cNvPr id="5" name="Text Box 4"/>
          <p:cNvSpPr txBox="1"/>
          <p:nvPr/>
        </p:nvSpPr>
        <p:spPr>
          <a:xfrm>
            <a:off x="3091498" y="1807845"/>
            <a:ext cx="2159000" cy="1109663"/>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ΕΛΕΦΑΝΤΑΣ</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Χρώμα: </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  τιμή</a:t>
            </a:r>
            <a:r>
              <a:rPr lang="en-US" altLang="en-US" sz="2400" dirty="0">
                <a:latin typeface="Arial Narrow" panose="020B0606020202030204" pitchFamily="34" charset="0"/>
              </a:rPr>
              <a:t>: </a:t>
            </a:r>
            <a:r>
              <a:rPr lang="el-GR" altLang="en-US" sz="2400" dirty="0">
                <a:solidFill>
                  <a:schemeClr val="accent2">
                    <a:lumMod val="60000"/>
                    <a:lumOff val="40000"/>
                  </a:schemeClr>
                </a:solidFill>
                <a:latin typeface="Arial Narrow" panose="020B0606020202030204" pitchFamily="34" charset="0"/>
              </a:rPr>
              <a:t>γκρι</a:t>
            </a:r>
          </a:p>
        </p:txBody>
      </p:sp>
      <p:sp>
        <p:nvSpPr>
          <p:cNvPr id="6" name="Text Box 5"/>
          <p:cNvSpPr txBox="1"/>
          <p:nvPr/>
        </p:nvSpPr>
        <p:spPr>
          <a:xfrm>
            <a:off x="2100898" y="3398520"/>
            <a:ext cx="2233612" cy="138430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ΒΑΣΙΛΙΚΟΣ-ΕΛΕΦΑΝΤΑΣ</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Χρώμα: </a:t>
            </a:r>
            <a:endParaRPr lang="en-US"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  εύλ-υπόθ</a:t>
            </a:r>
            <a:r>
              <a:rPr lang="en-US" altLang="en-US" sz="2400" dirty="0">
                <a:latin typeface="Arial Narrow" panose="020B0606020202030204" pitchFamily="34" charset="0"/>
              </a:rPr>
              <a:t>: </a:t>
            </a:r>
            <a:r>
              <a:rPr lang="el-GR" altLang="en-US" sz="2400" dirty="0">
                <a:solidFill>
                  <a:schemeClr val="accent2">
                    <a:lumMod val="60000"/>
                    <a:lumOff val="40000"/>
                  </a:schemeClr>
                </a:solidFill>
                <a:latin typeface="Arial Narrow" panose="020B0606020202030204" pitchFamily="34" charset="0"/>
              </a:rPr>
              <a:t>λευκό</a:t>
            </a:r>
          </a:p>
        </p:txBody>
      </p:sp>
      <p:sp>
        <p:nvSpPr>
          <p:cNvPr id="7" name="Text Box 7"/>
          <p:cNvSpPr txBox="1"/>
          <p:nvPr/>
        </p:nvSpPr>
        <p:spPr>
          <a:xfrm>
            <a:off x="3380423" y="5487670"/>
            <a:ext cx="1366837"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Ντάμπο</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Χρώμα:</a:t>
            </a:r>
            <a:endParaRPr lang="el-GR" altLang="en-US" sz="2400" dirty="0">
              <a:solidFill>
                <a:srgbClr val="FFCC00"/>
              </a:solidFill>
              <a:latin typeface="Arial Narrow" panose="020B0606020202030204" pitchFamily="34" charset="0"/>
            </a:endParaRPr>
          </a:p>
        </p:txBody>
      </p:sp>
      <p:sp>
        <p:nvSpPr>
          <p:cNvPr id="8" name="Line 8"/>
          <p:cNvSpPr/>
          <p:nvPr/>
        </p:nvSpPr>
        <p:spPr>
          <a:xfrm flipH="1" flipV="1">
            <a:off x="3021648" y="4778058"/>
            <a:ext cx="792162" cy="709612"/>
          </a:xfrm>
          <a:prstGeom prst="line">
            <a:avLst/>
          </a:prstGeom>
          <a:ln w="9525" cap="flat" cmpd="sng">
            <a:solidFill>
              <a:schemeClr val="tx1"/>
            </a:solidFill>
            <a:prstDash val="solid"/>
            <a:headEnd type="none" w="med" len="med"/>
            <a:tailEnd type="triangle" w="med" len="med"/>
          </a:ln>
        </p:spPr>
      </p:sp>
      <p:sp>
        <p:nvSpPr>
          <p:cNvPr id="9" name="Line 10"/>
          <p:cNvSpPr/>
          <p:nvPr/>
        </p:nvSpPr>
        <p:spPr>
          <a:xfrm flipV="1">
            <a:off x="3091498" y="2917508"/>
            <a:ext cx="574675" cy="481012"/>
          </a:xfrm>
          <a:prstGeom prst="line">
            <a:avLst/>
          </a:prstGeom>
          <a:ln w="9525" cap="flat" cmpd="sng">
            <a:solidFill>
              <a:schemeClr val="tx1"/>
            </a:solidFill>
            <a:prstDash val="solid"/>
            <a:headEnd type="none" w="med" len="med"/>
            <a:tailEnd type="triangle" w="med" len="med"/>
          </a:ln>
        </p:spPr>
      </p:sp>
      <p:sp>
        <p:nvSpPr>
          <p:cNvPr id="10" name="Text Box 18"/>
          <p:cNvSpPr txBox="1"/>
          <p:nvPr/>
        </p:nvSpPr>
        <p:spPr>
          <a:xfrm>
            <a:off x="6333173" y="2269808"/>
            <a:ext cx="3024187" cy="1004887"/>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l-GR" altLang="en-US" sz="2400" dirty="0">
                <a:solidFill>
                  <a:schemeClr val="accent2">
                    <a:lumMod val="60000"/>
                    <a:lumOff val="40000"/>
                  </a:schemeClr>
                </a:solidFill>
                <a:latin typeface="Arial Narrow" panose="020B0606020202030204" pitchFamily="34" charset="0"/>
              </a:rPr>
              <a:t>Αλγόριθμος Ν:</a:t>
            </a:r>
            <a:r>
              <a:rPr lang="el-GR" altLang="en-US" sz="2400" dirty="0">
                <a:latin typeface="Arial Narrow" panose="020B0606020202030204" pitchFamily="34" charset="0"/>
              </a:rPr>
              <a:t> γκρι</a:t>
            </a:r>
          </a:p>
          <a:p>
            <a:pPr marL="0" lvl="0" indent="0" eaLnBrk="1" hangingPunct="1">
              <a:spcBef>
                <a:spcPct val="50000"/>
              </a:spcBef>
              <a:buClrTx/>
              <a:buSzTx/>
              <a:buFontTx/>
              <a:buNone/>
            </a:pPr>
            <a:r>
              <a:rPr lang="el-GR" altLang="en-US" sz="2400" dirty="0">
                <a:solidFill>
                  <a:schemeClr val="accent2">
                    <a:lumMod val="60000"/>
                    <a:lumOff val="40000"/>
                  </a:schemeClr>
                </a:solidFill>
                <a:latin typeface="Arial Narrow" panose="020B0606020202030204" pitchFamily="34" charset="0"/>
              </a:rPr>
              <a:t>Αλγόριθμος Ζ:</a:t>
            </a:r>
            <a:r>
              <a:rPr lang="el-GR" altLang="en-US" sz="2400" dirty="0">
                <a:latin typeface="Arial Narrow" panose="020B0606020202030204" pitchFamily="34" charset="0"/>
              </a:rPr>
              <a:t> λευκό</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Πολλ</a:t>
            </a:r>
            <a:r>
              <a:rPr lang="en-US" altLang="en-US" sz="3200" dirty="0"/>
              <a:t>απλή Κληρονομικότητα</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14</a:t>
            </a:fld>
            <a:endParaRPr lang="zh-CN" altLang="en-US"/>
          </a:p>
        </p:txBody>
      </p:sp>
      <p:sp>
        <p:nvSpPr>
          <p:cNvPr id="19460" name="Text Box 4"/>
          <p:cNvSpPr txBox="1"/>
          <p:nvPr/>
        </p:nvSpPr>
        <p:spPr>
          <a:xfrm>
            <a:off x="2777808" y="1923415"/>
            <a:ext cx="1366837"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ΠΤΗΝΟ</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 </a:t>
            </a:r>
            <a:r>
              <a:rPr lang="el-GR" altLang="en-US" sz="2400" dirty="0">
                <a:solidFill>
                  <a:schemeClr val="accent2">
                    <a:lumMod val="60000"/>
                    <a:lumOff val="40000"/>
                  </a:schemeClr>
                </a:solidFill>
                <a:latin typeface="Arial Narrow" panose="020B0606020202030204" pitchFamily="34" charset="0"/>
              </a:rPr>
              <a:t>ναι</a:t>
            </a:r>
          </a:p>
        </p:txBody>
      </p:sp>
      <p:sp>
        <p:nvSpPr>
          <p:cNvPr id="19461" name="Text Box 5"/>
          <p:cNvSpPr txBox="1"/>
          <p:nvPr/>
        </p:nvSpPr>
        <p:spPr>
          <a:xfrm>
            <a:off x="1787208" y="3147378"/>
            <a:ext cx="1782762"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ΠΙΓΚΟΥΪΝΟΣ</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 </a:t>
            </a:r>
            <a:r>
              <a:rPr lang="el-GR" altLang="en-US" sz="2400" dirty="0">
                <a:solidFill>
                  <a:schemeClr val="accent2">
                    <a:lumMod val="60000"/>
                    <a:lumOff val="40000"/>
                  </a:schemeClr>
                </a:solidFill>
                <a:latin typeface="Arial Narrow" panose="020B0606020202030204" pitchFamily="34" charset="0"/>
              </a:rPr>
              <a:t>όχι</a:t>
            </a:r>
          </a:p>
        </p:txBody>
      </p:sp>
      <p:sp>
        <p:nvSpPr>
          <p:cNvPr id="19462" name="Text Box 6"/>
          <p:cNvSpPr txBox="1"/>
          <p:nvPr/>
        </p:nvSpPr>
        <p:spPr>
          <a:xfrm>
            <a:off x="4144645" y="3147378"/>
            <a:ext cx="1657350"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ΚΑΤ-ΠΤΗΝΟ</a:t>
            </a:r>
          </a:p>
          <a:p>
            <a:pPr marL="0" lvl="0" indent="0" eaLnBrk="1" hangingPunct="1">
              <a:lnSpc>
                <a:spcPct val="75000"/>
              </a:lnSpc>
              <a:spcBef>
                <a:spcPct val="25000"/>
              </a:spcBef>
              <a:buClrTx/>
              <a:buSzTx/>
              <a:buFontTx/>
              <a:buNone/>
            </a:pPr>
            <a:endParaRPr lang="el-GR" altLang="en-US" sz="2400" dirty="0">
              <a:solidFill>
                <a:srgbClr val="FFCC00"/>
              </a:solidFill>
              <a:latin typeface="Arial Narrow" panose="020B0606020202030204" pitchFamily="34" charset="0"/>
            </a:endParaRPr>
          </a:p>
        </p:txBody>
      </p:sp>
      <p:sp>
        <p:nvSpPr>
          <p:cNvPr id="19463" name="Text Box 7"/>
          <p:cNvSpPr txBox="1"/>
          <p:nvPr/>
        </p:nvSpPr>
        <p:spPr>
          <a:xfrm>
            <a:off x="3136583" y="4599940"/>
            <a:ext cx="1366837"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Πίγκυ</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a:t>
            </a:r>
            <a:endParaRPr lang="el-GR" altLang="en-US" sz="2400" dirty="0">
              <a:solidFill>
                <a:srgbClr val="FFCC00"/>
              </a:solidFill>
              <a:latin typeface="Arial Narrow" panose="020B0606020202030204" pitchFamily="34" charset="0"/>
            </a:endParaRPr>
          </a:p>
        </p:txBody>
      </p:sp>
      <p:sp>
        <p:nvSpPr>
          <p:cNvPr id="19464" name="Line 8"/>
          <p:cNvSpPr/>
          <p:nvPr/>
        </p:nvSpPr>
        <p:spPr>
          <a:xfrm flipH="1" flipV="1">
            <a:off x="2777808" y="3890328"/>
            <a:ext cx="792162" cy="709612"/>
          </a:xfrm>
          <a:prstGeom prst="line">
            <a:avLst/>
          </a:prstGeom>
          <a:ln w="9525" cap="flat" cmpd="sng">
            <a:solidFill>
              <a:schemeClr val="tx1"/>
            </a:solidFill>
            <a:prstDash val="solid"/>
            <a:headEnd type="none" w="med" len="med"/>
            <a:tailEnd type="triangle" w="med" len="med"/>
          </a:ln>
        </p:spPr>
      </p:sp>
      <p:sp>
        <p:nvSpPr>
          <p:cNvPr id="19465" name="Line 9"/>
          <p:cNvSpPr/>
          <p:nvPr/>
        </p:nvSpPr>
        <p:spPr>
          <a:xfrm flipV="1">
            <a:off x="3857308" y="3890328"/>
            <a:ext cx="1079500" cy="709612"/>
          </a:xfrm>
          <a:prstGeom prst="line">
            <a:avLst/>
          </a:prstGeom>
          <a:ln w="9525" cap="flat" cmpd="sng">
            <a:solidFill>
              <a:schemeClr val="tx1"/>
            </a:solidFill>
            <a:prstDash val="solid"/>
            <a:headEnd type="none" w="med" len="med"/>
            <a:tailEnd type="triangle" w="med" len="med"/>
          </a:ln>
        </p:spPr>
      </p:sp>
      <p:sp>
        <p:nvSpPr>
          <p:cNvPr id="19466" name="Line 10"/>
          <p:cNvSpPr/>
          <p:nvPr/>
        </p:nvSpPr>
        <p:spPr>
          <a:xfrm flipV="1">
            <a:off x="2777808" y="2666365"/>
            <a:ext cx="574675" cy="481013"/>
          </a:xfrm>
          <a:prstGeom prst="line">
            <a:avLst/>
          </a:prstGeom>
          <a:ln w="9525" cap="flat" cmpd="sng">
            <a:solidFill>
              <a:schemeClr val="tx1"/>
            </a:solidFill>
            <a:prstDash val="solid"/>
            <a:headEnd type="none" w="med" len="med"/>
            <a:tailEnd type="triangle" w="med" len="med"/>
          </a:ln>
        </p:spPr>
      </p:sp>
      <p:sp>
        <p:nvSpPr>
          <p:cNvPr id="19467" name="Line 11"/>
          <p:cNvSpPr/>
          <p:nvPr/>
        </p:nvSpPr>
        <p:spPr>
          <a:xfrm flipH="1" flipV="1">
            <a:off x="3569970" y="2666365"/>
            <a:ext cx="1366838" cy="481013"/>
          </a:xfrm>
          <a:prstGeom prst="line">
            <a:avLst/>
          </a:prstGeom>
          <a:ln w="9525" cap="flat" cmpd="sng">
            <a:solidFill>
              <a:schemeClr val="tx1"/>
            </a:solidFill>
            <a:prstDash val="solid"/>
            <a:headEnd type="none" w="med" len="med"/>
            <a:tailEnd type="triangle" w="med" len="med"/>
          </a:ln>
        </p:spPr>
      </p:sp>
      <p:sp>
        <p:nvSpPr>
          <p:cNvPr id="19468" name="Text Box 12"/>
          <p:cNvSpPr txBox="1"/>
          <p:nvPr/>
        </p:nvSpPr>
        <p:spPr>
          <a:xfrm>
            <a:off x="5586095" y="1923415"/>
            <a:ext cx="2016125"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n-US" altLang="en-US" sz="2400" dirty="0">
                <a:latin typeface="Arial Narrow" panose="020B0606020202030204" pitchFamily="34" charset="0"/>
              </a:rPr>
              <a:t>QUAKER</a:t>
            </a:r>
            <a:endParaRPr lang="el-GR"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Ειρηνιστής: </a:t>
            </a:r>
            <a:r>
              <a:rPr lang="el-GR" altLang="en-US" sz="2400" dirty="0">
                <a:solidFill>
                  <a:schemeClr val="accent2">
                    <a:lumMod val="60000"/>
                    <a:lumOff val="40000"/>
                  </a:schemeClr>
                </a:solidFill>
                <a:latin typeface="Arial Narrow" panose="020B0606020202030204" pitchFamily="34" charset="0"/>
              </a:rPr>
              <a:t>ναι</a:t>
            </a:r>
          </a:p>
        </p:txBody>
      </p:sp>
      <p:sp>
        <p:nvSpPr>
          <p:cNvPr id="19469" name="Text Box 13"/>
          <p:cNvSpPr txBox="1"/>
          <p:nvPr/>
        </p:nvSpPr>
        <p:spPr>
          <a:xfrm>
            <a:off x="7818120" y="1923415"/>
            <a:ext cx="2016125"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n-US" altLang="en-US" sz="2400" dirty="0">
                <a:latin typeface="Arial Narrow" panose="020B0606020202030204" pitchFamily="34" charset="0"/>
              </a:rPr>
              <a:t>REPUBLICAN</a:t>
            </a:r>
            <a:endParaRPr lang="el-GR"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Ειρηνιστής: </a:t>
            </a:r>
            <a:r>
              <a:rPr lang="el-GR" altLang="en-US" sz="2400" dirty="0">
                <a:solidFill>
                  <a:schemeClr val="accent2">
                    <a:lumMod val="60000"/>
                    <a:lumOff val="40000"/>
                  </a:schemeClr>
                </a:solidFill>
                <a:latin typeface="Arial Narrow" panose="020B0606020202030204" pitchFamily="34" charset="0"/>
              </a:rPr>
              <a:t>όχι</a:t>
            </a:r>
          </a:p>
        </p:txBody>
      </p:sp>
      <p:sp>
        <p:nvSpPr>
          <p:cNvPr id="19470" name="Text Box 14"/>
          <p:cNvSpPr txBox="1"/>
          <p:nvPr/>
        </p:nvSpPr>
        <p:spPr>
          <a:xfrm>
            <a:off x="6810058" y="3147378"/>
            <a:ext cx="2016125"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n-US" altLang="en-US" sz="2400" dirty="0">
                <a:latin typeface="Arial Narrow" panose="020B0606020202030204" pitchFamily="34" charset="0"/>
              </a:rPr>
              <a:t>Nixon</a:t>
            </a:r>
            <a:endParaRPr lang="el-GR"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Ειρηνιστής:</a:t>
            </a:r>
            <a:endParaRPr lang="el-GR" altLang="en-US" sz="2400" dirty="0">
              <a:solidFill>
                <a:srgbClr val="FFCC00"/>
              </a:solidFill>
              <a:latin typeface="Arial Narrow" panose="020B0606020202030204" pitchFamily="34" charset="0"/>
            </a:endParaRPr>
          </a:p>
        </p:txBody>
      </p:sp>
      <p:sp>
        <p:nvSpPr>
          <p:cNvPr id="19471" name="Line 15"/>
          <p:cNvSpPr/>
          <p:nvPr/>
        </p:nvSpPr>
        <p:spPr>
          <a:xfrm flipH="1" flipV="1">
            <a:off x="6810058" y="2666365"/>
            <a:ext cx="792162" cy="481013"/>
          </a:xfrm>
          <a:prstGeom prst="line">
            <a:avLst/>
          </a:prstGeom>
          <a:ln w="9525" cap="flat" cmpd="sng">
            <a:solidFill>
              <a:schemeClr val="tx1"/>
            </a:solidFill>
            <a:prstDash val="solid"/>
            <a:headEnd type="none" w="med" len="med"/>
            <a:tailEnd type="triangle" w="med" len="med"/>
          </a:ln>
        </p:spPr>
      </p:sp>
      <p:sp>
        <p:nvSpPr>
          <p:cNvPr id="19472" name="Line 16"/>
          <p:cNvSpPr/>
          <p:nvPr/>
        </p:nvSpPr>
        <p:spPr>
          <a:xfrm flipV="1">
            <a:off x="7818120" y="2666365"/>
            <a:ext cx="719138" cy="481013"/>
          </a:xfrm>
          <a:prstGeom prst="line">
            <a:avLst/>
          </a:prstGeom>
          <a:ln w="9525" cap="flat" cmpd="sng">
            <a:solidFill>
              <a:schemeClr val="tx1"/>
            </a:solidFill>
            <a:prstDash val="solid"/>
            <a:headEnd type="none" w="med" len="med"/>
            <a:tailEnd type="triangle" w="med" len="med"/>
          </a:ln>
        </p:spPr>
      </p:sp>
      <p:sp>
        <p:nvSpPr>
          <p:cNvPr id="19473" name="Text Box 17"/>
          <p:cNvSpPr txBox="1"/>
          <p:nvPr/>
        </p:nvSpPr>
        <p:spPr>
          <a:xfrm>
            <a:off x="5225733" y="4228465"/>
            <a:ext cx="4248150" cy="1568450"/>
          </a:xfrm>
          <a:prstGeom prst="rect">
            <a:avLst/>
          </a:prstGeom>
          <a:noFill/>
          <a:ln w="9525" cap="flat" cmpd="sng">
            <a:solidFill>
              <a:srgbClr val="FFCC00"/>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l-GR" altLang="en-US" sz="2400" dirty="0">
                <a:latin typeface="Arial Narrow" panose="020B0606020202030204" pitchFamily="34" charset="0"/>
              </a:rPr>
              <a:t>Ο απλός αλγόριθμος αναζήτησης κατά πλάτος (ολοκλήρωση όλων των διαδρομών ίδιου μήκους) </a:t>
            </a:r>
            <a:r>
              <a:rPr lang="en-US" altLang="el-GR" sz="2400" dirty="0">
                <a:latin typeface="Arial Narrow" panose="020B0606020202030204" pitchFamily="34" charset="0"/>
              </a:rPr>
              <a:t>στη γενική περίπτωση αποτυγχάνει.</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a:t>Απ</a:t>
            </a:r>
            <a:r>
              <a:rPr lang="en-US" altLang="en-US" sz="3200" dirty="0" err="1"/>
              <a:t>όστ</a:t>
            </a:r>
            <a:r>
              <a:rPr lang="en-US" altLang="en-US" sz="3200" dirty="0"/>
              <a:t>αση Συλλογισμού</a:t>
            </a:r>
          </a:p>
        </p:txBody>
      </p:sp>
      <p:sp>
        <p:nvSpPr>
          <p:cNvPr id="3" name="Content Placeholder 2"/>
          <p:cNvSpPr>
            <a:spLocks noGrp="1"/>
          </p:cNvSpPr>
          <p:nvPr>
            <p:ph idx="1"/>
          </p:nvPr>
        </p:nvSpPr>
        <p:spPr/>
        <p:txBody>
          <a:bodyPr/>
          <a:lstStyle/>
          <a:p>
            <a:pPr marL="0" indent="0">
              <a:buNone/>
            </a:pPr>
            <a:r>
              <a:rPr lang="en-US" altLang="en-US" sz="2400" b="1" u="sng">
                <a:sym typeface="+mn-ea"/>
              </a:rPr>
              <a:t>Απόσταση Συλλογισμού:</a:t>
            </a:r>
            <a:endParaRPr lang="en-US" sz="2400"/>
          </a:p>
          <a:p>
            <a:endParaRPr lang="en-US" sz="2400"/>
          </a:p>
          <a:p>
            <a:r>
              <a:rPr lang="en-US" sz="2400"/>
              <a:t>Η απόσταση ενός πλαισίου F1 από ένα πλαίσιο F2 είναι μικρότερη από την απόστασή του από το πλαίσιο F3 αν και μόνο αν υπάρχει διαδρομή συλλογισμού από το F1 στο F3 δια μέσου του F2</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15</a:t>
            </a:fld>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sym typeface="+mn-ea"/>
              </a:rPr>
              <a:t>Συλλογισμός</a:t>
            </a:r>
            <a:r>
              <a:rPr lang="en-US" altLang="en-US" sz="3200" dirty="0">
                <a:sym typeface="+mn-ea"/>
              </a:rPr>
              <a:t> </a:t>
            </a:r>
            <a:r>
              <a:rPr lang="en-US" altLang="en-US" sz="3200" dirty="0" err="1">
                <a:sym typeface="+mn-ea"/>
              </a:rPr>
              <a:t>με</a:t>
            </a:r>
            <a:r>
              <a:rPr lang="en-US" altLang="en-US" sz="3200" dirty="0">
                <a:sym typeface="+mn-ea"/>
              </a:rPr>
              <a:t> </a:t>
            </a:r>
            <a:r>
              <a:rPr lang="en-US" altLang="en-US" sz="3200" dirty="0" err="1">
                <a:sym typeface="+mn-ea"/>
              </a:rPr>
              <a:t>Πλ</a:t>
            </a:r>
            <a:r>
              <a:rPr lang="en-US" altLang="en-US" sz="3200" dirty="0">
                <a:sym typeface="+mn-ea"/>
              </a:rPr>
              <a:t>αίσια - Συλλογιστική Απόσταση</a:t>
            </a:r>
          </a:p>
        </p:txBody>
      </p:sp>
      <p:sp>
        <p:nvSpPr>
          <p:cNvPr id="3" name="Content Placeholder 2"/>
          <p:cNvSpPr>
            <a:spLocks noGrp="1"/>
          </p:cNvSpPr>
          <p:nvPr>
            <p:ph idx="1"/>
          </p:nvPr>
        </p:nvSpPr>
        <p:spPr/>
        <p:txBody>
          <a:bodyPr/>
          <a:lstStyle/>
          <a:p>
            <a:pPr marL="0" indent="0">
              <a:buNone/>
            </a:pPr>
            <a:r>
              <a:rPr lang="en-US" sz="2200" b="1">
                <a:sym typeface="+mn-ea"/>
              </a:rPr>
              <a:t>Δεδομένα:</a:t>
            </a:r>
            <a:r>
              <a:rPr lang="en-US" sz="2200">
                <a:sym typeface="+mn-ea"/>
              </a:rPr>
              <a:t> </a:t>
            </a:r>
            <a:r>
              <a:rPr lang="en-US" sz="2200" i="1">
                <a:sym typeface="+mn-ea"/>
              </a:rPr>
              <a:t>Πλαίσιο</a:t>
            </a:r>
            <a:r>
              <a:rPr lang="en-US" sz="2200">
                <a:sym typeface="+mn-ea"/>
              </a:rPr>
              <a:t> F, </a:t>
            </a:r>
            <a:r>
              <a:rPr lang="en-US" sz="2200" i="1">
                <a:sym typeface="+mn-ea"/>
              </a:rPr>
              <a:t>Χαρακτηριστικό</a:t>
            </a:r>
            <a:r>
              <a:rPr lang="en-US" sz="2200">
                <a:sym typeface="+mn-ea"/>
              </a:rPr>
              <a:t> S, </a:t>
            </a:r>
            <a:r>
              <a:rPr lang="en-US" sz="2200" b="1">
                <a:sym typeface="+mn-ea"/>
              </a:rPr>
              <a:t>Ζητούμενο:</a:t>
            </a:r>
            <a:r>
              <a:rPr lang="en-US" sz="2200">
                <a:sym typeface="+mn-ea"/>
              </a:rPr>
              <a:t> τιμή του S</a:t>
            </a:r>
            <a:endParaRPr lang="en-US" sz="2200"/>
          </a:p>
          <a:p>
            <a:pPr marL="0" indent="0">
              <a:buNone/>
            </a:pPr>
            <a:endParaRPr lang="en-US" sz="2200"/>
          </a:p>
          <a:p>
            <a:pPr marL="0" indent="0">
              <a:buNone/>
            </a:pPr>
            <a:r>
              <a:rPr lang="en-US" sz="2200" u="sng"/>
              <a:t>Αλγόριθμος Βασισμένος στη Συλλογιστική Απόσταση</a:t>
            </a:r>
          </a:p>
          <a:p>
            <a:pPr marL="457200" indent="-457200">
              <a:buAutoNum type="arabicPeriod"/>
            </a:pPr>
            <a:r>
              <a:rPr lang="en-US" sz="2200"/>
              <a:t>Εφάρμοσε αναζήτηση κατά πλάτος (ή βάθος) ακολουθώντας όλες τις δυνατές διαδρομές από το F προς τα πάνω και αποθήκευσε στη λίστα VALUES όλες τις τιμές που θα βρεις για το S</a:t>
            </a:r>
          </a:p>
          <a:p>
            <a:pPr marL="457200" indent="-457200">
              <a:buAutoNum type="arabicPeriod"/>
            </a:pPr>
            <a:r>
              <a:rPr lang="en-US" sz="2200"/>
              <a:t>Για κάθε τιμή στη VALUES εξέτασε αν υπάρχει άλλη τιμή που προέρχεται από πλαίσιο που βρίσκεται σε μικρότερη συλλογιστική απόσταση από το F. Αν υπάρχει, διάγραψε την τιμή</a:t>
            </a:r>
          </a:p>
          <a:p>
            <a:pPr marL="457200" indent="-457200">
              <a:buAutoNum type="arabicPeriod"/>
            </a:pPr>
            <a:r>
              <a:rPr lang="en-US" sz="2200"/>
              <a:t>Αν απομείνουν 0 τιμές, τότε δεν υπάρχει απάντηση. Αν απομείνει μια (1) τιμή είναι η απάντηση. Αν απομείνουν περισσότερες από μία, τότε υπάρχει αντίφαση</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16</a:t>
            </a:fld>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Συλλογισμός</a:t>
            </a:r>
            <a:r>
              <a:rPr lang="en-US" altLang="en-US" sz="3200" dirty="0"/>
              <a:t> </a:t>
            </a:r>
            <a:r>
              <a:rPr lang="en-US" altLang="en-US" sz="3200" dirty="0" err="1"/>
              <a:t>με</a:t>
            </a:r>
            <a:r>
              <a:rPr lang="en-US" altLang="en-US" sz="3200" dirty="0"/>
              <a:t> </a:t>
            </a:r>
            <a:r>
              <a:rPr lang="en-US" altLang="en-US" sz="3200" dirty="0" err="1"/>
              <a:t>Πλ</a:t>
            </a:r>
            <a:r>
              <a:rPr lang="en-US" altLang="en-US" sz="3200" dirty="0"/>
              <a:t>αίσια - Συλλογιστική Απόσταση</a:t>
            </a:r>
            <a:r>
              <a:rPr lang="el-GR" altLang="en-US" sz="3200" dirty="0"/>
              <a:t> - </a:t>
            </a:r>
            <a:r>
              <a:rPr lang="en-US" altLang="en-US" sz="3200" dirty="0"/>
              <a:t>Πα</a:t>
            </a:r>
            <a:r>
              <a:rPr lang="en-US" altLang="en-US" sz="3200" dirty="0" err="1"/>
              <a:t>ράδειγμ</a:t>
            </a:r>
            <a:r>
              <a:rPr lang="en-US" altLang="en-US" sz="3200" dirty="0"/>
              <a:t>α</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17</a:t>
            </a:fld>
            <a:endParaRPr lang="zh-CN" altLang="en-US"/>
          </a:p>
        </p:txBody>
      </p:sp>
      <p:sp>
        <p:nvSpPr>
          <p:cNvPr id="24579" name="Text Box 3"/>
          <p:cNvSpPr txBox="1"/>
          <p:nvPr/>
        </p:nvSpPr>
        <p:spPr>
          <a:xfrm>
            <a:off x="3922713" y="1403350"/>
            <a:ext cx="1366837"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ΠΤΗΝΟ</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 </a:t>
            </a:r>
            <a:r>
              <a:rPr lang="el-GR" altLang="en-US" sz="2400" dirty="0">
                <a:solidFill>
                  <a:srgbClr val="FFCC00"/>
                </a:solidFill>
                <a:latin typeface="Arial Narrow" panose="020B0606020202030204" pitchFamily="34" charset="0"/>
              </a:rPr>
              <a:t>ναι</a:t>
            </a:r>
          </a:p>
        </p:txBody>
      </p:sp>
      <p:sp>
        <p:nvSpPr>
          <p:cNvPr id="24580" name="Text Box 4"/>
          <p:cNvSpPr txBox="1"/>
          <p:nvPr/>
        </p:nvSpPr>
        <p:spPr>
          <a:xfrm>
            <a:off x="1692275" y="2627313"/>
            <a:ext cx="3022600"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ΠΙΓΚΟΥΪΝΟΣ</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 </a:t>
            </a:r>
            <a:r>
              <a:rPr lang="el-GR" altLang="en-US" sz="2400" dirty="0">
                <a:solidFill>
                  <a:srgbClr val="FFCC00"/>
                </a:solidFill>
                <a:latin typeface="Arial Narrow" panose="020B0606020202030204" pitchFamily="34" charset="0"/>
              </a:rPr>
              <a:t>όχι</a:t>
            </a:r>
          </a:p>
        </p:txBody>
      </p:sp>
      <p:sp>
        <p:nvSpPr>
          <p:cNvPr id="24581" name="Text Box 5"/>
          <p:cNvSpPr txBox="1"/>
          <p:nvPr/>
        </p:nvSpPr>
        <p:spPr>
          <a:xfrm>
            <a:off x="5289550" y="3554413"/>
            <a:ext cx="1657350"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ΚΑΤ-ΠΤΗΝΟ</a:t>
            </a:r>
          </a:p>
          <a:p>
            <a:pPr marL="0" lvl="0" indent="0" eaLnBrk="1" hangingPunct="1">
              <a:lnSpc>
                <a:spcPct val="75000"/>
              </a:lnSpc>
              <a:spcBef>
                <a:spcPct val="25000"/>
              </a:spcBef>
              <a:buClrTx/>
              <a:buSzTx/>
              <a:buFontTx/>
              <a:buNone/>
            </a:pPr>
            <a:endParaRPr lang="el-GR" altLang="en-US" sz="2400" dirty="0">
              <a:solidFill>
                <a:srgbClr val="FFCC00"/>
              </a:solidFill>
              <a:latin typeface="Arial Narrow" panose="020B0606020202030204" pitchFamily="34" charset="0"/>
            </a:endParaRPr>
          </a:p>
        </p:txBody>
      </p:sp>
      <p:sp>
        <p:nvSpPr>
          <p:cNvPr id="24582" name="Text Box 6"/>
          <p:cNvSpPr txBox="1"/>
          <p:nvPr/>
        </p:nvSpPr>
        <p:spPr>
          <a:xfrm>
            <a:off x="4138613" y="5711825"/>
            <a:ext cx="1366837"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Πίγκυ</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a:t>
            </a:r>
            <a:endParaRPr lang="el-GR" altLang="en-US" sz="2400" dirty="0">
              <a:solidFill>
                <a:srgbClr val="FFCC00"/>
              </a:solidFill>
              <a:latin typeface="Arial Narrow" panose="020B0606020202030204" pitchFamily="34" charset="0"/>
            </a:endParaRPr>
          </a:p>
        </p:txBody>
      </p:sp>
      <p:sp>
        <p:nvSpPr>
          <p:cNvPr id="24583" name="Line 7"/>
          <p:cNvSpPr/>
          <p:nvPr/>
        </p:nvSpPr>
        <p:spPr>
          <a:xfrm flipH="1" flipV="1">
            <a:off x="3779838" y="5373688"/>
            <a:ext cx="358775" cy="320675"/>
          </a:xfrm>
          <a:prstGeom prst="line">
            <a:avLst/>
          </a:prstGeom>
          <a:ln w="9525" cap="flat" cmpd="sng">
            <a:solidFill>
              <a:schemeClr val="tx1"/>
            </a:solidFill>
            <a:prstDash val="solid"/>
            <a:headEnd type="none" w="med" len="med"/>
            <a:tailEnd type="triangle" w="med" len="med"/>
          </a:ln>
        </p:spPr>
      </p:sp>
      <p:sp>
        <p:nvSpPr>
          <p:cNvPr id="24584" name="Line 8"/>
          <p:cNvSpPr/>
          <p:nvPr/>
        </p:nvSpPr>
        <p:spPr>
          <a:xfrm flipV="1">
            <a:off x="4965700" y="4297363"/>
            <a:ext cx="1079500" cy="1397000"/>
          </a:xfrm>
          <a:prstGeom prst="line">
            <a:avLst/>
          </a:prstGeom>
          <a:ln w="9525" cap="flat" cmpd="sng">
            <a:solidFill>
              <a:schemeClr val="tx1"/>
            </a:solidFill>
            <a:prstDash val="solid"/>
            <a:headEnd type="none" w="med" len="med"/>
            <a:tailEnd type="triangle" w="med" len="med"/>
          </a:ln>
        </p:spPr>
      </p:sp>
      <p:sp>
        <p:nvSpPr>
          <p:cNvPr id="24585" name="Line 9"/>
          <p:cNvSpPr/>
          <p:nvPr/>
        </p:nvSpPr>
        <p:spPr>
          <a:xfrm flipV="1">
            <a:off x="3922713" y="2146300"/>
            <a:ext cx="574675" cy="481013"/>
          </a:xfrm>
          <a:prstGeom prst="line">
            <a:avLst/>
          </a:prstGeom>
          <a:ln w="9525" cap="flat" cmpd="sng">
            <a:solidFill>
              <a:schemeClr val="tx1"/>
            </a:solidFill>
            <a:prstDash val="solid"/>
            <a:headEnd type="none" w="med" len="med"/>
            <a:tailEnd type="triangle" w="med" len="med"/>
          </a:ln>
        </p:spPr>
      </p:sp>
      <p:sp>
        <p:nvSpPr>
          <p:cNvPr id="24586" name="Line 10"/>
          <p:cNvSpPr/>
          <p:nvPr/>
        </p:nvSpPr>
        <p:spPr>
          <a:xfrm flipH="1" flipV="1">
            <a:off x="4714875" y="2146300"/>
            <a:ext cx="1366838" cy="1408113"/>
          </a:xfrm>
          <a:prstGeom prst="line">
            <a:avLst/>
          </a:prstGeom>
          <a:ln w="9525" cap="flat" cmpd="sng">
            <a:solidFill>
              <a:schemeClr val="tx1"/>
            </a:solidFill>
            <a:prstDash val="solid"/>
            <a:headEnd type="none" w="med" len="med"/>
            <a:tailEnd type="triangle" w="med" len="med"/>
          </a:ln>
        </p:spPr>
      </p:sp>
      <p:sp>
        <p:nvSpPr>
          <p:cNvPr id="24587" name="Text Box 11"/>
          <p:cNvSpPr txBox="1"/>
          <p:nvPr/>
        </p:nvSpPr>
        <p:spPr>
          <a:xfrm>
            <a:off x="1692275" y="3644900"/>
            <a:ext cx="3022600"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ΚΟΥΤΣΟΣ-ΠΙΓΚΟΥΪΝΟΣ</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a:t>
            </a:r>
            <a:endParaRPr lang="el-GR" altLang="en-US" sz="2400" dirty="0">
              <a:solidFill>
                <a:srgbClr val="FFCC00"/>
              </a:solidFill>
              <a:latin typeface="Arial Narrow" panose="020B0606020202030204" pitchFamily="34" charset="0"/>
            </a:endParaRPr>
          </a:p>
        </p:txBody>
      </p:sp>
      <p:sp>
        <p:nvSpPr>
          <p:cNvPr id="24588" name="Text Box 12"/>
          <p:cNvSpPr txBox="1"/>
          <p:nvPr/>
        </p:nvSpPr>
        <p:spPr>
          <a:xfrm>
            <a:off x="1692275" y="4652963"/>
            <a:ext cx="3022600"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ΛΕΥΚΟΣ-ΠΙΓΚΟΥΪΝΟΣ</a:t>
            </a: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Πετά:</a:t>
            </a:r>
            <a:endParaRPr lang="el-GR" altLang="en-US" sz="2400" dirty="0">
              <a:solidFill>
                <a:srgbClr val="FFCC00"/>
              </a:solidFill>
              <a:latin typeface="Arial Narrow" panose="020B0606020202030204" pitchFamily="34" charset="0"/>
            </a:endParaRPr>
          </a:p>
        </p:txBody>
      </p:sp>
      <p:sp>
        <p:nvSpPr>
          <p:cNvPr id="24589" name="Line 13"/>
          <p:cNvSpPr/>
          <p:nvPr/>
        </p:nvSpPr>
        <p:spPr>
          <a:xfrm flipV="1">
            <a:off x="3059113" y="3370263"/>
            <a:ext cx="0" cy="274637"/>
          </a:xfrm>
          <a:prstGeom prst="line">
            <a:avLst/>
          </a:prstGeom>
          <a:ln w="9525" cap="flat" cmpd="sng">
            <a:solidFill>
              <a:schemeClr val="tx1"/>
            </a:solidFill>
            <a:prstDash val="solid"/>
            <a:headEnd type="none" w="med" len="med"/>
            <a:tailEnd type="triangle" w="med" len="med"/>
          </a:ln>
        </p:spPr>
      </p:sp>
      <p:sp>
        <p:nvSpPr>
          <p:cNvPr id="24590" name="Line 14"/>
          <p:cNvSpPr/>
          <p:nvPr/>
        </p:nvSpPr>
        <p:spPr>
          <a:xfrm flipV="1">
            <a:off x="3059113" y="4387850"/>
            <a:ext cx="0" cy="265113"/>
          </a:xfrm>
          <a:prstGeom prst="line">
            <a:avLst/>
          </a:prstGeom>
          <a:ln w="9525" cap="flat" cmpd="sng">
            <a:solidFill>
              <a:schemeClr val="tx1"/>
            </a:solidFill>
            <a:prstDash val="solid"/>
            <a:headEnd type="none" w="med" len="med"/>
            <a:tailEnd type="triangle" w="med" len="med"/>
          </a:ln>
        </p:spPr>
      </p:sp>
      <p:sp>
        <p:nvSpPr>
          <p:cNvPr id="34832" name="Text Box 16"/>
          <p:cNvSpPr txBox="1"/>
          <p:nvPr/>
        </p:nvSpPr>
        <p:spPr>
          <a:xfrm>
            <a:off x="5795963" y="2398713"/>
            <a:ext cx="3119437"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n-US" altLang="en-US" sz="2400" dirty="0">
                <a:solidFill>
                  <a:srgbClr val="FFCC00"/>
                </a:solidFill>
              </a:rPr>
              <a:t>VALUES</a:t>
            </a:r>
            <a:r>
              <a:rPr lang="en-US" altLang="en-US" sz="2400" dirty="0"/>
              <a:t> = [</a:t>
            </a:r>
            <a:r>
              <a:rPr lang="el-GR" altLang="en-US" sz="2400" dirty="0"/>
              <a:t>όχι, ναι]</a:t>
            </a:r>
          </a:p>
        </p:txBody>
      </p:sp>
      <p:grpSp>
        <p:nvGrpSpPr>
          <p:cNvPr id="5" name="Group 19"/>
          <p:cNvGrpSpPr/>
          <p:nvPr/>
        </p:nvGrpSpPr>
        <p:grpSpPr>
          <a:xfrm>
            <a:off x="8099425" y="2398713"/>
            <a:ext cx="265113" cy="457200"/>
            <a:chOff x="5102" y="1511"/>
            <a:chExt cx="167" cy="288"/>
          </a:xfrm>
        </p:grpSpPr>
        <p:sp>
          <p:nvSpPr>
            <p:cNvPr id="24595" name="Line 17"/>
            <p:cNvSpPr/>
            <p:nvPr/>
          </p:nvSpPr>
          <p:spPr>
            <a:xfrm>
              <a:off x="5103" y="1511"/>
              <a:ext cx="166" cy="288"/>
            </a:xfrm>
            <a:prstGeom prst="line">
              <a:avLst/>
            </a:prstGeom>
            <a:ln w="28575" cap="flat" cmpd="sng">
              <a:solidFill>
                <a:srgbClr val="FF3300"/>
              </a:solidFill>
              <a:prstDash val="solid"/>
              <a:headEnd type="none" w="med" len="med"/>
              <a:tailEnd type="none" w="med" len="med"/>
            </a:ln>
          </p:spPr>
        </p:sp>
        <p:sp>
          <p:nvSpPr>
            <p:cNvPr id="24596" name="Line 18"/>
            <p:cNvSpPr/>
            <p:nvPr/>
          </p:nvSpPr>
          <p:spPr>
            <a:xfrm flipH="1">
              <a:off x="5102" y="1511"/>
              <a:ext cx="167" cy="288"/>
            </a:xfrm>
            <a:prstGeom prst="line">
              <a:avLst/>
            </a:prstGeom>
            <a:ln w="28575" cap="flat" cmpd="sng">
              <a:solidFill>
                <a:srgbClr val="FF3300"/>
              </a:solidFill>
              <a:prstDash val="solid"/>
              <a:headEnd type="none" w="med" len="med"/>
              <a:tailEnd type="none" w="med" len="med"/>
            </a:ln>
          </p:spPr>
        </p:sp>
      </p:grpSp>
      <p:sp>
        <p:nvSpPr>
          <p:cNvPr id="6" name="Text Box 16"/>
          <p:cNvSpPr txBox="1"/>
          <p:nvPr/>
        </p:nvSpPr>
        <p:spPr>
          <a:xfrm>
            <a:off x="5763260" y="1219200"/>
            <a:ext cx="4284345"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n-US" sz="2800" b="1" u="sng" dirty="0">
                <a:solidFill>
                  <a:schemeClr val="tx1"/>
                </a:solidFill>
              </a:rPr>
              <a:t>Ερώτηση:</a:t>
            </a:r>
            <a:r>
              <a:rPr lang="en-US" sz="2800" dirty="0">
                <a:solidFill>
                  <a:schemeClr val="tx1"/>
                </a:solidFill>
              </a:rPr>
              <a:t> πετά ο Πίγκυ;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32"/>
                                        </p:tgtEl>
                                        <p:attrNameLst>
                                          <p:attrName>style.visibility</p:attrName>
                                        </p:attrNameLst>
                                      </p:cBhvr>
                                      <p:to>
                                        <p:strVal val="visible"/>
                                      </p:to>
                                    </p:set>
                                    <p:animEffect transition="in" filter="dissolve">
                                      <p:cBhvr>
                                        <p:cTn id="12" dur="500"/>
                                        <p:tgtEl>
                                          <p:spTgt spid="3483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2"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sym typeface="+mn-ea"/>
              </a:rPr>
              <a:t>Συλλογισμός</a:t>
            </a:r>
            <a:r>
              <a:rPr lang="en-US" altLang="en-US" sz="3200" dirty="0">
                <a:sym typeface="+mn-ea"/>
              </a:rPr>
              <a:t> </a:t>
            </a:r>
            <a:r>
              <a:rPr lang="en-US" altLang="en-US" sz="3200" dirty="0" err="1">
                <a:sym typeface="+mn-ea"/>
              </a:rPr>
              <a:t>με</a:t>
            </a:r>
            <a:r>
              <a:rPr lang="en-US" altLang="en-US" sz="3200" dirty="0">
                <a:sym typeface="+mn-ea"/>
              </a:rPr>
              <a:t> </a:t>
            </a:r>
            <a:r>
              <a:rPr lang="en-US" altLang="en-US" sz="3200" dirty="0" err="1">
                <a:sym typeface="+mn-ea"/>
              </a:rPr>
              <a:t>Πλ</a:t>
            </a:r>
            <a:r>
              <a:rPr lang="en-US" altLang="en-US" sz="3200" dirty="0">
                <a:sym typeface="+mn-ea"/>
              </a:rPr>
              <a:t>αίσια - Συλλογιστική Απόσταση</a:t>
            </a:r>
            <a:r>
              <a:rPr lang="el-GR" altLang="en-US" sz="3200" dirty="0">
                <a:sym typeface="+mn-ea"/>
              </a:rPr>
              <a:t> -</a:t>
            </a:r>
            <a:r>
              <a:rPr lang="en-US" altLang="en-US" sz="3200" dirty="0">
                <a:sym typeface="+mn-ea"/>
              </a:rPr>
              <a:t> Π</a:t>
            </a:r>
            <a:r>
              <a:rPr lang="el-GR" altLang="en-US" sz="3200" dirty="0" err="1">
                <a:sym typeface="+mn-ea"/>
              </a:rPr>
              <a:t>αράδει</a:t>
            </a:r>
            <a:r>
              <a:rPr lang="en-US" altLang="en-US" sz="3200" dirty="0" err="1">
                <a:sym typeface="+mn-ea"/>
              </a:rPr>
              <a:t>γμ</a:t>
            </a:r>
            <a:r>
              <a:rPr lang="en-US" altLang="en-US" sz="3200" dirty="0">
                <a:sym typeface="+mn-ea"/>
              </a:rPr>
              <a:t>α (2)</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18</a:t>
            </a:fld>
            <a:endParaRPr lang="zh-CN" altLang="en-US"/>
          </a:p>
        </p:txBody>
      </p:sp>
      <p:sp>
        <p:nvSpPr>
          <p:cNvPr id="25603" name="Text Box 3"/>
          <p:cNvSpPr txBox="1"/>
          <p:nvPr/>
        </p:nvSpPr>
        <p:spPr>
          <a:xfrm>
            <a:off x="1763713" y="3716338"/>
            <a:ext cx="2016125"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n-US" altLang="en-US" sz="2400" dirty="0">
                <a:latin typeface="Arial Narrow" panose="020B0606020202030204" pitchFamily="34" charset="0"/>
              </a:rPr>
              <a:t>QUAKER</a:t>
            </a:r>
            <a:endParaRPr lang="el-GR"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Ειρηνιστής: </a:t>
            </a:r>
            <a:r>
              <a:rPr lang="el-GR" altLang="en-US" sz="2400" dirty="0">
                <a:solidFill>
                  <a:srgbClr val="FFCC00"/>
                </a:solidFill>
                <a:latin typeface="Arial Narrow" panose="020B0606020202030204" pitchFamily="34" charset="0"/>
              </a:rPr>
              <a:t>ναι</a:t>
            </a:r>
          </a:p>
        </p:txBody>
      </p:sp>
      <p:sp>
        <p:nvSpPr>
          <p:cNvPr id="25604" name="Text Box 4"/>
          <p:cNvSpPr txBox="1"/>
          <p:nvPr/>
        </p:nvSpPr>
        <p:spPr>
          <a:xfrm>
            <a:off x="3995738" y="3441700"/>
            <a:ext cx="2305050" cy="1017588"/>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n-US" altLang="en-US" sz="2400" dirty="0">
                <a:latin typeface="Arial Narrow" panose="020B0606020202030204" pitchFamily="34" charset="0"/>
              </a:rPr>
              <a:t>CONSERVATIVE-REPUBLICAN</a:t>
            </a:r>
            <a:endParaRPr lang="el-GR"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Ειρηνιστής:</a:t>
            </a:r>
            <a:endParaRPr lang="el-GR" altLang="en-US" sz="2400" dirty="0">
              <a:solidFill>
                <a:srgbClr val="FFCC00"/>
              </a:solidFill>
              <a:latin typeface="Arial Narrow" panose="020B0606020202030204" pitchFamily="34" charset="0"/>
            </a:endParaRPr>
          </a:p>
        </p:txBody>
      </p:sp>
      <p:sp>
        <p:nvSpPr>
          <p:cNvPr id="25605" name="Text Box 5"/>
          <p:cNvSpPr txBox="1"/>
          <p:nvPr/>
        </p:nvSpPr>
        <p:spPr>
          <a:xfrm>
            <a:off x="2987675" y="4940300"/>
            <a:ext cx="2016125"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n-US" altLang="en-US" sz="2400" dirty="0">
                <a:latin typeface="Arial Narrow" panose="020B0606020202030204" pitchFamily="34" charset="0"/>
              </a:rPr>
              <a:t>Nixon</a:t>
            </a:r>
            <a:endParaRPr lang="el-GR"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Ειρηνιστής:</a:t>
            </a:r>
            <a:endParaRPr lang="el-GR" altLang="en-US" sz="2400" dirty="0">
              <a:solidFill>
                <a:srgbClr val="FFCC00"/>
              </a:solidFill>
              <a:latin typeface="Arial Narrow" panose="020B0606020202030204" pitchFamily="34" charset="0"/>
            </a:endParaRPr>
          </a:p>
        </p:txBody>
      </p:sp>
      <p:sp>
        <p:nvSpPr>
          <p:cNvPr id="25606" name="Line 6"/>
          <p:cNvSpPr/>
          <p:nvPr/>
        </p:nvSpPr>
        <p:spPr>
          <a:xfrm flipH="1" flipV="1">
            <a:off x="2987675" y="4459288"/>
            <a:ext cx="792163" cy="481012"/>
          </a:xfrm>
          <a:prstGeom prst="line">
            <a:avLst/>
          </a:prstGeom>
          <a:ln w="9525" cap="flat" cmpd="sng">
            <a:solidFill>
              <a:schemeClr val="tx1"/>
            </a:solidFill>
            <a:prstDash val="solid"/>
            <a:headEnd type="none" w="med" len="med"/>
            <a:tailEnd type="triangle" w="med" len="med"/>
          </a:ln>
        </p:spPr>
      </p:sp>
      <p:sp>
        <p:nvSpPr>
          <p:cNvPr id="25607" name="Line 7"/>
          <p:cNvSpPr/>
          <p:nvPr/>
        </p:nvSpPr>
        <p:spPr>
          <a:xfrm flipV="1">
            <a:off x="3995738" y="4459288"/>
            <a:ext cx="719137" cy="481012"/>
          </a:xfrm>
          <a:prstGeom prst="line">
            <a:avLst/>
          </a:prstGeom>
          <a:ln w="9525" cap="flat" cmpd="sng">
            <a:solidFill>
              <a:schemeClr val="tx1"/>
            </a:solidFill>
            <a:prstDash val="solid"/>
            <a:headEnd type="none" w="med" len="med"/>
            <a:tailEnd type="triangle" w="med" len="med"/>
          </a:ln>
        </p:spPr>
      </p:sp>
      <p:sp>
        <p:nvSpPr>
          <p:cNvPr id="25608" name="Text Box 8"/>
          <p:cNvSpPr txBox="1"/>
          <p:nvPr/>
        </p:nvSpPr>
        <p:spPr>
          <a:xfrm>
            <a:off x="3995738" y="2124075"/>
            <a:ext cx="2305050" cy="742950"/>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lnSpc>
                <a:spcPct val="75000"/>
              </a:lnSpc>
              <a:spcBef>
                <a:spcPct val="25000"/>
              </a:spcBef>
              <a:buClrTx/>
              <a:buSzTx/>
              <a:buFontTx/>
              <a:buNone/>
            </a:pPr>
            <a:r>
              <a:rPr lang="en-US" altLang="en-US" sz="2400" dirty="0">
                <a:latin typeface="Arial Narrow" panose="020B0606020202030204" pitchFamily="34" charset="0"/>
              </a:rPr>
              <a:t>REPUBLICAN</a:t>
            </a:r>
            <a:endParaRPr lang="el-GR" altLang="en-US" sz="2400" dirty="0">
              <a:latin typeface="Arial Narrow" panose="020B0606020202030204" pitchFamily="34" charset="0"/>
            </a:endParaRPr>
          </a:p>
          <a:p>
            <a:pPr marL="0" lvl="0" indent="0" eaLnBrk="1" hangingPunct="1">
              <a:lnSpc>
                <a:spcPct val="75000"/>
              </a:lnSpc>
              <a:spcBef>
                <a:spcPct val="25000"/>
              </a:spcBef>
              <a:buClrTx/>
              <a:buSzTx/>
              <a:buFontTx/>
              <a:buNone/>
            </a:pPr>
            <a:r>
              <a:rPr lang="el-GR" altLang="en-US" sz="2400" dirty="0">
                <a:latin typeface="Arial Narrow" panose="020B0606020202030204" pitchFamily="34" charset="0"/>
              </a:rPr>
              <a:t>Ειρηνιστής: </a:t>
            </a:r>
            <a:r>
              <a:rPr lang="el-GR" altLang="en-US" sz="2400" dirty="0">
                <a:solidFill>
                  <a:srgbClr val="FFCC00"/>
                </a:solidFill>
                <a:latin typeface="Arial Narrow" panose="020B0606020202030204" pitchFamily="34" charset="0"/>
              </a:rPr>
              <a:t>όχι</a:t>
            </a:r>
          </a:p>
        </p:txBody>
      </p:sp>
      <p:sp>
        <p:nvSpPr>
          <p:cNvPr id="25609" name="Line 9"/>
          <p:cNvSpPr/>
          <p:nvPr/>
        </p:nvSpPr>
        <p:spPr>
          <a:xfrm flipV="1">
            <a:off x="5003800" y="2867025"/>
            <a:ext cx="0" cy="574675"/>
          </a:xfrm>
          <a:prstGeom prst="line">
            <a:avLst/>
          </a:prstGeom>
          <a:ln w="9525" cap="flat" cmpd="sng">
            <a:solidFill>
              <a:schemeClr val="tx1"/>
            </a:solidFill>
            <a:prstDash val="solid"/>
            <a:headEnd type="none" w="med" len="med"/>
            <a:tailEnd type="triangle" w="med" len="med"/>
          </a:ln>
        </p:spPr>
      </p:sp>
      <p:sp>
        <p:nvSpPr>
          <p:cNvPr id="35851" name="Text Box 11"/>
          <p:cNvSpPr txBox="1"/>
          <p:nvPr/>
        </p:nvSpPr>
        <p:spPr>
          <a:xfrm>
            <a:off x="5796280" y="4944745"/>
            <a:ext cx="4505325"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n-US" altLang="en-US" sz="2400" dirty="0">
                <a:solidFill>
                  <a:srgbClr val="FFCC00"/>
                </a:solidFill>
              </a:rPr>
              <a:t>VALUES</a:t>
            </a:r>
            <a:r>
              <a:rPr lang="en-US" altLang="en-US" sz="2400" dirty="0"/>
              <a:t> = [</a:t>
            </a:r>
            <a:r>
              <a:rPr lang="el-GR" altLang="en-US" sz="2400" dirty="0"/>
              <a:t>όχι, ναι]</a:t>
            </a:r>
            <a:r>
              <a:rPr lang="en-US" altLang="el-GR" sz="2400" dirty="0"/>
              <a:t> </a:t>
            </a:r>
            <a:r>
              <a:rPr lang="en-US" altLang="el-GR" sz="2400" dirty="0">
                <a:latin typeface="Microsoft YaHei" panose="020B0503020204020204" charset="-122"/>
                <a:ea typeface="Microsoft YaHei" panose="020B0503020204020204" charset="-122"/>
              </a:rPr>
              <a:t>￫</a:t>
            </a:r>
            <a:r>
              <a:rPr lang="en-US" altLang="el-GR" sz="2400" dirty="0"/>
              <a:t> αντίφαση!</a:t>
            </a:r>
          </a:p>
        </p:txBody>
      </p:sp>
      <p:sp>
        <p:nvSpPr>
          <p:cNvPr id="6" name="Text Box 16"/>
          <p:cNvSpPr txBox="1"/>
          <p:nvPr/>
        </p:nvSpPr>
        <p:spPr>
          <a:xfrm>
            <a:off x="5796280" y="1398905"/>
            <a:ext cx="584454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n-US" sz="2800" b="1" u="sng" dirty="0">
                <a:solidFill>
                  <a:schemeClr val="tx1"/>
                </a:solidFill>
              </a:rPr>
              <a:t>Ερώτηση:</a:t>
            </a:r>
            <a:r>
              <a:rPr lang="en-US" sz="2800" dirty="0">
                <a:solidFill>
                  <a:schemeClr val="tx1"/>
                </a:solidFill>
              </a:rPr>
              <a:t> </a:t>
            </a:r>
            <a:r>
              <a:rPr lang="en-US" altLang="en-US" sz="2800" dirty="0">
                <a:solidFill>
                  <a:schemeClr val="tx1"/>
                </a:solidFill>
              </a:rPr>
              <a:t>είναι ειρηνιστής ο Nixon</a:t>
            </a:r>
            <a:r>
              <a:rPr lang="en-US" sz="2800" dirty="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851"/>
                                        </p:tgtEl>
                                        <p:attrNameLst>
                                          <p:attrName>style.visibility</p:attrName>
                                        </p:attrNameLst>
                                      </p:cBhvr>
                                      <p:to>
                                        <p:strVal val="visible"/>
                                      </p:to>
                                    </p:set>
                                    <p:animEffect transition="in" filter="dissolve">
                                      <p:cBhvr>
                                        <p:cTn id="12" dur="5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1"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a:t>Κα</a:t>
            </a:r>
            <a:r>
              <a:rPr lang="en-US" altLang="en-US" sz="3200" dirty="0" err="1"/>
              <a:t>νόνες</a:t>
            </a:r>
            <a:r>
              <a:rPr lang="en-US" altLang="en-US" sz="3200" dirty="0"/>
              <a:t> </a:t>
            </a:r>
            <a:r>
              <a:rPr lang="en-US" altLang="en-US" sz="3200" dirty="0" err="1"/>
              <a:t>Σχεδί</a:t>
            </a:r>
            <a:r>
              <a:rPr lang="en-US" altLang="en-US" sz="3200" dirty="0"/>
              <a:t>ασης Πλαισίων</a:t>
            </a:r>
          </a:p>
        </p:txBody>
      </p:sp>
      <p:sp>
        <p:nvSpPr>
          <p:cNvPr id="3" name="Content Placeholder 2"/>
          <p:cNvSpPr>
            <a:spLocks noGrp="1"/>
          </p:cNvSpPr>
          <p:nvPr>
            <p:ph idx="1"/>
          </p:nvPr>
        </p:nvSpPr>
        <p:spPr/>
        <p:txBody>
          <a:bodyPr/>
          <a:lstStyle/>
          <a:p>
            <a:pPr marL="457200" indent="-457200">
              <a:buAutoNum type="arabicPeriod"/>
            </a:pPr>
            <a:r>
              <a:rPr lang="en-US"/>
              <a:t>Περιγράφουμε κάθε τμήμα γνώσης μια φορά, ώστε να μην έχουμε πολλαπλή αναπαράσταση</a:t>
            </a:r>
          </a:p>
          <a:p>
            <a:pPr lvl="1"/>
            <a:r>
              <a:rPr lang="en-US"/>
              <a:t>Αυτό επιτυγχάνεται με το να το καταχωρούμε όσο το δυνατόν υψηλότερα στην ιεραρχία ώστε να κληρονομείται από το δυνατόν περισσότερα υποπλαίσια (υποκλάσεις)</a:t>
            </a:r>
          </a:p>
          <a:p>
            <a:pPr marL="457200" indent="-457200">
              <a:buAutoNum type="arabicPeriod"/>
            </a:pPr>
            <a:r>
              <a:rPr lang="en-US"/>
              <a:t>Όσο προχωρούμε προς τα κάτω τα πλαίσια περιέχουν μόνο τη γνώση που τα διαφοροποιεί από τα υπερπλαίσιά τους</a:t>
            </a:r>
          </a:p>
          <a:p>
            <a:pPr lvl="1"/>
            <a:r>
              <a:rPr lang="en-US"/>
              <a:t>Αυτό σημαίνει είτε περιγραφές νέων ιδιοτήτων είτε νέες τιμές ήδη περιγραφέντων ιδιοτήτων. Δεν επαναλαμβάνουμε γνώση που έχει καταχωρηθεί παραπάνω και θα κληρονομηθεί </a:t>
            </a:r>
          </a:p>
          <a:p>
            <a:pPr lvl="1"/>
            <a:r>
              <a:rPr lang="en-US"/>
              <a:t>Όταν υπάρχει η λέξη "συνήθως" στην απόδοση τιμής σε ένα χαρακτηριστικό, τότε αυτό τυπικά αποτυπώνεται με μια τιμή "εύλογης υπόθεσης"</a:t>
            </a:r>
            <a:r>
              <a:rPr lang="en-US" altLang="en-US"/>
              <a:t> (default)</a:t>
            </a:r>
          </a:p>
          <a:p>
            <a:pPr marL="457200" indent="-457200">
              <a:buAutoNum type="arabicPeriod"/>
            </a:pPr>
            <a:r>
              <a:rPr lang="en-US" altLang="en-US"/>
              <a:t>Οι τοποθετήσεις των διαφόρων τιμών θα πρέπει να γίνονται έτσι ώστε να εξάγονται σωστές απαντήσεις με βάση κάποιον αλγόριθμο</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19</a:t>
            </a:fld>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Αν</a:t>
            </a:r>
            <a:r>
              <a:rPr lang="en-US" altLang="en-US" sz="3200" dirty="0"/>
              <a:t>απαράσταση με Πλαίσια</a:t>
            </a:r>
          </a:p>
        </p:txBody>
      </p:sp>
      <p:sp>
        <p:nvSpPr>
          <p:cNvPr id="3" name="Content Placeholder 2"/>
          <p:cNvSpPr>
            <a:spLocks noGrp="1"/>
          </p:cNvSpPr>
          <p:nvPr>
            <p:ph idx="1"/>
          </p:nvPr>
        </p:nvSpPr>
        <p:spPr/>
        <p:txBody>
          <a:bodyPr>
            <a:normAutofit/>
          </a:bodyPr>
          <a:lstStyle/>
          <a:p>
            <a:r>
              <a:rPr lang="en-US" sz="2200" dirty="0"/>
              <a:t>Τα πλα</a:t>
            </a:r>
            <a:r>
              <a:rPr lang="en-US" sz="2200" dirty="0" err="1"/>
              <a:t>ίσι</a:t>
            </a:r>
            <a:r>
              <a:rPr lang="en-US" sz="2200" dirty="0"/>
              <a:t>α έχουν:</a:t>
            </a:r>
          </a:p>
          <a:p>
            <a:pPr lvl="1"/>
            <a:r>
              <a:rPr lang="en-US" sz="1980" dirty="0" err="1"/>
              <a:t>όνομ</a:t>
            </a:r>
            <a:r>
              <a:rPr lang="en-US" sz="1980" dirty="0"/>
              <a:t>α</a:t>
            </a:r>
          </a:p>
          <a:p>
            <a:pPr lvl="1"/>
            <a:r>
              <a:rPr lang="en-US" sz="1980" dirty="0" err="1"/>
              <a:t>μί</a:t>
            </a:r>
            <a:r>
              <a:rPr lang="en-US" sz="1980" dirty="0"/>
              <a:t>α σειρά από σχισμές (slots) που περιγράφουν ιδιότητες</a:t>
            </a:r>
          </a:p>
          <a:p>
            <a:pPr lvl="1"/>
            <a:r>
              <a:rPr lang="en-US" sz="1980" dirty="0" err="1"/>
              <a:t>όψεις</a:t>
            </a:r>
            <a:r>
              <a:rPr lang="en-US" sz="1980" dirty="0"/>
              <a:t> (facets)</a:t>
            </a:r>
            <a:r>
              <a:rPr lang="en-US" altLang="en-US" sz="1980" dirty="0"/>
              <a:t> </a:t>
            </a:r>
            <a:r>
              <a:rPr lang="en-US" altLang="en-US" sz="1980" dirty="0">
                <a:latin typeface="Microsoft YaHei" panose="020B0503020204020204" charset="-122"/>
                <a:ea typeface="Microsoft YaHei" panose="020B0503020204020204" charset="-122"/>
              </a:rPr>
              <a:t>￫</a:t>
            </a:r>
            <a:r>
              <a:rPr lang="en-US" altLang="en-US" sz="1980" dirty="0"/>
              <a:t> </a:t>
            </a:r>
            <a:r>
              <a:rPr lang="en-US" sz="1980" dirty="0" err="1"/>
              <a:t>τιμές</a:t>
            </a:r>
            <a:r>
              <a:rPr lang="en-US" sz="1980" dirty="0"/>
              <a:t> (fillers)</a:t>
            </a:r>
          </a:p>
          <a:p>
            <a:pPr lvl="1">
              <a:buFont typeface="Wingdings" panose="05000000000000000000" charset="0"/>
              <a:buChar char=""/>
            </a:pPr>
            <a:r>
              <a:rPr lang="en-US" sz="1980" u="sng" dirty="0" err="1"/>
              <a:t>δηλωτικές</a:t>
            </a:r>
            <a:r>
              <a:rPr lang="en-US" sz="1980" dirty="0"/>
              <a:t> </a:t>
            </a:r>
          </a:p>
          <a:p>
            <a:pPr lvl="2"/>
            <a:r>
              <a:rPr lang="en-US" sz="1760" dirty="0" err="1"/>
              <a:t>τύ</a:t>
            </a:r>
            <a:r>
              <a:rPr lang="en-US" sz="1760" dirty="0"/>
              <a:t>που (type, range)</a:t>
            </a:r>
          </a:p>
          <a:p>
            <a:pPr lvl="2"/>
            <a:r>
              <a:rPr lang="en-US" sz="1760" dirty="0" err="1"/>
              <a:t>τιμής</a:t>
            </a:r>
            <a:r>
              <a:rPr lang="en-US" sz="1760" dirty="0"/>
              <a:t> (value, default)</a:t>
            </a:r>
          </a:p>
          <a:p>
            <a:pPr lvl="1">
              <a:buFont typeface="Wingdings" panose="05000000000000000000" charset="0"/>
              <a:buChar char=""/>
            </a:pPr>
            <a:r>
              <a:rPr lang="en-US" sz="1980" u="sng" dirty="0" err="1"/>
              <a:t>δι</a:t>
            </a:r>
            <a:r>
              <a:rPr lang="en-US" sz="1980" u="sng" dirty="0"/>
              <a:t>αδικαστικές</a:t>
            </a:r>
            <a:r>
              <a:rPr lang="en-US" altLang="en-US" sz="1980" dirty="0"/>
              <a:t> </a:t>
            </a:r>
            <a:r>
              <a:rPr lang="en-US" altLang="en-US" sz="1980" dirty="0">
                <a:latin typeface="Microsoft YaHei" panose="020B0503020204020204" charset="-122"/>
                <a:ea typeface="Microsoft YaHei" panose="020B0503020204020204" charset="-122"/>
              </a:rPr>
              <a:t>￫</a:t>
            </a:r>
            <a:r>
              <a:rPr lang="en-US" altLang="en-US" sz="1980" dirty="0"/>
              <a:t> </a:t>
            </a:r>
            <a:r>
              <a:rPr lang="en-US" sz="1980" dirty="0"/>
              <a:t>διαδικαστική προσάρτηση</a:t>
            </a:r>
          </a:p>
          <a:p>
            <a:pPr lvl="2"/>
            <a:r>
              <a:rPr lang="en-US" sz="1760" dirty="0"/>
              <a:t>(π</a:t>
            </a:r>
            <a:r>
              <a:rPr lang="en-US" sz="1760" dirty="0" err="1"/>
              <a:t>ρο</a:t>
            </a:r>
            <a:r>
              <a:rPr lang="en-US" sz="1760" dirty="0"/>
              <a:t>αιρετικά) προσαρτημένες διαδικασίες</a:t>
            </a:r>
            <a:r>
              <a:rPr lang="en-US" altLang="en-US" sz="1760" dirty="0"/>
              <a:t> </a:t>
            </a:r>
            <a:r>
              <a:rPr lang="en-US" sz="1760" dirty="0"/>
              <a:t>(π.χ if-needed, if-added, if-removed)</a:t>
            </a:r>
          </a:p>
          <a:p>
            <a:pPr lvl="2"/>
            <a:r>
              <a:rPr lang="en-US" sz="1760" dirty="0"/>
              <a:t>μπ</a:t>
            </a:r>
            <a:r>
              <a:rPr lang="en-US" sz="1760" dirty="0" err="1"/>
              <a:t>ορεί</a:t>
            </a:r>
            <a:r>
              <a:rPr lang="en-US" sz="1760" dirty="0"/>
              <a:t> να </a:t>
            </a:r>
            <a:r>
              <a:rPr lang="en-US" sz="1760" dirty="0" err="1"/>
              <a:t>ενεργο</a:t>
            </a:r>
            <a:r>
              <a:rPr lang="en-US" sz="1760" dirty="0"/>
              <a:t>ποιούνται όταν τα πλαίσια μεταβάλλονται για κάποιο λόγο</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2</a:t>
            </a:fld>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a:sym typeface="+mn-ea"/>
              </a:rPr>
              <a:t>Κα</a:t>
            </a:r>
            <a:r>
              <a:rPr lang="en-US" altLang="en-US" sz="3200" dirty="0" err="1">
                <a:sym typeface="+mn-ea"/>
              </a:rPr>
              <a:t>νόνες</a:t>
            </a:r>
            <a:r>
              <a:rPr lang="en-US" altLang="en-US" sz="3200" dirty="0">
                <a:sym typeface="+mn-ea"/>
              </a:rPr>
              <a:t> </a:t>
            </a:r>
            <a:r>
              <a:rPr lang="en-US" altLang="en-US" sz="3200" dirty="0" err="1">
                <a:sym typeface="+mn-ea"/>
              </a:rPr>
              <a:t>Σχεδί</a:t>
            </a:r>
            <a:r>
              <a:rPr lang="en-US" altLang="en-US" sz="3200" dirty="0">
                <a:sym typeface="+mn-ea"/>
              </a:rPr>
              <a:t>ασης Πλαισίων (2)</a:t>
            </a:r>
          </a:p>
        </p:txBody>
      </p:sp>
      <p:sp>
        <p:nvSpPr>
          <p:cNvPr id="3" name="Content Placeholder 2"/>
          <p:cNvSpPr>
            <a:spLocks noGrp="1"/>
          </p:cNvSpPr>
          <p:nvPr>
            <p:ph idx="1"/>
          </p:nvPr>
        </p:nvSpPr>
        <p:spPr/>
        <p:txBody>
          <a:bodyPr/>
          <a:lstStyle/>
          <a:p>
            <a:pPr marL="457200" indent="-457200">
              <a:buFont typeface="+mj-lt"/>
              <a:buAutoNum type="arabicPeriod" startAt="4"/>
            </a:pPr>
            <a:r>
              <a:rPr lang="en-US"/>
              <a:t>Κάθε ιδιότητα/χαρακτηριστικό περιγράφεται ως εξής:</a:t>
            </a:r>
          </a:p>
          <a:p>
            <a:pPr lvl="1"/>
            <a:r>
              <a:rPr lang="en-US"/>
              <a:t>&lt;όνομα&gt;</a:t>
            </a:r>
          </a:p>
          <a:p>
            <a:pPr marL="457200" lvl="1" indent="0">
              <a:buNone/>
            </a:pPr>
            <a:r>
              <a:rPr lang="en-US" altLang="en-US"/>
              <a:t>	</a:t>
            </a:r>
            <a:r>
              <a:rPr lang="en-US"/>
              <a:t>τιμές: &lt;τύπος ή απαρίθμηση τιμών&gt;</a:t>
            </a:r>
          </a:p>
          <a:p>
            <a:pPr marL="457200" lvl="1" indent="0">
              <a:buNone/>
            </a:pPr>
            <a:r>
              <a:rPr lang="en-US" altLang="en-US"/>
              <a:t>	</a:t>
            </a:r>
            <a:r>
              <a:rPr lang="en-US"/>
              <a:t>τιμή: &lt;πραγματική τιμή&gt;</a:t>
            </a:r>
          </a:p>
          <a:p>
            <a:pPr marL="457200" lvl="1" indent="0">
              <a:buNone/>
            </a:pPr>
            <a:r>
              <a:rPr lang="en-US" altLang="en-US"/>
              <a:t>	</a:t>
            </a:r>
            <a:r>
              <a:rPr lang="en-US"/>
              <a:t>εύλ-υπόθ: &lt;τιμή εύλογης υπόθεσης&gt;</a:t>
            </a:r>
          </a:p>
          <a:p>
            <a:pPr lvl="1"/>
            <a:r>
              <a:rPr lang="en-US"/>
              <a:t>Από αυτά το &lt;όνομα&gt; και η όψη ‘τιμές’ είναι απαραίτητα στην αρχική περιγραφή μιας ιδιότητας.</a:t>
            </a:r>
            <a:r>
              <a:rPr lang="en-US" altLang="en-US"/>
              <a:t> </a:t>
            </a:r>
            <a:r>
              <a:rPr lang="en-US"/>
              <a:t>Η όψη ‘τιμές’ δεν επαναλαμβάνεται πιο κάτω στην ιεραρχία</a:t>
            </a:r>
          </a:p>
          <a:p>
            <a:pPr marL="457200" indent="-457200">
              <a:buFont typeface="+mj-lt"/>
              <a:buAutoNum type="arabicPeriod" startAt="5"/>
            </a:pPr>
            <a:endParaRPr lang="en-US"/>
          </a:p>
          <a:p>
            <a:pPr marL="457200" indent="-457200">
              <a:buFont typeface="+mj-lt"/>
              <a:buAutoNum type="arabicPeriod" startAt="5"/>
            </a:pPr>
            <a:r>
              <a:rPr lang="en-US"/>
              <a:t>Πιο κάτω στην ιεραρχία υπάρχουν περιγραφές που έχουν είτε το &lt;όνομα&gt; και την όψη ‘τιμή’ είτε το &lt;όνομα&gt; και την όψη ‘εύλ-υπόθ’. Οι όψεις ‘τιμή’ και ‘εύλ-υπόθ’ δεν έχει νόημα να υπάρχουν μαζί στην ίδια περιγραφή στο ίδιο πλαίσιο</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20</a:t>
            </a:fld>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Πλεονεκτήμ</a:t>
            </a:r>
            <a:r>
              <a:rPr lang="en-US" altLang="en-US" sz="3200" dirty="0"/>
              <a:t>ατα/Μειονεκτήματα Πλαισίων</a:t>
            </a:r>
          </a:p>
        </p:txBody>
      </p:sp>
      <p:sp>
        <p:nvSpPr>
          <p:cNvPr id="3" name="Content Placeholder 2"/>
          <p:cNvSpPr>
            <a:spLocks noGrp="1"/>
          </p:cNvSpPr>
          <p:nvPr>
            <p:ph idx="1"/>
          </p:nvPr>
        </p:nvSpPr>
        <p:spPr/>
        <p:txBody>
          <a:bodyPr/>
          <a:lstStyle/>
          <a:p>
            <a:r>
              <a:rPr lang="en-US" altLang="en-US" sz="2400" b="1"/>
              <a:t>Πλεονεκτήματα</a:t>
            </a:r>
            <a:endParaRPr lang="en-US" altLang="en-US" sz="2400"/>
          </a:p>
          <a:p>
            <a:pPr lvl="1"/>
            <a:r>
              <a:rPr lang="en-US" altLang="en-US" sz="2000"/>
              <a:t>Φυσικότητα αναπαράστασης</a:t>
            </a:r>
          </a:p>
          <a:p>
            <a:pPr lvl="1"/>
            <a:endParaRPr lang="en-US" altLang="en-US" sz="2000"/>
          </a:p>
          <a:p>
            <a:pPr lvl="1"/>
            <a:r>
              <a:rPr lang="en-US" altLang="en-US" sz="2000"/>
              <a:t>Υψηλή αποδοτικότητα</a:t>
            </a:r>
          </a:p>
          <a:p>
            <a:pPr lvl="1"/>
            <a:endParaRPr lang="en-US" altLang="en-US" sz="2000"/>
          </a:p>
          <a:p>
            <a:pPr lvl="1"/>
            <a:r>
              <a:rPr lang="en-US" altLang="en-US" sz="2000"/>
              <a:t>Εξ’ ορισμού (ή εύλογος) συλλογισμός</a:t>
            </a:r>
          </a:p>
          <a:p>
            <a:endParaRPr lang="en-US" altLang="en-US" sz="2400"/>
          </a:p>
          <a:p>
            <a:r>
              <a:rPr lang="en-US" altLang="en-US" sz="2400" b="1"/>
              <a:t>Μειονεκτήματα</a:t>
            </a:r>
            <a:endParaRPr lang="en-US" altLang="en-US" sz="2400"/>
          </a:p>
          <a:p>
            <a:pPr lvl="1"/>
            <a:r>
              <a:rPr lang="en-US" altLang="en-US" sz="2000"/>
              <a:t>Έλλειψη σαφούς σημαντικής</a:t>
            </a:r>
          </a:p>
          <a:p>
            <a:pPr lvl="1"/>
            <a:endParaRPr lang="en-US" altLang="en-US" sz="2000"/>
          </a:p>
          <a:p>
            <a:pPr lvl="1"/>
            <a:r>
              <a:rPr lang="en-US" altLang="en-US" sz="2000"/>
              <a:t>Περιορισμένη έκφραση</a:t>
            </a:r>
          </a:p>
          <a:p>
            <a:endParaRPr lang="en-US" altLang="en-US" sz="2400"/>
          </a:p>
          <a:p>
            <a:endParaRPr lang="en-US" altLang="en-US" sz="2400"/>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21</a:t>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76580" y="3968750"/>
            <a:ext cx="10967720" cy="1680845"/>
          </a:xfrm>
          <a:prstGeom prst="roundRect">
            <a:avLst/>
          </a:prstGeom>
          <a:solidFill>
            <a:schemeClr val="accent2">
              <a:lumMod val="60000"/>
              <a:lumOff val="40000"/>
            </a:schemeClr>
          </a:solidFill>
          <a:ln w="38100" cap="rnd">
            <a:solidFill>
              <a:srgbClr val="20202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ltLang="en-US">
                <a:sym typeface="+mn-ea"/>
              </a:rPr>
              <a:t>Προτεινόμενη Βιβλιογραφία</a:t>
            </a:r>
            <a:endParaRPr lang="en-US"/>
          </a:p>
        </p:txBody>
      </p:sp>
      <p:sp>
        <p:nvSpPr>
          <p:cNvPr id="3" name="Content Placeholder 2"/>
          <p:cNvSpPr>
            <a:spLocks noGrp="1"/>
          </p:cNvSpPr>
          <p:nvPr>
            <p:ph idx="1"/>
          </p:nvPr>
        </p:nvSpPr>
        <p:spPr>
          <a:xfrm>
            <a:off x="647700" y="1825625"/>
            <a:ext cx="10890250" cy="4351655"/>
          </a:xfrm>
          <a:ln>
            <a:noFill/>
          </a:ln>
        </p:spPr>
        <p:txBody>
          <a:bodyPr/>
          <a:lstStyle/>
          <a:p>
            <a:r>
              <a:rPr lang="en-US" altLang="en-US" sz="2200"/>
              <a:t>Βιβλία (από Εύδοξο)</a:t>
            </a:r>
          </a:p>
          <a:p>
            <a:pPr lvl="1"/>
            <a:r>
              <a:rPr lang="en-US" altLang="en-US" sz="1980" b="1"/>
              <a:t>Artificial Intelligence: A Modern Approach</a:t>
            </a:r>
            <a:r>
              <a:rPr lang="en-US" altLang="en-US" sz="1980"/>
              <a:t>, S. </a:t>
            </a:r>
            <a:r>
              <a:rPr lang="en-US" altLang="en-US" sz="1980" i="1"/>
              <a:t>Russel and P. Norvig</a:t>
            </a:r>
            <a:r>
              <a:rPr lang="en-US" altLang="en-US" sz="1980"/>
              <a:t>, Prentice Hall (1995-2020): </a:t>
            </a:r>
            <a:r>
              <a:rPr lang="en-US" altLang="en-US" sz="1400">
                <a:hlinkClick r:id="rId2" action="ppaction://hlinkfile"/>
              </a:rPr>
              <a:t>https://github.com/yanshengjia/machine-learning-road/blob/master/resources/Artificial%20Intelligence%20-%20A%20Modern%20Approach%20(3rd%20Edition).pdf</a:t>
            </a:r>
            <a:endParaRPr lang="en-US" altLang="en-US" sz="1980"/>
          </a:p>
          <a:p>
            <a:pPr lvl="1"/>
            <a:r>
              <a:rPr lang="en-US" altLang="en-US" sz="1980" b="1"/>
              <a:t>Τεχνητή Νοημοσύνη</a:t>
            </a:r>
            <a:r>
              <a:rPr lang="en-US" altLang="en-US" sz="1980"/>
              <a:t>, </a:t>
            </a:r>
            <a:r>
              <a:rPr lang="en-US" altLang="en-US" sz="1980" i="1"/>
              <a:t>Ι. Βλαχάβας, Π. Κεφαλάς, Ν. Βασιλειάδης, Φ. Κόκκορας, Η. Σακελλαρίου</a:t>
            </a:r>
            <a:r>
              <a:rPr lang="en-US" altLang="en-US" sz="1980"/>
              <a:t>, Εκδόσεις Πανεπιστημίου Μακεδονίας, 2020</a:t>
            </a:r>
          </a:p>
          <a:p>
            <a:endParaRPr lang="en-US" altLang="en-US" sz="2200"/>
          </a:p>
          <a:p>
            <a:r>
              <a:rPr lang="en-US" altLang="en-US" sz="2200"/>
              <a:t>Σημειώσεις</a:t>
            </a:r>
          </a:p>
          <a:p>
            <a:pPr lvl="1"/>
            <a:r>
              <a:rPr lang="en-US" altLang="en-US" sz="1980" b="1"/>
              <a:t>Αναπαράσταση Γνώσης &amp; Αυτόματος Συλλογισμός</a:t>
            </a:r>
            <a:r>
              <a:rPr lang="en-US" altLang="en-US" sz="1980"/>
              <a:t>, </a:t>
            </a:r>
            <a:r>
              <a:rPr lang="en-US" altLang="en-US" sz="1980" i="1"/>
              <a:t>Ι. Χατζηλυγερούδης</a:t>
            </a:r>
            <a:r>
              <a:rPr lang="en-US" altLang="en-US" sz="1980"/>
              <a:t>, 2004</a:t>
            </a:r>
          </a:p>
          <a:p>
            <a:pPr lvl="1"/>
            <a:r>
              <a:rPr lang="en-US" altLang="en-US" sz="1980">
                <a:hlinkClick r:id="rId3" action="ppaction://hlinkfile"/>
              </a:rPr>
              <a:t>https://eclass.upatras.gr/modules/document/file.php/CEID1104/%CE%A3%CE%97%CE%9C%CE%95%CE%99%CE%A9%CE%A3%CE%95%CE%99%CE%A3/ainotes04-05.pdf</a:t>
            </a:r>
            <a:endParaRPr lang="en-US" altLang="en-US" sz="1980"/>
          </a:p>
          <a:p>
            <a:endParaRPr lang="en-US" altLang="en-US" sz="2200"/>
          </a:p>
          <a:p>
            <a:endParaRPr lang="en-US" altLang="en-US" sz="2200"/>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22</a:t>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Πλ</a:t>
            </a:r>
            <a:r>
              <a:rPr lang="en-US" altLang="en-US" sz="3200" dirty="0"/>
              <a:t>αίσια - Παράδειγμα</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3</a:t>
            </a:fld>
            <a:endParaRPr lang="zh-CN" altLang="en-US"/>
          </a:p>
        </p:txBody>
      </p:sp>
      <p:sp>
        <p:nvSpPr>
          <p:cNvPr id="5" name="Rectangle 3"/>
          <p:cNvSpPr>
            <a:spLocks noGrp="1" noChangeArrowheads="1"/>
          </p:cNvSpPr>
          <p:nvPr/>
        </p:nvSpPr>
        <p:spPr>
          <a:xfrm>
            <a:off x="2405698" y="1701800"/>
            <a:ext cx="7772400" cy="4114800"/>
          </a:xfrm>
          <a:prstGeom prst="rect">
            <a:avLst/>
          </a:prstGeom>
          <a:noFill/>
          <a:ln w="9525">
            <a:noFill/>
            <a:miter lim="800000"/>
          </a:ln>
          <a:effectLst/>
        </p:spPr>
        <p:txBody>
          <a:bodyPr vert="horz" wrap="square" lIns="91440" tIns="45720" rIns="91440" bIns="45720" numCol="1" anchor="t" anchorCtr="0" compatLnSpc="1"/>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a:lstStyle>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None/>
              <a:defRPr/>
            </a:pPr>
            <a:r>
              <a:rPr kumimoji="0" lang="el-GR"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&lt;</a:t>
            </a:r>
            <a:r>
              <a:rPr kumimoji="0" lang="en-US" sz="3200" b="0" i="0" u="none" strike="noStrike" kern="0" cap="none" spc="0" normalizeH="0" baseline="0" noProof="0">
                <a:ln>
                  <a:noFill/>
                </a:ln>
                <a:solidFill>
                  <a:srgbClr val="FF3300"/>
                </a:solidFill>
                <a:effectLst>
                  <a:outerShdw blurRad="38100" dist="38100" dir="2700000" algn="tl">
                    <a:srgbClr val="000000"/>
                  </a:outerShdw>
                </a:effectLst>
                <a:uLnTx/>
                <a:uFillTx/>
                <a:latin typeface="+mn-lt"/>
                <a:ea typeface="+mn-ea"/>
                <a:cs typeface="+mn-cs"/>
              </a:rPr>
              <a:t>person</a:t>
            </a: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None/>
              <a:defRPr/>
            </a:pP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		&lt;</a:t>
            </a:r>
            <a:r>
              <a:rPr kumimoji="0" lang="en-US" sz="3200" b="0" i="0" u="none" strike="noStrike" kern="0" cap="none" spc="0" normalizeH="0" baseline="0" noProof="0">
                <a:ln>
                  <a:noFill/>
                </a:ln>
                <a:solidFill>
                  <a:srgbClr val="FFCC00"/>
                </a:solidFill>
                <a:effectLst>
                  <a:outerShdw blurRad="38100" dist="38100" dir="2700000" algn="tl">
                    <a:srgbClr val="000000"/>
                  </a:outerShdw>
                </a:effectLst>
                <a:uLnTx/>
                <a:uFillTx/>
                <a:latin typeface="+mn-lt"/>
                <a:ea typeface="+mn-ea"/>
                <a:cs typeface="+mn-cs"/>
              </a:rPr>
              <a:t>height</a:t>
            </a: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 &lt;default 1.70&gt;</a:t>
            </a: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None/>
              <a:defRPr/>
            </a:pP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			    &lt;type real&gt;</a:t>
            </a: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None/>
              <a:defRPr/>
            </a:pP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			    &lt;range [0.30 2.50]&gt;&gt;</a:t>
            </a: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None/>
              <a:defRPr/>
            </a:pP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		&lt;</a:t>
            </a:r>
            <a:r>
              <a:rPr kumimoji="0" lang="en-US" sz="3200" b="0" i="0" u="none" strike="noStrike" kern="0" cap="none" spc="0" normalizeH="0" baseline="0" noProof="0">
                <a:ln>
                  <a:noFill/>
                </a:ln>
                <a:solidFill>
                  <a:srgbClr val="FFCC00"/>
                </a:solidFill>
                <a:effectLst>
                  <a:outerShdw blurRad="38100" dist="38100" dir="2700000" algn="tl">
                    <a:srgbClr val="000000"/>
                  </a:outerShdw>
                </a:effectLst>
                <a:uLnTx/>
                <a:uFillTx/>
                <a:latin typeface="+mn-lt"/>
                <a:ea typeface="+mn-ea"/>
                <a:cs typeface="+mn-cs"/>
              </a:rPr>
              <a:t>weight</a:t>
            </a: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 &lt;type real&gt;</a:t>
            </a: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None/>
              <a:defRPr/>
            </a:pP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			     &lt;if-needed compute-weight&gt;</a:t>
            </a: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None/>
              <a:defRPr/>
            </a:pPr>
            <a:r>
              <a:rPr kumimoji="0" lang="en-US"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rPr>
              <a:t>&gt;</a:t>
            </a:r>
            <a:endParaRPr kumimoji="0" lang="el-GR" sz="3200" b="0" i="0" u="none" strike="noStrike" kern="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Line 4"/>
          <p:cNvSpPr/>
          <p:nvPr/>
        </p:nvSpPr>
        <p:spPr>
          <a:xfrm flipH="1">
            <a:off x="2999423" y="2824163"/>
            <a:ext cx="1008062" cy="720725"/>
          </a:xfrm>
          <a:prstGeom prst="line">
            <a:avLst/>
          </a:prstGeom>
          <a:ln w="9525" cap="flat" cmpd="sng">
            <a:solidFill>
              <a:schemeClr val="tx2"/>
            </a:solidFill>
            <a:prstDash val="solid"/>
            <a:headEnd type="none" w="med" len="med"/>
            <a:tailEnd type="none" w="med" len="med"/>
          </a:ln>
        </p:spPr>
      </p:sp>
      <p:sp>
        <p:nvSpPr>
          <p:cNvPr id="7" name="Line 5"/>
          <p:cNvSpPr/>
          <p:nvPr/>
        </p:nvSpPr>
        <p:spPr>
          <a:xfrm flipH="1" flipV="1">
            <a:off x="2999423" y="3544888"/>
            <a:ext cx="1008062" cy="576262"/>
          </a:xfrm>
          <a:prstGeom prst="line">
            <a:avLst/>
          </a:prstGeom>
          <a:ln w="9525" cap="flat" cmpd="sng">
            <a:solidFill>
              <a:schemeClr val="tx2"/>
            </a:solidFill>
            <a:prstDash val="solid"/>
            <a:headEnd type="none" w="med" len="med"/>
            <a:tailEnd type="none" w="med" len="med"/>
          </a:ln>
        </p:spPr>
      </p:sp>
      <p:sp>
        <p:nvSpPr>
          <p:cNvPr id="8" name="Text Box 6"/>
          <p:cNvSpPr txBox="1"/>
          <p:nvPr/>
        </p:nvSpPr>
        <p:spPr>
          <a:xfrm>
            <a:off x="1846898" y="3232150"/>
            <a:ext cx="12954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l-GR" altLang="en-US" sz="2400" dirty="0">
                <a:solidFill>
                  <a:schemeClr val="tx2"/>
                </a:solidFill>
              </a:rPr>
              <a:t>Σχισμές</a:t>
            </a:r>
          </a:p>
        </p:txBody>
      </p:sp>
      <p:sp>
        <p:nvSpPr>
          <p:cNvPr id="9" name="Line 7"/>
          <p:cNvSpPr/>
          <p:nvPr/>
        </p:nvSpPr>
        <p:spPr>
          <a:xfrm flipV="1">
            <a:off x="5663248" y="1701800"/>
            <a:ext cx="865187" cy="690563"/>
          </a:xfrm>
          <a:prstGeom prst="line">
            <a:avLst/>
          </a:prstGeom>
          <a:ln w="9525" cap="flat" cmpd="sng">
            <a:solidFill>
              <a:schemeClr val="tx2"/>
            </a:solidFill>
            <a:prstDash val="solid"/>
            <a:headEnd type="none" w="med" len="med"/>
            <a:tailEnd type="none" w="med" len="med"/>
          </a:ln>
        </p:spPr>
      </p:sp>
      <p:sp>
        <p:nvSpPr>
          <p:cNvPr id="10" name="Text Box 8"/>
          <p:cNvSpPr txBox="1"/>
          <p:nvPr/>
        </p:nvSpPr>
        <p:spPr>
          <a:xfrm>
            <a:off x="6528435" y="1473200"/>
            <a:ext cx="1584325"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l-GR" altLang="en-US" sz="2400" dirty="0">
                <a:solidFill>
                  <a:schemeClr val="tx2"/>
                </a:solidFill>
              </a:rPr>
              <a:t>Όψη τιμής</a:t>
            </a:r>
          </a:p>
        </p:txBody>
      </p:sp>
      <p:sp>
        <p:nvSpPr>
          <p:cNvPr id="11" name="Line 9"/>
          <p:cNvSpPr/>
          <p:nvPr/>
        </p:nvSpPr>
        <p:spPr>
          <a:xfrm flipV="1">
            <a:off x="5518785" y="2824163"/>
            <a:ext cx="2160588" cy="215900"/>
          </a:xfrm>
          <a:prstGeom prst="line">
            <a:avLst/>
          </a:prstGeom>
          <a:ln w="9525" cap="flat" cmpd="sng">
            <a:solidFill>
              <a:schemeClr val="tx2"/>
            </a:solidFill>
            <a:prstDash val="solid"/>
            <a:headEnd type="none" w="med" len="med"/>
            <a:tailEnd type="none" w="med" len="med"/>
          </a:ln>
        </p:spPr>
      </p:sp>
      <p:sp>
        <p:nvSpPr>
          <p:cNvPr id="12" name="Line 10"/>
          <p:cNvSpPr/>
          <p:nvPr/>
        </p:nvSpPr>
        <p:spPr>
          <a:xfrm flipV="1">
            <a:off x="5518785" y="2824163"/>
            <a:ext cx="2160588" cy="865187"/>
          </a:xfrm>
          <a:prstGeom prst="line">
            <a:avLst/>
          </a:prstGeom>
          <a:ln w="9525" cap="flat" cmpd="sng">
            <a:solidFill>
              <a:schemeClr val="tx2"/>
            </a:solidFill>
            <a:prstDash val="solid"/>
            <a:headEnd type="none" w="med" len="med"/>
            <a:tailEnd type="none" w="med" len="med"/>
          </a:ln>
        </p:spPr>
      </p:sp>
      <p:sp>
        <p:nvSpPr>
          <p:cNvPr id="13" name="Text Box 11"/>
          <p:cNvSpPr txBox="1"/>
          <p:nvPr/>
        </p:nvSpPr>
        <p:spPr>
          <a:xfrm>
            <a:off x="7679373" y="2582863"/>
            <a:ext cx="187325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l-GR" altLang="en-US" sz="2400" dirty="0">
                <a:solidFill>
                  <a:schemeClr val="tx2"/>
                </a:solidFill>
              </a:rPr>
              <a:t>Όψεις τύπου</a:t>
            </a:r>
          </a:p>
        </p:txBody>
      </p:sp>
      <p:sp>
        <p:nvSpPr>
          <p:cNvPr id="14" name="Line 12"/>
          <p:cNvSpPr/>
          <p:nvPr/>
        </p:nvSpPr>
        <p:spPr>
          <a:xfrm flipV="1">
            <a:off x="5879148" y="4408488"/>
            <a:ext cx="1800225" cy="360362"/>
          </a:xfrm>
          <a:prstGeom prst="line">
            <a:avLst/>
          </a:prstGeom>
          <a:ln w="9525" cap="flat" cmpd="sng">
            <a:solidFill>
              <a:schemeClr val="tx2"/>
            </a:solidFill>
            <a:prstDash val="solid"/>
            <a:headEnd type="none" w="med" len="med"/>
            <a:tailEnd type="none" w="med" len="med"/>
          </a:ln>
        </p:spPr>
      </p:sp>
      <p:sp>
        <p:nvSpPr>
          <p:cNvPr id="15" name="Text Box 13"/>
          <p:cNvSpPr txBox="1"/>
          <p:nvPr/>
        </p:nvSpPr>
        <p:spPr>
          <a:xfrm>
            <a:off x="7536498" y="3976688"/>
            <a:ext cx="2160587" cy="82232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l-GR" altLang="en-US" sz="2400" dirty="0">
                <a:solidFill>
                  <a:schemeClr val="tx2"/>
                </a:solidFill>
              </a:rPr>
              <a:t>Διαδικαστική όψη</a:t>
            </a:r>
          </a:p>
        </p:txBody>
      </p:sp>
      <p:sp>
        <p:nvSpPr>
          <p:cNvPr id="16" name="Text Box 14"/>
          <p:cNvSpPr txBox="1"/>
          <p:nvPr/>
        </p:nvSpPr>
        <p:spPr>
          <a:xfrm>
            <a:off x="2378710" y="5816600"/>
            <a:ext cx="3960813" cy="466725"/>
          </a:xfrm>
          <a:prstGeom prst="rect">
            <a:avLst/>
          </a:prstGeom>
          <a:noFill/>
          <a:ln w="9525" cap="flat" cmpd="sng">
            <a:solidFill>
              <a:schemeClr val="tx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50000"/>
              </a:spcBef>
              <a:buClrTx/>
              <a:buSzTx/>
              <a:buFontTx/>
              <a:buNone/>
            </a:pPr>
            <a:r>
              <a:rPr lang="en-US" altLang="en-US" sz="2400" dirty="0"/>
              <a:t>default </a:t>
            </a:r>
            <a:r>
              <a:rPr lang="en-US" altLang="en-US" sz="2400" dirty="0">
                <a:sym typeface="Symbol" panose="05050102010706020507" pitchFamily="18" charset="2"/>
              </a:rPr>
              <a:t> </a:t>
            </a:r>
            <a:r>
              <a:rPr lang="el-GR" altLang="en-US" sz="2400" dirty="0">
                <a:sym typeface="Symbol" panose="05050102010706020507" pitchFamily="18" charset="2"/>
              </a:rPr>
              <a:t>εύλογη-υπόθεση</a:t>
            </a:r>
            <a:endParaRPr lang="en-US" altLang="en-US" sz="2400" dirty="0">
              <a:sym typeface="Symbol" panose="05050102010706020507"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ssolv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dissolve">
                                      <p:cBhvr>
                                        <p:cTn id="18" dur="500"/>
                                        <p:tgtEl>
                                          <p:spTgt spid="9"/>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500"/>
                                        <p:tgtEl>
                                          <p:spTgt spid="11"/>
                                        </p:tgtEl>
                                      </p:cBhvr>
                                    </p:animEffect>
                                  </p:childTnLst>
                                </p:cTn>
                              </p:par>
                              <p:par>
                                <p:cTn id="27" presetID="9"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dissolve">
                                      <p:cBhvr>
                                        <p:cTn id="29" dur="500"/>
                                        <p:tgtEl>
                                          <p:spTgt spid="12"/>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dissolve">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3"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Ιερ</a:t>
            </a:r>
            <a:r>
              <a:rPr lang="en-US" altLang="en-US" sz="3200" dirty="0"/>
              <a:t>αρχίες Πλαισίων</a:t>
            </a:r>
          </a:p>
        </p:txBody>
      </p:sp>
      <p:sp>
        <p:nvSpPr>
          <p:cNvPr id="3" name="Content Placeholder 2"/>
          <p:cNvSpPr>
            <a:spLocks noGrp="1"/>
          </p:cNvSpPr>
          <p:nvPr>
            <p:ph idx="1"/>
          </p:nvPr>
        </p:nvSpPr>
        <p:spPr>
          <a:xfrm>
            <a:off x="647700" y="1825625"/>
            <a:ext cx="10669905" cy="4351655"/>
          </a:xfrm>
        </p:spPr>
        <p:txBody>
          <a:bodyPr/>
          <a:lstStyle/>
          <a:p>
            <a:r>
              <a:rPr lang="en-US" sz="2200"/>
              <a:t>Τα πλαίσια είναι οργανωμένα πάντα σε ιεραρχίες</a:t>
            </a:r>
          </a:p>
          <a:p>
            <a:r>
              <a:rPr lang="en-US" sz="2200"/>
              <a:t>Διακρίνουμε </a:t>
            </a:r>
            <a:r>
              <a:rPr lang="en-US" sz="2200" b="1"/>
              <a:t>πλαίσια-τάξεις</a:t>
            </a:r>
            <a:r>
              <a:rPr lang="en-US" sz="2200"/>
              <a:t> (περιγραφές γενικών οντοτήτων) και </a:t>
            </a:r>
            <a:r>
              <a:rPr lang="en-US" sz="2200" b="1"/>
              <a:t>πλαίσια-στιγμιότυπα</a:t>
            </a:r>
            <a:r>
              <a:rPr lang="en-US" sz="2200"/>
              <a:t> (περιγραφές συγκεκριμένων οντοτήτων)</a:t>
            </a:r>
          </a:p>
          <a:p>
            <a:r>
              <a:rPr lang="en-US" sz="2200"/>
              <a:t>Διακρίνουμε </a:t>
            </a:r>
            <a:r>
              <a:rPr lang="en-US" sz="2200" b="1"/>
              <a:t>υποπλαίσια</a:t>
            </a:r>
            <a:r>
              <a:rPr lang="en-US" sz="2200"/>
              <a:t> και </a:t>
            </a:r>
            <a:r>
              <a:rPr lang="en-US" sz="2200" b="1"/>
              <a:t>υπερπλαίσια</a:t>
            </a:r>
            <a:r>
              <a:rPr lang="en-US" sz="2200"/>
              <a:t> μεταξύ των πλαισίων-τάξης</a:t>
            </a:r>
          </a:p>
          <a:p>
            <a:r>
              <a:rPr lang="en-US" sz="2200"/>
              <a:t>Κάθε πλαίσιο-τάξη (πλην του κορυφαίου) είναι υποπλαίσιο ενός γενικότερου πλαισίου-τάξη (γενίκευση) </a:t>
            </a:r>
          </a:p>
          <a:p>
            <a:r>
              <a:rPr lang="en-US" sz="2200"/>
              <a:t>Ένα υποπλαίσιο μπορεί να έχει επί πλέον σχισμές από το υπερπλαίσιό του (εξειδίκευση)</a:t>
            </a:r>
          </a:p>
          <a:p>
            <a:r>
              <a:rPr lang="en-US" sz="2200"/>
              <a:t>Κάθε πλαίσιο-στιγμιότυπο ανήκει σ</a:t>
            </a:r>
            <a:r>
              <a:rPr lang="en-US" altLang="en-US" sz="2200"/>
              <a:t>’ </a:t>
            </a:r>
            <a:r>
              <a:rPr lang="en-US" sz="2200"/>
              <a:t>ένα πλαίσιο-τάξη</a:t>
            </a:r>
          </a:p>
          <a:p>
            <a:r>
              <a:rPr lang="en-US" sz="2200"/>
              <a:t>Ένα πλαίσιο-στιγμιότυπο μπορεί να έχει επί πλέον σχισμές από το πλαίσιο-τάξη στο οποίο ανήκει</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4</a:t>
            </a:fld>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Ιερ</a:t>
            </a:r>
            <a:r>
              <a:rPr lang="en-US" altLang="en-US" sz="3200" dirty="0"/>
              <a:t>αρχίες Πλαισίων - Παράδειγμα</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5</a:t>
            </a:fld>
            <a:endParaRPr lang="zh-CN" altLang="en-US"/>
          </a:p>
        </p:txBody>
      </p:sp>
      <p:sp>
        <p:nvSpPr>
          <p:cNvPr id="7171" name="Text Box 4"/>
          <p:cNvSpPr txBox="1"/>
          <p:nvPr/>
        </p:nvSpPr>
        <p:spPr>
          <a:xfrm>
            <a:off x="4144010" y="2290445"/>
            <a:ext cx="1584325"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n-US" altLang="en-US" sz="2400" dirty="0"/>
              <a:t>animal</a:t>
            </a:r>
            <a:endParaRPr lang="el-GR" altLang="en-US" sz="2400" dirty="0"/>
          </a:p>
        </p:txBody>
      </p:sp>
      <p:sp>
        <p:nvSpPr>
          <p:cNvPr id="7172" name="Text Box 5"/>
          <p:cNvSpPr txBox="1"/>
          <p:nvPr/>
        </p:nvSpPr>
        <p:spPr>
          <a:xfrm>
            <a:off x="3351848" y="3430270"/>
            <a:ext cx="1584325"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n-US" altLang="en-US" sz="2400" dirty="0"/>
              <a:t>human</a:t>
            </a:r>
            <a:endParaRPr lang="el-GR" altLang="en-US" sz="2400" dirty="0"/>
          </a:p>
        </p:txBody>
      </p:sp>
      <p:sp>
        <p:nvSpPr>
          <p:cNvPr id="7173" name="Text Box 6"/>
          <p:cNvSpPr txBox="1"/>
          <p:nvPr/>
        </p:nvSpPr>
        <p:spPr>
          <a:xfrm>
            <a:off x="5152073" y="3430270"/>
            <a:ext cx="1584325"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n-US" altLang="en-US" sz="2400" dirty="0"/>
              <a:t>pet</a:t>
            </a:r>
            <a:endParaRPr lang="el-GR" altLang="en-US" sz="2400" dirty="0"/>
          </a:p>
        </p:txBody>
      </p:sp>
      <p:sp>
        <p:nvSpPr>
          <p:cNvPr id="7174" name="Text Box 7"/>
          <p:cNvSpPr txBox="1"/>
          <p:nvPr/>
        </p:nvSpPr>
        <p:spPr>
          <a:xfrm>
            <a:off x="3351848" y="4966970"/>
            <a:ext cx="1584325"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n-US" altLang="en-US" sz="2400" dirty="0">
                <a:solidFill>
                  <a:srgbClr val="FFCC00"/>
                </a:solidFill>
              </a:rPr>
              <a:t>paul</a:t>
            </a:r>
            <a:endParaRPr lang="el-GR" altLang="en-US" sz="2400" dirty="0">
              <a:solidFill>
                <a:srgbClr val="FFCC00"/>
              </a:solidFill>
            </a:endParaRPr>
          </a:p>
        </p:txBody>
      </p:sp>
      <p:sp>
        <p:nvSpPr>
          <p:cNvPr id="7175" name="Text Box 8"/>
          <p:cNvSpPr txBox="1"/>
          <p:nvPr/>
        </p:nvSpPr>
        <p:spPr>
          <a:xfrm>
            <a:off x="5152073" y="4281170"/>
            <a:ext cx="1584325"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n-US" altLang="en-US" sz="2400" dirty="0"/>
              <a:t>dog</a:t>
            </a:r>
            <a:endParaRPr lang="el-GR" altLang="en-US" sz="2400" dirty="0"/>
          </a:p>
        </p:txBody>
      </p:sp>
      <p:sp>
        <p:nvSpPr>
          <p:cNvPr id="7176" name="Text Box 9"/>
          <p:cNvSpPr txBox="1"/>
          <p:nvPr/>
        </p:nvSpPr>
        <p:spPr>
          <a:xfrm>
            <a:off x="5296535" y="4966970"/>
            <a:ext cx="1584325"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n-US" altLang="en-US" sz="2400" dirty="0">
                <a:solidFill>
                  <a:srgbClr val="FFCC00"/>
                </a:solidFill>
              </a:rPr>
              <a:t>pluto</a:t>
            </a:r>
            <a:endParaRPr lang="el-GR" altLang="en-US" sz="2400" dirty="0">
              <a:solidFill>
                <a:srgbClr val="FFCC00"/>
              </a:solidFill>
            </a:endParaRPr>
          </a:p>
        </p:txBody>
      </p:sp>
      <p:sp>
        <p:nvSpPr>
          <p:cNvPr id="7177" name="Line 10"/>
          <p:cNvSpPr/>
          <p:nvPr/>
        </p:nvSpPr>
        <p:spPr>
          <a:xfrm flipH="1">
            <a:off x="4144010" y="2747645"/>
            <a:ext cx="792163" cy="682625"/>
          </a:xfrm>
          <a:prstGeom prst="line">
            <a:avLst/>
          </a:prstGeom>
          <a:ln w="9525" cap="flat" cmpd="sng">
            <a:solidFill>
              <a:schemeClr val="tx1"/>
            </a:solidFill>
            <a:prstDash val="solid"/>
            <a:headEnd type="none" w="med" len="med"/>
            <a:tailEnd type="none" w="med" len="med"/>
          </a:ln>
        </p:spPr>
      </p:sp>
      <p:sp>
        <p:nvSpPr>
          <p:cNvPr id="7178" name="Line 11"/>
          <p:cNvSpPr/>
          <p:nvPr/>
        </p:nvSpPr>
        <p:spPr>
          <a:xfrm>
            <a:off x="4936173" y="2747645"/>
            <a:ext cx="792162" cy="682625"/>
          </a:xfrm>
          <a:prstGeom prst="line">
            <a:avLst/>
          </a:prstGeom>
          <a:ln w="9525" cap="flat" cmpd="sng">
            <a:solidFill>
              <a:schemeClr val="tx1"/>
            </a:solidFill>
            <a:prstDash val="solid"/>
            <a:headEnd type="none" w="med" len="med"/>
            <a:tailEnd type="none" w="med" len="med"/>
          </a:ln>
        </p:spPr>
      </p:sp>
      <p:sp>
        <p:nvSpPr>
          <p:cNvPr id="7179" name="Line 12"/>
          <p:cNvSpPr/>
          <p:nvPr/>
        </p:nvSpPr>
        <p:spPr>
          <a:xfrm>
            <a:off x="4144010" y="3887470"/>
            <a:ext cx="0" cy="1079500"/>
          </a:xfrm>
          <a:prstGeom prst="line">
            <a:avLst/>
          </a:prstGeom>
          <a:ln w="9525" cap="flat" cmpd="sng">
            <a:solidFill>
              <a:schemeClr val="tx1"/>
            </a:solidFill>
            <a:prstDash val="solid"/>
            <a:headEnd type="none" w="med" len="med"/>
            <a:tailEnd type="none" w="med" len="med"/>
          </a:ln>
        </p:spPr>
      </p:sp>
      <p:sp>
        <p:nvSpPr>
          <p:cNvPr id="7180" name="Line 13"/>
          <p:cNvSpPr/>
          <p:nvPr/>
        </p:nvSpPr>
        <p:spPr>
          <a:xfrm flipH="1">
            <a:off x="5944235" y="3887470"/>
            <a:ext cx="0" cy="393700"/>
          </a:xfrm>
          <a:prstGeom prst="line">
            <a:avLst/>
          </a:prstGeom>
          <a:ln w="9525" cap="flat" cmpd="sng">
            <a:solidFill>
              <a:schemeClr val="tx1"/>
            </a:solidFill>
            <a:prstDash val="solid"/>
            <a:headEnd type="none" w="med" len="med"/>
            <a:tailEnd type="none" w="med" len="med"/>
          </a:ln>
        </p:spPr>
      </p:sp>
      <p:sp>
        <p:nvSpPr>
          <p:cNvPr id="7181" name="Line 14"/>
          <p:cNvSpPr/>
          <p:nvPr/>
        </p:nvSpPr>
        <p:spPr>
          <a:xfrm>
            <a:off x="5944235" y="4738370"/>
            <a:ext cx="0" cy="228600"/>
          </a:xfrm>
          <a:prstGeom prst="line">
            <a:avLst/>
          </a:prstGeom>
          <a:ln w="9525" cap="flat" cmpd="sng">
            <a:solidFill>
              <a:schemeClr val="tx1"/>
            </a:solidFill>
            <a:prstDash val="solid"/>
            <a:headEnd type="none" w="med" len="med"/>
            <a:tailEnd type="none" w="med" len="med"/>
          </a:ln>
        </p:spPr>
      </p:sp>
      <p:sp>
        <p:nvSpPr>
          <p:cNvPr id="7182" name="AutoShape 15"/>
          <p:cNvSpPr/>
          <p:nvPr/>
        </p:nvSpPr>
        <p:spPr>
          <a:xfrm>
            <a:off x="6593523" y="2506345"/>
            <a:ext cx="142875" cy="2232025"/>
          </a:xfrm>
          <a:prstGeom prst="rightBrace">
            <a:avLst>
              <a:gd name="adj1" fmla="val 130185"/>
              <a:gd name="adj2" fmla="val 50000"/>
            </a:avLst>
          </a:prstGeom>
          <a:noFill/>
          <a:ln w="9525" cap="flat" cmpd="sng">
            <a:solidFill>
              <a:schemeClr val="tx1"/>
            </a:solidFill>
            <a:prstDash val="solid"/>
            <a:headEnd type="none" w="med" len="med"/>
            <a:tailEnd type="none" w="med" len="med"/>
          </a:ln>
        </p:spPr>
        <p:txBody>
          <a:bodyPr wrap="none" anchor="ctr" anchorCtr="0"/>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eaLnBrk="1" hangingPunct="1">
              <a:spcBef>
                <a:spcPct val="0"/>
              </a:spcBef>
              <a:buClrTx/>
              <a:buSzTx/>
              <a:buFontTx/>
              <a:buNone/>
            </a:pPr>
            <a:endParaRPr lang="el-GR" altLang="en-US" sz="2400" dirty="0"/>
          </a:p>
        </p:txBody>
      </p:sp>
      <p:sp>
        <p:nvSpPr>
          <p:cNvPr id="7183" name="Text Box 16"/>
          <p:cNvSpPr txBox="1"/>
          <p:nvPr/>
        </p:nvSpPr>
        <p:spPr>
          <a:xfrm>
            <a:off x="6664960" y="3371533"/>
            <a:ext cx="2376488" cy="457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l-GR" altLang="en-US" sz="2400" dirty="0">
                <a:solidFill>
                  <a:schemeClr val="tx2"/>
                </a:solidFill>
              </a:rPr>
              <a:t>Πλαίσια-κλάσεις</a:t>
            </a:r>
          </a:p>
        </p:txBody>
      </p:sp>
      <p:sp>
        <p:nvSpPr>
          <p:cNvPr id="7184" name="Text Box 17"/>
          <p:cNvSpPr txBox="1"/>
          <p:nvPr/>
        </p:nvSpPr>
        <p:spPr>
          <a:xfrm>
            <a:off x="6562090" y="4966970"/>
            <a:ext cx="3274060" cy="460375"/>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eaLnBrk="1" hangingPunct="1">
              <a:spcBef>
                <a:spcPct val="50000"/>
              </a:spcBef>
              <a:buClrTx/>
              <a:buSzTx/>
              <a:buFontTx/>
              <a:buNone/>
            </a:pPr>
            <a:r>
              <a:rPr lang="el-GR" altLang="en-US" sz="2400" dirty="0">
                <a:solidFill>
                  <a:schemeClr val="tx2"/>
                </a:solidFill>
              </a:rPr>
              <a:t>Πλαίσια-στιγμιότυπα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Ιερ</a:t>
            </a:r>
            <a:r>
              <a:rPr lang="en-US" altLang="en-US" sz="3200" dirty="0"/>
              <a:t>αρχίες Πλαισίων - Παράδειγμα (2)</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6</a:t>
            </a:fld>
            <a:endParaRPr lang="zh-CN" altLang="en-US"/>
          </a:p>
        </p:txBody>
      </p:sp>
      <p:grpSp>
        <p:nvGrpSpPr>
          <p:cNvPr id="5" name="Group 3"/>
          <p:cNvGrpSpPr/>
          <p:nvPr/>
        </p:nvGrpSpPr>
        <p:grpSpPr>
          <a:xfrm>
            <a:off x="5050790" y="1270635"/>
            <a:ext cx="2819400" cy="1524000"/>
            <a:chOff x="336" y="676"/>
            <a:chExt cx="1776" cy="1724"/>
          </a:xfrm>
        </p:grpSpPr>
        <p:sp>
          <p:nvSpPr>
            <p:cNvPr id="6" name="Text Box 4"/>
            <p:cNvSpPr txBox="1"/>
            <p:nvPr/>
          </p:nvSpPr>
          <p:spPr>
            <a:xfrm>
              <a:off x="336" y="676"/>
              <a:ext cx="1776" cy="236"/>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ΑΝΤΙΚΕΙΜΕΝΟ</a:t>
              </a:r>
            </a:p>
          </p:txBody>
        </p:sp>
        <p:sp>
          <p:nvSpPr>
            <p:cNvPr id="7" name="Text Box 5"/>
            <p:cNvSpPr txBox="1"/>
            <p:nvPr/>
          </p:nvSpPr>
          <p:spPr>
            <a:xfrm>
              <a:off x="336" y="911"/>
              <a:ext cx="1776" cy="1489"/>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Υφή</a:t>
              </a:r>
              <a:r>
                <a:rPr lang="en-US" altLang="en-US" sz="1200" b="1" dirty="0">
                  <a:solidFill>
                    <a:schemeClr val="tx1"/>
                  </a:solidFill>
                </a:rPr>
                <a:t>:</a:t>
              </a:r>
              <a:r>
                <a:rPr lang="el-GR" altLang="en-US" sz="1200"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σκληρό, μαλακό</a:t>
              </a:r>
              <a:endParaRPr lang="en-US" altLang="en-US" sz="1200" dirty="0">
                <a:solidFill>
                  <a:schemeClr val="tx1"/>
                </a:solidFill>
              </a:endParaRPr>
            </a:p>
            <a:p>
              <a:pPr marL="0" lvl="0" indent="0">
                <a:spcBef>
                  <a:spcPct val="0"/>
                </a:spcBef>
                <a:buClrTx/>
                <a:buSzTx/>
                <a:buFontTx/>
                <a:buNone/>
              </a:pPr>
              <a:r>
                <a:rPr lang="el-GR" altLang="en-US" sz="1200" b="1" dirty="0">
                  <a:solidFill>
                    <a:schemeClr val="tx1"/>
                  </a:solidFill>
                </a:rPr>
                <a:t>Βάρος</a:t>
              </a:r>
              <a:r>
                <a:rPr lang="en-US" altLang="en-US" sz="1200" b="1" dirty="0">
                  <a:solidFill>
                    <a:schemeClr val="tx1"/>
                  </a:solidFill>
                </a:rPr>
                <a:t>:</a:t>
              </a:r>
              <a:r>
                <a:rPr lang="el-GR" altLang="en-US" sz="1200" b="1"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βαρύ, ελαφρύ</a:t>
              </a:r>
            </a:p>
            <a:p>
              <a:pPr marL="0" lvl="0" indent="0">
                <a:spcBef>
                  <a:spcPct val="0"/>
                </a:spcBef>
                <a:buClrTx/>
                <a:buSzTx/>
                <a:buFontTx/>
                <a:buNone/>
              </a:pPr>
              <a:r>
                <a:rPr lang="el-GR" altLang="en-US" sz="1200" b="1" dirty="0">
                  <a:solidFill>
                    <a:schemeClr val="tx1"/>
                  </a:solidFill>
                </a:rPr>
                <a:t>Υλικό:</a:t>
              </a:r>
              <a:r>
                <a:rPr lang="el-GR" altLang="en-US" sz="1200" dirty="0">
                  <a:solidFill>
                    <a:schemeClr val="tx1"/>
                  </a:solidFill>
                </a:rPr>
                <a:t> </a:t>
              </a:r>
              <a:r>
                <a:rPr lang="el-GR" altLang="en-US" sz="1200" i="1" dirty="0">
                  <a:solidFill>
                    <a:schemeClr val="tx1"/>
                  </a:solidFill>
                </a:rPr>
                <a:t>Τιμές</a:t>
              </a:r>
              <a:r>
                <a:rPr lang="el-GR" altLang="en-US" sz="1200" dirty="0">
                  <a:solidFill>
                    <a:schemeClr val="tx1"/>
                  </a:solidFill>
                </a:rPr>
                <a:t>: ξύλο, χαρτί, γυαλί</a:t>
              </a:r>
            </a:p>
            <a:p>
              <a:pPr marL="0" lvl="0" indent="0">
                <a:spcBef>
                  <a:spcPct val="0"/>
                </a:spcBef>
                <a:buClrTx/>
                <a:buSzTx/>
                <a:buFontTx/>
                <a:buNone/>
              </a:pPr>
              <a:r>
                <a:rPr lang="el-GR" altLang="en-US" sz="1200" b="1" dirty="0">
                  <a:solidFill>
                    <a:schemeClr val="tx1"/>
                  </a:solidFill>
                </a:rPr>
                <a:t>Διαπερατότητα: </a:t>
              </a:r>
              <a:r>
                <a:rPr lang="el-GR" altLang="en-US" sz="1200" i="1" dirty="0">
                  <a:solidFill>
                    <a:schemeClr val="tx1"/>
                  </a:solidFill>
                </a:rPr>
                <a:t>Τιμές</a:t>
              </a:r>
              <a:r>
                <a:rPr lang="el-GR" altLang="en-US" sz="1200" dirty="0">
                  <a:solidFill>
                    <a:schemeClr val="tx1"/>
                  </a:solidFill>
                </a:rPr>
                <a:t>: διαφανές, αδιαφανές</a:t>
              </a:r>
              <a:r>
                <a:rPr lang="el-GR" altLang="en-US" sz="1200" b="1" dirty="0">
                  <a:solidFill>
                    <a:schemeClr val="tx1"/>
                  </a:solidFill>
                </a:rPr>
                <a:t>, </a:t>
              </a:r>
              <a:r>
                <a:rPr lang="el-GR" altLang="en-US" sz="1200" i="1" dirty="0">
                  <a:solidFill>
                    <a:schemeClr val="tx1"/>
                  </a:solidFill>
                </a:rPr>
                <a:t>Εύλ.-υπόθ</a:t>
              </a:r>
              <a:r>
                <a:rPr lang="el-GR" altLang="en-US" sz="1200" dirty="0">
                  <a:solidFill>
                    <a:schemeClr val="tx1"/>
                  </a:solidFill>
                </a:rPr>
                <a:t>.: αδιαφανές</a:t>
              </a:r>
            </a:p>
            <a:p>
              <a:pPr marL="0" lvl="0" indent="0">
                <a:spcBef>
                  <a:spcPct val="0"/>
                </a:spcBef>
                <a:buClrTx/>
                <a:buSzTx/>
                <a:buFontTx/>
                <a:buNone/>
              </a:pPr>
              <a:r>
                <a:rPr lang="el-GR" altLang="en-US" sz="1200" b="1" dirty="0">
                  <a:solidFill>
                    <a:schemeClr val="tx1"/>
                  </a:solidFill>
                </a:rPr>
                <a:t>Αξία:</a:t>
              </a:r>
              <a:r>
                <a:rPr lang="el-GR" altLang="en-US" sz="1200" dirty="0">
                  <a:solidFill>
                    <a:schemeClr val="tx1"/>
                  </a:solidFill>
                </a:rPr>
                <a:t> </a:t>
              </a:r>
              <a:r>
                <a:rPr lang="el-GR" altLang="en-US" sz="1200" i="1" dirty="0">
                  <a:solidFill>
                    <a:schemeClr val="tx1"/>
                  </a:solidFill>
                </a:rPr>
                <a:t>Τιμές</a:t>
              </a:r>
              <a:r>
                <a:rPr lang="el-GR" altLang="en-US" sz="1200" dirty="0">
                  <a:solidFill>
                    <a:schemeClr val="tx1"/>
                  </a:solidFill>
                </a:rPr>
                <a:t>: αναλώσιμο, μη αναλώσιμο</a:t>
              </a:r>
            </a:p>
          </p:txBody>
        </p:sp>
      </p:grpSp>
      <p:grpSp>
        <p:nvGrpSpPr>
          <p:cNvPr id="8" name="Group 12"/>
          <p:cNvGrpSpPr/>
          <p:nvPr/>
        </p:nvGrpSpPr>
        <p:grpSpPr>
          <a:xfrm>
            <a:off x="3260090" y="3256598"/>
            <a:ext cx="2476500" cy="758825"/>
            <a:chOff x="1536" y="2016"/>
            <a:chExt cx="1776" cy="576"/>
          </a:xfrm>
        </p:grpSpPr>
        <p:sp>
          <p:nvSpPr>
            <p:cNvPr id="9" name="Text Box 8"/>
            <p:cNvSpPr txBox="1"/>
            <p:nvPr/>
          </p:nvSpPr>
          <p:spPr>
            <a:xfrm>
              <a:off x="1536" y="2016"/>
              <a:ext cx="1776" cy="194"/>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ΣΚΛΗΡΟ ΑΝΤΙΚΕΙΜΕΝΟ</a:t>
              </a:r>
            </a:p>
          </p:txBody>
        </p:sp>
        <p:sp>
          <p:nvSpPr>
            <p:cNvPr id="10" name="Text Box 9"/>
            <p:cNvSpPr txBox="1"/>
            <p:nvPr/>
          </p:nvSpPr>
          <p:spPr>
            <a:xfrm>
              <a:off x="1536" y="2210"/>
              <a:ext cx="1776" cy="382"/>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Είναι</a:t>
              </a:r>
              <a:r>
                <a:rPr lang="en-US" altLang="en-US" sz="1200" b="1" dirty="0">
                  <a:solidFill>
                    <a:schemeClr val="tx1"/>
                  </a:solidFill>
                </a:rPr>
                <a:t>:</a:t>
              </a:r>
              <a:r>
                <a:rPr lang="el-GR" altLang="en-US" sz="1200" dirty="0">
                  <a:solidFill>
                    <a:schemeClr val="tx1"/>
                  </a:solidFill>
                </a:rPr>
                <a:t> ΑΝΤΙΚΕΙΜΕΝΟ</a:t>
              </a:r>
              <a:endParaRPr lang="en-US" altLang="en-US" sz="1200" dirty="0">
                <a:solidFill>
                  <a:schemeClr val="tx1"/>
                </a:solidFill>
              </a:endParaRPr>
            </a:p>
            <a:p>
              <a:pPr marL="0" lvl="0" indent="0">
                <a:spcBef>
                  <a:spcPct val="0"/>
                </a:spcBef>
                <a:buClrTx/>
                <a:buSzTx/>
                <a:buFontTx/>
                <a:buNone/>
              </a:pPr>
              <a:r>
                <a:rPr lang="el-GR" altLang="en-US" sz="1200" b="1" dirty="0">
                  <a:solidFill>
                    <a:schemeClr val="tx1"/>
                  </a:solidFill>
                </a:rPr>
                <a:t>Υφή:</a:t>
              </a:r>
              <a:r>
                <a:rPr lang="el-GR" altLang="en-US" sz="1200"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σκληρό</a:t>
              </a:r>
            </a:p>
            <a:p>
              <a:pPr marL="0" lvl="0" indent="0">
                <a:spcBef>
                  <a:spcPct val="0"/>
                </a:spcBef>
                <a:buClrTx/>
                <a:buSzTx/>
                <a:buFontTx/>
                <a:buNone/>
              </a:pPr>
              <a:endParaRPr lang="el-GR" altLang="en-US" sz="1200" dirty="0">
                <a:solidFill>
                  <a:schemeClr val="tx1"/>
                </a:solidFill>
              </a:endParaRPr>
            </a:p>
          </p:txBody>
        </p:sp>
      </p:grpSp>
      <p:grpSp>
        <p:nvGrpSpPr>
          <p:cNvPr id="8197" name="Group 14"/>
          <p:cNvGrpSpPr/>
          <p:nvPr/>
        </p:nvGrpSpPr>
        <p:grpSpPr>
          <a:xfrm>
            <a:off x="7565390" y="3256598"/>
            <a:ext cx="2514600" cy="758825"/>
            <a:chOff x="1536" y="2016"/>
            <a:chExt cx="1776" cy="576"/>
          </a:xfrm>
        </p:grpSpPr>
        <p:sp>
          <p:nvSpPr>
            <p:cNvPr id="8220" name="Text Box 15"/>
            <p:cNvSpPr txBox="1"/>
            <p:nvPr/>
          </p:nvSpPr>
          <p:spPr>
            <a:xfrm>
              <a:off x="1536" y="2016"/>
              <a:ext cx="1776" cy="194"/>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ΜΑΛΑΚΟ ΑΝΤΙΚΕΙΜΕΝΟ</a:t>
              </a:r>
            </a:p>
          </p:txBody>
        </p:sp>
        <p:sp>
          <p:nvSpPr>
            <p:cNvPr id="8221" name="Text Box 16"/>
            <p:cNvSpPr txBox="1"/>
            <p:nvPr/>
          </p:nvSpPr>
          <p:spPr>
            <a:xfrm>
              <a:off x="1536" y="2210"/>
              <a:ext cx="1776" cy="382"/>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Είναι</a:t>
              </a:r>
              <a:r>
                <a:rPr lang="en-US" altLang="en-US" sz="1200" b="1" dirty="0">
                  <a:solidFill>
                    <a:schemeClr val="tx1"/>
                  </a:solidFill>
                </a:rPr>
                <a:t>:</a:t>
              </a:r>
              <a:r>
                <a:rPr lang="el-GR" altLang="en-US" sz="1200" dirty="0">
                  <a:solidFill>
                    <a:schemeClr val="tx1"/>
                  </a:solidFill>
                </a:rPr>
                <a:t> ΑΝΤΙΚΕΙΜΕΝΟ</a:t>
              </a:r>
              <a:endParaRPr lang="en-US" altLang="en-US" sz="1200" dirty="0">
                <a:solidFill>
                  <a:schemeClr val="tx1"/>
                </a:solidFill>
              </a:endParaRPr>
            </a:p>
            <a:p>
              <a:pPr marL="0" lvl="0" indent="0">
                <a:spcBef>
                  <a:spcPct val="0"/>
                </a:spcBef>
                <a:buClrTx/>
                <a:buSzTx/>
                <a:buFontTx/>
                <a:buNone/>
              </a:pPr>
              <a:r>
                <a:rPr lang="el-GR" altLang="en-US" sz="1200" b="1" dirty="0">
                  <a:solidFill>
                    <a:schemeClr val="tx1"/>
                  </a:solidFill>
                </a:rPr>
                <a:t>Υφή:</a:t>
              </a:r>
              <a:r>
                <a:rPr lang="el-GR" altLang="en-US" sz="1200"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μαλακό</a:t>
              </a:r>
            </a:p>
            <a:p>
              <a:pPr marL="0" lvl="0" indent="0">
                <a:spcBef>
                  <a:spcPct val="0"/>
                </a:spcBef>
                <a:buClrTx/>
                <a:buSzTx/>
                <a:buFontTx/>
                <a:buNone/>
              </a:pPr>
              <a:endParaRPr lang="el-GR" altLang="en-US" sz="1200" dirty="0">
                <a:solidFill>
                  <a:schemeClr val="tx1"/>
                </a:solidFill>
              </a:endParaRPr>
            </a:p>
          </p:txBody>
        </p:sp>
      </p:grpSp>
      <p:grpSp>
        <p:nvGrpSpPr>
          <p:cNvPr id="11" name="Group 17"/>
          <p:cNvGrpSpPr/>
          <p:nvPr/>
        </p:nvGrpSpPr>
        <p:grpSpPr>
          <a:xfrm>
            <a:off x="1774190" y="4474210"/>
            <a:ext cx="2362200" cy="758825"/>
            <a:chOff x="1536" y="2016"/>
            <a:chExt cx="1776" cy="576"/>
          </a:xfrm>
        </p:grpSpPr>
        <p:sp>
          <p:nvSpPr>
            <p:cNvPr id="12" name="Text Box 18"/>
            <p:cNvSpPr txBox="1"/>
            <p:nvPr/>
          </p:nvSpPr>
          <p:spPr>
            <a:xfrm>
              <a:off x="1536" y="2016"/>
              <a:ext cx="1776" cy="194"/>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ΞΥΛΙΝΟ ΑΝΤΙΚΕΙΜΕΝΟ</a:t>
              </a:r>
            </a:p>
          </p:txBody>
        </p:sp>
        <p:sp>
          <p:nvSpPr>
            <p:cNvPr id="13" name="Text Box 19"/>
            <p:cNvSpPr txBox="1"/>
            <p:nvPr/>
          </p:nvSpPr>
          <p:spPr>
            <a:xfrm>
              <a:off x="1536" y="2210"/>
              <a:ext cx="1776" cy="382"/>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Είναι</a:t>
              </a:r>
              <a:r>
                <a:rPr lang="en-US" altLang="en-US" sz="1200" b="1" dirty="0">
                  <a:solidFill>
                    <a:schemeClr val="tx1"/>
                  </a:solidFill>
                </a:rPr>
                <a:t>:</a:t>
              </a:r>
              <a:r>
                <a:rPr lang="el-GR" altLang="en-US" sz="1200" dirty="0">
                  <a:solidFill>
                    <a:schemeClr val="tx1"/>
                  </a:solidFill>
                </a:rPr>
                <a:t> ΣΚΛΗΡΟ ΑΝΤΙΚΕΙΜΕΝΟ</a:t>
              </a:r>
              <a:endParaRPr lang="en-US" altLang="en-US" sz="1200" dirty="0">
                <a:solidFill>
                  <a:schemeClr val="tx1"/>
                </a:solidFill>
              </a:endParaRPr>
            </a:p>
            <a:p>
              <a:pPr marL="0" lvl="0" indent="0">
                <a:spcBef>
                  <a:spcPct val="0"/>
                </a:spcBef>
                <a:buClrTx/>
                <a:buSzTx/>
                <a:buFontTx/>
                <a:buNone/>
              </a:pPr>
              <a:r>
                <a:rPr lang="el-GR" altLang="en-US" sz="1200" b="1" dirty="0">
                  <a:solidFill>
                    <a:schemeClr val="tx1"/>
                  </a:solidFill>
                </a:rPr>
                <a:t>Βάρος:</a:t>
              </a:r>
              <a:r>
                <a:rPr lang="el-GR" altLang="en-US" sz="1200"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βαρύ</a:t>
              </a:r>
            </a:p>
            <a:p>
              <a:pPr marL="0" lvl="0" indent="0">
                <a:spcBef>
                  <a:spcPct val="0"/>
                </a:spcBef>
                <a:buClrTx/>
                <a:buSzTx/>
                <a:buFontTx/>
                <a:buNone/>
              </a:pPr>
              <a:endParaRPr lang="el-GR" altLang="en-US" sz="1200" dirty="0">
                <a:solidFill>
                  <a:schemeClr val="tx1"/>
                </a:solidFill>
              </a:endParaRPr>
            </a:p>
          </p:txBody>
        </p:sp>
      </p:grpSp>
      <p:grpSp>
        <p:nvGrpSpPr>
          <p:cNvPr id="14" name="Group 20"/>
          <p:cNvGrpSpPr/>
          <p:nvPr/>
        </p:nvGrpSpPr>
        <p:grpSpPr>
          <a:xfrm>
            <a:off x="4517390" y="4471035"/>
            <a:ext cx="2438400" cy="758825"/>
            <a:chOff x="1536" y="2016"/>
            <a:chExt cx="1776" cy="576"/>
          </a:xfrm>
        </p:grpSpPr>
        <p:sp>
          <p:nvSpPr>
            <p:cNvPr id="15" name="Text Box 21"/>
            <p:cNvSpPr txBox="1"/>
            <p:nvPr/>
          </p:nvSpPr>
          <p:spPr>
            <a:xfrm>
              <a:off x="1536" y="2016"/>
              <a:ext cx="1776" cy="194"/>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ΓΥΑΛΙΝΟ ΑΝΤΙΚΕΙΜΕΝΟ</a:t>
              </a:r>
            </a:p>
          </p:txBody>
        </p:sp>
        <p:sp>
          <p:nvSpPr>
            <p:cNvPr id="16" name="Text Box 22"/>
            <p:cNvSpPr txBox="1"/>
            <p:nvPr/>
          </p:nvSpPr>
          <p:spPr>
            <a:xfrm>
              <a:off x="1536" y="2210"/>
              <a:ext cx="1776" cy="382"/>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Είναι</a:t>
              </a:r>
              <a:r>
                <a:rPr lang="en-US" altLang="en-US" sz="1200" b="1" dirty="0">
                  <a:solidFill>
                    <a:schemeClr val="tx1"/>
                  </a:solidFill>
                </a:rPr>
                <a:t>:</a:t>
              </a:r>
              <a:r>
                <a:rPr lang="el-GR" altLang="en-US" sz="1200" dirty="0">
                  <a:solidFill>
                    <a:schemeClr val="tx1"/>
                  </a:solidFill>
                </a:rPr>
                <a:t> ΣΚΛΗΡΟ ΑΝΤΙΚΕΙΜΕΝΟ</a:t>
              </a:r>
              <a:endParaRPr lang="en-US" altLang="en-US" sz="1200" dirty="0">
                <a:solidFill>
                  <a:schemeClr val="tx1"/>
                </a:solidFill>
              </a:endParaRPr>
            </a:p>
            <a:p>
              <a:pPr marL="0" lvl="0" indent="0">
                <a:spcBef>
                  <a:spcPct val="0"/>
                </a:spcBef>
                <a:buClrTx/>
                <a:buSzTx/>
                <a:buFontTx/>
                <a:buNone/>
              </a:pPr>
              <a:r>
                <a:rPr lang="el-GR" altLang="en-US" sz="1200" b="1" dirty="0">
                  <a:solidFill>
                    <a:schemeClr val="tx1"/>
                  </a:solidFill>
                </a:rPr>
                <a:t>Υφή:</a:t>
              </a:r>
              <a:r>
                <a:rPr lang="el-GR" altLang="en-US" sz="1200"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σκληρό</a:t>
              </a:r>
            </a:p>
          </p:txBody>
        </p:sp>
      </p:grpSp>
      <p:grpSp>
        <p:nvGrpSpPr>
          <p:cNvPr id="8200" name="Group 26"/>
          <p:cNvGrpSpPr/>
          <p:nvPr/>
        </p:nvGrpSpPr>
        <p:grpSpPr>
          <a:xfrm>
            <a:off x="7565390" y="4471035"/>
            <a:ext cx="2590800" cy="758825"/>
            <a:chOff x="1536" y="2016"/>
            <a:chExt cx="1776" cy="576"/>
          </a:xfrm>
        </p:grpSpPr>
        <p:sp>
          <p:nvSpPr>
            <p:cNvPr id="8214" name="Text Box 27"/>
            <p:cNvSpPr txBox="1"/>
            <p:nvPr/>
          </p:nvSpPr>
          <p:spPr>
            <a:xfrm>
              <a:off x="1536" y="2016"/>
              <a:ext cx="1776" cy="194"/>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ΧΑΡΤΙΝΟ ΑΝΤΙΚΕΙΜΕΝΟ</a:t>
              </a:r>
            </a:p>
          </p:txBody>
        </p:sp>
        <p:sp>
          <p:nvSpPr>
            <p:cNvPr id="8215" name="Text Box 28"/>
            <p:cNvSpPr txBox="1"/>
            <p:nvPr/>
          </p:nvSpPr>
          <p:spPr>
            <a:xfrm>
              <a:off x="1536" y="2210"/>
              <a:ext cx="1776" cy="382"/>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Είναι</a:t>
              </a:r>
              <a:r>
                <a:rPr lang="en-US" altLang="en-US" sz="1200" b="1" dirty="0">
                  <a:solidFill>
                    <a:schemeClr val="tx1"/>
                  </a:solidFill>
                </a:rPr>
                <a:t>:</a:t>
              </a:r>
              <a:r>
                <a:rPr lang="el-GR" altLang="en-US" sz="1200" dirty="0">
                  <a:solidFill>
                    <a:schemeClr val="tx1"/>
                  </a:solidFill>
                </a:rPr>
                <a:t> ΜΑΛΑΚΟ ΑΝΤΙΚΕΙΜΕΝΟ</a:t>
              </a:r>
            </a:p>
          </p:txBody>
        </p:sp>
      </p:grpSp>
      <p:grpSp>
        <p:nvGrpSpPr>
          <p:cNvPr id="17" name="Group 29"/>
          <p:cNvGrpSpPr/>
          <p:nvPr/>
        </p:nvGrpSpPr>
        <p:grpSpPr>
          <a:xfrm>
            <a:off x="2993390" y="5690235"/>
            <a:ext cx="2438400" cy="758825"/>
            <a:chOff x="1536" y="2016"/>
            <a:chExt cx="1776" cy="576"/>
          </a:xfrm>
        </p:grpSpPr>
        <p:sp>
          <p:nvSpPr>
            <p:cNvPr id="18" name="Text Box 30"/>
            <p:cNvSpPr txBox="1"/>
            <p:nvPr/>
          </p:nvSpPr>
          <p:spPr>
            <a:xfrm>
              <a:off x="1536" y="2016"/>
              <a:ext cx="1776" cy="194"/>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ΠΟΤΗΡΙ ΚΟΚΤΕΪΛ</a:t>
              </a:r>
            </a:p>
          </p:txBody>
        </p:sp>
        <p:sp>
          <p:nvSpPr>
            <p:cNvPr id="19" name="Text Box 31"/>
            <p:cNvSpPr txBox="1"/>
            <p:nvPr/>
          </p:nvSpPr>
          <p:spPr>
            <a:xfrm>
              <a:off x="1536" y="2210"/>
              <a:ext cx="1776" cy="382"/>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Είναι</a:t>
              </a:r>
              <a:r>
                <a:rPr lang="en-US" altLang="en-US" sz="1200" b="1" dirty="0">
                  <a:solidFill>
                    <a:schemeClr val="tx1"/>
                  </a:solidFill>
                </a:rPr>
                <a:t>:</a:t>
              </a:r>
              <a:r>
                <a:rPr lang="el-GR" altLang="en-US" sz="1200" dirty="0">
                  <a:solidFill>
                    <a:schemeClr val="tx1"/>
                  </a:solidFill>
                </a:rPr>
                <a:t> ΓΥΑΛΙΝΟ ΑΝΤΙΚΕΙΜΕΝΟ</a:t>
              </a:r>
              <a:endParaRPr lang="en-US" altLang="en-US" sz="1200" dirty="0">
                <a:solidFill>
                  <a:schemeClr val="tx1"/>
                </a:solidFill>
              </a:endParaRPr>
            </a:p>
            <a:p>
              <a:pPr marL="0" lvl="0" indent="0">
                <a:spcBef>
                  <a:spcPct val="0"/>
                </a:spcBef>
                <a:buClrTx/>
                <a:buSzTx/>
                <a:buFontTx/>
                <a:buNone/>
              </a:pPr>
              <a:r>
                <a:rPr lang="el-GR" altLang="en-US" sz="1200" b="1" dirty="0">
                  <a:solidFill>
                    <a:schemeClr val="tx1"/>
                  </a:solidFill>
                </a:rPr>
                <a:t>Βάρος:</a:t>
              </a:r>
              <a:r>
                <a:rPr lang="el-GR" altLang="en-US" sz="1200"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ελαφρύ</a:t>
              </a:r>
            </a:p>
          </p:txBody>
        </p:sp>
      </p:grpSp>
      <p:grpSp>
        <p:nvGrpSpPr>
          <p:cNvPr id="20" name="Group 32"/>
          <p:cNvGrpSpPr/>
          <p:nvPr/>
        </p:nvGrpSpPr>
        <p:grpSpPr>
          <a:xfrm>
            <a:off x="5888990" y="5690235"/>
            <a:ext cx="2438400" cy="758825"/>
            <a:chOff x="1536" y="2016"/>
            <a:chExt cx="1776" cy="576"/>
          </a:xfrm>
        </p:grpSpPr>
        <p:sp>
          <p:nvSpPr>
            <p:cNvPr id="21" name="Text Box 33"/>
            <p:cNvSpPr txBox="1"/>
            <p:nvPr/>
          </p:nvSpPr>
          <p:spPr>
            <a:xfrm>
              <a:off x="1536" y="2016"/>
              <a:ext cx="1776" cy="194"/>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lgn="ctr">
                <a:spcBef>
                  <a:spcPct val="0"/>
                </a:spcBef>
                <a:buClrTx/>
                <a:buSzTx/>
                <a:buFontTx/>
                <a:buNone/>
              </a:pPr>
              <a:r>
                <a:rPr lang="el-GR" altLang="en-US" sz="1200" b="1" dirty="0">
                  <a:solidFill>
                    <a:schemeClr val="tx1"/>
                  </a:solidFill>
                </a:rPr>
                <a:t>ΠΟΤΗΡΙ ΜΠΥΡΑΣ</a:t>
              </a:r>
            </a:p>
          </p:txBody>
        </p:sp>
        <p:sp>
          <p:nvSpPr>
            <p:cNvPr id="22" name="Text Box 34"/>
            <p:cNvSpPr txBox="1"/>
            <p:nvPr/>
          </p:nvSpPr>
          <p:spPr>
            <a:xfrm>
              <a:off x="1536" y="2210"/>
              <a:ext cx="1776" cy="382"/>
            </a:xfrm>
            <a:prstGeom prst="rect">
              <a:avLst/>
            </a:prstGeom>
            <a:solidFill>
              <a:srgbClr val="FFFFFF"/>
            </a:solid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latin typeface="+mn-lt"/>
                </a:defRPr>
              </a:lvl5pPr>
            </a:lstStyle>
            <a:p>
              <a:pPr marL="0" lvl="0" indent="0">
                <a:spcBef>
                  <a:spcPct val="0"/>
                </a:spcBef>
                <a:buClrTx/>
                <a:buSzTx/>
                <a:buFontTx/>
                <a:buNone/>
              </a:pPr>
              <a:r>
                <a:rPr lang="el-GR" altLang="en-US" sz="1200" b="1" dirty="0">
                  <a:solidFill>
                    <a:schemeClr val="tx1"/>
                  </a:solidFill>
                </a:rPr>
                <a:t>Είναι</a:t>
              </a:r>
              <a:r>
                <a:rPr lang="en-US" altLang="en-US" sz="1200" b="1" dirty="0">
                  <a:solidFill>
                    <a:schemeClr val="tx1"/>
                  </a:solidFill>
                </a:rPr>
                <a:t>:</a:t>
              </a:r>
              <a:r>
                <a:rPr lang="el-GR" altLang="en-US" sz="1200" dirty="0">
                  <a:solidFill>
                    <a:schemeClr val="tx1"/>
                  </a:solidFill>
                </a:rPr>
                <a:t> ΓΥΑΛΙΝΟ ΑΝΤΙΚΕΙΜΕΝΟ</a:t>
              </a:r>
              <a:endParaRPr lang="en-US" altLang="en-US" sz="1200" dirty="0">
                <a:solidFill>
                  <a:schemeClr val="tx1"/>
                </a:solidFill>
              </a:endParaRPr>
            </a:p>
            <a:p>
              <a:pPr marL="0" lvl="0" indent="0">
                <a:spcBef>
                  <a:spcPct val="0"/>
                </a:spcBef>
                <a:buClrTx/>
                <a:buSzTx/>
                <a:buFontTx/>
                <a:buNone/>
              </a:pPr>
              <a:r>
                <a:rPr lang="el-GR" altLang="en-US" sz="1200" b="1" dirty="0">
                  <a:solidFill>
                    <a:schemeClr val="tx1"/>
                  </a:solidFill>
                </a:rPr>
                <a:t>Βάρος:</a:t>
              </a:r>
              <a:r>
                <a:rPr lang="el-GR" altLang="en-US" sz="1200" dirty="0">
                  <a:solidFill>
                    <a:schemeClr val="tx1"/>
                  </a:solidFill>
                </a:rPr>
                <a:t> </a:t>
              </a:r>
              <a:r>
                <a:rPr lang="el-GR" altLang="en-US" sz="1200" i="1" dirty="0">
                  <a:solidFill>
                    <a:schemeClr val="tx1"/>
                  </a:solidFill>
                </a:rPr>
                <a:t>Τ</a:t>
              </a:r>
              <a:r>
                <a:rPr lang="en-US" altLang="en-US" sz="1200" i="1" dirty="0">
                  <a:solidFill>
                    <a:schemeClr val="tx1"/>
                  </a:solidFill>
                </a:rPr>
                <a:t>ιμές</a:t>
              </a:r>
              <a:r>
                <a:rPr lang="en-US" altLang="en-US" sz="1200" dirty="0">
                  <a:solidFill>
                    <a:schemeClr val="tx1"/>
                  </a:solidFill>
                </a:rPr>
                <a:t>: </a:t>
              </a:r>
              <a:r>
                <a:rPr lang="el-GR" altLang="en-US" sz="1200" dirty="0">
                  <a:solidFill>
                    <a:schemeClr val="tx1"/>
                  </a:solidFill>
                </a:rPr>
                <a:t>βαρύ</a:t>
              </a:r>
            </a:p>
          </p:txBody>
        </p:sp>
      </p:grpSp>
      <p:sp>
        <p:nvSpPr>
          <p:cNvPr id="23" name="Line 35"/>
          <p:cNvSpPr/>
          <p:nvPr/>
        </p:nvSpPr>
        <p:spPr>
          <a:xfrm flipV="1">
            <a:off x="4517390" y="2794635"/>
            <a:ext cx="1371600" cy="461963"/>
          </a:xfrm>
          <a:prstGeom prst="line">
            <a:avLst/>
          </a:prstGeom>
          <a:ln w="9525" cap="flat" cmpd="sng">
            <a:solidFill>
              <a:schemeClr val="tx1"/>
            </a:solidFill>
            <a:prstDash val="solid"/>
            <a:headEnd type="none" w="med" len="med"/>
            <a:tailEnd type="triangle" w="med" len="med"/>
          </a:ln>
        </p:spPr>
      </p:sp>
      <p:sp>
        <p:nvSpPr>
          <p:cNvPr id="24" name="Line 36"/>
          <p:cNvSpPr/>
          <p:nvPr/>
        </p:nvSpPr>
        <p:spPr>
          <a:xfrm flipH="1" flipV="1">
            <a:off x="7108190" y="2794635"/>
            <a:ext cx="1524000" cy="461963"/>
          </a:xfrm>
          <a:prstGeom prst="line">
            <a:avLst/>
          </a:prstGeom>
          <a:ln w="9525" cap="flat" cmpd="sng">
            <a:solidFill>
              <a:schemeClr val="tx1"/>
            </a:solidFill>
            <a:prstDash val="solid"/>
            <a:headEnd type="none" w="med" len="med"/>
            <a:tailEnd type="triangle" w="med" len="med"/>
          </a:ln>
        </p:spPr>
      </p:sp>
      <p:sp>
        <p:nvSpPr>
          <p:cNvPr id="25" name="Line 37"/>
          <p:cNvSpPr/>
          <p:nvPr/>
        </p:nvSpPr>
        <p:spPr>
          <a:xfrm flipV="1">
            <a:off x="2993390" y="4015423"/>
            <a:ext cx="1143000" cy="458787"/>
          </a:xfrm>
          <a:prstGeom prst="line">
            <a:avLst/>
          </a:prstGeom>
          <a:ln w="9525" cap="flat" cmpd="sng">
            <a:solidFill>
              <a:schemeClr val="tx1"/>
            </a:solidFill>
            <a:prstDash val="solid"/>
            <a:headEnd type="none" w="med" len="med"/>
            <a:tailEnd type="triangle" w="med" len="med"/>
          </a:ln>
        </p:spPr>
      </p:sp>
      <p:sp>
        <p:nvSpPr>
          <p:cNvPr id="26" name="Line 38"/>
          <p:cNvSpPr/>
          <p:nvPr/>
        </p:nvSpPr>
        <p:spPr>
          <a:xfrm flipH="1" flipV="1">
            <a:off x="4822190" y="4015423"/>
            <a:ext cx="914400" cy="455612"/>
          </a:xfrm>
          <a:prstGeom prst="line">
            <a:avLst/>
          </a:prstGeom>
          <a:ln w="9525" cap="flat" cmpd="sng">
            <a:solidFill>
              <a:schemeClr val="tx1"/>
            </a:solidFill>
            <a:prstDash val="solid"/>
            <a:headEnd type="none" w="med" len="med"/>
            <a:tailEnd type="triangle" w="med" len="med"/>
          </a:ln>
        </p:spPr>
      </p:sp>
      <p:sp>
        <p:nvSpPr>
          <p:cNvPr id="27" name="Line 39"/>
          <p:cNvSpPr/>
          <p:nvPr/>
        </p:nvSpPr>
        <p:spPr>
          <a:xfrm flipV="1">
            <a:off x="8784590" y="4015423"/>
            <a:ext cx="0" cy="455612"/>
          </a:xfrm>
          <a:prstGeom prst="line">
            <a:avLst/>
          </a:prstGeom>
          <a:ln w="9525" cap="flat" cmpd="sng">
            <a:solidFill>
              <a:schemeClr val="tx1"/>
            </a:solidFill>
            <a:prstDash val="solid"/>
            <a:headEnd type="none" w="med" len="med"/>
            <a:tailEnd type="triangle" w="med" len="med"/>
          </a:ln>
        </p:spPr>
      </p:sp>
      <p:sp>
        <p:nvSpPr>
          <p:cNvPr id="28" name="Line 40"/>
          <p:cNvSpPr/>
          <p:nvPr/>
        </p:nvSpPr>
        <p:spPr>
          <a:xfrm flipV="1">
            <a:off x="4136390" y="5233035"/>
            <a:ext cx="1066800" cy="457200"/>
          </a:xfrm>
          <a:prstGeom prst="line">
            <a:avLst/>
          </a:prstGeom>
          <a:ln w="9525" cap="flat" cmpd="sng">
            <a:solidFill>
              <a:schemeClr val="tx1"/>
            </a:solidFill>
            <a:prstDash val="solid"/>
            <a:headEnd type="none" w="med" len="med"/>
            <a:tailEnd type="triangle" w="med" len="med"/>
          </a:ln>
        </p:spPr>
      </p:sp>
      <p:sp>
        <p:nvSpPr>
          <p:cNvPr id="29" name="Line 41"/>
          <p:cNvSpPr/>
          <p:nvPr/>
        </p:nvSpPr>
        <p:spPr>
          <a:xfrm flipH="1" flipV="1">
            <a:off x="5888990" y="5233035"/>
            <a:ext cx="1066800" cy="457200"/>
          </a:xfrm>
          <a:prstGeom prst="line">
            <a:avLst/>
          </a:prstGeom>
          <a:ln w="9525" cap="flat" cmpd="sng">
            <a:solidFill>
              <a:schemeClr val="tx1"/>
            </a:solidFill>
            <a:prstDash val="solid"/>
            <a:headEnd type="none" w="med" len="med"/>
            <a:tailEnd type="triangle" w="med" len="med"/>
          </a:ln>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Πλ</a:t>
            </a:r>
            <a:r>
              <a:rPr lang="en-US" altLang="en-US" sz="3200" dirty="0"/>
              <a:t>αίσια - Χαρακτηριστικά</a:t>
            </a:r>
          </a:p>
        </p:txBody>
      </p:sp>
      <p:sp>
        <p:nvSpPr>
          <p:cNvPr id="3" name="Content Placeholder 2"/>
          <p:cNvSpPr>
            <a:spLocks noGrp="1"/>
          </p:cNvSpPr>
          <p:nvPr>
            <p:ph idx="1"/>
          </p:nvPr>
        </p:nvSpPr>
        <p:spPr/>
        <p:txBody>
          <a:bodyPr/>
          <a:lstStyle/>
          <a:p>
            <a:r>
              <a:rPr lang="en-US" sz="2200" b="1"/>
              <a:t>Τα πλαίσια παρέχουν:</a:t>
            </a:r>
            <a:endParaRPr lang="en-US" sz="2200"/>
          </a:p>
          <a:p>
            <a:pPr lvl="1"/>
            <a:r>
              <a:rPr lang="en-US" sz="1980"/>
              <a:t>κληρονομικότητα</a:t>
            </a:r>
          </a:p>
          <a:p>
            <a:pPr lvl="1"/>
            <a:r>
              <a:rPr lang="en-US" sz="1980"/>
              <a:t>προσκόλληση διαδικασιών</a:t>
            </a:r>
          </a:p>
          <a:p>
            <a:pPr lvl="1"/>
            <a:r>
              <a:rPr lang="en-US" sz="1980"/>
              <a:t>προκαθορισμένες (ή εύλογες) τιμές</a:t>
            </a:r>
          </a:p>
          <a:p>
            <a:endParaRPr lang="en-US" sz="2200"/>
          </a:p>
          <a:p>
            <a:r>
              <a:rPr lang="en-US" sz="2200"/>
              <a:t>Ένα πλαίσιο περιέχει </a:t>
            </a:r>
            <a:r>
              <a:rPr lang="en-US" sz="2200" b="1"/>
              <a:t>όλη</a:t>
            </a:r>
            <a:r>
              <a:rPr lang="en-US" sz="2200"/>
              <a:t> την πληροφορία για τη συγκεκριμένη</a:t>
            </a:r>
            <a:r>
              <a:rPr lang="en-US" altLang="en-US" sz="2200"/>
              <a:t> </a:t>
            </a:r>
            <a:r>
              <a:rPr lang="en-US" sz="2200"/>
              <a:t>έννοια που αναπαριστά</a:t>
            </a:r>
          </a:p>
          <a:p>
            <a:endParaRPr lang="en-US" sz="2200"/>
          </a:p>
          <a:p>
            <a:r>
              <a:rPr lang="en-US" sz="2200"/>
              <a:t>Παράκαμψη λογική</a:t>
            </a:r>
            <a:r>
              <a:rPr lang="en-US" altLang="en-US" sz="2200"/>
              <a:t>ς</a:t>
            </a:r>
            <a:r>
              <a:rPr lang="en-US" sz="2200"/>
              <a:t> ανεπάρκειας </a:t>
            </a:r>
          </a:p>
          <a:p>
            <a:pPr lvl="1"/>
            <a:r>
              <a:rPr lang="en-US" sz="1980"/>
              <a:t>Δεν εμφανίζουν τόσο έντονο το φαινόμενο της συνδυαστικής έκρηξης στην αναζήτηση</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7</a:t>
            </a:fld>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Συλλογισμός</a:t>
            </a:r>
            <a:r>
              <a:rPr lang="en-US" altLang="en-US" sz="3200" dirty="0"/>
              <a:t> </a:t>
            </a:r>
            <a:r>
              <a:rPr lang="en-US" altLang="en-US" sz="3200" dirty="0" err="1"/>
              <a:t>με</a:t>
            </a:r>
            <a:r>
              <a:rPr lang="en-US" altLang="en-US" sz="3200" dirty="0"/>
              <a:t> </a:t>
            </a:r>
            <a:r>
              <a:rPr lang="en-US" altLang="en-US" sz="3200" dirty="0" err="1"/>
              <a:t>Πλ</a:t>
            </a:r>
            <a:r>
              <a:rPr lang="en-US" altLang="en-US" sz="3200" dirty="0"/>
              <a:t>αίσια</a:t>
            </a:r>
          </a:p>
        </p:txBody>
      </p:sp>
      <p:sp>
        <p:nvSpPr>
          <p:cNvPr id="3" name="Content Placeholder 2"/>
          <p:cNvSpPr>
            <a:spLocks noGrp="1"/>
          </p:cNvSpPr>
          <p:nvPr>
            <p:ph idx="1"/>
          </p:nvPr>
        </p:nvSpPr>
        <p:spPr/>
        <p:txBody>
          <a:bodyPr/>
          <a:lstStyle/>
          <a:p>
            <a:r>
              <a:rPr lang="en-US" sz="2200"/>
              <a:t>Κάθε πλαίσιο </a:t>
            </a:r>
            <a:r>
              <a:rPr lang="en-US" sz="2200" b="1"/>
              <a:t>κληρονομεί χαρακτηριστικά</a:t>
            </a:r>
            <a:r>
              <a:rPr lang="en-US" sz="2200"/>
              <a:t> (σχισμές) από τα υπερπλαίσιά του</a:t>
            </a:r>
          </a:p>
          <a:p>
            <a:endParaRPr lang="en-US" sz="2200"/>
          </a:p>
          <a:p>
            <a:r>
              <a:rPr lang="en-US" sz="2200"/>
              <a:t>Η κληρονόμηση είναι δυναμική </a:t>
            </a:r>
          </a:p>
          <a:p>
            <a:endParaRPr lang="en-US" sz="2200"/>
          </a:p>
          <a:p>
            <a:r>
              <a:rPr lang="en-US" sz="2200"/>
              <a:t>Είναι ο μοναδικός γενικός μηχανισμός που χρησιμοποιείται στην εξαγωγή συμπερασμάτων</a:t>
            </a:r>
          </a:p>
          <a:p>
            <a:endParaRPr lang="en-US" sz="2200"/>
          </a:p>
          <a:p>
            <a:r>
              <a:rPr lang="en-US" sz="2200" b="1"/>
              <a:t>Συλλογισμός με πλαίσια σημαίνει την αναζήτηση της τιμής μιας ιδιότητας/χαρακτηριστικού ενός πλαισίου</a:t>
            </a:r>
            <a:endParaRPr lang="en-US" sz="2200"/>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8</a:t>
            </a:fld>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dirty="0" err="1"/>
              <a:t>Κληρονομικότητ</a:t>
            </a:r>
            <a:r>
              <a:rPr lang="en-US" altLang="en-US" sz="3200" dirty="0"/>
              <a:t>α</a:t>
            </a:r>
          </a:p>
        </p:txBody>
      </p:sp>
      <p:sp>
        <p:nvSpPr>
          <p:cNvPr id="3" name="Content Placeholder 2"/>
          <p:cNvSpPr>
            <a:spLocks noGrp="1"/>
          </p:cNvSpPr>
          <p:nvPr>
            <p:ph idx="1"/>
          </p:nvPr>
        </p:nvSpPr>
        <p:spPr/>
        <p:txBody>
          <a:bodyPr/>
          <a:lstStyle/>
          <a:p>
            <a:endParaRPr lang="en-US" sz="2400"/>
          </a:p>
          <a:p>
            <a:r>
              <a:rPr lang="en-US" sz="2400" b="1" u="sng"/>
              <a:t>Τύποι κληρονομικότητας</a:t>
            </a:r>
            <a:endParaRPr lang="en-US" sz="2400"/>
          </a:p>
          <a:p>
            <a:pPr lvl="1"/>
            <a:r>
              <a:rPr lang="en-US" sz="2000" b="1"/>
              <a:t>Απλή:</a:t>
            </a:r>
            <a:r>
              <a:rPr lang="en-US" sz="2000"/>
              <a:t> κάθε πλαίσιο-τάξη κληρονομεί μόνο από ένα υπερπλαίσιο</a:t>
            </a:r>
          </a:p>
          <a:p>
            <a:pPr lvl="1"/>
            <a:r>
              <a:rPr lang="en-US" sz="2000" b="1"/>
              <a:t>Πολλαπλή:</a:t>
            </a:r>
            <a:r>
              <a:rPr lang="en-US" sz="2000"/>
              <a:t> κάθε πλαίσιο-τάξη μπορεί να κληρονομεί από περισσότερα από ένα υπερπλαίσια</a:t>
            </a:r>
          </a:p>
          <a:p>
            <a:endParaRPr lang="en-US" sz="2400"/>
          </a:p>
          <a:p>
            <a:endParaRPr lang="en-US" sz="2400"/>
          </a:p>
          <a:p>
            <a:pPr marL="0" indent="0">
              <a:buNone/>
            </a:pPr>
            <a:r>
              <a:rPr lang="en-US" sz="2400"/>
              <a:t>Ο τύπος κληρονομικότητας εξαρτάται από την επιτρεπόμενη δομή της ιεραρχίας των πλαισίων</a:t>
            </a:r>
          </a:p>
        </p:txBody>
      </p:sp>
      <p:sp>
        <p:nvSpPr>
          <p:cNvPr id="4" name="Slide Number Placeholder 3"/>
          <p:cNvSpPr>
            <a:spLocks noGrp="1"/>
          </p:cNvSpPr>
          <p:nvPr>
            <p:ph type="sldNum" sz="quarter" idx="12"/>
          </p:nvPr>
        </p:nvSpPr>
        <p:spPr/>
        <p:txBody>
          <a:bodyPr/>
          <a:lstStyle/>
          <a:p>
            <a:fld id="{49AE70B2-8BF9-45C0-BB95-33D1B9D3A854}" type="slidenum">
              <a:rPr lang="zh-CN" altLang="en-US" smtClean="0"/>
              <a:t>9</a:t>
            </a:fld>
            <a:endParaRPr lang="zh-CN"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宋体"/>
        <a:font script="Hant" typeface="新細明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1579</Words>
  <Application>Microsoft Office PowerPoint</Application>
  <PresentationFormat>Ευρεία οθόνη</PresentationFormat>
  <Paragraphs>246</Paragraphs>
  <Slides>22</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22</vt:i4>
      </vt:variant>
    </vt:vector>
  </HeadingPairs>
  <TitlesOfParts>
    <vt:vector size="30" baseType="lpstr">
      <vt:lpstr>Microsoft YaHei</vt:lpstr>
      <vt:lpstr>宋体</vt:lpstr>
      <vt:lpstr>Arial</vt:lpstr>
      <vt:lpstr>Arial Black</vt:lpstr>
      <vt:lpstr>Arial Narrow</vt:lpstr>
      <vt:lpstr>Calibri</vt:lpstr>
      <vt:lpstr>Wingdings</vt:lpstr>
      <vt:lpstr>Office Theme</vt:lpstr>
      <vt:lpstr>Παρουσίαση του PowerPoint</vt:lpstr>
      <vt:lpstr>Αναπαράσταση με Πλαίσια</vt:lpstr>
      <vt:lpstr>Πλαίσια - Παράδειγμα</vt:lpstr>
      <vt:lpstr>Ιεραρχίες Πλαισίων</vt:lpstr>
      <vt:lpstr>Ιεραρχίες Πλαισίων - Παράδειγμα</vt:lpstr>
      <vt:lpstr>Ιεραρχίες Πλαισίων - Παράδειγμα (2)</vt:lpstr>
      <vt:lpstr>Πλαίσια - Χαρακτηριστικά</vt:lpstr>
      <vt:lpstr>Συλλογισμός με Πλαίσια</vt:lpstr>
      <vt:lpstr>Κληρονομικότητα</vt:lpstr>
      <vt:lpstr>Συλλογισμός με Πλαίσια - Αλγόριθμος τύπου Ν</vt:lpstr>
      <vt:lpstr>Συλλογισμός με Πλαίσια - Αλγόριθμος τύπου Ζ</vt:lpstr>
      <vt:lpstr>Συλλογισμός με Πλαίσια - Αλγόριθμοι Ν και Ζ</vt:lpstr>
      <vt:lpstr>Συλλογισμός με Πλαίσια - Παράδειγμα</vt:lpstr>
      <vt:lpstr>Πολλαπλή Κληρονομικότητα</vt:lpstr>
      <vt:lpstr>Απόσταση Συλλογισμού</vt:lpstr>
      <vt:lpstr>Συλλογισμός με Πλαίσια - Συλλογιστική Απόσταση</vt:lpstr>
      <vt:lpstr>Συλλογισμός με Πλαίσια - Συλλογιστική Απόσταση - Παράδειγμα</vt:lpstr>
      <vt:lpstr>Συλλογισμός με Πλαίσια - Συλλογιστική Απόσταση - Παράδειγμα (2)</vt:lpstr>
      <vt:lpstr>Κανόνες Σχεδίασης Πλαισίων</vt:lpstr>
      <vt:lpstr>Κανόνες Σχεδίασης Πλαισίων (2)</vt:lpstr>
      <vt:lpstr>Πλεονεκτήματα/Μειονεκτήματα Πλαισίων</vt:lpstr>
      <vt:lpstr>Προτεινόμενη 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Τεχνητή Νοημοσύνη </dc:title>
  <dc:creator>kchatzil</dc:creator>
  <cp:lastModifiedBy>Chatzilygeroudis Ioannis</cp:lastModifiedBy>
  <cp:revision>908</cp:revision>
  <dcterms:created xsi:type="dcterms:W3CDTF">2022-01-12T08:25:39Z</dcterms:created>
  <dcterms:modified xsi:type="dcterms:W3CDTF">2022-09-30T21:00:54Z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1033-11.1.0.10702</vt:lpwstr>
  </property>
</Properties>
</file>