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4"/>
  </p:notesMasterIdLst>
  <p:sldIdLst>
    <p:sldId id="256" r:id="rId2"/>
    <p:sldId id="257" r:id="rId3"/>
    <p:sldId id="270" r:id="rId4"/>
    <p:sldId id="269" r:id="rId5"/>
    <p:sldId id="258" r:id="rId6"/>
    <p:sldId id="298" r:id="rId7"/>
    <p:sldId id="281" r:id="rId8"/>
    <p:sldId id="262" r:id="rId9"/>
    <p:sldId id="264" r:id="rId10"/>
    <p:sldId id="265" r:id="rId11"/>
    <p:sldId id="276" r:id="rId12"/>
    <p:sldId id="266" r:id="rId13"/>
    <p:sldId id="267" r:id="rId14"/>
    <p:sldId id="282" r:id="rId15"/>
    <p:sldId id="297" r:id="rId16"/>
    <p:sldId id="283" r:id="rId17"/>
    <p:sldId id="284" r:id="rId18"/>
    <p:sldId id="272" r:id="rId19"/>
    <p:sldId id="273" r:id="rId20"/>
    <p:sldId id="287" r:id="rId21"/>
    <p:sldId id="300" r:id="rId22"/>
    <p:sldId id="299" r:id="rId23"/>
    <p:sldId id="288" r:id="rId24"/>
    <p:sldId id="289" r:id="rId25"/>
    <p:sldId id="290" r:id="rId26"/>
    <p:sldId id="291" r:id="rId27"/>
    <p:sldId id="302" r:id="rId28"/>
    <p:sldId id="277" r:id="rId29"/>
    <p:sldId id="278" r:id="rId30"/>
    <p:sldId id="293" r:id="rId31"/>
    <p:sldId id="294" r:id="rId32"/>
    <p:sldId id="27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ΑΝΤΩΝΙΟΥ ΧΡΙΣΤΙΝΑ" initials="ΑΧ" lastIdx="1" clrIdx="0">
    <p:extLst>
      <p:ext uri="{19B8F6BF-5375-455C-9EA6-DF929625EA0E}">
        <p15:presenceInfo xmlns:p15="http://schemas.microsoft.com/office/powerpoint/2012/main" userId="ΑΝΤΩΝΙΟΥ ΧΡΙΣΤΙΝΑ" providerId="None"/>
      </p:ext>
    </p:extLst>
  </p:cmAuthor>
  <p:cmAuthor id="2" name="joanne zappa" initials="jz" lastIdx="1" clrIdx="1">
    <p:extLst>
      <p:ext uri="{19B8F6BF-5375-455C-9EA6-DF929625EA0E}">
        <p15:presenceInfo xmlns:p15="http://schemas.microsoft.com/office/powerpoint/2012/main" userId="f97796231c68a8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C7CCE-48B2-493F-B7BA-86F664F00FF6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A7FA3-059A-451F-AED9-9596ED97F9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424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01C27-7A06-4D7C-A5C3-F1E9C111C02E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25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7212-14FB-44CB-BAF3-97BC3B951EB9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936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A9E3-4F3F-4AEC-BE91-DF363C78D050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589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86D9-56D7-4206-82D3-C08F74638658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14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FF9B-99D5-4A8E-8C40-DC73A7D7CCDE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84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0EF-D8A3-4EA5-8E15-811685BFBAFF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8035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BBBB-3565-441C-BF77-14B02BB46C6C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85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099E-E141-4962-ABCE-62A365FFB3FB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30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98ED-FE8E-42E1-9F9C-004943BEEAEC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6FF4-8361-4320-8151-49194E1F221F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269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D03BD-1408-4C7B-A477-E7405947844E}" type="datetime1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724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D8CD-BDD2-4DE7-9A5F-D36246E25ED7}" type="datetime1">
              <a:rPr lang="el-GR" smtClean="0"/>
              <a:t>26/5/2020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06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A678-6EA0-4BD7-8305-4D21D94F7E41}" type="datetime1">
              <a:rPr lang="el-GR" smtClean="0"/>
              <a:t>26/5/2020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18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8053-EF14-4C5B-B6CA-F0BB571A2AD1}" type="datetime1">
              <a:rPr lang="el-GR" smtClean="0"/>
              <a:t>26/5/2020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172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EC02-9250-4F74-8327-57940CB09A30}" type="datetime1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65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235F-7394-40A5-9396-D346EE188817}" type="datetime1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980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8DEA-9B05-43E4-A1DB-918067A2F893}" type="datetime1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E45B6F-FB67-4B66-B407-B69AC069E5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22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oenergy.g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forigi.com.gr/" TargetMode="External"/><Relationship Id="rId2" Type="http://schemas.openxmlformats.org/officeDocument/2006/relationships/hyperlink" Target="http://www.agroenergy.g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πάγκος, καρέκλα, πίνακας, καθιστός&#10;&#10;Περιγραφή που δημιουργήθηκε αυτόματα">
            <a:extLst>
              <a:ext uri="{FF2B5EF4-FFF2-40B4-BE49-F238E27FC236}">
                <a16:creationId xmlns:a16="http://schemas.microsoft.com/office/drawing/2014/main" id="{6BD41504-FCA5-4034-9AA6-E4834E8AD3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3" t="19343" b="19329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9" name="Isosceles Triangle 9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Parallelogram 11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5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21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3726C38-F55C-41EF-B225-9762B7262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4800" dirty="0"/>
              <a:t>Αξιοποίηση των υπολειμμάτων ελαιοτριβείου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AFA0A3D-35E7-4B41-9A9D-B8016D1C4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2400" b="1" dirty="0">
                <a:solidFill>
                  <a:schemeClr val="bg1"/>
                </a:solidFill>
              </a:rPr>
              <a:t>Ομάδα 9:</a:t>
            </a:r>
          </a:p>
          <a:p>
            <a:pPr>
              <a:lnSpc>
                <a:spcPct val="90000"/>
              </a:lnSpc>
            </a:pPr>
            <a:r>
              <a:rPr lang="el-GR" sz="2400" dirty="0">
                <a:solidFill>
                  <a:schemeClr val="bg1"/>
                </a:solidFill>
              </a:rPr>
              <a:t>Αντωνίου Χριστίνα </a:t>
            </a:r>
          </a:p>
          <a:p>
            <a:pPr>
              <a:lnSpc>
                <a:spcPct val="90000"/>
              </a:lnSpc>
            </a:pPr>
            <a:r>
              <a:rPr lang="el-GR" sz="2400" dirty="0">
                <a:solidFill>
                  <a:schemeClr val="bg1"/>
                </a:solidFill>
              </a:rPr>
              <a:t>Ζάππα Ιωάννα </a:t>
            </a:r>
          </a:p>
        </p:txBody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E5FBC29-AC3B-4302-87A5-8588D0B2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10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FD9B14-F5A3-4C45-9AFD-D0E24FB9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Μέθοδοι εξαγωγής ελαίου  3/</a:t>
            </a:r>
            <a:r>
              <a:rPr lang="en-US" sz="3200" dirty="0"/>
              <a:t>4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3CE631-B319-484C-8328-1D9BA3718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2956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sz="2800" dirty="0"/>
              <a:t>Φυγοκεντρικά συστήματα</a:t>
            </a:r>
          </a:p>
          <a:p>
            <a:pPr algn="just"/>
            <a:r>
              <a:rPr lang="el-GR" sz="2600" dirty="0"/>
              <a:t>Φυγοκεντρικά συστήματα τριών φάσεων</a:t>
            </a:r>
          </a:p>
          <a:p>
            <a:pPr lvl="1" algn="just"/>
            <a:r>
              <a:rPr lang="el-GR" sz="2200" dirty="0"/>
              <a:t>Το προϊόν που προκύπτει μετά την άλεση και μάλαξη αναμιγνύεται με σημαντική ποσότητα θερμού νερού και εισάγεται σε οριζόντιο φυγοκεντρικό διαχωριστή </a:t>
            </a:r>
          </a:p>
          <a:p>
            <a:pPr lvl="1" algn="just"/>
            <a:r>
              <a:rPr lang="el-GR" sz="2200" dirty="0"/>
              <a:t>Διαχωρίζονται μεταξύ τους η στερεά φάση, αυτή του ελαιόλαδου και αυτή του </a:t>
            </a:r>
            <a:r>
              <a:rPr lang="el-GR" sz="2200" dirty="0" err="1"/>
              <a:t>κατσίγαρου</a:t>
            </a:r>
            <a:r>
              <a:rPr lang="el-GR" sz="2200" dirty="0"/>
              <a:t> </a:t>
            </a:r>
          </a:p>
          <a:p>
            <a:pPr algn="just"/>
            <a:r>
              <a:rPr lang="el-GR" sz="2600" dirty="0"/>
              <a:t>Φυγοκεντρικά συστήματα δύο φάσεων</a:t>
            </a:r>
          </a:p>
          <a:p>
            <a:pPr lvl="1" algn="just"/>
            <a:r>
              <a:rPr lang="el-GR" sz="2200" dirty="0"/>
              <a:t>Χρήσης μικρής ποσότητας νερού</a:t>
            </a:r>
          </a:p>
          <a:p>
            <a:pPr lvl="1" algn="just"/>
            <a:r>
              <a:rPr lang="el-GR" sz="2200" dirty="0"/>
              <a:t>Το προϊόν που προκύπτει μετά την άλεση και μάλαξη αρχικά εισάγεται σε φυγοκεντρικό διαχωριστή </a:t>
            </a:r>
          </a:p>
          <a:p>
            <a:pPr lvl="1" algn="just"/>
            <a:r>
              <a:rPr lang="el-GR" sz="2200" dirty="0"/>
              <a:t>Διαχωρίζεται στο ελαιόλαδο και σε ένα μείγμα στερεών και υγρών που λέγεται διφασικός πυρήνας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B2A5C1-953C-4945-9BE7-6C28CF19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259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BDF72434-EED3-48A2-86DB-1F715D313F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151" y="1253331"/>
            <a:ext cx="624769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BBB5AF-7217-4064-89B1-0E460587FA15}"/>
              </a:ext>
            </a:extLst>
          </p:cNvPr>
          <p:cNvSpPr txBox="1"/>
          <p:nvPr/>
        </p:nvSpPr>
        <p:spPr>
          <a:xfrm>
            <a:off x="2597426" y="5947270"/>
            <a:ext cx="69971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i="1" dirty="0"/>
              <a:t>Εικόνα 3: Οι τεχνολογίες που χρησιμοποιούνται σε διάφορες ευρωπαϊκές χώρες (πηγή: </a:t>
            </a:r>
            <a:r>
              <a:rPr lang="en-US" sz="1600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http://www.agroenergy.gr/</a:t>
            </a:r>
            <a:r>
              <a:rPr lang="el-GR" sz="1600" i="1" dirty="0"/>
              <a:t>)</a:t>
            </a:r>
          </a:p>
          <a:p>
            <a:pPr algn="ctr"/>
            <a:endParaRPr lang="el-GR" i="1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CB711A0F-C90C-4C2C-8137-F3FEA30C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575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87F9E3-7F6E-40FF-96FD-B7043DB2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116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dirty="0"/>
              <a:t>Μέθοδοι εξαγωγής ελαίου </a:t>
            </a:r>
            <a:r>
              <a:rPr lang="en-US" sz="3200" dirty="0"/>
              <a:t>4</a:t>
            </a:r>
            <a:r>
              <a:rPr lang="el-GR" sz="3200" dirty="0"/>
              <a:t>/</a:t>
            </a:r>
            <a:r>
              <a:rPr lang="en-US" sz="3200" dirty="0"/>
              <a:t>4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C25928-7747-45AE-878E-59296CAA5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414"/>
            <a:ext cx="10940615" cy="4788088"/>
          </a:xfrm>
        </p:spPr>
        <p:txBody>
          <a:bodyPr/>
          <a:lstStyle/>
          <a:p>
            <a:pPr marL="0" indent="0" algn="just">
              <a:buNone/>
            </a:pPr>
            <a:r>
              <a:rPr lang="el-GR" sz="2000" dirty="0"/>
              <a:t>Η </a:t>
            </a:r>
            <a:r>
              <a:rPr lang="el-GR" sz="2000" dirty="0" err="1"/>
              <a:t>φυγοκέντριση</a:t>
            </a:r>
            <a:r>
              <a:rPr lang="el-GR" sz="2000" dirty="0"/>
              <a:t> δύο φάσεων αποτελεί την καλύτερη λύση :</a:t>
            </a:r>
          </a:p>
          <a:p>
            <a:pPr lvl="1" algn="just"/>
            <a:r>
              <a:rPr lang="el-GR" sz="1800" dirty="0"/>
              <a:t>Εξοικονόμηση νερού</a:t>
            </a:r>
          </a:p>
          <a:p>
            <a:pPr lvl="1" algn="just"/>
            <a:r>
              <a:rPr lang="el-GR" sz="1800" dirty="0"/>
              <a:t>Μείωση όγκου υγρών αποβλήτων </a:t>
            </a:r>
          </a:p>
          <a:p>
            <a:pPr lvl="1" algn="just"/>
            <a:r>
              <a:rPr lang="el-GR" sz="1800" dirty="0"/>
              <a:t>Χαμηλότερες τιμές </a:t>
            </a:r>
            <a:r>
              <a:rPr lang="en-US" sz="1800" dirty="0"/>
              <a:t>BOD</a:t>
            </a:r>
            <a:r>
              <a:rPr lang="el-GR" sz="1800" dirty="0"/>
              <a:t>5</a:t>
            </a:r>
          </a:p>
          <a:p>
            <a:pPr lvl="1" algn="just"/>
            <a:r>
              <a:rPr lang="el-GR" sz="1800" dirty="0"/>
              <a:t>Προκύπτει ελαιόλαδο υψηλής ποιότητας και σταθερό στην οξείδωση</a:t>
            </a:r>
          </a:p>
          <a:p>
            <a:pPr marL="457200" lvl="1" indent="-457200" algn="just">
              <a:buNone/>
            </a:pPr>
            <a:endParaRPr lang="el-GR" sz="2000" dirty="0"/>
          </a:p>
          <a:p>
            <a:pPr marL="457200" lvl="1" indent="-457200" algn="just">
              <a:buNone/>
            </a:pPr>
            <a:r>
              <a:rPr lang="el-GR" sz="2000" dirty="0"/>
              <a:t>Παραγωγή υψηλής υγρασίας ελαιοπυρήνα → δεν μπορεί να επεξεργαστεί από τα συμβατικά</a:t>
            </a:r>
          </a:p>
          <a:p>
            <a:pPr marL="457200" lvl="1" indent="-457200" algn="just">
              <a:buNone/>
            </a:pPr>
            <a:r>
              <a:rPr lang="el-GR" sz="2000" dirty="0" err="1"/>
              <a:t>πυρηνελαιουργεία</a:t>
            </a: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/>
              <a:t>Προτείνεται για της νέες μονάδες, αλλά πρέπει να εξεταστούν και να συνυπολογιστούν η επίπτωση του </a:t>
            </a:r>
            <a:r>
              <a:rPr lang="el-GR" sz="2000" b="1" dirty="0">
                <a:solidFill>
                  <a:schemeClr val="tx1"/>
                </a:solidFill>
              </a:rPr>
              <a:t>προϊόντος</a:t>
            </a:r>
            <a:r>
              <a:rPr lang="el-GR" sz="2000" dirty="0"/>
              <a:t> στα πυρηνελαιουργεία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624409-9F32-4781-B8A2-C90E1306663F}"/>
              </a:ext>
            </a:extLst>
          </p:cNvPr>
          <p:cNvSpPr txBox="1"/>
          <p:nvPr/>
        </p:nvSpPr>
        <p:spPr>
          <a:xfrm>
            <a:off x="1645613" y="5983951"/>
            <a:ext cx="3723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Διφασικός ελαιοπυρήνας</a:t>
            </a:r>
          </a:p>
        </p:txBody>
      </p:sp>
      <p:sp>
        <p:nvSpPr>
          <p:cNvPr id="10" name="Βέλος: Κάτω 9">
            <a:extLst>
              <a:ext uri="{FF2B5EF4-FFF2-40B4-BE49-F238E27FC236}">
                <a16:creationId xmlns:a16="http://schemas.microsoft.com/office/drawing/2014/main" id="{5D4D5062-C183-43A5-9D94-9905217E5264}"/>
              </a:ext>
            </a:extLst>
          </p:cNvPr>
          <p:cNvSpPr/>
          <p:nvPr/>
        </p:nvSpPr>
        <p:spPr>
          <a:xfrm>
            <a:off x="3042173" y="5519695"/>
            <a:ext cx="326186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C8B8C37-CE7A-4E47-8D2B-E841B623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2115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DB82B-F57E-483F-9B4D-660D47BE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r>
              <a:rPr lang="el-GR" sz="3200" dirty="0"/>
              <a:t>Αντιμετώπιση προβλήματος διαχείρισης αποβλήτων</a:t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660B9A-10F2-43A9-8C99-F9B3F10B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Μετατροπή των ελαιουργείων σε διφασικά</a:t>
            </a:r>
          </a:p>
          <a:p>
            <a:pPr lvl="1"/>
            <a:r>
              <a:rPr lang="el-GR" sz="2100" dirty="0"/>
              <a:t>Το πρόβλημα διαχείρισης των αποβλήτων κι υπολειμμάτων θα μετατοπιστεί από τα πολλά ελαιουργεία στα λιγότερα πυρηνελαιουργεία</a:t>
            </a:r>
          </a:p>
          <a:p>
            <a:pPr lvl="1"/>
            <a:r>
              <a:rPr lang="el-GR" sz="2100" dirty="0"/>
              <a:t>Στα πυρηνελαιουργεία γίνονται και μπορούν να γίνουν διεργασίες για την αξιοποίηση του διφασικού πυρήνα</a:t>
            </a:r>
            <a:endParaRPr lang="el-GR" sz="2200" dirty="0"/>
          </a:p>
          <a:p>
            <a:pPr marL="457200" indent="-457200" algn="just">
              <a:buFont typeface="+mj-lt"/>
              <a:buAutoNum type="arabicPeriod"/>
            </a:pPr>
            <a:r>
              <a:rPr lang="el-GR" sz="2400" dirty="0"/>
              <a:t>Αποτελεσματική αποδόμηση και </a:t>
            </a:r>
            <a:r>
              <a:rPr lang="el-GR" sz="2400" dirty="0" err="1"/>
              <a:t>αποτοξικοποίηση</a:t>
            </a:r>
            <a:r>
              <a:rPr lang="el-GR" sz="2400" dirty="0"/>
              <a:t> των αποβλήτων ελαιουργείων με την παραγωγή προϊόντων προστιθέμενης αξίας.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r>
              <a:rPr lang="el-GR" sz="2400" dirty="0"/>
              <a:t>ΑΠΟΤΕΛΕΣΜΑ: Εκμεταλλευόμαστε πλήρως το 50% από το 110% των αποβλήτων και των παραπροϊόντων που προκύπτουν από τη διαδικασία  εξαγωγής λαδιού  </a:t>
            </a:r>
          </a:p>
          <a:p>
            <a:pPr lvl="1"/>
            <a:endParaRPr lang="el-GR" dirty="0"/>
          </a:p>
          <a:p>
            <a:pPr marL="0" indent="0">
              <a:buNone/>
            </a:pPr>
            <a:r>
              <a:rPr lang="el-GR" sz="2400" b="1" dirty="0">
                <a:solidFill>
                  <a:schemeClr val="accent2">
                    <a:lumMod val="50000"/>
                  </a:schemeClr>
                </a:solidFill>
              </a:rPr>
              <a:t>Το πρόβλημα διαχείρισης του κατσίγαρου παραμένει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1A19E59-DA00-4A30-B27F-D0E39A144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4880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203502-82F1-472A-B62B-9950FDB8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Απόβλητα ελαιοτριβείου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FBE8B7-2773-4557-B3C1-6587B3CB3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717"/>
            <a:ext cx="10267331" cy="443764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sz="2000" dirty="0"/>
              <a:t>Υγρά</a:t>
            </a:r>
            <a:r>
              <a:rPr lang="en-US" sz="20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el-GR" sz="1800" dirty="0"/>
              <a:t>Κατσίγαρος</a:t>
            </a:r>
            <a:endParaRPr lang="en-US" sz="1800" dirty="0"/>
          </a:p>
          <a:p>
            <a:pPr marL="514350" indent="-514350" algn="just">
              <a:buFont typeface="+mj-lt"/>
              <a:buAutoNum type="arabicPeriod"/>
            </a:pPr>
            <a:r>
              <a:rPr lang="el-GR" sz="2000" dirty="0"/>
              <a:t>Στερεά</a:t>
            </a:r>
            <a:endParaRPr lang="en-US" sz="2000" dirty="0"/>
          </a:p>
          <a:p>
            <a:pPr lvl="1" algn="just">
              <a:spcBef>
                <a:spcPts val="0"/>
              </a:spcBef>
            </a:pPr>
            <a:r>
              <a:rPr lang="el-GR" sz="1800" dirty="0" err="1"/>
              <a:t>Ελαιοζύμη</a:t>
            </a:r>
            <a:r>
              <a:rPr lang="el-GR" sz="1800" dirty="0"/>
              <a:t> και το διφασικό ελαιοπυρήνα</a:t>
            </a:r>
            <a:endParaRPr lang="en-US" sz="1800" dirty="0"/>
          </a:p>
          <a:p>
            <a:pPr marL="514350" indent="-514350" algn="just">
              <a:buFont typeface="+mj-lt"/>
              <a:buAutoNum type="arabicPeriod"/>
            </a:pPr>
            <a:r>
              <a:rPr lang="el-GR" sz="2000" dirty="0"/>
              <a:t>Αέρια απόβλητα</a:t>
            </a:r>
            <a:r>
              <a:rPr lang="en-US" sz="20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el-GR" sz="1800" dirty="0"/>
              <a:t>Καυσαέρια από τα μηχανήματα των ελαιοτριβείων και αέριοι ρύποι</a:t>
            </a:r>
            <a:endParaRPr lang="en-US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CEE8712-8074-4239-BA70-05727FB8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24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A690CB-CCB4-4E00-85C9-7F59AB4B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Επεξεργασία υγρών αποβλήτων </a:t>
            </a:r>
            <a:r>
              <a:rPr lang="en-US" sz="3200" dirty="0"/>
              <a:t>1/</a:t>
            </a:r>
            <a:r>
              <a:rPr lang="el-GR" sz="3200" dirty="0"/>
              <a:t>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DFD119-143C-459C-B377-EE42C981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339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/>
              <a:t>Τα υγρά απόβλητα των ελαιουργικών μονάδων χαρακτηρίζονται από:</a:t>
            </a:r>
          </a:p>
          <a:p>
            <a:pPr lvl="1" algn="just"/>
            <a:r>
              <a:rPr lang="el-GR" sz="1800" dirty="0"/>
              <a:t>υψηλό περιεχόμενο σε τοξικές οργανικές ενώσεις</a:t>
            </a:r>
          </a:p>
          <a:p>
            <a:pPr lvl="1" algn="just"/>
            <a:r>
              <a:rPr lang="el-GR" sz="1800" dirty="0"/>
              <a:t>χαμηλή τιμή </a:t>
            </a:r>
            <a:r>
              <a:rPr lang="el-GR" sz="1800" dirty="0" err="1"/>
              <a:t>pH</a:t>
            </a:r>
            <a:r>
              <a:rPr lang="el-GR" sz="1800" dirty="0"/>
              <a:t> </a:t>
            </a:r>
          </a:p>
          <a:p>
            <a:pPr lvl="1" algn="just"/>
            <a:r>
              <a:rPr lang="el-GR" sz="1800" dirty="0"/>
              <a:t>υψηλές τιμές βιολογικά απαιτούμενου οξυγόνου (BOD) </a:t>
            </a:r>
          </a:p>
          <a:p>
            <a:pPr lvl="1" algn="just"/>
            <a:r>
              <a:rPr lang="el-GR" sz="1800" dirty="0"/>
              <a:t>υψηλές τιμές χημικά απαιτούμενου οξυγόνου (COD) </a:t>
            </a:r>
          </a:p>
          <a:p>
            <a:pPr marL="0" indent="0" algn="just">
              <a:buNone/>
            </a:pPr>
            <a:endParaRPr lang="el-GR" sz="22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922B48C-F95A-4406-9431-91DB74A5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747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A690CB-CCB4-4E00-85C9-7F59AB4B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Επεξεργασία υγρών αποβλήτων 2</a:t>
            </a:r>
            <a:r>
              <a:rPr lang="en-US" sz="3200" dirty="0"/>
              <a:t>/</a:t>
            </a:r>
            <a:r>
              <a:rPr lang="el-GR" sz="3200" dirty="0"/>
              <a:t>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DFD119-143C-459C-B377-EE42C981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339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l-GR" sz="2600" dirty="0"/>
              <a:t>Οι μέθοδοι επεξεργασίας των υγρών αποβλήτων διακρίνονται σε:</a:t>
            </a:r>
            <a:endParaRPr lang="en-US" sz="2600" dirty="0"/>
          </a:p>
          <a:p>
            <a:pPr marL="0" indent="0">
              <a:buNone/>
            </a:pPr>
            <a:r>
              <a:rPr lang="el-GR" sz="2600" dirty="0"/>
              <a:t>Μηχανικές μεθόδους</a:t>
            </a:r>
            <a:endParaRPr lang="en-US" sz="2600" dirty="0"/>
          </a:p>
          <a:p>
            <a:pPr lvl="1"/>
            <a:r>
              <a:rPr lang="el-GR" sz="2300" dirty="0"/>
              <a:t>Διήθηση</a:t>
            </a:r>
            <a:endParaRPr lang="en-US" sz="2300" dirty="0"/>
          </a:p>
          <a:p>
            <a:pPr lvl="1"/>
            <a:r>
              <a:rPr lang="el-GR" sz="2300" dirty="0"/>
              <a:t>Επίπλευση</a:t>
            </a:r>
            <a:endParaRPr lang="en-US" sz="2300" dirty="0"/>
          </a:p>
          <a:p>
            <a:pPr lvl="1"/>
            <a:r>
              <a:rPr lang="el-GR" sz="2300" dirty="0"/>
              <a:t>Καθίζηση</a:t>
            </a:r>
            <a:endParaRPr lang="en-US" sz="2300" dirty="0"/>
          </a:p>
          <a:p>
            <a:pPr lvl="1"/>
            <a:r>
              <a:rPr lang="el-GR" sz="2300" dirty="0"/>
              <a:t>Αραίωση</a:t>
            </a:r>
            <a:endParaRPr lang="en-US" sz="2300" dirty="0"/>
          </a:p>
          <a:p>
            <a:pPr lvl="1"/>
            <a:r>
              <a:rPr lang="el-GR" sz="2300" dirty="0" err="1"/>
              <a:t>Φυγοκέντριση</a:t>
            </a:r>
            <a:endParaRPr lang="en-US" sz="2300" dirty="0"/>
          </a:p>
          <a:p>
            <a:pPr lvl="1"/>
            <a:r>
              <a:rPr lang="el-GR" sz="2300" dirty="0"/>
              <a:t>Διαχωρισμός με μεμβράνες</a:t>
            </a:r>
            <a:endParaRPr lang="en-US" sz="2300" dirty="0"/>
          </a:p>
          <a:p>
            <a:pPr marL="0" indent="0">
              <a:buNone/>
            </a:pPr>
            <a:r>
              <a:rPr lang="el-GR" sz="2600" dirty="0"/>
              <a:t>Θερμικές μεθόδους</a:t>
            </a:r>
            <a:endParaRPr lang="en-US" sz="2600" dirty="0"/>
          </a:p>
          <a:p>
            <a:pPr lvl="1"/>
            <a:r>
              <a:rPr lang="el-GR" sz="2300" dirty="0" err="1"/>
              <a:t>Φυσικοθερμικές</a:t>
            </a:r>
            <a:r>
              <a:rPr lang="el-GR" sz="2300" dirty="0"/>
              <a:t> μέθοδοι (εξάτμιση και απόσταξη)</a:t>
            </a:r>
            <a:endParaRPr lang="en-US" sz="2300" dirty="0"/>
          </a:p>
          <a:p>
            <a:pPr lvl="1"/>
            <a:r>
              <a:rPr lang="el-GR" sz="2300" dirty="0" err="1"/>
              <a:t>Θερμοχημικές</a:t>
            </a:r>
            <a:r>
              <a:rPr lang="el-GR" sz="2300" dirty="0"/>
              <a:t>, μη αντιστρεπτές μέθοδοι (καύση και πυρόλυση) </a:t>
            </a:r>
            <a:endParaRPr lang="en-US" sz="2300" dirty="0"/>
          </a:p>
          <a:p>
            <a:pPr lvl="1"/>
            <a:r>
              <a:rPr lang="el-GR" sz="2300" dirty="0"/>
              <a:t>Λίμνες εξάτμισης</a:t>
            </a:r>
            <a:endParaRPr lang="en-US" sz="2300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D02F3BC-4492-477A-9A7B-7A7A5B26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015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6844BC-B159-4D46-B72E-592CCF384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Επεξεργασία υγρών αποβλήτων 3</a:t>
            </a:r>
            <a:r>
              <a:rPr lang="en-US" sz="3200" dirty="0"/>
              <a:t>/</a:t>
            </a:r>
            <a:r>
              <a:rPr lang="el-GR" sz="3200" dirty="0"/>
              <a:t>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1CD17F-4953-42A5-8C7A-E43A9DB00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103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Χημικές μεθόδους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l-GR" sz="1800" dirty="0"/>
              <a:t>Εξουδετέρωση και κροκίδωση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l-GR" sz="1800" dirty="0"/>
              <a:t>Προσρόφηση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l-GR" sz="1800" dirty="0"/>
              <a:t>Οξείδωση</a:t>
            </a:r>
            <a:endParaRPr lang="en-US" sz="1800" dirty="0"/>
          </a:p>
          <a:p>
            <a:pPr marL="0" indent="0">
              <a:buNone/>
            </a:pPr>
            <a:r>
              <a:rPr lang="el-GR" sz="2000" dirty="0"/>
              <a:t>Βιολογικές μεθόδους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l-GR" sz="1800" dirty="0"/>
              <a:t>Αερόβιες διεργασίες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l-GR" sz="1800" dirty="0"/>
              <a:t>Αναερόβιες διεργασίες</a:t>
            </a:r>
            <a:endParaRPr lang="en-US" sz="1800" dirty="0"/>
          </a:p>
          <a:p>
            <a:pPr marL="0" indent="0">
              <a:buNone/>
            </a:pPr>
            <a:r>
              <a:rPr lang="el-GR" sz="2000" dirty="0"/>
              <a:t>Συνδυαστικές μεθόδους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FDA2ED-7544-4599-BF25-22AE4FDE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039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C2FFB2-5D37-46A1-B60D-B880B486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Πρόβλημα διαχείρισης </a:t>
            </a:r>
            <a:r>
              <a:rPr lang="el-GR" sz="3200" dirty="0" err="1"/>
              <a:t>κατσίγαρου</a:t>
            </a:r>
            <a:r>
              <a:rPr lang="el-GR" sz="3200" dirty="0"/>
              <a:t> 1/2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5B6A9A-6742-4C64-8F9F-93A802169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/>
              <a:t>Τα περισσότερα ξηραντήρια, που είναι εγκατεστημένα στα πυρηνελαιουργεία της χώρας, λειτουργούν με ελαιοπυρήνα εξερχόμενο από τριφασικό διαχωρισμό </a:t>
            </a:r>
          </a:p>
          <a:p>
            <a:pPr lvl="1" algn="just">
              <a:buFont typeface="Calibri" panose="020F0502020204030204" pitchFamily="34" charset="0"/>
              <a:buChar char="→"/>
            </a:pPr>
            <a:r>
              <a:rPr lang="el-GR" sz="1900" dirty="0"/>
              <a:t>ποσοστό στερεών 45%</a:t>
            </a:r>
          </a:p>
          <a:p>
            <a:pPr algn="just"/>
            <a:r>
              <a:rPr lang="el-GR" sz="2000" dirty="0"/>
              <a:t>Αν μετατραπούν τα ελαιοτριβεία σε διφασικά </a:t>
            </a:r>
          </a:p>
          <a:p>
            <a:pPr lvl="1" algn="just">
              <a:buFont typeface="Calibri" panose="020F0502020204030204" pitchFamily="34" charset="0"/>
              <a:buChar char="→"/>
            </a:pPr>
            <a:r>
              <a:rPr lang="el-GR" sz="1900" dirty="0"/>
              <a:t>η εισερχομένη ύλη στα πυρηνελαιουργεία θα περιέχει 30-32% στερεά </a:t>
            </a:r>
          </a:p>
          <a:p>
            <a:pPr algn="just"/>
            <a:r>
              <a:rPr lang="el-GR" sz="2000" dirty="0"/>
              <a:t>Ο συγκεκριμένος πυρήνας απαιτεί πολύ μεγαλύτερη ενέργεια για να ξηραθεί </a:t>
            </a:r>
          </a:p>
          <a:p>
            <a:pPr lvl="1" algn="just">
              <a:buFont typeface="Calibri" panose="020F0502020204030204" pitchFamily="34" charset="0"/>
              <a:buChar char="→"/>
            </a:pPr>
            <a:r>
              <a:rPr lang="el-GR" sz="1900" dirty="0"/>
              <a:t>δύσκολη επεξεργασία 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4E78835-E214-415D-8181-0729ECCE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357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508342-1639-40B4-A3D4-0168B9D11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Πρόβλημα διαχείρισης κατσίγαρου 2/2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E910E9-7DF7-483F-981C-46B2EFD05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353239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Λόγω του κατσίγαρου, κατά τη διάρκεια της ξήρανσης δημιουργούνται καραμελώματα που επικάθονται στο ξηραντήριο</a:t>
            </a:r>
          </a:p>
          <a:p>
            <a:pPr algn="just"/>
            <a:r>
              <a:rPr lang="el-GR" sz="2000" dirty="0"/>
              <a:t>Σχηματίζονται συσσωματώματα </a:t>
            </a:r>
          </a:p>
          <a:p>
            <a:pPr lvl="1" algn="just">
              <a:buFont typeface="Calibri" panose="020F0502020204030204" pitchFamily="34" charset="0"/>
              <a:buChar char="→"/>
            </a:pPr>
            <a:r>
              <a:rPr lang="el-GR" sz="1800" dirty="0"/>
              <a:t>Δύσκολη εξαγωγή πυρηνέλαιου με εξάνιο </a:t>
            </a:r>
          </a:p>
          <a:p>
            <a:pPr lvl="1" algn="just">
              <a:buFont typeface="Calibri" panose="020F0502020204030204" pitchFamily="34" charset="0"/>
              <a:buChar char="→"/>
            </a:pPr>
            <a:r>
              <a:rPr lang="el-GR" sz="1800" dirty="0"/>
              <a:t>Μικρές εκρήξεις κατά τη διάρκεια της ανάκτησης του εξανίου</a:t>
            </a:r>
          </a:p>
          <a:p>
            <a:pPr marL="0" indent="0" algn="just">
              <a:buNone/>
            </a:pPr>
            <a:r>
              <a:rPr lang="el-GR" sz="2000" u="sng" dirty="0"/>
              <a:t>ΑΠΟΤΕΛΕΣΜΑ: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sz="1900" dirty="0"/>
              <a:t>Ο πυρηνελαιουργός αναγκάζεται να αναμιγνύει το διφασικό πυρήνα με τον τριφασικό</a:t>
            </a:r>
          </a:p>
          <a:p>
            <a:pPr marL="0" indent="0" algn="just">
              <a:buNone/>
            </a:pPr>
            <a:r>
              <a:rPr lang="el-GR" sz="2000" u="sng" dirty="0"/>
              <a:t>Λύση</a:t>
            </a:r>
          </a:p>
          <a:p>
            <a:r>
              <a:rPr lang="el-GR" sz="1900" dirty="0"/>
              <a:t>Εξάτμιση </a:t>
            </a:r>
          </a:p>
          <a:p>
            <a:r>
              <a:rPr lang="el-GR" sz="1900" dirty="0"/>
              <a:t>Αναερόβια χώνευση και παραγωγή ενέργειας 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DBED9A1-D7D2-42B0-BECB-43EDF11D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158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D62919-C69C-459A-B32C-FCD7FD24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Εισαγωγή 1/3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1BBA68-1EE9-4E1B-87B4-477CCBF59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sz="2400" dirty="0"/>
              <a:t>Ένα από τα πλέον δύσκολα προβλήματα της χώρας μας είναι η διαχείριση των παραπροϊόντων, υπολειμμάτων και απορριμμάτων της ελαιουργικής και πυρηνελαιουργικής δράσης.</a:t>
            </a:r>
          </a:p>
          <a:p>
            <a:pPr algn="just"/>
            <a:endParaRPr lang="el-GR" sz="2400" dirty="0"/>
          </a:p>
          <a:p>
            <a:pPr marL="0" indent="0" algn="just">
              <a:buNone/>
            </a:pPr>
            <a:r>
              <a:rPr lang="el-GR" sz="2400" dirty="0"/>
              <a:t>Απόβλητα: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ξύλο από το κουκούτσι της ελιάς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φλούδα ελιάς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νερό που περιέχει η ελιά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σάρκα της ελιάς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φύλλα, ίσως και μικρά κλαδάκια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sz="2100" dirty="0"/>
              <a:t>χώμα</a:t>
            </a:r>
          </a:p>
          <a:p>
            <a:pPr marL="0" indent="0" algn="just">
              <a:buNone/>
            </a:pPr>
            <a:r>
              <a:rPr lang="el-GR" sz="2300" dirty="0"/>
              <a:t>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726DF20-1CEA-4847-BA02-DB2FCEC9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7226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48107-57D0-4AE9-9F17-D5DDF0F6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9372"/>
          </a:xfrm>
        </p:spPr>
        <p:txBody>
          <a:bodyPr>
            <a:normAutofit/>
          </a:bodyPr>
          <a:lstStyle/>
          <a:p>
            <a:r>
              <a:rPr lang="el-GR" sz="3200" dirty="0"/>
              <a:t>Επεξεργασία στερεών αποβλήτων 1</a:t>
            </a:r>
            <a:r>
              <a:rPr lang="en-US" sz="3200" dirty="0"/>
              <a:t>/</a:t>
            </a:r>
            <a:r>
              <a:rPr lang="el-GR" sz="3200" dirty="0"/>
              <a:t>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3C0B0D-D734-44DD-9C75-D9A20D1BE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649"/>
            <a:ext cx="8596668" cy="445171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200" dirty="0"/>
              <a:t>Τόσο η </a:t>
            </a:r>
            <a:r>
              <a:rPr lang="el-GR" sz="2200" dirty="0" err="1"/>
              <a:t>ελαιοζύμη</a:t>
            </a:r>
            <a:r>
              <a:rPr lang="el-GR" sz="2200" dirty="0"/>
              <a:t>, όσο και ο διφασικός ελαιοπυρήνας υπόκεινται σε επεξεργασία προκειμένου να παραληφθεί το πυρηνέλαιο, η εκχυλισμένη </a:t>
            </a:r>
            <a:r>
              <a:rPr lang="el-GR" sz="2200" dirty="0" err="1"/>
              <a:t>ελαιοζύμη</a:t>
            </a:r>
            <a:r>
              <a:rPr lang="el-GR" sz="2200" dirty="0"/>
              <a:t> και το </a:t>
            </a:r>
            <a:r>
              <a:rPr lang="el-GR" sz="2200" dirty="0" err="1"/>
              <a:t>πυρηνόξυλο</a:t>
            </a:r>
            <a:r>
              <a:rPr lang="el-GR" sz="2200" dirty="0"/>
              <a:t> που παραμένουν στα στερεά αυτά υπολείμματα και δε μπορούν να παραληφθούν μέσω παραδοσιακών μεθόδων ελαιουργίας.</a:t>
            </a:r>
          </a:p>
          <a:p>
            <a:pPr marL="0" indent="0" algn="just">
              <a:buNone/>
            </a:pPr>
            <a:r>
              <a:rPr lang="el-GR" sz="2200" dirty="0" err="1"/>
              <a:t>Ελαιοζύμη</a:t>
            </a:r>
            <a:endParaRPr lang="el-GR" sz="2200" dirty="0"/>
          </a:p>
          <a:p>
            <a:pPr lvl="1" algn="just"/>
            <a:r>
              <a:rPr lang="el-GR" sz="1900" dirty="0"/>
              <a:t>Αποτελείται από στέρεα υπολείμματα της σάρκας της ελιάς, το φλοιό, τον πυρήνα και ορισμένη ποσότητα νερού</a:t>
            </a:r>
          </a:p>
          <a:p>
            <a:pPr marL="0" indent="0" algn="just">
              <a:buNone/>
            </a:pPr>
            <a:r>
              <a:rPr lang="el-GR" sz="2200" dirty="0"/>
              <a:t>Διφασικός ελαιοπυρήνας </a:t>
            </a:r>
          </a:p>
          <a:p>
            <a:pPr lvl="1" algn="just"/>
            <a:r>
              <a:rPr lang="el-GR" sz="1900" dirty="0"/>
              <a:t>Ημίρρευστος, με υψηλή πυκνότητα και περιέχει τμήματα του πυρήνα και των στερεών της σάρκας του ελαιόκαρπου αναμιγμένα με φυτικά υγρά</a:t>
            </a:r>
          </a:p>
          <a:p>
            <a:pPr lvl="1" algn="just"/>
            <a:r>
              <a:rPr lang="el-GR" sz="1900" dirty="0"/>
              <a:t>Υψηλή περιεκτικότητά σε υγρασία</a:t>
            </a:r>
          </a:p>
          <a:p>
            <a:pPr marL="914400" lvl="1" indent="-457200">
              <a:buFont typeface="+mj-lt"/>
              <a:buAutoNum type="arabicPeriod"/>
            </a:pPr>
            <a:endParaRPr lang="el-GR" sz="2000" dirty="0"/>
          </a:p>
          <a:p>
            <a:pPr lvl="1"/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73635A6-5646-4673-8E78-096FDECD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157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48107-57D0-4AE9-9F17-D5DDF0F6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Επεξεργασία στερεών αποβλήτων 2</a:t>
            </a:r>
            <a:r>
              <a:rPr lang="en-US" sz="3200" dirty="0"/>
              <a:t>/</a:t>
            </a:r>
            <a:r>
              <a:rPr lang="el-GR" sz="3200" dirty="0"/>
              <a:t>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3C0B0D-D734-44DD-9C75-D9A20D1B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b="1" dirty="0"/>
              <a:t>Επεξεργασία </a:t>
            </a:r>
            <a:r>
              <a:rPr lang="el-GR" sz="2000" b="1" dirty="0" err="1"/>
              <a:t>ελαιοζύμης</a:t>
            </a:r>
            <a:endParaRPr lang="el-GR" sz="2000" b="1" dirty="0"/>
          </a:p>
          <a:p>
            <a:pPr lvl="1" algn="just"/>
            <a:r>
              <a:rPr lang="el-GR" sz="1800" dirty="0"/>
              <a:t>Παραλαβή, αποθήκευση σε μη </a:t>
            </a:r>
            <a:r>
              <a:rPr lang="el-GR" sz="1800" dirty="0" err="1"/>
              <a:t>στεγαζόμενους</a:t>
            </a:r>
            <a:r>
              <a:rPr lang="el-GR" sz="1800" dirty="0"/>
              <a:t> χώρους</a:t>
            </a:r>
          </a:p>
          <a:p>
            <a:pPr lvl="1" algn="just"/>
            <a:r>
              <a:rPr lang="el-GR" sz="1800" dirty="0"/>
              <a:t>Ξήρανση σε περιστρεφόμενους, θερμαινόμενους μεταλλικούς κυλίνδρους</a:t>
            </a:r>
          </a:p>
          <a:p>
            <a:pPr lvl="1" algn="just"/>
            <a:r>
              <a:rPr lang="el-GR" sz="1800" dirty="0"/>
              <a:t>Εκχύλιση </a:t>
            </a:r>
            <a:r>
              <a:rPr lang="el-GR" sz="1800" dirty="0" err="1"/>
              <a:t>ελαιοζύμης</a:t>
            </a:r>
            <a:r>
              <a:rPr lang="el-GR" sz="1800" dirty="0"/>
              <a:t> σε ειδικές διατάξεις (</a:t>
            </a:r>
            <a:r>
              <a:rPr lang="el-GR" sz="1800" dirty="0" err="1"/>
              <a:t>εκχυλιστήρες</a:t>
            </a:r>
            <a:r>
              <a:rPr lang="el-GR" sz="1800" dirty="0"/>
              <a:t>) και με χρήση </a:t>
            </a:r>
            <a:r>
              <a:rPr lang="el-GR" sz="1800" dirty="0" err="1"/>
              <a:t>εξανίου</a:t>
            </a:r>
            <a:r>
              <a:rPr lang="el-GR" sz="1800" dirty="0"/>
              <a:t> ως </a:t>
            </a:r>
            <a:r>
              <a:rPr lang="el-GR" sz="1800" dirty="0" err="1"/>
              <a:t>εκχυλιστή</a:t>
            </a:r>
            <a:r>
              <a:rPr lang="el-GR" sz="1800" dirty="0"/>
              <a:t> διαλύτη και παραλαβή ελαίου</a:t>
            </a:r>
          </a:p>
          <a:p>
            <a:pPr lvl="1" algn="just"/>
            <a:r>
              <a:rPr lang="el-GR" sz="1800" dirty="0"/>
              <a:t>Απόσταξη </a:t>
            </a:r>
            <a:r>
              <a:rPr lang="el-GR" sz="1800" dirty="0" err="1"/>
              <a:t>βενζινόλαδου</a:t>
            </a:r>
            <a:r>
              <a:rPr lang="el-GR" sz="1800" dirty="0"/>
              <a:t> για να απομακρυνθεί το </a:t>
            </a:r>
            <a:r>
              <a:rPr lang="el-GR" sz="1800" dirty="0" err="1"/>
              <a:t>εξάνιο</a:t>
            </a:r>
            <a:r>
              <a:rPr lang="el-GR" sz="1800" dirty="0"/>
              <a:t> με τη μορφή ατμών και να παραληφθεί το πυρηνέλαιο</a:t>
            </a:r>
          </a:p>
          <a:p>
            <a:pPr lvl="1" algn="just"/>
            <a:r>
              <a:rPr lang="el-GR" sz="1800" dirty="0"/>
              <a:t>Ψύξη του και την αποθήκευσή </a:t>
            </a:r>
            <a:r>
              <a:rPr lang="el-GR" sz="1800" dirty="0" err="1"/>
              <a:t>πυρηνελαίου</a:t>
            </a:r>
            <a:r>
              <a:rPr lang="el-GR" sz="1800" dirty="0"/>
              <a:t> που προκύπτει σε δεξαμενές</a:t>
            </a:r>
          </a:p>
          <a:p>
            <a:pPr lvl="1"/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ADA0E59-8FD8-4945-A471-E2908597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3349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48107-57D0-4AE9-9F17-D5DDF0F6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Επεξεργασία στερεών αποβλήτων 3</a:t>
            </a:r>
            <a:r>
              <a:rPr lang="en-US" sz="3200" dirty="0"/>
              <a:t>/</a:t>
            </a:r>
            <a:r>
              <a:rPr lang="el-GR" sz="3200" dirty="0"/>
              <a:t>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3C0B0D-D734-44DD-9C75-D9A20D1B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Επεξεργασία διφασικού ελαιοπυρήνα</a:t>
            </a:r>
          </a:p>
          <a:p>
            <a:pPr lvl="1" algn="just"/>
            <a:r>
              <a:rPr lang="el-GR" sz="1800" dirty="0"/>
              <a:t>Παραλαβή, μεταφορά όπου χρησιμοποιούνται φορτηγά και δεξαμενές αποθήκευσης με πλήρη στεγανότητα λόγω της μεγάλης περιεκτικότητας του διφασικού ελαιοπυρήνα σε υγρασία</a:t>
            </a:r>
          </a:p>
          <a:p>
            <a:pPr lvl="1" algn="just"/>
            <a:r>
              <a:rPr lang="el-GR" sz="1800" dirty="0" err="1"/>
              <a:t>Εκπυρήνωση</a:t>
            </a:r>
            <a:r>
              <a:rPr lang="el-GR" sz="1800" dirty="0"/>
              <a:t> μέσω </a:t>
            </a:r>
            <a:r>
              <a:rPr lang="el-GR" sz="1800" dirty="0" err="1"/>
              <a:t>φυγοκέντρισης</a:t>
            </a:r>
            <a:r>
              <a:rPr lang="el-GR" sz="1800" dirty="0"/>
              <a:t>, διαχωρίζει το </a:t>
            </a:r>
            <a:r>
              <a:rPr lang="el-GR" sz="1800" dirty="0" err="1"/>
              <a:t>πυρηνόξυλο</a:t>
            </a:r>
            <a:r>
              <a:rPr lang="el-GR" sz="1800" dirty="0"/>
              <a:t> από τα λοιπά μέρη του διφασικού ελαιοπυρήνα</a:t>
            </a:r>
          </a:p>
          <a:p>
            <a:pPr lvl="1" algn="just"/>
            <a:r>
              <a:rPr lang="el-GR" sz="1800" dirty="0" err="1"/>
              <a:t>Φυγοκέντριση</a:t>
            </a:r>
            <a:r>
              <a:rPr lang="el-GR" sz="1800" dirty="0"/>
              <a:t> και παραλαβή ελαίου</a:t>
            </a:r>
          </a:p>
          <a:p>
            <a:pPr lvl="1" algn="just"/>
            <a:r>
              <a:rPr lang="el-GR" sz="1800" dirty="0"/>
              <a:t>Ξήρανση</a:t>
            </a:r>
          </a:p>
          <a:p>
            <a:pPr marL="914400" lvl="1" indent="-457200">
              <a:buFont typeface="+mj-lt"/>
              <a:buAutoNum type="arabicPeriod"/>
            </a:pPr>
            <a:endParaRPr lang="el-GR" sz="2000" dirty="0"/>
          </a:p>
          <a:p>
            <a:pPr lvl="1"/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7BFE81B-1D0E-4DB0-8ED6-0C2FE08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4759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D123E7-A973-4712-AF81-9442D75C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Επεξεργασία στερεών αποβλήτων 4/4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F33A3F-8916-4C85-A7EC-C1212978F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68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200" dirty="0"/>
              <a:t>Προϊόντα επεξεργασίας στερεών αποβλήτων ελαιουργείων</a:t>
            </a:r>
          </a:p>
          <a:p>
            <a:pPr lvl="1" algn="just"/>
            <a:r>
              <a:rPr lang="el-GR" sz="2200" dirty="0"/>
              <a:t>Πυρηνέλαιο</a:t>
            </a:r>
          </a:p>
          <a:p>
            <a:pPr marL="914400" lvl="2" indent="0" algn="just">
              <a:buNone/>
            </a:pPr>
            <a:r>
              <a:rPr lang="el-GR" sz="1900" dirty="0"/>
              <a:t>Υπόκειται σε περαιτέρω επεξεργασία καθαρισμού, αναμιγνύεται με ελαιόλαδο και το μίγμα διατίθεται. Κύρια χρήση του πυρηνέλαιου αποτελεί η αξιοποίησή του ως πρώτη ύλη στη σαπωνοποιία</a:t>
            </a:r>
          </a:p>
          <a:p>
            <a:pPr lvl="1" algn="just"/>
            <a:r>
              <a:rPr lang="el-GR" sz="2200" dirty="0"/>
              <a:t>Εκχυλισμένη </a:t>
            </a:r>
            <a:r>
              <a:rPr lang="el-GR" sz="2200" dirty="0" err="1"/>
              <a:t>ελαιοζύμη</a:t>
            </a:r>
            <a:endParaRPr lang="el-GR" sz="2200" dirty="0"/>
          </a:p>
          <a:p>
            <a:pPr marL="914400" lvl="2" indent="0" algn="just">
              <a:buNone/>
            </a:pPr>
            <a:r>
              <a:rPr lang="el-GR" sz="1900" dirty="0"/>
              <a:t>Αξιοποιείται σε συνδυασμό με το </a:t>
            </a:r>
            <a:r>
              <a:rPr lang="el-GR" sz="1900" dirty="0" err="1"/>
              <a:t>πυρηνόξυλο</a:t>
            </a:r>
            <a:r>
              <a:rPr lang="el-GR" sz="1900" dirty="0"/>
              <a:t>, ως καύσιμης ύλης. Παράλληλα, έχει προταθεί η χρήση της ως </a:t>
            </a:r>
            <a:r>
              <a:rPr lang="el-GR" sz="1900" dirty="0" err="1"/>
              <a:t>εδαφοβελτιωτικού</a:t>
            </a:r>
            <a:r>
              <a:rPr lang="el-GR" sz="1900" dirty="0"/>
              <a:t> και ως ζωοτροφής</a:t>
            </a:r>
          </a:p>
          <a:p>
            <a:pPr lvl="1" algn="just"/>
            <a:r>
              <a:rPr lang="el-GR" sz="2200" dirty="0"/>
              <a:t>Πυρηνόξυλο </a:t>
            </a:r>
          </a:p>
          <a:p>
            <a:pPr marL="914400" lvl="2" indent="0" algn="just">
              <a:buNone/>
            </a:pPr>
            <a:r>
              <a:rPr lang="el-GR" sz="1900" dirty="0"/>
              <a:t>Ανώτερης ποιότητας καύσιμη ύλη και αξιοποιείται τόσο μέσω της διάθεσής της ως εμπορικό προϊόν, όσο και για την κάλυψη των αναγκών λειτουργίας των </a:t>
            </a:r>
            <a:r>
              <a:rPr lang="el-GR" sz="1900" dirty="0" err="1"/>
              <a:t>πυρηνελαιουργείων</a:t>
            </a:r>
            <a:endParaRPr lang="el-GR" sz="1900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679A4EC-99F3-4ECA-BFC0-5FD8313A1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707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3E2351-75F6-406A-8642-05D83D5B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Παραγωγή χρήσιμων προϊόντων 1/4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578907A-DA91-4CF3-9AAB-156060EA8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77" y="1337970"/>
            <a:ext cx="7023166" cy="46433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37E1BD-5A6C-41A2-8B0D-02C822E996BC}"/>
              </a:ext>
            </a:extLst>
          </p:cNvPr>
          <p:cNvSpPr txBox="1"/>
          <p:nvPr/>
        </p:nvSpPr>
        <p:spPr>
          <a:xfrm>
            <a:off x="1789043" y="6169709"/>
            <a:ext cx="86139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i="1" dirty="0"/>
              <a:t>Εικόνα 4: Δυνητική αξιοποίηση των αποβλήτων των ελαιοτριβείων [</a:t>
            </a:r>
            <a:r>
              <a:rPr lang="el-GR" sz="1600" i="1" dirty="0" err="1"/>
              <a:t>Dermeche</a:t>
            </a:r>
            <a:r>
              <a:rPr lang="el-GR" sz="1600" i="1" dirty="0"/>
              <a:t> </a:t>
            </a:r>
            <a:r>
              <a:rPr lang="el-GR" sz="1600" i="1" dirty="0" err="1"/>
              <a:t>et</a:t>
            </a:r>
            <a:r>
              <a:rPr lang="el-GR" sz="1600" i="1" dirty="0"/>
              <a:t> </a:t>
            </a:r>
            <a:r>
              <a:rPr lang="el-GR" sz="1600" i="1" dirty="0" err="1"/>
              <a:t>al</a:t>
            </a:r>
            <a:r>
              <a:rPr lang="el-GR" sz="1600" i="1" dirty="0"/>
              <a:t>. (2013)]</a:t>
            </a:r>
          </a:p>
          <a:p>
            <a:endParaRPr lang="el-GR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75710515-C18B-49DA-AAB1-423F9EE7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562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57D41-9012-4F94-BB5E-CF45C0FB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Παραγωγή χρήσιμων προϊόντων 2/4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340125-9936-40BC-89EF-439CED854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200" dirty="0"/>
              <a:t>Ενεργειακή αξιοποίηση:</a:t>
            </a:r>
          </a:p>
          <a:p>
            <a:pPr marL="0" indent="0" algn="just">
              <a:buNone/>
            </a:pPr>
            <a:r>
              <a:rPr lang="el-GR" sz="2200" dirty="0"/>
              <a:t>Τα απόβλητα των ελαιοτριβείων έχουν μελετηθεί αρκετά ως προς την αξιοποίησή τους για την παραγωγή ενέργειας, μέσω της χρήσης τους για το σχηματισμό:</a:t>
            </a:r>
          </a:p>
          <a:p>
            <a:pPr lvl="1"/>
            <a:r>
              <a:rPr lang="el-GR" sz="1900" dirty="0" err="1"/>
              <a:t>Βιομεθανίου</a:t>
            </a:r>
            <a:endParaRPr lang="el-GR" sz="1900" dirty="0"/>
          </a:p>
          <a:p>
            <a:pPr lvl="1"/>
            <a:r>
              <a:rPr lang="el-GR" sz="1900" dirty="0" err="1"/>
              <a:t>Βιοαιθανόλης</a:t>
            </a:r>
            <a:endParaRPr lang="el-GR" sz="1900" dirty="0"/>
          </a:p>
          <a:p>
            <a:pPr lvl="1"/>
            <a:r>
              <a:rPr lang="el-GR" sz="1900" dirty="0" err="1"/>
              <a:t>Βιοντήζελ</a:t>
            </a:r>
            <a:endParaRPr lang="el-GR" sz="1900" dirty="0"/>
          </a:p>
          <a:p>
            <a:pPr marL="0" indent="0" algn="just">
              <a:buNone/>
            </a:pPr>
            <a:r>
              <a:rPr lang="el-GR" sz="2200" dirty="0"/>
              <a:t>Κύρια χαρακτηριστικά των αποβλήτων των ελαιοτριβείων που τα καθιστούν τόσο ενδιαφέρουσα πηγή βιοκαυσίμων είναι:</a:t>
            </a:r>
          </a:p>
          <a:p>
            <a:pPr lvl="1" algn="just"/>
            <a:r>
              <a:rPr lang="el-GR" sz="1700" dirty="0"/>
              <a:t>το υψηλό τους περιεχόμενο σε οργανική ύλη </a:t>
            </a:r>
          </a:p>
          <a:p>
            <a:pPr lvl="1" algn="just"/>
            <a:r>
              <a:rPr lang="el-GR" sz="1700" dirty="0"/>
              <a:t>η υψηλή συγκέντρωση σακχάρων, πτητικών λιπαρών οξέων, </a:t>
            </a:r>
            <a:r>
              <a:rPr lang="el-GR" sz="1700" dirty="0" err="1"/>
              <a:t>πολυαλκοολών</a:t>
            </a:r>
            <a:r>
              <a:rPr lang="el-GR" sz="1700" dirty="0"/>
              <a:t> και λιπιδίων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DA8D8AE-56AA-48B6-B6D9-20BBF8EE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203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7AA711-B4A4-4922-B1C8-9C9C4B0D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Παραγωγή χρήσιμων προϊόντων 3/4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C223E8-6118-448D-936D-E62B81E8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869"/>
            <a:ext cx="8596668" cy="431749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l-GR" sz="2000" dirty="0"/>
              <a:t>Αξιοποίηση στη γεωργία</a:t>
            </a:r>
          </a:p>
          <a:p>
            <a:pPr lvl="2" algn="just"/>
            <a:r>
              <a:rPr lang="el-GR" sz="1800" dirty="0"/>
              <a:t>Παραγωγή οργανικών λιπασμάτων</a:t>
            </a:r>
          </a:p>
          <a:p>
            <a:pPr lvl="2" algn="just"/>
            <a:r>
              <a:rPr lang="el-GR" sz="1800" dirty="0"/>
              <a:t>Εφαρμογή ως παρασιτοκτόνων</a:t>
            </a:r>
          </a:p>
          <a:p>
            <a:pPr lvl="2" algn="just"/>
            <a:r>
              <a:rPr lang="el-GR" sz="1800" dirty="0"/>
              <a:t>Αξιοποίηση στην κτηνοτροφία</a:t>
            </a:r>
          </a:p>
          <a:p>
            <a:pPr lvl="2" algn="just"/>
            <a:r>
              <a:rPr lang="el-GR" sz="1800" dirty="0"/>
              <a:t>Αξιοποίηση ως υποστρώματος για την παραγωγή εδώδιμων μυκήτων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l-GR" sz="2000" dirty="0"/>
              <a:t>Αξιοποίηση για την απομόνωση χρήσιμων χημικών ενώσεων</a:t>
            </a:r>
          </a:p>
          <a:p>
            <a:pPr lvl="2" algn="just"/>
            <a:r>
              <a:rPr lang="el-GR" sz="1800" dirty="0"/>
              <a:t>Παραλαβή αντιοξειδωτικών και </a:t>
            </a:r>
            <a:r>
              <a:rPr lang="el-GR" sz="1800" dirty="0" err="1"/>
              <a:t>φαινολικών</a:t>
            </a:r>
            <a:r>
              <a:rPr lang="el-GR" sz="1800" dirty="0"/>
              <a:t> ενώσεων </a:t>
            </a:r>
          </a:p>
          <a:p>
            <a:pPr lvl="2" algn="just"/>
            <a:r>
              <a:rPr lang="el-GR" sz="1800" dirty="0"/>
              <a:t>Παραλαβή πηκτινών</a:t>
            </a:r>
          </a:p>
          <a:p>
            <a:pPr lvl="2" algn="just"/>
            <a:r>
              <a:rPr lang="el-GR" sz="1800" dirty="0"/>
              <a:t>Παραλαβή ενζύμων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156535C-8988-475E-99D6-1ED91811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7289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7AA711-B4A4-4922-B1C8-9C9C4B0D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Παραγωγή χρήσιμων προϊόντων 4/4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C223E8-6118-448D-936D-E62B81E8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869"/>
            <a:ext cx="8596668" cy="431749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l-GR" sz="2000" dirty="0"/>
              <a:t>Καθαρισμό του νερού και των λυμάτων</a:t>
            </a:r>
          </a:p>
          <a:p>
            <a:pPr lvl="1" algn="just"/>
            <a:r>
              <a:rPr lang="el-GR" sz="2000" dirty="0"/>
              <a:t> Λόγω της υψηλή ικανότητα προσρόφησης</a:t>
            </a:r>
          </a:p>
          <a:p>
            <a:pPr lvl="1" algn="just"/>
            <a:r>
              <a:rPr lang="el-GR" sz="2000" dirty="0"/>
              <a:t> Χρήση σε εφαρμογές δέσμευσης </a:t>
            </a:r>
            <a:r>
              <a:rPr lang="el-GR" sz="2000" dirty="0" err="1"/>
              <a:t>βαρέων</a:t>
            </a:r>
            <a:r>
              <a:rPr lang="el-GR" sz="2000" dirty="0"/>
              <a:t> μετάλλων από υδατικά  διαλύματα:</a:t>
            </a:r>
          </a:p>
          <a:p>
            <a:pPr lvl="3" algn="just"/>
            <a:r>
              <a:rPr lang="el-GR" sz="1600" dirty="0"/>
              <a:t>Ενεργός άνθρακας από εκχυλίσματα </a:t>
            </a:r>
            <a:r>
              <a:rPr lang="el-GR" sz="1600" dirty="0" err="1"/>
              <a:t>ελαιοζύμης</a:t>
            </a:r>
            <a:r>
              <a:rPr lang="el-GR" sz="1600" dirty="0"/>
              <a:t>, και ελαιοπυρήνων αναφέρεται ότι απομακρύνει αποτελεσματικά ιόντα του τρισθενούς αρσενικού από υδατικά διαλύματα</a:t>
            </a:r>
          </a:p>
          <a:p>
            <a:pPr lvl="3" algn="just"/>
            <a:r>
              <a:rPr lang="el-GR" sz="1600" dirty="0"/>
              <a:t>Ενεργός άνθρακας από ελαιοπυρήνες σε δείγματα νερού με σκοπό τη δέσμευση αργιλίου</a:t>
            </a:r>
          </a:p>
          <a:p>
            <a:pPr lvl="3" algn="just"/>
            <a:r>
              <a:rPr lang="el-GR" sz="1600" dirty="0"/>
              <a:t>Επεξεργασμένοι ελαιοπυρήνες εμφάνισαν υψηλότερη απόδοση σε σύγκριση με άλλα χαμηλού κόστους </a:t>
            </a:r>
            <a:r>
              <a:rPr lang="el-GR" sz="1600" dirty="0" err="1"/>
              <a:t>προσροφητικά</a:t>
            </a:r>
            <a:r>
              <a:rPr lang="el-GR" sz="1600" dirty="0"/>
              <a:t> υλικά όταν εφαρμόστηκαν για τη δέσμευση ιόντων δισθενούς καδμίου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156535C-8988-475E-99D6-1ED91811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4861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6D2DA6-F9E0-4A6F-B50E-88533746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Αποτελεσματική αποδόμηση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FC9944-328B-44E0-8F9D-B19D2A9E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4733"/>
            <a:ext cx="8596668" cy="4226630"/>
          </a:xfrm>
        </p:spPr>
        <p:txBody>
          <a:bodyPr>
            <a:normAutofit/>
          </a:bodyPr>
          <a:lstStyle/>
          <a:p>
            <a:pPr algn="just"/>
            <a:r>
              <a:rPr lang="el-GR" sz="2200" dirty="0"/>
              <a:t>Πραγματοποιείται μέσω της βιολογικής επεξεργασίας των αποβλήτων ελαιουργείων</a:t>
            </a:r>
          </a:p>
          <a:p>
            <a:pPr algn="just"/>
            <a:r>
              <a:rPr lang="el-GR" sz="2200" dirty="0"/>
              <a:t>Επιλεγμένοι μικροοργανισμοί χρησιμοποιούνται για την επεξεργασία της </a:t>
            </a:r>
            <a:r>
              <a:rPr lang="el-GR" sz="2200" dirty="0" err="1"/>
              <a:t>ελαιοζύμης</a:t>
            </a:r>
            <a:endParaRPr lang="el-GR" sz="2200" dirty="0"/>
          </a:p>
          <a:p>
            <a:pPr algn="just"/>
            <a:r>
              <a:rPr lang="el-GR" sz="2200" dirty="0"/>
              <a:t>Αξιολογείται η in </a:t>
            </a:r>
            <a:r>
              <a:rPr lang="el-GR" sz="2200" dirty="0" err="1"/>
              <a:t>situ</a:t>
            </a:r>
            <a:r>
              <a:rPr lang="el-GR" sz="2200" dirty="0"/>
              <a:t> αποδόμηση της </a:t>
            </a:r>
            <a:r>
              <a:rPr lang="el-GR" sz="2200" dirty="0" err="1"/>
              <a:t>ελαιοζύμης</a:t>
            </a:r>
            <a:endParaRPr lang="el-GR" sz="2200" dirty="0"/>
          </a:p>
          <a:p>
            <a:pPr algn="just"/>
            <a:r>
              <a:rPr lang="el-GR" sz="2200" dirty="0"/>
              <a:t>Εξετάζεται η ανακύκλωση των αποβλήτων ελαιουργείων σε γεωργικά εδάφη </a:t>
            </a:r>
          </a:p>
          <a:p>
            <a:pPr algn="just"/>
            <a:r>
              <a:rPr lang="el-GR" sz="2200" dirty="0"/>
              <a:t>Εξετάζεται η διαδικασία </a:t>
            </a:r>
            <a:r>
              <a:rPr lang="el-GR" sz="2200" dirty="0" err="1"/>
              <a:t>κομποστοποίησης</a:t>
            </a:r>
            <a:r>
              <a:rPr lang="el-GR" sz="2200" dirty="0"/>
              <a:t> αποβλήτων και παραπροϊόντων ελαιουργίας</a:t>
            </a:r>
            <a:endParaRPr lang="el-GR" sz="2400" dirty="0"/>
          </a:p>
          <a:p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A66D934-9E30-4245-9EF3-C922FEEE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770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DD895C-5936-49E8-BCAB-6CCE3FFA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10703429" cy="1550990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l-GR" sz="3200" dirty="0" err="1"/>
              <a:t>Αποτοξικοποίηση</a:t>
            </a:r>
            <a:r>
              <a:rPr lang="el-GR" sz="3200" dirty="0"/>
              <a:t> των αποβλήτων ελαιουργείων με την παραγωγή προϊόντων προστιθέμενης αξίας</a:t>
            </a:r>
            <a:br>
              <a:rPr lang="el-GR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DBD0D2-A06A-452A-B983-C3AE8288B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/>
              <a:t>Γίνεται αξιοποίηση της </a:t>
            </a:r>
            <a:r>
              <a:rPr lang="el-GR" sz="2000" dirty="0" err="1"/>
              <a:t>ελαιοζύμης</a:t>
            </a:r>
            <a:r>
              <a:rPr lang="el-GR" sz="2000" dirty="0"/>
              <a:t> μέσω μιας πολύπλευρης προσέγγισης, με την ταυτόχρονη εκμετάλλευση των άλλων παραπροϊόντων της ελαιουργίας, ώστε να προκύψουν:</a:t>
            </a:r>
          </a:p>
          <a:p>
            <a:pPr lvl="1" algn="just"/>
            <a:r>
              <a:rPr lang="el-GR" sz="1800" dirty="0" err="1"/>
              <a:t>εδαφοβελτιωτικά</a:t>
            </a:r>
            <a:r>
              <a:rPr lang="el-GR" sz="1800" dirty="0"/>
              <a:t> και </a:t>
            </a:r>
            <a:r>
              <a:rPr lang="el-GR" sz="1800" dirty="0" err="1"/>
              <a:t>κομπόστ</a:t>
            </a:r>
            <a:r>
              <a:rPr lang="el-GR" sz="1800" dirty="0"/>
              <a:t> για χρήση σε κηπευτικές και δενδρώδεις καλλιέργειες</a:t>
            </a:r>
          </a:p>
          <a:p>
            <a:pPr lvl="1" algn="just"/>
            <a:r>
              <a:rPr lang="el-GR" sz="1800" dirty="0" err="1"/>
              <a:t>μυκητιακές</a:t>
            </a:r>
            <a:r>
              <a:rPr lang="el-GR" sz="1800" dirty="0"/>
              <a:t> πρωτεΐνες (π.χ. για εμπλουτισμό ζωοτροφών)</a:t>
            </a:r>
          </a:p>
          <a:p>
            <a:pPr lvl="1" algn="just"/>
            <a:r>
              <a:rPr lang="el-GR" sz="1800" dirty="0"/>
              <a:t>εδώδιμα μανιτάρια </a:t>
            </a:r>
            <a:r>
              <a:rPr lang="el-GR" sz="1800" dirty="0" err="1"/>
              <a:t>Pleurotus</a:t>
            </a:r>
            <a:endParaRPr lang="el-GR" sz="1800" dirty="0"/>
          </a:p>
          <a:p>
            <a:pPr lvl="1" algn="just"/>
            <a:r>
              <a:rPr lang="el-GR" sz="1800" dirty="0"/>
              <a:t>χημικές ενώσεις με φαρμακευτικό ή/και βιομηχανικό ενδιαφέρον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B2FF848-157B-4726-9EEB-738CB754B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90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EDBE03-A1F0-4C31-B3D0-53FAA9936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Εισαγωγή 2/3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3AC83B34-FF6B-4B50-9A51-D31C2DE9A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424007" cy="4277978"/>
          </a:xfrm>
          <a:prstGeom prst="rect">
            <a:avLst/>
          </a:prstGeom>
        </p:spPr>
      </p:pic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57A532C7-893C-47A0-A907-016243BE09D0}"/>
              </a:ext>
            </a:extLst>
          </p:cNvPr>
          <p:cNvSpPr/>
          <p:nvPr/>
        </p:nvSpPr>
        <p:spPr>
          <a:xfrm>
            <a:off x="7928098" y="1926798"/>
            <a:ext cx="1362439" cy="316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ACD041B0-B609-41B6-A20C-FD0BC8B68968}"/>
              </a:ext>
            </a:extLst>
          </p:cNvPr>
          <p:cNvSpPr/>
          <p:nvPr/>
        </p:nvSpPr>
        <p:spPr>
          <a:xfrm>
            <a:off x="7928099" y="3270738"/>
            <a:ext cx="1362439" cy="316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: Δεξιό 6">
            <a:extLst>
              <a:ext uri="{FF2B5EF4-FFF2-40B4-BE49-F238E27FC236}">
                <a16:creationId xmlns:a16="http://schemas.microsoft.com/office/drawing/2014/main" id="{D574BA36-249B-4EC1-9830-05F20AD424D8}"/>
              </a:ext>
            </a:extLst>
          </p:cNvPr>
          <p:cNvSpPr/>
          <p:nvPr/>
        </p:nvSpPr>
        <p:spPr>
          <a:xfrm>
            <a:off x="7928099" y="5009050"/>
            <a:ext cx="1362439" cy="316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329181-905C-4B67-98ED-942C0AD71470}"/>
              </a:ext>
            </a:extLst>
          </p:cNvPr>
          <p:cNvSpPr txBox="1"/>
          <p:nvPr/>
        </p:nvSpPr>
        <p:spPr>
          <a:xfrm>
            <a:off x="9290537" y="1703555"/>
            <a:ext cx="1984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Προϊόν </a:t>
            </a:r>
            <a:r>
              <a:rPr lang="el-GR" dirty="0">
                <a:solidFill>
                  <a:prstClr val="black"/>
                </a:solidFill>
              </a:rPr>
              <a:t>→</a:t>
            </a:r>
            <a:r>
              <a:rPr lang="el-GR" dirty="0"/>
              <a:t> διατίθεται στη αγορά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89A945-3B98-4525-9AE4-AD580A810B59}"/>
              </a:ext>
            </a:extLst>
          </p:cNvPr>
          <p:cNvSpPr txBox="1"/>
          <p:nvPr/>
        </p:nvSpPr>
        <p:spPr>
          <a:xfrm>
            <a:off x="9135206" y="3030787"/>
            <a:ext cx="2303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Παραπροϊόν → πωλείται στα </a:t>
            </a:r>
            <a:r>
              <a:rPr lang="el-GR" dirty="0" err="1"/>
              <a:t>πυρηνελαιουργεία</a:t>
            </a:r>
            <a:r>
              <a:rPr lang="el-GR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8513DE-1DA4-45FA-AC8F-74B28F0BA1A7}"/>
              </a:ext>
            </a:extLst>
          </p:cNvPr>
          <p:cNvSpPr txBox="1"/>
          <p:nvPr/>
        </p:nvSpPr>
        <p:spPr>
          <a:xfrm>
            <a:off x="9450264" y="4863908"/>
            <a:ext cx="198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Περιβαλλοντικός κίνδυνος  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CF56DF28-7CF9-4F88-8D6A-175762FA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431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787AD3-5FBB-4BC6-8272-C4A54A40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C2C39C-C458-405D-A21D-3F04316A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Η ελαιουργία παράγει μεγάλους όγκους αποβλήτων , τόσο στερεών, όσο και υγρών</a:t>
            </a:r>
          </a:p>
          <a:p>
            <a:pPr algn="just"/>
            <a:r>
              <a:rPr lang="el-GR" dirty="0"/>
              <a:t>Η διάθεση των αποβλήτων αποτελεί πρόκληση εξαιτίας των ιδιαίτερα δυσμενών επιπτώσεών τους στο περιβάλλον:</a:t>
            </a:r>
          </a:p>
          <a:p>
            <a:pPr lvl="1" algn="just"/>
            <a:r>
              <a:rPr lang="el-GR" dirty="0"/>
              <a:t>προβλήματα </a:t>
            </a:r>
            <a:r>
              <a:rPr lang="el-GR" dirty="0" err="1"/>
              <a:t>φυτοτοξικότητας</a:t>
            </a:r>
            <a:endParaRPr lang="el-GR" dirty="0"/>
          </a:p>
          <a:p>
            <a:pPr lvl="1" algn="just"/>
            <a:r>
              <a:rPr lang="el-GR" dirty="0"/>
              <a:t>υποβάθμιση των φυσικοχημικών χαρακτηριστικών του εδάφους </a:t>
            </a:r>
          </a:p>
          <a:p>
            <a:pPr lvl="1" algn="just"/>
            <a:r>
              <a:rPr lang="el-GR" dirty="0"/>
              <a:t>ρύπανση του ατμοσφαιρικού και υδάτινου περιβάλλοντος</a:t>
            </a:r>
          </a:p>
          <a:p>
            <a:pPr algn="just"/>
            <a:r>
              <a:rPr lang="el-GR" dirty="0"/>
              <a:t>Ανάπτυξη πλήθος μεθόδων επεξεργασίας τόσο των υγρών, όσο και των στερεών αποβλήτων με σκοπό τη μείωση της ρυπογόνου δράσης τους</a:t>
            </a:r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82D16C4-B09B-480B-9BBD-CFA13425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264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04585B-6C95-44A1-836D-804A1B7CB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800" dirty="0"/>
          </a:p>
          <a:p>
            <a:pPr marL="0" indent="0" algn="ctr">
              <a:buNone/>
            </a:pPr>
            <a:endParaRPr lang="el-GR" sz="4800" dirty="0"/>
          </a:p>
          <a:p>
            <a:pPr marL="0" indent="0" algn="ctr">
              <a:buNone/>
            </a:pPr>
            <a:r>
              <a:rPr lang="el-GR" sz="4800" dirty="0"/>
              <a:t>Σας ευχαριστούμε για την προσοχή σας!!!</a:t>
            </a:r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7B5DBEDC-8C34-47A6-A2F7-09BBB5557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5623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481A4F-536C-481C-9C9B-8337781A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A3921D-5650-4910-A1B2-03C63E9B8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000" dirty="0">
                <a:hlinkClick r:id="rId2"/>
              </a:rPr>
              <a:t>http://www.agroenergy.gr/</a:t>
            </a:r>
            <a:endParaRPr lang="el-GR" sz="1000" dirty="0"/>
          </a:p>
          <a:p>
            <a:r>
              <a:rPr lang="en-US" sz="1000" dirty="0">
                <a:hlinkClick r:id="rId3"/>
              </a:rPr>
              <a:t>https://eforigi.com.gr/</a:t>
            </a:r>
            <a:endParaRPr lang="el-GR" sz="1000" dirty="0"/>
          </a:p>
          <a:p>
            <a:r>
              <a:rPr lang="el-GR" sz="1000" dirty="0" err="1"/>
              <a:t>Βολικάκη</a:t>
            </a:r>
            <a:r>
              <a:rPr lang="el-GR" sz="1000" dirty="0"/>
              <a:t> Χρυσή (2008). Μέθοδοι επεξεργασίας υγρών και στερεών αποβλήτων ελαιοτριβείων. Μεταπτυχιακή διατριβή, Πολυτεχνείο Κρήτης</a:t>
            </a:r>
          </a:p>
          <a:p>
            <a:r>
              <a:rPr lang="el-GR" sz="1000" dirty="0"/>
              <a:t>Κάλφας, Χ. Δ. (2007). Παραγωγή βιοαερίου από αναερόβια χώνευση </a:t>
            </a:r>
            <a:r>
              <a:rPr lang="el-GR" sz="1000" dirty="0" err="1"/>
              <a:t>προεπεξεργασμένου</a:t>
            </a:r>
            <a:r>
              <a:rPr lang="el-GR" sz="1000" dirty="0"/>
              <a:t> και μη </a:t>
            </a:r>
            <a:r>
              <a:rPr lang="el-GR" sz="1000" dirty="0" err="1"/>
              <a:t>ελαιοπολτού</a:t>
            </a:r>
            <a:r>
              <a:rPr lang="el-GR" sz="1000" dirty="0"/>
              <a:t>. Διδακτορική διατριβή, Πανεπιστήμιο Πατρών</a:t>
            </a:r>
          </a:p>
          <a:p>
            <a:r>
              <a:rPr lang="en-US" sz="1000" dirty="0" err="1"/>
              <a:t>Aharonov-Nadborny</a:t>
            </a:r>
            <a:r>
              <a:rPr lang="en-US" sz="1000" dirty="0"/>
              <a:t>, R., </a:t>
            </a:r>
            <a:r>
              <a:rPr lang="en-US" sz="1000" dirty="0" err="1"/>
              <a:t>Tsechansky</a:t>
            </a:r>
            <a:r>
              <a:rPr lang="en-US" sz="1000" dirty="0"/>
              <a:t>, L., </a:t>
            </a:r>
            <a:r>
              <a:rPr lang="en-US" sz="1000" dirty="0" err="1"/>
              <a:t>Raviv</a:t>
            </a:r>
            <a:r>
              <a:rPr lang="en-US" sz="1000" dirty="0"/>
              <a:t>, M., &amp; Graber, E.R. (2017). Impact of spreading olive mill waste water on agricultural soils for leaching of metal micronutrients and cations. Chemosphere, 179, 213-221.</a:t>
            </a:r>
            <a:endParaRPr lang="el-GR" sz="1000" dirty="0"/>
          </a:p>
          <a:p>
            <a:r>
              <a:rPr lang="en-US" sz="1000" dirty="0"/>
              <a:t>Altieri, R., Esposito, A., </a:t>
            </a:r>
            <a:r>
              <a:rPr lang="en-US" sz="1000" dirty="0" err="1"/>
              <a:t>Parati</a:t>
            </a:r>
            <a:r>
              <a:rPr lang="en-US" sz="1000" dirty="0"/>
              <a:t>, F., </a:t>
            </a:r>
            <a:r>
              <a:rPr lang="en-US" sz="1000" dirty="0" err="1"/>
              <a:t>Lobianco</a:t>
            </a:r>
            <a:r>
              <a:rPr lang="en-US" sz="1000" dirty="0"/>
              <a:t>, A., &amp; </a:t>
            </a:r>
            <a:r>
              <a:rPr lang="en-US" sz="1000" dirty="0" err="1"/>
              <a:t>Pepi</a:t>
            </a:r>
            <a:r>
              <a:rPr lang="en-US" sz="1000" dirty="0"/>
              <a:t>, M. (2009). Performance of olive mill solid waste as a constituent of the substrate in commercial cultivation of </a:t>
            </a:r>
            <a:r>
              <a:rPr lang="en-US" sz="1000" dirty="0" err="1"/>
              <a:t>Agaricus</a:t>
            </a:r>
            <a:r>
              <a:rPr lang="en-US" sz="1000" dirty="0"/>
              <a:t> </a:t>
            </a:r>
            <a:r>
              <a:rPr lang="en-US" sz="1000" dirty="0" err="1"/>
              <a:t>bisporus</a:t>
            </a:r>
            <a:r>
              <a:rPr lang="en-US" sz="1000" dirty="0"/>
              <a:t>. International Biodeterioration &amp; Biodegradation, 63(8), 993-997.</a:t>
            </a:r>
            <a:endParaRPr lang="el-GR" sz="1000" dirty="0"/>
          </a:p>
          <a:p>
            <a:r>
              <a:rPr lang="en-US" sz="1000" dirty="0"/>
              <a:t>Amaral, C., Lucas, M.S., Sampaio, A., Peres, J.A., Dias, A.A., Peixoto, F., Anjos, M., &amp; </a:t>
            </a:r>
            <a:r>
              <a:rPr lang="en-US" sz="1000" dirty="0" err="1"/>
              <a:t>Pais</a:t>
            </a:r>
            <a:r>
              <a:rPr lang="en-US" sz="1000" dirty="0"/>
              <a:t>, C. (2012). Biodegradation of olive mill wastewaters by a wild isolate of Candida </a:t>
            </a:r>
            <a:r>
              <a:rPr lang="en-US" sz="1000" dirty="0" err="1"/>
              <a:t>oleophila</a:t>
            </a:r>
            <a:r>
              <a:rPr lang="en-US" sz="1000" dirty="0"/>
              <a:t>. International Biodeterioration &amp; Biodegradation, 68, 45-50.</a:t>
            </a:r>
            <a:endParaRPr lang="el-GR" sz="1000" dirty="0"/>
          </a:p>
          <a:p>
            <a:r>
              <a:rPr lang="en-US" sz="1000" dirty="0"/>
              <a:t>Borja, R., Alba, J., Garrido, S. E., Martinez, L., Garcia, M. P., </a:t>
            </a:r>
            <a:r>
              <a:rPr lang="en-US" sz="1000" dirty="0" err="1"/>
              <a:t>Incerti</a:t>
            </a:r>
            <a:r>
              <a:rPr lang="en-US" sz="1000" dirty="0"/>
              <a:t>, C., &amp; </a:t>
            </a:r>
            <a:r>
              <a:rPr lang="en-US" sz="1000" dirty="0" err="1"/>
              <a:t>RamosCormenzana</a:t>
            </a:r>
            <a:r>
              <a:rPr lang="en-US" sz="1000" dirty="0"/>
              <a:t>, A. (1995). Comparative study of anaerobic digestion of olive mill wastewater (OMW) and OMW previously fermented with Aspergillus </a:t>
            </a:r>
            <a:r>
              <a:rPr lang="en-US" sz="1000" dirty="0" err="1"/>
              <a:t>terreus</a:t>
            </a:r>
            <a:r>
              <a:rPr lang="en-US" sz="1000" dirty="0"/>
              <a:t>. Bioprocess and Biosystems Engineering, 13(6), 317-322</a:t>
            </a:r>
            <a:endParaRPr lang="el-GR" sz="1000" dirty="0"/>
          </a:p>
          <a:p>
            <a:r>
              <a:rPr lang="en-US" sz="1000" dirty="0"/>
              <a:t>Duarte, J. C., Pires, S., </a:t>
            </a:r>
            <a:r>
              <a:rPr lang="en-US" sz="1000" dirty="0" err="1"/>
              <a:t>Paixão</a:t>
            </a:r>
            <a:r>
              <a:rPr lang="en-US" sz="1000" dirty="0"/>
              <a:t>, S. M., &amp; </a:t>
            </a:r>
            <a:r>
              <a:rPr lang="en-US" sz="1000" dirty="0" err="1"/>
              <a:t>Sàágua</a:t>
            </a:r>
            <a:r>
              <a:rPr lang="en-US" sz="1000" dirty="0"/>
              <a:t>, M. C. (2011). New approaches to olive mill wastes bioremediation. Olive Oil and Health, 289-308</a:t>
            </a:r>
            <a:endParaRPr lang="el-GR" sz="1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040AE14-9A8E-40D8-A7F2-34708696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65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0196F4-4C14-4B32-BD3F-66EAD9BC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Εισαγωγή 3/3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2D30AB-C9AC-414E-A5EC-86C7602EB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400" dirty="0"/>
              <a:t>Παραγόμενες ποσότητες κατά την διαδικασία εξαγωγής ελαίου στην Ελλάδα :</a:t>
            </a:r>
          </a:p>
          <a:p>
            <a:pPr lvl="1" algn="just"/>
            <a:r>
              <a:rPr lang="el-GR" sz="2100" dirty="0"/>
              <a:t>Κατσίγαρος → 1,800,000 τόνους το χρόνο </a:t>
            </a:r>
          </a:p>
          <a:p>
            <a:pPr lvl="1" algn="just"/>
            <a:r>
              <a:rPr lang="el-GR" sz="2100" dirty="0"/>
              <a:t>Στερεών αποβλήτων και υπολειμμάτων → 200,000 τόνους το χρόνο </a:t>
            </a:r>
          </a:p>
          <a:p>
            <a:pPr lvl="1" algn="just"/>
            <a:r>
              <a:rPr lang="el-GR" sz="2100" dirty="0"/>
              <a:t>Πυρηνέλαιο → 18.000 τόνους το χρόνο </a:t>
            </a:r>
          </a:p>
          <a:p>
            <a:pPr marL="0" lvl="1" indent="0" algn="just">
              <a:buNone/>
            </a:pPr>
            <a:r>
              <a:rPr lang="el-GR" sz="2400" dirty="0"/>
              <a:t>Επιπτώσεις στο περιβάλλον: </a:t>
            </a:r>
          </a:p>
          <a:p>
            <a:pPr lvl="1" algn="just"/>
            <a:r>
              <a:rPr lang="el-GR" sz="2100" dirty="0"/>
              <a:t>Αλλοίωση του χρώματος, μείωση του διαλυμένου οξυγόνου και ευτροφισμός στο νερό</a:t>
            </a:r>
          </a:p>
          <a:p>
            <a:pPr lvl="1" algn="just"/>
            <a:r>
              <a:rPr lang="el-GR" sz="2100" dirty="0"/>
              <a:t>Τοξικά για τους υδρόβιους οργανισμούς </a:t>
            </a:r>
          </a:p>
          <a:p>
            <a:pPr lvl="1" algn="just"/>
            <a:r>
              <a:rPr lang="el-GR" sz="2100" dirty="0"/>
              <a:t>Αλλοίωση εδάφους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965A29F-09DA-4B42-8AAB-CBA1E7C1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525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112E61-81D3-47C7-AA7B-1434BD35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99"/>
            <a:ext cx="10515600" cy="1423989"/>
          </a:xfrm>
        </p:spPr>
        <p:txBody>
          <a:bodyPr>
            <a:normAutofit/>
          </a:bodyPr>
          <a:lstStyle/>
          <a:p>
            <a:r>
              <a:rPr lang="el-GR" sz="3200" dirty="0"/>
              <a:t>Τι είναι ο </a:t>
            </a:r>
            <a:r>
              <a:rPr lang="el-GR" sz="3200" dirty="0" err="1"/>
              <a:t>κατσίγαρος</a:t>
            </a:r>
            <a:r>
              <a:rPr lang="el-GR" sz="3200" dirty="0"/>
              <a:t> 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CBF46C-AF73-4439-984F-C6C08A233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200" dirty="0"/>
              <a:t>Βασικό υποπροϊόν που εξάγεται από τα ελαιοτριβεία</a:t>
            </a:r>
          </a:p>
          <a:p>
            <a:pPr algn="just"/>
            <a:r>
              <a:rPr lang="el-GR" sz="2200" dirty="0"/>
              <a:t>Υδατικό διάλυμα με περιεκτικότητα σε στερεά 6%</a:t>
            </a:r>
          </a:p>
          <a:p>
            <a:pPr algn="just"/>
            <a:r>
              <a:rPr lang="el-GR" sz="2200" dirty="0"/>
              <a:t>Αποτελείται κατά 83-92% από νερό, </a:t>
            </a:r>
            <a:r>
              <a:rPr lang="el-GR" sz="2200" dirty="0" err="1"/>
              <a:t>φαινολικές</a:t>
            </a:r>
            <a:r>
              <a:rPr lang="el-GR" sz="2200" dirty="0"/>
              <a:t> ενώσεις, σάκχαρα, οργανικά οξέα και ορισμένα ανόργανα στοιχεία</a:t>
            </a:r>
          </a:p>
          <a:p>
            <a:pPr algn="just"/>
            <a:r>
              <a:rPr lang="el-GR" sz="2200" dirty="0"/>
              <a:t>Όξινο υγρό, υψηλής ηλεκτρικής αγωγιμότητας και χρώματος σκούρου κόκκινου έως μαύρου</a:t>
            </a:r>
          </a:p>
          <a:p>
            <a:pPr algn="just"/>
            <a:r>
              <a:rPr lang="el-GR" sz="2200" dirty="0"/>
              <a:t>Οι </a:t>
            </a:r>
            <a:r>
              <a:rPr lang="el-GR" sz="2200" dirty="0" err="1"/>
              <a:t>πολυφαινόλες</a:t>
            </a:r>
            <a:r>
              <a:rPr lang="el-GR" sz="2200" dirty="0"/>
              <a:t>, που περιέχει όταν πέσουν στο νερό δεσμεύουν οξυγόνο και το στερούν από τους ζωντανούς οργανισμούς</a:t>
            </a:r>
          </a:p>
          <a:p>
            <a:pPr marL="0" indent="0" algn="just">
              <a:buNone/>
            </a:pPr>
            <a:endParaRPr lang="el-GR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l-GR" sz="2200" u="sng" dirty="0" err="1"/>
              <a:t>Κατσίγαρος</a:t>
            </a:r>
            <a:r>
              <a:rPr lang="el-GR" sz="2200" u="sng" dirty="0"/>
              <a:t> και νερά πλύσης: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l-GR" sz="2200" dirty="0"/>
              <a:t>Αποτελούν κίνδυνο για το περιβάλλον λόγω της υψηλής τοξικότητάς τους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l-GR" sz="2200" dirty="0"/>
              <a:t>Διαλύουν ολόκληρα οικοσυστήματα και μολύνουν τον υδροφόρο ορίζοντα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l-GR" sz="2200" dirty="0"/>
              <a:t>Επιβαρύνουν με υψηλό κόστος τους παραγωγούς και τους ελαιουργούς</a:t>
            </a:r>
          </a:p>
          <a:p>
            <a:pPr marL="0" indent="0">
              <a:spcBef>
                <a:spcPts val="0"/>
              </a:spcBef>
              <a:buNone/>
            </a:pPr>
            <a:endParaRPr lang="el-GR" sz="24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6FB4E3A-8B68-4698-B850-943E1AB9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731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χλόη, βουνό, φύση, υπαίθριος&#10;&#10;Περιγραφή που δημιουργήθηκε αυτόματα">
            <a:extLst>
              <a:ext uri="{FF2B5EF4-FFF2-40B4-BE49-F238E27FC236}">
                <a16:creationId xmlns:a16="http://schemas.microsoft.com/office/drawing/2014/main" id="{BBEBC165-108A-43DA-8C61-264973C6C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579" y="987425"/>
            <a:ext cx="7614841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CCC997-A980-49CE-A5BC-4DC413FDAF32}"/>
              </a:ext>
            </a:extLst>
          </p:cNvPr>
          <p:cNvSpPr txBox="1"/>
          <p:nvPr/>
        </p:nvSpPr>
        <p:spPr>
          <a:xfrm>
            <a:off x="1181100" y="5715000"/>
            <a:ext cx="1051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i="1" dirty="0"/>
              <a:t>Εικόνα 1:Κατσίγαρος ελαιοτριβείων (πηγή: </a:t>
            </a:r>
            <a:r>
              <a:rPr lang="en-US" sz="1600" i="1" dirty="0"/>
              <a:t>https://kemioteko.gr/index.php/news/274-103gr-katsigaros-elaiotriveion-apo-xronio-perivallontiko-provlima-se-xrisimo-ydrolipasma</a:t>
            </a:r>
            <a:r>
              <a:rPr lang="el-GR" sz="1600" i="1" dirty="0"/>
              <a:t>)</a:t>
            </a:r>
          </a:p>
          <a:p>
            <a:endParaRPr lang="el-GR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C09D7FF2-93AE-4583-8DF5-FF624C54D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467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B4A46B-4E5A-40B7-B79D-6E28D71D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28816" cy="1320800"/>
          </a:xfrm>
        </p:spPr>
        <p:txBody>
          <a:bodyPr>
            <a:normAutofit/>
          </a:bodyPr>
          <a:lstStyle/>
          <a:p>
            <a:r>
              <a:rPr lang="el-GR" sz="3200" dirty="0"/>
              <a:t>Κύριες διαδικασίες για την παραγωγή του </a:t>
            </a:r>
            <a:r>
              <a:rPr lang="el-GR" sz="3200" dirty="0" err="1"/>
              <a:t>ελαιολάδου</a:t>
            </a:r>
            <a:endParaRPr lang="el-GR" sz="3200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E5C79C17-9378-4B81-A99A-27657E9430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4778" y="1690024"/>
            <a:ext cx="5121486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700975-A7A0-4D1B-A9D4-2E59288CB3E5}"/>
              </a:ext>
            </a:extLst>
          </p:cNvPr>
          <p:cNvSpPr txBox="1"/>
          <p:nvPr/>
        </p:nvSpPr>
        <p:spPr>
          <a:xfrm>
            <a:off x="1257300" y="6248399"/>
            <a:ext cx="876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i="1" dirty="0"/>
              <a:t>Εικόνα 2: Κύριες διαδικασίες για την παραγωγή του </a:t>
            </a:r>
            <a:r>
              <a:rPr lang="el-GR" sz="1600" i="1" dirty="0" err="1"/>
              <a:t>ελαιολάδου</a:t>
            </a:r>
            <a:r>
              <a:rPr lang="el-GR" sz="1600" i="1" dirty="0"/>
              <a:t> [</a:t>
            </a:r>
            <a:r>
              <a:rPr lang="el-GR" sz="1600" i="1" dirty="0" err="1"/>
              <a:t>Dermeche</a:t>
            </a:r>
            <a:r>
              <a:rPr lang="el-GR" sz="1600" i="1" dirty="0"/>
              <a:t> </a:t>
            </a:r>
            <a:r>
              <a:rPr lang="el-GR" sz="1600" i="1" dirty="0" err="1"/>
              <a:t>et</a:t>
            </a:r>
            <a:r>
              <a:rPr lang="el-GR" sz="1600" i="1" dirty="0"/>
              <a:t> </a:t>
            </a:r>
            <a:r>
              <a:rPr lang="el-GR" sz="1600" i="1" dirty="0" err="1"/>
              <a:t>al</a:t>
            </a:r>
            <a:r>
              <a:rPr lang="el-GR" sz="1600" i="1" dirty="0"/>
              <a:t>. (2013)] 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63C00EEC-13E6-4B5C-8D44-24A6EA4A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487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0C6EE3-9F03-4A9C-BA59-F8461C31F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Μέθοδοι εξαγωγής ελαίου  1/</a:t>
            </a:r>
            <a:r>
              <a:rPr lang="en-US" sz="3200" dirty="0"/>
              <a:t>4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F9AE4F-1B86-40DA-8E0F-870B5FDEA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/>
              <a:t>Παραδοσιακή</a:t>
            </a:r>
            <a:r>
              <a:rPr lang="en-US" sz="2000" dirty="0"/>
              <a:t> </a:t>
            </a:r>
            <a:r>
              <a:rPr lang="el-GR" sz="2000" dirty="0"/>
              <a:t>μέθοδος πίεσης </a:t>
            </a:r>
          </a:p>
          <a:p>
            <a:pPr algn="just"/>
            <a:r>
              <a:rPr lang="el-GR" sz="2000" dirty="0"/>
              <a:t>Φυγοκεντρικά συστήματα</a:t>
            </a:r>
          </a:p>
          <a:p>
            <a:pPr lvl="1" algn="just"/>
            <a:r>
              <a:rPr lang="el-GR" sz="2000" dirty="0"/>
              <a:t>Τριφασική  διαδικασία</a:t>
            </a:r>
          </a:p>
          <a:p>
            <a:pPr lvl="1" algn="just"/>
            <a:r>
              <a:rPr lang="el-GR" sz="2000" dirty="0"/>
              <a:t>Διφασική  διαδικασία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AB07047-885C-413D-9B57-C6522D05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386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A3A7A0-4F14-447D-B7BE-8C275695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Μέθοδοι εξαγωγής ελαίου  2/</a:t>
            </a:r>
            <a:r>
              <a:rPr lang="en-US" sz="3200" dirty="0"/>
              <a:t>4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5342D4-9A62-4FC0-AF0D-2D80345A4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sz="2000" dirty="0"/>
              <a:t>Παραδοσιακή</a:t>
            </a:r>
            <a:r>
              <a:rPr lang="en-US" sz="2000" dirty="0"/>
              <a:t> </a:t>
            </a:r>
            <a:r>
              <a:rPr lang="el-GR" sz="2000" dirty="0"/>
              <a:t>μέθοδος πίεσης </a:t>
            </a:r>
          </a:p>
          <a:p>
            <a:pPr lvl="1" algn="just"/>
            <a:r>
              <a:rPr lang="el-GR" sz="1800" dirty="0"/>
              <a:t>Ασυνεχής διαδικασία που διαφοροποιείται σε δύο φάσεις με την πίεση των αλεσμένων καρπών </a:t>
            </a:r>
          </a:p>
          <a:p>
            <a:pPr lvl="1" algn="just"/>
            <a:r>
              <a:rPr lang="el-GR" sz="1800" dirty="0"/>
              <a:t>Το προϊόν της άλεσης και μάλαξης απλώνεται σε τελάρα με πυθμένα από </a:t>
            </a:r>
            <a:r>
              <a:rPr lang="el-GR" sz="1800" dirty="0" err="1"/>
              <a:t>ελαιόπανα</a:t>
            </a:r>
            <a:r>
              <a:rPr lang="el-GR" sz="1800" dirty="0"/>
              <a:t> και </a:t>
            </a:r>
            <a:r>
              <a:rPr lang="el-GR" sz="1800" dirty="0" err="1"/>
              <a:t>τοποθετούνατι</a:t>
            </a:r>
            <a:r>
              <a:rPr lang="el-GR" sz="1800" dirty="0"/>
              <a:t> σε υδραυλικές πρέσες, όπου δέχονται υψηλή πίεση</a:t>
            </a:r>
          </a:p>
          <a:p>
            <a:pPr lvl="1" algn="just"/>
            <a:r>
              <a:rPr lang="el-GR" sz="1800" dirty="0"/>
              <a:t>Ο όγκος της στερεάς φάσης της </a:t>
            </a:r>
            <a:r>
              <a:rPr lang="el-GR" sz="1800" dirty="0" err="1"/>
              <a:t>ελαιοζύμης</a:t>
            </a:r>
            <a:r>
              <a:rPr lang="el-GR" sz="1800" dirty="0"/>
              <a:t> μειώνεται </a:t>
            </a:r>
          </a:p>
          <a:p>
            <a:pPr lvl="1" algn="just"/>
            <a:r>
              <a:rPr lang="el-GR" sz="1800" dirty="0"/>
              <a:t>Η υγρή φάση διαχωρίζεται αργότερα προκειμένου να ληφθεί το ελαιόλαδο</a:t>
            </a:r>
          </a:p>
          <a:p>
            <a:pPr lvl="1" algn="just"/>
            <a:r>
              <a:rPr lang="el-GR" sz="1800" dirty="0"/>
              <a:t>Αν και είναι πιο οικολογική, η </a:t>
            </a:r>
            <a:r>
              <a:rPr lang="el-GR" sz="1800" dirty="0" err="1"/>
              <a:t>ασυνέχιας</a:t>
            </a:r>
            <a:r>
              <a:rPr lang="el-GR" sz="1800" dirty="0"/>
              <a:t> της αποτελεί μειονέκτημα για τη σύγχρονη βιομηχανία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AA9B1A2-E6B2-471B-90D5-796DFE314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5B6F-FB67-4B66-B407-B69AC069E56A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9601918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TM02900688[[fn=Όψη]]</Template>
  <TotalTime>2392</TotalTime>
  <Words>1904</Words>
  <Application>Microsoft Office PowerPoint</Application>
  <PresentationFormat>Ευρεία οθόνη</PresentationFormat>
  <Paragraphs>257</Paragraphs>
  <Slides>32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7" baseType="lpstr">
      <vt:lpstr>Arial</vt:lpstr>
      <vt:lpstr>Calibri</vt:lpstr>
      <vt:lpstr>Trebuchet MS</vt:lpstr>
      <vt:lpstr>Wingdings 3</vt:lpstr>
      <vt:lpstr>Όψη</vt:lpstr>
      <vt:lpstr>Αξιοποίηση των υπολειμμάτων ελαιοτριβείου</vt:lpstr>
      <vt:lpstr>Εισαγωγή 1/3</vt:lpstr>
      <vt:lpstr>Εισαγωγή 2/3</vt:lpstr>
      <vt:lpstr>Εισαγωγή 3/3</vt:lpstr>
      <vt:lpstr>Τι είναι ο κατσίγαρος ?</vt:lpstr>
      <vt:lpstr>Παρουσίαση του PowerPoint</vt:lpstr>
      <vt:lpstr>Κύριες διαδικασίες για την παραγωγή του ελαιολάδου</vt:lpstr>
      <vt:lpstr>Μέθοδοι εξαγωγής ελαίου  1/4</vt:lpstr>
      <vt:lpstr>Μέθοδοι εξαγωγής ελαίου  2/4</vt:lpstr>
      <vt:lpstr>Μέθοδοι εξαγωγής ελαίου  3/4</vt:lpstr>
      <vt:lpstr>Παρουσίαση του PowerPoint</vt:lpstr>
      <vt:lpstr>Μέθοδοι εξαγωγής ελαίου 4/4</vt:lpstr>
      <vt:lpstr>Αντιμετώπιση προβλήματος διαχείρισης αποβλήτων </vt:lpstr>
      <vt:lpstr>Απόβλητα ελαιοτριβείου </vt:lpstr>
      <vt:lpstr>Επεξεργασία υγρών αποβλήτων 1/3</vt:lpstr>
      <vt:lpstr>Επεξεργασία υγρών αποβλήτων 2/3</vt:lpstr>
      <vt:lpstr>Επεξεργασία υγρών αποβλήτων 3/3</vt:lpstr>
      <vt:lpstr>Πρόβλημα διαχείρισης κατσίγαρου 1/2</vt:lpstr>
      <vt:lpstr>Πρόβλημα διαχείρισης κατσίγαρου 2/2</vt:lpstr>
      <vt:lpstr>Επεξεργασία στερεών αποβλήτων 1/4</vt:lpstr>
      <vt:lpstr>Επεξεργασία στερεών αποβλήτων 2/4</vt:lpstr>
      <vt:lpstr>Επεξεργασία στερεών αποβλήτων 3/4</vt:lpstr>
      <vt:lpstr>Επεξεργασία στερεών αποβλήτων 4/4</vt:lpstr>
      <vt:lpstr>Παραγωγή χρήσιμων προϊόντων 1/4</vt:lpstr>
      <vt:lpstr>Παραγωγή χρήσιμων προϊόντων 2/4</vt:lpstr>
      <vt:lpstr>Παραγωγή χρήσιμων προϊόντων 3/4</vt:lpstr>
      <vt:lpstr>Παραγωγή χρήσιμων προϊόντων 4/4</vt:lpstr>
      <vt:lpstr>Αποτελεσματική αποδόμηση</vt:lpstr>
      <vt:lpstr>Αποτοξικοποίηση των αποβλήτων ελαιουργείων με την παραγωγή προϊόντων προστιθέμενης αξίας </vt:lpstr>
      <vt:lpstr>Συμπεράσματα</vt:lpstr>
      <vt:lpstr>Παρουσίαση του PowerPoint</vt:lpstr>
      <vt:lpstr>Βιβλιογραφία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Αξιοποίηση των παραπροϊόντων, υπολειμμάτων και απορριμμάτων της ελαιουργικής δράσης</dc:title>
  <dc:creator>ΑΝΤΩΝΙΟΥ ΧΡΙΣΤΙΝΑ</dc:creator>
  <cp:lastModifiedBy>joanne zappa</cp:lastModifiedBy>
  <cp:revision>107</cp:revision>
  <dcterms:created xsi:type="dcterms:W3CDTF">2020-04-14T11:39:06Z</dcterms:created>
  <dcterms:modified xsi:type="dcterms:W3CDTF">2020-05-26T14:46:26Z</dcterms:modified>
</cp:coreProperties>
</file>