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sldIdLst>
    <p:sldId id="358" r:id="rId2"/>
    <p:sldId id="474" r:id="rId3"/>
    <p:sldId id="367" r:id="rId4"/>
    <p:sldId id="452" r:id="rId5"/>
    <p:sldId id="475" r:id="rId6"/>
    <p:sldId id="426" r:id="rId7"/>
    <p:sldId id="451" r:id="rId8"/>
    <p:sldId id="453" r:id="rId9"/>
    <p:sldId id="427" r:id="rId10"/>
    <p:sldId id="428" r:id="rId11"/>
    <p:sldId id="440" r:id="rId12"/>
    <p:sldId id="447" r:id="rId13"/>
    <p:sldId id="455" r:id="rId14"/>
    <p:sldId id="469" r:id="rId15"/>
    <p:sldId id="495" r:id="rId16"/>
    <p:sldId id="476" r:id="rId17"/>
    <p:sldId id="477" r:id="rId18"/>
    <p:sldId id="478" r:id="rId19"/>
    <p:sldId id="479" r:id="rId20"/>
    <p:sldId id="454" r:id="rId21"/>
    <p:sldId id="466" r:id="rId22"/>
    <p:sldId id="464" r:id="rId23"/>
    <p:sldId id="465" r:id="rId24"/>
    <p:sldId id="470" r:id="rId25"/>
    <p:sldId id="467" r:id="rId26"/>
    <p:sldId id="480" r:id="rId27"/>
    <p:sldId id="481" r:id="rId28"/>
    <p:sldId id="482" r:id="rId29"/>
    <p:sldId id="483" r:id="rId30"/>
    <p:sldId id="484" r:id="rId31"/>
    <p:sldId id="485" r:id="rId32"/>
    <p:sldId id="486" r:id="rId33"/>
    <p:sldId id="488" r:id="rId34"/>
    <p:sldId id="489" r:id="rId35"/>
    <p:sldId id="490" r:id="rId36"/>
    <p:sldId id="496" r:id="rId37"/>
    <p:sldId id="494" r:id="rId38"/>
    <p:sldId id="491" r:id="rId39"/>
    <p:sldId id="492" r:id="rId40"/>
    <p:sldId id="493" r:id="rId41"/>
    <p:sldId id="448" r:id="rId42"/>
    <p:sldId id="449" r:id="rId43"/>
    <p:sldId id="373" r:id="rId44"/>
    <p:sldId id="403" r:id="rId45"/>
    <p:sldId id="404" r:id="rId46"/>
    <p:sldId id="413" r:id="rId47"/>
    <p:sldId id="415" r:id="rId48"/>
    <p:sldId id="450" r:id="rId49"/>
    <p:sldId id="418" r:id="rId50"/>
    <p:sldId id="422" r:id="rId51"/>
    <p:sldId id="423" r:id="rId52"/>
    <p:sldId id="424" r:id="rId53"/>
    <p:sldId id="425" r:id="rId54"/>
    <p:sldId id="416" r:id="rId55"/>
    <p:sldId id="421" r:id="rId56"/>
    <p:sldId id="430" r:id="rId57"/>
    <p:sldId id="431" r:id="rId58"/>
    <p:sldId id="432" r:id="rId59"/>
    <p:sldId id="433" r:id="rId60"/>
    <p:sldId id="434" r:id="rId61"/>
    <p:sldId id="435" r:id="rId62"/>
    <p:sldId id="436" r:id="rId63"/>
    <p:sldId id="437" r:id="rId64"/>
    <p:sldId id="438" r:id="rId65"/>
    <p:sldId id="439" r:id="rId66"/>
    <p:sldId id="497" r:id="rId67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90" autoAdjust="0"/>
    <p:restoredTop sz="94660"/>
  </p:normalViewPr>
  <p:slideViewPr>
    <p:cSldViewPr>
      <p:cViewPr>
        <p:scale>
          <a:sx n="66" d="100"/>
          <a:sy n="66" d="100"/>
        </p:scale>
        <p:origin x="-1686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AA7BADD-AF85-4832-8978-16A45F7E8297}" type="datetimeFigureOut">
              <a:rPr lang="el-GR"/>
              <a:pPr>
                <a:defRPr/>
              </a:pPr>
              <a:t>22/2/2017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l-GR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AD7D1AC-F41C-4507-83C4-9F2D5B93B29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58683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A34317-3F73-45B8-A258-607C26A46A6D}" type="slidenum">
              <a:rPr lang="en-US" smtClean="0">
                <a:latin typeface="Arial" pitchFamily="34" charset="0"/>
              </a:rPr>
              <a:pPr/>
              <a:t>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T11  T12.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4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8B8BA-2062-4D03-A99B-05C421DD15AF}" type="datetimeFigureOut">
              <a:rPr lang="el-GR"/>
              <a:pPr>
                <a:defRPr/>
              </a:pPr>
              <a:t>22/2/2017</a:t>
            </a:fld>
            <a:endParaRPr lang="el-GR"/>
          </a:p>
        </p:txBody>
      </p:sp>
      <p:sp>
        <p:nvSpPr>
          <p:cNvPr id="5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FB390-19B4-4F4C-8574-7FB7452C32E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FEEB2-4D2A-4C5F-B898-CA83268D169F}" type="datetimeFigureOut">
              <a:rPr lang="el-GR"/>
              <a:pPr>
                <a:defRPr/>
              </a:pPr>
              <a:t>22/2/2017</a:t>
            </a:fld>
            <a:endParaRPr lang="el-GR"/>
          </a:p>
        </p:txBody>
      </p:sp>
      <p:sp>
        <p:nvSpPr>
          <p:cNvPr id="5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024AD-650F-495C-BD16-32F144AE298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CA02D-0288-4981-A0EC-14169826DEFB}" type="datetimeFigureOut">
              <a:rPr lang="el-GR"/>
              <a:pPr>
                <a:defRPr/>
              </a:pPr>
              <a:t>22/2/2017</a:t>
            </a:fld>
            <a:endParaRPr lang="el-GR"/>
          </a:p>
        </p:txBody>
      </p:sp>
      <p:sp>
        <p:nvSpPr>
          <p:cNvPr id="5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D6B65-FA10-4D11-8951-0D1EE460178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l-G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C095E-1C0E-46E5-BC77-B99D358DCD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E821F-42E6-4017-A194-A527776D03B3}" type="datetimeFigureOut">
              <a:rPr lang="el-GR"/>
              <a:pPr>
                <a:defRPr/>
              </a:pPr>
              <a:t>22/2/2017</a:t>
            </a:fld>
            <a:endParaRPr lang="el-GR"/>
          </a:p>
        </p:txBody>
      </p:sp>
      <p:sp>
        <p:nvSpPr>
          <p:cNvPr id="5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A2D5E-354E-49A8-B33F-E30FFC72839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46827-3ACC-45FE-BC71-CAB7C62EE5FD}" type="datetimeFigureOut">
              <a:rPr lang="el-GR"/>
              <a:pPr>
                <a:defRPr/>
              </a:pPr>
              <a:t>22/2/2017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76F31-C33A-4D05-86F4-C8F9BC2AA5B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82CC7-85DB-4116-A1BC-473BB0CA87D8}" type="datetimeFigureOut">
              <a:rPr lang="el-GR"/>
              <a:pPr>
                <a:defRPr/>
              </a:pPr>
              <a:t>22/2/2017</a:t>
            </a:fld>
            <a:endParaRPr lang="el-GR"/>
          </a:p>
        </p:txBody>
      </p:sp>
      <p:sp>
        <p:nvSpPr>
          <p:cNvPr id="6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426E3-BECB-47DE-AC86-7EE0DD2C442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0BA3B-AB55-4738-A3B7-A8F638AA6904}" type="datetimeFigureOut">
              <a:rPr lang="el-GR"/>
              <a:pPr>
                <a:defRPr/>
              </a:pPr>
              <a:t>22/2/2017</a:t>
            </a:fld>
            <a:endParaRPr lang="el-GR"/>
          </a:p>
        </p:txBody>
      </p:sp>
      <p:sp>
        <p:nvSpPr>
          <p:cNvPr id="8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54C01-5613-4FA9-AC94-50784DC59CF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093A5-9099-423A-81A0-8142E5744E1E}" type="datetimeFigureOut">
              <a:rPr lang="el-GR"/>
              <a:pPr>
                <a:defRPr/>
              </a:pPr>
              <a:t>22/2/2017</a:t>
            </a:fld>
            <a:endParaRPr lang="el-GR"/>
          </a:p>
        </p:txBody>
      </p:sp>
      <p:sp>
        <p:nvSpPr>
          <p:cNvPr id="4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5F0CB-B3D4-4C7E-9F3B-ED17D8D94E5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01AFB-46B4-4120-A731-B05C450DDB0E}" type="datetimeFigureOut">
              <a:rPr lang="el-GR"/>
              <a:pPr>
                <a:defRPr/>
              </a:pPr>
              <a:t>22/2/2017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9A0CF-BCBC-42C5-B0F7-13D28DF5D55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A0A45-069F-419B-89C9-306F4C5FF129}" type="datetimeFigureOut">
              <a:rPr lang="el-GR"/>
              <a:pPr>
                <a:defRPr/>
              </a:pPr>
              <a:t>22/2/2017</a:t>
            </a:fld>
            <a:endParaRPr lang="el-GR"/>
          </a:p>
        </p:txBody>
      </p:sp>
      <p:sp>
        <p:nvSpPr>
          <p:cNvPr id="6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43A41-76A3-4DF2-9FD4-0C287D4AB13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l-GR" noProof="0" smtClean="0"/>
              <a:t>Κάντε κλικ στο εικονίδιο για να προσθέσετε μια εικόνα</a:t>
            </a:r>
            <a:endParaRPr lang="en-US" noProof="0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9FE06-AD39-4349-A36C-471294306A9D}" type="datetimeFigureOut">
              <a:rPr lang="el-GR"/>
              <a:pPr>
                <a:defRPr/>
              </a:pPr>
              <a:t>22/2/2017</a:t>
            </a:fld>
            <a:endParaRPr lang="el-GR"/>
          </a:p>
        </p:txBody>
      </p:sp>
      <p:sp>
        <p:nvSpPr>
          <p:cNvPr id="6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FE130-BD53-4444-B75D-448F553D3C7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1027" name="12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smtClean="0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CDCC33B-956E-4134-A80C-62787865A712}" type="datetimeFigureOut">
              <a:rPr lang="el-GR"/>
              <a:pPr>
                <a:defRPr/>
              </a:pPr>
              <a:t>22/2/2017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61C0F8A-A0D1-4CD6-A889-D6126BFEDBA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80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58934" y="880120"/>
            <a:ext cx="7025434" cy="1828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l-GR" sz="4400" dirty="0" smtClean="0">
                <a:solidFill>
                  <a:srgbClr val="FFC000"/>
                </a:solidFill>
              </a:rPr>
              <a:t>ΑΚΤΙΝΟΛΟΓΙΑ ΣΠΟΝΔΥΛΙΚΗΣ ΣΤΗΛΗΣ</a:t>
            </a:r>
            <a:endParaRPr lang="el-GR" sz="4400" dirty="0">
              <a:solidFill>
                <a:srgbClr val="FFC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28596" y="3748102"/>
            <a:ext cx="8215370" cy="1752600"/>
          </a:xfrm>
        </p:spPr>
        <p:txBody>
          <a:bodyPr/>
          <a:lstStyle/>
          <a:p>
            <a:pPr>
              <a:defRPr/>
            </a:pPr>
            <a:r>
              <a:rPr lang="el-GR" b="1" dirty="0" smtClean="0">
                <a:latin typeface="+mj-lt"/>
              </a:rPr>
              <a:t>Κωνσταντίνος Κατσάνος, </a:t>
            </a:r>
            <a:r>
              <a:rPr lang="el-GR" b="1" dirty="0" err="1" smtClean="0">
                <a:latin typeface="+mj-lt"/>
              </a:rPr>
              <a:t>MSc</a:t>
            </a:r>
            <a:r>
              <a:rPr lang="el-GR" b="1" dirty="0" smtClean="0">
                <a:latin typeface="+mj-lt"/>
              </a:rPr>
              <a:t>, </a:t>
            </a:r>
            <a:r>
              <a:rPr lang="en-US" b="1" dirty="0" smtClean="0">
                <a:latin typeface="+mj-lt"/>
              </a:rPr>
              <a:t>MD, PhD</a:t>
            </a:r>
            <a:r>
              <a:rPr lang="el-GR" b="1" dirty="0" smtClean="0">
                <a:latin typeface="+mj-lt"/>
              </a:rPr>
              <a:t>, EBIR</a:t>
            </a:r>
          </a:p>
          <a:p>
            <a:pPr>
              <a:defRPr/>
            </a:pPr>
            <a:endParaRPr lang="el-GR" sz="2400" dirty="0" smtClean="0">
              <a:latin typeface="+mj-lt"/>
            </a:endParaRPr>
          </a:p>
          <a:p>
            <a:pPr>
              <a:defRPr/>
            </a:pPr>
            <a:r>
              <a:rPr lang="el-GR" sz="2400" dirty="0" smtClean="0">
                <a:latin typeface="+mj-lt"/>
              </a:rPr>
              <a:t>Επίκουρος Καθηγητής</a:t>
            </a:r>
          </a:p>
          <a:p>
            <a:pPr>
              <a:defRPr/>
            </a:pPr>
            <a:r>
              <a:rPr lang="el-GR" sz="2400" dirty="0" smtClean="0">
                <a:latin typeface="+mj-lt"/>
              </a:rPr>
              <a:t>Κλινικό Εργαστήριο Ακτινολογίας</a:t>
            </a:r>
          </a:p>
          <a:p>
            <a:pPr>
              <a:defRPr/>
            </a:pPr>
            <a:r>
              <a:rPr lang="el-GR" sz="2400" dirty="0" smtClean="0">
                <a:latin typeface="+mj-lt"/>
              </a:rPr>
              <a:t>Πανεπιστημιακό Νοσοκομείο Πατρών</a:t>
            </a:r>
          </a:p>
          <a:p>
            <a:pPr>
              <a:defRPr/>
            </a:pPr>
            <a:r>
              <a:rPr lang="el-GR" sz="2400" dirty="0" smtClean="0">
                <a:latin typeface="+mj-lt"/>
              </a:rPr>
              <a:t>Δ/ντης Καθ. </a:t>
            </a:r>
            <a:r>
              <a:rPr lang="el-GR" sz="2400" dirty="0">
                <a:latin typeface="+mj-lt"/>
              </a:rPr>
              <a:t>Θ</a:t>
            </a:r>
            <a:r>
              <a:rPr lang="el-GR" sz="2400" dirty="0" smtClean="0">
                <a:latin typeface="+mj-lt"/>
              </a:rPr>
              <a:t>. Πέτσας</a:t>
            </a:r>
            <a:endParaRPr lang="el-GR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Σύνδεσμοι ΣΣ</a:t>
            </a:r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7" t="34145" r="22778" b="25503"/>
          <a:stretch/>
        </p:blipFill>
        <p:spPr bwMode="auto">
          <a:xfrm>
            <a:off x="35496" y="1700808"/>
            <a:ext cx="9096808" cy="3978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637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400" dirty="0" smtClean="0">
                <a:solidFill>
                  <a:srgbClr val="FFC000"/>
                </a:solidFill>
              </a:rPr>
              <a:t>Ανατομία</a:t>
            </a:r>
            <a:endParaRPr lang="el-GR" dirty="0">
              <a:solidFill>
                <a:srgbClr val="FFC000"/>
              </a:solidFill>
            </a:endParaRPr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5173268"/>
              </p:ext>
            </p:extLst>
          </p:nvPr>
        </p:nvGraphicFramePr>
        <p:xfrm>
          <a:off x="179512" y="1666078"/>
          <a:ext cx="4320481" cy="4176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2" name="클립" r:id="rId3" imgW="2676190" imgH="2600000" progId="">
                  <p:embed/>
                </p:oleObj>
              </mc:Choice>
              <mc:Fallback>
                <p:oleObj name="클립" r:id="rId3" imgW="2676190" imgH="26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666078"/>
                        <a:ext cx="4320481" cy="41764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6" name="Picture 4" descr="C:\Users\katsanos\Desktop\Εικόνα1.png"/>
          <p:cNvPicPr>
            <a:picLocks noChangeAspect="1" noChangeArrowheads="1"/>
          </p:cNvPicPr>
          <p:nvPr/>
        </p:nvPicPr>
        <p:blipFill>
          <a:blip r:embed="rId5" cstate="print"/>
          <a:srcRect b="10000"/>
          <a:stretch>
            <a:fillRect/>
          </a:stretch>
        </p:blipFill>
        <p:spPr bwMode="auto">
          <a:xfrm flipH="1">
            <a:off x="4499992" y="1660015"/>
            <a:ext cx="4536504" cy="4176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339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atsanos\Desktop\Εικόνα2.jpg"/>
          <p:cNvPicPr>
            <a:picLocks noChangeAspect="1" noChangeArrowheads="1"/>
          </p:cNvPicPr>
          <p:nvPr/>
        </p:nvPicPr>
        <p:blipFill>
          <a:blip r:embed="rId2" cstate="print"/>
          <a:srcRect l="7078" t="2241" r="7992" b="1380"/>
          <a:stretch>
            <a:fillRect/>
          </a:stretch>
        </p:blipFill>
        <p:spPr bwMode="auto">
          <a:xfrm>
            <a:off x="971600" y="332656"/>
            <a:ext cx="7272808" cy="619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758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4" t="33580" r="50555" b="20282"/>
          <a:stretch/>
        </p:blipFill>
        <p:spPr bwMode="auto">
          <a:xfrm>
            <a:off x="4649205" y="764704"/>
            <a:ext cx="3932915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6" t="8907" r="50476" b="43827"/>
          <a:stretch/>
        </p:blipFill>
        <p:spPr bwMode="auto">
          <a:xfrm>
            <a:off x="467544" y="764704"/>
            <a:ext cx="3920674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70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lateral lumbar sp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6390"/>
            <a:ext cx="40386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LATERAL LUMBAR SP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0160"/>
            <a:ext cx="40386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1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3" name="Picture 3" descr="C:\Users\katsanos\Desktop\facets.jpg"/>
          <p:cNvPicPr>
            <a:picLocks noChangeAspect="1" noChangeArrowheads="1"/>
          </p:cNvPicPr>
          <p:nvPr/>
        </p:nvPicPr>
        <p:blipFill>
          <a:blip r:embed="rId2" cstate="print"/>
          <a:srcRect l="4182" t="20951"/>
          <a:stretch>
            <a:fillRect/>
          </a:stretch>
        </p:blipFill>
        <p:spPr bwMode="auto">
          <a:xfrm>
            <a:off x="467544" y="1268760"/>
            <a:ext cx="4216499" cy="5290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- Ορθογώνιο"/>
          <p:cNvSpPr/>
          <p:nvPr/>
        </p:nvSpPr>
        <p:spPr>
          <a:xfrm>
            <a:off x="1907704" y="2348880"/>
            <a:ext cx="792088" cy="15121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4 - Ορθογώνιο"/>
          <p:cNvSpPr/>
          <p:nvPr/>
        </p:nvSpPr>
        <p:spPr>
          <a:xfrm>
            <a:off x="2195736" y="4437112"/>
            <a:ext cx="792088" cy="15121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err="1" smtClean="0">
                <a:solidFill>
                  <a:srgbClr val="FFC000"/>
                </a:solidFill>
              </a:rPr>
              <a:t>Αποφυσιακές</a:t>
            </a:r>
            <a:r>
              <a:rPr lang="el-GR" sz="4000" dirty="0" smtClean="0">
                <a:solidFill>
                  <a:srgbClr val="FFC000"/>
                </a:solidFill>
              </a:rPr>
              <a:t> αρθρώσεις (</a:t>
            </a:r>
            <a:r>
              <a:rPr lang="el-GR" sz="4000" dirty="0" err="1" smtClean="0">
                <a:solidFill>
                  <a:srgbClr val="FFC000"/>
                </a:solidFill>
              </a:rPr>
              <a:t>facets</a:t>
            </a:r>
            <a:r>
              <a:rPr lang="el-GR" sz="4000" dirty="0" smtClean="0">
                <a:solidFill>
                  <a:srgbClr val="FFC000"/>
                </a:solidFill>
              </a:rPr>
              <a:t>)</a:t>
            </a: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 cstate="print"/>
          <a:srcRect l="31008" t="19313" r="33109" b="13751"/>
          <a:stretch>
            <a:fillRect/>
          </a:stretch>
        </p:blipFill>
        <p:spPr bwMode="auto">
          <a:xfrm>
            <a:off x="5004047" y="2564904"/>
            <a:ext cx="3776233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7 - Ορθογώνιο"/>
          <p:cNvSpPr/>
          <p:nvPr/>
        </p:nvSpPr>
        <p:spPr>
          <a:xfrm>
            <a:off x="6156176" y="3717032"/>
            <a:ext cx="792088" cy="15121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1064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Ανατομία</a:t>
            </a:r>
            <a:endParaRPr lang="el-GR" dirty="0"/>
          </a:p>
        </p:txBody>
      </p:sp>
      <p:pic>
        <p:nvPicPr>
          <p:cNvPr id="84994" name="Picture 2" descr="ligamen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763779"/>
            <a:ext cx="4429156" cy="4451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4996" name="Picture 4" descr="spinal nerve struct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785926"/>
            <a:ext cx="4429156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745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Νευρικές ρίζες</a:t>
            </a:r>
            <a:endParaRPr lang="el-G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7" t="37813" r="26032" b="13651"/>
          <a:stretch/>
        </p:blipFill>
        <p:spPr bwMode="auto">
          <a:xfrm>
            <a:off x="179512" y="1460421"/>
            <a:ext cx="8897258" cy="4992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089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2.bp.blogspot.com/-cMjHFBePWbg/TaM_UDSYxqI/AAAAAAAADdY/1Je7PPbY_ZI/s1600/Spinal%2Bnerves%2BAnatom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27384"/>
            <a:ext cx="5976664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40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mg.medscapestatic.com/pi/meds/ckb/04/115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160433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Δερμοτόμια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38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Σπονδυλική στήλη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l-GR" sz="3200" dirty="0" smtClean="0"/>
              <a:t>Σπόνδυλοι</a:t>
            </a:r>
          </a:p>
          <a:p>
            <a:pPr>
              <a:lnSpc>
                <a:spcPct val="200000"/>
              </a:lnSpc>
            </a:pPr>
            <a:r>
              <a:rPr lang="el-GR" sz="3200" dirty="0" smtClean="0"/>
              <a:t>Σύνδεσμοι</a:t>
            </a:r>
          </a:p>
          <a:p>
            <a:pPr>
              <a:lnSpc>
                <a:spcPct val="200000"/>
              </a:lnSpc>
            </a:pPr>
            <a:r>
              <a:rPr lang="el-GR" sz="3200" dirty="0" smtClean="0"/>
              <a:t>Αρθρώσεις</a:t>
            </a:r>
          </a:p>
          <a:p>
            <a:pPr>
              <a:lnSpc>
                <a:spcPct val="200000"/>
              </a:lnSpc>
            </a:pPr>
            <a:r>
              <a:rPr lang="el-GR" sz="3200" dirty="0" smtClean="0"/>
              <a:t>Μεσοσπονδύλιοι δίσκοι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284470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Κατάγματα ΣΣ</a:t>
            </a:r>
            <a:endParaRPr lang="el-G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5" t="25115" r="31588" b="25362"/>
          <a:stretch/>
        </p:blipFill>
        <p:spPr bwMode="auto">
          <a:xfrm>
            <a:off x="1043608" y="1430829"/>
            <a:ext cx="6923314" cy="509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05265" y="1268760"/>
            <a:ext cx="3739143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6079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666750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63888" y="980728"/>
            <a:ext cx="432048" cy="540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Rectangle 4"/>
          <p:cNvSpPr/>
          <p:nvPr/>
        </p:nvSpPr>
        <p:spPr>
          <a:xfrm>
            <a:off x="611560" y="980728"/>
            <a:ext cx="432048" cy="540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6578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Chance fracture</a:t>
            </a:r>
            <a:endParaRPr lang="el-GR" dirty="0"/>
          </a:p>
        </p:txBody>
      </p:sp>
      <p:pic>
        <p:nvPicPr>
          <p:cNvPr id="21506" name="Picture 2" descr="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"/>
          <a:stretch/>
        </p:blipFill>
        <p:spPr bwMode="auto">
          <a:xfrm>
            <a:off x="1115616" y="1412776"/>
            <a:ext cx="653538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20546" y="1268760"/>
            <a:ext cx="432048" cy="540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Rectangle 4"/>
          <p:cNvSpPr/>
          <p:nvPr/>
        </p:nvSpPr>
        <p:spPr>
          <a:xfrm>
            <a:off x="7532914" y="1268760"/>
            <a:ext cx="432048" cy="540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8510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Chance fracture</a:t>
            </a:r>
            <a:endParaRPr lang="el-GR" dirty="0"/>
          </a:p>
        </p:txBody>
      </p:sp>
      <p:pic>
        <p:nvPicPr>
          <p:cNvPr id="22530" name="Picture 2" descr="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7734300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08104" y="1268760"/>
            <a:ext cx="432048" cy="540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Rectangle 4"/>
          <p:cNvSpPr/>
          <p:nvPr/>
        </p:nvSpPr>
        <p:spPr>
          <a:xfrm>
            <a:off x="2843808" y="1268760"/>
            <a:ext cx="432048" cy="540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803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Lateral Lumbar Spine Breathing Technique - wikiRadiograph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85"/>
          <a:stretch/>
        </p:blipFill>
        <p:spPr bwMode="auto">
          <a:xfrm>
            <a:off x="1043608" y="188640"/>
            <a:ext cx="3215206" cy="636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Lateral Lumbar Spine Breathing Technique - wikiRadiograph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3" r="15913" b="13285"/>
          <a:stretch/>
        </p:blipFill>
        <p:spPr bwMode="auto">
          <a:xfrm>
            <a:off x="4642611" y="188640"/>
            <a:ext cx="3442568" cy="636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15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Αυχενική μοίρα</a:t>
            </a:r>
            <a:endParaRPr lang="el-GR" dirty="0"/>
          </a:p>
        </p:txBody>
      </p:sp>
      <p:pic>
        <p:nvPicPr>
          <p:cNvPr id="24578" name="Picture 2" descr="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6624736" cy="5408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85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Μεσοσπονδύλιοι δίσκοι</a:t>
            </a:r>
            <a:endParaRPr lang="el-GR" dirty="0"/>
          </a:p>
        </p:txBody>
      </p:sp>
      <p:pic>
        <p:nvPicPr>
          <p:cNvPr id="17410" name="Picture 2" descr="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76017"/>
            <a:ext cx="85725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64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err="1" smtClean="0">
                <a:solidFill>
                  <a:srgbClr val="FFC000"/>
                </a:solidFill>
              </a:rPr>
              <a:t>Degenerative</a:t>
            </a:r>
            <a:r>
              <a:rPr lang="el-GR" sz="4400" dirty="0" smtClean="0">
                <a:solidFill>
                  <a:srgbClr val="FFC000"/>
                </a:solidFill>
              </a:rPr>
              <a:t> </a:t>
            </a:r>
            <a:r>
              <a:rPr lang="el-GR" sz="4400" dirty="0" err="1" smtClean="0">
                <a:solidFill>
                  <a:srgbClr val="FFC000"/>
                </a:solidFill>
              </a:rPr>
              <a:t>Disc</a:t>
            </a:r>
            <a:r>
              <a:rPr lang="el-GR" sz="4400" dirty="0" smtClean="0">
                <a:solidFill>
                  <a:srgbClr val="FFC000"/>
                </a:solidFill>
              </a:rPr>
              <a:t> </a:t>
            </a:r>
            <a:r>
              <a:rPr lang="el-GR" sz="4400" dirty="0" err="1" smtClean="0">
                <a:solidFill>
                  <a:srgbClr val="FFC000"/>
                </a:solidFill>
              </a:rPr>
              <a:t>Disease</a:t>
            </a:r>
            <a:endParaRPr lang="el-GR" sz="4400" dirty="0" smtClean="0">
              <a:solidFill>
                <a:srgbClr val="FFC000"/>
              </a:solidFill>
            </a:endParaRPr>
          </a:p>
        </p:txBody>
      </p:sp>
      <p:pic>
        <p:nvPicPr>
          <p:cNvPr id="3" name="Picture 2" descr="DDD Severe Axial Cada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340768"/>
            <a:ext cx="4483092" cy="3668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DDD Stage II Cada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4139952" cy="5238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4131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4624"/>
            <a:ext cx="6916316" cy="33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Migration and Seques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447435"/>
            <a:ext cx="6916316" cy="336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74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Δισκοκήλη</a:t>
            </a:r>
            <a:endParaRPr lang="el-G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4" t="11429" r="31350" b="43051"/>
          <a:stretch/>
        </p:blipFill>
        <p:spPr bwMode="auto">
          <a:xfrm>
            <a:off x="971600" y="1554651"/>
            <a:ext cx="3512457" cy="4682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4" t="56651" r="31350" b="7160"/>
          <a:stretch/>
        </p:blipFill>
        <p:spPr bwMode="auto">
          <a:xfrm>
            <a:off x="4716015" y="2514532"/>
            <a:ext cx="3512457" cy="3722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99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Ανατομία</a:t>
            </a:r>
            <a:endParaRPr lang="el-GR" dirty="0"/>
          </a:p>
        </p:txBody>
      </p:sp>
      <p:pic>
        <p:nvPicPr>
          <p:cNvPr id="70660" name="Picture 4" descr="http://www.zimmerspine.eu/web/images/SpineEU/Patient/Spine-anatomy-12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1500166" y="1142984"/>
            <a:ext cx="6286544" cy="5516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488832" cy="5991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63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7976269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05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Σπονδυλολίσθηση</a:t>
            </a:r>
            <a:endParaRPr lang="el-GR" dirty="0"/>
          </a:p>
        </p:txBody>
      </p:sp>
      <p:pic>
        <p:nvPicPr>
          <p:cNvPr id="20482" name="Picture 2" descr="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72" y="1268760"/>
            <a:ext cx="8572500" cy="53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28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/>
          </a:bodyPr>
          <a:lstStyle/>
          <a:p>
            <a:r>
              <a:rPr lang="el-GR" sz="4000" dirty="0" smtClean="0">
                <a:solidFill>
                  <a:srgbClr val="FFC000"/>
                </a:solidFill>
              </a:rPr>
              <a:t>Διαδερμική </a:t>
            </a:r>
            <a:r>
              <a:rPr lang="el-GR" sz="4000" dirty="0" err="1" smtClean="0">
                <a:solidFill>
                  <a:srgbClr val="FFC000"/>
                </a:solidFill>
              </a:rPr>
              <a:t>δισκόλυση</a:t>
            </a:r>
            <a:r>
              <a:rPr lang="el-GR" sz="4000" dirty="0" smtClean="0">
                <a:solidFill>
                  <a:srgbClr val="FFC000"/>
                </a:solidFill>
              </a:rPr>
              <a:t> με όζον</a:t>
            </a:r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 cstate="print"/>
          <a:srcRect t="13699"/>
          <a:stretch>
            <a:fillRect/>
          </a:stretch>
        </p:blipFill>
        <p:spPr bwMode="auto">
          <a:xfrm>
            <a:off x="1187624" y="1412776"/>
            <a:ext cx="1750591" cy="501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3" cstate="print"/>
          <a:srcRect t="13699"/>
          <a:stretch>
            <a:fillRect/>
          </a:stretch>
        </p:blipFill>
        <p:spPr bwMode="auto">
          <a:xfrm>
            <a:off x="3491880" y="1412776"/>
            <a:ext cx="1868660" cy="501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4" name="Picture 6"/>
          <p:cNvPicPr>
            <a:picLocks noChangeAspect="1" noChangeArrowheads="1"/>
          </p:cNvPicPr>
          <p:nvPr/>
        </p:nvPicPr>
        <p:blipFill>
          <a:blip r:embed="rId4" cstate="print"/>
          <a:srcRect t="13716"/>
          <a:stretch>
            <a:fillRect/>
          </a:stretch>
        </p:blipFill>
        <p:spPr bwMode="auto">
          <a:xfrm>
            <a:off x="5940152" y="1413463"/>
            <a:ext cx="1909736" cy="5005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- Έλλειψη"/>
          <p:cNvSpPr/>
          <p:nvPr/>
        </p:nvSpPr>
        <p:spPr>
          <a:xfrm>
            <a:off x="1570063" y="4365104"/>
            <a:ext cx="1296144" cy="15121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Έλλειψη"/>
          <p:cNvSpPr/>
          <p:nvPr/>
        </p:nvSpPr>
        <p:spPr>
          <a:xfrm>
            <a:off x="3992387" y="4365104"/>
            <a:ext cx="1296144" cy="15121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13 - Έλλειψη"/>
          <p:cNvSpPr/>
          <p:nvPr/>
        </p:nvSpPr>
        <p:spPr>
          <a:xfrm>
            <a:off x="6409728" y="4365104"/>
            <a:ext cx="1296144" cy="15121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14 - TextBox"/>
          <p:cNvSpPr txBox="1"/>
          <p:nvPr/>
        </p:nvSpPr>
        <p:spPr>
          <a:xfrm>
            <a:off x="3894449" y="6413266"/>
            <a:ext cx="1109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/>
              <a:t>3 μήνες</a:t>
            </a:r>
            <a:endParaRPr lang="el-GR" sz="2000" b="1" dirty="0"/>
          </a:p>
        </p:txBody>
      </p:sp>
      <p:sp>
        <p:nvSpPr>
          <p:cNvPr id="16" name="15 - TextBox"/>
          <p:cNvSpPr txBox="1"/>
          <p:nvPr/>
        </p:nvSpPr>
        <p:spPr>
          <a:xfrm>
            <a:off x="6300192" y="6413266"/>
            <a:ext cx="1109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/>
              <a:t>8 μήνες</a:t>
            </a:r>
            <a:endParaRPr lang="el-GR" sz="2000" b="1" dirty="0"/>
          </a:p>
        </p:txBody>
      </p:sp>
      <p:sp>
        <p:nvSpPr>
          <p:cNvPr id="17" name="16 - TextBox"/>
          <p:cNvSpPr txBox="1"/>
          <p:nvPr/>
        </p:nvSpPr>
        <p:spPr>
          <a:xfrm>
            <a:off x="1259632" y="6413266"/>
            <a:ext cx="1602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err="1" smtClean="0"/>
              <a:t>Δισκοκήλες</a:t>
            </a:r>
            <a:endParaRPr 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77945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3" name="Picture 3" descr="C:\Users\katsanos\Desktop\facets.jpg"/>
          <p:cNvPicPr>
            <a:picLocks noChangeAspect="1" noChangeArrowheads="1"/>
          </p:cNvPicPr>
          <p:nvPr/>
        </p:nvPicPr>
        <p:blipFill>
          <a:blip r:embed="rId2" cstate="print"/>
          <a:srcRect l="4182" t="20951"/>
          <a:stretch>
            <a:fillRect/>
          </a:stretch>
        </p:blipFill>
        <p:spPr bwMode="auto">
          <a:xfrm>
            <a:off x="467544" y="1268760"/>
            <a:ext cx="4216499" cy="5290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- Ορθογώνιο"/>
          <p:cNvSpPr/>
          <p:nvPr/>
        </p:nvSpPr>
        <p:spPr>
          <a:xfrm>
            <a:off x="1907704" y="2348880"/>
            <a:ext cx="792088" cy="15121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4 - Ορθογώνιο"/>
          <p:cNvSpPr/>
          <p:nvPr/>
        </p:nvSpPr>
        <p:spPr>
          <a:xfrm>
            <a:off x="2195736" y="4437112"/>
            <a:ext cx="792088" cy="15121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err="1" smtClean="0">
                <a:solidFill>
                  <a:srgbClr val="FFC000"/>
                </a:solidFill>
              </a:rPr>
              <a:t>Αποφυσιακές</a:t>
            </a:r>
            <a:r>
              <a:rPr lang="el-GR" sz="4000" dirty="0" smtClean="0">
                <a:solidFill>
                  <a:srgbClr val="FFC000"/>
                </a:solidFill>
              </a:rPr>
              <a:t> αρθρώσεις (</a:t>
            </a:r>
            <a:r>
              <a:rPr lang="el-GR" sz="4000" dirty="0" err="1" smtClean="0">
                <a:solidFill>
                  <a:srgbClr val="FFC000"/>
                </a:solidFill>
              </a:rPr>
              <a:t>facets</a:t>
            </a:r>
            <a:r>
              <a:rPr lang="el-GR" sz="4000" dirty="0" smtClean="0">
                <a:solidFill>
                  <a:srgbClr val="FFC000"/>
                </a:solidFill>
              </a:rPr>
              <a:t>)</a:t>
            </a: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 cstate="print"/>
          <a:srcRect l="31008" t="19313" r="33109" b="13751"/>
          <a:stretch>
            <a:fillRect/>
          </a:stretch>
        </p:blipFill>
        <p:spPr bwMode="auto">
          <a:xfrm>
            <a:off x="5004047" y="2564904"/>
            <a:ext cx="3776233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7 - Ορθογώνιο"/>
          <p:cNvSpPr/>
          <p:nvPr/>
        </p:nvSpPr>
        <p:spPr>
          <a:xfrm>
            <a:off x="6156176" y="3717032"/>
            <a:ext cx="792088" cy="15121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4138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12776"/>
            <a:ext cx="7488832" cy="4997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4 - Ορθογώνιο"/>
          <p:cNvSpPr/>
          <p:nvPr/>
        </p:nvSpPr>
        <p:spPr>
          <a:xfrm>
            <a:off x="1763688" y="1844824"/>
            <a:ext cx="1656184" cy="27363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err="1" smtClean="0">
                <a:solidFill>
                  <a:srgbClr val="FFC000"/>
                </a:solidFill>
              </a:rPr>
              <a:t>Facet</a:t>
            </a:r>
            <a:r>
              <a:rPr lang="el-GR" sz="4400" dirty="0" smtClean="0">
                <a:solidFill>
                  <a:srgbClr val="FFC000"/>
                </a:solidFill>
              </a:rPr>
              <a:t> </a:t>
            </a:r>
            <a:r>
              <a:rPr lang="el-GR" sz="4400" dirty="0" err="1" smtClean="0">
                <a:solidFill>
                  <a:srgbClr val="FFC000"/>
                </a:solidFill>
              </a:rPr>
              <a:t>Joint</a:t>
            </a:r>
            <a:r>
              <a:rPr lang="el-GR" sz="4400" dirty="0" smtClean="0">
                <a:solidFill>
                  <a:srgbClr val="FFC000"/>
                </a:solidFill>
              </a:rPr>
              <a:t> </a:t>
            </a:r>
            <a:r>
              <a:rPr lang="el-GR" sz="4400" dirty="0" err="1" smtClean="0">
                <a:solidFill>
                  <a:srgbClr val="FFC000"/>
                </a:solidFill>
              </a:rPr>
              <a:t>Block</a:t>
            </a:r>
            <a:endParaRPr lang="el-GR" sz="4400" dirty="0" smtClean="0">
              <a:solidFill>
                <a:srgbClr val="FFC000"/>
              </a:solidFill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6084168" y="2852936"/>
            <a:ext cx="1656184" cy="27363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337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Δισκοκήλη</a:t>
            </a:r>
            <a:endParaRPr lang="el-G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4" t="11429" r="31350" b="43051"/>
          <a:stretch/>
        </p:blipFill>
        <p:spPr bwMode="auto">
          <a:xfrm>
            <a:off x="971600" y="1554651"/>
            <a:ext cx="3512457" cy="4682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4" t="56651" r="31350" b="7160"/>
          <a:stretch/>
        </p:blipFill>
        <p:spPr bwMode="auto">
          <a:xfrm>
            <a:off x="4716015" y="2514532"/>
            <a:ext cx="3512457" cy="3722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730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err="1" smtClean="0">
                <a:solidFill>
                  <a:srgbClr val="FFC000"/>
                </a:solidFill>
              </a:rPr>
              <a:t>Επισκληρίδιος</a:t>
            </a:r>
            <a:r>
              <a:rPr lang="el-GR" sz="4400" dirty="0" smtClean="0">
                <a:solidFill>
                  <a:srgbClr val="FFC000"/>
                </a:solidFill>
              </a:rPr>
              <a:t> έγχυση</a:t>
            </a:r>
          </a:p>
        </p:txBody>
      </p:sp>
      <p:pic>
        <p:nvPicPr>
          <p:cNvPr id="126978" name="Picture 2" descr="http://t2.gstatic.com/images?q=tbn:ANd9GcQZ8uNo3BQwyuTYBtdnR85W2d1znRWLrNw79Wzh_BQ99jt2OVw7A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4680520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6980" name="Picture 4" descr="http://t3.gstatic.com/images?q=tbn:ANd9GcRQZ4mMceiy7f8rCZ1hq5gCLHt9LGsSf1hxJ7iI0qcbW4rOhbeKSA"/>
          <p:cNvPicPr>
            <a:picLocks noChangeAspect="1" noChangeArrowheads="1"/>
          </p:cNvPicPr>
          <p:nvPr/>
        </p:nvPicPr>
        <p:blipFill>
          <a:blip r:embed="rId3" cstate="print"/>
          <a:srcRect r="46472"/>
          <a:stretch>
            <a:fillRect/>
          </a:stretch>
        </p:blipFill>
        <p:spPr bwMode="auto">
          <a:xfrm>
            <a:off x="5220072" y="1556792"/>
            <a:ext cx="3384376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6 - TextBox"/>
          <p:cNvSpPr txBox="1"/>
          <p:nvPr/>
        </p:nvSpPr>
        <p:spPr>
          <a:xfrm>
            <a:off x="3251197" y="1772816"/>
            <a:ext cx="1824859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l-GR" b="1" dirty="0" err="1" smtClean="0">
                <a:solidFill>
                  <a:schemeClr val="bg1"/>
                </a:solidFill>
              </a:rPr>
              <a:t>Επισκληρίδιος</a:t>
            </a:r>
            <a:endParaRPr lang="el-GR" b="1" dirty="0" smtClean="0">
              <a:solidFill>
                <a:schemeClr val="bg1"/>
              </a:solidFill>
            </a:endParaRPr>
          </a:p>
          <a:p>
            <a:pPr algn="r"/>
            <a:r>
              <a:rPr lang="el-GR" b="1" dirty="0" smtClean="0">
                <a:solidFill>
                  <a:schemeClr val="bg1"/>
                </a:solidFill>
              </a:rPr>
              <a:t>Χώρος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971600" y="5301208"/>
            <a:ext cx="2533066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                       Σκληρά</a:t>
            </a:r>
          </a:p>
          <a:p>
            <a:r>
              <a:rPr lang="el-GR" b="1" dirty="0" smtClean="0">
                <a:solidFill>
                  <a:schemeClr val="bg1"/>
                </a:solidFill>
              </a:rPr>
              <a:t>                       μήνιγγα</a:t>
            </a:r>
            <a:endParaRPr lang="el-G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54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Περιριζιτική επισκληρίδιος</a:t>
            </a:r>
            <a:endParaRPr lang="el-GR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5" t="32169" r="33254" b="26913"/>
          <a:stretch/>
        </p:blipFill>
        <p:spPr bwMode="auto">
          <a:xfrm>
            <a:off x="827584" y="1628800"/>
            <a:ext cx="7682507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387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1" t="18483" r="34047" b="15719"/>
          <a:stretch/>
        </p:blipFill>
        <p:spPr bwMode="auto">
          <a:xfrm>
            <a:off x="1259632" y="89385"/>
            <a:ext cx="6467015" cy="676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68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Ακτινογραφία </a:t>
            </a:r>
            <a:r>
              <a:rPr lang="el-GR" dirty="0" smtClean="0"/>
              <a:t>αυχενικού σπονδύλου</a:t>
            </a:r>
            <a:endParaRPr lang="el-G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9" t="21446" r="33690" b="36367"/>
          <a:stretch/>
        </p:blipFill>
        <p:spPr bwMode="auto">
          <a:xfrm>
            <a:off x="971600" y="1484784"/>
            <a:ext cx="6984776" cy="491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81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9" t="16649" r="52143" b="8566"/>
          <a:stretch/>
        </p:blipFill>
        <p:spPr bwMode="auto">
          <a:xfrm>
            <a:off x="2555776" y="116632"/>
            <a:ext cx="3960440" cy="662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660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 descr="ly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064" y="3558086"/>
            <a:ext cx="3864514" cy="31865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3704" y="274638"/>
            <a:ext cx="3898776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l-GR" dirty="0" smtClean="0"/>
              <a:t>Οστικές μεταστάσεις</a:t>
            </a:r>
            <a:endParaRPr lang="el-GR" dirty="0"/>
          </a:p>
        </p:txBody>
      </p:sp>
      <p:pic>
        <p:nvPicPr>
          <p:cNvPr id="3" name="Picture 11" descr="META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6723" y="321207"/>
            <a:ext cx="2606235" cy="3847691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15" descr="META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387" y="332656"/>
            <a:ext cx="2882252" cy="384300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37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424936" cy="1143000"/>
          </a:xfrm>
        </p:spPr>
        <p:txBody>
          <a:bodyPr>
            <a:normAutofit/>
          </a:bodyPr>
          <a:lstStyle/>
          <a:p>
            <a:r>
              <a:rPr lang="el-GR" dirty="0" smtClean="0"/>
              <a:t>Οστικές μεταστάσεις</a:t>
            </a:r>
            <a:endParaRPr lang="el-GR" dirty="0"/>
          </a:p>
        </p:txBody>
      </p:sp>
      <p:pic>
        <p:nvPicPr>
          <p:cNvPr id="6" name="Picture 15" descr="bone fract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3" r="8676"/>
          <a:stretch/>
        </p:blipFill>
        <p:spPr bwMode="auto">
          <a:xfrm>
            <a:off x="107504" y="1698192"/>
            <a:ext cx="2474804" cy="453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FIG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" t="1" r="73936" b="13709"/>
          <a:stretch/>
        </p:blipFill>
        <p:spPr>
          <a:xfrm>
            <a:off x="2771800" y="1698191"/>
            <a:ext cx="2225516" cy="45391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2" descr="am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1" b="15152"/>
          <a:stretch>
            <a:fillRect/>
          </a:stretch>
        </p:blipFill>
        <p:spPr>
          <a:xfrm>
            <a:off x="5141332" y="3068960"/>
            <a:ext cx="3998589" cy="3151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41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9597" y="500042"/>
            <a:ext cx="3597245" cy="607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0076" y="642926"/>
            <a:ext cx="782957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l-GR" dirty="0" err="1" smtClean="0"/>
              <a:t>Πολλαπλούν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err="1" smtClean="0"/>
              <a:t>μυέλωμα</a:t>
            </a:r>
            <a:endParaRPr lang="el-GR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28596" y="2286013"/>
            <a:ext cx="5400686" cy="2071681"/>
          </a:xfrm>
          <a:prstGeom prst="rect">
            <a:avLst/>
          </a:prstGeom>
        </p:spPr>
        <p:txBody>
          <a:bodyPr/>
          <a:lstStyle/>
          <a:p>
            <a:pPr marL="547688" indent="-411163" eaLnBrk="0" hangingPunct="0">
              <a:lnSpc>
                <a:spcPct val="15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</a:pPr>
            <a:r>
              <a:rPr lang="el-GR" sz="2800" dirty="0" smtClean="0">
                <a:cs typeface="Arial" pitchFamily="34" charset="0"/>
              </a:rPr>
              <a:t>Αιματολογικοί δείκτες</a:t>
            </a:r>
            <a:endParaRPr kumimoji="0" lang="el-G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47688" indent="-411163" eaLnBrk="0" hangingPunct="0">
              <a:lnSpc>
                <a:spcPct val="15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</a:pPr>
            <a:r>
              <a:rPr lang="el-GR" sz="2800" dirty="0" smtClean="0">
                <a:cs typeface="Arial" pitchFamily="34" charset="0"/>
              </a:rPr>
              <a:t>Μονήρες </a:t>
            </a:r>
            <a:r>
              <a:rPr lang="el-GR" sz="2800" dirty="0" err="1" smtClean="0">
                <a:cs typeface="Arial" pitchFamily="34" charset="0"/>
              </a:rPr>
              <a:t>πλασμοκύττωμα</a:t>
            </a:r>
            <a:endParaRPr lang="el-GR" sz="2800" dirty="0" smtClean="0">
              <a:cs typeface="Arial" pitchFamily="34" charset="0"/>
            </a:endParaRPr>
          </a:p>
          <a:p>
            <a:pPr marL="547688" indent="-411163" eaLnBrk="0" hangingPunct="0">
              <a:lnSpc>
                <a:spcPct val="15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Πιθανή οστεοπλαστική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Biplane</a:t>
            </a:r>
            <a:r>
              <a:rPr lang="el-GR" dirty="0" smtClean="0"/>
              <a:t> </a:t>
            </a:r>
            <a:r>
              <a:rPr lang="el-GR" dirty="0" err="1" smtClean="0"/>
              <a:t>fluoroscopy</a:t>
            </a:r>
            <a:endParaRPr lang="el-GR" dirty="0"/>
          </a:p>
        </p:txBody>
      </p:sp>
      <p:pic>
        <p:nvPicPr>
          <p:cNvPr id="10242" name="Picture 2" descr="http://www.openradiology.org/zosirws/survey/vertebroplasty/fluoroscopy/images/p_a_pvufg/p-fluoro-mat2.jpg?size=medi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428735"/>
            <a:ext cx="7500990" cy="49956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Διαυχενική πρόσβαση</a:t>
            </a:r>
            <a:endParaRPr lang="el-GR" baseline="30000" dirty="0"/>
          </a:p>
        </p:txBody>
      </p:sp>
      <p:pic>
        <p:nvPicPr>
          <p:cNvPr id="7" name="Picture 4" descr="http://www.openradiology.org/zosirws/survey/vertebroplasty/fluoroscopy/techl/images/p_a_pvufg/p-vert-fl-16.jpg?size=medium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55287"/>
          <a:stretch>
            <a:fillRect/>
          </a:stretch>
        </p:blipFill>
        <p:spPr bwMode="auto">
          <a:xfrm>
            <a:off x="5872673" y="1844824"/>
            <a:ext cx="3379847" cy="4195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http://www.openradiology.org/zosirws/survey/vertebroplasty/fluoroscopy/techl/images/p_a_pvufg/p-vert-fl-4.jpg?size=xsmall"/>
          <p:cNvPicPr>
            <a:picLocks noChangeAspect="1" noChangeArrowheads="1"/>
          </p:cNvPicPr>
          <p:nvPr/>
        </p:nvPicPr>
        <p:blipFill rotWithShape="1">
          <a:blip r:embed="rId3" cstate="print">
            <a:lum contrast="20000"/>
          </a:blip>
          <a:srcRect b="5785"/>
          <a:stretch/>
        </p:blipFill>
        <p:spPr bwMode="auto">
          <a:xfrm>
            <a:off x="-42714" y="1772816"/>
            <a:ext cx="3030538" cy="4297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http://www.openradiology.org/zosirws/survey/vertebroplasty/fluoroscopy/techl/images/p_a_pvufg/p-vert-fl-4.jpg?size=xsmall"/>
          <p:cNvPicPr>
            <a:picLocks noChangeAspect="1" noChangeArrowheads="1"/>
          </p:cNvPicPr>
          <p:nvPr/>
        </p:nvPicPr>
        <p:blipFill rotWithShape="1">
          <a:blip r:embed="rId3" cstate="print">
            <a:lum contrast="20000"/>
          </a:blip>
          <a:srcRect b="5785"/>
          <a:stretch/>
        </p:blipFill>
        <p:spPr bwMode="auto">
          <a:xfrm>
            <a:off x="2909614" y="1772816"/>
            <a:ext cx="3030538" cy="4297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Βελόνες τύπου </a:t>
            </a:r>
            <a:r>
              <a:rPr lang="el-GR" dirty="0" err="1" smtClean="0"/>
              <a:t>trephine</a:t>
            </a:r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3364" t="33999"/>
          <a:stretch>
            <a:fillRect/>
          </a:stretch>
        </p:blipFill>
        <p:spPr bwMode="auto">
          <a:xfrm rot="10800000">
            <a:off x="500034" y="1500174"/>
            <a:ext cx="8143932" cy="5088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Βελόνες τύπου </a:t>
            </a:r>
            <a:r>
              <a:rPr lang="el-GR" dirty="0" err="1" smtClean="0"/>
              <a:t>trephine</a:t>
            </a:r>
            <a:endParaRPr lang="el-GR" dirty="0"/>
          </a:p>
        </p:txBody>
      </p:sp>
      <p:pic>
        <p:nvPicPr>
          <p:cNvPr id="86018" name="Picture 2" descr="http://www.openradiology.org/zosirws/survey/biopsies/images/p_a_bms/bms_m3.jpg"/>
          <p:cNvPicPr>
            <a:picLocks noChangeAspect="1" noChangeArrowheads="1"/>
          </p:cNvPicPr>
          <p:nvPr/>
        </p:nvPicPr>
        <p:blipFill>
          <a:blip r:embed="rId2" cstate="print"/>
          <a:srcRect l="9901" t="34582" r="24752" b="25366"/>
          <a:stretch>
            <a:fillRect/>
          </a:stretch>
        </p:blipFill>
        <p:spPr bwMode="auto">
          <a:xfrm>
            <a:off x="500034" y="1357298"/>
            <a:ext cx="5715040" cy="2597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6020" name="Picture 4" descr="http://www.innomed.net/Images/SurgShots/ChengBiopsy_BoneCor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4071942"/>
            <a:ext cx="4714908" cy="250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Μηχανικός τρυπανισμός</a:t>
            </a:r>
            <a:endParaRPr lang="el-G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285860"/>
            <a:ext cx="5929354" cy="5199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8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Περιστατικό</a:t>
            </a:r>
            <a:endParaRPr lang="el-GR" dirty="0"/>
          </a:p>
        </p:txBody>
      </p:sp>
      <p:pic>
        <p:nvPicPr>
          <p:cNvPr id="63490" name="Picture 2" descr="C:\Users\katsanos\Desktop\VERTEBRAL BIOPSIES\KONDILOPOULOS2009091409291300188b850ef0\BNXDYJJF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11342" t="7845" r="17769" b="5671"/>
          <a:stretch>
            <a:fillRect/>
          </a:stretch>
        </p:blipFill>
        <p:spPr bwMode="auto">
          <a:xfrm>
            <a:off x="355987" y="1500174"/>
            <a:ext cx="4216013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1" name="Picture 3" descr="C:\Users\katsanos\Desktop\VERTEBRAL BIOPSIES\KONDILOPOULOS2009091409291300188b850ef0\BNXDYJJS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15116" t="8140" r="19767" b="8139"/>
          <a:stretch>
            <a:fillRect/>
          </a:stretch>
        </p:blipFill>
        <p:spPr bwMode="auto">
          <a:xfrm>
            <a:off x="4714876" y="1500174"/>
            <a:ext cx="4000528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 result for χ-ραυ σπιν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167" y="0"/>
            <a:ext cx="58511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76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Βιοψία C7</a:t>
            </a:r>
            <a:endParaRPr lang="el-GR" dirty="0"/>
          </a:p>
        </p:txBody>
      </p:sp>
      <p:pic>
        <p:nvPicPr>
          <p:cNvPr id="1026" name="Picture 2" descr="C:\Users\katsanos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5720" y="1700808"/>
            <a:ext cx="4444752" cy="4444752"/>
          </a:xfrm>
          <a:prstGeom prst="rect">
            <a:avLst/>
          </a:prstGeom>
          <a:noFill/>
        </p:spPr>
      </p:pic>
      <p:pic>
        <p:nvPicPr>
          <p:cNvPr id="1027" name="Picture 3" descr="C:\Users\katsanos\Desktop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772816"/>
            <a:ext cx="4211960" cy="4211960"/>
          </a:xfrm>
          <a:prstGeom prst="rect">
            <a:avLst/>
          </a:prstGeom>
          <a:noFill/>
        </p:spPr>
      </p:pic>
      <p:cxnSp>
        <p:nvCxnSpPr>
          <p:cNvPr id="5" name="4 - Ευθύγραμμο βέλος σύνδεσης"/>
          <p:cNvCxnSpPr/>
          <p:nvPr/>
        </p:nvCxnSpPr>
        <p:spPr>
          <a:xfrm flipH="1" flipV="1">
            <a:off x="2555776" y="3789040"/>
            <a:ext cx="504056" cy="57606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- Ευθύγραμμο βέλος σύνδεσης"/>
          <p:cNvCxnSpPr/>
          <p:nvPr/>
        </p:nvCxnSpPr>
        <p:spPr>
          <a:xfrm flipV="1">
            <a:off x="6444208" y="4509120"/>
            <a:ext cx="639688" cy="44043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Βιοψία C7</a:t>
            </a:r>
            <a:endParaRPr lang="el-GR" dirty="0"/>
          </a:p>
        </p:txBody>
      </p:sp>
      <p:pic>
        <p:nvPicPr>
          <p:cNvPr id="2050" name="Picture 2" descr="C:\Users\katsanos\Desktop\3.jpg"/>
          <p:cNvPicPr>
            <a:picLocks noChangeAspect="1" noChangeArrowheads="1"/>
          </p:cNvPicPr>
          <p:nvPr/>
        </p:nvPicPr>
        <p:blipFill>
          <a:blip r:embed="rId2" cstate="print"/>
          <a:srcRect t="19410" r="26569" b="19498"/>
          <a:stretch>
            <a:fillRect/>
          </a:stretch>
        </p:blipFill>
        <p:spPr bwMode="auto">
          <a:xfrm>
            <a:off x="72008" y="2492896"/>
            <a:ext cx="4067944" cy="3384376"/>
          </a:xfrm>
          <a:prstGeom prst="rect">
            <a:avLst/>
          </a:prstGeom>
          <a:noFill/>
        </p:spPr>
      </p:pic>
      <p:pic>
        <p:nvPicPr>
          <p:cNvPr id="2051" name="Picture 3" descr="C:\Users\katsanos\Desktop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1704" y="1412776"/>
            <a:ext cx="48768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katsanos\Desktop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124744"/>
            <a:ext cx="4876800" cy="487680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Βιοψία T1</a:t>
            </a:r>
            <a:endParaRPr lang="el-GR" dirty="0"/>
          </a:p>
        </p:txBody>
      </p:sp>
      <p:pic>
        <p:nvPicPr>
          <p:cNvPr id="3075" name="Picture 3" descr="C:\Users\katsanos\Desktop\1.jpg"/>
          <p:cNvPicPr>
            <a:picLocks noChangeAspect="1" noChangeArrowheads="1"/>
          </p:cNvPicPr>
          <p:nvPr/>
        </p:nvPicPr>
        <p:blipFill>
          <a:blip r:embed="rId3" cstate="print"/>
          <a:srcRect l="14765"/>
          <a:stretch>
            <a:fillRect/>
          </a:stretch>
        </p:blipFill>
        <p:spPr bwMode="auto">
          <a:xfrm>
            <a:off x="271264" y="1412776"/>
            <a:ext cx="4156720" cy="4876800"/>
          </a:xfrm>
          <a:prstGeom prst="rect">
            <a:avLst/>
          </a:prstGeom>
          <a:noFill/>
        </p:spPr>
      </p:pic>
      <p:cxnSp>
        <p:nvCxnSpPr>
          <p:cNvPr id="6" name="5 - Ευθύγραμμο βέλος σύνδεσης"/>
          <p:cNvCxnSpPr/>
          <p:nvPr/>
        </p:nvCxnSpPr>
        <p:spPr>
          <a:xfrm flipH="1" flipV="1">
            <a:off x="2411760" y="3861048"/>
            <a:ext cx="504056" cy="57606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- Ευθύγραμμο βέλος σύνδεσης"/>
          <p:cNvCxnSpPr/>
          <p:nvPr/>
        </p:nvCxnSpPr>
        <p:spPr>
          <a:xfrm flipV="1">
            <a:off x="5292080" y="3996680"/>
            <a:ext cx="648072" cy="1524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Βιοψία T1</a:t>
            </a:r>
            <a:endParaRPr lang="el-GR" dirty="0"/>
          </a:p>
        </p:txBody>
      </p:sp>
      <p:pic>
        <p:nvPicPr>
          <p:cNvPr id="4098" name="Picture 2" descr="C:\Users\katsanos\Desktop\3.jpg"/>
          <p:cNvPicPr>
            <a:picLocks noChangeAspect="1" noChangeArrowheads="1"/>
          </p:cNvPicPr>
          <p:nvPr/>
        </p:nvPicPr>
        <p:blipFill>
          <a:blip r:embed="rId2" cstate="print"/>
          <a:srcRect l="18457" t="19835" r="30964" b="17685"/>
          <a:stretch>
            <a:fillRect/>
          </a:stretch>
        </p:blipFill>
        <p:spPr bwMode="auto">
          <a:xfrm>
            <a:off x="107504" y="1544085"/>
            <a:ext cx="4032448" cy="4981259"/>
          </a:xfrm>
          <a:prstGeom prst="rect">
            <a:avLst/>
          </a:prstGeom>
          <a:noFill/>
        </p:spPr>
      </p:pic>
      <p:pic>
        <p:nvPicPr>
          <p:cNvPr id="4099" name="Picture 3" descr="C:\Users\katsanos\Desktop\4.jpg"/>
          <p:cNvPicPr>
            <a:picLocks noChangeAspect="1" noChangeArrowheads="1"/>
          </p:cNvPicPr>
          <p:nvPr/>
        </p:nvPicPr>
        <p:blipFill>
          <a:blip r:embed="rId3" cstate="print"/>
          <a:srcRect l="8657" t="22684" r="41141" b="30805"/>
          <a:stretch>
            <a:fillRect/>
          </a:stretch>
        </p:blipFill>
        <p:spPr bwMode="auto">
          <a:xfrm>
            <a:off x="4139952" y="2204864"/>
            <a:ext cx="4896544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Μηχανικός τρυπανισμός</a:t>
            </a:r>
            <a:endParaRPr lang="el-G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285860"/>
            <a:ext cx="5929354" cy="5199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MR-</a:t>
            </a:r>
            <a:r>
              <a:rPr lang="el-GR" dirty="0" err="1" smtClean="0"/>
              <a:t>guided vertebral</a:t>
            </a:r>
            <a:r>
              <a:rPr lang="el-GR" dirty="0" smtClean="0"/>
              <a:t> </a:t>
            </a:r>
            <a:r>
              <a:rPr lang="el-GR" dirty="0" err="1" smtClean="0"/>
              <a:t>biopsy</a:t>
            </a:r>
            <a:endParaRPr lang="el-GR" dirty="0"/>
          </a:p>
        </p:txBody>
      </p:sp>
      <p:pic>
        <p:nvPicPr>
          <p:cNvPr id="1026" name="Picture 2" descr="http://herkules.oulu.fi/isbn9514266382/html/graphic1010.pn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t="3778" r="77395" b="3652"/>
          <a:stretch>
            <a:fillRect/>
          </a:stretch>
        </p:blipFill>
        <p:spPr bwMode="auto">
          <a:xfrm>
            <a:off x="426173" y="1643050"/>
            <a:ext cx="2288439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http://herkules.oulu.fi/isbn9514266382/html/graphic1010.pn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27517" t="3778" r="51553" b="3652"/>
          <a:stretch>
            <a:fillRect/>
          </a:stretch>
        </p:blipFill>
        <p:spPr bwMode="auto">
          <a:xfrm>
            <a:off x="2714612" y="1585900"/>
            <a:ext cx="2143140" cy="5057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://herkules.oulu.fi/isbn9514266382/html/graphic1010.pn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50847" t="26894" r="1432" b="7208"/>
          <a:stretch>
            <a:fillRect/>
          </a:stretch>
        </p:blipFill>
        <p:spPr bwMode="auto">
          <a:xfrm>
            <a:off x="4857752" y="3643314"/>
            <a:ext cx="4071966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FFC000"/>
                </a:solidFill>
              </a:rPr>
              <a:t>Οστεοπόρωση-Σπονδυλοπλαστική</a:t>
            </a:r>
            <a:endParaRPr lang="el-GR" dirty="0"/>
          </a:p>
        </p:txBody>
      </p:sp>
      <p:pic>
        <p:nvPicPr>
          <p:cNvPr id="3" name="Picture 2" descr="C:\Users\katsanos\Desktop\Cementoplasty Seminars\WHITROD VERTEBROPLASTY\MR STIR.jpg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10000"/>
          </a:blip>
          <a:srcRect l="35294" t="31764" r="12941" b="12961"/>
          <a:stretch>
            <a:fillRect/>
          </a:stretch>
        </p:blipFill>
        <p:spPr bwMode="auto">
          <a:xfrm>
            <a:off x="1979712" y="1196752"/>
            <a:ext cx="5112568" cy="5459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310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FFC000"/>
                </a:solidFill>
              </a:rPr>
              <a:t>Οστεοπόρωση-Σπονδυλοπλαστική</a:t>
            </a:r>
            <a:endParaRPr lang="el-GR" dirty="0"/>
          </a:p>
        </p:txBody>
      </p:sp>
      <p:pic>
        <p:nvPicPr>
          <p:cNvPr id="3" name="Picture 4" descr="C:\Users\katsanos\Desktop\Cementoplasty Seminars\WHITROD VERTEBROPLASTY\5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20703" t="22168" r="19238" b="22168"/>
          <a:stretch>
            <a:fillRect/>
          </a:stretch>
        </p:blipFill>
        <p:spPr bwMode="auto">
          <a:xfrm flipH="1">
            <a:off x="395536" y="1592726"/>
            <a:ext cx="4737442" cy="4500570"/>
          </a:xfrm>
          <a:prstGeom prst="rect">
            <a:avLst/>
          </a:prstGeom>
          <a:noFill/>
        </p:spPr>
      </p:pic>
      <p:pic>
        <p:nvPicPr>
          <p:cNvPr id="4" name="Picture 5" descr="C:\Users\katsanos\Desktop\Cementoplasty Seminars\WHITROD VERTEBROPLASTY\9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23633" t="17773" r="24365" b="17041"/>
          <a:stretch>
            <a:fillRect/>
          </a:stretch>
        </p:blipFill>
        <p:spPr bwMode="auto">
          <a:xfrm>
            <a:off x="5254460" y="1592702"/>
            <a:ext cx="3590361" cy="45005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146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katsanos\Desktop\Ozone Disk\EPIDURAL VERTEBROPLASTY IMAGES\VERTEBROPLASTY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908720"/>
            <a:ext cx="5112568" cy="5112568"/>
          </a:xfrm>
          <a:prstGeom prst="rect">
            <a:avLst/>
          </a:prstGeom>
          <a:noFill/>
        </p:spPr>
      </p:pic>
      <p:pic>
        <p:nvPicPr>
          <p:cNvPr id="2050" name="Picture 2" descr="C:\Users\katsanos\Desktop\Ozone Disk\EPIDURAL VERTEBROPLASTY IMAGES\VERTEBROPLASTY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908720"/>
            <a:ext cx="5112568" cy="5112568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107504" y="5373216"/>
            <a:ext cx="9380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 smtClean="0">
                <a:solidFill>
                  <a:srgbClr val="FFC000"/>
                </a:solidFill>
              </a:rPr>
              <a:t>Ο2</a:t>
            </a:r>
            <a:endParaRPr lang="el-GR" b="1" dirty="0">
              <a:solidFill>
                <a:srgbClr val="FFC000"/>
              </a:solidFill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107504" y="2348880"/>
            <a:ext cx="12522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 smtClean="0">
                <a:solidFill>
                  <a:srgbClr val="FFC000"/>
                </a:solidFill>
              </a:rPr>
              <a:t>Θ10</a:t>
            </a:r>
            <a:endParaRPr lang="el-GR" b="1" dirty="0">
              <a:solidFill>
                <a:srgbClr val="FFC000"/>
              </a:solidFill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107504" y="2947591"/>
            <a:ext cx="12211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 smtClean="0">
                <a:solidFill>
                  <a:srgbClr val="FFC000"/>
                </a:solidFill>
              </a:rPr>
              <a:t>Θ11</a:t>
            </a:r>
            <a:endParaRPr lang="el-GR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72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katsanos\Desktop\Ozone Disk\EPIDURAL VERTEBROPLASTY IMAGES\VERTEBROPLASTY 13.jpg"/>
          <p:cNvPicPr>
            <a:picLocks noChangeAspect="1" noChangeArrowheads="1"/>
          </p:cNvPicPr>
          <p:nvPr/>
        </p:nvPicPr>
        <p:blipFill>
          <a:blip r:embed="rId2" cstate="print"/>
          <a:srcRect l="31111"/>
          <a:stretch>
            <a:fillRect/>
          </a:stretch>
        </p:blipFill>
        <p:spPr bwMode="auto">
          <a:xfrm>
            <a:off x="5004048" y="116632"/>
            <a:ext cx="4536504" cy="6585248"/>
          </a:xfrm>
          <a:prstGeom prst="rect">
            <a:avLst/>
          </a:prstGeom>
          <a:noFill/>
        </p:spPr>
      </p:pic>
      <p:pic>
        <p:nvPicPr>
          <p:cNvPr id="5123" name="Picture 3" descr="C:\Users\katsanos\Desktop\Ozone Disk\EPIDURAL VERTEBROPLASTY IMAGES\VERTEBROPLASTY 12.jpg"/>
          <p:cNvPicPr>
            <a:picLocks noChangeAspect="1" noChangeArrowheads="1"/>
          </p:cNvPicPr>
          <p:nvPr/>
        </p:nvPicPr>
        <p:blipFill>
          <a:blip r:embed="rId3" cstate="print"/>
          <a:srcRect l="34991"/>
          <a:stretch>
            <a:fillRect/>
          </a:stretch>
        </p:blipFill>
        <p:spPr bwMode="auto">
          <a:xfrm>
            <a:off x="251520" y="116632"/>
            <a:ext cx="4280992" cy="6585248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3751782" y="4891807"/>
            <a:ext cx="9380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 smtClean="0">
                <a:solidFill>
                  <a:srgbClr val="FFC000"/>
                </a:solidFill>
              </a:rPr>
              <a:t>Ο2</a:t>
            </a:r>
            <a:endParaRPr lang="el-GR" b="1" dirty="0">
              <a:solidFill>
                <a:srgbClr val="FFC000"/>
              </a:solidFill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3751782" y="1268760"/>
            <a:ext cx="12522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 smtClean="0">
                <a:solidFill>
                  <a:srgbClr val="FFC000"/>
                </a:solidFill>
              </a:rPr>
              <a:t>Θ10</a:t>
            </a:r>
            <a:endParaRPr lang="el-GR" b="1" dirty="0">
              <a:solidFill>
                <a:srgbClr val="FFC000"/>
              </a:solidFill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3782944" y="2060848"/>
            <a:ext cx="12211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 smtClean="0">
                <a:solidFill>
                  <a:srgbClr val="FFC000"/>
                </a:solidFill>
              </a:rPr>
              <a:t>Θ11</a:t>
            </a:r>
            <a:endParaRPr lang="el-GR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26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Ανατομία οσφυικού σπονδύλου</a:t>
            </a: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7" t="21446" r="24683" b="35802"/>
          <a:stretch/>
        </p:blipFill>
        <p:spPr bwMode="auto">
          <a:xfrm>
            <a:off x="72571" y="1844824"/>
            <a:ext cx="8911772" cy="4397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759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0658" name="Picture 2" descr="Kyph_ani_10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8138" cy="6913563"/>
          </a:xfrm>
          <a:prstGeom prst="rect">
            <a:avLst/>
          </a:prstGeom>
          <a:noFill/>
        </p:spPr>
      </p:pic>
      <p:pic>
        <p:nvPicPr>
          <p:cNvPr id="1350659" name="Picture 3" descr="Kyph_ani_1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28138" cy="6913563"/>
          </a:xfrm>
          <a:prstGeom prst="rect">
            <a:avLst/>
          </a:prstGeom>
          <a:noFill/>
        </p:spPr>
      </p:pic>
      <p:pic>
        <p:nvPicPr>
          <p:cNvPr id="1350660" name="Picture 4" descr="Kyph_ani_1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228138" cy="6913563"/>
          </a:xfrm>
          <a:prstGeom prst="rect">
            <a:avLst/>
          </a:prstGeom>
          <a:noFill/>
        </p:spPr>
      </p:pic>
      <p:pic>
        <p:nvPicPr>
          <p:cNvPr id="1350661" name="Picture 5" descr="Kyph_ani_13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228138" cy="6913563"/>
          </a:xfrm>
          <a:prstGeom prst="rect">
            <a:avLst/>
          </a:prstGeom>
          <a:noFill/>
        </p:spPr>
      </p:pic>
      <p:pic>
        <p:nvPicPr>
          <p:cNvPr id="1350662" name="Picture 6" descr="Kyph_ani_14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228138" cy="6913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4060991"/>
      </p:ext>
    </p:extLst>
  </p:cSld>
  <p:clrMapOvr>
    <a:masterClrMapping/>
  </p:clrMapOvr>
  <p:transition spd="slow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82" name="Picture 2" descr="Kyph_ani_1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8138" cy="6913563"/>
          </a:xfrm>
          <a:prstGeom prst="rect">
            <a:avLst/>
          </a:prstGeom>
          <a:noFill/>
        </p:spPr>
      </p:pic>
      <p:pic>
        <p:nvPicPr>
          <p:cNvPr id="1351683" name="Picture 3" descr="Kyph_ani_1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28138" cy="6913563"/>
          </a:xfrm>
          <a:prstGeom prst="rect">
            <a:avLst/>
          </a:prstGeom>
          <a:noFill/>
        </p:spPr>
      </p:pic>
      <p:pic>
        <p:nvPicPr>
          <p:cNvPr id="1351684" name="Picture 4" descr="Kyph_ani_16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228138" cy="6913563"/>
          </a:xfrm>
          <a:prstGeom prst="rect">
            <a:avLst/>
          </a:prstGeom>
          <a:noFill/>
        </p:spPr>
      </p:pic>
      <p:pic>
        <p:nvPicPr>
          <p:cNvPr id="1351685" name="Picture 5" descr="Kyph_ani_17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228138" cy="6913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7360211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2706" name="Picture 2" descr="Kyph_ani_17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8138" cy="6913563"/>
          </a:xfrm>
          <a:prstGeom prst="rect">
            <a:avLst/>
          </a:prstGeom>
          <a:noFill/>
        </p:spPr>
      </p:pic>
      <p:pic>
        <p:nvPicPr>
          <p:cNvPr id="1352707" name="Picture 3" descr="Kyph_ani_18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28138" cy="6913563"/>
          </a:xfrm>
          <a:prstGeom prst="rect">
            <a:avLst/>
          </a:prstGeom>
          <a:noFill/>
        </p:spPr>
      </p:pic>
      <p:pic>
        <p:nvPicPr>
          <p:cNvPr id="1352708" name="Picture 4" descr="Kyph_ani_20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228138" cy="6913563"/>
          </a:xfrm>
          <a:prstGeom prst="rect">
            <a:avLst/>
          </a:prstGeom>
          <a:noFill/>
        </p:spPr>
      </p:pic>
      <p:pic>
        <p:nvPicPr>
          <p:cNvPr id="1352709" name="Picture 5" descr="Kyph_ani_21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228138" cy="6913563"/>
          </a:xfrm>
          <a:prstGeom prst="rect">
            <a:avLst/>
          </a:prstGeom>
          <a:noFill/>
        </p:spPr>
      </p:pic>
      <p:pic>
        <p:nvPicPr>
          <p:cNvPr id="1352710" name="Picture 6" descr="Kyph_ani_22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228138" cy="6913563"/>
          </a:xfrm>
          <a:prstGeom prst="rect">
            <a:avLst/>
          </a:prstGeom>
          <a:noFill/>
        </p:spPr>
      </p:pic>
      <p:pic>
        <p:nvPicPr>
          <p:cNvPr id="1352711" name="Picture 7" descr="Kyph_ani_23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228138" cy="6913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0534502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8932" name="Picture 4" descr="T11 cement stylets"/>
          <p:cNvPicPr>
            <a:picLocks noChangeAspect="1" noChangeArrowheads="1"/>
          </p:cNvPicPr>
          <p:nvPr/>
        </p:nvPicPr>
        <p:blipFill>
          <a:blip r:embed="rId3" cstate="print"/>
          <a:srcRect l="12783" t="16970" r="12406" b="16094"/>
          <a:stretch>
            <a:fillRect/>
          </a:stretch>
        </p:blipFill>
        <p:spPr bwMode="auto">
          <a:xfrm>
            <a:off x="899592" y="184850"/>
            <a:ext cx="3384376" cy="3028126"/>
          </a:xfrm>
          <a:prstGeom prst="rect">
            <a:avLst/>
          </a:prstGeom>
          <a:noFill/>
        </p:spPr>
      </p:pic>
      <p:pic>
        <p:nvPicPr>
          <p:cNvPr id="1148933" name="Picture 5" descr="T12 balloons 5 "/>
          <p:cNvPicPr>
            <a:picLocks noChangeAspect="1" noChangeArrowheads="1"/>
          </p:cNvPicPr>
          <p:nvPr/>
        </p:nvPicPr>
        <p:blipFill>
          <a:blip r:embed="rId4" cstate="print"/>
          <a:srcRect l="23821" t="21017" r="22745" b="31486"/>
          <a:stretch>
            <a:fillRect/>
          </a:stretch>
        </p:blipFill>
        <p:spPr bwMode="auto">
          <a:xfrm>
            <a:off x="4572000" y="188640"/>
            <a:ext cx="3384376" cy="3008334"/>
          </a:xfrm>
          <a:prstGeom prst="rect">
            <a:avLst/>
          </a:prstGeom>
          <a:noFill/>
        </p:spPr>
      </p:pic>
      <p:pic>
        <p:nvPicPr>
          <p:cNvPr id="1148936" name="Picture 8" descr="T12   2"/>
          <p:cNvPicPr>
            <a:picLocks noChangeAspect="1" noChangeArrowheads="1"/>
          </p:cNvPicPr>
          <p:nvPr/>
        </p:nvPicPr>
        <p:blipFill>
          <a:blip r:embed="rId5" cstate="print"/>
          <a:srcRect l="20443" t="18805" r="17376" b="17378"/>
          <a:stretch>
            <a:fillRect/>
          </a:stretch>
        </p:blipFill>
        <p:spPr bwMode="auto">
          <a:xfrm>
            <a:off x="899592" y="3419525"/>
            <a:ext cx="3096344" cy="3177827"/>
          </a:xfrm>
          <a:prstGeom prst="rect">
            <a:avLst/>
          </a:prstGeom>
          <a:noFill/>
        </p:spPr>
      </p:pic>
      <p:pic>
        <p:nvPicPr>
          <p:cNvPr id="1148937" name="Picture 9" descr="T12  balloons 2"/>
          <p:cNvPicPr>
            <a:picLocks noChangeAspect="1" noChangeArrowheads="1"/>
          </p:cNvPicPr>
          <p:nvPr/>
        </p:nvPicPr>
        <p:blipFill>
          <a:blip r:embed="rId6" cstate="print"/>
          <a:srcRect l="22581" t="17374" r="20803" b="17684"/>
          <a:stretch>
            <a:fillRect/>
          </a:stretch>
        </p:blipFill>
        <p:spPr bwMode="auto">
          <a:xfrm>
            <a:off x="5148064" y="3428999"/>
            <a:ext cx="2808312" cy="32212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426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>
                <a:solidFill>
                  <a:srgbClr val="FFC000"/>
                </a:solidFill>
              </a:rPr>
              <a:t>Διαφυγή </a:t>
            </a:r>
            <a:r>
              <a:rPr lang="el-GR" sz="4400" dirty="0" err="1" smtClean="0">
                <a:solidFill>
                  <a:srgbClr val="FFC000"/>
                </a:solidFill>
              </a:rPr>
              <a:t>cement</a:t>
            </a:r>
            <a:endParaRPr lang="el-GR" sz="4400" dirty="0"/>
          </a:p>
        </p:txBody>
      </p:sp>
      <p:pic>
        <p:nvPicPr>
          <p:cNvPr id="106498" name="Picture 2" descr="http://www.openradiology.org/zosirws/survey/vertebroplasty/complications/images/p_a_vertebroplasty/ph2.jpg?size=original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-10000"/>
          </a:blip>
          <a:srcRect/>
          <a:stretch>
            <a:fillRect/>
          </a:stretch>
        </p:blipFill>
        <p:spPr bwMode="auto">
          <a:xfrm>
            <a:off x="1475656" y="1530661"/>
            <a:ext cx="6264696" cy="4850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029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400" dirty="0" smtClean="0">
                <a:solidFill>
                  <a:srgbClr val="FFC000"/>
                </a:solidFill>
              </a:rPr>
              <a:t>Διαφυγή </a:t>
            </a:r>
            <a:r>
              <a:rPr lang="el-GR" sz="4400" dirty="0" err="1" smtClean="0">
                <a:solidFill>
                  <a:srgbClr val="FFC000"/>
                </a:solidFill>
              </a:rPr>
              <a:t>cement</a:t>
            </a:r>
            <a:endParaRPr lang="el-GR" dirty="0"/>
          </a:p>
        </p:txBody>
      </p:sp>
      <p:pic>
        <p:nvPicPr>
          <p:cNvPr id="107522" name="Picture 2" descr="Figure 14c.   Fluoroscopy leak toward the disk . "/>
          <p:cNvPicPr>
            <a:picLocks noChangeAspect="1" noChangeArrowheads="1"/>
          </p:cNvPicPr>
          <p:nvPr/>
        </p:nvPicPr>
        <p:blipFill>
          <a:blip r:embed="rId2" cstate="print"/>
          <a:srcRect r="22241"/>
          <a:stretch>
            <a:fillRect/>
          </a:stretch>
        </p:blipFill>
        <p:spPr bwMode="auto">
          <a:xfrm>
            <a:off x="395536" y="1407789"/>
            <a:ext cx="4320480" cy="5045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7524" name="Picture 4" descr="Figure 14f.   CT leak toward the disk.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27178"/>
            <a:ext cx="3693790" cy="502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295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Σπονδυλική στήλη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l-GR" sz="3200" dirty="0" smtClean="0"/>
              <a:t>Σπόνδυλοι</a:t>
            </a:r>
          </a:p>
          <a:p>
            <a:pPr>
              <a:lnSpc>
                <a:spcPct val="200000"/>
              </a:lnSpc>
            </a:pPr>
            <a:r>
              <a:rPr lang="el-GR" sz="3200" dirty="0" smtClean="0"/>
              <a:t>Σύνδεσμοι</a:t>
            </a:r>
          </a:p>
          <a:p>
            <a:pPr>
              <a:lnSpc>
                <a:spcPct val="200000"/>
              </a:lnSpc>
            </a:pPr>
            <a:r>
              <a:rPr lang="el-GR" sz="3200" dirty="0" smtClean="0"/>
              <a:t>Αρθρώσεις</a:t>
            </a:r>
          </a:p>
          <a:p>
            <a:pPr>
              <a:lnSpc>
                <a:spcPct val="200000"/>
              </a:lnSpc>
            </a:pPr>
            <a:r>
              <a:rPr lang="el-GR" sz="3200" dirty="0" smtClean="0"/>
              <a:t>Μεσοσπονδύλιοι δίσκοι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321224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Ακτινογραφία οσφυικού </a:t>
            </a:r>
            <a:r>
              <a:rPr lang="el-GR" dirty="0"/>
              <a:t>σπονδύλου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1" t="16367" r="33769" b="47372"/>
          <a:stretch/>
        </p:blipFill>
        <p:spPr bwMode="auto">
          <a:xfrm>
            <a:off x="467544" y="1412776"/>
            <a:ext cx="8280920" cy="500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12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9" t="16225" r="33016" b="14356"/>
          <a:stretch/>
        </p:blipFill>
        <p:spPr bwMode="auto">
          <a:xfrm>
            <a:off x="1691680" y="260648"/>
            <a:ext cx="5714331" cy="6492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536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Ανατομία ιερού</a:t>
            </a:r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t="15238" r="25397" b="33333"/>
          <a:stretch/>
        </p:blipFill>
        <p:spPr bwMode="auto">
          <a:xfrm>
            <a:off x="95695" y="1412776"/>
            <a:ext cx="8940801" cy="5290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230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ποκορύφωμα">
  <a:themeElements>
    <a:clrScheme name="Αποκορύφωμα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Αποκορύφωμα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Αποκορύφωμα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1321</TotalTime>
  <Words>161</Words>
  <Application>Microsoft Office PowerPoint</Application>
  <PresentationFormat>On-screen Show (4:3)</PresentationFormat>
  <Paragraphs>79</Paragraphs>
  <Slides>66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8" baseType="lpstr">
      <vt:lpstr>Αποκορύφωμα</vt:lpstr>
      <vt:lpstr>클립</vt:lpstr>
      <vt:lpstr>ΑΚΤΙΝΟΛΟΓΙΑ ΣΠΟΝΔΥΛΙΚΗΣ ΣΤΗΛΗΣ</vt:lpstr>
      <vt:lpstr>Σπονδυλική στήλη</vt:lpstr>
      <vt:lpstr>Ανατομία</vt:lpstr>
      <vt:lpstr>Ακτινογραφία αυχενικού σπονδύλου</vt:lpstr>
      <vt:lpstr>PowerPoint Presentation</vt:lpstr>
      <vt:lpstr>Ανατομία οσφυικού σπονδύλου</vt:lpstr>
      <vt:lpstr>Ακτινογραφία οσφυικού σπονδύλου</vt:lpstr>
      <vt:lpstr>PowerPoint Presentation</vt:lpstr>
      <vt:lpstr>Ανατομία ιερού</vt:lpstr>
      <vt:lpstr>Σύνδεσμοι ΣΣ</vt:lpstr>
      <vt:lpstr>Ανατομία</vt:lpstr>
      <vt:lpstr>PowerPoint Presentation</vt:lpstr>
      <vt:lpstr>PowerPoint Presentation</vt:lpstr>
      <vt:lpstr>PowerPoint Presentation</vt:lpstr>
      <vt:lpstr>Αποφυσιακές αρθρώσεις (facets)</vt:lpstr>
      <vt:lpstr>Ανατομία</vt:lpstr>
      <vt:lpstr>Νευρικές ρίζες</vt:lpstr>
      <vt:lpstr>PowerPoint Presentation</vt:lpstr>
      <vt:lpstr>Δερμοτόμια</vt:lpstr>
      <vt:lpstr>Κατάγματα ΣΣ</vt:lpstr>
      <vt:lpstr>PowerPoint Presentation</vt:lpstr>
      <vt:lpstr>Chance fracture</vt:lpstr>
      <vt:lpstr>Chance fracture</vt:lpstr>
      <vt:lpstr>PowerPoint Presentation</vt:lpstr>
      <vt:lpstr>Αυχενική μοίρα</vt:lpstr>
      <vt:lpstr>Μεσοσπονδύλιοι δίσκοι</vt:lpstr>
      <vt:lpstr>Degenerative Disc Disease</vt:lpstr>
      <vt:lpstr>PowerPoint Presentation</vt:lpstr>
      <vt:lpstr>Δισκοκήλη</vt:lpstr>
      <vt:lpstr>PowerPoint Presentation</vt:lpstr>
      <vt:lpstr>PowerPoint Presentation</vt:lpstr>
      <vt:lpstr>Σπονδυλολίσθηση</vt:lpstr>
      <vt:lpstr>Διαδερμική δισκόλυση με όζον</vt:lpstr>
      <vt:lpstr>Αποφυσιακές αρθρώσεις (facets)</vt:lpstr>
      <vt:lpstr>Facet Joint Block</vt:lpstr>
      <vt:lpstr>Δισκοκήλη</vt:lpstr>
      <vt:lpstr>Επισκληρίδιος έγχυση</vt:lpstr>
      <vt:lpstr>Περιριζιτική επισκληρίδιος</vt:lpstr>
      <vt:lpstr>PowerPoint Presentation</vt:lpstr>
      <vt:lpstr>PowerPoint Presentation</vt:lpstr>
      <vt:lpstr>Οστικές μεταστάσεις</vt:lpstr>
      <vt:lpstr>Οστικές μεταστάσεις</vt:lpstr>
      <vt:lpstr>Πολλαπλούν μυέλωμα</vt:lpstr>
      <vt:lpstr>Biplane fluoroscopy</vt:lpstr>
      <vt:lpstr>Διαυχενική πρόσβαση</vt:lpstr>
      <vt:lpstr>Βελόνες τύπου trephine</vt:lpstr>
      <vt:lpstr>Βελόνες τύπου trephine</vt:lpstr>
      <vt:lpstr>Μηχανικός τρυπανισμός</vt:lpstr>
      <vt:lpstr>Περιστατικό</vt:lpstr>
      <vt:lpstr>Βιοψία C7</vt:lpstr>
      <vt:lpstr>Βιοψία C7</vt:lpstr>
      <vt:lpstr>Βιοψία T1</vt:lpstr>
      <vt:lpstr>Βιοψία T1</vt:lpstr>
      <vt:lpstr>Μηχανικός τρυπανισμός</vt:lpstr>
      <vt:lpstr>MR-guided vertebral biopsy</vt:lpstr>
      <vt:lpstr>Οστεοπόρωση-Σπονδυλοπλαστική</vt:lpstr>
      <vt:lpstr>Οστεοπόρωση-Σπονδυλοπλαστική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Διαφυγή cement</vt:lpstr>
      <vt:lpstr>Διαφυγή cement</vt:lpstr>
      <vt:lpstr>Σπονδυλική στήλη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Intraabdominal Hemorrhage following intraoperative radiofrequency ablation of the pancreas</dc:title>
  <dc:creator>katsanos</dc:creator>
  <cp:lastModifiedBy>T450</cp:lastModifiedBy>
  <cp:revision>280</cp:revision>
  <dcterms:modified xsi:type="dcterms:W3CDTF">2017-02-22T08:56:49Z</dcterms:modified>
</cp:coreProperties>
</file>