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3"/>
    <p:sldId id="276" r:id="rId4"/>
    <p:sldId id="257" r:id="rId5"/>
    <p:sldId id="268" r:id="rId6"/>
    <p:sldId id="269" r:id="rId7"/>
    <p:sldId id="270" r:id="rId8"/>
    <p:sldId id="272" r:id="rId9"/>
    <p:sldId id="278" r:id="rId10"/>
    <p:sldId id="279" r:id="rId11"/>
    <p:sldId id="273" r:id="rId12"/>
    <p:sldId id="258" r:id="rId13"/>
    <p:sldId id="259" r:id="rId14"/>
    <p:sldId id="260" r:id="rId15"/>
    <p:sldId id="274" r:id="rId16"/>
    <p:sldId id="277" r:id="rId17"/>
    <p:sldId id="261" r:id="rId18"/>
    <p:sldId id="264" r:id="rId20"/>
    <p:sldId id="280" r:id="rId21"/>
    <p:sldId id="262" r:id="rId22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/>
  </p:normalViewPr>
  <p:slideViewPr>
    <p:cSldViewPr showGuide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1A4558D-5E25-4421-BEB7-5A2859E26F0B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Στυλ υποδείγματος κειμένου</a:t>
            </a:r>
            <a:endParaRPr dirty="0"/>
          </a:p>
          <a:p>
            <a:pPr lvl="1"/>
            <a:r>
              <a:rPr dirty="0"/>
              <a:t>Δεύτερου επιπέδου</a:t>
            </a:r>
            <a:endParaRPr dirty="0"/>
          </a:p>
          <a:p>
            <a:pPr lvl="2"/>
            <a:r>
              <a:rPr dirty="0"/>
              <a:t>Τρίτου επιπέδου</a:t>
            </a:r>
            <a:endParaRPr dirty="0"/>
          </a:p>
          <a:p>
            <a:pPr lvl="3"/>
            <a:r>
              <a:rPr dirty="0"/>
              <a:t>Τέταρτου επιπέδου</a:t>
            </a:r>
            <a:endParaRPr dirty="0"/>
          </a:p>
          <a:p>
            <a:pPr lvl="4"/>
            <a:r>
              <a:rPr dirty="0"/>
              <a:t>Πέμπτου επιπέδου</a:t>
            </a:r>
            <a:endParaRPr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l-GR" altLang="el-GR" sz="1200" dirty="0">
                <a:latin typeface="Calibri" panose="020F0502020204030204" pitchFamily="34" charset="0"/>
              </a:rPr>
            </a:fld>
            <a:endParaRPr lang="el-GR" altLang="el-GR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7" name="Θέση σημειώσεων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Θέση αριθμού διαφάνειας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l-GR" altLang="el-GR" dirty="0">
                <a:cs typeface="Arial" panose="020B0604020202020204" pitchFamily="34" charset="0"/>
              </a:rPr>
            </a:fld>
            <a:endParaRPr lang="el-GR" altLang="el-GR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6"/>
          <p:cNvSpPr/>
          <p:nvPr/>
        </p:nvSpPr>
        <p:spPr bwMode="white">
          <a:xfrm>
            <a:off x="0" y="5970588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9"/>
          <p:cNvSpPr/>
          <p:nvPr/>
        </p:nvSpPr>
        <p:spPr>
          <a:xfrm>
            <a:off x="-9525" y="6053138"/>
            <a:ext cx="224948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 hasCustomPrompt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13" name="Θέση ημερομηνίας 27"/>
          <p:cNvSpPr>
            <a:spLocks noGrp="1"/>
          </p:cNvSpPr>
          <p:nvPr>
            <p:ph type="dt" sz="half" idx="2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9DE966F-EA66-4C62-97D1-D4D72D5F917F}" type="datetimeFigureOut">
              <a:rPr kumimoji="0" lang="el-GR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υποσέλιδου 16"/>
          <p:cNvSpPr>
            <a:spLocks noGrp="1"/>
          </p:cNvSpPr>
          <p:nvPr>
            <p:ph type="ftr" sz="quarter" idx="3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Θέση αριθμού διαφάνειας 28"/>
          <p:cNvSpPr>
            <a:spLocks noGrp="1"/>
          </p:cNvSpPr>
          <p:nvPr>
            <p:ph type="sldNum" sz="quarter" idx="4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solidFill>
                  <a:schemeClr val="tx2"/>
                </a:solidFill>
                <a:latin typeface="Calibri" panose="020F0502020204030204" pitchFamily="34" charset="0"/>
              </a:rPr>
            </a:fld>
            <a:endParaRPr lang="el-GR" altLang="el-GR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CFEFDC-BF33-434F-BC13-C7340E1365E6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Κατακόρυφος τίτλος και 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613E88-7736-4E6A-9E4D-9DC467007F0D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3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latin typeface="Calibri" panose="020F0502020204030204" pitchFamily="34" charset="0"/>
              </a:rPr>
            </a:fld>
            <a:endParaRPr lang="el-GR" altLang="el-GR" dirty="0"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 hasCustomPrompt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CFEFDC-BF33-434F-BC13-C7340E1365E6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3" name="Θέση ημερομηνίας 1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0D4EA0-5895-41C8-8A08-07D461617335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1752600"/>
            <a:ext cx="1295400" cy="701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algn="ctr" eaLnBrk="1" hangingPunct="1">
              <a:buNone/>
            </a:pPr>
            <a:fld id="{9A0DB2DC-4C9A-4742-B13C-FB6460FD3503}" type="slidenum">
              <a:rPr lang="el-GR" altLang="el-GR" sz="2400" dirty="0">
                <a:latin typeface="Calibri" panose="020F0502020204030204" pitchFamily="34" charset="0"/>
              </a:rPr>
            </a:fld>
            <a:endParaRPr lang="el-GR" altLang="el-GR" sz="2400" dirty="0">
              <a:latin typeface="Calibri" panose="020F0502020204030204" pitchFamily="34" charset="0"/>
            </a:endParaRPr>
          </a:p>
        </p:txBody>
      </p:sp>
      <p:sp>
        <p:nvSpPr>
          <p:cNvPr id="16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0" name="Θέση ημερομηνίας 7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A9ACD4F-4120-42BF-85FC-2112D14ED333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αριθμού διαφάνειας 9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latin typeface="Calibri" panose="020F0502020204030204" pitchFamily="34" charset="0"/>
              </a:rPr>
            </a:fld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 hasCustomPrompt="1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 hasCustomPrompt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 hasCustomPrompt="1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5E2932D-D5FF-4E2D-8800-15E0089C82CE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αριθμού διαφάνειας 11"/>
          <p:cNvSpPr>
            <a:spLocks noGrp="1"/>
          </p:cNvSpPr>
          <p:nvPr>
            <p:ph type="sldNum" sz="quarter" idx="1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latin typeface="Calibri" panose="020F0502020204030204" pitchFamily="34" charset="0"/>
              </a:rPr>
            </a:fld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12" name="Θέση υποσέλιδου 13"/>
          <p:cNvSpPr>
            <a:spLocks noGrp="1"/>
          </p:cNvSpPr>
          <p:nvPr>
            <p:ph type="ftr" sz="quarter" idx="1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CFEFDC-BF33-434F-BC13-C7340E1365E6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Θέση ημερομηνίας 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ECDE7BE-8F71-4ACB-9067-707C31A17292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Θέση αριθμού διαφάνειας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solidFill>
                  <a:schemeClr val="tx2"/>
                </a:solidFill>
                <a:latin typeface="Calibri" panose="020F0502020204030204" pitchFamily="34" charset="0"/>
              </a:rPr>
            </a:fld>
            <a:endParaRPr lang="el-GR" altLang="el-GR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 hasCustomPrompt="1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CFEFDC-BF33-434F-BC13-C7340E1365E6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9"/>
          <p:cNvSpPr/>
          <p:nvPr/>
        </p:nvSpPr>
        <p:spPr>
          <a:xfrm>
            <a:off x="1544638" y="4654550"/>
            <a:ext cx="759936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Ορθογώνιο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 hasCustomPrompt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ημερομηνίας 11"/>
          <p:cNvSpPr>
            <a:spLocks noGrp="1"/>
          </p:cNvSpPr>
          <p:nvPr>
            <p:ph type="dt" sz="half" idx="12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C402B0-721E-4E2A-A44E-3EB510ABB2F9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sz="2800" dirty="0">
                <a:latin typeface="Calibri" panose="020F0502020204030204" pitchFamily="34" charset="0"/>
              </a:rPr>
            </a:fld>
            <a:endParaRPr lang="el-GR" altLang="el-GR" sz="2800" dirty="0">
              <a:latin typeface="Calibri" panose="020F0502020204030204" pitchFamily="34" charset="0"/>
            </a:endParaRPr>
          </a:p>
        </p:txBody>
      </p:sp>
      <p:sp>
        <p:nvSpPr>
          <p:cNvPr id="17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l-GR" altLang="el-GR" dirty="0"/>
              <a:t>Στυλ κύριου τίτλου</a:t>
            </a:r>
            <a:endParaRPr lang="en-US" altLang="el-GR" dirty="0"/>
          </a:p>
        </p:txBody>
      </p:sp>
      <p:sp>
        <p:nvSpPr>
          <p:cNvPr id="1027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l-GR" altLang="el-GR" dirty="0"/>
              <a:t>Στυλ υποδείγματος κειμένου</a:t>
            </a:r>
            <a:endParaRPr lang="el-GR" altLang="el-GR" dirty="0"/>
          </a:p>
          <a:p>
            <a:pPr lvl="1"/>
            <a:r>
              <a:rPr lang="el-GR" altLang="el-GR" dirty="0"/>
              <a:t>Δεύτερου επιπέδου</a:t>
            </a:r>
            <a:endParaRPr lang="el-GR" altLang="el-GR" dirty="0"/>
          </a:p>
          <a:p>
            <a:pPr lvl="2"/>
            <a:r>
              <a:rPr lang="el-GR" altLang="el-GR" dirty="0"/>
              <a:t>Τρίτου επιπέδου</a:t>
            </a:r>
            <a:endParaRPr lang="el-GR" altLang="el-GR" dirty="0"/>
          </a:p>
          <a:p>
            <a:pPr lvl="3"/>
            <a:r>
              <a:rPr lang="el-GR" altLang="el-GR" dirty="0"/>
              <a:t>Τέταρτου επιπέδου</a:t>
            </a:r>
            <a:endParaRPr lang="el-GR" altLang="el-GR" dirty="0"/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CFEFDC-BF33-434F-BC13-C7340E1365E6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40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19405" indent="-319405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08A1D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7C984A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hasCustomPrompt="1"/>
          </p:nvPr>
        </p:nvSpPr>
        <p:spPr>
          <a:xfrm>
            <a:off x="323850" y="404813"/>
            <a:ext cx="8640763" cy="4565650"/>
          </a:xfrm>
        </p:spPr>
        <p:txBody>
          <a:bodyPr vert="horz" wrap="square" lIns="91440" tIns="45720" rIns="91440" bIns="45720" numCol="1" anchor="b" anchorCtr="0" compatLnSpc="1"/>
          <a:lstStyle/>
          <a:p>
            <a:pPr algn="ctr" eaLnBrk="1" hangingPunct="1">
              <a:buClrTx/>
              <a:buSzTx/>
              <a:buFontTx/>
              <a:buNone/>
            </a:pPr>
            <a:r>
              <a:rPr kern="1200" cap="none" dirty="0">
                <a:latin typeface="+mj-lt"/>
                <a:ea typeface="+mj-ea"/>
                <a:cs typeface="+mj-cs"/>
              </a:rPr>
              <a:t>Πανεπιστήμιο Πατρών</a:t>
            </a:r>
            <a:br>
              <a:rPr kern="1200" cap="none" dirty="0">
                <a:latin typeface="+mj-lt"/>
                <a:ea typeface="+mj-ea"/>
                <a:cs typeface="+mj-cs"/>
              </a:rPr>
            </a:br>
            <a:r>
              <a:rPr kern="1200" cap="none" dirty="0">
                <a:latin typeface="+mj-lt"/>
                <a:ea typeface="+mj-ea"/>
                <a:cs typeface="+mj-cs"/>
              </a:rPr>
              <a:t>Τμήμα Φιλολογίας</a:t>
            </a:r>
            <a:br>
              <a:rPr kern="1200" cap="none" dirty="0">
                <a:latin typeface="+mj-lt"/>
                <a:ea typeface="+mj-ea"/>
                <a:cs typeface="+mj-cs"/>
              </a:rPr>
            </a:br>
            <a:br>
              <a:rPr kern="1200" cap="none" dirty="0">
                <a:latin typeface="+mj-lt"/>
                <a:ea typeface="+mj-ea"/>
                <a:cs typeface="+mj-cs"/>
              </a:rPr>
            </a:br>
            <a:r>
              <a:rPr sz="4000" b="1" kern="1200" cap="none" dirty="0">
                <a:latin typeface="+mj-lt"/>
                <a:ea typeface="+mj-ea"/>
                <a:cs typeface="+mj-cs"/>
              </a:rPr>
              <a:t>Εισαγωγή στη Γενική Γλωσσολογία Ι</a:t>
            </a:r>
            <a:br>
              <a:rPr b="1" kern="1200" cap="none" dirty="0">
                <a:latin typeface="+mj-lt"/>
                <a:ea typeface="+mj-ea"/>
                <a:cs typeface="+mj-cs"/>
              </a:rPr>
            </a:br>
            <a:br>
              <a:rPr b="1" kern="1200" cap="none" dirty="0">
                <a:latin typeface="+mj-lt"/>
                <a:ea typeface="+mj-ea"/>
                <a:cs typeface="+mj-cs"/>
              </a:rPr>
            </a:br>
            <a:r>
              <a:rPr kern="1200" cap="none" dirty="0">
                <a:latin typeface="+mj-lt"/>
                <a:ea typeface="+mj-ea"/>
                <a:cs typeface="+mj-cs"/>
              </a:rPr>
              <a:t>Διδάσκων: Αργύρης Αρχάκης</a:t>
            </a:r>
            <a:endParaRPr kern="1200" cap="none" dirty="0">
              <a:latin typeface="+mj-lt"/>
              <a:ea typeface="+mj-ea"/>
              <a:cs typeface="+mj-cs"/>
            </a:endParaRPr>
          </a:p>
        </p:txBody>
      </p:sp>
      <p:sp>
        <p:nvSpPr>
          <p:cNvPr id="10243" name="Υπότιτλος 2"/>
          <p:cNvSpPr>
            <a:spLocks noGrp="1"/>
          </p:cNvSpPr>
          <p:nvPr>
            <p:ph type="subTitle" idx="1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r" eaLnBrk="1" hangingPunct="1">
              <a:buSzPct val="60000"/>
            </a:pPr>
            <a:r>
              <a:rPr lang="en-US" altLang="el-GR" kern="1200" dirty="0">
                <a:solidFill>
                  <a:srgbClr val="FFFFFF"/>
                </a:solidFill>
                <a:latin typeface="Tw Cen MT" panose="020B0602020104020603" pitchFamily="34" charset="0"/>
                <a:ea typeface="+mn-ea"/>
                <a:cs typeface="+mn-cs"/>
              </a:rPr>
              <a:t>2o </a:t>
            </a:r>
            <a:r>
              <a:rPr lang="el-GR" altLang="el-GR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Μάθημα</a:t>
            </a:r>
            <a:endParaRPr lang="el-GR" altLang="el-GR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Επιστημονική μελέτη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l-GR" sz="29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Γλωσσολογία είναι η επιστημονική μελέτη της γλώσσας</a:t>
            </a:r>
            <a:endParaRPr kumimoji="0" lang="el-GR" sz="29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l-GR" sz="29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kumimoji="0" lang="el-GR" sz="26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Επιστημονική μελέτη: 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Αντικειμενική, αμερόληπτη </a:t>
            </a:r>
            <a:r>
              <a:rPr kumimoji="0" lang="el-GR" sz="32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παρατήρηση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καταγραφή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των δεδομένων, χωρίς κοινωνικές, πολιτιστικές, εθνικιστικές ή άλλες προκαταλήψεις.</a:t>
            </a:r>
            <a:endParaRPr kumimoji="0" lang="el-GR" sz="2600" b="1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Επιστημονική μελέτη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612775" y="1557338"/>
            <a:ext cx="8153400" cy="48958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Δεν πρέπει να λησμονούμε ότι η </a:t>
            </a:r>
            <a:r>
              <a:rPr u="sng" dirty="0">
                <a:solidFill>
                  <a:srgbClr val="000000"/>
                </a:solidFill>
              </a:rPr>
              <a:t>παρατήρηση </a:t>
            </a:r>
            <a:r>
              <a:rPr dirty="0">
                <a:solidFill>
                  <a:srgbClr val="000000"/>
                </a:solidFill>
              </a:rPr>
              <a:t>συχνά συνεπάγεται </a:t>
            </a:r>
            <a:r>
              <a:rPr b="1" dirty="0">
                <a:solidFill>
                  <a:srgbClr val="000000"/>
                </a:solidFill>
              </a:rPr>
              <a:t>επιλεκτική προσοχή</a:t>
            </a:r>
            <a:r>
              <a:rPr dirty="0">
                <a:solidFill>
                  <a:srgbClr val="000000"/>
                </a:solidFill>
              </a:rPr>
              <a:t>. 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u="sng"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u="sng" dirty="0">
                <a:solidFill>
                  <a:srgbClr val="000000"/>
                </a:solidFill>
              </a:rPr>
              <a:t>Η παρατήρηση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r>
              <a:rPr b="1" dirty="0">
                <a:solidFill>
                  <a:srgbClr val="000000"/>
                </a:solidFill>
              </a:rPr>
              <a:t>δεν</a:t>
            </a:r>
            <a:r>
              <a:rPr dirty="0">
                <a:solidFill>
                  <a:srgbClr val="000000"/>
                </a:solidFill>
              </a:rPr>
              <a:t> είναι </a:t>
            </a:r>
            <a:r>
              <a:rPr dirty="0">
                <a:solidFill>
                  <a:srgbClr val="FF0000"/>
                </a:solidFill>
              </a:rPr>
              <a:t>ουδέτερη ως προς τη θεωρία</a:t>
            </a:r>
            <a:r>
              <a:rPr dirty="0">
                <a:solidFill>
                  <a:srgbClr val="000000"/>
                </a:solidFill>
              </a:rPr>
              <a:t> και </a:t>
            </a:r>
            <a:r>
              <a:rPr b="1" dirty="0">
                <a:solidFill>
                  <a:srgbClr val="000000"/>
                </a:solidFill>
              </a:rPr>
              <a:t>ανεξάρτητη από την υπόθεση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Οι επιστήμονες και οι φιλόσοφοι της επιστήμης </a:t>
            </a:r>
            <a:r>
              <a:rPr b="1" dirty="0">
                <a:solidFill>
                  <a:srgbClr val="000000"/>
                </a:solidFill>
              </a:rPr>
              <a:t>δεν δέχονται </a:t>
            </a:r>
            <a:r>
              <a:rPr dirty="0">
                <a:solidFill>
                  <a:srgbClr val="000000"/>
                </a:solidFill>
              </a:rPr>
              <a:t>ότι υπάρχει </a:t>
            </a:r>
            <a:r>
              <a:rPr b="1" dirty="0">
                <a:solidFill>
                  <a:srgbClr val="000000"/>
                </a:solidFill>
              </a:rPr>
              <a:t>μία</a:t>
            </a:r>
            <a:r>
              <a:rPr dirty="0">
                <a:solidFill>
                  <a:srgbClr val="000000"/>
                </a:solidFill>
              </a:rPr>
              <a:t> μόνο </a:t>
            </a:r>
            <a:r>
              <a:rPr u="sng" dirty="0">
                <a:solidFill>
                  <a:srgbClr val="000000"/>
                </a:solidFill>
              </a:rPr>
              <a:t>μέθοδος έρευνας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Lyons</a:t>
            </a:r>
            <a:r>
              <a:rPr dirty="0">
                <a:solidFill>
                  <a:srgbClr val="000000"/>
                </a:solidFill>
              </a:rPr>
              <a:t> 1995: 62)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200" b="1" dirty="0"/>
              <a:t>Γνωσιολογικά ρεύματα στα οποία βασίστηκε η Γλωσσολογία</a:t>
            </a: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28775"/>
            <a:ext cx="8713788" cy="50006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546100" lvl="3" indent="-457200" eaLnBrk="1" hangingPunct="1">
              <a:lnSpc>
                <a:spcPct val="90000"/>
              </a:lnSpc>
              <a:buClr>
                <a:schemeClr val="accent2"/>
              </a:buClr>
              <a:buSzPct val="75000"/>
              <a:buFont typeface="Wingdings" panose="05000000000000000000" pitchFamily="2" charset="2"/>
              <a:buChar char="q"/>
            </a:pPr>
            <a:r>
              <a:rPr sz="2800" b="1" dirty="0">
                <a:solidFill>
                  <a:srgbClr val="000000"/>
                </a:solidFill>
              </a:rPr>
              <a:t>Εμπειρισμός</a:t>
            </a:r>
            <a:r>
              <a:rPr sz="2800" dirty="0">
                <a:solidFill>
                  <a:srgbClr val="000000"/>
                </a:solidFill>
              </a:rPr>
              <a:t>: Η γνώση προέρχεται από τα αισθητήρια όργανα του ανθρώπου και τις αντιληπτικές του ικανότητες, από την εμπειρία του </a:t>
            </a:r>
            <a:r>
              <a:rPr sz="2400" dirty="0">
                <a:solidFill>
                  <a:srgbClr val="000000"/>
                </a:solidFill>
              </a:rPr>
              <a:t>[επαγωγική μέθοδος, πείραμα]</a:t>
            </a:r>
            <a:endParaRPr lang="en-US" altLang="x-none" sz="24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546100" lvl="3" indent="-457200" eaLnBrk="1" hangingPunct="1">
              <a:lnSpc>
                <a:spcPct val="90000"/>
              </a:lnSpc>
              <a:buClr>
                <a:schemeClr val="accent2"/>
              </a:buClr>
              <a:buSzPct val="75000"/>
              <a:buFont typeface="Wingdings" panose="05000000000000000000" pitchFamily="2" charset="2"/>
              <a:buNone/>
            </a:pPr>
            <a:r>
              <a:rPr sz="2400" i="1" dirty="0">
                <a:solidFill>
                  <a:srgbClr val="000000"/>
                </a:solidFill>
              </a:rPr>
              <a:t>Κοινωνιογλωσσολογία</a:t>
            </a:r>
            <a:r>
              <a:rPr sz="2400" dirty="0">
                <a:solidFill>
                  <a:srgbClr val="000000"/>
                </a:solidFill>
              </a:rPr>
              <a:t>: έμφαση στη </a:t>
            </a:r>
            <a:r>
              <a:rPr sz="2400" dirty="0">
                <a:solidFill>
                  <a:srgbClr val="000000"/>
                </a:solidFill>
                <a:highlight>
                  <a:srgbClr val="FFFF00"/>
                </a:highlight>
              </a:rPr>
              <a:t>διαφορά </a:t>
            </a:r>
            <a:r>
              <a:rPr sz="2400" dirty="0">
                <a:solidFill>
                  <a:srgbClr val="000000"/>
                </a:solidFill>
              </a:rPr>
              <a:t>των γλωσσών και των γλωσσικών ποικιλιών</a:t>
            </a:r>
            <a:endParaRPr lang="en-US" altLang="x-none" sz="24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546100" lvl="3" indent="-457200" eaLnBrk="1" hangingPunct="1">
              <a:lnSpc>
                <a:spcPct val="90000"/>
              </a:lnSpc>
              <a:buClr>
                <a:schemeClr val="accent2"/>
              </a:buClr>
              <a:buSzPct val="75000"/>
              <a:buFont typeface="Wingdings" panose="05000000000000000000" pitchFamily="2" charset="2"/>
              <a:buChar char="q"/>
            </a:pPr>
            <a:endParaRPr lang="en-US" altLang="x-none" sz="28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546100" lvl="3" indent="-457200" eaLnBrk="1" hangingPunct="1">
              <a:lnSpc>
                <a:spcPct val="90000"/>
              </a:lnSpc>
              <a:buClr>
                <a:schemeClr val="accent2"/>
              </a:buClr>
              <a:buSzPct val="75000"/>
              <a:buFont typeface="Wingdings" panose="05000000000000000000" pitchFamily="2" charset="2"/>
              <a:buChar char="q"/>
            </a:pPr>
            <a:r>
              <a:rPr sz="2800" b="1" dirty="0">
                <a:solidFill>
                  <a:srgbClr val="000000"/>
                </a:solidFill>
              </a:rPr>
              <a:t>Ορθολογισμός</a:t>
            </a:r>
            <a:r>
              <a:rPr sz="2800" dirty="0">
                <a:solidFill>
                  <a:srgbClr val="000000"/>
                </a:solidFill>
              </a:rPr>
              <a:t>: Η γνώση οφείλεται στο νου, σε νοητικές αρχές βάσει των οποίων ο νους ερμηνεύει τα δεδομένα της εμπειρίας </a:t>
            </a:r>
            <a:r>
              <a:rPr sz="2400" dirty="0">
                <a:solidFill>
                  <a:srgbClr val="000000"/>
                </a:solidFill>
              </a:rPr>
              <a:t>[παραγωγική μέθοδος]</a:t>
            </a:r>
            <a:endParaRPr sz="2400" dirty="0">
              <a:solidFill>
                <a:srgbClr val="000000"/>
              </a:solidFill>
            </a:endParaRPr>
          </a:p>
          <a:p>
            <a:pPr marL="546100" lvl="3" indent="-457200" eaLnBrk="1" hangingPunct="1">
              <a:lnSpc>
                <a:spcPct val="90000"/>
              </a:lnSpc>
              <a:buClr>
                <a:schemeClr val="accent2"/>
              </a:buClr>
              <a:buSzPct val="75000"/>
              <a:buFont typeface="Wingdings" panose="05000000000000000000" pitchFamily="2" charset="2"/>
              <a:buNone/>
            </a:pPr>
            <a:r>
              <a:rPr sz="2400" i="1" dirty="0">
                <a:solidFill>
                  <a:srgbClr val="000000"/>
                </a:solidFill>
              </a:rPr>
              <a:t>Σύνταξη</a:t>
            </a:r>
            <a:r>
              <a:rPr sz="2400" dirty="0">
                <a:solidFill>
                  <a:srgbClr val="000000"/>
                </a:solidFill>
              </a:rPr>
              <a:t>: έμφαση στην βαθύτερη </a:t>
            </a:r>
            <a:r>
              <a:rPr sz="2400" dirty="0">
                <a:solidFill>
                  <a:srgbClr val="000000"/>
                </a:solidFill>
                <a:highlight>
                  <a:srgbClr val="FFFF00"/>
                </a:highlight>
              </a:rPr>
              <a:t>ενότητα</a:t>
            </a:r>
            <a:r>
              <a:rPr sz="2400" dirty="0">
                <a:solidFill>
                  <a:srgbClr val="000000"/>
                </a:solidFill>
              </a:rPr>
              <a:t> όλων των γλωσσών, στην κοινή νοητική τους δομή</a:t>
            </a:r>
            <a:endParaRPr sz="24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Παραδοσιακή γραμματική 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0" y="1557338"/>
            <a:ext cx="9143999" cy="5300662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 ΜΗ επιστημονικός χαρακτήρας της παραδοσιακής γραμματικής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(σε αντίθεση με τον επιστημονικό χαρακτήρα της σύγχρονης γλωσσολογίας):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ελληνική της αλεξανδρινής περιόδου </a:t>
            </a:r>
            <a:r>
              <a:rPr kumimoji="0" lang="el-GR" sz="28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είχε σημαντικά </a:t>
            </a:r>
            <a:r>
              <a:rPr kumimoji="0" lang="el-GR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διαφοροποιηθεί</a:t>
            </a:r>
            <a:r>
              <a:rPr kumimoji="0" lang="el-GR" sz="28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από 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την ελληνική των κλασικών κειμένων</a:t>
            </a:r>
            <a:r>
              <a:rPr kumimoji="0" lang="el-GR" sz="28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8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Έτσι, στην Αλεξάνδρεια με την ονομαστή βιβλιοθήκη της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</a:t>
            </a:r>
            <a:r>
              <a:rPr kumimoji="0" lang="el-GR" sz="2800" b="0" i="0" u="none" strike="noStrike" kern="120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ος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αι. π. Χ.)</a:t>
            </a:r>
            <a:r>
              <a:rPr kumimoji="0" lang="el-GR" sz="28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αναπτύχθηκε έντονη δραστηριότητα γύρω από 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τη συλλογή, διατήρηση και μελέτη των έργων των αττικών συγγραφέων</a:t>
            </a:r>
            <a:r>
              <a:rPr kumimoji="0" lang="el-GR" sz="28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Διαμορφώθηκε μια κατηγορία ειδικών μελετητών των κλασικών κειμένων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Διονύσιος ο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Θραξ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«Τέχνη Γραμματική» 2</a:t>
            </a:r>
            <a:r>
              <a:rPr kumimoji="0" lang="el-GR" sz="2000" b="0" i="0" u="none" strike="noStrike" kern="120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ος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π. Χ., Απολλώνιος ο Δύσκολος «Περί συντάξεως» 2</a:t>
            </a:r>
            <a:r>
              <a:rPr kumimoji="0" lang="el-GR" sz="2000" b="0" i="0" u="none" strike="noStrike" kern="120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ος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μ. Χ.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Τίτλος 1"/>
          <p:cNvSpPr>
            <a:spLocks noGrp="1"/>
          </p:cNvSpPr>
          <p:nvPr>
            <p:ph type="title" hasCustomPrompt="1"/>
          </p:nvPr>
        </p:nvSpPr>
        <p:spPr>
          <a:xfrm>
            <a:off x="468313" y="115888"/>
            <a:ext cx="8297862" cy="1103312"/>
          </a:xfrm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sz="4000" b="1" dirty="0"/>
              <a:t>Γλωσσικές μεταβολές </a:t>
            </a:r>
            <a:br>
              <a:rPr lang="el-GR" altLang="el-GR" sz="4000" b="1" dirty="0"/>
            </a:br>
            <a:r>
              <a:rPr lang="el-GR" altLang="el-GR" sz="4000" b="1" dirty="0"/>
              <a:t>κατά την Ελληνιστική περίοδο</a:t>
            </a:r>
            <a:endParaRPr lang="el-GR" altLang="el-GR" sz="4000" b="1" dirty="0"/>
          </a:p>
        </p:txBody>
      </p:sp>
      <p:sp>
        <p:nvSpPr>
          <p:cNvPr id="21507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773238"/>
            <a:ext cx="8713788" cy="4968875"/>
          </a:xfrm>
        </p:spPr>
        <p:txBody>
          <a:bodyPr vert="horz" wrap="square" lIns="91440" tIns="45720" rIns="91440" bIns="45720" numCol="1" anchor="t" anchorCtr="0" compatLnSpc="1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Απώλεια</a:t>
            </a:r>
            <a:endParaRPr lang="el-GR" alt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000" b="1" dirty="0"/>
              <a:t>μουσικού τονισμού κ προσωδίας </a:t>
            </a:r>
            <a:r>
              <a:rPr lang="el-GR" altLang="el-GR" sz="2000" dirty="0"/>
              <a:t>(χάνεται η φωνολογική διάκριση μεταξύ μακρών (η</a:t>
            </a:r>
            <a:r>
              <a:rPr lang="en-US" altLang="el-GR" sz="2000" dirty="0">
                <a:latin typeface="Tw Cen MT" panose="020B0602020104020603" pitchFamily="34" charset="0"/>
              </a:rPr>
              <a:t>) </a:t>
            </a:r>
            <a:r>
              <a:rPr lang="el-GR" altLang="el-GR" sz="2000" dirty="0"/>
              <a:t>και βραχέων </a:t>
            </a:r>
            <a:r>
              <a:rPr lang="en-US" altLang="el-GR" sz="2000" dirty="0">
                <a:latin typeface="Tw Cen MT" panose="020B0602020104020603" pitchFamily="34" charset="0"/>
              </a:rPr>
              <a:t>(</a:t>
            </a:r>
            <a:r>
              <a:rPr lang="el-GR" altLang="el-GR" sz="2000" dirty="0"/>
              <a:t>ε) φωνηέντων [επίσης </a:t>
            </a:r>
            <a:r>
              <a:rPr lang="el-GR" altLang="el-GR" sz="2000" i="1" dirty="0"/>
              <a:t>α=ᾱ/ᾰ, ι= ῑ/ ῐ, υ= ῡ /ῠ/, ο=ο/ω</a:t>
            </a:r>
            <a:r>
              <a:rPr lang="el-GR" altLang="el-GR" sz="2000" dirty="0"/>
              <a:t>]</a:t>
            </a:r>
            <a:r>
              <a:rPr lang="el-GR" altLang="el-GR" sz="2000" i="1" dirty="0"/>
              <a:t> </a:t>
            </a:r>
            <a:r>
              <a:rPr lang="el-GR" altLang="el-GR" sz="2000" dirty="0"/>
              <a:t>και γίνονται ισόχρονα)</a:t>
            </a:r>
            <a:endParaRPr lang="el-GR" altLang="el-GR" sz="20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000" b="1" dirty="0"/>
              <a:t>διφθόγγων</a:t>
            </a:r>
            <a:r>
              <a:rPr lang="el-GR" altLang="el-GR" sz="2000" dirty="0"/>
              <a:t> (οι δίφθογγοι προφέρονται σαν ένας φθόγγος, μονοφθογγισμός, π.χ. </a:t>
            </a:r>
            <a:r>
              <a:rPr lang="el-GR" altLang="el-GR" sz="2000" i="1" dirty="0"/>
              <a:t>αι [</a:t>
            </a:r>
            <a:r>
              <a:rPr lang="en-US" altLang="el-GR" sz="2000" i="1" dirty="0">
                <a:latin typeface="Tw Cen MT" panose="020B0602020104020603" pitchFamily="34" charset="0"/>
              </a:rPr>
              <a:t>ai]</a:t>
            </a:r>
            <a:r>
              <a:rPr lang="el-GR" altLang="el-GR" sz="2000" i="1" dirty="0"/>
              <a:t> προφέρεται [</a:t>
            </a:r>
            <a:r>
              <a:rPr lang="en-US" altLang="el-GR" sz="2000" i="1" dirty="0">
                <a:latin typeface="Tw Cen MT" panose="020B0602020104020603" pitchFamily="34" charset="0"/>
              </a:rPr>
              <a:t>e</a:t>
            </a:r>
            <a:r>
              <a:rPr lang="el-GR" altLang="el-GR" sz="2000" i="1" dirty="0"/>
              <a:t>]</a:t>
            </a:r>
            <a:r>
              <a:rPr lang="el-GR" altLang="el-GR" sz="2000" dirty="0"/>
              <a:t>)</a:t>
            </a:r>
            <a:endParaRPr lang="el-GR" altLang="el-GR" sz="20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000" b="1" dirty="0"/>
              <a:t>διπλών συμφώνων </a:t>
            </a:r>
            <a:r>
              <a:rPr lang="el-GR" altLang="el-GR" sz="2000" dirty="0"/>
              <a:t>(τα διπλά σύμφωνα προφέρονται σαν ένα, π.χ. </a:t>
            </a:r>
            <a:r>
              <a:rPr lang="el-GR" altLang="el-GR" sz="2000" i="1" dirty="0"/>
              <a:t>ἵππος [</a:t>
            </a:r>
            <a:r>
              <a:rPr lang="en-US" altLang="el-GR" sz="2000" i="1" dirty="0">
                <a:latin typeface="Tw Cen MT" panose="020B0602020104020603" pitchFamily="34" charset="0"/>
              </a:rPr>
              <a:t>ippos] </a:t>
            </a:r>
            <a:r>
              <a:rPr lang="el-GR" altLang="el-GR" sz="2000" i="1" dirty="0"/>
              <a:t>προφέρεται [</a:t>
            </a:r>
            <a:r>
              <a:rPr lang="en-US" altLang="el-GR" sz="2000" i="1" dirty="0">
                <a:latin typeface="Tw Cen MT" panose="020B0602020104020603" pitchFamily="34" charset="0"/>
              </a:rPr>
              <a:t>ipos]</a:t>
            </a:r>
            <a:r>
              <a:rPr lang="el-GR" altLang="el-GR" sz="2000" dirty="0"/>
              <a:t>)</a:t>
            </a:r>
            <a:endParaRPr lang="el-GR" altLang="el-GR" sz="20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000" b="1" dirty="0"/>
              <a:t>δυϊκού αριθμού</a:t>
            </a:r>
            <a:r>
              <a:rPr lang="en-US" altLang="el-GR" sz="2000" b="1" dirty="0">
                <a:latin typeface="Tw Cen MT" panose="020B0602020104020603" pitchFamily="34" charset="0"/>
              </a:rPr>
              <a:t> </a:t>
            </a:r>
            <a:r>
              <a:rPr lang="en-US" altLang="el-GR" sz="2000" dirty="0">
                <a:latin typeface="Tw Cen MT" panose="020B0602020104020603" pitchFamily="34" charset="0"/>
              </a:rPr>
              <a:t>(</a:t>
            </a:r>
            <a:r>
              <a:rPr lang="el-GR" altLang="el-GR" sz="2000" dirty="0"/>
              <a:t>χάνεται το ληκτικό μόρφημα που δήλωνε δυϊκό αριθμό)</a:t>
            </a:r>
            <a:endParaRPr lang="el-GR" altLang="el-GR" sz="20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000" b="1" dirty="0"/>
              <a:t>δοτικής πτώσης </a:t>
            </a:r>
            <a:r>
              <a:rPr lang="el-GR" altLang="el-GR" sz="2000" dirty="0"/>
              <a:t>(η χρήση της δοτικής βαθμιαία εγκαταλείπεται και αντικαθίσταται από περιφράσεις, π.χ. </a:t>
            </a:r>
            <a:r>
              <a:rPr lang="el-GR" altLang="el-GR" sz="2000" i="1" dirty="0"/>
              <a:t>εἰς τον πατέρα</a:t>
            </a:r>
            <a:r>
              <a:rPr lang="el-GR" altLang="el-GR" sz="2000" dirty="0"/>
              <a:t>)</a:t>
            </a:r>
            <a:endParaRPr lang="el-GR" altLang="el-GR" sz="20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000" b="1" dirty="0"/>
              <a:t>ευκτικής έγκλισης </a:t>
            </a:r>
            <a:r>
              <a:rPr lang="el-GR" altLang="el-GR" sz="2000" dirty="0"/>
              <a:t>(χάνεται η διάκριση οριστικής-ευκτικής, επικρατεί η οριστική)</a:t>
            </a:r>
            <a:endParaRPr lang="el-GR" altLang="el-GR" sz="20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sz="12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</a:pPr>
            <a:endParaRPr lang="el-GR" altLang="el-GR" sz="1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</a:pPr>
            <a:endParaRPr lang="el-GR" altLang="el-GR" sz="1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</a:pPr>
            <a:endParaRPr lang="el-GR" altLang="el-GR" sz="1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sz="4000" b="1" dirty="0">
                <a:solidFill>
                  <a:srgbClr val="434342"/>
                </a:solidFill>
              </a:rPr>
              <a:t>Γλωσσικές μεταβολές </a:t>
            </a:r>
            <a:br>
              <a:rPr lang="el-GR" altLang="el-GR" sz="4000" b="1" dirty="0">
                <a:solidFill>
                  <a:srgbClr val="434342"/>
                </a:solidFill>
              </a:rPr>
            </a:br>
            <a:r>
              <a:rPr lang="el-GR" altLang="el-GR" sz="4000" b="1" dirty="0">
                <a:solidFill>
                  <a:srgbClr val="434342"/>
                </a:solidFill>
              </a:rPr>
              <a:t>κατά την Ελληνιστική περίοδο</a:t>
            </a:r>
            <a:endParaRPr lang="el-GR" altLang="el-GR" dirty="0"/>
          </a:p>
        </p:txBody>
      </p:sp>
      <p:sp>
        <p:nvSpPr>
          <p:cNvPr id="24579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06363" y="1643063"/>
            <a:ext cx="8929687" cy="5214937"/>
          </a:xfrm>
        </p:spPr>
        <p:txBody>
          <a:bodyPr vert="horz" wrap="square" lIns="91440" tIns="45720" rIns="91440" bIns="45720" anchor="t" anchorCtr="0"/>
          <a:lstStyle/>
          <a:p>
            <a:pPr>
              <a:buClr>
                <a:srgbClr val="F96A1B"/>
              </a:buClr>
              <a:buSzPct val="60000"/>
              <a:buFont typeface="Wingdings" panose="05000000000000000000" pitchFamily="2" charset="2"/>
              <a:buChar char="Ø"/>
            </a:pPr>
            <a:r>
              <a:rPr lang="el-GR" altLang="el-GR" sz="2400" b="1" dirty="0">
                <a:solidFill>
                  <a:srgbClr val="000000"/>
                </a:solidFill>
              </a:rPr>
              <a:t>Αποσυστηματοποίηση</a:t>
            </a:r>
            <a:endParaRPr lang="el-GR" altLang="el-GR" sz="2400" b="1" dirty="0">
              <a:solidFill>
                <a:srgbClr val="000000"/>
              </a:solidFill>
            </a:endParaRPr>
          </a:p>
          <a:p>
            <a:pPr>
              <a:buClr>
                <a:srgbClr val="F96A1B"/>
              </a:buClr>
              <a:buSzPct val="60000"/>
              <a:buFont typeface="Wingdings" panose="05000000000000000000" pitchFamily="2" charset="2"/>
              <a:buChar char="q"/>
            </a:pPr>
            <a:r>
              <a:rPr lang="el-GR" altLang="el-GR" sz="2000" b="1" dirty="0">
                <a:solidFill>
                  <a:srgbClr val="000000"/>
                </a:solidFill>
              </a:rPr>
              <a:t>μέλλοντα χρόνου </a:t>
            </a:r>
            <a:r>
              <a:rPr lang="el-GR" altLang="el-GR" sz="2000" dirty="0">
                <a:solidFill>
                  <a:srgbClr val="000000"/>
                </a:solidFill>
              </a:rPr>
              <a:t>(δηλώνεται με περιφράσεις όπως </a:t>
            </a:r>
            <a:r>
              <a:rPr lang="el-GR" altLang="el-GR" sz="2000" i="1" dirty="0">
                <a:solidFill>
                  <a:srgbClr val="000000"/>
                </a:solidFill>
              </a:rPr>
              <a:t>ἔχω</a:t>
            </a:r>
            <a:r>
              <a:rPr lang="el-GR" altLang="el-GR" sz="2000" dirty="0">
                <a:solidFill>
                  <a:srgbClr val="000000"/>
                </a:solidFill>
              </a:rPr>
              <a:t> + απαρέμφατο</a:t>
            </a:r>
            <a:r>
              <a:rPr lang="el-GR" altLang="el-GR" sz="2000" i="1" dirty="0">
                <a:solidFill>
                  <a:srgbClr val="000000"/>
                </a:solidFill>
              </a:rPr>
              <a:t>, μέλλω + απαρέμφατο, π.χ. ποιῆσαι ἔχω, μέλλω λύσειν</a:t>
            </a:r>
            <a:r>
              <a:rPr lang="el-GR" altLang="el-GR" sz="2000" dirty="0">
                <a:solidFill>
                  <a:srgbClr val="000000"/>
                </a:solidFill>
              </a:rPr>
              <a:t>)</a:t>
            </a:r>
            <a:endParaRPr lang="el-GR" altLang="el-GR" sz="2000" dirty="0">
              <a:solidFill>
                <a:srgbClr val="000000"/>
              </a:solidFill>
            </a:endParaRPr>
          </a:p>
          <a:p>
            <a:pPr>
              <a:buClr>
                <a:srgbClr val="F96A1B"/>
              </a:buClr>
              <a:buSzPct val="60000"/>
              <a:buFont typeface="Wingdings" panose="05000000000000000000" pitchFamily="2" charset="2"/>
              <a:buChar char=""/>
            </a:pPr>
            <a:r>
              <a:rPr lang="el-GR" altLang="el-GR" sz="2000" b="1" dirty="0">
                <a:solidFill>
                  <a:srgbClr val="000000"/>
                </a:solidFill>
              </a:rPr>
              <a:t>συντελεσμένων χρόνων </a:t>
            </a:r>
            <a:r>
              <a:rPr lang="el-GR" altLang="el-GR" sz="2000" dirty="0">
                <a:solidFill>
                  <a:srgbClr val="000000"/>
                </a:solidFill>
              </a:rPr>
              <a:t>(παρακείμενος και υπερσυντέλικος δηλώνονται περιφραστικά με τη χρήση των βοηθητικών ρημάτων </a:t>
            </a:r>
            <a:r>
              <a:rPr lang="el-GR" altLang="el-GR" sz="2000" i="1" dirty="0">
                <a:solidFill>
                  <a:srgbClr val="000000"/>
                </a:solidFill>
              </a:rPr>
              <a:t>εἰμί</a:t>
            </a:r>
            <a:r>
              <a:rPr lang="el-GR" altLang="el-GR" sz="2000" dirty="0">
                <a:solidFill>
                  <a:srgbClr val="000000"/>
                </a:solidFill>
              </a:rPr>
              <a:t> και </a:t>
            </a:r>
            <a:r>
              <a:rPr lang="el-GR" altLang="el-GR" sz="2000" i="1" dirty="0">
                <a:solidFill>
                  <a:srgbClr val="000000"/>
                </a:solidFill>
              </a:rPr>
              <a:t>ἒχω</a:t>
            </a:r>
            <a:r>
              <a:rPr lang="el-GR" altLang="el-GR" sz="2000" dirty="0">
                <a:solidFill>
                  <a:srgbClr val="000000"/>
                </a:solidFill>
              </a:rPr>
              <a:t> σε συνδυασμό με μετοχικούς και απαρεμφατικούς τύπους, π.χ. </a:t>
            </a:r>
            <a:r>
              <a:rPr lang="el-GR" altLang="el-GR" sz="2000" i="1" dirty="0">
                <a:solidFill>
                  <a:srgbClr val="000000"/>
                </a:solidFill>
              </a:rPr>
              <a:t>εἰμί/ἦν πεποιηκώς/ποιήσας,  εἰμί/ἦν πεποιημένος/ποιηθείς</a:t>
            </a:r>
            <a:r>
              <a:rPr lang="el-GR" altLang="el-GR" sz="2000" dirty="0">
                <a:solidFill>
                  <a:srgbClr val="000000"/>
                </a:solidFill>
              </a:rPr>
              <a:t>) </a:t>
            </a:r>
            <a:endParaRPr lang="el-GR" altLang="el-GR" sz="2000" dirty="0">
              <a:solidFill>
                <a:srgbClr val="000000"/>
              </a:solidFill>
            </a:endParaRPr>
          </a:p>
          <a:p>
            <a:pPr>
              <a:buClr>
                <a:srgbClr val="F96A1B"/>
              </a:buClr>
              <a:buSzPct val="60000"/>
              <a:buFont typeface="Wingdings" panose="05000000000000000000" pitchFamily="2" charset="2"/>
              <a:buChar char=""/>
            </a:pPr>
            <a:r>
              <a:rPr lang="el-GR" altLang="el-GR" sz="2000" b="1" dirty="0">
                <a:solidFill>
                  <a:srgbClr val="000000"/>
                </a:solidFill>
              </a:rPr>
              <a:t>υποτακτικής έγκλισης </a:t>
            </a:r>
            <a:r>
              <a:rPr lang="el-GR" altLang="el-GR" sz="2000" dirty="0">
                <a:solidFill>
                  <a:srgbClr val="000000"/>
                </a:solidFill>
              </a:rPr>
              <a:t> (για να διακριθεί η υποτακτική ενεστώτα, ύστερα από τη φωνητική σύμπτωση των καταλήξεών της με αυτές της οριστικής ενεστώτα, χρησιμοποιείται ο δείκτης </a:t>
            </a:r>
            <a:r>
              <a:rPr lang="el-GR" altLang="el-GR" sz="2000" i="1" dirty="0">
                <a:solidFill>
                  <a:srgbClr val="000000"/>
                </a:solidFill>
              </a:rPr>
              <a:t>ἳνα</a:t>
            </a:r>
            <a:r>
              <a:rPr lang="el-GR" altLang="el-GR" sz="2000" dirty="0">
                <a:solidFill>
                  <a:srgbClr val="000000"/>
                </a:solidFill>
              </a:rPr>
              <a:t>) </a:t>
            </a:r>
            <a:endParaRPr lang="el-GR" altLang="el-GR" sz="2000" dirty="0">
              <a:solidFill>
                <a:srgbClr val="000000"/>
              </a:solidFill>
            </a:endParaRPr>
          </a:p>
          <a:p>
            <a:pPr>
              <a:buClr>
                <a:srgbClr val="F96A1B"/>
              </a:buClr>
              <a:buSzPct val="60000"/>
              <a:buFont typeface="Wingdings" panose="05000000000000000000" pitchFamily="2" charset="2"/>
              <a:buChar char=""/>
            </a:pPr>
            <a:r>
              <a:rPr lang="el-GR" altLang="el-GR" sz="2000" b="1" dirty="0">
                <a:solidFill>
                  <a:srgbClr val="000000"/>
                </a:solidFill>
              </a:rPr>
              <a:t>προστακτικής έγκλισης</a:t>
            </a:r>
            <a:r>
              <a:rPr lang="el-GR" altLang="el-GR" sz="2000" dirty="0">
                <a:solidFill>
                  <a:srgbClr val="000000"/>
                </a:solidFill>
              </a:rPr>
              <a:t> (διατηρείται μόνο το β’ πρόσωπο ενικού και πληθυντικού)</a:t>
            </a:r>
            <a:endParaRPr lang="el-GR" altLang="el-GR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Παραδοσιακή γραμματική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179388" y="1628775"/>
            <a:ext cx="8713787" cy="5229225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 lnSpcReduction="10000"/>
          </a:bodyPr>
          <a:lstStyle/>
          <a:p>
            <a:pPr marL="319405" marR="0" lvl="0" indent="-319405" algn="just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Στο πλαίσιο αυτό καλλιεργήθηκαν </a:t>
            </a:r>
            <a:r>
              <a:rPr kumimoji="0" lang="el-GR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τρία ιδεολογικά χαρακτηριστικά της </a:t>
            </a:r>
            <a:r>
              <a:rPr kumimoji="0" lang="el-GR" sz="27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παραδοσιακής γραμματικής</a:t>
            </a: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l-GR" sz="2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endParaRPr kumimoji="0" lang="el-GR" sz="2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α)  Αναιτιολόγητη </a:t>
            </a:r>
            <a:r>
              <a:rPr kumimoji="0" lang="el-GR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προτεραιότητα του γραπτού λόγου</a:t>
            </a:r>
            <a:endParaRPr kumimoji="0" lang="el-GR" sz="27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l-GR" sz="2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β) </a:t>
            </a:r>
            <a:r>
              <a:rPr kumimoji="0" lang="el-GR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Ρυθμιστική - κανονιστική στάση </a:t>
            </a: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απέναντι στην ομιλούμενη γλώσσα με πρότυπα γλωσσικής ορθότητας και καθαρότητας (έμφαση στη νόρμα, την πρότυπη γλώσσα των κλασικών κειμένων). </a:t>
            </a:r>
            <a:r>
              <a:rPr kumimoji="0" lang="el-GR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Επιβολή κανόνων ορθής χρήσης (</a:t>
            </a:r>
            <a:r>
              <a:rPr kumimoji="0" lang="el-GR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όχι από τον λόγο των ομιλητών, αλλά από τα ‘σημαντικά’ κείμενα του παρελθόντος</a:t>
            </a:r>
            <a:r>
              <a:rPr kumimoji="0" lang="el-GR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l-GR" sz="2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l-GR" sz="2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γ) Εξίσωση της γλωσσικής </a:t>
            </a:r>
            <a:r>
              <a:rPr kumimoji="0" lang="el-GR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αλλαγής με τη γλωσσική φθορά </a:t>
            </a: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(μη αποδεκτή η απόκλιση από τη νόρμα).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Παραδοσιακή γραμματική</a:t>
            </a:r>
            <a:endParaRPr lang="el-GR" altLang="el-GR" b="1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1" hasCustomPrompt="1"/>
          </p:nvPr>
        </p:nvSpPr>
        <p:spPr>
          <a:xfrm>
            <a:off x="611188" y="1600200"/>
            <a:ext cx="8153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/>
          </a:p>
          <a:p>
            <a:pPr algn="r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/>
              <a:t>Χαραλαμπόπουλος &amp; Χατζησαββίδης, 1997: 51</a:t>
            </a:r>
            <a:endParaRPr dirty="0"/>
          </a:p>
        </p:txBody>
      </p:sp>
      <p:pic>
        <p:nvPicPr>
          <p:cNvPr id="27652" name="Θέση περιεχομένου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4275" y="1773238"/>
            <a:ext cx="6624638" cy="41036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dirty="0"/>
              <a:t>Ερωτήσεις Κατανόησης</a:t>
            </a:r>
            <a:endParaRPr lang="el-GR" altLang="el-GR" dirty="0"/>
          </a:p>
        </p:txBody>
      </p:sp>
      <p:sp>
        <p:nvSpPr>
          <p:cNvPr id="28675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07950" y="1600200"/>
            <a:ext cx="8928100" cy="4924425"/>
          </a:xfrm>
        </p:spPr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Τι μελετά η Θεωρητική Γλωσσολογία;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Υπάρχουν πλούσιες και φτωχές γλώσσες; Ποια είναι η θέση της Γλωσσολογίας και γιατί;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Ποιο είναι το αντικείμενο μελέτης της Παραδοσιακής γραμματικής;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Πώς έχει επηρεάσει η Παραδοσιακή γραμματική τον τρόπο που αντιλαμβανόμαστε και αξιολογούμε τη γλώσσα και τη χρήση της;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Σε τι διαφέρει ο χαρακτήρας της Παραδοσιακής γραμματικής από αυτόν της σύγχρονης Γλωσσολογίας;</a:t>
            </a:r>
            <a:endParaRPr lang="el-GR" alt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Βιβλιογραφικές αναφορές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323850" y="1628775"/>
            <a:ext cx="8640763" cy="48958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354330" indent="-35433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700" dirty="0">
                <a:solidFill>
                  <a:srgbClr val="000000"/>
                </a:solidFill>
              </a:rPr>
              <a:t>Κακριδή-Φερράρι, Μ. (2001). «Πλούσιες και φτωχές γλώσσες». Στο Γιάννης Η. Χάρης (επιμ.), Δέκα μύθοι για την Ελληνική γλώσσα, 103-110. Αθήνα: Πατάκης.</a:t>
            </a:r>
            <a:endParaRPr sz="2700" dirty="0">
              <a:solidFill>
                <a:srgbClr val="000000"/>
              </a:solidFill>
            </a:endParaRPr>
          </a:p>
          <a:p>
            <a:pPr marL="354330" indent="-354330" algn="just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700" dirty="0">
                <a:solidFill>
                  <a:srgbClr val="000000"/>
                </a:solidFill>
              </a:rPr>
              <a:t>Φιλιππάκη-</a:t>
            </a:r>
            <a:r>
              <a:rPr lang="en-US" altLang="x-none" sz="2700" dirty="0">
                <a:solidFill>
                  <a:srgbClr val="000000"/>
                </a:solidFill>
                <a:latin typeface="Tw Cen MT" panose="020B0602020104020603" pitchFamily="34" charset="0"/>
              </a:rPr>
              <a:t>Warburton</a:t>
            </a:r>
            <a:r>
              <a:rPr sz="2700" dirty="0">
                <a:solidFill>
                  <a:srgbClr val="000000"/>
                </a:solidFill>
              </a:rPr>
              <a:t>,</a:t>
            </a:r>
            <a:r>
              <a:rPr lang="en-US" altLang="x-none" sz="2700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r>
              <a:rPr sz="2700" dirty="0">
                <a:solidFill>
                  <a:srgbClr val="000000"/>
                </a:solidFill>
              </a:rPr>
              <a:t>Ει. (1992). </a:t>
            </a:r>
            <a:r>
              <a:rPr sz="2700" i="1" dirty="0">
                <a:solidFill>
                  <a:srgbClr val="000000"/>
                </a:solidFill>
              </a:rPr>
              <a:t>Εισαγωγή στη θεωρητική γλωσσολογία</a:t>
            </a:r>
            <a:r>
              <a:rPr sz="2700" dirty="0">
                <a:solidFill>
                  <a:srgbClr val="000000"/>
                </a:solidFill>
              </a:rPr>
              <a:t>. Αθήνα: Νεφέλη.</a:t>
            </a:r>
            <a:endParaRPr sz="2700" dirty="0">
              <a:solidFill>
                <a:srgbClr val="000000"/>
              </a:solidFill>
            </a:endParaRPr>
          </a:p>
          <a:p>
            <a:pPr marL="354330" indent="-354330" algn="just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700" dirty="0">
                <a:solidFill>
                  <a:srgbClr val="000000"/>
                </a:solidFill>
              </a:rPr>
              <a:t>Χαραλαμπόπουλος, Α. &amp; Χατζησαββίδης, Σ. (1997). </a:t>
            </a:r>
            <a:r>
              <a:rPr sz="2700" i="1" dirty="0">
                <a:solidFill>
                  <a:srgbClr val="000000"/>
                </a:solidFill>
              </a:rPr>
              <a:t>Η διδασκαλία της λειτουργικής χρήσης της γλώσσας: Θεωρία και πρακτική εφαρμογή</a:t>
            </a:r>
            <a:r>
              <a:rPr sz="2700" dirty="0">
                <a:solidFill>
                  <a:srgbClr val="000000"/>
                </a:solidFill>
              </a:rPr>
              <a:t>. Θεσσαλονίκη: Κώδικάς.</a:t>
            </a:r>
            <a:endParaRPr sz="2700" dirty="0">
              <a:solidFill>
                <a:srgbClr val="000000"/>
              </a:solidFill>
            </a:endParaRPr>
          </a:p>
          <a:p>
            <a:pPr marL="354330" indent="-354330" algn="just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700" dirty="0">
                <a:solidFill>
                  <a:srgbClr val="000000"/>
                </a:solidFill>
              </a:rPr>
              <a:t>Χριστίδης Α.-Φ. (επιμ). </a:t>
            </a:r>
            <a:r>
              <a:rPr sz="2700" i="1" dirty="0">
                <a:solidFill>
                  <a:srgbClr val="000000"/>
                </a:solidFill>
              </a:rPr>
              <a:t>Ιστορία της Ελληνικής Γλώσσας</a:t>
            </a:r>
            <a:r>
              <a:rPr sz="2700" dirty="0">
                <a:solidFill>
                  <a:srgbClr val="000000"/>
                </a:solidFill>
              </a:rPr>
              <a:t>. ΙΝΣ</a:t>
            </a:r>
            <a:endParaRPr sz="2700" dirty="0">
              <a:solidFill>
                <a:srgbClr val="000000"/>
              </a:solidFill>
            </a:endParaRPr>
          </a:p>
          <a:p>
            <a:pPr marL="354330" indent="-354330" algn="just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700" dirty="0">
                <a:solidFill>
                  <a:srgbClr val="000000"/>
                </a:solidFill>
              </a:rPr>
              <a:t>Χριστίδης Α.-Φ./Βελούδης Γ. (1996-7). «Γενική γλωσσολογία Ι», Θεσσαλονίκη: Α.Π.Θ.</a:t>
            </a:r>
            <a:endParaRPr sz="2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>
              <a:buNone/>
            </a:pPr>
            <a:r>
              <a:rPr sz="3600" b="1" dirty="0"/>
              <a:t>Γενικές-Εισαγωγικές Παρατηρήσεις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0" y="1628775"/>
            <a:ext cx="8766175" cy="50403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algn="just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3600" dirty="0">
                <a:solidFill>
                  <a:srgbClr val="000000"/>
                </a:solidFill>
              </a:rPr>
              <a:t>Ποιο είναι το αντικείμενο της γλωσσολογίας;  </a:t>
            </a:r>
            <a:endParaRPr sz="3600" dirty="0">
              <a:solidFill>
                <a:srgbClr val="000000"/>
              </a:solidFill>
            </a:endParaRPr>
          </a:p>
          <a:p>
            <a:pPr algn="just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3600" dirty="0">
              <a:solidFill>
                <a:srgbClr val="000000"/>
              </a:solidFill>
            </a:endParaRPr>
          </a:p>
          <a:p>
            <a:pPr algn="just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3600" dirty="0">
                <a:solidFill>
                  <a:srgbClr val="000000"/>
                </a:solidFill>
              </a:rPr>
              <a:t>Διάκριση ανάμεσα σε Γλωσσομάθεια/ Φιλολογία/ Γλωσσολογία</a:t>
            </a:r>
            <a:endParaRPr sz="3600" dirty="0">
              <a:solidFill>
                <a:srgbClr val="000000"/>
              </a:solidFill>
            </a:endParaRPr>
          </a:p>
          <a:p>
            <a:pPr algn="just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3600" dirty="0">
              <a:solidFill>
                <a:srgbClr val="000000"/>
              </a:solidFill>
            </a:endParaRPr>
          </a:p>
          <a:p>
            <a:pPr algn="just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3600" dirty="0">
                <a:solidFill>
                  <a:srgbClr val="000000"/>
                </a:solidFill>
              </a:rPr>
              <a:t>Επίπεδα γλωσσικής ανάλυσης</a:t>
            </a:r>
            <a:endParaRPr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Επιστημονική μελέτη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65113" y="1536700"/>
            <a:ext cx="8501063" cy="50927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b="1"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b="1" dirty="0">
                <a:solidFill>
                  <a:srgbClr val="000000"/>
                </a:solidFill>
              </a:rPr>
              <a:t>Γλωσσολογία είναι η </a:t>
            </a:r>
            <a:r>
              <a:rPr b="1" dirty="0">
                <a:solidFill>
                  <a:srgbClr val="FF0000"/>
                </a:solidFill>
              </a:rPr>
              <a:t>επιστημονική μελέτη</a:t>
            </a:r>
            <a:r>
              <a:rPr b="1" dirty="0">
                <a:solidFill>
                  <a:srgbClr val="000000"/>
                </a:solidFill>
              </a:rPr>
              <a:t> της γλώσσας</a:t>
            </a:r>
            <a:endParaRPr b="1"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b="1" dirty="0">
              <a:solidFill>
                <a:srgbClr val="000000"/>
              </a:solidFill>
            </a:endParaRPr>
          </a:p>
          <a:p>
            <a:pPr lvl="1" eaLnBrk="1" hangingPunct="1">
              <a:buClr>
                <a:schemeClr val="accent2"/>
              </a:buClr>
              <a:buSzPct val="70000"/>
              <a:buFont typeface="Wingdings" panose="05000000000000000000" pitchFamily="2" charset="2"/>
              <a:buChar char="Ø"/>
            </a:pPr>
            <a:r>
              <a:rPr b="1" dirty="0">
                <a:solidFill>
                  <a:srgbClr val="000000"/>
                </a:solidFill>
              </a:rPr>
              <a:t>Επιστημονική μελέτη: </a:t>
            </a:r>
            <a:r>
              <a:rPr i="1" dirty="0">
                <a:solidFill>
                  <a:srgbClr val="000000"/>
                </a:solidFill>
              </a:rPr>
              <a:t>Αντικειμενική, αμερόληπτη </a:t>
            </a:r>
            <a:r>
              <a:rPr b="1" i="1" dirty="0">
                <a:solidFill>
                  <a:srgbClr val="000000"/>
                </a:solidFill>
              </a:rPr>
              <a:t>παρατήρηση και καταγραφή </a:t>
            </a:r>
            <a:r>
              <a:rPr i="1" dirty="0">
                <a:solidFill>
                  <a:srgbClr val="000000"/>
                </a:solidFill>
              </a:rPr>
              <a:t>των δεδομένων, χωρίς</a:t>
            </a:r>
            <a:endParaRPr lang="en-US" altLang="x-none" i="1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lvl="2" indent="-273050" eaLnBrk="1" hangingPunct="1">
              <a:buClr>
                <a:schemeClr val="accent2"/>
              </a:buClr>
              <a:buSzPct val="75000"/>
              <a:buFont typeface="Wingdings" panose="05000000000000000000" pitchFamily="2" charset="2"/>
              <a:buChar char="Ø"/>
            </a:pPr>
            <a:r>
              <a:rPr i="1" dirty="0">
                <a:solidFill>
                  <a:srgbClr val="000000"/>
                </a:solidFill>
              </a:rPr>
              <a:t>κοινωνικές, </a:t>
            </a:r>
            <a:endParaRPr lang="en-US" altLang="x-none" i="1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lvl="2" indent="-273050" eaLnBrk="1" hangingPunct="1">
              <a:buClr>
                <a:schemeClr val="accent2"/>
              </a:buClr>
              <a:buSzPct val="75000"/>
              <a:buFont typeface="Wingdings" panose="05000000000000000000" pitchFamily="2" charset="2"/>
              <a:buChar char="Ø"/>
            </a:pPr>
            <a:r>
              <a:rPr i="1" dirty="0">
                <a:solidFill>
                  <a:srgbClr val="000000"/>
                </a:solidFill>
              </a:rPr>
              <a:t>πολιτιστικές, </a:t>
            </a:r>
            <a:endParaRPr lang="en-US" altLang="x-none" i="1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lvl="2" indent="-273050" eaLnBrk="1" hangingPunct="1">
              <a:buClr>
                <a:schemeClr val="accent2"/>
              </a:buClr>
              <a:buSzPct val="75000"/>
              <a:buFont typeface="Wingdings" panose="05000000000000000000" pitchFamily="2" charset="2"/>
              <a:buChar char="Ø"/>
            </a:pPr>
            <a:r>
              <a:rPr i="1" dirty="0">
                <a:solidFill>
                  <a:srgbClr val="000000"/>
                </a:solidFill>
              </a:rPr>
              <a:t>εθνικιστικές </a:t>
            </a:r>
            <a:endParaRPr lang="en-US" altLang="x-none" i="1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lvl="2" indent="-273050" eaLnBrk="1" hangingPunct="1">
              <a:buClr>
                <a:schemeClr val="accent2"/>
              </a:buClr>
              <a:buSzPct val="75000"/>
              <a:buFont typeface="Wingdings" panose="05000000000000000000" pitchFamily="2" charset="2"/>
              <a:buNone/>
            </a:pPr>
            <a:r>
              <a:rPr i="1" dirty="0">
                <a:solidFill>
                  <a:srgbClr val="000000"/>
                </a:solidFill>
              </a:rPr>
              <a:t>ή άλλες </a:t>
            </a:r>
            <a:r>
              <a:rPr b="1" i="1" dirty="0">
                <a:solidFill>
                  <a:srgbClr val="000000"/>
                </a:solidFill>
                <a:highlight>
                  <a:srgbClr val="FFFF00"/>
                </a:highlight>
              </a:rPr>
              <a:t>προκαταλήψεις</a:t>
            </a:r>
            <a:r>
              <a:rPr i="1" dirty="0">
                <a:solidFill>
                  <a:srgbClr val="000000"/>
                </a:solidFill>
              </a:rPr>
              <a:t>.</a:t>
            </a:r>
            <a:endParaRPr b="1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Απόσπασμα από συνέντευξη της Σαβίνας Ιατρίδου (2002)</a:t>
            </a: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6530" y="1558290"/>
            <a:ext cx="8930005" cy="518731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(Καθηγήτρια  Θεωρητικής Γλωσσολογίας στο ΜΙΤ)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Στη Θεωρητική Γλωσσολογία, στόχος είναι </a:t>
            </a:r>
            <a:r>
              <a:rPr b="1" dirty="0">
                <a:solidFill>
                  <a:srgbClr val="000000"/>
                </a:solidFill>
              </a:rPr>
              <a:t>η κατανόηση του τρόπου λειτουργίας του εγκεφάλου</a:t>
            </a:r>
            <a:r>
              <a:rPr dirty="0">
                <a:solidFill>
                  <a:srgbClr val="000000"/>
                </a:solidFill>
              </a:rPr>
              <a:t>, όσον αφορά την ικανότητά του </a:t>
            </a:r>
            <a:r>
              <a:rPr b="1" dirty="0">
                <a:solidFill>
                  <a:srgbClr val="000000"/>
                </a:solidFill>
              </a:rPr>
              <a:t>να αντιλαμβάνεται και να παράγει λόγο</a:t>
            </a:r>
            <a:r>
              <a:rPr dirty="0">
                <a:solidFill>
                  <a:srgbClr val="000000"/>
                </a:solidFill>
              </a:rPr>
              <a:t>. (…) Έτσι, όταν μελετώ την </a:t>
            </a:r>
            <a:r>
              <a:rPr dirty="0">
                <a:solidFill>
                  <a:srgbClr val="FF0000"/>
                </a:solidFill>
              </a:rPr>
              <a:t>ελληνική γλώσσα </a:t>
            </a:r>
            <a:r>
              <a:rPr dirty="0">
                <a:solidFill>
                  <a:srgbClr val="000000"/>
                </a:solidFill>
              </a:rPr>
              <a:t>στο πλαίσιο μιας έρευνας, την αντιμετωπίζω ως </a:t>
            </a:r>
            <a:r>
              <a:rPr b="1" dirty="0">
                <a:solidFill>
                  <a:srgbClr val="FF0000"/>
                </a:solidFill>
              </a:rPr>
              <a:t>δυνητικό προϊόν του ανθρωπίνου εγκεφάλου</a:t>
            </a:r>
            <a:r>
              <a:rPr dirty="0">
                <a:solidFill>
                  <a:srgbClr val="000000"/>
                </a:solidFill>
              </a:rPr>
              <a:t>, όπως κάποιος θα μελετούσε την </a:t>
            </a:r>
            <a:r>
              <a:rPr b="1" dirty="0">
                <a:solidFill>
                  <a:srgbClr val="000000"/>
                </a:solidFill>
              </a:rPr>
              <a:t>αδρεναλίνη</a:t>
            </a:r>
            <a:r>
              <a:rPr dirty="0">
                <a:solidFill>
                  <a:srgbClr val="000000"/>
                </a:solidFill>
              </a:rPr>
              <a:t> ως </a:t>
            </a:r>
            <a:r>
              <a:rPr b="1" dirty="0">
                <a:solidFill>
                  <a:srgbClr val="000000"/>
                </a:solidFill>
              </a:rPr>
              <a:t>δυνητικό προϊόν του ανθρωπίνου σώματος</a:t>
            </a:r>
            <a:r>
              <a:rPr dirty="0">
                <a:solidFill>
                  <a:srgbClr val="000000"/>
                </a:solidFill>
              </a:rPr>
              <a:t>. (…)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Απόσπασμα από συνέντευξη της Σαβίνας Ιατρίδου (2002)</a:t>
            </a:r>
            <a:endParaRPr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85225" cy="49974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Στην Θεωρητική Γλωσσολογία αναζητούμε </a:t>
            </a:r>
            <a:r>
              <a:rPr b="1" dirty="0">
                <a:solidFill>
                  <a:srgbClr val="000000"/>
                </a:solidFill>
              </a:rPr>
              <a:t>αλγορίθμους</a:t>
            </a:r>
            <a:r>
              <a:rPr dirty="0">
                <a:solidFill>
                  <a:srgbClr val="000000"/>
                </a:solidFill>
              </a:rPr>
              <a:t>, οι οποίοι να εκφράζουν </a:t>
            </a:r>
            <a:r>
              <a:rPr b="1" dirty="0">
                <a:solidFill>
                  <a:srgbClr val="000000"/>
                </a:solidFill>
              </a:rPr>
              <a:t>το πώς λειτουργεί η γλώσσα στον εγκέφαλο</a:t>
            </a:r>
            <a:r>
              <a:rPr dirty="0">
                <a:solidFill>
                  <a:srgbClr val="000000"/>
                </a:solidFill>
              </a:rPr>
              <a:t>. </a:t>
            </a:r>
            <a:r>
              <a:rPr dirty="0">
                <a:solidFill>
                  <a:srgbClr val="FF0000"/>
                </a:solidFill>
              </a:rPr>
              <a:t>Δεν έχει νόημα να με ρωτάτε ποια γλώσσα θεωρώ </a:t>
            </a:r>
            <a:r>
              <a:rPr i="1" dirty="0">
                <a:solidFill>
                  <a:srgbClr val="FF0000"/>
                </a:solidFill>
              </a:rPr>
              <a:t>εγώ</a:t>
            </a:r>
            <a:r>
              <a:rPr dirty="0">
                <a:solidFill>
                  <a:srgbClr val="FF0000"/>
                </a:solidFill>
              </a:rPr>
              <a:t> πιο όμορφη</a:t>
            </a:r>
            <a:r>
              <a:rPr dirty="0">
                <a:solidFill>
                  <a:srgbClr val="000000"/>
                </a:solidFill>
              </a:rPr>
              <a:t>. Είναι σαν να ρωτάτε </a:t>
            </a:r>
            <a:r>
              <a:rPr b="1" dirty="0">
                <a:solidFill>
                  <a:srgbClr val="000000"/>
                </a:solidFill>
              </a:rPr>
              <a:t>κάποιον που ερευνά το συκώτι ή τα νεφρά, ποιο πρότυπο ομορφιάς προτιμά για το ανθρώπινο σώμα</a:t>
            </a:r>
            <a:r>
              <a:rPr dirty="0">
                <a:solidFill>
                  <a:srgbClr val="000000"/>
                </a:solidFill>
              </a:rPr>
              <a:t>. Ίσως ο άνθρωπος αυτός να έχει καταλήξει σε κάποια </a:t>
            </a:r>
            <a:r>
              <a:rPr b="1" dirty="0">
                <a:solidFill>
                  <a:srgbClr val="000000"/>
                </a:solidFill>
              </a:rPr>
              <a:t>αισθητικά κριτήρια</a:t>
            </a:r>
            <a:r>
              <a:rPr dirty="0">
                <a:solidFill>
                  <a:srgbClr val="000000"/>
                </a:solidFill>
              </a:rPr>
              <a:t>, αλλά </a:t>
            </a:r>
            <a:r>
              <a:rPr b="1" dirty="0">
                <a:solidFill>
                  <a:srgbClr val="000000"/>
                </a:solidFill>
              </a:rPr>
              <a:t>αυτό δεν έχει σχέση με την ιδιότητά του ως ερευνητή</a:t>
            </a:r>
            <a:r>
              <a:rPr dirty="0">
                <a:solidFill>
                  <a:srgbClr val="000000"/>
                </a:solidFill>
              </a:rPr>
              <a:t> στον συγκεκριμένο τομέα της Ιατρικής. (…)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Απόσπασμα από συνέντευξη της Σαβίνας Ιατρίδου (2002)</a:t>
            </a:r>
            <a:endParaRPr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856663" cy="48529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Ακούω συχνά να λέγεται ότι </a:t>
            </a:r>
            <a:r>
              <a:rPr b="1" dirty="0">
                <a:solidFill>
                  <a:srgbClr val="000000"/>
                </a:solidFill>
              </a:rPr>
              <a:t>μια γλώσσα είναι </a:t>
            </a:r>
            <a:r>
              <a:rPr b="1" dirty="0">
                <a:solidFill>
                  <a:srgbClr val="FF0000"/>
                </a:solidFill>
              </a:rPr>
              <a:t>πιο πλούσια </a:t>
            </a:r>
            <a:r>
              <a:rPr dirty="0">
                <a:solidFill>
                  <a:srgbClr val="000000"/>
                </a:solidFill>
              </a:rPr>
              <a:t>ή ότι είναι σε θέση να εκφράσει περισσότερα νοήματα. Απ’ όσο ξέρω, </a:t>
            </a:r>
            <a:r>
              <a:rPr b="1" dirty="0">
                <a:solidFill>
                  <a:srgbClr val="000000"/>
                </a:solidFill>
              </a:rPr>
              <a:t>δεν υπάρχει κάποιο </a:t>
            </a:r>
            <a:r>
              <a:rPr b="1" dirty="0">
                <a:solidFill>
                  <a:srgbClr val="FF0000"/>
                </a:solidFill>
              </a:rPr>
              <a:t>μέτρο </a:t>
            </a:r>
            <a:r>
              <a:rPr b="1" dirty="0">
                <a:solidFill>
                  <a:srgbClr val="000000"/>
                </a:solidFill>
              </a:rPr>
              <a:t>που να επιτρέπει τέτοιου είδους σύγκριση των γλωσσών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.</a:t>
            </a:r>
            <a:r>
              <a:rPr dirty="0">
                <a:solidFill>
                  <a:srgbClr val="000000"/>
                </a:solidFill>
              </a:rPr>
              <a:t> Και όταν ρωτώ αυτούς που διατυπώνουν τέτοιες απόψεις, πώς κάνουν αυτή τη σύγκριση, δεν παίρνω ποτέ απάντηση.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Απόσπασμα από συνέντευξη της Σαβίνας Ιατρίδου (2002)</a:t>
            </a:r>
            <a:endParaRPr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85225" cy="50688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Έχω μελετήσει πολλές διαφορετικές γλώσσες </a:t>
            </a:r>
            <a:r>
              <a:rPr b="1" dirty="0">
                <a:solidFill>
                  <a:srgbClr val="000000"/>
                </a:solidFill>
              </a:rPr>
              <a:t>και δεν έχω συναντήσει ποτέ μια έννοια που να μπορεί να εκφραστεί από μία γλώσσα και όχι από άλλη</a:t>
            </a:r>
            <a:r>
              <a:rPr dirty="0">
                <a:solidFill>
                  <a:srgbClr val="000000"/>
                </a:solidFill>
              </a:rPr>
              <a:t>. Είναι πιθανό να υπάρχουν πράγματα </a:t>
            </a:r>
            <a:r>
              <a:rPr i="1" dirty="0">
                <a:solidFill>
                  <a:srgbClr val="000000"/>
                </a:solidFill>
              </a:rPr>
              <a:t>που δεν απαντώνται σε μια κοινωνία</a:t>
            </a:r>
            <a:r>
              <a:rPr dirty="0">
                <a:solidFill>
                  <a:srgbClr val="000000"/>
                </a:solidFill>
              </a:rPr>
              <a:t> και, κατά συνέπεια, να μην υπάρχει η αντίστοιχη λέξη στο λεξιλόγιό της, </a:t>
            </a:r>
            <a:r>
              <a:rPr b="1" dirty="0">
                <a:solidFill>
                  <a:srgbClr val="000000"/>
                </a:solidFill>
              </a:rPr>
              <a:t>αλλά αυτό δεν καθιστά τη συγκεκριμένη γλώσσα </a:t>
            </a:r>
            <a:r>
              <a:rPr b="1" dirty="0">
                <a:solidFill>
                  <a:srgbClr val="FF0000"/>
                </a:solidFill>
              </a:rPr>
              <a:t>φτωχότερη</a:t>
            </a:r>
            <a:r>
              <a:rPr dirty="0">
                <a:solidFill>
                  <a:srgbClr val="000000"/>
                </a:solidFill>
              </a:rPr>
              <a:t>. Για παράδειγμα, θα λέγαμε ποτέ ότι </a:t>
            </a:r>
            <a:r>
              <a:rPr b="1" dirty="0">
                <a:solidFill>
                  <a:srgbClr val="FF0000"/>
                </a:solidFill>
              </a:rPr>
              <a:t>τα αρχαία ελληνικά είναι φτωχότερα από τα νέα, επειδή δεν έχουν λέξη για τον «ηλεκτρονικό υπολογιστή»;</a:t>
            </a:r>
            <a:endParaRPr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Τίτλος 1"/>
          <p:cNvSpPr>
            <a:spLocks noGrp="1"/>
          </p:cNvSpPr>
          <p:nvPr>
            <p:ph type="title" hasCustomPrompt="1"/>
          </p:nvPr>
        </p:nvSpPr>
        <p:spPr>
          <a:xfrm>
            <a:off x="107950" y="228600"/>
            <a:ext cx="9036050" cy="990600"/>
          </a:xfrm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dirty="0"/>
              <a:t>Πλούσιες και φτωχές γλώσσες: </a:t>
            </a:r>
            <a:br>
              <a:rPr lang="el-GR" altLang="el-GR" dirty="0"/>
            </a:br>
            <a:r>
              <a:rPr lang="el-GR" altLang="el-GR" dirty="0"/>
              <a:t>Θέσεις της Γλωσσολογίας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107950" y="1700213"/>
            <a:ext cx="8856663" cy="5157787"/>
          </a:xfrm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Για την επιστήμη της Γλωσσολογίας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δεν υπάρχουν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φυσικές γλώσσες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«ανεπαρκείς», «πρωτόγονες» ή «κατώτερες»,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όλες οι γλώσσες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θεωρούνται </a:t>
            </a:r>
            <a:r>
              <a:rPr kumimoji="0" lang="el-GR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ισότιμες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Κάθε γλώσσα, ως σύστημα επικοινωνίας των χρηστών της, έχει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απόλυτη αυτάρκεια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καθώς καλύπτει επαρκώς τις ανάγκες της κοινωνίας που τη μιλά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Κάθε γλώσσα,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είτε θεωρείται δήθεν πρωτόγονη είτε «πολιτισμένη», «ανεπτυγμένη», «πλούσια»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παρουσιάζει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χωρίς εξαίρεση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όλα τα χαρακτηριστικά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που διαφοροποιούν τις γλώσσες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από τα συστήματα επικοινωνίας των ζώων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		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							(Κακριδή-</a:t>
            </a: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Φερράρι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2001: 103-110)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Τίτλος 1"/>
          <p:cNvSpPr>
            <a:spLocks noGrp="1"/>
          </p:cNvSpPr>
          <p:nvPr>
            <p:ph type="title" hasCustomPrompt="1"/>
          </p:nvPr>
        </p:nvSpPr>
        <p:spPr>
          <a:xfrm>
            <a:off x="107950" y="0"/>
            <a:ext cx="9001125" cy="1219200"/>
          </a:xfrm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dirty="0">
                <a:solidFill>
                  <a:srgbClr val="434342"/>
                </a:solidFill>
              </a:rPr>
              <a:t>Πλούσιες και φτωχές γλώσσες:</a:t>
            </a:r>
            <a:br>
              <a:rPr lang="el-GR" altLang="el-GR" dirty="0">
                <a:solidFill>
                  <a:srgbClr val="434342"/>
                </a:solidFill>
              </a:rPr>
            </a:br>
            <a:r>
              <a:rPr lang="el-GR" altLang="el-GR" dirty="0">
                <a:solidFill>
                  <a:srgbClr val="434342"/>
                </a:solidFill>
              </a:rPr>
              <a:t> Θέσεις της Γλωσσολογίας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107950" y="1600200"/>
            <a:ext cx="9001125" cy="5257800"/>
          </a:xfrm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96A1B"/>
              </a:buClr>
              <a:buSzPct val="60000"/>
              <a:buFont typeface="Wingdings" panose="05000000000000000000" pitchFamily="2" charset="2"/>
              <a:buChar char=""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Κάθε γλώσσα συνδυάζει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μονάδες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χωρίς νόημα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(ήχους)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ώστε να δημιουργήσει μονάδες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με νόημα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(λέξεις)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να εκφράσει την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ανθρώπινη εμπειρία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χρήση κάθε γλώσσας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διέπεται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από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κανόνες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σε φωνολογικό, μορφολογικό και συντακτικό επίπεδο.      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96A1B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ίδια γλώσσα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θα μπορούσε να εκφράσει οποιονδήποτε άλλο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πολιτισμό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καθώς θα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προσάρμοζε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αναλόγως το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λεξιλόγιό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της.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96A1B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96A1B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(Κακριδή-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Φερράρι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2001: 103-110)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Διάμεσος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7949</Words>
  <Application>WPS Presentation</Application>
  <PresentationFormat>Προβολή στην οθόνη (4:3)</PresentationFormat>
  <Paragraphs>149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SimSun</vt:lpstr>
      <vt:lpstr>Wingdings</vt:lpstr>
      <vt:lpstr>Calibri</vt:lpstr>
      <vt:lpstr>Wingdings 2</vt:lpstr>
      <vt:lpstr>Wingdings</vt:lpstr>
      <vt:lpstr>Tw Cen MT</vt:lpstr>
      <vt:lpstr>Times New Roman</vt:lpstr>
      <vt:lpstr>Microsoft YaHei</vt:lpstr>
      <vt:lpstr>Arial Unicode MS</vt:lpstr>
      <vt:lpstr>Διάμεσος</vt:lpstr>
      <vt:lpstr>Πανεπιστήμιο Πατρών Τμήμα Φιλολογίας  Εισαγωγή στη Γενική Γλωσσολογία Ι  Διδάσκων: Αργύρης Αρχάκης</vt:lpstr>
      <vt:lpstr>Γενικές-Εισαγωγικές Παρατηρήσεις</vt:lpstr>
      <vt:lpstr>Επιστημονική μελέτη</vt:lpstr>
      <vt:lpstr>Απόσπασμα από συνέντευξη της Σαβίνας Ιατρίδου (2002)</vt:lpstr>
      <vt:lpstr>Απόσπασμα από συνέντευξη της Σαβίνας Ιατρίδου (2002)</vt:lpstr>
      <vt:lpstr>Απόσπασμα από συνέντευξη της Σαβίνας Ιατρίδου (2002)</vt:lpstr>
      <vt:lpstr>Απόσπασμα από συνέντευξη της Σαβίνας Ιατρίδου (2002)</vt:lpstr>
      <vt:lpstr>Πλούσιες και φτωχές γλώσσες:  Θέσεις της Γλωσσολογίας</vt:lpstr>
      <vt:lpstr>Πλούσιες και φτωχές γλώσσες:  Θέσεις της Γλωσσολογίας</vt:lpstr>
      <vt:lpstr>Επιστημονική μελέτη</vt:lpstr>
      <vt:lpstr>Επιστημονική μελέτη</vt:lpstr>
      <vt:lpstr>Γνωσιολογικά ρεύματα στα οποία βασίστηκε η Γλωσσολογία</vt:lpstr>
      <vt:lpstr>Παραδοσιακή γραμματική </vt:lpstr>
      <vt:lpstr>Γλωσσικές μεταβολές  κατά την Ελληνιστική περίοδο</vt:lpstr>
      <vt:lpstr>Γλωσσικές μεταβολές  κατά την Ελληνιστική περίοδο</vt:lpstr>
      <vt:lpstr>Παραδοσιακή γραμματική</vt:lpstr>
      <vt:lpstr>Παραδοσιακή γραμματική</vt:lpstr>
      <vt:lpstr>Ερωτήσεις Κατανόησης</vt:lpstr>
      <vt:lpstr>Βιβλιογραφικές αναφορές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Πανεπιστήμιο Πατρών Τμήμα Φιλολογίας  Εισαγωγή στη Γενική Γλωσσολογία Ι  Διδάσκων: Αργύρης Αρχάκης</dc:title>
  <dc:creator>mlr</dc:creator>
  <cp:lastModifiedBy>Teratech</cp:lastModifiedBy>
  <cp:revision>118</cp:revision>
  <dcterms:created xsi:type="dcterms:W3CDTF">2014-09-10T17:44:00Z</dcterms:created>
  <dcterms:modified xsi:type="dcterms:W3CDTF">2024-10-08T14:42:55Z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9FD48923741E46E48914365ADC0B9A64_13</vt:lpwstr>
  </property>
  <property fmtid="{D5CDD505-2E9C-101B-9397-08002B2CF9AE}" pid="3" name="KSOProductBuildVer">
    <vt:lpwstr>1033-12.2.0.18283</vt:lpwstr>
  </property>
</Properties>
</file>