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277" r:id="rId3"/>
    <p:sldId id="283" r:id="rId4"/>
    <p:sldId id="308" r:id="rId5"/>
    <p:sldId id="284" r:id="rId6"/>
    <p:sldId id="278" r:id="rId7"/>
    <p:sldId id="368" r:id="rId8"/>
    <p:sldId id="311" r:id="rId9"/>
    <p:sldId id="315" r:id="rId10"/>
    <p:sldId id="314" r:id="rId11"/>
    <p:sldId id="259" r:id="rId12"/>
    <p:sldId id="260" r:id="rId13"/>
    <p:sldId id="261" r:id="rId14"/>
    <p:sldId id="313" r:id="rId15"/>
    <p:sldId id="316" r:id="rId16"/>
    <p:sldId id="364" r:id="rId17"/>
    <p:sldId id="377" r:id="rId18"/>
    <p:sldId id="366" r:id="rId19"/>
    <p:sldId id="365" r:id="rId20"/>
    <p:sldId id="367" r:id="rId21"/>
    <p:sldId id="369" r:id="rId22"/>
    <p:sldId id="318" r:id="rId23"/>
    <p:sldId id="319" r:id="rId24"/>
    <p:sldId id="320" r:id="rId25"/>
    <p:sldId id="263" r:id="rId26"/>
    <p:sldId id="264" r:id="rId27"/>
    <p:sldId id="265" r:id="rId28"/>
    <p:sldId id="338" r:id="rId29"/>
    <p:sldId id="321" r:id="rId30"/>
    <p:sldId id="268" r:id="rId31"/>
    <p:sldId id="322" r:id="rId32"/>
    <p:sldId id="323" r:id="rId33"/>
    <p:sldId id="287" r:id="rId34"/>
    <p:sldId id="289" r:id="rId35"/>
    <p:sldId id="302" r:id="rId36"/>
    <p:sldId id="303" r:id="rId37"/>
    <p:sldId id="378" r:id="rId38"/>
    <p:sldId id="372" r:id="rId39"/>
    <p:sldId id="373" r:id="rId40"/>
    <p:sldId id="374" r:id="rId41"/>
    <p:sldId id="371" r:id="rId42"/>
    <p:sldId id="375" r:id="rId43"/>
    <p:sldId id="327" r:id="rId44"/>
    <p:sldId id="324" r:id="rId45"/>
    <p:sldId id="370" r:id="rId46"/>
    <p:sldId id="328" r:id="rId47"/>
    <p:sldId id="279" r:id="rId48"/>
    <p:sldId id="376" r:id="rId49"/>
    <p:sldId id="280" r:id="rId50"/>
    <p:sldId id="329" r:id="rId51"/>
    <p:sldId id="360" r:id="rId52"/>
    <p:sldId id="330" r:id="rId53"/>
    <p:sldId id="310" r:id="rId54"/>
    <p:sldId id="331" r:id="rId55"/>
    <p:sldId id="281" r:id="rId56"/>
    <p:sldId id="332" r:id="rId57"/>
    <p:sldId id="334" r:id="rId58"/>
    <p:sldId id="335" r:id="rId59"/>
    <p:sldId id="333" r:id="rId60"/>
    <p:sldId id="361" r:id="rId61"/>
    <p:sldId id="309" r:id="rId62"/>
    <p:sldId id="336" r:id="rId63"/>
    <p:sldId id="337" r:id="rId64"/>
    <p:sldId id="341" r:id="rId65"/>
    <p:sldId id="379" r:id="rId66"/>
    <p:sldId id="359" r:id="rId67"/>
    <p:sldId id="342" r:id="rId68"/>
    <p:sldId id="343" r:id="rId69"/>
    <p:sldId id="344" r:id="rId70"/>
    <p:sldId id="345" r:id="rId71"/>
    <p:sldId id="346" r:id="rId72"/>
    <p:sldId id="347" r:id="rId73"/>
    <p:sldId id="352" r:id="rId74"/>
    <p:sldId id="353" r:id="rId75"/>
    <p:sldId id="354" r:id="rId76"/>
    <p:sldId id="355" r:id="rId77"/>
    <p:sldId id="356" r:id="rId78"/>
    <p:sldId id="357" r:id="rId79"/>
    <p:sldId id="358" r:id="rId8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B0028D-9D49-426D-9E2B-58461B70BFDA}" v="96" dt="2019-09-25T14:35:54.3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88172" autoAdjust="0"/>
  </p:normalViewPr>
  <p:slideViewPr>
    <p:cSldViewPr>
      <p:cViewPr varScale="1">
        <p:scale>
          <a:sx n="59" d="100"/>
          <a:sy n="59" d="100"/>
        </p:scale>
        <p:origin x="1432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na Michalaki" userId="889d5982a491d101" providerId="LiveId" clId="{7DB0028D-9D49-426D-9E2B-58461B70BFDA}"/>
    <pc:docChg chg="undo custSel addSld delSld modSld sldOrd">
      <pc:chgData name="Marina Michalaki" userId="889d5982a491d101" providerId="LiveId" clId="{7DB0028D-9D49-426D-9E2B-58461B70BFDA}" dt="2019-09-25T14:40:56.114" v="6726" actId="20577"/>
      <pc:docMkLst>
        <pc:docMk/>
      </pc:docMkLst>
      <pc:sldChg chg="del">
        <pc:chgData name="Marina Michalaki" userId="889d5982a491d101" providerId="LiveId" clId="{7DB0028D-9D49-426D-9E2B-58461B70BFDA}" dt="2019-09-25T14:31:31.281" v="6601" actId="2696"/>
        <pc:sldMkLst>
          <pc:docMk/>
          <pc:sldMk cId="0" sldId="268"/>
        </pc:sldMkLst>
      </pc:sldChg>
      <pc:sldChg chg="add">
        <pc:chgData name="Marina Michalaki" userId="889d5982a491d101" providerId="LiveId" clId="{7DB0028D-9D49-426D-9E2B-58461B70BFDA}" dt="2019-09-25T14:31:41.740" v="6602"/>
        <pc:sldMkLst>
          <pc:docMk/>
          <pc:sldMk cId="1839391136" sldId="268"/>
        </pc:sldMkLst>
      </pc:sldChg>
      <pc:sldChg chg="addSp delSp modSp">
        <pc:chgData name="Marina Michalaki" userId="889d5982a491d101" providerId="LiveId" clId="{7DB0028D-9D49-426D-9E2B-58461B70BFDA}" dt="2019-09-22T09:22:54.820" v="1888" actId="1076"/>
        <pc:sldMkLst>
          <pc:docMk/>
          <pc:sldMk cId="0" sldId="277"/>
        </pc:sldMkLst>
        <pc:spChg chg="mod">
          <ac:chgData name="Marina Michalaki" userId="889d5982a491d101" providerId="LiveId" clId="{7DB0028D-9D49-426D-9E2B-58461B70BFDA}" dt="2019-09-22T09:22:54.820" v="1888" actId="1076"/>
          <ac:spMkLst>
            <pc:docMk/>
            <pc:sldMk cId="0" sldId="277"/>
            <ac:spMk id="2" creationId="{00000000-0000-0000-0000-000000000000}"/>
          </ac:spMkLst>
        </pc:spChg>
        <pc:picChg chg="del">
          <ac:chgData name="Marina Michalaki" userId="889d5982a491d101" providerId="LiveId" clId="{7DB0028D-9D49-426D-9E2B-58461B70BFDA}" dt="2019-09-22T09:22:02.224" v="1875" actId="478"/>
          <ac:picMkLst>
            <pc:docMk/>
            <pc:sldMk cId="0" sldId="277"/>
            <ac:picMk id="3" creationId="{00000000-0000-0000-0000-000000000000}"/>
          </ac:picMkLst>
        </pc:picChg>
        <pc:picChg chg="add mod">
          <ac:chgData name="Marina Michalaki" userId="889d5982a491d101" providerId="LiveId" clId="{7DB0028D-9D49-426D-9E2B-58461B70BFDA}" dt="2019-09-22T09:22:23.219" v="1878" actId="1076"/>
          <ac:picMkLst>
            <pc:docMk/>
            <pc:sldMk cId="0" sldId="277"/>
            <ac:picMk id="4" creationId="{09B2BBE9-2F79-46D8-943A-5EFBEA2FC800}"/>
          </ac:picMkLst>
        </pc:picChg>
      </pc:sldChg>
      <pc:sldChg chg="modSp">
        <pc:chgData name="Marina Michalaki" userId="889d5982a491d101" providerId="LiveId" clId="{7DB0028D-9D49-426D-9E2B-58461B70BFDA}" dt="2019-09-22T08:11:26.055" v="343" actId="27636"/>
        <pc:sldMkLst>
          <pc:docMk/>
          <pc:sldMk cId="0" sldId="278"/>
        </pc:sldMkLst>
        <pc:spChg chg="mod">
          <ac:chgData name="Marina Michalaki" userId="889d5982a491d101" providerId="LiveId" clId="{7DB0028D-9D49-426D-9E2B-58461B70BFDA}" dt="2019-09-22T08:11:26.055" v="343" actId="27636"/>
          <ac:spMkLst>
            <pc:docMk/>
            <pc:sldMk cId="0" sldId="278"/>
            <ac:spMk id="3" creationId="{00000000-0000-0000-0000-000000000000}"/>
          </ac:spMkLst>
        </pc:spChg>
      </pc:sldChg>
      <pc:sldChg chg="modSp">
        <pc:chgData name="Marina Michalaki" userId="889d5982a491d101" providerId="LiveId" clId="{7DB0028D-9D49-426D-9E2B-58461B70BFDA}" dt="2019-09-23T09:11:14.640" v="5389" actId="6549"/>
        <pc:sldMkLst>
          <pc:docMk/>
          <pc:sldMk cId="0" sldId="279"/>
        </pc:sldMkLst>
        <pc:spChg chg="mod">
          <ac:chgData name="Marina Michalaki" userId="889d5982a491d101" providerId="LiveId" clId="{7DB0028D-9D49-426D-9E2B-58461B70BFDA}" dt="2019-09-23T09:11:14.640" v="5389" actId="6549"/>
          <ac:spMkLst>
            <pc:docMk/>
            <pc:sldMk cId="0" sldId="279"/>
            <ac:spMk id="3" creationId="{00000000-0000-0000-0000-000000000000}"/>
          </ac:spMkLst>
        </pc:spChg>
      </pc:sldChg>
      <pc:sldChg chg="modSp">
        <pc:chgData name="Marina Michalaki" userId="889d5982a491d101" providerId="LiveId" clId="{7DB0028D-9D49-426D-9E2B-58461B70BFDA}" dt="2019-09-25T13:58:55.600" v="5824" actId="6549"/>
        <pc:sldMkLst>
          <pc:docMk/>
          <pc:sldMk cId="0" sldId="284"/>
        </pc:sldMkLst>
        <pc:spChg chg="mod">
          <ac:chgData name="Marina Michalaki" userId="889d5982a491d101" providerId="LiveId" clId="{7DB0028D-9D49-426D-9E2B-58461B70BFDA}" dt="2019-09-25T13:54:25.509" v="5662" actId="6549"/>
          <ac:spMkLst>
            <pc:docMk/>
            <pc:sldMk cId="0" sldId="284"/>
            <ac:spMk id="2" creationId="{00000000-0000-0000-0000-000000000000}"/>
          </ac:spMkLst>
        </pc:spChg>
        <pc:spChg chg="mod">
          <ac:chgData name="Marina Michalaki" userId="889d5982a491d101" providerId="LiveId" clId="{7DB0028D-9D49-426D-9E2B-58461B70BFDA}" dt="2019-09-25T13:58:55.600" v="5824" actId="6549"/>
          <ac:spMkLst>
            <pc:docMk/>
            <pc:sldMk cId="0" sldId="284"/>
            <ac:spMk id="3" creationId="{00000000-0000-0000-0000-000000000000}"/>
          </ac:spMkLst>
        </pc:spChg>
      </pc:sldChg>
      <pc:sldChg chg="modSp">
        <pc:chgData name="Marina Michalaki" userId="889d5982a491d101" providerId="LiveId" clId="{7DB0028D-9D49-426D-9E2B-58461B70BFDA}" dt="2019-09-25T14:37:54.820" v="6667" actId="6549"/>
        <pc:sldMkLst>
          <pc:docMk/>
          <pc:sldMk cId="0" sldId="310"/>
        </pc:sldMkLst>
        <pc:spChg chg="mod">
          <ac:chgData name="Marina Michalaki" userId="889d5982a491d101" providerId="LiveId" clId="{7DB0028D-9D49-426D-9E2B-58461B70BFDA}" dt="2019-09-25T14:37:54.820" v="6667" actId="6549"/>
          <ac:spMkLst>
            <pc:docMk/>
            <pc:sldMk cId="0" sldId="310"/>
            <ac:spMk id="3" creationId="{00000000-0000-0000-0000-000000000000}"/>
          </ac:spMkLst>
        </pc:spChg>
      </pc:sldChg>
      <pc:sldChg chg="del">
        <pc:chgData name="Marina Michalaki" userId="889d5982a491d101" providerId="LiveId" clId="{7DB0028D-9D49-426D-9E2B-58461B70BFDA}" dt="2019-09-22T09:36:47.906" v="2105" actId="2696"/>
        <pc:sldMkLst>
          <pc:docMk/>
          <pc:sldMk cId="0" sldId="312"/>
        </pc:sldMkLst>
      </pc:sldChg>
      <pc:sldChg chg="modSp">
        <pc:chgData name="Marina Michalaki" userId="889d5982a491d101" providerId="LiveId" clId="{7DB0028D-9D49-426D-9E2B-58461B70BFDA}" dt="2019-09-22T09:43:20.422" v="2527" actId="115"/>
        <pc:sldMkLst>
          <pc:docMk/>
          <pc:sldMk cId="0" sldId="313"/>
        </pc:sldMkLst>
        <pc:graphicFrameChg chg="modGraphic">
          <ac:chgData name="Marina Michalaki" userId="889d5982a491d101" providerId="LiveId" clId="{7DB0028D-9D49-426D-9E2B-58461B70BFDA}" dt="2019-09-22T09:43:20.422" v="2527" actId="115"/>
          <ac:graphicFrameMkLst>
            <pc:docMk/>
            <pc:sldMk cId="0" sldId="313"/>
            <ac:graphicFrameMk id="4" creationId="{00000000-0000-0000-0000-000000000000}"/>
          </ac:graphicFrameMkLst>
        </pc:graphicFrameChg>
      </pc:sldChg>
      <pc:sldChg chg="add">
        <pc:chgData name="Marina Michalaki" userId="889d5982a491d101" providerId="LiveId" clId="{7DB0028D-9D49-426D-9E2B-58461B70BFDA}" dt="2019-09-22T09:44:22.753" v="2530"/>
        <pc:sldMkLst>
          <pc:docMk/>
          <pc:sldMk cId="2878763405" sldId="314"/>
        </pc:sldMkLst>
      </pc:sldChg>
      <pc:sldChg chg="modSp del">
        <pc:chgData name="Marina Michalaki" userId="889d5982a491d101" providerId="LiveId" clId="{7DB0028D-9D49-426D-9E2B-58461B70BFDA}" dt="2019-09-25T14:01:48.875" v="6038" actId="6549"/>
        <pc:sldMkLst>
          <pc:docMk/>
          <pc:sldMk cId="3339727430" sldId="315"/>
        </pc:sldMkLst>
        <pc:spChg chg="mod">
          <ac:chgData name="Marina Michalaki" userId="889d5982a491d101" providerId="LiveId" clId="{7DB0028D-9D49-426D-9E2B-58461B70BFDA}" dt="2019-09-25T14:01:48.875" v="6038" actId="6549"/>
          <ac:spMkLst>
            <pc:docMk/>
            <pc:sldMk cId="3339727430" sldId="315"/>
            <ac:spMk id="3" creationId="{00000000-0000-0000-0000-000000000000}"/>
          </ac:spMkLst>
        </pc:spChg>
      </pc:sldChg>
      <pc:sldChg chg="modSp">
        <pc:chgData name="Marina Michalaki" userId="889d5982a491d101" providerId="LiveId" clId="{7DB0028D-9D49-426D-9E2B-58461B70BFDA}" dt="2019-09-25T14:04:23.729" v="6064" actId="14100"/>
        <pc:sldMkLst>
          <pc:docMk/>
          <pc:sldMk cId="0" sldId="316"/>
        </pc:sldMkLst>
        <pc:spChg chg="mod">
          <ac:chgData name="Marina Michalaki" userId="889d5982a491d101" providerId="LiveId" clId="{7DB0028D-9D49-426D-9E2B-58461B70BFDA}" dt="2019-09-25T14:04:23.729" v="6064" actId="14100"/>
          <ac:spMkLst>
            <pc:docMk/>
            <pc:sldMk cId="0" sldId="316"/>
            <ac:spMk id="3" creationId="{00000000-0000-0000-0000-000000000000}"/>
          </ac:spMkLst>
        </pc:spChg>
        <pc:spChg chg="mod">
          <ac:chgData name="Marina Michalaki" userId="889d5982a491d101" providerId="LiveId" clId="{7DB0028D-9D49-426D-9E2B-58461B70BFDA}" dt="2019-09-22T08:52:24.861" v="1741" actId="14100"/>
          <ac:spMkLst>
            <pc:docMk/>
            <pc:sldMk cId="0" sldId="316"/>
            <ac:spMk id="4" creationId="{00000000-0000-0000-0000-000000000000}"/>
          </ac:spMkLst>
        </pc:spChg>
      </pc:sldChg>
      <pc:sldChg chg="modSp">
        <pc:chgData name="Marina Michalaki" userId="889d5982a491d101" providerId="LiveId" clId="{7DB0028D-9D49-426D-9E2B-58461B70BFDA}" dt="2019-09-25T14:07:34.707" v="6077" actId="313"/>
        <pc:sldMkLst>
          <pc:docMk/>
          <pc:sldMk cId="0" sldId="321"/>
        </pc:sldMkLst>
        <pc:spChg chg="mod">
          <ac:chgData name="Marina Michalaki" userId="889d5982a491d101" providerId="LiveId" clId="{7DB0028D-9D49-426D-9E2B-58461B70BFDA}" dt="2019-09-25T14:07:34.707" v="6077" actId="313"/>
          <ac:spMkLst>
            <pc:docMk/>
            <pc:sldMk cId="0" sldId="321"/>
            <ac:spMk id="3" creationId="{00000000-0000-0000-0000-000000000000}"/>
          </ac:spMkLst>
        </pc:spChg>
      </pc:sldChg>
      <pc:sldChg chg="modSp">
        <pc:chgData name="Marina Michalaki" userId="889d5982a491d101" providerId="LiveId" clId="{7DB0028D-9D49-426D-9E2B-58461B70BFDA}" dt="2019-09-23T08:35:41.471" v="4505" actId="1035"/>
        <pc:sldMkLst>
          <pc:docMk/>
          <pc:sldMk cId="0" sldId="322"/>
        </pc:sldMkLst>
        <pc:spChg chg="mod">
          <ac:chgData name="Marina Michalaki" userId="889d5982a491d101" providerId="LiveId" clId="{7DB0028D-9D49-426D-9E2B-58461B70BFDA}" dt="2019-09-23T08:35:41.471" v="4505" actId="1035"/>
          <ac:spMkLst>
            <pc:docMk/>
            <pc:sldMk cId="0" sldId="322"/>
            <ac:spMk id="2" creationId="{00000000-0000-0000-0000-000000000000}"/>
          </ac:spMkLst>
        </pc:spChg>
        <pc:picChg chg="mod">
          <ac:chgData name="Marina Michalaki" userId="889d5982a491d101" providerId="LiveId" clId="{7DB0028D-9D49-426D-9E2B-58461B70BFDA}" dt="2019-09-23T08:35:36.838" v="4501" actId="1035"/>
          <ac:picMkLst>
            <pc:docMk/>
            <pc:sldMk cId="0" sldId="322"/>
            <ac:picMk id="70658" creationId="{00000000-0000-0000-0000-000000000000}"/>
          </ac:picMkLst>
        </pc:picChg>
      </pc:sldChg>
      <pc:sldChg chg="modSp">
        <pc:chgData name="Marina Michalaki" userId="889d5982a491d101" providerId="LiveId" clId="{7DB0028D-9D49-426D-9E2B-58461B70BFDA}" dt="2019-09-25T14:29:18.932" v="6524" actId="27636"/>
        <pc:sldMkLst>
          <pc:docMk/>
          <pc:sldMk cId="0" sldId="323"/>
        </pc:sldMkLst>
        <pc:spChg chg="mod">
          <ac:chgData name="Marina Michalaki" userId="889d5982a491d101" providerId="LiveId" clId="{7DB0028D-9D49-426D-9E2B-58461B70BFDA}" dt="2019-09-25T14:09:05.581" v="6131" actId="20577"/>
          <ac:spMkLst>
            <pc:docMk/>
            <pc:sldMk cId="0" sldId="323"/>
            <ac:spMk id="3" creationId="{00000000-0000-0000-0000-000000000000}"/>
          </ac:spMkLst>
        </pc:spChg>
        <pc:spChg chg="mod">
          <ac:chgData name="Marina Michalaki" userId="889d5982a491d101" providerId="LiveId" clId="{7DB0028D-9D49-426D-9E2B-58461B70BFDA}" dt="2019-09-25T14:29:18.932" v="6524" actId="27636"/>
          <ac:spMkLst>
            <pc:docMk/>
            <pc:sldMk cId="0" sldId="323"/>
            <ac:spMk id="4" creationId="{00000000-0000-0000-0000-000000000000}"/>
          </ac:spMkLst>
        </pc:spChg>
      </pc:sldChg>
      <pc:sldChg chg="modSp">
        <pc:chgData name="Marina Michalaki" userId="889d5982a491d101" providerId="LiveId" clId="{7DB0028D-9D49-426D-9E2B-58461B70BFDA}" dt="2019-09-25T14:32:43.633" v="6626" actId="313"/>
        <pc:sldMkLst>
          <pc:docMk/>
          <pc:sldMk cId="0" sldId="324"/>
        </pc:sldMkLst>
        <pc:spChg chg="mod">
          <ac:chgData name="Marina Michalaki" userId="889d5982a491d101" providerId="LiveId" clId="{7DB0028D-9D49-426D-9E2B-58461B70BFDA}" dt="2019-09-25T14:32:43.633" v="6626" actId="313"/>
          <ac:spMkLst>
            <pc:docMk/>
            <pc:sldMk cId="0" sldId="324"/>
            <ac:spMk id="97285" creationId="{00000000-0000-0000-0000-000000000000}"/>
          </ac:spMkLst>
        </pc:spChg>
      </pc:sldChg>
      <pc:sldChg chg="addSp delSp del">
        <pc:chgData name="Marina Michalaki" userId="889d5982a491d101" providerId="LiveId" clId="{7DB0028D-9D49-426D-9E2B-58461B70BFDA}" dt="2019-09-25T14:22:14.340" v="6300" actId="2696"/>
        <pc:sldMkLst>
          <pc:docMk/>
          <pc:sldMk cId="0" sldId="326"/>
        </pc:sldMkLst>
        <pc:picChg chg="add del">
          <ac:chgData name="Marina Michalaki" userId="889d5982a491d101" providerId="LiveId" clId="{7DB0028D-9D49-426D-9E2B-58461B70BFDA}" dt="2019-09-25T14:13:25.398" v="6136" actId="478"/>
          <ac:picMkLst>
            <pc:docMk/>
            <pc:sldMk cId="0" sldId="326"/>
            <ac:picMk id="3" creationId="{00000000-0000-0000-0000-000000000000}"/>
          </ac:picMkLst>
        </pc:picChg>
      </pc:sldChg>
      <pc:sldChg chg="modSp">
        <pc:chgData name="Marina Michalaki" userId="889d5982a491d101" providerId="LiveId" clId="{7DB0028D-9D49-426D-9E2B-58461B70BFDA}" dt="2019-09-25T14:39:00.133" v="6668" actId="313"/>
        <pc:sldMkLst>
          <pc:docMk/>
          <pc:sldMk cId="0" sldId="332"/>
        </pc:sldMkLst>
        <pc:spChg chg="mod">
          <ac:chgData name="Marina Michalaki" userId="889d5982a491d101" providerId="LiveId" clId="{7DB0028D-9D49-426D-9E2B-58461B70BFDA}" dt="2019-09-25T14:39:00.133" v="6668" actId="313"/>
          <ac:spMkLst>
            <pc:docMk/>
            <pc:sldMk cId="0" sldId="332"/>
            <ac:spMk id="3" creationId="{00000000-0000-0000-0000-000000000000}"/>
          </ac:spMkLst>
        </pc:spChg>
      </pc:sldChg>
      <pc:sldChg chg="modSp">
        <pc:chgData name="Marina Michalaki" userId="889d5982a491d101" providerId="LiveId" clId="{7DB0028D-9D49-426D-9E2B-58461B70BFDA}" dt="2019-09-25T14:07:08.228" v="6072" actId="20577"/>
        <pc:sldMkLst>
          <pc:docMk/>
          <pc:sldMk cId="0" sldId="338"/>
        </pc:sldMkLst>
        <pc:graphicFrameChg chg="mod modGraphic">
          <ac:chgData name="Marina Michalaki" userId="889d5982a491d101" providerId="LiveId" clId="{7DB0028D-9D49-426D-9E2B-58461B70BFDA}" dt="2019-09-25T14:07:08.228" v="6072" actId="20577"/>
          <ac:graphicFrameMkLst>
            <pc:docMk/>
            <pc:sldMk cId="0" sldId="338"/>
            <ac:graphicFrameMk id="4" creationId="{00000000-0000-0000-0000-000000000000}"/>
          </ac:graphicFrameMkLst>
        </pc:graphicFrameChg>
      </pc:sldChg>
      <pc:sldChg chg="modSp">
        <pc:chgData name="Marina Michalaki" userId="889d5982a491d101" providerId="LiveId" clId="{7DB0028D-9D49-426D-9E2B-58461B70BFDA}" dt="2019-09-22T14:52:07.603" v="3055" actId="20577"/>
        <pc:sldMkLst>
          <pc:docMk/>
          <pc:sldMk cId="0" sldId="352"/>
        </pc:sldMkLst>
        <pc:spChg chg="mod">
          <ac:chgData name="Marina Michalaki" userId="889d5982a491d101" providerId="LiveId" clId="{7DB0028D-9D49-426D-9E2B-58461B70BFDA}" dt="2019-09-22T14:52:07.603" v="3055" actId="20577"/>
          <ac:spMkLst>
            <pc:docMk/>
            <pc:sldMk cId="0" sldId="352"/>
            <ac:spMk id="12" creationId="{00000000-0000-0000-0000-000000000000}"/>
          </ac:spMkLst>
        </pc:spChg>
      </pc:sldChg>
      <pc:sldChg chg="modSp">
        <pc:chgData name="Marina Michalaki" userId="889d5982a491d101" providerId="LiveId" clId="{7DB0028D-9D49-426D-9E2B-58461B70BFDA}" dt="2019-09-25T14:40:56.114" v="6726" actId="20577"/>
        <pc:sldMkLst>
          <pc:docMk/>
          <pc:sldMk cId="0" sldId="358"/>
        </pc:sldMkLst>
        <pc:spChg chg="mod">
          <ac:chgData name="Marina Michalaki" userId="889d5982a491d101" providerId="LiveId" clId="{7DB0028D-9D49-426D-9E2B-58461B70BFDA}" dt="2019-09-25T14:40:56.114" v="6726" actId="20577"/>
          <ac:spMkLst>
            <pc:docMk/>
            <pc:sldMk cId="0" sldId="358"/>
            <ac:spMk id="9" creationId="{00000000-0000-0000-0000-000000000000}"/>
          </ac:spMkLst>
        </pc:spChg>
      </pc:sldChg>
      <pc:sldChg chg="modSp">
        <pc:chgData name="Marina Michalaki" userId="889d5982a491d101" providerId="LiveId" clId="{7DB0028D-9D49-426D-9E2B-58461B70BFDA}" dt="2019-09-25T14:39:47.796" v="6670" actId="313"/>
        <pc:sldMkLst>
          <pc:docMk/>
          <pc:sldMk cId="0" sldId="359"/>
        </pc:sldMkLst>
        <pc:spChg chg="mod">
          <ac:chgData name="Marina Michalaki" userId="889d5982a491d101" providerId="LiveId" clId="{7DB0028D-9D49-426D-9E2B-58461B70BFDA}" dt="2019-09-25T14:39:47.796" v="6670" actId="313"/>
          <ac:spMkLst>
            <pc:docMk/>
            <pc:sldMk cId="0" sldId="359"/>
            <ac:spMk id="2" creationId="{00000000-0000-0000-0000-000000000000}"/>
          </ac:spMkLst>
        </pc:spChg>
      </pc:sldChg>
      <pc:sldChg chg="add del">
        <pc:chgData name="Marina Michalaki" userId="889d5982a491d101" providerId="LiveId" clId="{7DB0028D-9D49-426D-9E2B-58461B70BFDA}" dt="2019-09-22T08:11:51.192" v="349" actId="2696"/>
        <pc:sldMkLst>
          <pc:docMk/>
          <pc:sldMk cId="1171030056" sldId="362"/>
        </pc:sldMkLst>
      </pc:sldChg>
      <pc:sldChg chg="addSp modSp add del modNotesTx">
        <pc:chgData name="Marina Michalaki" userId="889d5982a491d101" providerId="LiveId" clId="{7DB0028D-9D49-426D-9E2B-58461B70BFDA}" dt="2019-09-22T08:33:39.956" v="879" actId="2696"/>
        <pc:sldMkLst>
          <pc:docMk/>
          <pc:sldMk cId="3153522591" sldId="363"/>
        </pc:sldMkLst>
        <pc:spChg chg="mod">
          <ac:chgData name="Marina Michalaki" userId="889d5982a491d101" providerId="LiveId" clId="{7DB0028D-9D49-426D-9E2B-58461B70BFDA}" dt="2019-09-22T08:29:14.825" v="519" actId="208"/>
          <ac:spMkLst>
            <pc:docMk/>
            <pc:sldMk cId="3153522591" sldId="363"/>
            <ac:spMk id="2" creationId="{0C10BBB3-010C-4D0F-A550-542CE402246D}"/>
          </ac:spMkLst>
        </pc:spChg>
        <pc:picChg chg="add mod">
          <ac:chgData name="Marina Michalaki" userId="889d5982a491d101" providerId="LiveId" clId="{7DB0028D-9D49-426D-9E2B-58461B70BFDA}" dt="2019-09-22T08:14:54.193" v="402" actId="1076"/>
          <ac:picMkLst>
            <pc:docMk/>
            <pc:sldMk cId="3153522591" sldId="363"/>
            <ac:picMk id="3" creationId="{009F90CC-7B7C-4695-AD0E-26D3AC975CC0}"/>
          </ac:picMkLst>
        </pc:picChg>
      </pc:sldChg>
      <pc:sldChg chg="addSp delSp modSp add">
        <pc:chgData name="Marina Michalaki" userId="889d5982a491d101" providerId="LiveId" clId="{7DB0028D-9D49-426D-9E2B-58461B70BFDA}" dt="2019-09-22T08:20:14.573" v="518" actId="1035"/>
        <pc:sldMkLst>
          <pc:docMk/>
          <pc:sldMk cId="3192265606" sldId="364"/>
        </pc:sldMkLst>
        <pc:spChg chg="mod">
          <ac:chgData name="Marina Michalaki" userId="889d5982a491d101" providerId="LiveId" clId="{7DB0028D-9D49-426D-9E2B-58461B70BFDA}" dt="2019-09-22T08:18:50.035" v="487" actId="6549"/>
          <ac:spMkLst>
            <pc:docMk/>
            <pc:sldMk cId="3192265606" sldId="364"/>
            <ac:spMk id="2" creationId="{FB9B74F0-DC0F-4FD6-91AB-90AED9D1604F}"/>
          </ac:spMkLst>
        </pc:spChg>
        <pc:spChg chg="add mod">
          <ac:chgData name="Marina Michalaki" userId="889d5982a491d101" providerId="LiveId" clId="{7DB0028D-9D49-426D-9E2B-58461B70BFDA}" dt="2019-09-22T08:20:06.527" v="512" actId="164"/>
          <ac:spMkLst>
            <pc:docMk/>
            <pc:sldMk cId="3192265606" sldId="364"/>
            <ac:spMk id="4" creationId="{1224BB16-97F0-4595-A89E-AE83B636B39D}"/>
          </ac:spMkLst>
        </pc:spChg>
        <pc:grpChg chg="add mod">
          <ac:chgData name="Marina Michalaki" userId="889d5982a491d101" providerId="LiveId" clId="{7DB0028D-9D49-426D-9E2B-58461B70BFDA}" dt="2019-09-22T08:20:10.515" v="515" actId="1035"/>
          <ac:grpSpMkLst>
            <pc:docMk/>
            <pc:sldMk cId="3192265606" sldId="364"/>
            <ac:grpSpMk id="5" creationId="{ED16B4B3-1BE9-4C74-8533-01EE0BC34CAE}"/>
          </ac:grpSpMkLst>
        </pc:grpChg>
        <pc:picChg chg="add mod">
          <ac:chgData name="Marina Michalaki" userId="889d5982a491d101" providerId="LiveId" clId="{7DB0028D-9D49-426D-9E2B-58461B70BFDA}" dt="2019-09-22T08:20:14.573" v="518" actId="1035"/>
          <ac:picMkLst>
            <pc:docMk/>
            <pc:sldMk cId="3192265606" sldId="364"/>
            <ac:picMk id="3" creationId="{7C8A6592-8226-462D-A4E9-0E5A629826D3}"/>
          </ac:picMkLst>
        </pc:picChg>
        <pc:picChg chg="add del">
          <ac:chgData name="Marina Michalaki" userId="889d5982a491d101" providerId="LiveId" clId="{7DB0028D-9D49-426D-9E2B-58461B70BFDA}" dt="2019-09-22T08:16:08.928" v="405" actId="478"/>
          <ac:picMkLst>
            <pc:docMk/>
            <pc:sldMk cId="3192265606" sldId="364"/>
            <ac:picMk id="1026" creationId="{CCA7BAE6-4613-4313-89FB-B0FA9DC008BE}"/>
          </ac:picMkLst>
        </pc:picChg>
        <pc:picChg chg="add mod">
          <ac:chgData name="Marina Michalaki" userId="889d5982a491d101" providerId="LiveId" clId="{7DB0028D-9D49-426D-9E2B-58461B70BFDA}" dt="2019-09-22T08:20:06.527" v="512" actId="164"/>
          <ac:picMkLst>
            <pc:docMk/>
            <pc:sldMk cId="3192265606" sldId="364"/>
            <ac:picMk id="1028" creationId="{C5E74D23-354C-4237-8C02-9A07B251EA5A}"/>
          </ac:picMkLst>
        </pc:picChg>
      </pc:sldChg>
      <pc:sldChg chg="addSp delSp modSp add ord">
        <pc:chgData name="Marina Michalaki" userId="889d5982a491d101" providerId="LiveId" clId="{7DB0028D-9D49-426D-9E2B-58461B70BFDA}" dt="2019-09-22T09:19:48.647" v="1874"/>
        <pc:sldMkLst>
          <pc:docMk/>
          <pc:sldMk cId="225524526" sldId="365"/>
        </pc:sldMkLst>
        <pc:spChg chg="mod">
          <ac:chgData name="Marina Michalaki" userId="889d5982a491d101" providerId="LiveId" clId="{7DB0028D-9D49-426D-9E2B-58461B70BFDA}" dt="2019-09-22T08:57:51.619" v="1818" actId="20577"/>
          <ac:spMkLst>
            <pc:docMk/>
            <pc:sldMk cId="225524526" sldId="365"/>
            <ac:spMk id="2" creationId="{53A4C237-CC6B-4E8E-9C8B-B7E976E0645A}"/>
          </ac:spMkLst>
        </pc:spChg>
        <pc:spChg chg="del">
          <ac:chgData name="Marina Michalaki" userId="889d5982a491d101" providerId="LiveId" clId="{7DB0028D-9D49-426D-9E2B-58461B70BFDA}" dt="2019-09-22T09:01:48.841" v="1821" actId="478"/>
          <ac:spMkLst>
            <pc:docMk/>
            <pc:sldMk cId="225524526" sldId="365"/>
            <ac:spMk id="3" creationId="{7455FBCC-71B6-431D-AA6B-8B6109F1EF44}"/>
          </ac:spMkLst>
        </pc:spChg>
        <pc:picChg chg="add">
          <ac:chgData name="Marina Michalaki" userId="889d5982a491d101" providerId="LiveId" clId="{7DB0028D-9D49-426D-9E2B-58461B70BFDA}" dt="2019-09-22T09:01:51.319" v="1822"/>
          <ac:picMkLst>
            <pc:docMk/>
            <pc:sldMk cId="225524526" sldId="365"/>
            <ac:picMk id="4" creationId="{E5D35006-A772-411A-B6DE-C3F69564FF6D}"/>
          </ac:picMkLst>
        </pc:picChg>
      </pc:sldChg>
      <pc:sldChg chg="modSp add">
        <pc:chgData name="Marina Michalaki" userId="889d5982a491d101" providerId="LiveId" clId="{7DB0028D-9D49-426D-9E2B-58461B70BFDA}" dt="2019-09-22T08:57:23.985" v="1798" actId="5793"/>
        <pc:sldMkLst>
          <pc:docMk/>
          <pc:sldMk cId="3694566363" sldId="366"/>
        </pc:sldMkLst>
        <pc:spChg chg="mod">
          <ac:chgData name="Marina Michalaki" userId="889d5982a491d101" providerId="LiveId" clId="{7DB0028D-9D49-426D-9E2B-58461B70BFDA}" dt="2019-09-22T08:57:00.857" v="1782" actId="208"/>
          <ac:spMkLst>
            <pc:docMk/>
            <pc:sldMk cId="3694566363" sldId="366"/>
            <ac:spMk id="2" creationId="{CF8778F0-5CB9-452C-900B-FD72A462242E}"/>
          </ac:spMkLst>
        </pc:spChg>
        <pc:spChg chg="mod">
          <ac:chgData name="Marina Michalaki" userId="889d5982a491d101" providerId="LiveId" clId="{7DB0028D-9D49-426D-9E2B-58461B70BFDA}" dt="2019-09-22T08:57:23.985" v="1798" actId="5793"/>
          <ac:spMkLst>
            <pc:docMk/>
            <pc:sldMk cId="3694566363" sldId="366"/>
            <ac:spMk id="3" creationId="{14F5E1D4-45F2-4610-8209-608663F0093A}"/>
          </ac:spMkLst>
        </pc:spChg>
      </pc:sldChg>
      <pc:sldChg chg="addSp modSp add">
        <pc:chgData name="Marina Michalaki" userId="889d5982a491d101" providerId="LiveId" clId="{7DB0028D-9D49-426D-9E2B-58461B70BFDA}" dt="2019-09-22T09:19:43.893" v="1873" actId="20577"/>
        <pc:sldMkLst>
          <pc:docMk/>
          <pc:sldMk cId="2114425976" sldId="367"/>
        </pc:sldMkLst>
        <pc:spChg chg="mod">
          <ac:chgData name="Marina Michalaki" userId="889d5982a491d101" providerId="LiveId" clId="{7DB0028D-9D49-426D-9E2B-58461B70BFDA}" dt="2019-09-22T09:19:43.893" v="1873" actId="20577"/>
          <ac:spMkLst>
            <pc:docMk/>
            <pc:sldMk cId="2114425976" sldId="367"/>
            <ac:spMk id="2" creationId="{F03B94C0-8046-40C0-A457-A90ACAB49BD6}"/>
          </ac:spMkLst>
        </pc:spChg>
        <pc:picChg chg="add">
          <ac:chgData name="Marina Michalaki" userId="889d5982a491d101" providerId="LiveId" clId="{7DB0028D-9D49-426D-9E2B-58461B70BFDA}" dt="2019-09-22T08:59:32.159" v="1820"/>
          <ac:picMkLst>
            <pc:docMk/>
            <pc:sldMk cId="2114425976" sldId="367"/>
            <ac:picMk id="3" creationId="{428650C3-8AA3-4BEC-869F-52E58DD2C5B0}"/>
          </ac:picMkLst>
        </pc:picChg>
      </pc:sldChg>
      <pc:sldChg chg="addSp delSp modSp add">
        <pc:chgData name="Marina Michalaki" userId="889d5982a491d101" providerId="LiveId" clId="{7DB0028D-9D49-426D-9E2B-58461B70BFDA}" dt="2019-09-22T09:42:27.982" v="2524" actId="313"/>
        <pc:sldMkLst>
          <pc:docMk/>
          <pc:sldMk cId="2730354202" sldId="368"/>
        </pc:sldMkLst>
        <pc:spChg chg="del">
          <ac:chgData name="Marina Michalaki" userId="889d5982a491d101" providerId="LiveId" clId="{7DB0028D-9D49-426D-9E2B-58461B70BFDA}" dt="2019-09-22T09:36:45.711" v="2104"/>
          <ac:spMkLst>
            <pc:docMk/>
            <pc:sldMk cId="2730354202" sldId="368"/>
            <ac:spMk id="2" creationId="{4EF33B19-5881-4443-97CA-A17336AB3A91}"/>
          </ac:spMkLst>
        </pc:spChg>
        <pc:spChg chg="mod">
          <ac:chgData name="Marina Michalaki" userId="889d5982a491d101" providerId="LiveId" clId="{7DB0028D-9D49-426D-9E2B-58461B70BFDA}" dt="2019-09-22T09:42:27.982" v="2524" actId="313"/>
          <ac:spMkLst>
            <pc:docMk/>
            <pc:sldMk cId="2730354202" sldId="368"/>
            <ac:spMk id="3" creationId="{CB5D78A8-0089-4786-B5DA-48B8A2642898}"/>
          </ac:spMkLst>
        </pc:spChg>
        <pc:spChg chg="add mod">
          <ac:chgData name="Marina Michalaki" userId="889d5982a491d101" providerId="LiveId" clId="{7DB0028D-9D49-426D-9E2B-58461B70BFDA}" dt="2019-09-22T09:39:41.425" v="2263" actId="20577"/>
          <ac:spMkLst>
            <pc:docMk/>
            <pc:sldMk cId="2730354202" sldId="368"/>
            <ac:spMk id="4" creationId="{D5F4B458-DDFC-426D-B14A-0F2B8F5478BA}"/>
          </ac:spMkLst>
        </pc:spChg>
      </pc:sldChg>
      <pc:sldChg chg="modSp add">
        <pc:chgData name="Marina Michalaki" userId="889d5982a491d101" providerId="LiveId" clId="{7DB0028D-9D49-426D-9E2B-58461B70BFDA}" dt="2019-09-22T14:47:27.547" v="3030" actId="20577"/>
        <pc:sldMkLst>
          <pc:docMk/>
          <pc:sldMk cId="357868315" sldId="369"/>
        </pc:sldMkLst>
        <pc:spChg chg="mod">
          <ac:chgData name="Marina Michalaki" userId="889d5982a491d101" providerId="LiveId" clId="{7DB0028D-9D49-426D-9E2B-58461B70BFDA}" dt="2019-09-22T14:47:27.547" v="3030" actId="20577"/>
          <ac:spMkLst>
            <pc:docMk/>
            <pc:sldMk cId="357868315" sldId="369"/>
            <ac:spMk id="3" creationId="{CB5D78A8-0089-4786-B5DA-48B8A2642898}"/>
          </ac:spMkLst>
        </pc:spChg>
        <pc:spChg chg="mod">
          <ac:chgData name="Marina Michalaki" userId="889d5982a491d101" providerId="LiveId" clId="{7DB0028D-9D49-426D-9E2B-58461B70BFDA}" dt="2019-09-22T09:53:28.967" v="2638" actId="20577"/>
          <ac:spMkLst>
            <pc:docMk/>
            <pc:sldMk cId="357868315" sldId="369"/>
            <ac:spMk id="4" creationId="{D5F4B458-DDFC-426D-B14A-0F2B8F5478BA}"/>
          </ac:spMkLst>
        </pc:spChg>
      </pc:sldChg>
      <pc:sldChg chg="addSp modSp add">
        <pc:chgData name="Marina Michalaki" userId="889d5982a491d101" providerId="LiveId" clId="{7DB0028D-9D49-426D-9E2B-58461B70BFDA}" dt="2019-09-22T15:03:31.697" v="3126" actId="208"/>
        <pc:sldMkLst>
          <pc:docMk/>
          <pc:sldMk cId="1372968802" sldId="370"/>
        </pc:sldMkLst>
        <pc:spChg chg="mod">
          <ac:chgData name="Marina Michalaki" userId="889d5982a491d101" providerId="LiveId" clId="{7DB0028D-9D49-426D-9E2B-58461B70BFDA}" dt="2019-09-22T10:08:29.999" v="2856" actId="208"/>
          <ac:spMkLst>
            <pc:docMk/>
            <pc:sldMk cId="1372968802" sldId="370"/>
            <ac:spMk id="2" creationId="{4E1E25ED-FE0F-4C3F-B4D4-8D162CFA5F4A}"/>
          </ac:spMkLst>
        </pc:spChg>
        <pc:spChg chg="add mod">
          <ac:chgData name="Marina Michalaki" userId="889d5982a491d101" providerId="LiveId" clId="{7DB0028D-9D49-426D-9E2B-58461B70BFDA}" dt="2019-09-22T15:03:31.697" v="3126" actId="208"/>
          <ac:spMkLst>
            <pc:docMk/>
            <pc:sldMk cId="1372968802" sldId="370"/>
            <ac:spMk id="4" creationId="{C114280C-499D-4208-9E4C-EEE6C7CA7795}"/>
          </ac:spMkLst>
        </pc:spChg>
        <pc:picChg chg="add">
          <ac:chgData name="Marina Michalaki" userId="889d5982a491d101" providerId="LiveId" clId="{7DB0028D-9D49-426D-9E2B-58461B70BFDA}" dt="2019-09-22T10:06:41.587" v="2792"/>
          <ac:picMkLst>
            <pc:docMk/>
            <pc:sldMk cId="1372968802" sldId="370"/>
            <ac:picMk id="3" creationId="{DCDFFAB7-2D9B-4C3B-B3BE-EC9E365EC95A}"/>
          </ac:picMkLst>
        </pc:picChg>
      </pc:sldChg>
      <pc:sldChg chg="modSp add">
        <pc:chgData name="Marina Michalaki" userId="889d5982a491d101" providerId="LiveId" clId="{7DB0028D-9D49-426D-9E2B-58461B70BFDA}" dt="2019-09-25T14:30:49.397" v="6600" actId="6549"/>
        <pc:sldMkLst>
          <pc:docMk/>
          <pc:sldMk cId="2888112196" sldId="371"/>
        </pc:sldMkLst>
        <pc:spChg chg="mod">
          <ac:chgData name="Marina Michalaki" userId="889d5982a491d101" providerId="LiveId" clId="{7DB0028D-9D49-426D-9E2B-58461B70BFDA}" dt="2019-09-25T14:30:36.452" v="6597" actId="20577"/>
          <ac:spMkLst>
            <pc:docMk/>
            <pc:sldMk cId="2888112196" sldId="371"/>
            <ac:spMk id="2" creationId="{46AA9BF7-55A2-4A3E-A87E-518623C1E3E2}"/>
          </ac:spMkLst>
        </pc:spChg>
        <pc:spChg chg="mod">
          <ac:chgData name="Marina Michalaki" userId="889d5982a491d101" providerId="LiveId" clId="{7DB0028D-9D49-426D-9E2B-58461B70BFDA}" dt="2019-09-25T14:30:49.397" v="6600" actId="6549"/>
          <ac:spMkLst>
            <pc:docMk/>
            <pc:sldMk cId="2888112196" sldId="371"/>
            <ac:spMk id="3" creationId="{7730EE01-FE19-4CB0-A83E-0A26B6740768}"/>
          </ac:spMkLst>
        </pc:spChg>
      </pc:sldChg>
      <pc:sldChg chg="modSp add del">
        <pc:chgData name="Marina Michalaki" userId="889d5982a491d101" providerId="LiveId" clId="{7DB0028D-9D49-426D-9E2B-58461B70BFDA}" dt="2019-09-25T14:09:27.294" v="6132" actId="2696"/>
        <pc:sldMkLst>
          <pc:docMk/>
          <pc:sldMk cId="3717664736" sldId="371"/>
        </pc:sldMkLst>
        <pc:spChg chg="mod">
          <ac:chgData name="Marina Michalaki" userId="889d5982a491d101" providerId="LiveId" clId="{7DB0028D-9D49-426D-9E2B-58461B70BFDA}" dt="2019-09-22T15:44:36.510" v="4122" actId="208"/>
          <ac:spMkLst>
            <pc:docMk/>
            <pc:sldMk cId="3717664736" sldId="371"/>
            <ac:spMk id="2" creationId="{46AA9BF7-55A2-4A3E-A87E-518623C1E3E2}"/>
          </ac:spMkLst>
        </pc:spChg>
        <pc:spChg chg="mod">
          <ac:chgData name="Marina Michalaki" userId="889d5982a491d101" providerId="LiveId" clId="{7DB0028D-9D49-426D-9E2B-58461B70BFDA}" dt="2019-09-22T15:49:12.003" v="4220" actId="6549"/>
          <ac:spMkLst>
            <pc:docMk/>
            <pc:sldMk cId="3717664736" sldId="371"/>
            <ac:spMk id="3" creationId="{7730EE01-FE19-4CB0-A83E-0A26B6740768}"/>
          </ac:spMkLst>
        </pc:spChg>
      </pc:sldChg>
      <pc:sldChg chg="addSp delSp modSp add">
        <pc:chgData name="Marina Michalaki" userId="889d5982a491d101" providerId="LiveId" clId="{7DB0028D-9D49-426D-9E2B-58461B70BFDA}" dt="2019-09-25T14:29:55.693" v="6563" actId="6549"/>
        <pc:sldMkLst>
          <pc:docMk/>
          <pc:sldMk cId="712291215" sldId="372"/>
        </pc:sldMkLst>
        <pc:spChg chg="mod">
          <ac:chgData name="Marina Michalaki" userId="889d5982a491d101" providerId="LiveId" clId="{7DB0028D-9D49-426D-9E2B-58461B70BFDA}" dt="2019-09-25T14:29:55.693" v="6563" actId="6549"/>
          <ac:spMkLst>
            <pc:docMk/>
            <pc:sldMk cId="712291215" sldId="372"/>
            <ac:spMk id="2" creationId="{D789BB18-4FA0-457C-A994-D72D8F8F4D58}"/>
          </ac:spMkLst>
        </pc:spChg>
        <pc:picChg chg="add del mod">
          <ac:chgData name="Marina Michalaki" userId="889d5982a491d101" providerId="LiveId" clId="{7DB0028D-9D49-426D-9E2B-58461B70BFDA}" dt="2019-09-25T14:22:52.779" v="6302" actId="478"/>
          <ac:picMkLst>
            <pc:docMk/>
            <pc:sldMk cId="712291215" sldId="372"/>
            <ac:picMk id="3" creationId="{7589DD1A-1C38-4F06-8E3C-5438F9181683}"/>
          </ac:picMkLst>
        </pc:picChg>
        <pc:picChg chg="add mod">
          <ac:chgData name="Marina Michalaki" userId="889d5982a491d101" providerId="LiveId" clId="{7DB0028D-9D49-426D-9E2B-58461B70BFDA}" dt="2019-09-25T14:22:57.705" v="6305" actId="1076"/>
          <ac:picMkLst>
            <pc:docMk/>
            <pc:sldMk cId="712291215" sldId="372"/>
            <ac:picMk id="4" creationId="{2B721E48-EC64-4C2B-B251-F590D0861FBE}"/>
          </ac:picMkLst>
        </pc:picChg>
      </pc:sldChg>
      <pc:sldChg chg="addSp delSp modSp add">
        <pc:chgData name="Marina Michalaki" userId="889d5982a491d101" providerId="LiveId" clId="{7DB0028D-9D49-426D-9E2B-58461B70BFDA}" dt="2019-09-25T14:30:11.143" v="6570" actId="6549"/>
        <pc:sldMkLst>
          <pc:docMk/>
          <pc:sldMk cId="1272835651" sldId="373"/>
        </pc:sldMkLst>
        <pc:spChg chg="mod">
          <ac:chgData name="Marina Michalaki" userId="889d5982a491d101" providerId="LiveId" clId="{7DB0028D-9D49-426D-9E2B-58461B70BFDA}" dt="2019-09-25T14:30:11.143" v="6570" actId="6549"/>
          <ac:spMkLst>
            <pc:docMk/>
            <pc:sldMk cId="1272835651" sldId="373"/>
            <ac:spMk id="2" creationId="{6FF33285-DB38-4AA6-BD70-7F3EF968CF69}"/>
          </ac:spMkLst>
        </pc:spChg>
        <pc:picChg chg="add del mod">
          <ac:chgData name="Marina Michalaki" userId="889d5982a491d101" providerId="LiveId" clId="{7DB0028D-9D49-426D-9E2B-58461B70BFDA}" dt="2019-09-25T14:26:00.836" v="6311" actId="478"/>
          <ac:picMkLst>
            <pc:docMk/>
            <pc:sldMk cId="1272835651" sldId="373"/>
            <ac:picMk id="3" creationId="{4C99DB5E-89FA-40A7-AC07-797814CEF607}"/>
          </ac:picMkLst>
        </pc:picChg>
        <pc:picChg chg="add mod">
          <ac:chgData name="Marina Michalaki" userId="889d5982a491d101" providerId="LiveId" clId="{7DB0028D-9D49-426D-9E2B-58461B70BFDA}" dt="2019-09-25T14:26:07.356" v="6315" actId="1037"/>
          <ac:picMkLst>
            <pc:docMk/>
            <pc:sldMk cId="1272835651" sldId="373"/>
            <ac:picMk id="4" creationId="{BCD39831-9C79-4F1F-9517-FDE7951D033A}"/>
          </ac:picMkLst>
        </pc:picChg>
        <pc:picChg chg="add mod">
          <ac:chgData name="Marina Michalaki" userId="889d5982a491d101" providerId="LiveId" clId="{7DB0028D-9D49-426D-9E2B-58461B70BFDA}" dt="2019-09-25T14:26:22.114" v="6323" actId="1037"/>
          <ac:picMkLst>
            <pc:docMk/>
            <pc:sldMk cId="1272835651" sldId="373"/>
            <ac:picMk id="5" creationId="{F8C47C43-0154-4766-AADD-E22ECD332A27}"/>
          </ac:picMkLst>
        </pc:picChg>
      </pc:sldChg>
      <pc:sldChg chg="addSp delSp modSp add">
        <pc:chgData name="Marina Michalaki" userId="889d5982a491d101" providerId="LiveId" clId="{7DB0028D-9D49-426D-9E2B-58461B70BFDA}" dt="2019-09-25T14:30:22.863" v="6576" actId="20577"/>
        <pc:sldMkLst>
          <pc:docMk/>
          <pc:sldMk cId="2046781220" sldId="374"/>
        </pc:sldMkLst>
        <pc:spChg chg="del">
          <ac:chgData name="Marina Michalaki" userId="889d5982a491d101" providerId="LiveId" clId="{7DB0028D-9D49-426D-9E2B-58461B70BFDA}" dt="2019-09-22T15:36:56.169" v="3792"/>
          <ac:spMkLst>
            <pc:docMk/>
            <pc:sldMk cId="2046781220" sldId="374"/>
            <ac:spMk id="2" creationId="{71144289-0B19-46AE-B33B-61EE27CCBA0E}"/>
          </ac:spMkLst>
        </pc:spChg>
        <pc:spChg chg="add mod">
          <ac:chgData name="Marina Michalaki" userId="889d5982a491d101" providerId="LiveId" clId="{7DB0028D-9D49-426D-9E2B-58461B70BFDA}" dt="2019-09-25T14:30:22.863" v="6576" actId="20577"/>
          <ac:spMkLst>
            <pc:docMk/>
            <pc:sldMk cId="2046781220" sldId="374"/>
            <ac:spMk id="3" creationId="{59C52EDF-4A6F-4640-8E4A-F5D36DF01CE6}"/>
          </ac:spMkLst>
        </pc:spChg>
        <pc:picChg chg="add mod">
          <ac:chgData name="Marina Michalaki" userId="889d5982a491d101" providerId="LiveId" clId="{7DB0028D-9D49-426D-9E2B-58461B70BFDA}" dt="2019-09-25T14:26:30.336" v="6324" actId="1076"/>
          <ac:picMkLst>
            <pc:docMk/>
            <pc:sldMk cId="2046781220" sldId="374"/>
            <ac:picMk id="4" creationId="{DA8A1948-ADD6-4695-B1F9-F57B2B536099}"/>
          </ac:picMkLst>
        </pc:picChg>
      </pc:sldChg>
      <pc:sldChg chg="addSp add">
        <pc:chgData name="Marina Michalaki" userId="889d5982a491d101" providerId="LiveId" clId="{7DB0028D-9D49-426D-9E2B-58461B70BFDA}" dt="2019-09-22T15:47:27.046" v="4128"/>
        <pc:sldMkLst>
          <pc:docMk/>
          <pc:sldMk cId="1274178688" sldId="375"/>
        </pc:sldMkLst>
        <pc:picChg chg="add">
          <ac:chgData name="Marina Michalaki" userId="889d5982a491d101" providerId="LiveId" clId="{7DB0028D-9D49-426D-9E2B-58461B70BFDA}" dt="2019-09-22T15:47:27.046" v="4128"/>
          <ac:picMkLst>
            <pc:docMk/>
            <pc:sldMk cId="1274178688" sldId="375"/>
            <ac:picMk id="2" creationId="{758C428E-0ACE-434D-B008-19FFCFAB8BB4}"/>
          </ac:picMkLst>
        </pc:picChg>
      </pc:sldChg>
      <pc:sldChg chg="addSp delSp modSp add">
        <pc:chgData name="Marina Michalaki" userId="889d5982a491d101" providerId="LiveId" clId="{7DB0028D-9D49-426D-9E2B-58461B70BFDA}" dt="2019-09-23T09:08:36.846" v="5347" actId="313"/>
        <pc:sldMkLst>
          <pc:docMk/>
          <pc:sldMk cId="417723689" sldId="376"/>
        </pc:sldMkLst>
        <pc:spChg chg="del">
          <ac:chgData name="Marina Michalaki" userId="889d5982a491d101" providerId="LiveId" clId="{7DB0028D-9D49-426D-9E2B-58461B70BFDA}" dt="2019-09-23T09:02:43.254" v="5191"/>
          <ac:spMkLst>
            <pc:docMk/>
            <pc:sldMk cId="417723689" sldId="376"/>
            <ac:spMk id="2" creationId="{1667D7EE-1E91-49C3-84BE-56D342901720}"/>
          </ac:spMkLst>
        </pc:spChg>
        <pc:spChg chg="mod">
          <ac:chgData name="Marina Michalaki" userId="889d5982a491d101" providerId="LiveId" clId="{7DB0028D-9D49-426D-9E2B-58461B70BFDA}" dt="2019-09-23T09:08:36.846" v="5347" actId="313"/>
          <ac:spMkLst>
            <pc:docMk/>
            <pc:sldMk cId="417723689" sldId="376"/>
            <ac:spMk id="3" creationId="{49BB80D8-ADBA-4FD5-92F0-B3F6F08C0893}"/>
          </ac:spMkLst>
        </pc:spChg>
        <pc:spChg chg="add">
          <ac:chgData name="Marina Michalaki" userId="889d5982a491d101" providerId="LiveId" clId="{7DB0028D-9D49-426D-9E2B-58461B70BFDA}" dt="2019-09-23T09:02:43.254" v="5191"/>
          <ac:spMkLst>
            <pc:docMk/>
            <pc:sldMk cId="417723689" sldId="376"/>
            <ac:spMk id="4" creationId="{42A2DECD-C1FE-44BD-9048-07FF1ACBED40}"/>
          </ac:spMkLst>
        </pc:spChg>
      </pc:sldChg>
      <pc:sldChg chg="addSp delSp modSp add">
        <pc:chgData name="Marina Michalaki" userId="889d5982a491d101" providerId="LiveId" clId="{7DB0028D-9D49-426D-9E2B-58461B70BFDA}" dt="2019-09-25T14:04:42.340" v="6068"/>
        <pc:sldMkLst>
          <pc:docMk/>
          <pc:sldMk cId="3442898161" sldId="377"/>
        </pc:sldMkLst>
        <pc:spChg chg="del">
          <ac:chgData name="Marina Michalaki" userId="889d5982a491d101" providerId="LiveId" clId="{7DB0028D-9D49-426D-9E2B-58461B70BFDA}" dt="2019-09-25T14:04:42.340" v="6068"/>
          <ac:spMkLst>
            <pc:docMk/>
            <pc:sldMk cId="3442898161" sldId="377"/>
            <ac:spMk id="2" creationId="{01A17F91-A3B0-4860-B200-335658FF85FA}"/>
          </ac:spMkLst>
        </pc:spChg>
        <pc:spChg chg="mod">
          <ac:chgData name="Marina Michalaki" userId="889d5982a491d101" providerId="LiveId" clId="{7DB0028D-9D49-426D-9E2B-58461B70BFDA}" dt="2019-09-25T14:04:32.009" v="6067" actId="27636"/>
          <ac:spMkLst>
            <pc:docMk/>
            <pc:sldMk cId="3442898161" sldId="377"/>
            <ac:spMk id="3" creationId="{F94771E5-CE92-43F8-B4F3-87C32B6A1A1B}"/>
          </ac:spMkLst>
        </pc:spChg>
        <pc:spChg chg="add">
          <ac:chgData name="Marina Michalaki" userId="889d5982a491d101" providerId="LiveId" clId="{7DB0028D-9D49-426D-9E2B-58461B70BFDA}" dt="2019-09-25T14:04:42.340" v="6068"/>
          <ac:spMkLst>
            <pc:docMk/>
            <pc:sldMk cId="3442898161" sldId="377"/>
            <ac:spMk id="4" creationId="{2E7A926F-3F98-497D-9CF6-9E4EC60738EE}"/>
          </ac:spMkLst>
        </pc:spChg>
      </pc:sldChg>
      <pc:sldChg chg="addSp delSp modSp add">
        <pc:chgData name="Marina Michalaki" userId="889d5982a491d101" providerId="LiveId" clId="{7DB0028D-9D49-426D-9E2B-58461B70BFDA}" dt="2019-09-25T14:29:44.956" v="6555" actId="313"/>
        <pc:sldMkLst>
          <pc:docMk/>
          <pc:sldMk cId="686319735" sldId="378"/>
        </pc:sldMkLst>
        <pc:spChg chg="del">
          <ac:chgData name="Marina Michalaki" userId="889d5982a491d101" providerId="LiveId" clId="{7DB0028D-9D49-426D-9E2B-58461B70BFDA}" dt="2019-09-25T14:13:39.481" v="6138"/>
          <ac:spMkLst>
            <pc:docMk/>
            <pc:sldMk cId="686319735" sldId="378"/>
            <ac:spMk id="2" creationId="{1AA642D6-0600-4DFD-BA22-A96302CB984F}"/>
          </ac:spMkLst>
        </pc:spChg>
        <pc:spChg chg="mod">
          <ac:chgData name="Marina Michalaki" userId="889d5982a491d101" providerId="LiveId" clId="{7DB0028D-9D49-426D-9E2B-58461B70BFDA}" dt="2019-09-25T14:29:44.956" v="6555" actId="313"/>
          <ac:spMkLst>
            <pc:docMk/>
            <pc:sldMk cId="686319735" sldId="378"/>
            <ac:spMk id="3" creationId="{25630BED-972C-4392-9F05-9EE6D2AE2CB8}"/>
          </ac:spMkLst>
        </pc:spChg>
        <pc:spChg chg="add mod">
          <ac:chgData name="Marina Michalaki" userId="889d5982a491d101" providerId="LiveId" clId="{7DB0028D-9D49-426D-9E2B-58461B70BFDA}" dt="2019-09-25T14:29:36.975" v="6553" actId="6549"/>
          <ac:spMkLst>
            <pc:docMk/>
            <pc:sldMk cId="686319735" sldId="378"/>
            <ac:spMk id="4" creationId="{44C7E4F1-921E-428A-9009-48D710D280B2}"/>
          </ac:spMkLst>
        </pc:spChg>
        <pc:picChg chg="add del">
          <ac:chgData name="Marina Michalaki" userId="889d5982a491d101" providerId="LiveId" clId="{7DB0028D-9D49-426D-9E2B-58461B70BFDA}" dt="2019-09-25T14:21:50.919" v="6294" actId="478"/>
          <ac:picMkLst>
            <pc:docMk/>
            <pc:sldMk cId="686319735" sldId="378"/>
            <ac:picMk id="5" creationId="{30F5ABB8-C1EF-48A2-9FC3-39AC07B16B9A}"/>
          </ac:picMkLst>
        </pc:picChg>
      </pc:sldChg>
      <pc:sldChg chg="addSp modSp add">
        <pc:chgData name="Marina Michalaki" userId="889d5982a491d101" providerId="LiveId" clId="{7DB0028D-9D49-426D-9E2B-58461B70BFDA}" dt="2019-09-25T14:36:01.439" v="6636" actId="1035"/>
        <pc:sldMkLst>
          <pc:docMk/>
          <pc:sldMk cId="967466233" sldId="379"/>
        </pc:sldMkLst>
        <pc:picChg chg="add mod">
          <ac:chgData name="Marina Michalaki" userId="889d5982a491d101" providerId="LiveId" clId="{7DB0028D-9D49-426D-9E2B-58461B70BFDA}" dt="2019-09-25T14:36:01.439" v="6636" actId="1035"/>
          <ac:picMkLst>
            <pc:docMk/>
            <pc:sldMk cId="967466233" sldId="379"/>
            <ac:picMk id="2" creationId="{8B2395FC-88F7-4A07-9FD2-42376C33D30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A346D-D172-4D23-952A-B18FD36D0F94}" type="datetimeFigureOut">
              <a:rPr lang="el-GR" smtClean="0"/>
              <a:pPr/>
              <a:t>25/9/2019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C6D95-B855-43AC-AB03-0CA38F90774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Θυρεοτοξίκωση</a:t>
            </a:r>
            <a:r>
              <a:rPr lang="el-GR" dirty="0"/>
              <a:t> = περίσσεια ορμονών, Υπερθυρεοειδισμός = </a:t>
            </a:r>
            <a:r>
              <a:rPr lang="el-GR" dirty="0" err="1"/>
              <a:t>υπερλειτουργία</a:t>
            </a:r>
            <a:r>
              <a:rPr lang="el-GR" dirty="0"/>
              <a:t> αδένα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670AB-53B8-4134-913B-0C9FC1B1B722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US detects cervical lymph nodes that are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sonographically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suspicious for thyroid cancer (Table 8), FNA of the suspicious lymph node should be performed for cytology and washout for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thyroglobulin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 if indicated. In addition, this scenario also warrants US-guided FNA of a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subcentimeter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nodule that is likely to represent the primary tumor based upon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sonographic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features.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6048C-BCF6-464D-9C1F-805D4688FD12}" type="slidenum">
              <a:rPr lang="el-GR" smtClean="0"/>
              <a:pPr/>
              <a:t>78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6048C-BCF6-464D-9C1F-805D4688FD12}" type="slidenum">
              <a:rPr lang="el-GR" smtClean="0"/>
              <a:pPr/>
              <a:t>79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thyroid lymphocytic infiltrate in autoimmune hypothyroidism is composed o activated CD4+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CD8+ cells as well as B cells. Thyroid cell destruction is primarily mediated by the CD8+ cytotoxic cells,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destroy their targets by either perforin-induced necrosis actor ( NF), IL-1, and inter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γ (IFN-γ),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 render thyroid cells more susceptible to apoptosis mediated by death receptors, such as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which are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activated by their respective ligands on cells. These cytokines also impair thyroid cell unction directly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induce the expression o other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proinlammatory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molecules by the thyroid cells themselves, such as cytokines,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 class I and class II molecules, adhesion molecules, CD40, and nitric oxide.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C6D95-B855-43AC-AB03-0CA38F90774D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632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θειοναμιδες</a:t>
            </a:r>
            <a:r>
              <a:rPr lang="el-GR" dirty="0"/>
              <a:t>:</a:t>
            </a:r>
            <a:r>
              <a:rPr lang="el-GR" baseline="0" dirty="0"/>
              <a:t> </a:t>
            </a:r>
            <a:r>
              <a:rPr lang="el-GR" baseline="0" dirty="0" err="1"/>
              <a:t>αναστέλουν</a:t>
            </a:r>
            <a:r>
              <a:rPr lang="el-GR" baseline="0" dirty="0"/>
              <a:t> την </a:t>
            </a:r>
            <a:r>
              <a:rPr lang="el-GR" baseline="0" dirty="0" err="1"/>
              <a:t>θυρεοειδικη</a:t>
            </a:r>
            <a:r>
              <a:rPr lang="el-GR" baseline="0" dirty="0"/>
              <a:t> </a:t>
            </a:r>
            <a:r>
              <a:rPr lang="el-GR" baseline="0" dirty="0" err="1"/>
              <a:t>υπεροξειδαση</a:t>
            </a:r>
            <a:r>
              <a:rPr lang="el-GR" baseline="0" dirty="0"/>
              <a:t> και την </a:t>
            </a:r>
            <a:r>
              <a:rPr lang="el-GR" baseline="0" dirty="0" err="1"/>
              <a:t>οξειδωση</a:t>
            </a:r>
            <a:r>
              <a:rPr lang="el-GR" baseline="0" dirty="0"/>
              <a:t> και </a:t>
            </a:r>
            <a:r>
              <a:rPr lang="el-GR" baseline="0" dirty="0" err="1"/>
              <a:t>οργανοποιηση</a:t>
            </a:r>
            <a:r>
              <a:rPr lang="el-GR" baseline="0" dirty="0"/>
              <a:t> του ιωδίου. </a:t>
            </a:r>
            <a:r>
              <a:rPr lang="el-GR" baseline="0" dirty="0" err="1"/>
              <a:t>Μειωνουν</a:t>
            </a:r>
            <a:r>
              <a:rPr lang="el-GR" baseline="0" dirty="0"/>
              <a:t> τους </a:t>
            </a:r>
            <a:r>
              <a:rPr lang="el-GR" baseline="0" dirty="0" err="1"/>
              <a:t>τιτλους</a:t>
            </a:r>
            <a:r>
              <a:rPr lang="el-GR" baseline="0" dirty="0"/>
              <a:t> των </a:t>
            </a:r>
            <a:r>
              <a:rPr lang="el-GR" baseline="0" dirty="0" err="1"/>
              <a:t>αντιθυρεοειδικών</a:t>
            </a:r>
            <a:r>
              <a:rPr lang="el-GR" baseline="0" dirty="0"/>
              <a:t> αντισωμάτων </a:t>
            </a:r>
          </a:p>
          <a:p>
            <a:r>
              <a:rPr lang="el-GR" baseline="0" dirty="0"/>
              <a:t>Η </a:t>
            </a:r>
            <a:r>
              <a:rPr lang="en-US" baseline="0" dirty="0" err="1"/>
              <a:t>ptu</a:t>
            </a:r>
            <a:r>
              <a:rPr lang="en-US" baseline="0" dirty="0"/>
              <a:t> </a:t>
            </a:r>
            <a:r>
              <a:rPr lang="el-GR" baseline="0" dirty="0"/>
              <a:t>αναστέλλει την </a:t>
            </a:r>
            <a:r>
              <a:rPr lang="el-GR" baseline="0" dirty="0" err="1"/>
              <a:t>μετατροπη</a:t>
            </a:r>
            <a:r>
              <a:rPr lang="el-GR" baseline="0" dirty="0"/>
              <a:t> της τ4 σε Τ3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C6D95-B855-43AC-AB03-0CA38F90774D}" type="slidenum">
              <a:rPr lang="el-GR" smtClean="0"/>
              <a:pPr/>
              <a:t>44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Thyroid hormone synthesis includes the following steps: (1) iodide (I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trapped by the thyroid follicular cells; (2) diffusion of iodide to the apex of the cells; (3) transport of iodide into the colloid; (4) oxidation of inorganic iodide to iodine and incorporation of iodine into tyrosine residues within thyroglobulin molecules in the colloid; (5) combination of two DIT molecules to form tetraiodothyronine (T4) or of MIT with DIT to form T3; (6) uptake of thyroglobulin from the colloid into the follicular cell by endocytosis, fusion of the thyroglobulin with a lysosome, and proteolysis and release of T4, T3, DIT, and MIT; (7) release of T4 and T3 into the circulation; and (8) deiodination of DIT and MIT to yield tyrosine. T3 is also formed from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monodeiodination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T4 in the thyroid and in peripheral tissues.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C6D95-B855-43AC-AB03-0CA38F90774D}" type="slidenum">
              <a:rPr lang="el-GR" smtClean="0"/>
              <a:pPr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421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C6D95-B855-43AC-AB03-0CA38F90774D}" type="slidenum">
              <a:rPr lang="el-GR" smtClean="0"/>
              <a:pPr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980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Συγγενής ανωμαλία, </a:t>
            </a:r>
            <a:r>
              <a:rPr lang="el-GR" dirty="0" err="1"/>
              <a:t>καρκινος</a:t>
            </a:r>
            <a:r>
              <a:rPr lang="el-GR" dirty="0"/>
              <a:t>, φλεγμονή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6048C-BCF6-464D-9C1F-805D4688FD12}" type="slidenum">
              <a:rPr lang="el-GR" smtClean="0"/>
              <a:pPr/>
              <a:t>67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-457200">
              <a:buNone/>
            </a:pPr>
            <a:r>
              <a:rPr lang="el-GR" sz="1200" dirty="0"/>
              <a:t>Σε εξέταση τραχήλου για άλλα αίτια </a:t>
            </a:r>
          </a:p>
          <a:p>
            <a:pPr marL="0" indent="-457200">
              <a:buNone/>
            </a:pPr>
            <a:endParaRPr lang="el-GR" sz="800" dirty="0"/>
          </a:p>
          <a:p>
            <a:pPr lvl="0"/>
            <a:r>
              <a:rPr lang="en-US" sz="1200" dirty="0"/>
              <a:t>US</a:t>
            </a:r>
            <a:r>
              <a:rPr lang="el-GR" sz="1200" dirty="0"/>
              <a:t>: </a:t>
            </a:r>
            <a:r>
              <a:rPr lang="en-US" sz="1200" dirty="0"/>
              <a:t>53 – </a:t>
            </a:r>
            <a:r>
              <a:rPr lang="el-GR" sz="1200" dirty="0"/>
              <a:t>67%</a:t>
            </a:r>
            <a:endParaRPr lang="en-US" sz="1200" dirty="0"/>
          </a:p>
          <a:p>
            <a:r>
              <a:rPr lang="en-US" sz="1200" dirty="0"/>
              <a:t>CT </a:t>
            </a:r>
            <a:r>
              <a:rPr lang="el-GR" sz="1200" dirty="0"/>
              <a:t>ή </a:t>
            </a:r>
            <a:r>
              <a:rPr lang="en-US" sz="1200" dirty="0"/>
              <a:t>MRI</a:t>
            </a:r>
            <a:r>
              <a:rPr lang="el-GR" sz="1200" dirty="0"/>
              <a:t>: </a:t>
            </a:r>
            <a:r>
              <a:rPr lang="en-US" sz="1200" dirty="0"/>
              <a:t>10</a:t>
            </a:r>
            <a:r>
              <a:rPr lang="el-GR" sz="1200" dirty="0"/>
              <a:t> – </a:t>
            </a:r>
            <a:r>
              <a:rPr lang="en-US" sz="1200" dirty="0"/>
              <a:t>2</a:t>
            </a:r>
            <a:r>
              <a:rPr lang="el-GR" sz="1200" dirty="0"/>
              <a:t>1%</a:t>
            </a:r>
            <a:endParaRPr lang="en-US" sz="1200" dirty="0"/>
          </a:p>
          <a:p>
            <a:r>
              <a:rPr lang="en-US" sz="1200" dirty="0"/>
              <a:t>Triplex</a:t>
            </a:r>
            <a:r>
              <a:rPr lang="el-GR" sz="1200" dirty="0"/>
              <a:t> καρωτίδων: </a:t>
            </a:r>
            <a:r>
              <a:rPr lang="en-US" sz="1200" dirty="0"/>
              <a:t>8 – </a:t>
            </a:r>
            <a:r>
              <a:rPr lang="el-GR" sz="1200" dirty="0"/>
              <a:t>9.4% </a:t>
            </a:r>
            <a:r>
              <a:rPr lang="en-US" sz="1200" dirty="0"/>
              <a:t> 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6048C-BCF6-464D-9C1F-805D4688FD12}" type="slidenum">
              <a:rPr lang="el-GR" smtClean="0"/>
              <a:pPr/>
              <a:t>68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know that bright reflectors in a nodule are probably the feature most commonly misinterpreted as </a:t>
            </a:r>
            <a:r>
              <a:rPr lang="en-US" dirty="0" err="1"/>
              <a:t>microcalcifications</a:t>
            </a:r>
            <a:r>
              <a:rPr lang="el-GR" dirty="0"/>
              <a:t> </a:t>
            </a:r>
            <a:r>
              <a:rPr lang="en-US" dirty="0"/>
              <a:t>when actually they are not. And, identification of margins can be challenging, especially in smaller</a:t>
            </a:r>
            <a:r>
              <a:rPr lang="el-GR" dirty="0"/>
              <a:t> </a:t>
            </a:r>
            <a:r>
              <a:rPr lang="en-US" dirty="0"/>
              <a:t>nodules or cystic nodules.  </a:t>
            </a:r>
            <a:endParaRPr lang="el-GR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6048C-BCF6-464D-9C1F-805D4688FD12}" type="slidenum">
              <a:rPr lang="el-GR" smtClean="0"/>
              <a:pPr/>
              <a:t>71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E</a:t>
            </a:r>
            <a:r>
              <a:rPr lang="el-GR" sz="1200" dirty="0"/>
              <a:t>ΤΑ</a:t>
            </a:r>
            <a:r>
              <a:rPr lang="en-US" sz="1200" dirty="0"/>
              <a:t> favors ultrasound guidance for FNA biopsy because of its ability to reduce the rate of </a:t>
            </a:r>
            <a:r>
              <a:rPr lang="en-US" sz="1200" dirty="0" err="1"/>
              <a:t>nondiagnostic</a:t>
            </a:r>
            <a:r>
              <a:rPr lang="en-US" sz="1200" dirty="0"/>
              <a:t> and false-negative aspirates and to permit the choice of the gauge and length of the biopsy needle.</a:t>
            </a:r>
            <a:r>
              <a:rPr lang="el-GR" sz="1200" dirty="0"/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to be forgotten, several studies have reported that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proportion of adequate cytological material is significantly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lower in small nodules [47] (85% in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supracentimetric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nodules and 69% in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subcentimetric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nodules)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Moon 2012 &amp;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Mazzaferri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2008)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Inadequacy rate ~21% for nodules ≤5mm.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F2027-06B3-4A62-B9BA-CEACD68AD8CA}" type="slidenum">
              <a:rPr lang="el-GR" smtClean="0"/>
              <a:pPr/>
              <a:t>72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27A9-7393-4669-B6B1-69AC0CDED539}" type="datetimeFigureOut">
              <a:rPr lang="el-GR" smtClean="0"/>
              <a:pPr/>
              <a:t>25/9/2019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ACB-6654-4A02-9FCA-31592B2807B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27A9-7393-4669-B6B1-69AC0CDED539}" type="datetimeFigureOut">
              <a:rPr lang="el-GR" smtClean="0"/>
              <a:pPr/>
              <a:t>25/9/2019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ACB-6654-4A02-9FCA-31592B2807B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27A9-7393-4669-B6B1-69AC0CDED539}" type="datetimeFigureOut">
              <a:rPr lang="el-GR" smtClean="0"/>
              <a:pPr/>
              <a:t>25/9/2019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ACB-6654-4A02-9FCA-31592B2807B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27A9-7393-4669-B6B1-69AC0CDED539}" type="datetimeFigureOut">
              <a:rPr lang="el-GR" smtClean="0"/>
              <a:pPr/>
              <a:t>25/9/2019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ACB-6654-4A02-9FCA-31592B2807B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27A9-7393-4669-B6B1-69AC0CDED539}" type="datetimeFigureOut">
              <a:rPr lang="el-GR" smtClean="0"/>
              <a:pPr/>
              <a:t>25/9/2019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ACB-6654-4A02-9FCA-31592B2807B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27A9-7393-4669-B6B1-69AC0CDED539}" type="datetimeFigureOut">
              <a:rPr lang="el-GR" smtClean="0"/>
              <a:pPr/>
              <a:t>25/9/2019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ACB-6654-4A02-9FCA-31592B2807B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27A9-7393-4669-B6B1-69AC0CDED539}" type="datetimeFigureOut">
              <a:rPr lang="el-GR" smtClean="0"/>
              <a:pPr/>
              <a:t>25/9/2019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ACB-6654-4A02-9FCA-31592B2807B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27A9-7393-4669-B6B1-69AC0CDED539}" type="datetimeFigureOut">
              <a:rPr lang="el-GR" smtClean="0"/>
              <a:pPr/>
              <a:t>25/9/2019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ACB-6654-4A02-9FCA-31592B2807B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27A9-7393-4669-B6B1-69AC0CDED539}" type="datetimeFigureOut">
              <a:rPr lang="el-GR" smtClean="0"/>
              <a:pPr/>
              <a:t>25/9/2019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ACB-6654-4A02-9FCA-31592B2807B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27A9-7393-4669-B6B1-69AC0CDED539}" type="datetimeFigureOut">
              <a:rPr lang="el-GR" smtClean="0"/>
              <a:pPr/>
              <a:t>25/9/2019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ACB-6654-4A02-9FCA-31592B2807B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627A9-7393-4669-B6B1-69AC0CDED539}" type="datetimeFigureOut">
              <a:rPr lang="el-GR" smtClean="0"/>
              <a:pPr/>
              <a:t>25/9/2019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ACB-6654-4A02-9FCA-31592B2807B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627A9-7393-4669-B6B1-69AC0CDED539}" type="datetimeFigureOut">
              <a:rPr lang="el-GR" smtClean="0"/>
              <a:pPr/>
              <a:t>25/9/2019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2DACB-6654-4A02-9FCA-31592B2807B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l-GR" dirty="0"/>
              <a:t>Νοσήματα θυρεοειδούς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403648" y="4797152"/>
            <a:ext cx="6400800" cy="766936"/>
          </a:xfrm>
        </p:spPr>
        <p:txBody>
          <a:bodyPr/>
          <a:lstStyle/>
          <a:p>
            <a:r>
              <a:rPr lang="el-GR" dirty="0" err="1"/>
              <a:t>Μ.Μιχαλάκη</a:t>
            </a:r>
            <a:endParaRPr lang="el-G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ÎÏÎ¿ÏÎ­Î»ÎµÏÎ¼Î± ÎµÎ¹ÎºÏÎ½Î±Ï Î³Î¹Î± hashimoto pathogene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596" y="548680"/>
            <a:ext cx="7392820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8763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641" y="203288"/>
            <a:ext cx="8772847" cy="653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263" y="104775"/>
            <a:ext cx="7229475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581025"/>
            <a:ext cx="852487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l-GR" dirty="0"/>
              <a:t>Διάγνωση Υποθυρεοειδισμού</a:t>
            </a:r>
          </a:p>
        </p:txBody>
      </p:sp>
      <p:graphicFrame>
        <p:nvGraphicFramePr>
          <p:cNvPr id="4" name="3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768781"/>
              </p:ext>
            </p:extLst>
          </p:nvPr>
        </p:nvGraphicFramePr>
        <p:xfrm>
          <a:off x="827584" y="2132856"/>
          <a:ext cx="6816080" cy="203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6395">
                <a:tc>
                  <a:txBody>
                    <a:bodyPr/>
                    <a:lstStyle/>
                    <a:p>
                      <a:r>
                        <a:rPr lang="el-GR" dirty="0"/>
                        <a:t>Πρωτοπαθής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7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u="sng" dirty="0"/>
                        <a:t>Κλινικός</a:t>
                      </a:r>
                      <a:r>
                        <a:rPr lang="el-GR" u="sng" baseline="0" dirty="0"/>
                        <a:t> υποθυρεοειδισμός: </a:t>
                      </a:r>
                      <a:r>
                        <a:rPr lang="en-US" dirty="0"/>
                        <a:t>↑TSH</a:t>
                      </a:r>
                      <a:r>
                        <a:rPr lang="el-GR" dirty="0"/>
                        <a:t> (συνήθως</a:t>
                      </a:r>
                      <a:r>
                        <a:rPr lang="el-GR" baseline="0" dirty="0"/>
                        <a:t> </a:t>
                      </a:r>
                      <a:r>
                        <a:rPr lang="el-GR" dirty="0"/>
                        <a:t>&gt;10μ</a:t>
                      </a:r>
                      <a:r>
                        <a:rPr lang="en-US" dirty="0"/>
                        <a:t>U/</a:t>
                      </a:r>
                      <a:r>
                        <a:rPr lang="en-US" dirty="0" err="1"/>
                        <a:t>mL</a:t>
                      </a:r>
                      <a:r>
                        <a:rPr lang="en-US" dirty="0"/>
                        <a:t>)</a:t>
                      </a:r>
                      <a:r>
                        <a:rPr lang="en-US" baseline="0" dirty="0"/>
                        <a:t> &amp;</a:t>
                      </a:r>
                      <a:r>
                        <a:rPr lang="el-GR" baseline="0" dirty="0"/>
                        <a:t> ↓ </a:t>
                      </a:r>
                      <a:r>
                        <a:rPr lang="en-US" baseline="0" dirty="0"/>
                        <a:t>FT4/T4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u="sng" baseline="0" dirty="0" err="1"/>
                        <a:t>Υποκλινικός</a:t>
                      </a:r>
                      <a:r>
                        <a:rPr lang="el-GR" u="sng" baseline="0" dirty="0"/>
                        <a:t> υποθυρεοειδισμός</a:t>
                      </a:r>
                      <a:r>
                        <a:rPr lang="el-GR" baseline="0" dirty="0"/>
                        <a:t>: </a:t>
                      </a:r>
                      <a:r>
                        <a:rPr lang="en-US" dirty="0"/>
                        <a:t>↑TSH</a:t>
                      </a:r>
                      <a:r>
                        <a:rPr lang="en-US" baseline="0" dirty="0"/>
                        <a:t> &amp;</a:t>
                      </a:r>
                      <a:r>
                        <a:rPr lang="el-GR" baseline="0" dirty="0"/>
                        <a:t> </a:t>
                      </a:r>
                      <a:r>
                        <a:rPr lang="el-GR" baseline="0" dirty="0" err="1"/>
                        <a:t>φ.τ</a:t>
                      </a:r>
                      <a:r>
                        <a:rPr lang="el-GR" baseline="0" dirty="0"/>
                        <a:t>. </a:t>
                      </a:r>
                      <a:r>
                        <a:rPr lang="en-US" baseline="0" dirty="0"/>
                        <a:t>FT4/T4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395"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bg1"/>
                          </a:solidFill>
                        </a:rPr>
                        <a:t>Δευτεροπαθής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3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↓TSH</a:t>
                      </a:r>
                      <a:r>
                        <a:rPr lang="en-US" baseline="0" dirty="0"/>
                        <a:t> &amp;</a:t>
                      </a:r>
                      <a:r>
                        <a:rPr lang="el-GR" baseline="0" dirty="0"/>
                        <a:t> ↓ </a:t>
                      </a:r>
                      <a:r>
                        <a:rPr lang="en-US" baseline="0" dirty="0"/>
                        <a:t>FT4/T4</a:t>
                      </a:r>
                      <a:endParaRPr lang="el-GR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2453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600" dirty="0"/>
              <a:t>Η  κλασική θεραπεία του υποθυρεοειδισμού είναι η χορήγηση </a:t>
            </a:r>
            <a:r>
              <a:rPr lang="el-GR" sz="1600" dirty="0" err="1"/>
              <a:t>λεβοθυροξίνης</a:t>
            </a:r>
            <a:r>
              <a:rPr lang="el-GR" sz="1600" dirty="0"/>
              <a:t> (</a:t>
            </a:r>
            <a:r>
              <a:rPr lang="en-US" sz="1600" dirty="0"/>
              <a:t>LT4)</a:t>
            </a:r>
            <a:r>
              <a:rPr lang="el-GR" sz="1600" dirty="0"/>
              <a:t> με την μορφή δισκίων. Η </a:t>
            </a:r>
            <a:r>
              <a:rPr lang="en-US" sz="1600" dirty="0"/>
              <a:t>LT4 </a:t>
            </a:r>
            <a:r>
              <a:rPr lang="el-GR" sz="1600" dirty="0"/>
              <a:t>είναι το </a:t>
            </a:r>
            <a:r>
              <a:rPr lang="el-GR" sz="1600" dirty="0" err="1"/>
              <a:t>νατριούχο</a:t>
            </a:r>
            <a:r>
              <a:rPr lang="el-GR" sz="1600" dirty="0"/>
              <a:t> άλας της θυροξίνης. Ο συνδυασμός Τ4 &amp;  Τ3 δεν έχει αποδειχθεί ότι υπερέχει της </a:t>
            </a:r>
            <a:r>
              <a:rPr lang="el-GR" sz="1600" dirty="0" err="1"/>
              <a:t>μονοθεραπείας</a:t>
            </a:r>
            <a:r>
              <a:rPr lang="el-GR" sz="1600" dirty="0"/>
              <a:t> με Τ4 ωστόσο ενίοτε δοκιμάζεται πειραματικά.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600" dirty="0"/>
              <a:t>Η συνήθης δοσολογία σε </a:t>
            </a:r>
            <a:r>
              <a:rPr lang="el-GR" sz="1600" dirty="0" err="1"/>
              <a:t>υποθυρεοειδικούς</a:t>
            </a:r>
            <a:r>
              <a:rPr lang="el-GR" sz="1600" dirty="0"/>
              <a:t> ασθενείς με μηδενική </a:t>
            </a:r>
            <a:r>
              <a:rPr lang="el-GR" sz="1600" dirty="0" err="1"/>
              <a:t>θυρεοειδική</a:t>
            </a:r>
            <a:r>
              <a:rPr lang="el-GR" sz="1600" dirty="0"/>
              <a:t> λειτουργία είναι 1.6μ</a:t>
            </a:r>
            <a:r>
              <a:rPr lang="en-US" sz="1600" dirty="0"/>
              <a:t>g/</a:t>
            </a:r>
            <a:r>
              <a:rPr lang="el-GR" sz="1600" dirty="0" err="1"/>
              <a:t>ανα</a:t>
            </a:r>
            <a:r>
              <a:rPr lang="el-GR" sz="1600" dirty="0"/>
              <a:t> </a:t>
            </a:r>
            <a:r>
              <a:rPr lang="en-US" sz="1600" dirty="0"/>
              <a:t>kg</a:t>
            </a:r>
            <a:r>
              <a:rPr lang="el-GR" sz="1600" dirty="0"/>
              <a:t> ΒΣ. Η έναρξη της θεραπείας γίνεται με προοδευτική αύξηση της </a:t>
            </a:r>
            <a:r>
              <a:rPr lang="en-US" sz="1600" dirty="0"/>
              <a:t>LT4 </a:t>
            </a:r>
            <a:r>
              <a:rPr lang="el-GR" sz="1600" dirty="0"/>
              <a:t>έως την επίτευξη της θεραπευτικής δόσης ιδιαίτερα σε ηλικιωμένα άτομα και άτομα με καρδιαγγειακά νοσήματα</a:t>
            </a:r>
            <a:r>
              <a:rPr lang="en-US" sz="1600" dirty="0"/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600" dirty="0"/>
              <a:t>Προσοχή στην συνύπαρξη </a:t>
            </a:r>
            <a:r>
              <a:rPr lang="el-GR" sz="1600" dirty="0" err="1"/>
              <a:t>φλοιοεπινεφριδιακής</a:t>
            </a:r>
            <a:r>
              <a:rPr lang="el-GR" sz="1600" dirty="0"/>
              <a:t> ανεπάρκειας, γιατί σε αυτή την περίπτωση θα πρέπει να προηγείται η έναρξη της θεραπείας με </a:t>
            </a:r>
            <a:r>
              <a:rPr lang="el-GR" sz="1600" dirty="0" err="1"/>
              <a:t>κορτιζόλη</a:t>
            </a:r>
            <a:r>
              <a:rPr lang="el-GR" sz="1600" dirty="0"/>
              <a:t>. (κίνδυνος </a:t>
            </a:r>
            <a:r>
              <a:rPr lang="el-GR" sz="1600" dirty="0" err="1"/>
              <a:t>Αδισωνικής</a:t>
            </a:r>
            <a:r>
              <a:rPr lang="el-GR" sz="1600" dirty="0"/>
              <a:t> κρίσης)</a:t>
            </a:r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 sz="2800" dirty="0"/>
              <a:t>Θεραπεία Υποθυρεοειδισμού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74F0-DC0F-4FD6-91AB-90AED9D16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85010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2000" dirty="0"/>
              <a:t>Η </a:t>
            </a:r>
            <a:r>
              <a:rPr lang="el-GR" sz="2000" dirty="0" err="1"/>
              <a:t>λεβοθυροξίνη</a:t>
            </a:r>
            <a:r>
              <a:rPr lang="el-GR" sz="2000" dirty="0"/>
              <a:t> είναι το </a:t>
            </a:r>
            <a:r>
              <a:rPr lang="el-GR" sz="2000" dirty="0" err="1"/>
              <a:t>νατριούχο</a:t>
            </a:r>
            <a:r>
              <a:rPr lang="el-GR" sz="2000" dirty="0"/>
              <a:t> άλας της θυροξίνης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A6592-8226-462D-A4E9-0E5A6298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04864"/>
            <a:ext cx="4315229" cy="158417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16B4B3-1BE9-4C74-8533-01EE0BC34CAE}"/>
              </a:ext>
            </a:extLst>
          </p:cNvPr>
          <p:cNvGrpSpPr/>
          <p:nvPr/>
        </p:nvGrpSpPr>
        <p:grpSpPr>
          <a:xfrm>
            <a:off x="4572000" y="1916832"/>
            <a:ext cx="4029075" cy="1756023"/>
            <a:chOff x="4572000" y="2132856"/>
            <a:chExt cx="4029075" cy="1756023"/>
          </a:xfrm>
        </p:grpSpPr>
        <p:pic>
          <p:nvPicPr>
            <p:cNvPr id="1028" name="Picture 4" descr="Σχετική εικόνα">
              <a:extLst>
                <a:ext uri="{FF2B5EF4-FFF2-40B4-BE49-F238E27FC236}">
                  <a16:creationId xmlns:a16="http://schemas.microsoft.com/office/drawing/2014/main" id="{C5E74D23-354C-4237-8C02-9A07B251EA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564904"/>
              <a:ext cx="4029075" cy="1323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224BB16-97F0-4595-A89E-AE83B636B39D}"/>
                </a:ext>
              </a:extLst>
            </p:cNvPr>
            <p:cNvSpPr txBox="1"/>
            <p:nvPr/>
          </p:nvSpPr>
          <p:spPr>
            <a:xfrm>
              <a:off x="5580112" y="2132856"/>
              <a:ext cx="237626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 err="1"/>
                <a:t>Λεβοθυροξίνη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92265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771E5-CE92-43F8-B4F3-87C32B6A1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Η </a:t>
            </a:r>
            <a:r>
              <a:rPr lang="el-GR" dirty="0" err="1"/>
              <a:t>τιτλοποίηση</a:t>
            </a:r>
            <a:r>
              <a:rPr lang="el-GR" dirty="0"/>
              <a:t> της δόσης υποκατάστασης σε πρωτοπαθή υποθυρεοειδισμό γίνεται ανάλογα με τις τιμές της </a:t>
            </a:r>
            <a:r>
              <a:rPr lang="en-US" dirty="0"/>
              <a:t>TSH </a:t>
            </a:r>
            <a:r>
              <a:rPr lang="el-GR" dirty="0"/>
              <a:t>(στόχος: 0,4-4,2 μ</a:t>
            </a:r>
            <a:r>
              <a:rPr lang="en-US" dirty="0"/>
              <a:t>U/ml) </a:t>
            </a:r>
            <a:r>
              <a:rPr lang="el-GR" dirty="0"/>
              <a:t>ανά 2 μήνες ενώ σε δευτεροπαθή σύμφωνα με τις τιμές της </a:t>
            </a:r>
            <a:r>
              <a:rPr lang="en-US" dirty="0"/>
              <a:t>FT4 (</a:t>
            </a:r>
            <a:r>
              <a:rPr lang="el-GR" dirty="0"/>
              <a:t>στόχος:</a:t>
            </a:r>
            <a:r>
              <a:rPr lang="en-US" dirty="0"/>
              <a:t> </a:t>
            </a:r>
            <a:r>
              <a:rPr lang="el-GR" dirty="0"/>
              <a:t>στα ανώτερα φυσιολογικά</a:t>
            </a:r>
            <a:r>
              <a:rPr lang="en-US" dirty="0"/>
              <a:t>- </a:t>
            </a:r>
            <a:r>
              <a:rPr lang="el-GR" dirty="0"/>
              <a:t>και η αιμοληψία πριν την λήψη της</a:t>
            </a:r>
            <a:r>
              <a:rPr lang="en-US" dirty="0"/>
              <a:t> LT4 </a:t>
            </a:r>
            <a:r>
              <a:rPr lang="el-GR" dirty="0"/>
              <a:t>ή 4 ώρες μετά 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Χορηγείται το πρωί σε νηστεία και συστήνεται λήψη καφέ ή άλλης τροφής 30-60λ αργότερα</a:t>
            </a:r>
          </a:p>
          <a:p>
            <a:endParaRPr lang="en-US" dirty="0"/>
          </a:p>
        </p:txBody>
      </p:sp>
      <p:sp>
        <p:nvSpPr>
          <p:cNvPr id="4" name="1 - Τίτλος">
            <a:extLst>
              <a:ext uri="{FF2B5EF4-FFF2-40B4-BE49-F238E27FC236}">
                <a16:creationId xmlns:a16="http://schemas.microsoft.com/office/drawing/2014/main" id="{2E7A926F-3F98-497D-9CF6-9E4EC607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 sz="2800" dirty="0"/>
              <a:t>Θεραπεία Υποθυρεοειδισμού</a:t>
            </a:r>
          </a:p>
        </p:txBody>
      </p:sp>
    </p:spTree>
    <p:extLst>
      <p:ext uri="{BB962C8B-B14F-4D97-AF65-F5344CB8AC3E}">
        <p14:creationId xmlns:p14="http://schemas.microsoft.com/office/powerpoint/2010/main" val="3442898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778F0-5CB9-452C-900B-FD72A462242E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2800" dirty="0"/>
              <a:t>Θεραπεία Υποθυρεοειδισμού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5E1D4-45F2-4610-8209-608663F00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Τα τελευταία χρόνια η </a:t>
            </a:r>
            <a:r>
              <a:rPr lang="en-US" dirty="0"/>
              <a:t>LT4 </a:t>
            </a:r>
            <a:r>
              <a:rPr lang="el-GR" dirty="0"/>
              <a:t>διατίθεται και σε μαλακές κάψουλες ή σε υγρή μορφή ως σταγόνες. Τα νέα αυτά σκευάσματα έχουν 2 πλεονεκτήματα: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dirty="0"/>
              <a:t> -  χορηγούνται σε περιπτώσεις </a:t>
            </a:r>
            <a:r>
              <a:rPr lang="el-GR" dirty="0" err="1"/>
              <a:t>δυσαπορρόφησης</a:t>
            </a:r>
            <a:r>
              <a:rPr lang="el-GR" dirty="0"/>
              <a:t> της θυροξίνης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dirty="0"/>
              <a:t> -  μπορεί να </a:t>
            </a:r>
            <a:r>
              <a:rPr lang="el-GR" dirty="0" err="1"/>
              <a:t>συνχορηγηθούν</a:t>
            </a:r>
            <a:r>
              <a:rPr lang="el-GR" dirty="0"/>
              <a:t> και με καφέ ή και πρωινό (αν και το 2</a:t>
            </a:r>
            <a:r>
              <a:rPr lang="el-GR" baseline="30000" dirty="0"/>
              <a:t>ο</a:t>
            </a:r>
            <a:r>
              <a:rPr lang="el-GR" dirty="0"/>
              <a:t> δεν έχει τεκμηριωθεί απόλυτα)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566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4C237-CC6B-4E8E-9C8B-B7E976E0645A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2800" dirty="0"/>
              <a:t>Περιπτώσεις </a:t>
            </a:r>
            <a:r>
              <a:rPr lang="el-GR" sz="2800" dirty="0" err="1"/>
              <a:t>δυσαπορρόφησης</a:t>
            </a:r>
            <a:r>
              <a:rPr lang="el-GR" sz="2800" dirty="0"/>
              <a:t> </a:t>
            </a:r>
            <a:r>
              <a:rPr lang="en-US" sz="2800" dirty="0"/>
              <a:t>LT4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35006-A772-411A-B6DE-C3F69564F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922"/>
            <a:ext cx="9144000" cy="325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4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88628" y="2204864"/>
            <a:ext cx="3149798" cy="922114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l-GR" sz="1800" dirty="0"/>
              <a:t>Ρύθμιση του </a:t>
            </a:r>
            <a:r>
              <a:rPr lang="el-GR" sz="1800" dirty="0" err="1"/>
              <a:t>θυρεοειδικού</a:t>
            </a:r>
            <a:r>
              <a:rPr lang="el-GR" sz="1800" dirty="0"/>
              <a:t> άξονα</a:t>
            </a:r>
            <a:br>
              <a:rPr lang="el-GR" sz="1800" dirty="0"/>
            </a:br>
            <a:r>
              <a:rPr lang="el-GR" sz="1800" dirty="0"/>
              <a:t>Παράδειγμα αρνητικής παλίνδρομης δράσης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2BBE9-2F79-46D8-943A-5EFBEA2FC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290319"/>
            <a:ext cx="5435500" cy="643701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B94C0-8046-40C0-A457-A90ACAB49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2800" dirty="0" err="1"/>
              <a:t>Έκδοχα</a:t>
            </a:r>
            <a:r>
              <a:rPr lang="el-GR" sz="2800" dirty="0"/>
              <a:t> στα διάφορα σκευάσματα </a:t>
            </a:r>
            <a:r>
              <a:rPr lang="en-US" sz="2800" dirty="0"/>
              <a:t>LT4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8650C3-8AA3-4BEC-869F-52E58DD2C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1243012"/>
            <a:ext cx="618172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25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D78A8-0089-4786-B5DA-48B8A2642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2000" dirty="0"/>
              <a:t>Ο υπερθυρεοειδισμός είναι λιγότερο συχνός από τον υποθυρεοειδισμό και απαντά περίπου στο 1,3</a:t>
            </a:r>
            <a:r>
              <a:rPr lang="en-US" sz="2000" dirty="0"/>
              <a:t>% </a:t>
            </a:r>
            <a:r>
              <a:rPr lang="el-GR" sz="2000" dirty="0"/>
              <a:t>του πληθυσμού. </a:t>
            </a:r>
          </a:p>
        </p:txBody>
      </p:sp>
      <p:sp>
        <p:nvSpPr>
          <p:cNvPr id="4" name="1 - Τίτλος">
            <a:extLst>
              <a:ext uri="{FF2B5EF4-FFF2-40B4-BE49-F238E27FC236}">
                <a16:creationId xmlns:a16="http://schemas.microsoft.com/office/drawing/2014/main" id="{D5F4B458-DDFC-426D-B14A-0F2B8F5478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Υπερθυρεοειδισμός</a:t>
            </a:r>
            <a:b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(κλινικός και 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υπο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-κλινικός)</a:t>
            </a:r>
          </a:p>
        </p:txBody>
      </p:sp>
    </p:spTree>
    <p:extLst>
      <p:ext uri="{BB962C8B-B14F-4D97-AF65-F5344CB8AC3E}">
        <p14:creationId xmlns:p14="http://schemas.microsoft.com/office/powerpoint/2010/main" val="357868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ctrTitle"/>
          </p:nvPr>
        </p:nvSpPr>
        <p:spPr>
          <a:xfrm>
            <a:off x="467544" y="764704"/>
            <a:ext cx="8064896" cy="2808312"/>
          </a:xfrm>
          <a:ln>
            <a:noFill/>
          </a:ln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l-GR" sz="2800" u="sng" dirty="0"/>
              <a:t>Υπερθυρεοειδισμός:</a:t>
            </a:r>
            <a:r>
              <a:rPr lang="el-GR" sz="2800" dirty="0"/>
              <a:t> </a:t>
            </a:r>
            <a:r>
              <a:rPr lang="el-GR" sz="2400" dirty="0" err="1"/>
              <a:t>υπερλειτουργία</a:t>
            </a:r>
            <a:r>
              <a:rPr lang="el-GR" sz="2400" dirty="0"/>
              <a:t> του  θυρεοειδούς </a:t>
            </a:r>
            <a:br>
              <a:rPr lang="el-GR" sz="2400" dirty="0"/>
            </a:br>
            <a:r>
              <a:rPr lang="el-GR" sz="2800" u="sng" dirty="0" err="1"/>
              <a:t>Θυρεοτοξίκωση</a:t>
            </a:r>
            <a:r>
              <a:rPr lang="el-GR" sz="2800" u="sng" dirty="0"/>
              <a:t>:</a:t>
            </a:r>
            <a:r>
              <a:rPr lang="el-GR" sz="2400" dirty="0"/>
              <a:t> η κλινική κατάσταση λόγω περίσσειας </a:t>
            </a:r>
            <a:r>
              <a:rPr lang="el-GR" sz="2400" dirty="0" err="1"/>
              <a:t>θυρεοειδικών</a:t>
            </a:r>
            <a:r>
              <a:rPr lang="el-GR" sz="2400" dirty="0"/>
              <a:t> ορμονών</a:t>
            </a:r>
          </a:p>
        </p:txBody>
      </p:sp>
      <p:sp>
        <p:nvSpPr>
          <p:cNvPr id="6" name="5 - Καμπύλο αριστερό βέλος"/>
          <p:cNvSpPr/>
          <p:nvPr/>
        </p:nvSpPr>
        <p:spPr>
          <a:xfrm>
            <a:off x="8100392" y="1628800"/>
            <a:ext cx="360040" cy="7200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el-GR" dirty="0"/>
              <a:t>Αίτια </a:t>
            </a:r>
            <a:r>
              <a:rPr lang="el-GR" dirty="0" err="1"/>
              <a:t>θυρεοτοξίκωσης</a:t>
            </a:r>
            <a:endParaRPr lang="el-GR" dirty="0"/>
          </a:p>
        </p:txBody>
      </p:sp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1475656" y="1340768"/>
          <a:ext cx="6096000" cy="413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Πρωτοπαθής υπερθυρεοειδισμός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Νόσος </a:t>
                      </a:r>
                      <a:r>
                        <a:rPr lang="en-US" dirty="0"/>
                        <a:t>Graves</a:t>
                      </a:r>
                    </a:p>
                    <a:p>
                      <a:r>
                        <a:rPr lang="el-GR" dirty="0"/>
                        <a:t>Τοξική</a:t>
                      </a:r>
                      <a:r>
                        <a:rPr lang="el-GR" baseline="0" dirty="0"/>
                        <a:t> </a:t>
                      </a:r>
                      <a:r>
                        <a:rPr lang="el-GR" baseline="0" dirty="0" err="1"/>
                        <a:t>πολυοζώδης</a:t>
                      </a:r>
                      <a:r>
                        <a:rPr lang="el-GR" baseline="0" dirty="0"/>
                        <a:t> βρογχοκήλη</a:t>
                      </a:r>
                    </a:p>
                    <a:p>
                      <a:r>
                        <a:rPr lang="el-GR" baseline="0" dirty="0"/>
                        <a:t>Τοξικό αδένωμα</a:t>
                      </a:r>
                    </a:p>
                    <a:p>
                      <a:r>
                        <a:rPr lang="el-GR" baseline="0" dirty="0"/>
                        <a:t>Φαρμακολογικές δόσεις ιωδίου (</a:t>
                      </a:r>
                      <a:r>
                        <a:rPr lang="en-US" baseline="0" dirty="0" err="1"/>
                        <a:t>Jod-Basedow</a:t>
                      </a:r>
                      <a:r>
                        <a:rPr lang="en-US" baseline="0" dirty="0"/>
                        <a:t> phenomenon)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 err="1">
                          <a:solidFill>
                            <a:schemeClr val="bg1"/>
                          </a:solidFill>
                        </a:rPr>
                        <a:t>Θυρεοτοξίκωση</a:t>
                      </a:r>
                      <a:r>
                        <a:rPr lang="el-GR" b="1" baseline="0" dirty="0">
                          <a:solidFill>
                            <a:schemeClr val="bg1"/>
                          </a:solidFill>
                        </a:rPr>
                        <a:t> χωρίς υπερθυρεοειδισμό</a:t>
                      </a:r>
                      <a:endParaRPr lang="el-G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err="1"/>
                        <a:t>Υποξεία</a:t>
                      </a:r>
                      <a:r>
                        <a:rPr lang="el-GR" dirty="0"/>
                        <a:t> </a:t>
                      </a:r>
                      <a:r>
                        <a:rPr lang="el-GR" dirty="0" err="1"/>
                        <a:t>θυρεοειδιτιδα</a:t>
                      </a:r>
                      <a:endParaRPr lang="el-GR" dirty="0"/>
                    </a:p>
                    <a:p>
                      <a:r>
                        <a:rPr lang="el-GR" dirty="0"/>
                        <a:t>Σιωπηλή</a:t>
                      </a:r>
                      <a:r>
                        <a:rPr lang="el-GR" baseline="0" dirty="0"/>
                        <a:t> </a:t>
                      </a:r>
                      <a:r>
                        <a:rPr lang="el-GR" baseline="0" dirty="0" err="1"/>
                        <a:t>θυρεοειδιτίδα</a:t>
                      </a:r>
                      <a:endParaRPr lang="el-GR" baseline="0" dirty="0"/>
                    </a:p>
                    <a:p>
                      <a:r>
                        <a:rPr lang="el-GR" baseline="0" dirty="0"/>
                        <a:t>Καταστροφή του θυρεοειδούς π.χ. </a:t>
                      </a:r>
                      <a:r>
                        <a:rPr lang="el-GR" baseline="0" dirty="0" err="1"/>
                        <a:t>αμιοδαρόνη</a:t>
                      </a:r>
                      <a:r>
                        <a:rPr lang="el-GR" baseline="0" dirty="0"/>
                        <a:t> ή ακτινοβολία</a:t>
                      </a:r>
                    </a:p>
                    <a:p>
                      <a:r>
                        <a:rPr lang="el-GR" baseline="0" dirty="0"/>
                        <a:t>Λήψη μεγάλων ποσοτήτων </a:t>
                      </a:r>
                      <a:r>
                        <a:rPr lang="el-GR" baseline="0" dirty="0" err="1"/>
                        <a:t>θυρεοειδικών</a:t>
                      </a:r>
                      <a:r>
                        <a:rPr lang="el-GR" baseline="0" dirty="0"/>
                        <a:t> ορμονών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bg1"/>
                          </a:solidFill>
                        </a:rPr>
                        <a:t>Δευτεροπαθής υπερθυρεοειδισμός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TSH</a:t>
                      </a:r>
                      <a:r>
                        <a:rPr lang="en-US" baseline="0" dirty="0"/>
                        <a:t> </a:t>
                      </a:r>
                      <a:r>
                        <a:rPr lang="el-GR" baseline="0" dirty="0"/>
                        <a:t>αδένωμα της υπόφυσης</a:t>
                      </a:r>
                    </a:p>
                    <a:p>
                      <a:r>
                        <a:rPr lang="el-GR" baseline="0" dirty="0"/>
                        <a:t>Υπερθυρεοειδισμός της κύησης 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l-GR" sz="3200" dirty="0"/>
              <a:t>Συμπτώματα και σημεία </a:t>
            </a:r>
            <a:r>
              <a:rPr lang="el-GR" sz="3200" dirty="0" err="1"/>
              <a:t>θυρεοτοξίκωσης</a:t>
            </a:r>
            <a:endParaRPr lang="el-GR" sz="3200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27078"/>
            <a:ext cx="7200800" cy="54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463" y="114300"/>
            <a:ext cx="707707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7350" y="23813"/>
            <a:ext cx="582930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688" y="1157288"/>
            <a:ext cx="652462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l-GR" dirty="0"/>
              <a:t>Διάγνωση Υπερθυρεοειδισμού</a:t>
            </a:r>
          </a:p>
        </p:txBody>
      </p:sp>
      <p:graphicFrame>
        <p:nvGraphicFramePr>
          <p:cNvPr id="4" name="3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505873"/>
              </p:ext>
            </p:extLst>
          </p:nvPr>
        </p:nvGraphicFramePr>
        <p:xfrm>
          <a:off x="899592" y="2132856"/>
          <a:ext cx="6744072" cy="203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4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6395">
                <a:tc>
                  <a:txBody>
                    <a:bodyPr/>
                    <a:lstStyle/>
                    <a:p>
                      <a:r>
                        <a:rPr lang="el-GR" dirty="0"/>
                        <a:t>Πρωτοπαθής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7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u="sng" dirty="0"/>
                        <a:t>Κλινικός</a:t>
                      </a:r>
                      <a:r>
                        <a:rPr lang="el-GR" u="sng" baseline="0" dirty="0"/>
                        <a:t> υπερθυρεοειδισμός</a:t>
                      </a:r>
                      <a:r>
                        <a:rPr lang="el-GR" baseline="0" dirty="0"/>
                        <a:t>: </a:t>
                      </a:r>
                      <a:r>
                        <a:rPr lang="el-GR" sz="1600" baseline="0" dirty="0"/>
                        <a:t>↓</a:t>
                      </a:r>
                      <a:r>
                        <a:rPr lang="en-US" sz="1600" dirty="0"/>
                        <a:t>TSH</a:t>
                      </a:r>
                      <a:r>
                        <a:rPr lang="el-GR" sz="1600" dirty="0"/>
                        <a:t> (</a:t>
                      </a:r>
                      <a:r>
                        <a:rPr lang="el-GR" sz="1600" u="sng" dirty="0"/>
                        <a:t>&lt;</a:t>
                      </a:r>
                      <a:r>
                        <a:rPr lang="el-GR" sz="1600" dirty="0"/>
                        <a:t>0,4μ</a:t>
                      </a:r>
                      <a:r>
                        <a:rPr lang="en-US" sz="1600" dirty="0"/>
                        <a:t>U/</a:t>
                      </a:r>
                      <a:r>
                        <a:rPr lang="en-US" sz="1600" dirty="0" err="1"/>
                        <a:t>mL</a:t>
                      </a:r>
                      <a:r>
                        <a:rPr lang="en-US" sz="1600" dirty="0"/>
                        <a:t>)</a:t>
                      </a:r>
                      <a:r>
                        <a:rPr lang="en-US" sz="1600" baseline="0" dirty="0"/>
                        <a:t> &amp;</a:t>
                      </a:r>
                      <a:r>
                        <a:rPr lang="en-US" sz="1600" dirty="0"/>
                        <a:t>↑</a:t>
                      </a:r>
                      <a:r>
                        <a:rPr lang="el-GR" sz="1600" dirty="0"/>
                        <a:t>Τ3/</a:t>
                      </a:r>
                      <a:r>
                        <a:rPr lang="en-US" sz="1600" dirty="0"/>
                        <a:t>FT3</a:t>
                      </a:r>
                      <a:r>
                        <a:rPr lang="en-US" sz="1600" baseline="0" dirty="0"/>
                        <a:t> </a:t>
                      </a:r>
                      <a:r>
                        <a:rPr lang="el-GR" sz="1600" baseline="0" dirty="0"/>
                        <a:t>ή και </a:t>
                      </a:r>
                      <a:r>
                        <a:rPr lang="en-US" sz="1600" baseline="0" dirty="0"/>
                        <a:t>FT4/T4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u="sng" baseline="0" dirty="0" err="1"/>
                        <a:t>Υποκλινικός</a:t>
                      </a:r>
                      <a:r>
                        <a:rPr lang="el-GR" u="sng" baseline="0" dirty="0"/>
                        <a:t> υπερθυρεοειδισμός</a:t>
                      </a:r>
                      <a:r>
                        <a:rPr lang="el-GR" baseline="0" dirty="0"/>
                        <a:t>: </a:t>
                      </a:r>
                      <a:r>
                        <a:rPr lang="el-GR" sz="1600" baseline="0" dirty="0"/>
                        <a:t>↓</a:t>
                      </a:r>
                      <a:r>
                        <a:rPr lang="en-US" sz="1600" dirty="0"/>
                        <a:t>TSH</a:t>
                      </a:r>
                      <a:r>
                        <a:rPr lang="en-US" sz="1600" baseline="0" dirty="0"/>
                        <a:t> &amp;</a:t>
                      </a:r>
                      <a:r>
                        <a:rPr lang="el-GR" sz="1600" baseline="0" dirty="0"/>
                        <a:t> </a:t>
                      </a:r>
                      <a:r>
                        <a:rPr lang="el-GR" sz="1600" baseline="0" dirty="0" err="1"/>
                        <a:t>φ.τ</a:t>
                      </a:r>
                      <a:r>
                        <a:rPr lang="el-GR" sz="1600" baseline="0" dirty="0"/>
                        <a:t>. </a:t>
                      </a:r>
                      <a:r>
                        <a:rPr lang="en-US" sz="1600" baseline="0" dirty="0"/>
                        <a:t>FT4/T4</a:t>
                      </a:r>
                      <a:r>
                        <a:rPr lang="el-GR" sz="1600" baseline="0" dirty="0"/>
                        <a:t> &amp; </a:t>
                      </a:r>
                      <a:r>
                        <a:rPr lang="el-GR" sz="1600" dirty="0"/>
                        <a:t>Τ3/</a:t>
                      </a:r>
                      <a:r>
                        <a:rPr lang="en-US" sz="1600" dirty="0"/>
                        <a:t>FT3</a:t>
                      </a:r>
                      <a:r>
                        <a:rPr lang="en-US" sz="1600" baseline="0" dirty="0"/>
                        <a:t> 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395"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bg1"/>
                          </a:solidFill>
                        </a:rPr>
                        <a:t>Δευτεροπαθής-σπάνιος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3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↑TSH</a:t>
                      </a:r>
                      <a:r>
                        <a:rPr lang="en-US" baseline="0" dirty="0"/>
                        <a:t> &amp;</a:t>
                      </a:r>
                      <a:r>
                        <a:rPr lang="el-GR" baseline="0" dirty="0"/>
                        <a:t> </a:t>
                      </a:r>
                      <a:r>
                        <a:rPr lang="en-US" dirty="0"/>
                        <a:t>↑</a:t>
                      </a:r>
                      <a:r>
                        <a:rPr lang="en-US" baseline="0" dirty="0"/>
                        <a:t>FT4/T4</a:t>
                      </a:r>
                      <a:endParaRPr lang="el-GR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ln>
            <a:solidFill>
              <a:srgbClr val="0070C0"/>
            </a:solidFill>
          </a:ln>
        </p:spPr>
        <p:txBody>
          <a:bodyPr/>
          <a:lstStyle/>
          <a:p>
            <a:r>
              <a:rPr lang="el-GR" dirty="0"/>
              <a:t>Νόσος του </a:t>
            </a:r>
            <a:r>
              <a:rPr lang="en-US" dirty="0"/>
              <a:t>Graves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  <a:ln>
            <a:solidFill>
              <a:srgbClr val="0070C0"/>
            </a:solidFill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000" dirty="0"/>
              <a:t>Συχνότερο αίτιο </a:t>
            </a:r>
            <a:r>
              <a:rPr lang="el-GR" sz="2000" dirty="0" err="1"/>
              <a:t>θυρεοτοξίκωσης</a:t>
            </a:r>
            <a:r>
              <a:rPr lang="el-GR" sz="2000" dirty="0"/>
              <a:t> (60-80%) απαντά κυρίως στις γυναίκες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000" dirty="0"/>
              <a:t>Οφείλεται σε </a:t>
            </a:r>
            <a:r>
              <a:rPr lang="el-GR" sz="2000" dirty="0" err="1"/>
              <a:t>αυτοανοσία</a:t>
            </a:r>
            <a:r>
              <a:rPr lang="en-US" sz="2000" dirty="0"/>
              <a:t> </a:t>
            </a:r>
            <a:r>
              <a:rPr lang="el-GR" sz="2000" dirty="0"/>
              <a:t>και συγκεκριμένα στην ύπαρξη </a:t>
            </a:r>
            <a:r>
              <a:rPr lang="el-GR" sz="2000" dirty="0" err="1"/>
              <a:t>αυτοαντισωμάτων</a:t>
            </a:r>
            <a:r>
              <a:rPr lang="el-GR" sz="2000" dirty="0"/>
              <a:t> που διεγείρουν τον υποδοχέα της </a:t>
            </a:r>
            <a:r>
              <a:rPr lang="en-US" sz="2000" dirty="0"/>
              <a:t>TSH (TSI: thyroid stimulating antibodies or </a:t>
            </a:r>
            <a:r>
              <a:rPr lang="en-US" sz="2000" dirty="0" err="1"/>
              <a:t>TRabs</a:t>
            </a:r>
            <a:r>
              <a:rPr lang="en-US" sz="2000" dirty="0"/>
              <a:t>). </a:t>
            </a:r>
            <a:r>
              <a:rPr lang="el-GR" sz="2000" dirty="0"/>
              <a:t>Στο 80% ανευρίσκονται θετικά και τα αντισώματα </a:t>
            </a:r>
            <a:r>
              <a:rPr lang="en-US" sz="2000" dirty="0"/>
              <a:t>Ab-TPO</a:t>
            </a:r>
            <a:r>
              <a:rPr lang="el-GR" sz="2000" dirty="0"/>
              <a:t> αλλά δεν αποτελούν το αίτιο της νόσου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000" dirty="0"/>
              <a:t>Ο θυρεοειδής αδένας είναι διογκωμένος (Χ2-3 του φυσιολογικού) και μπορεί να ακούγεται φύσημα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000" dirty="0"/>
              <a:t>Συνυπάρχουν </a:t>
            </a:r>
            <a:r>
              <a:rPr lang="el-GR" sz="2000" dirty="0" err="1"/>
              <a:t>εξωθυρεοειδικές</a:t>
            </a:r>
            <a:r>
              <a:rPr lang="el-GR" sz="2000" dirty="0"/>
              <a:t> εκδηλώσεις : </a:t>
            </a:r>
            <a:r>
              <a:rPr lang="en-US" sz="2000" dirty="0"/>
              <a:t> </a:t>
            </a:r>
            <a:endParaRPr lang="el-GR" sz="2000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2000" dirty="0"/>
              <a:t>      - </a:t>
            </a:r>
            <a:r>
              <a:rPr lang="el-GR" sz="2000" dirty="0" err="1"/>
              <a:t>θυρεοειδική</a:t>
            </a:r>
            <a:r>
              <a:rPr lang="el-GR" sz="2000" dirty="0"/>
              <a:t> οφθαλμοπάθεια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2000" dirty="0"/>
              <a:t>     - </a:t>
            </a:r>
            <a:r>
              <a:rPr lang="el-GR" sz="2000" dirty="0" err="1"/>
              <a:t>θυρεοειδική</a:t>
            </a:r>
            <a:r>
              <a:rPr lang="el-GR" sz="2000" dirty="0"/>
              <a:t> δερματοπάθεια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l-GR" dirty="0"/>
              <a:t>Φυσική εξέταση 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88840"/>
            <a:ext cx="303672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 descr="ÎÏÎ¿ÏÎ­Î»ÎµÏÎ¼Î± ÎµÎ¹ÎºÏÎ½Î±Ï Î³Î¹Î± Î¼Î·Î»Î¿ Î±Î´Î±Î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36912"/>
            <a:ext cx="4476750" cy="2895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548680"/>
            <a:ext cx="4688929" cy="593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9391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78098"/>
          </a:xfrm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el-GR" sz="2400" dirty="0"/>
              <a:t>Παθογένεια</a:t>
            </a:r>
            <a:r>
              <a:rPr lang="en-US" sz="2400" dirty="0"/>
              <a:t> </a:t>
            </a:r>
            <a:r>
              <a:rPr lang="el-GR" sz="2400" dirty="0"/>
              <a:t>του υπερθυρεοειδισμού/ βρογχοκήλης και των </a:t>
            </a:r>
            <a:r>
              <a:rPr lang="el-GR" sz="2400" dirty="0" err="1"/>
              <a:t>εξωθυρεοειδικών</a:t>
            </a:r>
            <a:r>
              <a:rPr lang="el-GR" sz="2400" dirty="0"/>
              <a:t> εκδηλώσεων στη </a:t>
            </a:r>
            <a:r>
              <a:rPr lang="el-GR" sz="2400" dirty="0" err="1"/>
              <a:t>νοσο</a:t>
            </a:r>
            <a:r>
              <a:rPr lang="el-GR" sz="2400" dirty="0"/>
              <a:t> </a:t>
            </a:r>
            <a:r>
              <a:rPr lang="en-US" sz="2400" dirty="0"/>
              <a:t>Graves</a:t>
            </a:r>
            <a:r>
              <a:rPr lang="el-GR" sz="2400" dirty="0"/>
              <a:t> </a:t>
            </a:r>
            <a:r>
              <a:rPr lang="en-US" sz="2400" dirty="0"/>
              <a:t> </a:t>
            </a:r>
            <a:r>
              <a:rPr lang="el-GR" sz="2400" dirty="0"/>
              <a:t> </a:t>
            </a:r>
          </a:p>
        </p:txBody>
      </p:sp>
      <p:pic>
        <p:nvPicPr>
          <p:cNvPr id="70658" name="Picture 2" descr="ÎÏÎ¿ÏÎ­Î»ÎµÏÎ¼Î± ÎµÎ¹ÎºÏÎ½Î±Ï Î³Î¹Î± graves pathogene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8099" y="1772816"/>
            <a:ext cx="6324261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0808"/>
          </a:xfrm>
        </p:spPr>
        <p:txBody>
          <a:bodyPr>
            <a:normAutofit lnSpcReduction="10000"/>
          </a:bodyPr>
          <a:lstStyle/>
          <a:p>
            <a:r>
              <a:rPr lang="el-GR" sz="2400" dirty="0" err="1"/>
              <a:t>Αποτελει</a:t>
            </a:r>
            <a:r>
              <a:rPr lang="el-GR" sz="2400" dirty="0"/>
              <a:t> </a:t>
            </a:r>
            <a:r>
              <a:rPr lang="el-GR" sz="2400" dirty="0" err="1"/>
              <a:t>εξωθυρεοειδική</a:t>
            </a:r>
            <a:r>
              <a:rPr lang="el-GR" sz="2400" dirty="0"/>
              <a:t> εκδήλωση της νόσου </a:t>
            </a:r>
            <a:r>
              <a:rPr lang="en-US" sz="2400" dirty="0"/>
              <a:t>Graves </a:t>
            </a:r>
            <a:r>
              <a:rPr lang="el-GR" sz="2400" dirty="0"/>
              <a:t>και αφορά την προσβολή των οφθαλμικών </a:t>
            </a:r>
            <a:r>
              <a:rPr lang="el-GR" sz="2400" dirty="0" err="1"/>
              <a:t>κόγχων</a:t>
            </a:r>
            <a:r>
              <a:rPr lang="el-GR" sz="2400" dirty="0"/>
              <a:t>. </a:t>
            </a:r>
          </a:p>
          <a:p>
            <a:r>
              <a:rPr lang="el-GR" sz="2400" dirty="0"/>
              <a:t>Κύριος </a:t>
            </a:r>
            <a:r>
              <a:rPr lang="el-GR" sz="2400" dirty="0" err="1"/>
              <a:t>προδιαθεσικός</a:t>
            </a:r>
            <a:r>
              <a:rPr lang="el-GR" sz="2400" dirty="0"/>
              <a:t> παράγοντας το κάπνισμα αλλά και η χορήγηση ραδιενεργού ιωδίου (ως θεραπεία του υπερθυρεοειδισμού) </a:t>
            </a:r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l-GR" dirty="0" err="1"/>
              <a:t>Θυρεοειδική</a:t>
            </a:r>
            <a:r>
              <a:rPr lang="el-GR" dirty="0"/>
              <a:t> οφθαλμοπάθεια  (ΘΟ)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ÎÏÎ¿ÏÎ­Î»ÎµÏÎ¼Î± ÎµÎ¹ÎºÏÎ½Î±Ï Î³Î¹Î± graves orbitopathy muscles affected">
            <a:extLst>
              <a:ext uri="{FF2B5EF4-FFF2-40B4-BE49-F238E27FC236}">
                <a16:creationId xmlns:a16="http://schemas.microsoft.com/office/drawing/2014/main" id="{A7897E3C-D5A4-404C-9DB9-6522C86FB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13" y="3933056"/>
            <a:ext cx="4449087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9975CA6D-F17D-41FC-AF2F-9EFAEB92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48" y="260648"/>
            <a:ext cx="3898776" cy="64633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/>
              <a:t>pathophysiology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F54F37-4145-4E05-9459-C6DCD97042AF}"/>
              </a:ext>
            </a:extLst>
          </p:cNvPr>
          <p:cNvSpPr txBox="1"/>
          <p:nvPr/>
        </p:nvSpPr>
        <p:spPr>
          <a:xfrm>
            <a:off x="443474" y="1196752"/>
            <a:ext cx="424847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Inflammation of the periorbital soft</a:t>
            </a:r>
          </a:p>
          <a:p>
            <a:r>
              <a:rPr lang="en-US" dirty="0"/>
              <a:t> tissues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C1E590-5D97-42B7-9C5D-A1B603312D99}"/>
              </a:ext>
            </a:extLst>
          </p:cNvPr>
          <p:cNvSpPr txBox="1"/>
          <p:nvPr/>
        </p:nvSpPr>
        <p:spPr>
          <a:xfrm>
            <a:off x="328802" y="2692599"/>
            <a:ext cx="424847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Overproduction of collagen and </a:t>
            </a:r>
            <a:r>
              <a:rPr lang="en-US" dirty="0" err="1"/>
              <a:t>glycosaminoglycanes</a:t>
            </a:r>
            <a:r>
              <a:rPr lang="en-US" dirty="0"/>
              <a:t> by orbital</a:t>
            </a:r>
          </a:p>
          <a:p>
            <a:r>
              <a:rPr lang="en-US" dirty="0"/>
              <a:t> fibroblasts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0C1DA4-441F-4DEC-BF28-3B7505BB8B31}"/>
              </a:ext>
            </a:extLst>
          </p:cNvPr>
          <p:cNvSpPr txBox="1"/>
          <p:nvPr/>
        </p:nvSpPr>
        <p:spPr>
          <a:xfrm>
            <a:off x="261222" y="4533875"/>
            <a:ext cx="4248472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Hyperplasia of adipose tissue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E0CF3F-BF43-4F8E-8A38-3B738A112898}"/>
              </a:ext>
            </a:extLst>
          </p:cNvPr>
          <p:cNvSpPr txBox="1"/>
          <p:nvPr/>
        </p:nvSpPr>
        <p:spPr>
          <a:xfrm>
            <a:off x="5615608" y="2066023"/>
            <a:ext cx="3528392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soft-tissue enlargement in the orbit</a:t>
            </a:r>
            <a:r>
              <a:rPr lang="en-US" dirty="0"/>
              <a:t>, leading to increased pressure within the bony cavity.</a:t>
            </a:r>
          </a:p>
          <a:p>
            <a:endParaRPr lang="en-US" dirty="0"/>
          </a:p>
        </p:txBody>
      </p:sp>
      <p:sp>
        <p:nvSpPr>
          <p:cNvPr id="10" name="Δεξί άγκιστρο 9">
            <a:extLst>
              <a:ext uri="{FF2B5EF4-FFF2-40B4-BE49-F238E27FC236}">
                <a16:creationId xmlns:a16="http://schemas.microsoft.com/office/drawing/2014/main" id="{4F206662-5F22-4E7D-BCF8-9C18D04ABB06}"/>
              </a:ext>
            </a:extLst>
          </p:cNvPr>
          <p:cNvSpPr/>
          <p:nvPr/>
        </p:nvSpPr>
        <p:spPr>
          <a:xfrm>
            <a:off x="4798234" y="1196752"/>
            <a:ext cx="827584" cy="3521789"/>
          </a:xfrm>
          <a:prstGeom prst="righ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75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5101" t="14391" r="40510" b="59031"/>
          <a:stretch>
            <a:fillRect/>
          </a:stretch>
        </p:blipFill>
        <p:spPr bwMode="auto">
          <a:xfrm>
            <a:off x="0" y="0"/>
            <a:ext cx="3563888" cy="370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45019" t="41141" r="40592" b="35234"/>
          <a:stretch>
            <a:fillRect/>
          </a:stretch>
        </p:blipFill>
        <p:spPr bwMode="auto">
          <a:xfrm>
            <a:off x="4860032" y="260648"/>
            <a:ext cx="366640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 l="45019" t="64765" r="40592" b="10626"/>
          <a:stretch>
            <a:fillRect/>
          </a:stretch>
        </p:blipFill>
        <p:spPr bwMode="auto">
          <a:xfrm>
            <a:off x="0" y="3811508"/>
            <a:ext cx="3168352" cy="304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3923928" y="393305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Axial images of patients with Graves’ </a:t>
            </a:r>
            <a:r>
              <a:rPr lang="en-US" dirty="0" err="1"/>
              <a:t>ophthalmopathy</a:t>
            </a:r>
            <a:r>
              <a:rPr lang="en-US" dirty="0"/>
              <a:t> </a:t>
            </a:r>
            <a:r>
              <a:rPr lang="en-US" b="1" dirty="0"/>
              <a:t>reveal generalized enlargement of the </a:t>
            </a:r>
            <a:r>
              <a:rPr lang="en-US" b="1" dirty="0" err="1"/>
              <a:t>extraocular</a:t>
            </a:r>
            <a:r>
              <a:rPr lang="en-US" b="1" dirty="0"/>
              <a:t> muscles with marked bilateral </a:t>
            </a:r>
            <a:r>
              <a:rPr lang="en-US" b="1" dirty="0" err="1"/>
              <a:t>proptosis</a:t>
            </a:r>
            <a:r>
              <a:rPr lang="en-US" b="1" dirty="0"/>
              <a:t> </a:t>
            </a:r>
            <a:r>
              <a:rPr lang="en-US" dirty="0"/>
              <a:t>(Panel A) and </a:t>
            </a:r>
            <a:r>
              <a:rPr lang="en-US" b="1" dirty="0"/>
              <a:t>marked bilateral </a:t>
            </a:r>
            <a:r>
              <a:rPr lang="en-US" b="1" dirty="0" err="1"/>
              <a:t>proptosis</a:t>
            </a:r>
            <a:r>
              <a:rPr lang="en-US" b="1" dirty="0"/>
              <a:t> and asymmetric involvement of the </a:t>
            </a:r>
            <a:r>
              <a:rPr lang="en-US" b="1" dirty="0" err="1"/>
              <a:t>extraocular</a:t>
            </a:r>
            <a:r>
              <a:rPr lang="en-US" b="1" dirty="0"/>
              <a:t> muscles with expansion of the orbital fat bilaterally </a:t>
            </a:r>
            <a:r>
              <a:rPr lang="en-US" dirty="0"/>
              <a:t>(Panel B). Normal orbits are shown (Panel C) for comparison. </a:t>
            </a:r>
            <a:endParaRPr lang="el-G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611560" y="4941168"/>
            <a:ext cx="8046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Panel A shows a 59-year-old woman with </a:t>
            </a:r>
            <a:r>
              <a:rPr lang="en-US" b="1" dirty="0"/>
              <a:t>excess </a:t>
            </a:r>
            <a:r>
              <a:rPr lang="en-US" b="1" dirty="0" err="1"/>
              <a:t>proptosis</a:t>
            </a:r>
            <a:r>
              <a:rPr lang="en-US" dirty="0"/>
              <a:t>, </a:t>
            </a:r>
            <a:r>
              <a:rPr lang="en-US" b="1" dirty="0"/>
              <a:t>moderate eyelid edema</a:t>
            </a:r>
            <a:r>
              <a:rPr lang="en-US" dirty="0"/>
              <a:t>, and </a:t>
            </a:r>
            <a:r>
              <a:rPr lang="en-US" b="1" dirty="0" err="1"/>
              <a:t>erythema</a:t>
            </a:r>
            <a:r>
              <a:rPr lang="en-US" dirty="0"/>
              <a:t> with </a:t>
            </a:r>
            <a:r>
              <a:rPr lang="en-US" b="1" dirty="0"/>
              <a:t>moderate eyelid retraction </a:t>
            </a:r>
            <a:r>
              <a:rPr lang="en-US" dirty="0"/>
              <a:t>affecting all four eyelids. </a:t>
            </a:r>
            <a:r>
              <a:rPr lang="en-US" b="1" dirty="0"/>
              <a:t>Conjunctival chemosis (edema) and erythema </a:t>
            </a:r>
            <a:r>
              <a:rPr lang="en-US" dirty="0"/>
              <a:t>with </a:t>
            </a:r>
            <a:r>
              <a:rPr lang="en-US" b="1" dirty="0"/>
              <a:t>bilateral edema of the caruncles</a:t>
            </a:r>
            <a:r>
              <a:rPr lang="en-US" dirty="0"/>
              <a:t>, </a:t>
            </a:r>
            <a:r>
              <a:rPr lang="en-US" b="1" dirty="0"/>
              <a:t>with prolapse of the right caruncle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4032" t="32110" r="29722" b="33438"/>
          <a:stretch>
            <a:fillRect/>
          </a:stretch>
        </p:blipFill>
        <p:spPr bwMode="auto">
          <a:xfrm>
            <a:off x="2051720" y="1268760"/>
            <a:ext cx="579396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2925" t="52781" r="28334" b="12766"/>
          <a:stretch>
            <a:fillRect/>
          </a:stretch>
        </p:blipFill>
        <p:spPr bwMode="auto">
          <a:xfrm>
            <a:off x="1547664" y="908720"/>
            <a:ext cx="6408712" cy="320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1547664" y="4365104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Panel B shows a 40-yearold woman with </a:t>
            </a:r>
            <a:r>
              <a:rPr lang="en-US" b="1" dirty="0"/>
              <a:t>excess </a:t>
            </a:r>
            <a:r>
              <a:rPr lang="en-US" b="1" dirty="0" err="1"/>
              <a:t>proptosis</a:t>
            </a:r>
            <a:r>
              <a:rPr lang="en-US" dirty="0"/>
              <a:t>, </a:t>
            </a:r>
            <a:r>
              <a:rPr lang="en-US" b="1" dirty="0"/>
              <a:t>minimal bilateral injection, and </a:t>
            </a:r>
            <a:r>
              <a:rPr lang="en-US" b="1" dirty="0" err="1"/>
              <a:t>chemosis</a:t>
            </a:r>
            <a:r>
              <a:rPr lang="en-US" b="1" dirty="0"/>
              <a:t> with slight </a:t>
            </a:r>
            <a:r>
              <a:rPr lang="en-US" b="1" dirty="0" err="1"/>
              <a:t>erythema</a:t>
            </a:r>
            <a:r>
              <a:rPr lang="en-US" b="1" dirty="0"/>
              <a:t> of the eyelids</a:t>
            </a:r>
            <a:r>
              <a:rPr lang="en-US" dirty="0"/>
              <a:t>. She also had evidence, on slit-lamp examination, of </a:t>
            </a:r>
            <a:r>
              <a:rPr lang="en-US" b="1" dirty="0"/>
              <a:t>moderate superior limbic </a:t>
            </a:r>
            <a:r>
              <a:rPr lang="en-US" b="1" dirty="0" err="1"/>
              <a:t>keratoconjunctivitis</a:t>
            </a:r>
            <a:r>
              <a:rPr lang="en-US" dirty="0"/>
              <a:t>.</a:t>
            </a:r>
            <a:endParaRPr lang="el-G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30BED-972C-4392-9F05-9EE6D2AE2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l-GR" sz="2400" dirty="0"/>
              <a:t>Αίσθημα ξένου σώματος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Δακρύρροια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Φωτοφοβία</a:t>
            </a:r>
          </a:p>
          <a:p>
            <a:pPr>
              <a:lnSpc>
                <a:spcPct val="150000"/>
              </a:lnSpc>
            </a:pPr>
            <a:r>
              <a:rPr lang="el-GR" sz="2400" dirty="0" err="1"/>
              <a:t>Περιοφθαλμικό</a:t>
            </a:r>
            <a:r>
              <a:rPr lang="el-GR" sz="2400" dirty="0"/>
              <a:t> οίδημα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Εκχύμωση –υπεραιμία </a:t>
            </a:r>
            <a:r>
              <a:rPr lang="el-GR" sz="2400" dirty="0" err="1"/>
              <a:t>επιπεφυκότα</a:t>
            </a:r>
            <a:endParaRPr lang="el-GR" sz="2400" dirty="0"/>
          </a:p>
          <a:p>
            <a:pPr>
              <a:lnSpc>
                <a:spcPct val="150000"/>
              </a:lnSpc>
            </a:pPr>
            <a:r>
              <a:rPr lang="el-GR" sz="2400" dirty="0"/>
              <a:t>Διόγκωση </a:t>
            </a:r>
            <a:r>
              <a:rPr lang="el-GR" sz="2400" dirty="0" err="1"/>
              <a:t>εγκανθίδας</a:t>
            </a:r>
            <a:endParaRPr lang="el-GR" sz="2400" dirty="0"/>
          </a:p>
          <a:p>
            <a:pPr>
              <a:lnSpc>
                <a:spcPct val="150000"/>
              </a:lnSpc>
            </a:pPr>
            <a:r>
              <a:rPr lang="el-GR" sz="2400" dirty="0"/>
              <a:t>Άλγος κατά την κίνηση των οφθαλμών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Διπλωπία 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Απώλεια όρασης</a:t>
            </a:r>
          </a:p>
        </p:txBody>
      </p:sp>
      <p:sp>
        <p:nvSpPr>
          <p:cNvPr id="4" name="1 - Τίτλος">
            <a:extLst>
              <a:ext uri="{FF2B5EF4-FFF2-40B4-BE49-F238E27FC236}">
                <a16:creationId xmlns:a16="http://schemas.microsoft.com/office/drawing/2014/main" id="{44C7E4F1-921E-428A-9009-48D710D2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l-GR" sz="2800" b="1" dirty="0"/>
              <a:t>Συμπτώματα και σημεία ΘΟ</a:t>
            </a:r>
          </a:p>
        </p:txBody>
      </p:sp>
    </p:spTree>
    <p:extLst>
      <p:ext uri="{BB962C8B-B14F-4D97-AF65-F5344CB8AC3E}">
        <p14:creationId xmlns:p14="http://schemas.microsoft.com/office/powerpoint/2010/main" val="6863197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9BB18-4FA0-457C-A994-D72D8F8F4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l-GR" dirty="0"/>
              <a:t>Εκτίμηση της </a:t>
            </a:r>
            <a:r>
              <a:rPr lang="el-GR" dirty="0" err="1"/>
              <a:t>ενεργότητας</a:t>
            </a:r>
            <a:r>
              <a:rPr lang="el-GR" dirty="0"/>
              <a:t> της ΘΟ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21E48-EC64-4C2B-B251-F590D0861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65" y="1844824"/>
            <a:ext cx="7935880" cy="356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91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33285-DB38-4AA6-BD70-7F3EF968C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309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2800" dirty="0"/>
              <a:t>Εκτίμηση της βαρύτητας της ΘΟ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39831-9C79-4F1F-9517-FDE7951D0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2139472"/>
            <a:ext cx="9144000" cy="3488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47C43-0154-4766-AADD-E22ECD332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22069"/>
            <a:ext cx="8563754" cy="50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35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ÎÏÎ¿ÏÎ­Î»ÎµÏÎ¼Î± ÎµÎ¹ÎºÏÎ½Î±Ï Î³Î¹Î± thyroid clinical examin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16832"/>
            <a:ext cx="3744416" cy="1872208"/>
          </a:xfrm>
          <a:prstGeom prst="rect">
            <a:avLst/>
          </a:prstGeom>
          <a:noFill/>
        </p:spPr>
      </p:pic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l-GR" dirty="0"/>
              <a:t>Φυσική εξέταση 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4716016" y="1916832"/>
            <a:ext cx="4176464" cy="45704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l-GR" sz="1600" b="1" u="sng" dirty="0"/>
              <a:t>Επισκόπηση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l-GR" sz="1600" b="1" u="sng" dirty="0"/>
              <a:t>Ψηλάφηση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l-GR" sz="1400" dirty="0"/>
              <a:t>- Σύσταση θυρεοειδούς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l-GR" sz="1400" dirty="0"/>
              <a:t>- Μέγεθος/όζοι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l-GR" sz="1400" dirty="0"/>
              <a:t>- Έλεγχος τραχηλικών λεμφαδένων ή άλλης μάζας στον τράχηλο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l-GR" sz="1600" b="1" u="sng" dirty="0"/>
              <a:t>Ακρόαση φυσήματος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l-GR" sz="1600" b="1" u="sng" dirty="0" err="1"/>
              <a:t>Εξωθυρεοειδικές</a:t>
            </a:r>
            <a:r>
              <a:rPr lang="el-GR" sz="1600" b="1" u="sng" dirty="0"/>
              <a:t> εκδηλώσεις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l-GR" sz="1400" dirty="0"/>
              <a:t>- </a:t>
            </a:r>
            <a:r>
              <a:rPr lang="el-GR" sz="1400" dirty="0" err="1"/>
              <a:t>θυρεοειδική</a:t>
            </a:r>
            <a:r>
              <a:rPr lang="el-GR" sz="1400" dirty="0"/>
              <a:t> οφθαλμοπάθεια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l-GR" sz="1400" dirty="0"/>
              <a:t>- δερματοπάθεια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l-GR" sz="1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9C52EDF-4A6F-4640-8E4A-F5D36DF0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l-GR" sz="2800" dirty="0"/>
              <a:t>Εναλλακτικά σήμερα μπορεί να χρησιμοποιηθεί μια νέα ταξινόμηση της βαρύτητας της ΘΟ(της ομάδας </a:t>
            </a:r>
            <a:r>
              <a:rPr lang="en-US" sz="2800" dirty="0"/>
              <a:t>EUGOGO</a:t>
            </a:r>
            <a:r>
              <a:rPr lang="el-GR" sz="2800" dirty="0"/>
              <a:t>)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8A1948-ADD6-4695-B1F9-F57B2B536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412776"/>
            <a:ext cx="614362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81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A9BF7-55A2-4A3E-A87E-518623C1E3E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2800" dirty="0"/>
              <a:t>Η θεραπεία της ΘΟ περιλαμβάνει: 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0EE01-FE19-4CB0-A83E-0A26B6740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l-GR" sz="2400" dirty="0"/>
              <a:t>Θεραπεία του υπερθυρεοειδισμού και διακοπή καπνίσματος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Χορήγηση σεληνίου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Τοπικά μέτρα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Σε ενεργό νόσο και σοβαρή οφθαλμοπάθεια μπορεί να χορηγηθούν </a:t>
            </a:r>
            <a:r>
              <a:rPr lang="el-GR" sz="2400" dirty="0" err="1"/>
              <a:t>γλυκοκορτικοειδή</a:t>
            </a:r>
            <a:r>
              <a:rPr lang="el-GR" sz="2400" dirty="0"/>
              <a:t> σε υψηλές δόσεις </a:t>
            </a:r>
            <a:r>
              <a:rPr lang="en-US" sz="2400" dirty="0"/>
              <a:t>per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l-GR" sz="2400" dirty="0"/>
              <a:t>ή </a:t>
            </a:r>
            <a:r>
              <a:rPr lang="en-US" sz="2400" dirty="0"/>
              <a:t>IV </a:t>
            </a:r>
            <a:endParaRPr lang="el-GR" sz="2400" dirty="0"/>
          </a:p>
          <a:p>
            <a:pPr>
              <a:lnSpc>
                <a:spcPct val="150000"/>
              </a:lnSpc>
            </a:pPr>
            <a:r>
              <a:rPr lang="el-GR" sz="2400" dirty="0"/>
              <a:t>Σπανιότερα χειρουργική </a:t>
            </a:r>
            <a:r>
              <a:rPr lang="el-GR" sz="2400" dirty="0" err="1"/>
              <a:t>αποσυμπίεση</a:t>
            </a:r>
            <a:r>
              <a:rPr lang="el-GR" sz="2400" dirty="0"/>
              <a:t> του </a:t>
            </a:r>
            <a:r>
              <a:rPr lang="el-GR" sz="2400" dirty="0" err="1"/>
              <a:t>κόγχου</a:t>
            </a:r>
            <a:r>
              <a:rPr lang="el-GR" sz="2400" dirty="0"/>
              <a:t>, ανοσοθεραπεία, </a:t>
            </a:r>
            <a:r>
              <a:rPr lang="el-GR" sz="2400" dirty="0" err="1"/>
              <a:t>σωματοστατινη</a:t>
            </a:r>
            <a:r>
              <a:rPr lang="el-GR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881121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8C428E-0ACE-434D-B008-19FFCFAB8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64" y="0"/>
            <a:ext cx="849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78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l-GR" sz="2400" b="1" dirty="0" err="1"/>
              <a:t>Πολυοζώδης</a:t>
            </a:r>
            <a:r>
              <a:rPr lang="el-GR" sz="2400" b="1" dirty="0"/>
              <a:t> τοξική βρογχοκήλη-Τοξικά αδενώματα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8455" y="1893764"/>
            <a:ext cx="7105953" cy="31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el-GR" sz="4000" b="1" dirty="0"/>
              <a:t>Θεραπεία  υπερθυρεοειδισμού</a:t>
            </a: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18864" y="1988840"/>
            <a:ext cx="8229600" cy="2980928"/>
          </a:xfrm>
          <a:ln>
            <a:solidFill>
              <a:srgbClr val="0070C0"/>
            </a:solidFill>
          </a:ln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000" dirty="0" err="1"/>
              <a:t>Αντιθυρεοειδικά</a:t>
            </a:r>
            <a:r>
              <a:rPr lang="el-GR" sz="2000" dirty="0"/>
              <a:t> φάρμακα</a:t>
            </a:r>
            <a:r>
              <a:rPr lang="en-US" sz="2000" dirty="0"/>
              <a:t>-</a:t>
            </a:r>
            <a:r>
              <a:rPr lang="el-GR" sz="2000" dirty="0" err="1"/>
              <a:t>θειοναμίδες</a:t>
            </a:r>
            <a:r>
              <a:rPr lang="el-GR" sz="2000" dirty="0"/>
              <a:t>: </a:t>
            </a:r>
            <a:r>
              <a:rPr lang="el-GR" sz="2000" dirty="0" err="1"/>
              <a:t>Καρβιμαζολη</a:t>
            </a:r>
            <a:r>
              <a:rPr lang="el-GR" sz="2000" dirty="0"/>
              <a:t>, </a:t>
            </a:r>
            <a:r>
              <a:rPr lang="el-GR" sz="2000" dirty="0" err="1"/>
              <a:t>Μεθιμαζολη</a:t>
            </a:r>
            <a:r>
              <a:rPr lang="el-GR" sz="2000" dirty="0"/>
              <a:t> και </a:t>
            </a:r>
            <a:r>
              <a:rPr lang="el-GR" sz="2000" dirty="0" err="1"/>
              <a:t>προπυλθειοουρακίλη</a:t>
            </a:r>
            <a:r>
              <a:rPr lang="el-GR" sz="2000" dirty="0"/>
              <a:t>. Παρενέργειες: </a:t>
            </a:r>
            <a:r>
              <a:rPr lang="el-GR" sz="2000" dirty="0" err="1"/>
              <a:t>ακκοκιοκυταραιμία-ηπατοτοξικότητα</a:t>
            </a:r>
            <a:endParaRPr lang="el-GR" sz="2000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000" dirty="0"/>
              <a:t>Ραδιενεργό ιώδιο-  Παρενέργειες: επιδείνωση </a:t>
            </a:r>
            <a:r>
              <a:rPr lang="el-GR" sz="2000" dirty="0" err="1"/>
              <a:t>θυρεοειδικής</a:t>
            </a:r>
            <a:r>
              <a:rPr lang="el-GR" sz="2000" dirty="0"/>
              <a:t> οφθαλμοπάθειας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000" dirty="0"/>
              <a:t>Θυρεοειδεκτομή: Επιπλοκές – </a:t>
            </a:r>
            <a:r>
              <a:rPr lang="el-GR" sz="2000" dirty="0" err="1"/>
              <a:t>Υποπαραθυρεοειδισμός</a:t>
            </a:r>
            <a:r>
              <a:rPr lang="el-GR" sz="2000" dirty="0"/>
              <a:t> και κάκωση κ. λαρυγγικού νεύρου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E25ED-FE0F-4C3F-B4D4-8D162CFA5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l-GR" sz="2800" dirty="0"/>
              <a:t>Τα </a:t>
            </a:r>
            <a:r>
              <a:rPr lang="el-GR" sz="2800" dirty="0" err="1"/>
              <a:t>αντιθυρεοειδικά</a:t>
            </a:r>
            <a:r>
              <a:rPr lang="el-GR" sz="2800" dirty="0"/>
              <a:t> φάρμακα αναστέλλουν το βήματα 4 και 5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DFFAB7-2D9B-4C3B-B3BE-EC9E365EC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062037"/>
            <a:ext cx="7848600" cy="4733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14280C-499D-4208-9E4C-EEE6C7CA7795}"/>
              </a:ext>
            </a:extLst>
          </p:cNvPr>
          <p:cNvSpPr txBox="1"/>
          <p:nvPr/>
        </p:nvSpPr>
        <p:spPr>
          <a:xfrm>
            <a:off x="6372200" y="5013176"/>
            <a:ext cx="259228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Η </a:t>
            </a:r>
            <a:r>
              <a:rPr lang="en-US" dirty="0"/>
              <a:t>PTU</a:t>
            </a:r>
            <a:r>
              <a:rPr lang="el-GR" dirty="0"/>
              <a:t> αναστέλλει και την περιφερική μετατροπή της Τ4 σε Τ3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688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l-GR" dirty="0"/>
              <a:t>Θυρεοειδίτιδες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132856"/>
            <a:ext cx="36099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  <a:ln w="63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2400" b="1" dirty="0" err="1"/>
              <a:t>Υποξεία</a:t>
            </a:r>
            <a:r>
              <a:rPr lang="el-GR" sz="2400" b="1" dirty="0"/>
              <a:t> θυρεοειδίτιδα </a:t>
            </a:r>
            <a:r>
              <a:rPr lang="en-US" sz="2400" b="1" dirty="0"/>
              <a:t>(</a:t>
            </a:r>
            <a:r>
              <a:rPr lang="el-GR" sz="2400" b="1" dirty="0"/>
              <a:t>ή </a:t>
            </a:r>
            <a:r>
              <a:rPr lang="en-US" sz="2400" b="1" dirty="0"/>
              <a:t>De </a:t>
            </a:r>
            <a:r>
              <a:rPr lang="en-US" sz="2400" b="1" dirty="0" err="1"/>
              <a:t>Quervain</a:t>
            </a:r>
            <a:r>
              <a:rPr lang="en-US" sz="2400" b="1" dirty="0"/>
              <a:t> </a:t>
            </a:r>
            <a:r>
              <a:rPr lang="el-GR" sz="2400" b="1" dirty="0"/>
              <a:t>ή </a:t>
            </a:r>
            <a:r>
              <a:rPr lang="en-US" sz="2400" b="1" dirty="0" err="1"/>
              <a:t>Granulomatous</a:t>
            </a:r>
            <a:r>
              <a:rPr lang="en-US" sz="2400" b="1" dirty="0"/>
              <a:t>)</a:t>
            </a:r>
            <a:endParaRPr lang="el-GR" sz="24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1600200"/>
            <a:ext cx="8229600" cy="478112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400" b="1" dirty="0"/>
              <a:t>Φλεγμονή του θυρεοειδούς</a:t>
            </a:r>
            <a:r>
              <a:rPr lang="en-US" sz="2400" b="1" dirty="0"/>
              <a:t> </a:t>
            </a:r>
            <a:r>
              <a:rPr lang="el-GR" sz="2400" b="1" dirty="0"/>
              <a:t>και καταστροφή των </a:t>
            </a:r>
            <a:r>
              <a:rPr lang="el-GR" sz="2400" b="1" dirty="0" err="1"/>
              <a:t>θυλακιωδών</a:t>
            </a:r>
            <a:r>
              <a:rPr lang="el-GR" sz="2400" b="1" dirty="0"/>
              <a:t> κυττάρων του αδένα με αποτέλεσμα την έκλυση των ήδη σχηματισμένων </a:t>
            </a:r>
            <a:r>
              <a:rPr lang="el-GR" sz="2400" b="1" dirty="0" err="1"/>
              <a:t>θυρεοειδικών</a:t>
            </a:r>
            <a:r>
              <a:rPr lang="el-GR" sz="2400" b="1" dirty="0"/>
              <a:t> ορμονών (Τ4 και Τ3) και </a:t>
            </a:r>
            <a:r>
              <a:rPr lang="el-GR" sz="2400" b="1" dirty="0" err="1"/>
              <a:t>θυρεοτοξίκωση</a:t>
            </a:r>
            <a:r>
              <a:rPr lang="el-GR" sz="2400" b="1" dirty="0"/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400" b="1" dirty="0"/>
              <a:t>Επώδυνη διόγκωση του θυρεοειδούς , εμπύρετο, κακουχία, μυαλγίες,  αρθραλγίες και συμπτώματα υπερθυρεοειδισμού. Ο αδένας είναι διογκωμένος </a:t>
            </a:r>
            <a:r>
              <a:rPr lang="el-GR" sz="2400" b="1"/>
              <a:t>και σκληρός και </a:t>
            </a:r>
            <a:r>
              <a:rPr lang="el-GR" sz="2400" b="1" dirty="0"/>
              <a:t>ιδιαίτερα επώδυνος στην ψηλάφηση και ο πόνος </a:t>
            </a:r>
            <a:r>
              <a:rPr lang="el-GR" sz="2400" b="1" dirty="0" err="1"/>
              <a:t>μπορει</a:t>
            </a:r>
            <a:r>
              <a:rPr lang="el-GR" sz="2400" b="1" dirty="0"/>
              <a:t> να αντανακλά μέχρι την γωνία της κάτω γνάθου.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400" b="1" dirty="0"/>
              <a:t>Η διάγνωση συχνά διαλάθει επειδή η κλινική εικόνα προσομοιάζει με φαρυγγίτιδα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400" b="1" dirty="0"/>
              <a:t>Ενίοτε μεταναστευτική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400" b="1" dirty="0"/>
              <a:t>Τριψήφια ΤΚΕ/υψηλή </a:t>
            </a:r>
            <a:r>
              <a:rPr lang="en-US" sz="2400" b="1" dirty="0"/>
              <a:t>CRP</a:t>
            </a:r>
            <a:r>
              <a:rPr lang="el-GR" sz="2400" b="1" dirty="0"/>
              <a:t>/μηδενική πρόσληψη του ρ/φ (ραδιενεργό ιώδιο ή </a:t>
            </a:r>
            <a:r>
              <a:rPr lang="el-GR" sz="2400" b="1" dirty="0" err="1"/>
              <a:t>τεχνήτιο</a:t>
            </a:r>
            <a:r>
              <a:rPr lang="el-GR" sz="2400" b="1" dirty="0"/>
              <a:t>) στο σπινθηρογράφημα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B80D8-ADBA-4FD5-92F0-B3F6F08C0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b="1" dirty="0"/>
              <a:t>Η νόσος ακολουθεί 3 στάδια: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b="1" dirty="0"/>
              <a:t>- </a:t>
            </a:r>
            <a:r>
              <a:rPr lang="el-GR" b="1" u="sng" dirty="0"/>
              <a:t>1</a:t>
            </a:r>
            <a:r>
              <a:rPr lang="el-GR" b="1" u="sng" baseline="30000" dirty="0"/>
              <a:t>ο</a:t>
            </a:r>
            <a:r>
              <a:rPr lang="el-GR" b="1" u="sng" dirty="0"/>
              <a:t>  στάδιο</a:t>
            </a:r>
            <a:r>
              <a:rPr lang="el-GR" b="1" dirty="0"/>
              <a:t>: </a:t>
            </a:r>
            <a:r>
              <a:rPr lang="el-GR" b="1" dirty="0" err="1"/>
              <a:t>θυρεοτοξίκωση</a:t>
            </a:r>
            <a:endParaRPr lang="el-GR" b="1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b="1" dirty="0"/>
              <a:t>- </a:t>
            </a:r>
            <a:r>
              <a:rPr lang="el-GR" b="1" u="sng" dirty="0"/>
              <a:t>2</a:t>
            </a:r>
            <a:r>
              <a:rPr lang="el-GR" b="1" u="sng" baseline="30000" dirty="0"/>
              <a:t>ο</a:t>
            </a:r>
            <a:r>
              <a:rPr lang="el-GR" b="1" u="sng" dirty="0"/>
              <a:t> στάδιο</a:t>
            </a:r>
            <a:r>
              <a:rPr lang="el-GR" b="1" dirty="0"/>
              <a:t>: υποθυρεοειδισμός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b="1" dirty="0"/>
              <a:t>- </a:t>
            </a:r>
            <a:r>
              <a:rPr lang="el-GR" b="1" u="sng" dirty="0"/>
              <a:t>3</a:t>
            </a:r>
            <a:r>
              <a:rPr lang="el-GR" b="1" u="sng" baseline="30000" dirty="0"/>
              <a:t>ο</a:t>
            </a:r>
            <a:r>
              <a:rPr lang="el-GR" b="1" u="sng" dirty="0"/>
              <a:t> στάδιο</a:t>
            </a:r>
            <a:r>
              <a:rPr lang="el-GR" b="1" dirty="0"/>
              <a:t>: αποκατάσταση ( σε ένα μικρό ποσοστό των ασθενών η βλάβη των αποκαθίσταται και παραμένει μόνιμος υποθυρεοειδισμός)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b="1" dirty="0"/>
              <a:t>Η θεραπεία περιλαμβάνει αρχικά χορήγηση ασπιρίνης και </a:t>
            </a:r>
            <a:r>
              <a:rPr lang="el-GR" b="1" dirty="0" err="1"/>
              <a:t>προπρανολόνης</a:t>
            </a:r>
            <a:r>
              <a:rPr lang="el-GR" b="1" dirty="0"/>
              <a:t> και σε μη ανταπόκριση αντικατάσταση της ασπιρίνης από κορτιζόνη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1 - Τίτλος">
            <a:extLst>
              <a:ext uri="{FF2B5EF4-FFF2-40B4-BE49-F238E27FC236}">
                <a16:creationId xmlns:a16="http://schemas.microsoft.com/office/drawing/2014/main" id="{42A2DECD-C1FE-44BD-9048-07FF1ACBE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 w="63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2400" b="1" dirty="0" err="1"/>
              <a:t>Υποξεία</a:t>
            </a:r>
            <a:r>
              <a:rPr lang="el-GR" sz="2400" b="1" dirty="0"/>
              <a:t> θυρεοειδίτιδα </a:t>
            </a:r>
            <a:r>
              <a:rPr lang="en-US" sz="2400" b="1" dirty="0"/>
              <a:t>(</a:t>
            </a:r>
            <a:r>
              <a:rPr lang="el-GR" sz="2400" b="1" dirty="0"/>
              <a:t>ή </a:t>
            </a:r>
            <a:r>
              <a:rPr lang="en-US" sz="2400" b="1" dirty="0"/>
              <a:t>De </a:t>
            </a:r>
            <a:r>
              <a:rPr lang="en-US" sz="2400" b="1" dirty="0" err="1"/>
              <a:t>Quervain</a:t>
            </a:r>
            <a:r>
              <a:rPr lang="en-US" sz="2400" b="1" dirty="0"/>
              <a:t> </a:t>
            </a:r>
            <a:r>
              <a:rPr lang="el-GR" sz="2400" b="1" dirty="0"/>
              <a:t>ή </a:t>
            </a:r>
            <a:r>
              <a:rPr lang="en-US" sz="2400" b="1" dirty="0" err="1"/>
              <a:t>Granulomatous</a:t>
            </a:r>
            <a:r>
              <a:rPr lang="en-US" sz="2400" b="1" dirty="0"/>
              <a:t>)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4177236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ln w="63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2400" b="1" dirty="0" err="1"/>
              <a:t>Υποξεία</a:t>
            </a:r>
            <a:r>
              <a:rPr lang="el-GR" sz="2400" b="1" dirty="0"/>
              <a:t> θυρεοειδίτιδα- πορεία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893" y="1484784"/>
            <a:ext cx="6848475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 dirty="0"/>
              <a:t>Εργαστηριακή διερεύνηση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92500" lnSpcReduction="10000"/>
          </a:bodyPr>
          <a:lstStyle/>
          <a:p>
            <a:r>
              <a:rPr lang="el-GR" sz="2400" b="1" u="sng" dirty="0"/>
              <a:t>Μέτρηση </a:t>
            </a:r>
            <a:r>
              <a:rPr lang="el-GR" sz="2400" b="1" u="sng" dirty="0" err="1"/>
              <a:t>θυρεοειδικών</a:t>
            </a:r>
            <a:r>
              <a:rPr lang="el-GR" sz="2400" b="1" u="sng" dirty="0"/>
              <a:t> παραμέτρων</a:t>
            </a:r>
          </a:p>
          <a:p>
            <a:pPr>
              <a:buNone/>
            </a:pPr>
            <a:r>
              <a:rPr lang="el-GR" sz="2400" dirty="0"/>
              <a:t>     </a:t>
            </a:r>
            <a:r>
              <a:rPr lang="en-US" sz="2400" i="1" u="sng" dirty="0"/>
              <a:t>TSH screening </a:t>
            </a:r>
            <a:r>
              <a:rPr lang="el-GR" sz="2400" i="1" u="sng" dirty="0"/>
              <a:t> </a:t>
            </a:r>
            <a:r>
              <a:rPr lang="el-GR" sz="2400" dirty="0"/>
              <a:t>(φ.τ.0,4-4,2 μ</a:t>
            </a:r>
            <a:r>
              <a:rPr lang="en-US" sz="2400" dirty="0"/>
              <a:t>U/</a:t>
            </a:r>
            <a:r>
              <a:rPr lang="en-US" sz="2400" dirty="0" err="1"/>
              <a:t>mL</a:t>
            </a:r>
            <a:r>
              <a:rPr lang="en-US" sz="2400" dirty="0"/>
              <a:t>)</a:t>
            </a:r>
          </a:p>
          <a:p>
            <a:pPr>
              <a:buNone/>
            </a:pPr>
            <a:r>
              <a:rPr lang="el-GR" sz="2400" dirty="0"/>
              <a:t>     Εάν η τιμή είναι παθολογική ή υπάρχει υποψία για συγκεκριμένο νόσημα , τότε κατά περίπτωση  μπορεί να μετρηθούν:</a:t>
            </a:r>
          </a:p>
          <a:p>
            <a:pPr>
              <a:buNone/>
            </a:pPr>
            <a:r>
              <a:rPr lang="el-GR" sz="2400" dirty="0"/>
              <a:t>    	- </a:t>
            </a:r>
            <a:r>
              <a:rPr lang="en-US" sz="2400" dirty="0"/>
              <a:t>T4/FT4, T3/FT3</a:t>
            </a:r>
            <a:endParaRPr lang="el-GR" sz="2400" dirty="0"/>
          </a:p>
          <a:p>
            <a:pPr>
              <a:buNone/>
            </a:pPr>
            <a:r>
              <a:rPr lang="el-GR" sz="2400" dirty="0"/>
              <a:t>     	- αντισώματα</a:t>
            </a:r>
            <a:r>
              <a:rPr lang="en-US" sz="2400" dirty="0"/>
              <a:t> </a:t>
            </a:r>
            <a:r>
              <a:rPr lang="el-GR" sz="2400" dirty="0"/>
              <a:t>κατά </a:t>
            </a:r>
            <a:r>
              <a:rPr lang="el-GR" sz="2400" dirty="0" err="1"/>
              <a:t>θυρεοειδικών</a:t>
            </a:r>
            <a:r>
              <a:rPr lang="el-GR" sz="2400" dirty="0"/>
              <a:t> αντιγόνων (</a:t>
            </a:r>
            <a:r>
              <a:rPr lang="en-US" sz="2400" dirty="0"/>
              <a:t>Ab</a:t>
            </a:r>
            <a:r>
              <a:rPr lang="el-GR" sz="2400" dirty="0"/>
              <a:t>-</a:t>
            </a:r>
            <a:r>
              <a:rPr lang="en-US" sz="2400" dirty="0"/>
              <a:t>TPO</a:t>
            </a:r>
            <a:r>
              <a:rPr lang="el-GR" sz="2400" dirty="0"/>
              <a:t>: </a:t>
            </a:r>
            <a:r>
              <a:rPr lang="el-GR" sz="2400" dirty="0" err="1"/>
              <a:t>θυρεοειδική</a:t>
            </a:r>
            <a:r>
              <a:rPr lang="el-GR" sz="2400" dirty="0"/>
              <a:t>     </a:t>
            </a:r>
            <a:r>
              <a:rPr lang="el-GR" sz="2400" dirty="0" err="1"/>
              <a:t>υπεροξειδάση</a:t>
            </a:r>
            <a:r>
              <a:rPr lang="el-GR" sz="2400" dirty="0"/>
              <a:t>, </a:t>
            </a:r>
            <a:r>
              <a:rPr lang="en-US" sz="2400" dirty="0"/>
              <a:t>anti-</a:t>
            </a:r>
            <a:r>
              <a:rPr lang="en-US" sz="2400" dirty="0" err="1"/>
              <a:t>Tg</a:t>
            </a:r>
            <a:r>
              <a:rPr lang="en-US" sz="2400" dirty="0"/>
              <a:t>: </a:t>
            </a:r>
            <a:r>
              <a:rPr lang="el-GR" sz="2400" dirty="0" err="1"/>
              <a:t>θυρεοσφαιρίνη</a:t>
            </a:r>
            <a:r>
              <a:rPr lang="el-GR" sz="2400" dirty="0"/>
              <a:t> και Τ</a:t>
            </a:r>
            <a:r>
              <a:rPr lang="en-US" sz="2400" dirty="0" err="1"/>
              <a:t>Rab</a:t>
            </a:r>
            <a:r>
              <a:rPr lang="el-GR" sz="2400" dirty="0"/>
              <a:t>: </a:t>
            </a:r>
            <a:r>
              <a:rPr lang="en-US" sz="2400" dirty="0"/>
              <a:t>TSH receptor</a:t>
            </a:r>
            <a:r>
              <a:rPr lang="el-GR" sz="2400" dirty="0"/>
              <a:t>) </a:t>
            </a:r>
          </a:p>
          <a:p>
            <a:pPr>
              <a:buNone/>
            </a:pPr>
            <a:r>
              <a:rPr lang="el-GR" sz="2400" dirty="0"/>
              <a:t>	- </a:t>
            </a:r>
            <a:r>
              <a:rPr lang="el-GR" sz="2400" dirty="0" err="1"/>
              <a:t>καλσιτονίνη</a:t>
            </a:r>
            <a:r>
              <a:rPr lang="el-GR" sz="2400" dirty="0"/>
              <a:t> </a:t>
            </a:r>
            <a:r>
              <a:rPr lang="en-US" sz="2400" dirty="0"/>
              <a:t>(CT): </a:t>
            </a:r>
            <a:r>
              <a:rPr lang="el-GR" sz="2400" dirty="0"/>
              <a:t>αυξάνει στο </a:t>
            </a:r>
            <a:r>
              <a:rPr lang="el-GR" sz="2400" dirty="0" err="1"/>
              <a:t>μυελοειδές</a:t>
            </a:r>
            <a:r>
              <a:rPr lang="el-GR" sz="2400" dirty="0"/>
              <a:t> καρκίνο του θυρεοειδούς</a:t>
            </a:r>
            <a:endParaRPr lang="en-US" sz="2400" dirty="0"/>
          </a:p>
          <a:p>
            <a:pPr>
              <a:buNone/>
            </a:pPr>
            <a:r>
              <a:rPr lang="el-GR" sz="2400" dirty="0"/>
              <a:t>	-  </a:t>
            </a:r>
            <a:r>
              <a:rPr lang="en-US" sz="2400" dirty="0" err="1"/>
              <a:t>Tg</a:t>
            </a:r>
            <a:r>
              <a:rPr lang="el-GR" sz="2400" dirty="0"/>
              <a:t>  (</a:t>
            </a:r>
            <a:r>
              <a:rPr lang="el-GR" sz="2400" dirty="0" err="1"/>
              <a:t>θυρεοσφαιρίνη</a:t>
            </a:r>
            <a:r>
              <a:rPr lang="el-GR" sz="2400" dirty="0"/>
              <a:t>): </a:t>
            </a:r>
            <a:r>
              <a:rPr lang="el-GR" sz="2400" dirty="0" err="1"/>
              <a:t>παρακολουθηση</a:t>
            </a:r>
            <a:r>
              <a:rPr lang="el-GR" sz="2400" dirty="0"/>
              <a:t> στο διαφοροποιημένο </a:t>
            </a:r>
            <a:r>
              <a:rPr lang="el-GR" sz="2400" dirty="0" err="1"/>
              <a:t>καρκινο</a:t>
            </a:r>
            <a:r>
              <a:rPr lang="el-GR" sz="2400" dirty="0"/>
              <a:t> του θυρεοειδούς</a:t>
            </a:r>
            <a:endParaRPr lang="en-US" sz="2400" dirty="0"/>
          </a:p>
          <a:p>
            <a:r>
              <a:rPr lang="el-GR" sz="2400" b="1" u="sng" dirty="0"/>
              <a:t>Υπερηχογράφημα θυρεοειδούς</a:t>
            </a:r>
          </a:p>
          <a:p>
            <a:r>
              <a:rPr lang="el-GR" sz="2400" b="1" u="sng" dirty="0"/>
              <a:t>Σπινθηρογράφημα θυρεοειδούς: </a:t>
            </a:r>
            <a:r>
              <a:rPr lang="el-GR" sz="2400" dirty="0"/>
              <a:t>με ραδιενεργό </a:t>
            </a:r>
            <a:r>
              <a:rPr lang="el-GR" sz="2400" dirty="0" err="1"/>
              <a:t>τεχνήτιο</a:t>
            </a:r>
            <a:r>
              <a:rPr lang="el-GR" sz="2400" dirty="0"/>
              <a:t> ή ιώδιο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l-GR" dirty="0"/>
              <a:t>Σπινθηρογραφήματα </a:t>
            </a:r>
          </a:p>
        </p:txBody>
      </p:sp>
      <p:pic>
        <p:nvPicPr>
          <p:cNvPr id="3074" name="Picture 2" descr="ÎÏÎ¿ÏÎ­Î»ÎµÏÎ¼Î± ÎµÎ¹ÎºÏÎ½Î±Ï Î³Î¹Î± thyroid scintigraph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6951737" cy="47627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55576" y="562670"/>
            <a:ext cx="7859216" cy="77809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l-GR" dirty="0"/>
              <a:t>ΔΔ Θυρεοειδίτιδες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8299301" cy="475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 sz="2800" b="1" dirty="0"/>
              <a:t>Διάγνωση και θεραπεία της </a:t>
            </a:r>
            <a:r>
              <a:rPr lang="el-GR" sz="2800" b="1" dirty="0" err="1"/>
              <a:t>υποξείας</a:t>
            </a:r>
            <a:r>
              <a:rPr lang="el-GR" sz="2800" b="1" dirty="0"/>
              <a:t> θυρεοειδίτιδας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76490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 sz="2400" b="1" u="sng" dirty="0"/>
              <a:t>Διάγνωση</a:t>
            </a:r>
          </a:p>
          <a:p>
            <a:pPr>
              <a:buNone/>
            </a:pPr>
            <a:r>
              <a:rPr lang="el-GR" sz="2400" dirty="0"/>
              <a:t>   - Κλινική εικόνα + ↑Τ4 &amp;Τ3&amp;↓</a:t>
            </a:r>
            <a:r>
              <a:rPr lang="en-US" sz="2400" dirty="0"/>
              <a:t>TSH+</a:t>
            </a:r>
            <a:r>
              <a:rPr lang="el-GR" sz="2400" dirty="0"/>
              <a:t> </a:t>
            </a:r>
            <a:r>
              <a:rPr lang="el-GR" sz="2400" dirty="0" err="1"/>
              <a:t>↑ΤΚΕ</a:t>
            </a:r>
            <a:r>
              <a:rPr lang="el-GR" sz="2400" dirty="0"/>
              <a:t> και </a:t>
            </a:r>
            <a:r>
              <a:rPr lang="en-US" sz="2400" dirty="0"/>
              <a:t>CRP+</a:t>
            </a:r>
            <a:r>
              <a:rPr lang="el-GR" sz="2400" dirty="0"/>
              <a:t> χαμηλή πρόσληψη στο σπινθηρογράφημα</a:t>
            </a:r>
            <a:endParaRPr lang="en-US" sz="2400" dirty="0"/>
          </a:p>
          <a:p>
            <a:r>
              <a:rPr lang="el-GR" sz="2400" b="1" u="sng" dirty="0"/>
              <a:t>Θεραπεία</a:t>
            </a:r>
          </a:p>
          <a:p>
            <a:pPr>
              <a:buNone/>
            </a:pPr>
            <a:r>
              <a:rPr lang="el-GR" sz="2400" dirty="0"/>
              <a:t>   - ασπιρίνη ή </a:t>
            </a:r>
            <a:r>
              <a:rPr lang="el-GR" sz="2400" dirty="0" err="1"/>
              <a:t>κορτιζόλη</a:t>
            </a:r>
            <a:r>
              <a:rPr lang="el-GR" sz="2400" dirty="0"/>
              <a:t>  και </a:t>
            </a:r>
            <a:r>
              <a:rPr lang="el-GR" sz="2400" dirty="0" err="1"/>
              <a:t>προπρανολόλη</a:t>
            </a:r>
            <a:endParaRPr lang="el-GR" sz="24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l-GR" dirty="0"/>
              <a:t>Σύνδρομο </a:t>
            </a:r>
            <a:r>
              <a:rPr lang="el-GR" dirty="0" err="1"/>
              <a:t>νοσούντους</a:t>
            </a:r>
            <a:r>
              <a:rPr lang="el-GR" dirty="0"/>
              <a:t> </a:t>
            </a:r>
            <a:r>
              <a:rPr lang="el-GR" dirty="0" err="1"/>
              <a:t>ευθυρεοειδού</a:t>
            </a:r>
            <a:r>
              <a:rPr lang="el-GR" dirty="0"/>
              <a:t>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744216"/>
            <a:ext cx="8229600" cy="4133056"/>
          </a:xfrm>
          <a:ln>
            <a:solidFill>
              <a:schemeClr val="accent1"/>
            </a:solidFill>
          </a:ln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000" dirty="0"/>
              <a:t>Παρατηρείται σε </a:t>
            </a:r>
            <a:r>
              <a:rPr lang="el-GR" sz="2000" dirty="0" err="1"/>
              <a:t>ευθυρεοειδικά</a:t>
            </a:r>
            <a:r>
              <a:rPr lang="el-GR" sz="2000" dirty="0"/>
              <a:t> άτομα που νοσούν για οποιοδήποτε λόγο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000" dirty="0"/>
              <a:t>Χαρακτηριστικά μειώνονται τα επίπεδα της Τ3 και είναι τόσο χαμηλότερα όσο πιο απειλητικό για τη ζωή είναι το νόσημα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000" dirty="0"/>
              <a:t>Σε πολύ  σοβαρές καταστάσεις μπορεί να παρατηρηθεί επίσης πτώση της Τ4 και </a:t>
            </a:r>
            <a:r>
              <a:rPr lang="en-US" sz="2000" dirty="0"/>
              <a:t>TSH</a:t>
            </a:r>
            <a:r>
              <a:rPr lang="el-GR" sz="2000" dirty="0"/>
              <a:t>, δίνοντας την εικόνα δευτεροπαθούς υποθυρεοειδισμού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000" dirty="0"/>
              <a:t>Η αιτιολογία του είναι πολύπλοκη και εν μέρει αδιευκρίνιστη. Σημαντικό ρόλο φαίνεται να διαδραματίζει η αναστολή της δράσης των </a:t>
            </a:r>
            <a:r>
              <a:rPr lang="el-GR" sz="2000" dirty="0" err="1"/>
              <a:t>αποϊωδινασών</a:t>
            </a:r>
            <a:r>
              <a:rPr lang="el-GR" sz="2000" dirty="0"/>
              <a:t> (κυρίως η Ι)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000" dirty="0"/>
              <a:t>Δεν απαιτεί θεραπεία και οι μεταβολές των </a:t>
            </a:r>
            <a:r>
              <a:rPr lang="el-GR" sz="2000" dirty="0" err="1"/>
              <a:t>θυρεοειδικών</a:t>
            </a:r>
            <a:r>
              <a:rPr lang="el-GR" sz="2000" dirty="0"/>
              <a:t> παραμέτρων επανέρχονται στο φυσιολογικό μετά την ανάρρωση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800" b="1" u="sng" dirty="0"/>
              <a:t>Μεταβολές των </a:t>
            </a:r>
            <a:r>
              <a:rPr lang="el-GR" sz="1800" b="1" u="sng" dirty="0" err="1"/>
              <a:t>θυρεοειδικών</a:t>
            </a:r>
            <a:r>
              <a:rPr lang="el-GR" sz="1800" b="1" u="sng" dirty="0"/>
              <a:t> παραμέτρων σε </a:t>
            </a:r>
            <a:r>
              <a:rPr lang="el-GR" sz="1800" b="1" u="sng" dirty="0" err="1"/>
              <a:t>ευθυρεοειδικά</a:t>
            </a:r>
            <a:r>
              <a:rPr lang="el-GR" sz="1800" b="1" u="sng" dirty="0"/>
              <a:t> άτομα που νοσούν</a:t>
            </a:r>
          </a:p>
        </p:txBody>
      </p:sp>
      <p:sp>
        <p:nvSpPr>
          <p:cNvPr id="55298" name="AutoShape 2" descr="ÎÏÎ¿ÏÎ­Î»ÎµÏÎ¼Î± ÎµÎ¹ÎºÏÎ½Î±Ï Î³Î¹Î± nonthyroidal illness syndr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800"/>
            <a:ext cx="693097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l-GR" dirty="0" err="1"/>
              <a:t>Αμιοδαρόνη</a:t>
            </a:r>
            <a:r>
              <a:rPr lang="el-GR" dirty="0"/>
              <a:t> και θυρεοειδής</a:t>
            </a:r>
          </a:p>
        </p:txBody>
      </p:sp>
      <p:grpSp>
        <p:nvGrpSpPr>
          <p:cNvPr id="6" name="5 - Ομάδα"/>
          <p:cNvGrpSpPr/>
          <p:nvPr/>
        </p:nvGrpSpPr>
        <p:grpSpPr>
          <a:xfrm>
            <a:off x="683568" y="1340768"/>
            <a:ext cx="3247609" cy="2376264"/>
            <a:chOff x="971600" y="1844824"/>
            <a:chExt cx="3247609" cy="2376264"/>
          </a:xfrm>
        </p:grpSpPr>
        <p:pic>
          <p:nvPicPr>
            <p:cNvPr id="6146" name="Picture 2" descr="ÎÏÎ¿ÏÎ­Î»ÎµÏÎ¼Î± ÎµÎ¹ÎºÏÎ½Î±Ï Î³Î¹Î± amiodarone structur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1600" y="2204864"/>
              <a:ext cx="3247609" cy="2016224"/>
            </a:xfrm>
            <a:prstGeom prst="rect">
              <a:avLst/>
            </a:prstGeom>
            <a:noFill/>
          </p:spPr>
        </p:pic>
        <p:sp>
          <p:nvSpPr>
            <p:cNvPr id="5" name="4 - TextBox"/>
            <p:cNvSpPr txBox="1"/>
            <p:nvPr/>
          </p:nvSpPr>
          <p:spPr>
            <a:xfrm>
              <a:off x="1331640" y="184482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u="sng" dirty="0" err="1"/>
                <a:t>Αμιοδαρόνη</a:t>
              </a:r>
              <a:endParaRPr lang="el-GR" u="sng" dirty="0"/>
            </a:p>
          </p:txBody>
        </p:sp>
      </p:grpSp>
      <p:pic>
        <p:nvPicPr>
          <p:cNvPr id="6148" name="Picture 4" descr="ÎÏÎ¿ÏÎ­Î»ÎµÏÎ¼Î± ÎµÎ¹ÎºÏÎ½Î±Ï Î³Î¹Î± thyroxine chemical stru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7924" y="1412776"/>
            <a:ext cx="4000500" cy="1905000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467544" y="3781196"/>
            <a:ext cx="8640960" cy="281615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FontTx/>
              <a:buChar char="-"/>
            </a:pPr>
            <a:r>
              <a:rPr lang="el-GR" dirty="0"/>
              <a:t> </a:t>
            </a:r>
            <a:r>
              <a:rPr lang="en-US" dirty="0"/>
              <a:t>type III </a:t>
            </a:r>
            <a:r>
              <a:rPr lang="en-US" dirty="0" err="1"/>
              <a:t>antiarrhythmic</a:t>
            </a:r>
            <a:r>
              <a:rPr lang="el-GR" dirty="0"/>
              <a:t> </a:t>
            </a:r>
            <a:r>
              <a:rPr lang="en-US" dirty="0"/>
              <a:t>agent</a:t>
            </a:r>
            <a:endParaRPr lang="el-GR" dirty="0"/>
          </a:p>
          <a:p>
            <a:pPr>
              <a:lnSpc>
                <a:spcPct val="150000"/>
              </a:lnSpc>
              <a:spcBef>
                <a:spcPts val="600"/>
              </a:spcBef>
              <a:buFontTx/>
              <a:buChar char="-"/>
            </a:pPr>
            <a:r>
              <a:rPr lang="el-GR" dirty="0"/>
              <a:t>  Το μόριο της μοιάζει με τις </a:t>
            </a:r>
            <a:r>
              <a:rPr lang="el-GR" dirty="0" err="1"/>
              <a:t>θυρεοειδικές</a:t>
            </a:r>
            <a:r>
              <a:rPr lang="el-GR" dirty="0"/>
              <a:t> ορμόνες και περιέχει ιώδιο, το οποίο αποτελεί το </a:t>
            </a:r>
            <a:r>
              <a:rPr lang="en-US" dirty="0"/>
              <a:t>39% </a:t>
            </a:r>
            <a:r>
              <a:rPr lang="el-GR" dirty="0"/>
              <a:t>του μοριακού της βάρους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Tx/>
              <a:buChar char="-"/>
            </a:pPr>
            <a:r>
              <a:rPr lang="el-GR" dirty="0"/>
              <a:t>  Συνήθεις δόσεις των </a:t>
            </a:r>
            <a:r>
              <a:rPr lang="en-US" dirty="0"/>
              <a:t>200 mg/d</a:t>
            </a:r>
            <a:r>
              <a:rPr lang="el-GR" dirty="0"/>
              <a:t> έχουν σας αποτέλεσμα την φόρτιση του οργανισμού με φαρμακολογικές δόσεις ιωδίου</a:t>
            </a:r>
            <a:r>
              <a:rPr lang="en-US" dirty="0"/>
              <a:t> </a:t>
            </a:r>
            <a:endParaRPr lang="el-GR" dirty="0"/>
          </a:p>
          <a:p>
            <a:pPr>
              <a:lnSpc>
                <a:spcPct val="150000"/>
              </a:lnSpc>
              <a:spcBef>
                <a:spcPts val="600"/>
              </a:spcBef>
              <a:buFontTx/>
              <a:buChar char="-"/>
            </a:pPr>
            <a:r>
              <a:rPr lang="el-GR" dirty="0"/>
              <a:t>  Αποθηκεύεται στο λίπος και έτσι παραμένει &gt; </a:t>
            </a:r>
            <a:r>
              <a:rPr lang="en-US" dirty="0"/>
              <a:t>6 </a:t>
            </a:r>
            <a:r>
              <a:rPr lang="el-GR" dirty="0"/>
              <a:t>μήνες μετά την διακοπή της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 sz="2800" b="1" dirty="0"/>
              <a:t>Δράσεις της </a:t>
            </a:r>
            <a:r>
              <a:rPr lang="el-GR" sz="2800" b="1" dirty="0" err="1"/>
              <a:t>αμιοδαρόνης</a:t>
            </a:r>
            <a:r>
              <a:rPr lang="el-GR" sz="2800" b="1" dirty="0"/>
              <a:t> στο θυρεοειδή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9695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000" dirty="0"/>
              <a:t>Το μόριο της μπορεί να είναι τοξικό για τα </a:t>
            </a:r>
            <a:r>
              <a:rPr lang="el-GR" sz="2000" dirty="0" err="1"/>
              <a:t>θυλακιώδη</a:t>
            </a:r>
            <a:r>
              <a:rPr lang="el-GR" sz="2000" dirty="0"/>
              <a:t> κύτταρα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000" dirty="0"/>
              <a:t>Αναστέλλει τις </a:t>
            </a:r>
            <a:r>
              <a:rPr lang="el-GR" sz="2000" dirty="0" err="1"/>
              <a:t>αποϊωδινάσες</a:t>
            </a:r>
            <a:r>
              <a:rPr lang="el-GR" sz="2000" dirty="0"/>
              <a:t> και ανταγωνίζεται την δράση των </a:t>
            </a:r>
            <a:r>
              <a:rPr lang="el-GR" sz="2000" dirty="0" err="1"/>
              <a:t>θυρεοειδικών</a:t>
            </a:r>
            <a:r>
              <a:rPr lang="el-GR" sz="2000" dirty="0"/>
              <a:t> ορμονών στους ιστούς στόχους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000" dirty="0"/>
              <a:t>Εξαιτίας της υψηλής περιεκτικότητας της σε ιώδιο προκαλεί υπερθυρεοειδισμό εξ ιωδιούχων (</a:t>
            </a:r>
            <a:r>
              <a:rPr lang="en-US" sz="2000" dirty="0" err="1"/>
              <a:t>Jod-Basedow</a:t>
            </a:r>
            <a:r>
              <a:rPr lang="en-US" sz="2000" dirty="0"/>
              <a:t> </a:t>
            </a:r>
            <a:r>
              <a:rPr lang="el-GR" sz="2000" dirty="0"/>
              <a:t>φαινόμενο) αλλά και υποθυρεοειδισμό σε επιλεγμένες περιπτώσεις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ÎÏÎ¿ÏÎ­Î»ÎµÏÎ¼Î± ÎµÎ¹ÎºÏÎ½Î±Ï Î³Î¹Î± amiodarone physiologic effects thyro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52736"/>
            <a:ext cx="6283387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 sz="2800" b="1" dirty="0" err="1"/>
              <a:t>Αμιοδαρόνη</a:t>
            </a:r>
            <a:r>
              <a:rPr lang="el-GR" sz="2800" b="1" dirty="0"/>
              <a:t> και </a:t>
            </a:r>
            <a:r>
              <a:rPr lang="el-GR" sz="2800" b="1" dirty="0" err="1"/>
              <a:t>θυρεοειδική</a:t>
            </a:r>
            <a:r>
              <a:rPr lang="el-GR" sz="2800" b="1" dirty="0"/>
              <a:t> δυσλειτουργία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98092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400" u="sng" dirty="0"/>
              <a:t>Υποθυρεοειδισμός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400" u="sng" dirty="0"/>
              <a:t>Υπερθυρεοειδισμός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2400" dirty="0"/>
              <a:t>    - εξ ιωδιούχων (τύπου-Ι)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2400" dirty="0"/>
              <a:t>    - καταστροφική </a:t>
            </a:r>
            <a:r>
              <a:rPr lang="el-GR" sz="2400" dirty="0" err="1"/>
              <a:t>θυρεοειδιτιδα</a:t>
            </a:r>
            <a:r>
              <a:rPr lang="el-GR" sz="2400" dirty="0"/>
              <a:t> (τύπου-ΙΙ)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l-GR" sz="24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 sz="2800" dirty="0"/>
              <a:t>ΔΔ: τύπου Ι και ΙΙ υπερθυρεοειδισμού από </a:t>
            </a:r>
            <a:r>
              <a:rPr lang="el-GR" sz="2800" dirty="0" err="1"/>
              <a:t>αμιοδαρόνη</a:t>
            </a:r>
            <a:r>
              <a:rPr lang="el-GR" sz="2800" dirty="0"/>
              <a:t> </a:t>
            </a:r>
          </a:p>
        </p:txBody>
      </p:sp>
      <p:pic>
        <p:nvPicPr>
          <p:cNvPr id="58370" name="Picture 2" descr="ÎÏÎ¿ÏÎ­Î»ÎµÏÎ¼Î± ÎµÎ¹ÎºÏÎ½Î±Ï Î³Î¹Î± amiodarone thyroid dysfun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7416317" cy="3240360"/>
          </a:xfrm>
          <a:prstGeom prst="rect">
            <a:avLst/>
          </a:prstGeom>
          <a:noFill/>
        </p:spPr>
      </p:pic>
      <p:sp>
        <p:nvSpPr>
          <p:cNvPr id="4" name="1 - Τίτλος"/>
          <p:cNvSpPr txBox="1">
            <a:spLocks/>
          </p:cNvSpPr>
          <p:nvPr/>
        </p:nvSpPr>
        <p:spPr>
          <a:xfrm>
            <a:off x="755576" y="5085184"/>
            <a:ext cx="7941568" cy="1440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Έχει σημασία γιατί η αντιμετώπιση είναι διαφορετική !!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l-GR" b="1" noProof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SOS: </a:t>
            </a:r>
            <a:r>
              <a:rPr lang="el-GR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Ελεγχος</a:t>
            </a:r>
            <a:r>
              <a:rPr lang="el-GR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της </a:t>
            </a:r>
            <a:r>
              <a:rPr lang="el-GR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θυρεοειδικής</a:t>
            </a:r>
            <a:r>
              <a:rPr lang="el-GR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λειτουργίας πριν την έναρξη θεραπείας με </a:t>
            </a:r>
            <a:r>
              <a:rPr lang="el-GR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αμιοδαρόνη</a:t>
            </a:r>
            <a:r>
              <a:rPr lang="el-GR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και στην συνέχεια </a:t>
            </a:r>
            <a:r>
              <a:rPr lang="el-GR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ανα</a:t>
            </a:r>
            <a:r>
              <a:rPr lang="el-GR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3μηνο</a:t>
            </a:r>
            <a:endParaRPr kumimoji="0" lang="el-GR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67544" y="1268760"/>
            <a:ext cx="4040188" cy="63976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dirty="0">
                <a:solidFill>
                  <a:srgbClr val="00B0F0"/>
                </a:solidFill>
              </a:rPr>
              <a:t>Λειτουργία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54215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dirty="0"/>
              <a:t>Υποθυρεοειδισμός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dirty="0"/>
              <a:t>Υπερθυρεοειδισμός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4008" y="1268760"/>
            <a:ext cx="4041775" cy="63976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 dirty="0">
                <a:solidFill>
                  <a:srgbClr val="00B0F0"/>
                </a:solidFill>
              </a:rPr>
              <a:t>Μορφολογία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190219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buNone/>
            </a:pPr>
            <a:r>
              <a:rPr lang="el-GR" sz="2000" u="sng" dirty="0"/>
              <a:t>Βρογχοκήλη</a:t>
            </a:r>
          </a:p>
          <a:p>
            <a:pPr>
              <a:spcBef>
                <a:spcPts val="1200"/>
              </a:spcBef>
              <a:spcAft>
                <a:spcPts val="600"/>
              </a:spcAft>
              <a:buNone/>
            </a:pPr>
            <a:r>
              <a:rPr lang="el-GR" sz="2000" u="sng" dirty="0"/>
              <a:t>Όζος του θυρεοειδούς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l-GR" sz="2000" dirty="0"/>
              <a:t>Καλοήθης (≈90%)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l-GR" sz="2000" dirty="0"/>
              <a:t>Κακοήθης </a:t>
            </a:r>
          </a:p>
        </p:txBody>
      </p:sp>
      <p:sp>
        <p:nvSpPr>
          <p:cNvPr id="7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l-GR" dirty="0"/>
              <a:t>Παθήσεις του θυρεοειδή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251520" y="5373216"/>
            <a:ext cx="3960440" cy="36933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 err="1"/>
              <a:t>Υποξεία</a:t>
            </a:r>
            <a:r>
              <a:rPr lang="el-GR" b="1" dirty="0"/>
              <a:t> θυρεοειδίτιδα</a:t>
            </a:r>
            <a:r>
              <a:rPr lang="en-US" b="1" dirty="0"/>
              <a:t> </a:t>
            </a:r>
            <a:r>
              <a:rPr lang="el-GR" b="1" dirty="0"/>
              <a:t>ή </a:t>
            </a:r>
            <a:r>
              <a:rPr lang="en-US" b="1" dirty="0"/>
              <a:t>De </a:t>
            </a:r>
            <a:r>
              <a:rPr lang="en-US" b="1" dirty="0" err="1"/>
              <a:t>Quervain</a:t>
            </a:r>
            <a:endParaRPr lang="el-GR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323528" y="5949280"/>
            <a:ext cx="3960440" cy="646331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 err="1"/>
              <a:t>Φαρμακα</a:t>
            </a:r>
            <a:r>
              <a:rPr lang="el-GR" b="1" dirty="0"/>
              <a:t>: </a:t>
            </a:r>
            <a:r>
              <a:rPr lang="el-GR" b="1" dirty="0" err="1"/>
              <a:t>Αμιοδαρόνη</a:t>
            </a:r>
            <a:r>
              <a:rPr lang="el-GR" b="1" dirty="0"/>
              <a:t> , </a:t>
            </a:r>
            <a:r>
              <a:rPr lang="el-GR" b="1" dirty="0" err="1"/>
              <a:t>λιθιο</a:t>
            </a:r>
            <a:r>
              <a:rPr lang="el-GR" b="1" dirty="0"/>
              <a:t> , ογκολογικά φάρμακα, κλπ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2051720" y="4437112"/>
            <a:ext cx="230425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00B0F0"/>
                </a:solidFill>
              </a:rPr>
              <a:t>Μεικτές παθήσεις</a:t>
            </a:r>
          </a:p>
        </p:txBody>
      </p:sp>
      <p:cxnSp>
        <p:nvCxnSpPr>
          <p:cNvPr id="14" name="13 - Ευθύγραμμο βέλος σύνδεσης"/>
          <p:cNvCxnSpPr/>
          <p:nvPr/>
        </p:nvCxnSpPr>
        <p:spPr>
          <a:xfrm flipH="1" flipV="1">
            <a:off x="3131840" y="3429000"/>
            <a:ext cx="720080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- Ευθύγραμμο βέλος σύνδεσης"/>
          <p:cNvCxnSpPr/>
          <p:nvPr/>
        </p:nvCxnSpPr>
        <p:spPr>
          <a:xfrm flipH="1" flipV="1">
            <a:off x="2987824" y="2636912"/>
            <a:ext cx="1080120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- Ευθύγραμμο βέλος σύνδεσης"/>
          <p:cNvCxnSpPr/>
          <p:nvPr/>
        </p:nvCxnSpPr>
        <p:spPr>
          <a:xfrm flipV="1">
            <a:off x="4139952" y="2564904"/>
            <a:ext cx="576064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- Ευθύγραμμο βέλος σύνδεσης"/>
          <p:cNvCxnSpPr/>
          <p:nvPr/>
        </p:nvCxnSpPr>
        <p:spPr>
          <a:xfrm flipV="1">
            <a:off x="4211960" y="3068960"/>
            <a:ext cx="792088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53208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 sz="2800" b="1" dirty="0"/>
              <a:t>Επίδραση της κύησης στη </a:t>
            </a:r>
            <a:r>
              <a:rPr lang="el-GR" sz="2800" b="1" dirty="0" err="1"/>
              <a:t>θυρεοειδική</a:t>
            </a:r>
            <a:r>
              <a:rPr lang="el-GR" sz="2800" b="1" dirty="0"/>
              <a:t> λειτουργία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85000" lnSpcReduction="10000"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l-GR" sz="2000" dirty="0"/>
              <a:t>Η αύξηση της </a:t>
            </a:r>
            <a:r>
              <a:rPr lang="en-US" sz="2000" dirty="0" err="1"/>
              <a:t>hCG</a:t>
            </a:r>
            <a:r>
              <a:rPr lang="en-US" sz="2000" dirty="0"/>
              <a:t> </a:t>
            </a:r>
            <a:r>
              <a:rPr lang="el-GR" sz="2000" dirty="0"/>
              <a:t>ειδικά το 1</a:t>
            </a:r>
            <a:r>
              <a:rPr lang="el-GR" sz="2000" baseline="30000" dirty="0"/>
              <a:t>ο</a:t>
            </a:r>
            <a:r>
              <a:rPr lang="el-GR" sz="2000" dirty="0"/>
              <a:t> τρίμηνο διεγείρει τον υποδοχέα της </a:t>
            </a:r>
            <a:r>
              <a:rPr lang="en-US" sz="2000" dirty="0"/>
              <a:t>TSH </a:t>
            </a:r>
            <a:r>
              <a:rPr lang="el-GR" sz="2000" dirty="0"/>
              <a:t>και μπορεί να προκαλέσει παροδικό υπερθυρεοειδισμό και ή </a:t>
            </a:r>
            <a:r>
              <a:rPr lang="el-GR" sz="2000" dirty="0" err="1"/>
              <a:t>υπερέμεση</a:t>
            </a:r>
            <a:r>
              <a:rPr lang="el-GR" sz="2000" dirty="0"/>
              <a:t> της κύησης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l-GR" sz="2000" dirty="0"/>
              <a:t> τα οιστρογόνα αυξάνουν τα επίπεδα της </a:t>
            </a:r>
            <a:r>
              <a:rPr lang="en-US" sz="2000" dirty="0"/>
              <a:t>TBG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l-GR" sz="2000" dirty="0"/>
              <a:t>Η κύηση προκαλεί αλλαγές στο ανοσοποιητικό με αποτέλεσμα την έναρξη, επιδείνωση ή και βελτίωση της </a:t>
            </a:r>
            <a:r>
              <a:rPr lang="el-GR" sz="2000" dirty="0" err="1"/>
              <a:t>αυτοανοσης</a:t>
            </a:r>
            <a:r>
              <a:rPr lang="el-GR" sz="2000" dirty="0"/>
              <a:t> </a:t>
            </a:r>
            <a:r>
              <a:rPr lang="el-GR" sz="2000" dirty="0" err="1"/>
              <a:t>θυρεοειδικής</a:t>
            </a:r>
            <a:r>
              <a:rPr lang="el-GR" sz="2000" dirty="0"/>
              <a:t> νόσου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l-GR" sz="2000" dirty="0"/>
              <a:t>Η έκφραση της </a:t>
            </a:r>
            <a:r>
              <a:rPr lang="el-GR" sz="2000" dirty="0" err="1"/>
              <a:t>αποιωδινάσης</a:t>
            </a:r>
            <a:r>
              <a:rPr lang="el-GR" sz="2000" dirty="0"/>
              <a:t> ΙΙΙ στον πλακούντα αυξάνει τον μεταβολισμό των </a:t>
            </a:r>
            <a:r>
              <a:rPr lang="el-GR" sz="2000" dirty="0" err="1"/>
              <a:t>θυρεοειδικών</a:t>
            </a:r>
            <a:r>
              <a:rPr lang="el-GR" sz="2000" dirty="0"/>
              <a:t> ορμονών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l-GR" sz="2000" dirty="0"/>
              <a:t>Αυξημένη νεφρική απέκκριση ιωδίου οπότε σε περιοχές με </a:t>
            </a:r>
            <a:r>
              <a:rPr lang="el-GR" sz="2000" dirty="0" err="1"/>
              <a:t>ιωδοανεπάρκεια</a:t>
            </a:r>
            <a:r>
              <a:rPr lang="el-GR" sz="2000" dirty="0"/>
              <a:t> μπορεί να προκληθεί υποθυρεοειδισμός και βρογχοκήλη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l-GR" sz="20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48680"/>
            <a:ext cx="5976664" cy="55722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038" y="1985963"/>
            <a:ext cx="778192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2395FC-88F7-4A07-9FD2-42376C33D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43" y="44624"/>
            <a:ext cx="7295157" cy="666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662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l-GR" dirty="0"/>
              <a:t>Όζος θυρεοειδούς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ΘΥΡΕΟΕΙΔΗΣ ΟΖΟ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3533775" cy="366553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1979712" y="260648"/>
            <a:ext cx="540060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Τραχηλική διόγκωση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4403080" y="1700808"/>
            <a:ext cx="4320480" cy="418576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l-GR" u="sng" dirty="0"/>
              <a:t> </a:t>
            </a:r>
            <a:r>
              <a:rPr lang="el-GR" u="sng" dirty="0" err="1"/>
              <a:t>θυρεοειδικός</a:t>
            </a:r>
            <a:r>
              <a:rPr lang="el-GR" u="sng" dirty="0"/>
              <a:t> όζος </a:t>
            </a:r>
            <a:r>
              <a:rPr lang="el-GR" dirty="0"/>
              <a:t>(καλοήθης η κακοήθης)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l-GR" dirty="0"/>
              <a:t> </a:t>
            </a:r>
            <a:r>
              <a:rPr lang="el-GR" u="sng" dirty="0"/>
              <a:t>Διόγκωση του θυρεοειδούς αδένα </a:t>
            </a:r>
            <a:r>
              <a:rPr lang="el-GR" dirty="0"/>
              <a:t>= Βρογχοκήλη (απλή ή </a:t>
            </a:r>
            <a:r>
              <a:rPr lang="el-GR" dirty="0" err="1"/>
              <a:t>πολυοζώδης</a:t>
            </a:r>
            <a:r>
              <a:rPr lang="el-GR" dirty="0"/>
              <a:t>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l-GR" dirty="0"/>
              <a:t> </a:t>
            </a:r>
            <a:r>
              <a:rPr lang="el-GR" u="sng" dirty="0"/>
              <a:t>Τραχηλικός λεμφαδένας </a:t>
            </a:r>
            <a:r>
              <a:rPr lang="el-GR" dirty="0"/>
              <a:t>(αντιδραστικός /καλοήθης ή διηθημένος/ κακοήθης)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l-GR" dirty="0"/>
              <a:t> </a:t>
            </a:r>
            <a:r>
              <a:rPr lang="el-GR" u="sng" dirty="0"/>
              <a:t>Κύστη </a:t>
            </a:r>
            <a:r>
              <a:rPr lang="el-GR" u="sng" dirty="0" err="1"/>
              <a:t>θυρεογλωσικού</a:t>
            </a:r>
            <a:r>
              <a:rPr lang="el-GR" u="sng" dirty="0"/>
              <a:t> </a:t>
            </a:r>
            <a:r>
              <a:rPr lang="el-GR" u="sng" dirty="0" err="1"/>
              <a:t>πόρου</a:t>
            </a:r>
            <a:r>
              <a:rPr lang="el-GR" dirty="0" err="1"/>
              <a:t>(κεντρικά</a:t>
            </a:r>
            <a:r>
              <a:rPr lang="el-GR" dirty="0"/>
              <a:t>) </a:t>
            </a:r>
            <a:endParaRPr lang="el-GR" u="sng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u="sng" dirty="0" err="1"/>
              <a:t>Βραγχιακή</a:t>
            </a:r>
            <a:r>
              <a:rPr lang="el-GR" u="sng" dirty="0"/>
              <a:t> κύστη </a:t>
            </a:r>
            <a:r>
              <a:rPr lang="el-GR" dirty="0"/>
              <a:t>(πλάγια)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l-GR" u="sng" dirty="0" err="1"/>
              <a:t>Παραθυρεοειδική</a:t>
            </a:r>
            <a:r>
              <a:rPr lang="el-GR" u="sng" dirty="0"/>
              <a:t> κύστη ή αδένωμα</a:t>
            </a:r>
            <a:endParaRPr lang="el-GR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 sz="2400" b="1" dirty="0"/>
              <a:t>1. Ανίχνευση και αντιμετώπιση </a:t>
            </a:r>
            <a:r>
              <a:rPr lang="el-GR" sz="2400" b="1" dirty="0" err="1"/>
              <a:t>θυρεοειδικού</a:t>
            </a:r>
            <a:r>
              <a:rPr lang="el-GR" sz="2400" b="1" dirty="0"/>
              <a:t> όζου</a:t>
            </a:r>
            <a:endParaRPr lang="el-GR" sz="24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800" b="1" dirty="0"/>
              <a:t>Όζος: διακριτή απεικονιστική αλλοίωση σε σχέση με το γύρω παρέγχυμα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800" b="1" dirty="0"/>
              <a:t>Οι περισσότεροι όζοι δεν </a:t>
            </a:r>
            <a:r>
              <a:rPr lang="el-GR" sz="1800" b="1" dirty="0" err="1"/>
              <a:t>ψηλαφώνται</a:t>
            </a:r>
            <a:r>
              <a:rPr lang="el-GR" sz="1800" b="1" dirty="0"/>
              <a:t> (σχεδόν όλοι που έχουν διάμετρο &lt;1εκ) και αποκαλύπτονται κατά τη διενέργεια υπερηχογραφήματος του τραχήλου ή άλλης απεικόνισης. 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800" b="1" dirty="0"/>
              <a:t>Με την ανακάλυψη ενός όζου, θα πρέπει να αποκλεισθεί το </a:t>
            </a:r>
            <a:r>
              <a:rPr lang="el-GR" sz="1800" b="1" dirty="0" err="1"/>
              <a:t>θυρεοειδικό</a:t>
            </a:r>
            <a:r>
              <a:rPr lang="el-GR" sz="1800" b="1" dirty="0"/>
              <a:t> καρκίνωμα.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800" b="1" dirty="0"/>
              <a:t>Τα τελευταία χρόνια αυξήθηκε η επίπτωση του </a:t>
            </a:r>
            <a:r>
              <a:rPr lang="el-GR" sz="1800" b="1" dirty="0" err="1"/>
              <a:t>θυρεοειδικού</a:t>
            </a:r>
            <a:r>
              <a:rPr lang="el-GR" sz="1800" b="1" dirty="0"/>
              <a:t> καρκίνου, κυρίως </a:t>
            </a:r>
            <a:r>
              <a:rPr lang="el-GR" sz="1800" b="1" dirty="0" err="1"/>
              <a:t>λογω</a:t>
            </a:r>
            <a:r>
              <a:rPr lang="el-GR" sz="1800" b="1" dirty="0"/>
              <a:t> της εξάπλωσης των υπερήχων</a:t>
            </a:r>
            <a:r>
              <a:rPr lang="en-US" sz="1800" b="1" dirty="0"/>
              <a:t> (screening</a:t>
            </a:r>
            <a:r>
              <a:rPr lang="el-GR" sz="1800" b="1" dirty="0"/>
              <a:t>).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1800" b="1" dirty="0"/>
              <a:t>Οι καρκίνοι του θυρεοειδούς με διάμετρο μικρότερη του 1 εκατοστού, ονομάζονται </a:t>
            </a:r>
            <a:r>
              <a:rPr lang="el-GR" sz="1800" b="1" u="sng" dirty="0" err="1"/>
              <a:t>μικροκαρκινώματα</a:t>
            </a:r>
            <a:r>
              <a:rPr lang="el-GR" sz="1800" b="1" u="sng" dirty="0"/>
              <a:t>, </a:t>
            </a:r>
            <a:r>
              <a:rPr lang="el-GR" sz="1800" b="1" dirty="0"/>
              <a:t>αποκαλύπτονται τυχαία και τα περισσότερα εξ αυτών δεν έχουν κλινική σημασία (δηλαδή παραμένουν μικρά και δεν επηρεάζουν την νοσηρότητα και θνητότητα)  </a:t>
            </a:r>
          </a:p>
          <a:p>
            <a:endParaRPr lang="el-GR" sz="18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195736" y="87015"/>
            <a:ext cx="4248472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Διαπίστωση </a:t>
            </a:r>
            <a:r>
              <a:rPr lang="el-GR" sz="2400" b="1" dirty="0" err="1"/>
              <a:t>θυρεοειδικού</a:t>
            </a:r>
            <a:r>
              <a:rPr lang="el-GR" sz="2400" b="1" dirty="0"/>
              <a:t> όζου</a:t>
            </a:r>
          </a:p>
        </p:txBody>
      </p:sp>
      <p:sp>
        <p:nvSpPr>
          <p:cNvPr id="3" name="2 - Βέλος προς τα κάτω"/>
          <p:cNvSpPr/>
          <p:nvPr/>
        </p:nvSpPr>
        <p:spPr>
          <a:xfrm>
            <a:off x="4211960" y="620688"/>
            <a:ext cx="21602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4" name="6 - Ομάδα"/>
          <p:cNvGrpSpPr/>
          <p:nvPr/>
        </p:nvGrpSpPr>
        <p:grpSpPr>
          <a:xfrm>
            <a:off x="3419872" y="1340768"/>
            <a:ext cx="1896468" cy="948234"/>
            <a:chOff x="2282" y="1232370"/>
            <a:chExt cx="1896468" cy="948234"/>
          </a:xfrm>
        </p:grpSpPr>
        <p:sp>
          <p:nvSpPr>
            <p:cNvPr id="8" name="7 - Στρογγυλεμένο ορθογώνιο"/>
            <p:cNvSpPr/>
            <p:nvPr/>
          </p:nvSpPr>
          <p:spPr>
            <a:xfrm>
              <a:off x="2282" y="1232370"/>
              <a:ext cx="1896468" cy="9482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Στρογγυλεμένο ορθογώνιο 4"/>
            <p:cNvSpPr/>
            <p:nvPr/>
          </p:nvSpPr>
          <p:spPr>
            <a:xfrm>
              <a:off x="30055" y="1260143"/>
              <a:ext cx="1840922" cy="892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000" kern="1200" dirty="0"/>
                <a:t>Μέτρηση </a:t>
              </a:r>
              <a:r>
                <a:rPr lang="en-US" sz="2000" kern="1200" dirty="0"/>
                <a:t>TSH</a:t>
              </a:r>
              <a:endParaRPr lang="el-GR" sz="2000" kern="1200" dirty="0"/>
            </a:p>
          </p:txBody>
        </p:sp>
      </p:grpSp>
      <p:cxnSp>
        <p:nvCxnSpPr>
          <p:cNvPr id="12" name="11 - Ευθεία γραμμή σύνδεσης"/>
          <p:cNvCxnSpPr/>
          <p:nvPr/>
        </p:nvCxnSpPr>
        <p:spPr>
          <a:xfrm flipH="1">
            <a:off x="3707904" y="2420888"/>
            <a:ext cx="576064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12 - Ομάδα"/>
          <p:cNvGrpSpPr/>
          <p:nvPr/>
        </p:nvGrpSpPr>
        <p:grpSpPr>
          <a:xfrm>
            <a:off x="1691680" y="3068960"/>
            <a:ext cx="1896468" cy="504056"/>
            <a:chOff x="2282" y="1232370"/>
            <a:chExt cx="1896468" cy="948234"/>
          </a:xfrm>
        </p:grpSpPr>
        <p:sp>
          <p:nvSpPr>
            <p:cNvPr id="14" name="13 - Στρογγυλεμένο ορθογώνιο"/>
            <p:cNvSpPr/>
            <p:nvPr/>
          </p:nvSpPr>
          <p:spPr>
            <a:xfrm>
              <a:off x="2282" y="1232370"/>
              <a:ext cx="1896468" cy="9482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Στρογγυλεμένο ορθογώνιο 4"/>
            <p:cNvSpPr/>
            <p:nvPr/>
          </p:nvSpPr>
          <p:spPr>
            <a:xfrm>
              <a:off x="30055" y="1260143"/>
              <a:ext cx="1840922" cy="892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000" kern="1200" dirty="0"/>
                <a:t>κατασταλμένη</a:t>
              </a:r>
            </a:p>
          </p:txBody>
        </p:sp>
      </p:grpSp>
      <p:cxnSp>
        <p:nvCxnSpPr>
          <p:cNvPr id="16" name="15 - Ευθεία γραμμή σύνδεσης"/>
          <p:cNvCxnSpPr/>
          <p:nvPr/>
        </p:nvCxnSpPr>
        <p:spPr>
          <a:xfrm>
            <a:off x="4283968" y="2420888"/>
            <a:ext cx="495672" cy="567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17 - Ομάδα"/>
          <p:cNvGrpSpPr/>
          <p:nvPr/>
        </p:nvGrpSpPr>
        <p:grpSpPr>
          <a:xfrm>
            <a:off x="4644008" y="2996952"/>
            <a:ext cx="1896468" cy="648072"/>
            <a:chOff x="2282" y="1232370"/>
            <a:chExt cx="1896468" cy="948234"/>
          </a:xfrm>
        </p:grpSpPr>
        <p:sp>
          <p:nvSpPr>
            <p:cNvPr id="19" name="18 - Στρογγυλεμένο ορθογώνιο"/>
            <p:cNvSpPr/>
            <p:nvPr/>
          </p:nvSpPr>
          <p:spPr>
            <a:xfrm>
              <a:off x="2282" y="1232370"/>
              <a:ext cx="1896468" cy="9482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Στρογγυλεμένο ορθογώνιο 4"/>
            <p:cNvSpPr/>
            <p:nvPr/>
          </p:nvSpPr>
          <p:spPr>
            <a:xfrm>
              <a:off x="30055" y="1260143"/>
              <a:ext cx="1840922" cy="892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000" dirty="0"/>
                <a:t>φυσιολογική</a:t>
              </a:r>
              <a:endParaRPr lang="el-GR" sz="2000" kern="1200" dirty="0"/>
            </a:p>
          </p:txBody>
        </p:sp>
      </p:grpSp>
      <p:sp>
        <p:nvSpPr>
          <p:cNvPr id="23" name="22 - Βέλος προς τα κάτω"/>
          <p:cNvSpPr/>
          <p:nvPr/>
        </p:nvSpPr>
        <p:spPr>
          <a:xfrm>
            <a:off x="2483768" y="3717032"/>
            <a:ext cx="21602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7" name="23 - Ομάδα"/>
          <p:cNvGrpSpPr/>
          <p:nvPr/>
        </p:nvGrpSpPr>
        <p:grpSpPr>
          <a:xfrm>
            <a:off x="1547664" y="4509120"/>
            <a:ext cx="1896468" cy="648072"/>
            <a:chOff x="2282" y="1232370"/>
            <a:chExt cx="1896468" cy="948234"/>
          </a:xfrm>
        </p:grpSpPr>
        <p:sp>
          <p:nvSpPr>
            <p:cNvPr id="25" name="24 - Στρογγυλεμένο ορθογώνιο"/>
            <p:cNvSpPr/>
            <p:nvPr/>
          </p:nvSpPr>
          <p:spPr>
            <a:xfrm>
              <a:off x="2282" y="1232370"/>
              <a:ext cx="1896468" cy="9482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Στρογγυλεμένο ορθογώνιο 4"/>
            <p:cNvSpPr/>
            <p:nvPr/>
          </p:nvSpPr>
          <p:spPr>
            <a:xfrm>
              <a:off x="30055" y="1260143"/>
              <a:ext cx="1840922" cy="892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600" dirty="0" err="1"/>
                <a:t>Σπινθηρογραφημα</a:t>
              </a:r>
              <a:r>
                <a:rPr lang="el-GR" sz="1600" dirty="0"/>
                <a:t> θυρεοειδούς</a:t>
              </a:r>
              <a:endParaRPr lang="el-GR" sz="1600" kern="1200" dirty="0"/>
            </a:p>
          </p:txBody>
        </p:sp>
      </p:grpSp>
      <p:sp>
        <p:nvSpPr>
          <p:cNvPr id="27" name="26 - Βέλος προς τα κάτω"/>
          <p:cNvSpPr/>
          <p:nvPr/>
        </p:nvSpPr>
        <p:spPr>
          <a:xfrm>
            <a:off x="5652120" y="3789040"/>
            <a:ext cx="21602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0" name="27 - Ομάδα"/>
          <p:cNvGrpSpPr/>
          <p:nvPr/>
        </p:nvGrpSpPr>
        <p:grpSpPr>
          <a:xfrm>
            <a:off x="4788024" y="4581128"/>
            <a:ext cx="1896468" cy="504056"/>
            <a:chOff x="2282" y="1232370"/>
            <a:chExt cx="1896468" cy="948234"/>
          </a:xfrm>
        </p:grpSpPr>
        <p:sp>
          <p:nvSpPr>
            <p:cNvPr id="29" name="28 - Στρογγυλεμένο ορθογώνιο"/>
            <p:cNvSpPr/>
            <p:nvPr/>
          </p:nvSpPr>
          <p:spPr>
            <a:xfrm>
              <a:off x="2282" y="1232370"/>
              <a:ext cx="1896468" cy="9482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Στρογγυλεμένο ορθογώνιο 4"/>
            <p:cNvSpPr/>
            <p:nvPr/>
          </p:nvSpPr>
          <p:spPr>
            <a:xfrm>
              <a:off x="30055" y="1260143"/>
              <a:ext cx="1840922" cy="892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/>
                <a:t>FNA </a:t>
              </a:r>
              <a:endParaRPr lang="el-GR" sz="2000" kern="1200" dirty="0"/>
            </a:p>
          </p:txBody>
        </p:sp>
      </p:grpSp>
      <p:cxnSp>
        <p:nvCxnSpPr>
          <p:cNvPr id="31" name="30 - Ευθεία γραμμή σύνδεσης"/>
          <p:cNvCxnSpPr/>
          <p:nvPr/>
        </p:nvCxnSpPr>
        <p:spPr>
          <a:xfrm>
            <a:off x="2555776" y="5229200"/>
            <a:ext cx="648072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- Ευθεία γραμμή σύνδεσης"/>
          <p:cNvCxnSpPr/>
          <p:nvPr/>
        </p:nvCxnSpPr>
        <p:spPr>
          <a:xfrm flipH="1">
            <a:off x="2123728" y="5229200"/>
            <a:ext cx="432048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34 - Ομάδα"/>
          <p:cNvGrpSpPr/>
          <p:nvPr/>
        </p:nvGrpSpPr>
        <p:grpSpPr>
          <a:xfrm>
            <a:off x="2915816" y="5661248"/>
            <a:ext cx="1440160" cy="360040"/>
            <a:chOff x="2282" y="1232370"/>
            <a:chExt cx="1896468" cy="948234"/>
          </a:xfrm>
        </p:grpSpPr>
        <p:sp>
          <p:nvSpPr>
            <p:cNvPr id="36" name="35 - Στρογγυλεμένο ορθογώνιο"/>
            <p:cNvSpPr/>
            <p:nvPr/>
          </p:nvSpPr>
          <p:spPr>
            <a:xfrm>
              <a:off x="2282" y="1232370"/>
              <a:ext cx="1896468" cy="9482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Στρογγυλεμένο ορθογώνιο 4"/>
            <p:cNvSpPr/>
            <p:nvPr/>
          </p:nvSpPr>
          <p:spPr>
            <a:xfrm>
              <a:off x="30055" y="1260143"/>
              <a:ext cx="1840922" cy="892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600" dirty="0"/>
                <a:t>Ψυχρός όζος </a:t>
              </a:r>
              <a:endParaRPr lang="el-GR" sz="1600" kern="1200" dirty="0"/>
            </a:p>
          </p:txBody>
        </p:sp>
      </p:grpSp>
      <p:grpSp>
        <p:nvGrpSpPr>
          <p:cNvPr id="13" name="37 - Ομάδα"/>
          <p:cNvGrpSpPr/>
          <p:nvPr/>
        </p:nvGrpSpPr>
        <p:grpSpPr>
          <a:xfrm>
            <a:off x="611560" y="5661248"/>
            <a:ext cx="1440160" cy="360040"/>
            <a:chOff x="2282" y="1232370"/>
            <a:chExt cx="1896468" cy="948234"/>
          </a:xfrm>
        </p:grpSpPr>
        <p:sp>
          <p:nvSpPr>
            <p:cNvPr id="39" name="38 - Στρογγυλεμένο ορθογώνιο"/>
            <p:cNvSpPr/>
            <p:nvPr/>
          </p:nvSpPr>
          <p:spPr>
            <a:xfrm>
              <a:off x="2282" y="1232370"/>
              <a:ext cx="1896468" cy="9482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Στρογγυλεμένο ορθογώνιο 4"/>
            <p:cNvSpPr/>
            <p:nvPr/>
          </p:nvSpPr>
          <p:spPr>
            <a:xfrm>
              <a:off x="30055" y="1260143"/>
              <a:ext cx="1840922" cy="892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600" dirty="0"/>
                <a:t>Θερμός όζος </a:t>
              </a:r>
              <a:endParaRPr lang="el-GR" sz="1600" kern="1200" dirty="0"/>
            </a:p>
          </p:txBody>
        </p:sp>
      </p:grpSp>
      <p:sp>
        <p:nvSpPr>
          <p:cNvPr id="42" name="41 - Βέλος προς τα κάτω"/>
          <p:cNvSpPr/>
          <p:nvPr/>
        </p:nvSpPr>
        <p:spPr>
          <a:xfrm>
            <a:off x="1259632" y="6093296"/>
            <a:ext cx="7200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7" name="42 - Ομάδα"/>
          <p:cNvGrpSpPr/>
          <p:nvPr/>
        </p:nvGrpSpPr>
        <p:grpSpPr>
          <a:xfrm>
            <a:off x="107504" y="6453336"/>
            <a:ext cx="2808312" cy="360040"/>
            <a:chOff x="2282" y="1232370"/>
            <a:chExt cx="1896468" cy="948234"/>
          </a:xfrm>
        </p:grpSpPr>
        <p:sp>
          <p:nvSpPr>
            <p:cNvPr id="44" name="43 - Στρογγυλεμένο ορθογώνιο"/>
            <p:cNvSpPr/>
            <p:nvPr/>
          </p:nvSpPr>
          <p:spPr>
            <a:xfrm>
              <a:off x="2282" y="1232370"/>
              <a:ext cx="1896468" cy="94823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Στρογγυλεμένο ορθογώνιο 4"/>
            <p:cNvSpPr/>
            <p:nvPr/>
          </p:nvSpPr>
          <p:spPr>
            <a:xfrm>
              <a:off x="30055" y="1260143"/>
              <a:ext cx="1840922" cy="892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200" dirty="0"/>
                <a:t>Παρακολούθηση υπερθυρεοειδισμού </a:t>
              </a:r>
              <a:endParaRPr lang="el-GR" sz="1200" kern="1200" dirty="0"/>
            </a:p>
          </p:txBody>
        </p:sp>
      </p:grpSp>
      <p:sp>
        <p:nvSpPr>
          <p:cNvPr id="51" name="50 - Βέλος λυγισμένο προς τα επάνω"/>
          <p:cNvSpPr/>
          <p:nvPr/>
        </p:nvSpPr>
        <p:spPr>
          <a:xfrm>
            <a:off x="4499992" y="5517232"/>
            <a:ext cx="1512168" cy="36004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D78A8-0089-4786-B5DA-48B8A2642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2000" dirty="0"/>
              <a:t>Ο κλινικός υποθυρεοειδισμός είναι συχνό νόσημα και ο </a:t>
            </a:r>
            <a:r>
              <a:rPr lang="el-GR" sz="2000" dirty="0" err="1"/>
              <a:t>επιπολασμός</a:t>
            </a:r>
            <a:r>
              <a:rPr lang="el-GR" sz="2000" dirty="0"/>
              <a:t> του κυμαίνεται από </a:t>
            </a:r>
            <a:r>
              <a:rPr lang="en-US" sz="2000" dirty="0"/>
              <a:t>0.2% </a:t>
            </a:r>
            <a:r>
              <a:rPr lang="el-GR" sz="2000" dirty="0"/>
              <a:t>έως </a:t>
            </a:r>
            <a:r>
              <a:rPr lang="en-US" sz="2000" dirty="0"/>
              <a:t>5.3% </a:t>
            </a:r>
            <a:r>
              <a:rPr lang="el-GR" sz="2000" dirty="0"/>
              <a:t>στην Ευρώπη και από </a:t>
            </a:r>
            <a:r>
              <a:rPr lang="en-US" sz="2000" dirty="0"/>
              <a:t>0.3% </a:t>
            </a:r>
            <a:r>
              <a:rPr lang="el-GR" sz="2000" dirty="0"/>
              <a:t>έως </a:t>
            </a:r>
            <a:r>
              <a:rPr lang="en-US" sz="2000" dirty="0"/>
              <a:t>3.7% </a:t>
            </a:r>
            <a:r>
              <a:rPr lang="el-GR" sz="2000" dirty="0"/>
              <a:t>στις ΗΠΑ ανάλογα με τον πληθυσμό που μελετάται και τον ορισμό του υποθυρεοειδισμού. </a:t>
            </a:r>
          </a:p>
          <a:p>
            <a:r>
              <a:rPr lang="el-GR" sz="2000" dirty="0"/>
              <a:t>Ο </a:t>
            </a:r>
            <a:r>
              <a:rPr lang="el-GR" sz="2000" dirty="0" err="1"/>
              <a:t>επιπολασμός</a:t>
            </a:r>
            <a:r>
              <a:rPr lang="el-GR" sz="2000" dirty="0"/>
              <a:t> του </a:t>
            </a:r>
            <a:r>
              <a:rPr lang="el-GR" sz="2000" dirty="0" err="1"/>
              <a:t>υποκλινικού</a:t>
            </a:r>
            <a:r>
              <a:rPr lang="el-GR" sz="2000" dirty="0"/>
              <a:t> υποθυρεοειδισμού είναι ακόμη μεγαλύτερος</a:t>
            </a:r>
            <a:endParaRPr lang="en-US" sz="2000" dirty="0"/>
          </a:p>
        </p:txBody>
      </p:sp>
      <p:sp>
        <p:nvSpPr>
          <p:cNvPr id="4" name="1 - Τίτλος">
            <a:extLst>
              <a:ext uri="{FF2B5EF4-FFF2-40B4-BE49-F238E27FC236}">
                <a16:creationId xmlns:a16="http://schemas.microsoft.com/office/drawing/2014/main" id="{D5F4B458-DDFC-426D-B14A-0F2B8F5478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Υποθυρεοειδισμός</a:t>
            </a:r>
            <a:b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(κλινικός και </a:t>
            </a:r>
            <a:r>
              <a:rPr kumimoji="0" lang="el-GR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υπο</a:t>
            </a:r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-κλινικός)</a:t>
            </a:r>
          </a:p>
        </p:txBody>
      </p:sp>
    </p:spTree>
    <p:extLst>
      <p:ext uri="{BB962C8B-B14F-4D97-AF65-F5344CB8AC3E}">
        <p14:creationId xmlns:p14="http://schemas.microsoft.com/office/powerpoint/2010/main" val="27303542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 sz="2800" b="1" dirty="0"/>
              <a:t>Ποιους </a:t>
            </a:r>
            <a:r>
              <a:rPr lang="el-GR" sz="2800" b="1"/>
              <a:t>ψυχρούς όζους </a:t>
            </a:r>
            <a:r>
              <a:rPr lang="el-GR" sz="2800" b="1" dirty="0"/>
              <a:t>παρακεντούμε;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 dirty="0"/>
              <a:t>δ</a:t>
            </a:r>
            <a:r>
              <a:rPr lang="en-US" dirty="0"/>
              <a:t>max&gt;</a:t>
            </a:r>
            <a:r>
              <a:rPr lang="el-GR" dirty="0"/>
              <a:t> 1-1,5 εκ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dirty="0"/>
              <a:t>δ</a:t>
            </a:r>
            <a:r>
              <a:rPr lang="en-US" dirty="0"/>
              <a:t>max</a:t>
            </a:r>
            <a:r>
              <a:rPr lang="el-GR" dirty="0"/>
              <a:t> &lt; 1εκ ;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dirty="0"/>
              <a:t>    </a:t>
            </a:r>
            <a:r>
              <a:rPr lang="el-GR" sz="2400" dirty="0"/>
              <a:t>Εάν έχουν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2400" b="1" dirty="0"/>
              <a:t>          </a:t>
            </a:r>
            <a:r>
              <a:rPr lang="el-GR" sz="2400" dirty="0"/>
              <a:t>- </a:t>
            </a:r>
            <a:r>
              <a:rPr lang="el-GR" sz="2400" dirty="0" err="1"/>
              <a:t>εξωθυρεοειδικη</a:t>
            </a:r>
            <a:r>
              <a:rPr lang="el-GR" sz="2400" dirty="0"/>
              <a:t> επέκταση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2400" dirty="0"/>
              <a:t>	      - ή υπάρχουν διηθημένοι τραχηλικοί ΛΝ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74252"/>
            <a:ext cx="8268438" cy="623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2051720" y="116632"/>
            <a:ext cx="54006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/>
              <a:t>Υπερηχογραφικα</a:t>
            </a:r>
            <a:r>
              <a:rPr lang="el-GR" b="1" dirty="0"/>
              <a:t> χαρακτηριστικά των όζων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kke-navngivet16"/>
          <p:cNvPicPr>
            <a:picLocks noChangeAspect="1" noChangeArrowheads="1"/>
          </p:cNvPicPr>
          <p:nvPr/>
        </p:nvPicPr>
        <p:blipFill>
          <a:blip r:embed="rId3" cstate="print"/>
          <a:srcRect t="1111"/>
          <a:stretch>
            <a:fillRect/>
          </a:stretch>
        </p:blipFill>
        <p:spPr bwMode="auto">
          <a:xfrm>
            <a:off x="1187624" y="1124744"/>
            <a:ext cx="6804756" cy="4536504"/>
          </a:xfrm>
          <a:prstGeom prst="rect">
            <a:avLst/>
          </a:prstGeom>
          <a:noFill/>
          <a:ln w="9525">
            <a:solidFill>
              <a:srgbClr val="C1EEFF"/>
            </a:solidFill>
            <a:miter lim="800000"/>
            <a:headEnd/>
            <a:tailEnd/>
          </a:ln>
        </p:spPr>
      </p:pic>
      <p:sp>
        <p:nvSpPr>
          <p:cNvPr id="9" name="1 - Τίτλος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+mj-lt"/>
                <a:ea typeface="+mj-ea"/>
                <a:cs typeface="+mj-cs"/>
              </a:rPr>
              <a:t>FNA (fine needle aspiration)- </a:t>
            </a:r>
            <a:r>
              <a:rPr lang="el-GR" sz="2400" b="1" dirty="0">
                <a:latin typeface="+mj-lt"/>
                <a:ea typeface="+mj-ea"/>
                <a:cs typeface="+mj-cs"/>
              </a:rPr>
              <a:t>Βιοψία με λεπτή βελόνη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2880320" y="5877272"/>
            <a:ext cx="3563888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b="1" dirty="0"/>
              <a:t>Με ψηλάφηση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b="1" dirty="0"/>
              <a:t>Με </a:t>
            </a:r>
            <a:r>
              <a:rPr lang="el-GR" sz="1600" b="1" dirty="0" err="1"/>
              <a:t>υπερηχογραφική</a:t>
            </a:r>
            <a:r>
              <a:rPr lang="el-GR" sz="1600" b="1" dirty="0"/>
              <a:t> καθοδήγηση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7"/>
          <p:cNvGraphicFramePr>
            <a:graphicFrameLocks/>
          </p:cNvGraphicFramePr>
          <p:nvPr/>
        </p:nvGraphicFramePr>
        <p:xfrm>
          <a:off x="251520" y="1719064"/>
          <a:ext cx="8640960" cy="22860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2000" dirty="0"/>
                        <a:t>Κατηγορία</a:t>
                      </a:r>
                    </a:p>
                  </a:txBody>
                  <a:tcPr marL="120015" marR="1200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Αποτέλεσμα  %</a:t>
                      </a:r>
                    </a:p>
                  </a:txBody>
                  <a:tcPr marL="120015" marR="1200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Πιθανότητα κακοήθειας %</a:t>
                      </a:r>
                    </a:p>
                  </a:txBody>
                  <a:tcPr marL="120015" marR="1200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/>
                        <a:t>Καλοήθεια (αρνητική) </a:t>
                      </a:r>
                    </a:p>
                  </a:txBody>
                  <a:tcPr marL="120015" marR="1200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  <a:r>
                        <a:rPr lang="el-GR" sz="2000" dirty="0"/>
                        <a:t>5</a:t>
                      </a:r>
                    </a:p>
                  </a:txBody>
                  <a:tcPr marL="120015" marR="1200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&lt; </a:t>
                      </a:r>
                      <a:r>
                        <a:rPr lang="el-GR" sz="2000" dirty="0"/>
                        <a:t>1</a:t>
                      </a:r>
                      <a:r>
                        <a:rPr lang="en-US" sz="2000" dirty="0"/>
                        <a:t> </a:t>
                      </a:r>
                      <a:r>
                        <a:rPr lang="el-GR" sz="2000" dirty="0"/>
                        <a:t> </a:t>
                      </a:r>
                    </a:p>
                  </a:txBody>
                  <a:tcPr marL="120015" marR="1200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/>
                        <a:t>Κακοήθεια (θετική)</a:t>
                      </a:r>
                    </a:p>
                  </a:txBody>
                  <a:tcPr marL="120015" marR="1200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5</a:t>
                      </a:r>
                    </a:p>
                  </a:txBody>
                  <a:tcPr marL="120015" marR="1200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&gt; </a:t>
                      </a:r>
                      <a:r>
                        <a:rPr lang="el-GR" sz="2000" dirty="0"/>
                        <a:t>99</a:t>
                      </a:r>
                    </a:p>
                  </a:txBody>
                  <a:tcPr marL="120015" marR="1200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/>
                        <a:t>Μη-διαγνωστική </a:t>
                      </a:r>
                    </a:p>
                    <a:p>
                      <a:r>
                        <a:rPr lang="el-GR" sz="2000" dirty="0"/>
                        <a:t>(μη-</a:t>
                      </a:r>
                      <a:r>
                        <a:rPr lang="el-GR" sz="2000" dirty="0" err="1"/>
                        <a:t>ικανοποιητική</a:t>
                      </a:r>
                      <a:r>
                        <a:rPr lang="el-GR" sz="2000" dirty="0"/>
                        <a:t>)</a:t>
                      </a:r>
                    </a:p>
                  </a:txBody>
                  <a:tcPr marL="120015" marR="1200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  <a:r>
                        <a:rPr lang="el-GR" sz="2000" dirty="0"/>
                        <a:t>0</a:t>
                      </a:r>
                    </a:p>
                  </a:txBody>
                  <a:tcPr marL="120015" marR="1200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&lt;3</a:t>
                      </a:r>
                    </a:p>
                  </a:txBody>
                  <a:tcPr marL="120015" marR="1200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/>
                        <a:t>Ύποπτη (</a:t>
                      </a:r>
                      <a:r>
                        <a:rPr lang="en-US" sz="2000" dirty="0"/>
                        <a:t>indeterminate</a:t>
                      </a:r>
                      <a:r>
                        <a:rPr lang="el-GR" sz="2000" dirty="0"/>
                        <a:t>)</a:t>
                      </a:r>
                    </a:p>
                  </a:txBody>
                  <a:tcPr marL="120015" marR="1200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10</a:t>
                      </a:r>
                    </a:p>
                  </a:txBody>
                  <a:tcPr marL="120015" marR="1200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20</a:t>
                      </a:r>
                    </a:p>
                  </a:txBody>
                  <a:tcPr marL="120015" marR="1200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1 - Τίτλος"/>
          <p:cNvSpPr txBox="1">
            <a:spLocks/>
          </p:cNvSpPr>
          <p:nvPr/>
        </p:nvSpPr>
        <p:spPr>
          <a:xfrm>
            <a:off x="539552" y="620688"/>
            <a:ext cx="8229600" cy="4900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dirty="0">
                <a:latin typeface="+mj-lt"/>
                <a:ea typeface="+mj-ea"/>
                <a:cs typeface="+mj-cs"/>
              </a:rPr>
              <a:t>Α</a:t>
            </a:r>
            <a:r>
              <a:rPr kumimoji="0" lang="el-G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ποτελέσματα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400" b="1" dirty="0">
                <a:latin typeface="+mj-lt"/>
                <a:ea typeface="+mj-ea"/>
                <a:cs typeface="+mj-cs"/>
              </a:rPr>
              <a:t>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9512" y="1628800"/>
            <a:ext cx="878497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96336" y="6519446"/>
            <a:ext cx="1344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Thyroid 2009 </a:t>
            </a:r>
            <a:endParaRPr lang="el-GR" sz="1600" i="1" dirty="0"/>
          </a:p>
        </p:txBody>
      </p:sp>
      <p:sp>
        <p:nvSpPr>
          <p:cNvPr id="9" name="8 - TextBox"/>
          <p:cNvSpPr txBox="1"/>
          <p:nvPr/>
        </p:nvSpPr>
        <p:spPr>
          <a:xfrm>
            <a:off x="755576" y="692696"/>
            <a:ext cx="720080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Ταξινόμηση της </a:t>
            </a:r>
            <a:r>
              <a:rPr lang="en-US" sz="2400" b="1" dirty="0"/>
              <a:t>FNA </a:t>
            </a:r>
            <a:r>
              <a:rPr lang="el-GR" sz="2400" b="1" dirty="0"/>
              <a:t>κατά </a:t>
            </a:r>
            <a:r>
              <a:rPr lang="en-US" sz="2400" b="1" dirty="0"/>
              <a:t>Bethesda</a:t>
            </a:r>
            <a:endParaRPr lang="el-GR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7995642" cy="378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316416" cy="63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5508104" y="3717032"/>
            <a:ext cx="151216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Observation is also a reasonable option</a:t>
            </a:r>
            <a:endParaRPr lang="el-GR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842" y="1772816"/>
            <a:ext cx="894515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1043608" y="6165304"/>
            <a:ext cx="7416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Leenhardt</a:t>
            </a:r>
            <a:r>
              <a:rPr lang="en-US" sz="1200" dirty="0"/>
              <a:t> L, </a:t>
            </a:r>
            <a:r>
              <a:rPr lang="en-US" sz="1200" dirty="0" err="1"/>
              <a:t>Erdogan</a:t>
            </a:r>
            <a:r>
              <a:rPr lang="en-US" sz="1200" dirty="0"/>
              <a:t> MF, </a:t>
            </a:r>
            <a:r>
              <a:rPr lang="en-US" sz="1200" dirty="0" err="1"/>
              <a:t>Hegedus</a:t>
            </a:r>
            <a:r>
              <a:rPr lang="en-US" sz="1200" dirty="0"/>
              <a:t> L, Mandel SJ, </a:t>
            </a:r>
            <a:r>
              <a:rPr lang="en-US" sz="1200" dirty="0" err="1"/>
              <a:t>Paschke</a:t>
            </a:r>
            <a:r>
              <a:rPr lang="en-US" sz="1200" dirty="0"/>
              <a:t> R, </a:t>
            </a:r>
            <a:r>
              <a:rPr lang="en-US" sz="1200" dirty="0" err="1"/>
              <a:t>Rago</a:t>
            </a:r>
            <a:r>
              <a:rPr lang="en-US" sz="1200" dirty="0"/>
              <a:t> T, Russ G 2013 </a:t>
            </a:r>
            <a:r>
              <a:rPr lang="en-US" sz="1200" dirty="0" err="1"/>
              <a:t>Eur</a:t>
            </a:r>
            <a:r>
              <a:rPr lang="en-US" sz="1200" dirty="0"/>
              <a:t> Thyroid J </a:t>
            </a:r>
            <a:r>
              <a:rPr lang="en-US" sz="1200" b="1" dirty="0"/>
              <a:t>2:147-159</a:t>
            </a:r>
            <a:endParaRPr lang="el-GR" sz="1200" dirty="0"/>
          </a:p>
        </p:txBody>
      </p:sp>
      <p:sp>
        <p:nvSpPr>
          <p:cNvPr id="5" name="4 - Ορθογώνιο"/>
          <p:cNvSpPr/>
          <p:nvPr/>
        </p:nvSpPr>
        <p:spPr>
          <a:xfrm>
            <a:off x="611560" y="620688"/>
            <a:ext cx="7560840" cy="36933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 err="1"/>
              <a:t>Υπερηχογραφικα</a:t>
            </a:r>
            <a:r>
              <a:rPr lang="el-GR" b="1" dirty="0"/>
              <a:t> χαρακτηριστικά τραχηλικών λεμφαδένων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212524" cy="313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96752"/>
            <a:ext cx="7345065" cy="52596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1043608" y="476672"/>
            <a:ext cx="705678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Τα διαμερίσματα </a:t>
            </a:r>
            <a:r>
              <a:rPr lang="el-GR" sz="2400" b="1"/>
              <a:t>του τραχήλου</a:t>
            </a:r>
            <a:endParaRPr lang="el-GR"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/>
              <a:t>Αιτίες Υποθυρεοειδισμού</a:t>
            </a:r>
            <a:endParaRPr lang="el-GR" dirty="0"/>
          </a:p>
        </p:txBody>
      </p:sp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899592" y="2132856"/>
          <a:ext cx="6744072" cy="3456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4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6395">
                <a:tc>
                  <a:txBody>
                    <a:bodyPr/>
                    <a:lstStyle/>
                    <a:p>
                      <a:r>
                        <a:rPr lang="el-GR" dirty="0"/>
                        <a:t>Πρωτοπαθής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4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/>
                        <a:t>Αυτοανοσία</a:t>
                      </a:r>
                      <a:r>
                        <a:rPr lang="el-GR" dirty="0"/>
                        <a:t>: Θ. </a:t>
                      </a:r>
                      <a:r>
                        <a:rPr lang="en-US" dirty="0"/>
                        <a:t>H</a:t>
                      </a:r>
                      <a:r>
                        <a:rPr lang="el-GR" dirty="0" err="1"/>
                        <a:t>ashimoto</a:t>
                      </a:r>
                      <a:endParaRPr lang="el-GR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/>
                        <a:t>Ιατρογενής</a:t>
                      </a:r>
                      <a:r>
                        <a:rPr lang="el-GR" dirty="0"/>
                        <a:t> (</a:t>
                      </a:r>
                      <a:r>
                        <a:rPr lang="el-GR" dirty="0" err="1"/>
                        <a:t>π.χ.μετά</a:t>
                      </a:r>
                      <a:r>
                        <a:rPr lang="el-GR" dirty="0"/>
                        <a:t> από χορήγηση Ι</a:t>
                      </a:r>
                      <a:r>
                        <a:rPr lang="el-GR" baseline="30000" dirty="0"/>
                        <a:t>131</a:t>
                      </a:r>
                      <a:r>
                        <a:rPr lang="el-GR" dirty="0"/>
                        <a:t> ή θυρεοειδεκτομή)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Φάρμακα: </a:t>
                      </a:r>
                      <a:r>
                        <a:rPr lang="el-GR" dirty="0" err="1"/>
                        <a:t>λιθιο</a:t>
                      </a:r>
                      <a:r>
                        <a:rPr lang="el-GR" dirty="0"/>
                        <a:t>, </a:t>
                      </a:r>
                      <a:r>
                        <a:rPr lang="el-GR" dirty="0" err="1"/>
                        <a:t>αμιοδαρώνη</a:t>
                      </a:r>
                      <a:r>
                        <a:rPr lang="el-GR" dirty="0"/>
                        <a:t>, </a:t>
                      </a:r>
                      <a:r>
                        <a:rPr lang="el-GR" dirty="0" err="1"/>
                        <a:t>σουνετινιμπη</a:t>
                      </a:r>
                      <a:r>
                        <a:rPr lang="el-GR" dirty="0"/>
                        <a:t>, </a:t>
                      </a:r>
                      <a:r>
                        <a:rPr lang="el-GR" dirty="0" err="1"/>
                        <a:t>ιντερφερόνη</a:t>
                      </a:r>
                      <a:r>
                        <a:rPr lang="el-GR" dirty="0"/>
                        <a:t> α κλπ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Συγγενής </a:t>
                      </a:r>
                      <a:r>
                        <a:rPr lang="el-GR" dirty="0" err="1"/>
                        <a:t>υποθυρεοειδισμος</a:t>
                      </a:r>
                      <a:endParaRPr lang="el-GR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err="1"/>
                        <a:t>ιωδοπενία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395"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bg1"/>
                          </a:solidFill>
                        </a:rPr>
                        <a:t>Παροδικός</a:t>
                      </a:r>
                      <a:r>
                        <a:rPr lang="el-GR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l-G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395">
                <a:tc>
                  <a:txBody>
                    <a:bodyPr/>
                    <a:lstStyle/>
                    <a:p>
                      <a:r>
                        <a:rPr lang="el-GR" dirty="0"/>
                        <a:t>Διάφορες </a:t>
                      </a:r>
                      <a:r>
                        <a:rPr lang="el-GR" dirty="0" err="1"/>
                        <a:t>θυρεοειδιτίδες</a:t>
                      </a:r>
                      <a:r>
                        <a:rPr lang="el-GR" dirty="0"/>
                        <a:t>, π.χ. </a:t>
                      </a:r>
                      <a:r>
                        <a:rPr lang="el-GR" dirty="0" err="1"/>
                        <a:t>Υποξεία</a:t>
                      </a:r>
                      <a:r>
                        <a:rPr lang="el-GR" dirty="0"/>
                        <a:t> (</a:t>
                      </a:r>
                      <a:r>
                        <a:rPr lang="en-US" dirty="0"/>
                        <a:t>De </a:t>
                      </a:r>
                      <a:r>
                        <a:rPr lang="en-US" dirty="0" err="1"/>
                        <a:t>Quervain</a:t>
                      </a:r>
                      <a:r>
                        <a:rPr lang="en-US" dirty="0"/>
                        <a:t>)</a:t>
                      </a:r>
                      <a:r>
                        <a:rPr lang="el-GR" dirty="0"/>
                        <a:t> και σιωπηλή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395">
                <a:tc>
                  <a:txBody>
                    <a:bodyPr/>
                    <a:lstStyle/>
                    <a:p>
                      <a:r>
                        <a:rPr lang="el-GR" b="1" dirty="0">
                          <a:solidFill>
                            <a:schemeClr val="bg1"/>
                          </a:solidFill>
                        </a:rPr>
                        <a:t>Δευτεροπαθής 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3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Νόσοι υποφύσεως και υποθαλάμου</a:t>
                      </a:r>
                      <a:endParaRPr lang="el-GR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Οφείλεται σε </a:t>
            </a:r>
            <a:r>
              <a:rPr lang="el-GR" sz="2000" dirty="0" err="1"/>
              <a:t>αυτοανοσία</a:t>
            </a:r>
            <a:r>
              <a:rPr lang="el-GR" sz="2000" dirty="0"/>
              <a:t> και είναι το συχνότερο αίτιο υποθυρεοειδισμού</a:t>
            </a:r>
          </a:p>
          <a:p>
            <a:r>
              <a:rPr lang="el-GR" sz="2000" dirty="0"/>
              <a:t>Κατά τα αρχικά στάδια παρατηρείται διόγκωση του αδένα (βρογχοκήλη) και αργότερα επέρχεται ατροφία</a:t>
            </a:r>
          </a:p>
          <a:p>
            <a:r>
              <a:rPr lang="el-GR" sz="2000" dirty="0"/>
              <a:t>Συχνότερη στις γυναίκες</a:t>
            </a:r>
          </a:p>
          <a:p>
            <a:r>
              <a:rPr lang="el-GR" sz="2000" dirty="0"/>
              <a:t>Ανευρίσκονται θετικά τα αντισώματα κατά της </a:t>
            </a:r>
            <a:r>
              <a:rPr lang="el-GR" sz="2000" dirty="0" err="1"/>
              <a:t>θυρεοειδικής</a:t>
            </a:r>
            <a:r>
              <a:rPr lang="el-GR" sz="2000" dirty="0"/>
              <a:t> </a:t>
            </a:r>
            <a:r>
              <a:rPr lang="el-GR" sz="2000" dirty="0" err="1"/>
              <a:t>υπεροξειδάσης</a:t>
            </a:r>
            <a:r>
              <a:rPr lang="el-GR" sz="2000" dirty="0"/>
              <a:t> (</a:t>
            </a:r>
            <a:r>
              <a:rPr lang="el-GR" sz="2000" dirty="0">
                <a:sym typeface="Symbol" panose="05050102010706020507" pitchFamily="18" charset="2"/>
              </a:rPr>
              <a:t></a:t>
            </a:r>
            <a:r>
              <a:rPr lang="en-US" sz="2000" dirty="0">
                <a:sym typeface="Symbol" panose="05050102010706020507" pitchFamily="18" charset="2"/>
              </a:rPr>
              <a:t> </a:t>
            </a:r>
            <a:r>
              <a:rPr lang="en-US" sz="2000" dirty="0"/>
              <a:t>90% anti-TPO) </a:t>
            </a:r>
            <a:r>
              <a:rPr lang="el-GR" sz="2000" dirty="0"/>
              <a:t>και της </a:t>
            </a:r>
            <a:r>
              <a:rPr lang="el-GR" sz="2000" dirty="0" err="1"/>
              <a:t>θυρεοσφαιρίνης</a:t>
            </a:r>
            <a:r>
              <a:rPr lang="el-GR" sz="2000" dirty="0"/>
              <a:t> (</a:t>
            </a:r>
            <a:r>
              <a:rPr lang="el-GR" sz="2000" dirty="0">
                <a:sym typeface="Symbol" panose="05050102010706020507" pitchFamily="18" charset="2"/>
              </a:rPr>
              <a:t></a:t>
            </a:r>
            <a:r>
              <a:rPr lang="en-US" sz="2000" dirty="0">
                <a:sym typeface="Symbol" panose="05050102010706020507" pitchFamily="18" charset="2"/>
              </a:rPr>
              <a:t> </a:t>
            </a:r>
            <a:r>
              <a:rPr lang="en-US" sz="2000" dirty="0"/>
              <a:t>90% anti-</a:t>
            </a:r>
            <a:r>
              <a:rPr lang="en-US" sz="2000" dirty="0" err="1"/>
              <a:t>Tg</a:t>
            </a:r>
            <a:r>
              <a:rPr lang="en-US" sz="2000" dirty="0"/>
              <a:t>) </a:t>
            </a:r>
            <a:r>
              <a:rPr lang="el-GR" sz="2000" dirty="0"/>
              <a:t>και σπανιότερα κατά του υποδοχέα της </a:t>
            </a:r>
            <a:r>
              <a:rPr lang="en-US" sz="2000" dirty="0"/>
              <a:t>TSH</a:t>
            </a:r>
            <a:r>
              <a:rPr lang="el-GR" sz="2000" dirty="0"/>
              <a:t> (20% </a:t>
            </a:r>
            <a:r>
              <a:rPr lang="en-US" sz="2000" dirty="0"/>
              <a:t>TSH-R blocking</a:t>
            </a:r>
            <a:r>
              <a:rPr lang="el-GR" sz="2000" dirty="0"/>
              <a:t> </a:t>
            </a:r>
            <a:r>
              <a:rPr lang="en-US" sz="2000" dirty="0"/>
              <a:t>antibodies</a:t>
            </a:r>
            <a:r>
              <a:rPr lang="el-GR" sz="2000" dirty="0"/>
              <a:t>)</a:t>
            </a:r>
            <a:endParaRPr lang="en-US" sz="2000" dirty="0"/>
          </a:p>
          <a:p>
            <a:r>
              <a:rPr lang="el-GR" sz="2000" dirty="0"/>
              <a:t>Μπορεί να συνυπάρχει και με άλλες </a:t>
            </a:r>
            <a:r>
              <a:rPr lang="el-GR" sz="2000" dirty="0" err="1"/>
              <a:t>αυτοάνοσες</a:t>
            </a:r>
            <a:r>
              <a:rPr lang="el-GR" sz="2000" dirty="0"/>
              <a:t> </a:t>
            </a:r>
            <a:r>
              <a:rPr lang="el-GR" sz="2000" dirty="0" err="1"/>
              <a:t>ενδοκρινοπάθειες</a:t>
            </a:r>
            <a:r>
              <a:rPr lang="el-GR" sz="2000" dirty="0"/>
              <a:t> (ΣΔ τύπου  1, νόσο </a:t>
            </a:r>
            <a:r>
              <a:rPr lang="en-US" sz="2000" dirty="0"/>
              <a:t>Addison</a:t>
            </a:r>
            <a:r>
              <a:rPr lang="el-GR" sz="2000" dirty="0"/>
              <a:t>) ή άλλα </a:t>
            </a:r>
            <a:r>
              <a:rPr lang="el-GR" sz="2000" dirty="0" err="1"/>
              <a:t>αυτοάνοσα</a:t>
            </a:r>
            <a:r>
              <a:rPr lang="el-GR" sz="2000" dirty="0"/>
              <a:t> νοσήματα</a:t>
            </a:r>
            <a:r>
              <a:rPr lang="en-US" sz="2000" dirty="0"/>
              <a:t> (</a:t>
            </a:r>
            <a:r>
              <a:rPr lang="el-GR" sz="2000" dirty="0"/>
              <a:t>λεύκη και κακοήθης αναιμία). </a:t>
            </a:r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l-GR" dirty="0"/>
              <a:t>Θυρεοειδίτιδα </a:t>
            </a:r>
            <a:r>
              <a:rPr lang="en-US" dirty="0"/>
              <a:t>Hashimoto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3972743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2650</Words>
  <Application>Microsoft Office PowerPoint</Application>
  <PresentationFormat>On-screen Show (4:3)</PresentationFormat>
  <Paragraphs>289</Paragraphs>
  <Slides>79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2" baseType="lpstr">
      <vt:lpstr>Arial</vt:lpstr>
      <vt:lpstr>Calibri</vt:lpstr>
      <vt:lpstr>Θέμα του Office</vt:lpstr>
      <vt:lpstr>Νοσήματα θυρεοειδούς</vt:lpstr>
      <vt:lpstr>Ρύθμιση του θυρεοειδικού άξονα Παράδειγμα αρνητικής παλίνδρομης δράσης</vt:lpstr>
      <vt:lpstr>Φυσική εξέταση </vt:lpstr>
      <vt:lpstr>Φυσική εξέταση </vt:lpstr>
      <vt:lpstr>Εργαστηριακή διερεύνηση</vt:lpstr>
      <vt:lpstr>Παθήσεις του θυρεοειδή</vt:lpstr>
      <vt:lpstr>Υποθυρεοειδισμός (κλινικός και υπο-κλινικός)</vt:lpstr>
      <vt:lpstr>Αιτίες Υποθυρεοειδισμού</vt:lpstr>
      <vt:lpstr>Θυρεοειδίτιδα Hashimoto</vt:lpstr>
      <vt:lpstr>PowerPoint Presentation</vt:lpstr>
      <vt:lpstr>PowerPoint Presentation</vt:lpstr>
      <vt:lpstr>PowerPoint Presentation</vt:lpstr>
      <vt:lpstr>PowerPoint Presentation</vt:lpstr>
      <vt:lpstr>Διάγνωση Υποθυρεοειδισμού</vt:lpstr>
      <vt:lpstr>Θεραπεία Υποθυρεοειδισμού</vt:lpstr>
      <vt:lpstr>Η λεβοθυροξίνη είναι το νατριούχο άλας της θυροξίνης</vt:lpstr>
      <vt:lpstr>Θεραπεία Υποθυρεοειδισμού</vt:lpstr>
      <vt:lpstr>Θεραπεία Υποθυρεοειδισμού</vt:lpstr>
      <vt:lpstr>Περιπτώσεις δυσαπορρόφησης LT4</vt:lpstr>
      <vt:lpstr>Έκδοχα στα διάφορα σκευάσματα LT4</vt:lpstr>
      <vt:lpstr>Υπερθυρεοειδισμός (κλινικός και υπο-κλινικός)</vt:lpstr>
      <vt:lpstr>Υπερθυρεοειδισμός: υπερλειτουργία του  θυρεοειδούς  Θυρεοτοξίκωση: η κλινική κατάσταση λόγω περίσσειας θυρεοειδικών ορμονών</vt:lpstr>
      <vt:lpstr>Αίτια θυρεοτοξίκωσης</vt:lpstr>
      <vt:lpstr>Συμπτώματα και σημεία θυρεοτοξίκωσης</vt:lpstr>
      <vt:lpstr>PowerPoint Presentation</vt:lpstr>
      <vt:lpstr>PowerPoint Presentation</vt:lpstr>
      <vt:lpstr>PowerPoint Presentation</vt:lpstr>
      <vt:lpstr>Διάγνωση Υπερθυρεοειδισμού</vt:lpstr>
      <vt:lpstr>Νόσος του Graves</vt:lpstr>
      <vt:lpstr>PowerPoint Presentation</vt:lpstr>
      <vt:lpstr>Παθογένεια του υπερθυρεοειδισμού/ βρογχοκήλης και των εξωθυρεοειδικών εκδηλώσεων στη νοσο Graves   </vt:lpstr>
      <vt:lpstr>Θυρεοειδική οφθαλμοπάθεια  (ΘΟ)</vt:lpstr>
      <vt:lpstr>pathophysiology</vt:lpstr>
      <vt:lpstr>PowerPoint Presentation</vt:lpstr>
      <vt:lpstr>PowerPoint Presentation</vt:lpstr>
      <vt:lpstr>PowerPoint Presentation</vt:lpstr>
      <vt:lpstr>Συμπτώματα και σημεία ΘΟ</vt:lpstr>
      <vt:lpstr>Εκτίμηση της ενεργότητας της ΘΟ</vt:lpstr>
      <vt:lpstr>Εκτίμηση της βαρύτητας της ΘΟ</vt:lpstr>
      <vt:lpstr>Εναλλακτικά σήμερα μπορεί να χρησιμοποιηθεί μια νέα ταξινόμηση της βαρύτητας της ΘΟ(της ομάδας EUGOGO)</vt:lpstr>
      <vt:lpstr>Η θεραπεία της ΘΟ περιλαμβάνει: </vt:lpstr>
      <vt:lpstr>PowerPoint Presentation</vt:lpstr>
      <vt:lpstr>Πολυοζώδης τοξική βρογχοκήλη-Τοξικά αδενώματα</vt:lpstr>
      <vt:lpstr>Θεραπεία  υπερθυρεοειδισμού</vt:lpstr>
      <vt:lpstr>Τα αντιθυρεοειδικά φάρμακα αναστέλλουν το βήματα 4 και 5</vt:lpstr>
      <vt:lpstr>Θυρεοειδίτιδες </vt:lpstr>
      <vt:lpstr>Υποξεία θυρεοειδίτιδα (ή De Quervain ή Granulomatous)</vt:lpstr>
      <vt:lpstr>Υποξεία θυρεοειδίτιδα (ή De Quervain ή Granulomatous)</vt:lpstr>
      <vt:lpstr>Υποξεία θυρεοειδίτιδα- πορεία</vt:lpstr>
      <vt:lpstr>Σπινθηρογραφήματα </vt:lpstr>
      <vt:lpstr>ΔΔ Θυρεοειδίτιδες</vt:lpstr>
      <vt:lpstr>Διάγνωση και θεραπεία της υποξείας θυρεοειδίτιδας</vt:lpstr>
      <vt:lpstr>Σύνδρομο νοσούντους ευθυρεοειδού </vt:lpstr>
      <vt:lpstr>Μεταβολές των θυρεοειδικών παραμέτρων σε ευθυρεοειδικά άτομα που νοσούν</vt:lpstr>
      <vt:lpstr>Αμιοδαρόνη και θυρεοειδής</vt:lpstr>
      <vt:lpstr>Δράσεις της αμιοδαρόνης στο θυρεοειδή</vt:lpstr>
      <vt:lpstr>PowerPoint Presentation</vt:lpstr>
      <vt:lpstr>Αμιοδαρόνη και θυρεοειδική δυσλειτουργία</vt:lpstr>
      <vt:lpstr>ΔΔ: τύπου Ι και ΙΙ υπερθυρεοειδισμού από αμιοδαρόνη </vt:lpstr>
      <vt:lpstr>PowerPoint Presentation</vt:lpstr>
      <vt:lpstr>Επίδραση της κύησης στη θυρεοειδική λειτουργία</vt:lpstr>
      <vt:lpstr>PowerPoint Presentation</vt:lpstr>
      <vt:lpstr>PowerPoint Presentation</vt:lpstr>
      <vt:lpstr>PowerPoint Presentation</vt:lpstr>
      <vt:lpstr>PowerPoint Presentation</vt:lpstr>
      <vt:lpstr>Όζος θυρεοειδούς</vt:lpstr>
      <vt:lpstr>PowerPoint Presentation</vt:lpstr>
      <vt:lpstr>1. Ανίχνευση και αντιμετώπιση θυρεοειδικού όζου</vt:lpstr>
      <vt:lpstr>PowerPoint Presentation</vt:lpstr>
      <vt:lpstr>Ποιους ψυχρούς όζους παρακεντούμε;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Νοσήματα θυρεοειδους</dc:title>
  <dc:creator>Χρήστης των Windows</dc:creator>
  <cp:lastModifiedBy>Marina Michalaki</cp:lastModifiedBy>
  <cp:revision>165</cp:revision>
  <dcterms:created xsi:type="dcterms:W3CDTF">2018-11-03T08:59:17Z</dcterms:created>
  <dcterms:modified xsi:type="dcterms:W3CDTF">2019-09-25T14:40:57Z</dcterms:modified>
</cp:coreProperties>
</file>