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316" r:id="rId3"/>
    <p:sldId id="31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70" d="100"/>
          <a:sy n="70" d="100"/>
        </p:scale>
        <p:origin x="-148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384F9-884E-F74E-A54F-2BB61ECB86B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62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200657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b="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b="0" dirty="0" smtClean="0">
                <a:solidFill>
                  <a:srgbClr val="5075BC"/>
                </a:solidFill>
              </a:rPr>
              <a:t> και Τελετουργία  </a:t>
            </a:r>
            <a:br>
              <a:rPr lang="el-GR" sz="3800" b="0" dirty="0" smtClean="0">
                <a:solidFill>
                  <a:srgbClr val="5075BC"/>
                </a:solidFill>
              </a:rPr>
            </a:br>
            <a:r>
              <a:rPr lang="el-GR" sz="3800" b="0" dirty="0" smtClean="0">
                <a:solidFill>
                  <a:srgbClr val="5075BC"/>
                </a:solidFill>
              </a:rPr>
              <a:t>στην</a:t>
            </a:r>
            <a:br>
              <a:rPr lang="el-GR" sz="3800" b="0" dirty="0" smtClean="0">
                <a:solidFill>
                  <a:srgbClr val="5075BC"/>
                </a:solidFill>
              </a:rPr>
            </a:br>
            <a:r>
              <a:rPr lang="el-GR" sz="3800" b="0" dirty="0" smtClean="0">
                <a:solidFill>
                  <a:srgbClr val="5075BC"/>
                </a:solidFill>
              </a:rPr>
              <a:t>Αρχαία Ελλάδα</a:t>
            </a:r>
            <a:r>
              <a:rPr lang="el-GR" sz="3800" dirty="0" smtClean="0">
                <a:solidFill>
                  <a:srgbClr val="5075BC"/>
                </a:solidFill>
              </a:rPr>
              <a:t>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n-US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10: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Δομική ανάλυση – </a:t>
            </a:r>
            <a:r>
              <a:rPr lang="el-GR" sz="2800" i="1" dirty="0" smtClean="0">
                <a:solidFill>
                  <a:schemeClr val="bg1">
                    <a:lumMod val="50000"/>
                  </a:schemeClr>
                </a:solidFill>
              </a:rPr>
              <a:t>Επανεξετάζοντας τον Οιδίποδα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/>
              <a:t> </a:t>
            </a:r>
            <a:r>
              <a:rPr lang="el-GR" sz="3000" dirty="0" smtClean="0">
                <a:solidFill>
                  <a:schemeClr val="bg1">
                    <a:lumMod val="50000"/>
                  </a:schemeClr>
                </a:solidFill>
              </a:rPr>
              <a:t>Ευφημία Δ. </a:t>
            </a:r>
            <a:r>
              <a:rPr lang="el-GR" sz="3000" dirty="0" err="1" smtClean="0">
                <a:solidFill>
                  <a:schemeClr val="bg1">
                    <a:lumMod val="50000"/>
                  </a:schemeClr>
                </a:solidFill>
              </a:rPr>
              <a:t>Καρακάντζα</a:t>
            </a:r>
            <a:endParaRPr lang="el-GR" sz="3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>
                <a:solidFill>
                  <a:schemeClr val="bg1">
                    <a:lumMod val="50000"/>
                  </a:schemeClr>
                </a:solidFill>
              </a:rPr>
              <a:t>Τμήμα Φιλολογίας  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36819" y="2221701"/>
            <a:ext cx="203132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sz="4400" i="1" dirty="0"/>
              <a:t>μίασμα</a:t>
            </a:r>
            <a:endParaRPr lang="en-US" sz="4400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endParaRPr lang="el-GR" sz="3200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13338" y="28527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097460" y="2221701"/>
            <a:ext cx="557088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sz="4400" i="1" dirty="0"/>
              <a:t>Συγκεχυμένη καταγωγή</a:t>
            </a:r>
            <a:endParaRPr lang="en-US" sz="4400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endParaRPr lang="el-GR" sz="3200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13338" y="28527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428875" y="1864563"/>
            <a:ext cx="4320413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l-GR" sz="4400" dirty="0"/>
              <a:t>Τρυπημένα πόδια</a:t>
            </a:r>
            <a:endParaRPr lang="en-US" sz="4400" dirty="0"/>
          </a:p>
          <a:p>
            <a:endParaRPr lang="en-US" sz="4400" i="1" dirty="0"/>
          </a:p>
          <a:p>
            <a:r>
              <a:rPr lang="el-GR" sz="4400" i="1" dirty="0" err="1"/>
              <a:t>Οιδί</a:t>
            </a:r>
            <a:r>
              <a:rPr lang="en-US" sz="4400" i="1" dirty="0"/>
              <a:t>-</a:t>
            </a:r>
            <a:r>
              <a:rPr lang="el-GR" sz="4400" i="1" dirty="0"/>
              <a:t>πους</a:t>
            </a:r>
            <a:endParaRPr lang="en-US" sz="4400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endParaRPr lang="el-GR" sz="3200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113338" y="28527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8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714750" y="2492375"/>
            <a:ext cx="50339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l-GR" sz="3000" dirty="0">
                <a:solidFill>
                  <a:schemeClr val="tx1"/>
                </a:solidFill>
              </a:rPr>
              <a:t>σαγηνευτική φωνή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l-GR" sz="3000" dirty="0">
                <a:solidFill>
                  <a:schemeClr val="tx1"/>
                </a:solidFill>
              </a:rPr>
              <a:t>το τυχαίο</a:t>
            </a:r>
            <a:endParaRPr lang="en-US" sz="3000" dirty="0">
              <a:solidFill>
                <a:schemeClr val="tx1"/>
              </a:solidFill>
            </a:endParaRPr>
          </a:p>
          <a:p>
            <a:pPr algn="l"/>
            <a:r>
              <a:rPr lang="el-GR" sz="3000" dirty="0">
                <a:solidFill>
                  <a:schemeClr val="tx1"/>
                </a:solidFill>
              </a:rPr>
              <a:t>ελάττωμα</a:t>
            </a:r>
          </a:p>
          <a:p>
            <a:pPr algn="l"/>
            <a:r>
              <a:rPr lang="el-GR" sz="3000" dirty="0">
                <a:solidFill>
                  <a:schemeClr val="tx1"/>
                </a:solidFill>
              </a:rPr>
              <a:t>σύγχυση</a:t>
            </a:r>
            <a:r>
              <a:rPr lang="en-US" sz="3000" dirty="0">
                <a:solidFill>
                  <a:schemeClr val="tx1"/>
                </a:solidFill>
              </a:rPr>
              <a:t>                           </a:t>
            </a:r>
          </a:p>
          <a:p>
            <a:pPr algn="l"/>
            <a:r>
              <a:rPr lang="el-GR" sz="3000" dirty="0">
                <a:solidFill>
                  <a:schemeClr val="tx1"/>
                </a:solidFill>
              </a:rPr>
              <a:t>χάος</a:t>
            </a:r>
            <a:endParaRPr lang="en-US" sz="3000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                                            </a:t>
            </a:r>
            <a:r>
              <a:rPr lang="en-US" dirty="0"/>
              <a:t>       </a:t>
            </a:r>
            <a:endParaRPr lang="el-GR" dirty="0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3995738" y="260350"/>
            <a:ext cx="1494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 err="1"/>
              <a:t>Lacan</a:t>
            </a:r>
            <a:endParaRPr lang="el-GR" sz="4400" dirty="0"/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1042988" y="981075"/>
            <a:ext cx="1296987" cy="2663825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16013" y="2492375"/>
            <a:ext cx="153779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solidFill>
                  <a:schemeClr val="tx1"/>
                </a:solidFill>
              </a:rPr>
              <a:t>Μητέρα</a:t>
            </a:r>
          </a:p>
        </p:txBody>
      </p:sp>
    </p:spTree>
    <p:extLst>
      <p:ext uri="{BB962C8B-B14F-4D97-AF65-F5344CB8AC3E}">
        <p14:creationId xmlns:p14="http://schemas.microsoft.com/office/powerpoint/2010/main" val="1234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95738" y="260350"/>
            <a:ext cx="1494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 err="1"/>
              <a:t>Lacan</a:t>
            </a:r>
            <a:endParaRPr lang="el-GR" sz="4400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042988" y="981075"/>
            <a:ext cx="1296987" cy="1511300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00188" y="1916113"/>
            <a:ext cx="7358062" cy="29854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l-GR" sz="3200" dirty="0">
                <a:solidFill>
                  <a:schemeClr val="tx1"/>
                </a:solidFill>
              </a:rPr>
              <a:t>Πατέρας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        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                                        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                                       </a:t>
            </a:r>
            <a:r>
              <a:rPr lang="el-GR" sz="3000" dirty="0" smtClean="0">
                <a:solidFill>
                  <a:schemeClr val="tx1"/>
                </a:solidFill>
              </a:rPr>
              <a:t>νόμος</a:t>
            </a:r>
            <a:endParaRPr lang="en-US" sz="3000" dirty="0">
              <a:solidFill>
                <a:schemeClr val="tx1"/>
              </a:solidFill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		</a:t>
            </a:r>
            <a:r>
              <a:rPr lang="el-GR" sz="3000" dirty="0">
                <a:solidFill>
                  <a:schemeClr val="tx1"/>
                </a:solidFill>
              </a:rPr>
              <a:t>   </a:t>
            </a:r>
            <a:r>
              <a:rPr lang="el-GR" sz="3000" dirty="0" smtClean="0">
                <a:solidFill>
                  <a:schemeClr val="tx1"/>
                </a:solidFill>
              </a:rPr>
              <a:t>         τάξη</a:t>
            </a:r>
            <a:endParaRPr lang="en-US" sz="3000" dirty="0">
              <a:solidFill>
                <a:schemeClr val="tx1"/>
              </a:solidFill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	</a:t>
            </a:r>
            <a:r>
              <a:rPr lang="el-GR" sz="3000" dirty="0">
                <a:solidFill>
                  <a:schemeClr val="tx1"/>
                </a:solidFill>
              </a:rPr>
              <a:t>        </a:t>
            </a:r>
            <a:r>
              <a:rPr lang="el-GR" sz="3000" dirty="0" smtClean="0">
                <a:solidFill>
                  <a:schemeClr val="tx1"/>
                </a:solidFill>
              </a:rPr>
              <a:t>               τελεολογική </a:t>
            </a:r>
            <a:r>
              <a:rPr lang="el-GR" sz="3000" dirty="0">
                <a:solidFill>
                  <a:schemeClr val="tx1"/>
                </a:solidFill>
              </a:rPr>
              <a:t>πορεία</a:t>
            </a:r>
            <a:endParaRPr lang="en-US" sz="3000" dirty="0">
              <a:solidFill>
                <a:schemeClr val="tx1"/>
              </a:solidFill>
            </a:endParaRP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           </a:t>
            </a:r>
            <a:r>
              <a:rPr lang="el-GR" sz="3000" dirty="0">
                <a:solidFill>
                  <a:schemeClr val="tx1"/>
                </a:solidFill>
              </a:rPr>
              <a:t>   </a:t>
            </a:r>
            <a:r>
              <a:rPr lang="el-GR" sz="3000" dirty="0" smtClean="0">
                <a:solidFill>
                  <a:schemeClr val="tx1"/>
                </a:solidFill>
              </a:rPr>
              <a:t>                   </a:t>
            </a:r>
            <a:r>
              <a:rPr lang="el-GR" sz="3000" i="1" dirty="0" smtClean="0">
                <a:solidFill>
                  <a:schemeClr val="tx1"/>
                </a:solidFill>
              </a:rPr>
              <a:t>τέλος</a:t>
            </a:r>
            <a:endParaRPr lang="el-GR" sz="3000" i="1" dirty="0">
              <a:solidFill>
                <a:schemeClr val="tx1"/>
              </a:solidFill>
            </a:endParaRP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64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8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1835696" y="2742600"/>
            <a:ext cx="571656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Ζήτημα της προέλευσης</a:t>
            </a:r>
          </a:p>
          <a:p>
            <a:endParaRPr lang="el-GR" dirty="0"/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7596188" y="5013325"/>
            <a:ext cx="1296987" cy="1511300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8531225" y="6092825"/>
            <a:ext cx="433388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Oedipus Rex"/>
          <p:cNvPicPr>
            <a:picLocks noChangeAspect="1" noChangeArrowheads="1"/>
          </p:cNvPicPr>
          <p:nvPr/>
        </p:nvPicPr>
        <p:blipFill>
          <a:blip r:embed="rId2"/>
          <a:srcRect l="32663" t="26469" r="33337" b="31604"/>
          <a:stretch>
            <a:fillRect/>
          </a:stretch>
        </p:blipFill>
        <p:spPr bwMode="auto">
          <a:xfrm>
            <a:off x="539750" y="0"/>
            <a:ext cx="792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643438" y="0"/>
            <a:ext cx="4500562" cy="6858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500938" y="5935663"/>
            <a:ext cx="1054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CCFF"/>
                </a:solidFill>
              </a:rPr>
              <a:t>…..</a:t>
            </a:r>
            <a:endParaRPr lang="el-GR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0" dirty="0" smtClean="0"/>
              <a:t>Τέλος</a:t>
            </a:r>
            <a:r>
              <a:rPr lang="el-GR" dirty="0" smtClean="0"/>
              <a:t> </a:t>
            </a:r>
            <a:r>
              <a:rPr lang="el-GR" b="0" dirty="0" smtClean="0"/>
              <a:t>Ενότητας</a:t>
            </a:r>
            <a:endParaRPr lang="el-GR" b="0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174" y="522396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582143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489" y="533288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0" dirty="0"/>
              <a:t>Σημείωμα </a:t>
            </a:r>
            <a:r>
              <a:rPr lang="el-GR" b="0" dirty="0" smtClean="0"/>
              <a:t>Αναφοράς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2013. 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Δομική ανάλυση – Επανεξετάζοντας τον Οιδίποδα 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0" dirty="0"/>
              <a:t>Σημείωμα </a:t>
            </a:r>
            <a:r>
              <a:rPr lang="el-GR" b="0" dirty="0" smtClean="0"/>
              <a:t>Αδειοδότησης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94" y="2404156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Σκοποί</a:t>
            </a:r>
            <a:r>
              <a:rPr lang="el-GR" dirty="0" smtClean="0"/>
              <a:t>  </a:t>
            </a:r>
            <a:r>
              <a:rPr lang="el-GR" b="0" dirty="0" smtClean="0"/>
              <a:t>ενότητας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300"/>
            <a:ext cx="8229600" cy="4525963"/>
          </a:xfrm>
        </p:spPr>
        <p:txBody>
          <a:bodyPr>
            <a:normAutofit/>
          </a:bodyPr>
          <a:lstStyle/>
          <a:p>
            <a:pPr marL="0" algn="just"/>
            <a:r>
              <a:rPr lang="el-GR" sz="2800" dirty="0"/>
              <a:t>Κατανόηση και εξοικείωση µε την </a:t>
            </a:r>
            <a:r>
              <a:rPr lang="el-GR" sz="2800" dirty="0" err="1"/>
              <a:t>δοµική</a:t>
            </a:r>
            <a:r>
              <a:rPr lang="el-GR" sz="2800" dirty="0"/>
              <a:t> ανάλυση του µ</a:t>
            </a:r>
            <a:r>
              <a:rPr lang="el-GR" sz="2800" dirty="0" err="1"/>
              <a:t>ύθου</a:t>
            </a:r>
            <a:r>
              <a:rPr lang="el-GR" sz="2800" dirty="0"/>
              <a:t> και την </a:t>
            </a:r>
            <a:r>
              <a:rPr lang="el-GR" sz="2800" dirty="0" err="1"/>
              <a:t>εφαρµογή</a:t>
            </a:r>
            <a:r>
              <a:rPr lang="el-GR" sz="2800" dirty="0"/>
              <a:t> της στον µ</a:t>
            </a:r>
            <a:r>
              <a:rPr lang="el-GR" sz="2800" dirty="0" err="1"/>
              <a:t>ύθο</a:t>
            </a:r>
            <a:r>
              <a:rPr lang="el-GR" sz="2800" dirty="0"/>
              <a:t> του Οιδίποδα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0" dirty="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2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Χρηματοδότηση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Περιεχόμενα</a:t>
            </a:r>
            <a:r>
              <a:rPr lang="el-GR" dirty="0" smtClean="0"/>
              <a:t> </a:t>
            </a:r>
            <a:r>
              <a:rPr lang="el-GR" b="0" dirty="0" smtClean="0"/>
              <a:t>ενότητας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err="1"/>
              <a:t>Δοµική</a:t>
            </a:r>
            <a:r>
              <a:rPr lang="el-GR" sz="2800" dirty="0"/>
              <a:t> ανάλυση του µ</a:t>
            </a:r>
            <a:r>
              <a:rPr lang="el-GR" sz="2800" dirty="0" err="1"/>
              <a:t>ύθου</a:t>
            </a:r>
            <a:r>
              <a:rPr lang="el-GR" sz="2800" dirty="0"/>
              <a:t>  </a:t>
            </a:r>
          </a:p>
          <a:p>
            <a:r>
              <a:rPr lang="el-GR" sz="2800" dirty="0" smtClean="0"/>
              <a:t>C</a:t>
            </a:r>
            <a:r>
              <a:rPr lang="el-GR" sz="2800" dirty="0"/>
              <a:t>. </a:t>
            </a:r>
            <a:r>
              <a:rPr lang="el-GR" sz="2800" dirty="0" err="1"/>
              <a:t>Lévi</a:t>
            </a:r>
            <a:r>
              <a:rPr lang="el-GR" sz="2800" dirty="0"/>
              <a:t>-</a:t>
            </a:r>
            <a:r>
              <a:rPr lang="el-GR" sz="2800" dirty="0" err="1"/>
              <a:t>Strauss</a:t>
            </a:r>
            <a:endParaRPr lang="el-GR" sz="2800" dirty="0"/>
          </a:p>
          <a:p>
            <a:r>
              <a:rPr lang="en-US" sz="2800" dirty="0"/>
              <a:t>S. Freud</a:t>
            </a:r>
          </a:p>
          <a:p>
            <a:r>
              <a:rPr lang="en-US" sz="2800" dirty="0"/>
              <a:t>J. </a:t>
            </a:r>
            <a:r>
              <a:rPr lang="en-US" sz="2800" dirty="0" smtClean="0"/>
              <a:t>- P</a:t>
            </a:r>
            <a:r>
              <a:rPr lang="en-US" sz="2800" dirty="0"/>
              <a:t>. </a:t>
            </a:r>
            <a:r>
              <a:rPr lang="en-US" sz="2800" dirty="0" err="1"/>
              <a:t>Vernant</a:t>
            </a:r>
            <a:endParaRPr lang="en-US" sz="2800" dirty="0"/>
          </a:p>
          <a:p>
            <a:r>
              <a:rPr lang="en-US" sz="2800" dirty="0"/>
              <a:t>E. R. </a:t>
            </a:r>
            <a:r>
              <a:rPr lang="en-US" sz="2800" dirty="0" err="1"/>
              <a:t>Dodds</a:t>
            </a:r>
            <a:endParaRPr lang="en-US" sz="2800" dirty="0"/>
          </a:p>
          <a:p>
            <a:r>
              <a:rPr lang="en-US" sz="2800" dirty="0"/>
              <a:t>J. </a:t>
            </a:r>
            <a:r>
              <a:rPr lang="en-US" sz="2800" dirty="0" err="1"/>
              <a:t>Lacan</a:t>
            </a:r>
            <a:endParaRPr lang="en-US" sz="2800" dirty="0"/>
          </a:p>
          <a:p>
            <a:pPr marL="0" indent="0">
              <a:buNone/>
            </a:pPr>
            <a:endParaRPr lang="el-G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edipus Rex"/>
          <p:cNvPicPr>
            <a:picLocks noChangeAspect="1" noChangeArrowheads="1"/>
          </p:cNvPicPr>
          <p:nvPr/>
        </p:nvPicPr>
        <p:blipFill>
          <a:blip r:embed="rId2"/>
          <a:srcRect l="32663" t="26469" r="33337" b="31604"/>
          <a:stretch>
            <a:fillRect/>
          </a:stretch>
        </p:blipFill>
        <p:spPr bwMode="auto">
          <a:xfrm>
            <a:off x="581891" y="0"/>
            <a:ext cx="8119629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0" y="6309122"/>
            <a:ext cx="9144000" cy="548878"/>
          </a:xfrm>
          <a:prstGeom prst="rect">
            <a:avLst/>
          </a:prstGeom>
          <a:solidFill>
            <a:srgbClr val="0066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-756592" y="-27384"/>
            <a:ext cx="4714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Επανεξετάζοντας 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</a:rPr>
              <a:t>τον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</a:rPr>
              <a:t>Οιδίποδα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6903863" y="-12868"/>
            <a:ext cx="22046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</a:t>
            </a:r>
            <a:r>
              <a:rPr lang="en-US" sz="3200" b="1" dirty="0">
                <a:solidFill>
                  <a:schemeClr val="tx1"/>
                </a:solidFill>
                <a:ea typeface="Arial" charset="0"/>
                <a:cs typeface="Arial" charset="0"/>
              </a:rPr>
              <a:t>évi-Strauss</a:t>
            </a:r>
          </a:p>
          <a:p>
            <a:pPr algn="ctr"/>
            <a:r>
              <a:rPr lang="el-GR" sz="3200" b="1" dirty="0">
                <a:solidFill>
                  <a:schemeClr val="tx1"/>
                </a:solidFill>
                <a:ea typeface="Arial" charset="0"/>
                <a:cs typeface="Arial" charset="0"/>
              </a:rPr>
              <a:t>ή</a:t>
            </a:r>
            <a:endParaRPr lang="en-US" sz="3200" b="1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algn="ctr"/>
            <a:r>
              <a:rPr lang="el-GR" sz="3200" b="1" dirty="0">
                <a:solidFill>
                  <a:schemeClr val="tx1"/>
                </a:solidFill>
                <a:ea typeface="Arial" charset="0"/>
                <a:cs typeface="Arial" charset="0"/>
              </a:rPr>
              <a:t>Σοφοκλής;</a:t>
            </a:r>
            <a:endParaRPr lang="en-US" sz="3200" b="1" dirty="0">
              <a:ea typeface="Arial" charset="0"/>
              <a:cs typeface="Arial" charset="0"/>
            </a:endParaRP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3275856" y="5718175"/>
            <a:ext cx="3705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Efimia</a:t>
            </a:r>
            <a:r>
              <a:rPr lang="en-US" sz="2800" b="1" dirty="0">
                <a:solidFill>
                  <a:schemeClr val="bg1"/>
                </a:solidFill>
              </a:rPr>
              <a:t> D. </a:t>
            </a:r>
            <a:r>
              <a:rPr lang="en-US" sz="2800" b="1" dirty="0" err="1">
                <a:solidFill>
                  <a:schemeClr val="bg1"/>
                </a:solidFill>
              </a:rPr>
              <a:t>Karakantza</a:t>
            </a:r>
            <a:endParaRPr lang="el-GR" dirty="0"/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3276600" y="62484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University of </a:t>
            </a:r>
            <a:r>
              <a:rPr lang="en-US" sz="2000" b="1" dirty="0" err="1">
                <a:solidFill>
                  <a:schemeClr val="bg1"/>
                </a:solidFill>
              </a:rPr>
              <a:t>Patras</a:t>
            </a:r>
            <a:r>
              <a:rPr lang="en-US" sz="2000" b="1" dirty="0">
                <a:solidFill>
                  <a:schemeClr val="bg1"/>
                </a:solidFill>
              </a:rPr>
              <a:t>, Greece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87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65476" y="2625725"/>
            <a:ext cx="43148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l-GR" sz="3600" dirty="0" smtClean="0"/>
              <a:t>Οιδίποδας</a:t>
            </a:r>
            <a:r>
              <a:rPr lang="el-GR" sz="3600" dirty="0"/>
              <a:t>; </a:t>
            </a:r>
          </a:p>
          <a:p>
            <a:pPr algn="ctr"/>
            <a:r>
              <a:rPr lang="el-GR" sz="3600" dirty="0"/>
              <a:t>Ποιος είναι αυτός; </a:t>
            </a:r>
          </a:p>
          <a:p>
            <a:r>
              <a:rPr lang="el-GR" sz="3600" dirty="0"/>
              <a:t>Δεν τον έχω ακουστά!</a:t>
            </a:r>
          </a:p>
        </p:txBody>
      </p:sp>
      <p:sp>
        <p:nvSpPr>
          <p:cNvPr id="3075" name="Line 7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6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1042988" y="981075"/>
            <a:ext cx="1296987" cy="1511300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2051050" y="1125538"/>
            <a:ext cx="865188" cy="5732462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4211638" y="4221163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/>
              <a:t/>
            </a:r>
            <a:br>
              <a:rPr lang="en-US" sz="1800"/>
            </a:br>
            <a:endParaRPr lang="el-GR" sz="1800"/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4787900" y="48593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2428875" y="2294930"/>
            <a:ext cx="6321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l-GR" sz="4800" i="1" dirty="0"/>
              <a:t>Οιδιπόδειο Σύμπλεγμα</a:t>
            </a:r>
            <a:endParaRPr lang="en-US" sz="4800" i="1" dirty="0"/>
          </a:p>
          <a:p>
            <a:pPr algn="l"/>
            <a:endParaRPr lang="en-US" sz="4800" i="1" dirty="0"/>
          </a:p>
          <a:p>
            <a:pPr algn="l"/>
            <a:endParaRPr lang="en-US" sz="4800" i="1" dirty="0"/>
          </a:p>
          <a:p>
            <a:pPr algn="l"/>
            <a:r>
              <a:rPr lang="en-US" sz="3600" dirty="0"/>
              <a:t>		S. Freud 1900</a:t>
            </a:r>
            <a:endParaRPr lang="el-GR" sz="3600" dirty="0"/>
          </a:p>
        </p:txBody>
      </p:sp>
      <p:sp>
        <p:nvSpPr>
          <p:cNvPr id="4102" name="Line 20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Line 21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Line 23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24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6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8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1475656" y="2924944"/>
            <a:ext cx="720024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4000" i="1" dirty="0">
                <a:solidFill>
                  <a:schemeClr val="tx1"/>
                </a:solidFill>
              </a:rPr>
              <a:t>Ο Οιδίποδας χωρίς το σύμπλεγμα</a:t>
            </a:r>
            <a:endParaRPr lang="en-US" sz="4000" i="1" dirty="0">
              <a:solidFill>
                <a:schemeClr val="tx1"/>
              </a:solidFill>
            </a:endParaRPr>
          </a:p>
          <a:p>
            <a:endParaRPr lang="en-US" sz="4000" i="1" dirty="0">
              <a:solidFill>
                <a:schemeClr val="tx1"/>
              </a:solidFill>
            </a:endParaRPr>
          </a:p>
          <a:p>
            <a:endParaRPr lang="en-US" sz="4000" i="1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                      J.-P. </a:t>
            </a:r>
            <a:r>
              <a:rPr lang="en-US" sz="4000" dirty="0" err="1">
                <a:solidFill>
                  <a:schemeClr val="tx1"/>
                </a:solidFill>
              </a:rPr>
              <a:t>Vernant</a:t>
            </a:r>
            <a:r>
              <a:rPr lang="en-US" sz="4000" dirty="0">
                <a:solidFill>
                  <a:schemeClr val="tx1"/>
                </a:solidFill>
              </a:rPr>
              <a:t> 1967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1042988" y="981075"/>
            <a:ext cx="1296987" cy="1511300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14" descr="Oedipus Rex"/>
          <p:cNvPicPr>
            <a:picLocks noChangeAspect="1" noChangeArrowheads="1"/>
          </p:cNvPicPr>
          <p:nvPr/>
        </p:nvPicPr>
        <p:blipFill>
          <a:blip r:embed="rId2"/>
          <a:srcRect l="45956" t="26469" r="46938" b="69736"/>
          <a:stretch>
            <a:fillRect/>
          </a:stretch>
        </p:blipFill>
        <p:spPr bwMode="auto">
          <a:xfrm>
            <a:off x="6948488" y="6237288"/>
            <a:ext cx="1655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4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ChangeArrowheads="1"/>
          </p:cNvSpPr>
          <p:nvPr/>
        </p:nvSpPr>
        <p:spPr bwMode="auto">
          <a:xfrm>
            <a:off x="2051050" y="1125538"/>
            <a:ext cx="3960813" cy="5732462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79388" y="1125538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95288" y="981075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684213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39750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8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2833688" y="1506935"/>
            <a:ext cx="1383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/>
              <a:t>δομισμός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2216150" y="3000375"/>
            <a:ext cx="1773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A50021"/>
                </a:solidFill>
              </a:rPr>
              <a:t> Lévi-Strauss</a:t>
            </a:r>
            <a:endParaRPr lang="el-GR" sz="2400" b="1" dirty="0">
              <a:solidFill>
                <a:srgbClr val="A50021"/>
              </a:solidFill>
            </a:endParaRP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2319338" y="5429250"/>
            <a:ext cx="51239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Structural Anthropology 1958</a:t>
            </a:r>
            <a:endParaRPr lang="el-GR" sz="3200" dirty="0"/>
          </a:p>
          <a:p>
            <a:r>
              <a:rPr lang="el-GR" sz="3200" dirty="0"/>
              <a:t>( Δομική Ανθρωπολογία )</a:t>
            </a:r>
          </a:p>
        </p:txBody>
      </p:sp>
    </p:spTree>
    <p:extLst>
      <p:ext uri="{BB962C8B-B14F-4D97-AF65-F5344CB8AC3E}">
        <p14:creationId xmlns:p14="http://schemas.microsoft.com/office/powerpoint/2010/main" val="2763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08" name="Group 8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90770463"/>
              </p:ext>
            </p:extLst>
          </p:nvPr>
        </p:nvGraphicFramePr>
        <p:xfrm>
          <a:off x="1620982" y="1050443"/>
          <a:ext cx="7127482" cy="5665534"/>
        </p:xfrm>
        <a:graphic>
          <a:graphicData uri="http://schemas.openxmlformats.org/drawingml/2006/table">
            <a:tbl>
              <a:tblPr/>
              <a:tblGrid>
                <a:gridCol w="1620982"/>
                <a:gridCol w="1330036"/>
                <a:gridCol w="1512168"/>
                <a:gridCol w="2664296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 Κάδμος αναζητά την αδερφή του Ευρώπη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,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που αρπάχτηκε από τον Δία.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 Κάδμος σκοτώνει  τον χθόνιο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δράκοντα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.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</a:tr>
              <a:tr h="762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Οι Σπαρτοί  (Θηβαίοι) </a:t>
                      </a:r>
                      <a:r>
                        <a:rPr kumimoji="0" lang="el-GR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αλληλο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– σκοτώνονται.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 </a:t>
                      </a:r>
                      <a:r>
                        <a:rPr kumimoji="0" lang="el-GR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Λάβδακος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είναι κουτσός (;)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 Λάιος είναι αριστερόστροφος (;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)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 Οιδίποδας παντρεύεται την μητέρα  του, Ιοκάστη.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 Οιδίποδας σκοτώνει τον πατέρα του.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 Οιδίποδας σκοτώνει την Σφίγγα.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Τα πρησμένα πόδια του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Οιδίποδα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.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Η Αντιγόνη θάβει τον αδερφό της Πολυνείκη, παρά την απαγόρευση του Κρέοντα.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Τα αδέρφια Ετεοκλής και Πολυνείκης </a:t>
                      </a:r>
                      <a:r>
                        <a:rPr kumimoji="0" lang="el-GR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αλληλο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– </a:t>
                      </a:r>
                      <a:r>
                        <a:rPr kumimoji="0" lang="el-GR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σκοτώ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νονται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</a:tr>
              <a:tr h="1178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Στήλη 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Υπερτονισμός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της συγγένειας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του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αίματος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.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Στήλη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II: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Άρνηση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της συγγένειας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του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αίματος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. 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Στήλη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III: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Άρνηση της </a:t>
                      </a:r>
                      <a:r>
                        <a:rPr kumimoji="0" lang="el-G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αυτοχθονίας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,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της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 </a:t>
                      </a:r>
                      <a:r>
                        <a:rPr kumimoji="0" lang="el-G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γενεαολογικής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σχέσης με τη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γη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. </a:t>
                      </a: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Στήλη 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IV: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Πίστη ότι ο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άνθρωπος 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είναι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ριζωμένος 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όπως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ένα </a:t>
                      </a: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φυτό στο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μητρικό </a:t>
                      </a:r>
                      <a:r>
                        <a:rPr kumimoji="0" lang="el-G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έδαφος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 charset="-128"/>
                          <a:cs typeface="ヒラギノ角ゴ Pro W3" charset="-128"/>
                        </a:rPr>
                        <a:t>.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 charset="-128"/>
                        <a:cs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07" name="Text Box 55"/>
          <p:cNvSpPr txBox="1">
            <a:spLocks noChangeArrowheads="1"/>
          </p:cNvSpPr>
          <p:nvPr/>
        </p:nvSpPr>
        <p:spPr bwMode="auto">
          <a:xfrm>
            <a:off x="1443371" y="0"/>
            <a:ext cx="7375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dirty="0"/>
              <a:t>Η ανάλυση του μύθου του Οιδίποδα από τον </a:t>
            </a:r>
            <a:r>
              <a:rPr lang="en-US" sz="2400" dirty="0"/>
              <a:t>Lévi-Strauss</a:t>
            </a:r>
            <a:endParaRPr lang="el-GR" sz="2400" dirty="0"/>
          </a:p>
        </p:txBody>
      </p:sp>
      <p:sp>
        <p:nvSpPr>
          <p:cNvPr id="7208" name="Text Box 59"/>
          <p:cNvSpPr txBox="1">
            <a:spLocks noChangeArrowheads="1"/>
          </p:cNvSpPr>
          <p:nvPr/>
        </p:nvSpPr>
        <p:spPr bwMode="auto">
          <a:xfrm rot="-5400000">
            <a:off x="-895928" y="3481233"/>
            <a:ext cx="4059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b="1" dirty="0">
                <a:solidFill>
                  <a:srgbClr val="A50021"/>
                </a:solidFill>
              </a:rPr>
              <a:t>Παραδειγματικός ή διαχρονικός άξονας</a:t>
            </a:r>
            <a:r>
              <a:rPr lang="en-US" b="1" dirty="0">
                <a:solidFill>
                  <a:srgbClr val="A50021"/>
                </a:solidFill>
              </a:rPr>
              <a:t> </a:t>
            </a:r>
            <a:endParaRPr lang="el-GR" b="1" dirty="0">
              <a:solidFill>
                <a:srgbClr val="A50021"/>
              </a:solidFill>
            </a:endParaRPr>
          </a:p>
        </p:txBody>
      </p:sp>
      <p:sp>
        <p:nvSpPr>
          <p:cNvPr id="7209" name="Text Box 60"/>
          <p:cNvSpPr txBox="1">
            <a:spLocks noChangeArrowheads="1"/>
          </p:cNvSpPr>
          <p:nvPr/>
        </p:nvSpPr>
        <p:spPr bwMode="auto">
          <a:xfrm>
            <a:off x="3319087" y="500063"/>
            <a:ext cx="3783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b="1" dirty="0">
                <a:solidFill>
                  <a:srgbClr val="A50021"/>
                </a:solidFill>
              </a:rPr>
              <a:t>Συνταγματικός ή συγχρονικός άξονας</a:t>
            </a:r>
          </a:p>
        </p:txBody>
      </p:sp>
      <p:sp>
        <p:nvSpPr>
          <p:cNvPr id="7210" name="Line 61"/>
          <p:cNvSpPr>
            <a:spLocks noChangeShapeType="1"/>
          </p:cNvSpPr>
          <p:nvPr/>
        </p:nvSpPr>
        <p:spPr bwMode="auto">
          <a:xfrm>
            <a:off x="1426009" y="857250"/>
            <a:ext cx="71499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1" name="Line 62"/>
          <p:cNvSpPr>
            <a:spLocks noChangeShapeType="1"/>
          </p:cNvSpPr>
          <p:nvPr/>
        </p:nvSpPr>
        <p:spPr bwMode="auto">
          <a:xfrm>
            <a:off x="1412154" y="940380"/>
            <a:ext cx="0" cy="53634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2" name="Line 63"/>
          <p:cNvSpPr>
            <a:spLocks noChangeShapeType="1"/>
          </p:cNvSpPr>
          <p:nvPr/>
        </p:nvSpPr>
        <p:spPr bwMode="auto">
          <a:xfrm>
            <a:off x="179388" y="500063"/>
            <a:ext cx="8569325" cy="0"/>
          </a:xfrm>
          <a:prstGeom prst="line">
            <a:avLst/>
          </a:prstGeom>
          <a:noFill/>
          <a:ln w="57150">
            <a:solidFill>
              <a:srgbClr val="4A22B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3" name="Line 64"/>
          <p:cNvSpPr>
            <a:spLocks noChangeShapeType="1"/>
          </p:cNvSpPr>
          <p:nvPr/>
        </p:nvSpPr>
        <p:spPr bwMode="auto">
          <a:xfrm>
            <a:off x="395288" y="357188"/>
            <a:ext cx="8569325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4" name="Line 65"/>
          <p:cNvSpPr>
            <a:spLocks noChangeShapeType="1"/>
          </p:cNvSpPr>
          <p:nvPr/>
        </p:nvSpPr>
        <p:spPr bwMode="auto">
          <a:xfrm>
            <a:off x="857250" y="260350"/>
            <a:ext cx="0" cy="62642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Line 66"/>
          <p:cNvSpPr>
            <a:spLocks noChangeShapeType="1"/>
          </p:cNvSpPr>
          <p:nvPr/>
        </p:nvSpPr>
        <p:spPr bwMode="auto">
          <a:xfrm>
            <a:off x="714375" y="476250"/>
            <a:ext cx="0" cy="626427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16" name="Picture 67" descr="Oedipus Rex"/>
          <p:cNvPicPr>
            <a:picLocks noChangeAspect="1" noChangeArrowheads="1"/>
          </p:cNvPicPr>
          <p:nvPr/>
        </p:nvPicPr>
        <p:blipFill>
          <a:blip r:embed="rId2"/>
          <a:srcRect l="46416" t="42789" r="46324" b="47948"/>
          <a:stretch>
            <a:fillRect/>
          </a:stretch>
        </p:blipFill>
        <p:spPr bwMode="auto">
          <a:xfrm>
            <a:off x="73025" y="69850"/>
            <a:ext cx="1258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3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578</Words>
  <Application>Microsoft Office PowerPoint</Application>
  <PresentationFormat>Προβολή στην οθόνη (4:3)</PresentationFormat>
  <Paragraphs>146</Paragraphs>
  <Slides>21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Μυθος και Τελετουργία   στην Αρχαία Ελλάδα </vt:lpstr>
      <vt:lpstr>Σκοποί  ενότητας</vt:lpstr>
      <vt:lpstr>Περιεχόμενα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162</cp:revision>
  <dcterms:created xsi:type="dcterms:W3CDTF">2015-03-10T09:26:16Z</dcterms:created>
  <dcterms:modified xsi:type="dcterms:W3CDTF">2015-10-17T08:44:37Z</dcterms:modified>
</cp:coreProperties>
</file>