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57" r:id="rId4"/>
    <p:sldId id="289" r:id="rId5"/>
    <p:sldId id="292" r:id="rId6"/>
    <p:sldId id="258" r:id="rId7"/>
    <p:sldId id="293" r:id="rId8"/>
    <p:sldId id="290" r:id="rId9"/>
    <p:sldId id="259" r:id="rId10"/>
    <p:sldId id="260" r:id="rId11"/>
    <p:sldId id="261" r:id="rId12"/>
    <p:sldId id="287" r:id="rId13"/>
    <p:sldId id="294" r:id="rId14"/>
    <p:sldId id="262" r:id="rId15"/>
    <p:sldId id="263" r:id="rId16"/>
    <p:sldId id="264" r:id="rId17"/>
    <p:sldId id="265" r:id="rId18"/>
    <p:sldId id="299" r:id="rId19"/>
    <p:sldId id="266" r:id="rId20"/>
    <p:sldId id="267" r:id="rId21"/>
    <p:sldId id="268" r:id="rId22"/>
    <p:sldId id="269" r:id="rId23"/>
    <p:sldId id="301" r:id="rId24"/>
    <p:sldId id="270" r:id="rId25"/>
    <p:sldId id="302" r:id="rId26"/>
    <p:sldId id="303" r:id="rId27"/>
    <p:sldId id="271" r:id="rId28"/>
    <p:sldId id="304" r:id="rId29"/>
    <p:sldId id="305" r:id="rId30"/>
    <p:sldId id="272" r:id="rId31"/>
    <p:sldId id="295" r:id="rId32"/>
    <p:sldId id="283" r:id="rId33"/>
    <p:sldId id="288" r:id="rId34"/>
    <p:sldId id="273" r:id="rId35"/>
    <p:sldId id="297" r:id="rId36"/>
    <p:sldId id="274" r:id="rId37"/>
    <p:sldId id="296" r:id="rId38"/>
    <p:sldId id="284" r:id="rId39"/>
    <p:sldId id="285" r:id="rId40"/>
    <p:sldId id="275" r:id="rId41"/>
    <p:sldId id="286" r:id="rId42"/>
    <p:sldId id="298" r:id="rId43"/>
    <p:sldId id="276" r:id="rId44"/>
    <p:sldId id="277" r:id="rId45"/>
    <p:sldId id="278" r:id="rId46"/>
    <p:sldId id="279" r:id="rId47"/>
    <p:sldId id="280" r:id="rId48"/>
    <p:sldId id="281" r:id="rId49"/>
    <p:sldId id="300" r:id="rId50"/>
    <p:sldId id="306" r:id="rId51"/>
    <p:sldId id="282" r:id="rId5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F6B7C8-580A-44F4-94C2-34CDF20E2E6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6B23FCA-7466-40F5-9817-1341DD6F4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AD99401-7F62-480C-9ACD-AFA4AD1D644E}"/>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02E95324-E671-45ED-922A-2B3AA521409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2B7692F-34A9-4F98-B07F-04CBDB744F60}"/>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426313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BAFB31-3279-4E2A-84AA-45DAB8746C0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19C2E60-DE4C-4E39-95F0-5D01A18BB55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B2AEDB8-E545-4247-8C9F-129ED54A734B}"/>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7BCF3EBA-018C-4E85-A2F1-E84DE727EF5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733B999-E0F1-4E01-BF7B-A0B48D0661ED}"/>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204612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9A516CB-58CB-42FA-862F-9FB1C0A5D5C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AA4CC86-53EE-403A-B373-E714C278146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5262CC0-61A4-437E-B194-EB4B56153EFB}"/>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DEBA3387-1E4A-4D66-89C8-2BFEE65D148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46209C-3546-46B9-8C54-81C7B8304710}"/>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91453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943418-CB35-4F04-93E8-A2AC4341872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2B127E2-7E92-42C8-8B49-AF76AACAAD0D}"/>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0210BF3-F0E6-4E97-8828-65D51E980635}"/>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81921533-7B96-414A-A69B-CEBC6B66A1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38A68BA-6651-4429-9028-52778EE34331}"/>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300516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AF88CC-DFA6-4FDF-9AB9-10D62C6F80A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A16D1BF-FB49-45F1-9FB5-B166A7BA7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DC1DFA2-5EC3-4083-8C5A-19E7BFF08F2B}"/>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BA34AF61-0D8A-439A-A5EA-DC2224B87E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0C24906-8CE2-4043-ABC6-F7083DC1B4DF}"/>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45304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4C7343-2163-4A1F-AA2A-17FE95F785C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956C8C0-C8DA-47F6-8711-7E22C0F7557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1827C7A-5066-4E6D-AD17-32F6D590D2E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0FEE781-0B73-41A0-BA66-4076312A4941}"/>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6" name="Θέση υποσέλιδου 5">
            <a:extLst>
              <a:ext uri="{FF2B5EF4-FFF2-40B4-BE49-F238E27FC236}">
                <a16:creationId xmlns:a16="http://schemas.microsoft.com/office/drawing/2014/main" id="{FAC9634E-F037-4005-BB9E-98F33A05BC7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C7B3751-E10C-42AD-9C61-59B7F3CE8173}"/>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216710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BB4B67-2682-408E-8A89-FD68D3DB972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1086AC7-83E3-4334-A6F0-76843241B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772D5EA-8B19-41F0-ACA8-D2E90421137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8ABAA02-095C-42E0-B469-6A07C151D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D6809A3-152E-463E-B261-564D3BFA5A4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A2C3E3D-BCB3-4341-9069-7395897B1188}"/>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8" name="Θέση υποσέλιδου 7">
            <a:extLst>
              <a:ext uri="{FF2B5EF4-FFF2-40B4-BE49-F238E27FC236}">
                <a16:creationId xmlns:a16="http://schemas.microsoft.com/office/drawing/2014/main" id="{F9A8528D-C8EF-48A2-A93C-D37031BCDB7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23E2AAD-5CF1-464A-8B45-6A3EAD54FE5A}"/>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335156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637BF9-341A-4575-ACD8-F8D5424B8AA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7A8AFC5-921E-4F88-A9F9-F27D6768CFE1}"/>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4" name="Θέση υποσέλιδου 3">
            <a:extLst>
              <a:ext uri="{FF2B5EF4-FFF2-40B4-BE49-F238E27FC236}">
                <a16:creationId xmlns:a16="http://schemas.microsoft.com/office/drawing/2014/main" id="{35C01218-9023-4493-9FC6-7BB79530923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CA8BC17-65EE-40DB-A57E-DED4F1FC4062}"/>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164464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914B0F4-8E51-45B3-9011-EDC90C66844B}"/>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3" name="Θέση υποσέλιδου 2">
            <a:extLst>
              <a:ext uri="{FF2B5EF4-FFF2-40B4-BE49-F238E27FC236}">
                <a16:creationId xmlns:a16="http://schemas.microsoft.com/office/drawing/2014/main" id="{F7D3B7FB-AF40-4C46-BD27-25C3A80D42D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31765EF-9A3D-4E12-B770-00218731F7CC}"/>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408219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0B01B1-EE38-4663-94B8-6B59EE22602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C65B1F8-C32B-4B9C-B7A0-6C56AE421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66D772B-EA3D-47FB-BE21-1EC2298A3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FDBF856-C1B0-41C5-A970-3DBED1728FDA}"/>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6" name="Θέση υποσέλιδου 5">
            <a:extLst>
              <a:ext uri="{FF2B5EF4-FFF2-40B4-BE49-F238E27FC236}">
                <a16:creationId xmlns:a16="http://schemas.microsoft.com/office/drawing/2014/main" id="{6B0EE7BD-E91E-4A36-A782-628FCA1DB35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5BFB549-01D5-4F22-8A39-660F4E1DEF65}"/>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342888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218E9B-9D22-4F71-B457-BE0A723EAD6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0DC9135B-413A-475D-A364-ED1C9CE52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AAA98F2-EB8E-4915-880B-0CBEF0090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72E8209-DF89-4FD2-BA63-9AA116FA07AE}"/>
              </a:ext>
            </a:extLst>
          </p:cNvPr>
          <p:cNvSpPr>
            <a:spLocks noGrp="1"/>
          </p:cNvSpPr>
          <p:nvPr>
            <p:ph type="dt" sz="half" idx="10"/>
          </p:nvPr>
        </p:nvSpPr>
        <p:spPr/>
        <p:txBody>
          <a:bodyPr/>
          <a:lstStyle/>
          <a:p>
            <a:fld id="{FB3D8CC8-E9AE-474C-B23C-5D526709BFFC}" type="datetimeFigureOut">
              <a:rPr lang="el-GR" smtClean="0"/>
              <a:t>23/4/2024</a:t>
            </a:fld>
            <a:endParaRPr lang="el-GR"/>
          </a:p>
        </p:txBody>
      </p:sp>
      <p:sp>
        <p:nvSpPr>
          <p:cNvPr id="6" name="Θέση υποσέλιδου 5">
            <a:extLst>
              <a:ext uri="{FF2B5EF4-FFF2-40B4-BE49-F238E27FC236}">
                <a16:creationId xmlns:a16="http://schemas.microsoft.com/office/drawing/2014/main" id="{1D4BF8E2-FEEF-44C6-B17E-A3D4C74B18E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718377C-C09F-4153-888B-744EE7B25321}"/>
              </a:ext>
            </a:extLst>
          </p:cNvPr>
          <p:cNvSpPr>
            <a:spLocks noGrp="1"/>
          </p:cNvSpPr>
          <p:nvPr>
            <p:ph type="sldNum" sz="quarter" idx="12"/>
          </p:nvPr>
        </p:nvSpPr>
        <p:spPr/>
        <p:txBody>
          <a:bodyPr/>
          <a:lstStyle/>
          <a:p>
            <a:fld id="{63F8887F-2EDB-464B-B985-B4436F1F2276}" type="slidenum">
              <a:rPr lang="el-GR" smtClean="0"/>
              <a:t>‹#›</a:t>
            </a:fld>
            <a:endParaRPr lang="el-GR"/>
          </a:p>
        </p:txBody>
      </p:sp>
    </p:spTree>
    <p:extLst>
      <p:ext uri="{BB962C8B-B14F-4D97-AF65-F5344CB8AC3E}">
        <p14:creationId xmlns:p14="http://schemas.microsoft.com/office/powerpoint/2010/main" val="85906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D24E02C-08A1-4709-8F62-7FE4C9414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ABD8C22-2507-4228-934A-3CDC17FEC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ADE9429-1C97-4311-B47A-80EE2D5A4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D8CC8-E9AE-474C-B23C-5D526709BFFC}" type="datetimeFigureOut">
              <a:rPr lang="el-GR" smtClean="0"/>
              <a:t>23/4/2024</a:t>
            </a:fld>
            <a:endParaRPr lang="el-GR"/>
          </a:p>
        </p:txBody>
      </p:sp>
      <p:sp>
        <p:nvSpPr>
          <p:cNvPr id="5" name="Θέση υποσέλιδου 4">
            <a:extLst>
              <a:ext uri="{FF2B5EF4-FFF2-40B4-BE49-F238E27FC236}">
                <a16:creationId xmlns:a16="http://schemas.microsoft.com/office/drawing/2014/main" id="{20968D95-A7E5-4ABA-87B6-E4EDC8EC4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45CAD6D-6C0B-42BF-9338-60F407FB9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8887F-2EDB-464B-B985-B4436F1F2276}" type="slidenum">
              <a:rPr lang="el-GR" smtClean="0"/>
              <a:t>‹#›</a:t>
            </a:fld>
            <a:endParaRPr lang="el-GR"/>
          </a:p>
        </p:txBody>
      </p:sp>
    </p:spTree>
    <p:extLst>
      <p:ext uri="{BB962C8B-B14F-4D97-AF65-F5344CB8AC3E}">
        <p14:creationId xmlns:p14="http://schemas.microsoft.com/office/powerpoint/2010/main" val="4231961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39A56C-14E0-4238-B447-6E35362A9FAE}"/>
              </a:ext>
            </a:extLst>
          </p:cNvPr>
          <p:cNvSpPr>
            <a:spLocks noGrp="1"/>
          </p:cNvSpPr>
          <p:nvPr>
            <p:ph type="ctrTitle"/>
          </p:nvPr>
        </p:nvSpPr>
        <p:spPr>
          <a:xfrm>
            <a:off x="1524000" y="403433"/>
            <a:ext cx="9144000" cy="1196767"/>
          </a:xfrm>
        </p:spPr>
        <p:txBody>
          <a:bodyPr>
            <a:normAutofit/>
          </a:bodyPr>
          <a:lstStyle/>
          <a:p>
            <a:r>
              <a:rPr lang="el-GR" sz="3600" dirty="0"/>
              <a:t>Αντιεπιληπτικά φάρμακα και φάρμακα για τη νόσο του </a:t>
            </a:r>
            <a:r>
              <a:rPr lang="en-US" sz="3600" dirty="0"/>
              <a:t>Parkinson</a:t>
            </a:r>
            <a:endParaRPr lang="el-GR" sz="3600" dirty="0"/>
          </a:p>
        </p:txBody>
      </p:sp>
      <p:sp>
        <p:nvSpPr>
          <p:cNvPr id="3" name="Υπότιτλος 2">
            <a:extLst>
              <a:ext uri="{FF2B5EF4-FFF2-40B4-BE49-F238E27FC236}">
                <a16:creationId xmlns:a16="http://schemas.microsoft.com/office/drawing/2014/main" id="{2D04B89A-3C0F-4482-B759-42AB19BE55FF}"/>
              </a:ext>
            </a:extLst>
          </p:cNvPr>
          <p:cNvSpPr>
            <a:spLocks noGrp="1"/>
          </p:cNvSpPr>
          <p:nvPr>
            <p:ph type="subTitle" idx="1"/>
          </p:nvPr>
        </p:nvSpPr>
        <p:spPr>
          <a:xfrm>
            <a:off x="1524000" y="2557670"/>
            <a:ext cx="9144000" cy="2700130"/>
          </a:xfrm>
        </p:spPr>
        <p:txBody>
          <a:bodyPr/>
          <a:lstStyle/>
          <a:p>
            <a:pPr algn="l"/>
            <a:r>
              <a:rPr lang="el-GR" dirty="0"/>
              <a:t>ΒΙΒΛΙΟΓΡΑΦΙΑ: ΦΑΡΜΑΚΟΛΟΓΙΑ GOODMAN&amp; GILMAN’S</a:t>
            </a:r>
          </a:p>
          <a:p>
            <a:pPr algn="l"/>
            <a:r>
              <a:rPr lang="el-GR" dirty="0"/>
              <a:t>ΕΝΟΤΗΤΑ ΙΙ: ΝΕΥΡΟΦΑΡΜΑΚΟΛΟΓΙΑ</a:t>
            </a:r>
          </a:p>
          <a:p>
            <a:pPr algn="l"/>
            <a:endParaRPr lang="el-GR" dirty="0"/>
          </a:p>
        </p:txBody>
      </p:sp>
    </p:spTree>
    <p:extLst>
      <p:ext uri="{BB962C8B-B14F-4D97-AF65-F5344CB8AC3E}">
        <p14:creationId xmlns:p14="http://schemas.microsoft.com/office/powerpoint/2010/main" val="23964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938FEB0-405A-4087-8505-5ACC56D00E27}"/>
              </a:ext>
            </a:extLst>
          </p:cNvPr>
          <p:cNvSpPr>
            <a:spLocks noGrp="1"/>
          </p:cNvSpPr>
          <p:nvPr>
            <p:ph type="title"/>
          </p:nvPr>
        </p:nvSpPr>
        <p:spPr>
          <a:xfrm>
            <a:off x="1347313" y="248082"/>
            <a:ext cx="9849751" cy="1349671"/>
          </a:xfrm>
        </p:spPr>
        <p:txBody>
          <a:bodyPr anchor="b">
            <a:normAutofit/>
          </a:bodyPr>
          <a:lstStyle/>
          <a:p>
            <a:r>
              <a:rPr lang="el-GR" sz="4200" dirty="0"/>
              <a:t>Μηχανισμός δράσης αντιεπιληπτικών φαρμάκων</a:t>
            </a:r>
          </a:p>
        </p:txBody>
      </p:sp>
      <p:sp>
        <p:nvSpPr>
          <p:cNvPr id="3" name="Θέση περιεχομένου 2">
            <a:extLst>
              <a:ext uri="{FF2B5EF4-FFF2-40B4-BE49-F238E27FC236}">
                <a16:creationId xmlns:a16="http://schemas.microsoft.com/office/drawing/2014/main" id="{0001CF1F-4F6A-4D8E-A313-7550A6C2B5AA}"/>
              </a:ext>
            </a:extLst>
          </p:cNvPr>
          <p:cNvSpPr>
            <a:spLocks noGrp="1"/>
          </p:cNvSpPr>
          <p:nvPr>
            <p:ph idx="1"/>
          </p:nvPr>
        </p:nvSpPr>
        <p:spPr>
          <a:xfrm>
            <a:off x="1347152" y="1845835"/>
            <a:ext cx="9849751" cy="4337329"/>
          </a:xfrm>
        </p:spPr>
        <p:txBody>
          <a:bodyPr anchor="ctr">
            <a:normAutofit/>
          </a:bodyPr>
          <a:lstStyle/>
          <a:p>
            <a:pPr>
              <a:buFont typeface="Wingdings" panose="05000000000000000000" pitchFamily="2" charset="2"/>
              <a:buChar char="ü"/>
            </a:pPr>
            <a:r>
              <a:rPr lang="el-GR" sz="2000" dirty="0"/>
              <a:t>Δρουν αποτελεσματικά στη </a:t>
            </a:r>
            <a:r>
              <a:rPr lang="el-GR" sz="2000" u="sng" dirty="0"/>
              <a:t>μείωση</a:t>
            </a:r>
            <a:r>
              <a:rPr lang="el-GR" sz="2000" dirty="0"/>
              <a:t> των επιληπτικών κρίσεων</a:t>
            </a:r>
            <a:r>
              <a:rPr lang="en-US" sz="2000" dirty="0"/>
              <a:t>.</a:t>
            </a:r>
            <a:endParaRPr lang="el-GR" sz="2000" dirty="0"/>
          </a:p>
          <a:p>
            <a:pPr>
              <a:buFont typeface="Wingdings" panose="05000000000000000000" pitchFamily="2" charset="2"/>
              <a:buChar char="ü"/>
            </a:pPr>
            <a:r>
              <a:rPr lang="el-GR" sz="2000" dirty="0"/>
              <a:t>Αναστέλλουν την </a:t>
            </a:r>
            <a:r>
              <a:rPr lang="el-GR" sz="2000" u="sng" dirty="0"/>
              <a:t>έναρξη</a:t>
            </a:r>
            <a:r>
              <a:rPr lang="el-GR" sz="2000" dirty="0"/>
              <a:t> της ηλεκτρικής </a:t>
            </a:r>
            <a:r>
              <a:rPr lang="el-GR" sz="2000" dirty="0" err="1"/>
              <a:t>εκφόρτισης</a:t>
            </a:r>
            <a:r>
              <a:rPr lang="el-GR" sz="2000" dirty="0"/>
              <a:t> στην εστία</a:t>
            </a:r>
            <a:r>
              <a:rPr lang="en-US" sz="2000" dirty="0"/>
              <a:t>.</a:t>
            </a:r>
            <a:endParaRPr lang="el-GR" sz="2000" dirty="0"/>
          </a:p>
          <a:p>
            <a:pPr>
              <a:buFont typeface="Wingdings" panose="05000000000000000000" pitchFamily="2" charset="2"/>
              <a:buChar char="ü"/>
            </a:pPr>
            <a:r>
              <a:rPr lang="el-GR" sz="2000" dirty="0"/>
              <a:t>Εμποδίζουν τη </a:t>
            </a:r>
            <a:r>
              <a:rPr lang="el-GR" sz="2000" u="sng" dirty="0"/>
              <a:t>διάδοση</a:t>
            </a:r>
            <a:r>
              <a:rPr lang="el-GR" sz="2000" dirty="0"/>
              <a:t> της ανώμαλης ηλεκτρικής </a:t>
            </a:r>
            <a:r>
              <a:rPr lang="el-GR" sz="2000" dirty="0" err="1"/>
              <a:t>εκφόρτισης</a:t>
            </a:r>
            <a:r>
              <a:rPr lang="el-GR" sz="2000" dirty="0"/>
              <a:t> σε παρακείμενες περιοχές του εγκεφάλου μέσω:</a:t>
            </a:r>
          </a:p>
          <a:p>
            <a:pPr marL="0" indent="0">
              <a:buNone/>
            </a:pPr>
            <a:r>
              <a:rPr lang="el-GR" sz="2000" dirty="0"/>
              <a:t>-   Αποκλεισμού των </a:t>
            </a:r>
            <a:r>
              <a:rPr lang="el-GR" sz="2000" dirty="0" err="1"/>
              <a:t>τασεοεξαρτώμενων</a:t>
            </a:r>
            <a:r>
              <a:rPr lang="el-GR" sz="2000" dirty="0"/>
              <a:t> διαύλων</a:t>
            </a:r>
          </a:p>
          <a:p>
            <a:pPr marL="0" indent="0">
              <a:buNone/>
            </a:pPr>
            <a:r>
              <a:rPr lang="el-GR" sz="2000" dirty="0"/>
              <a:t>-   Ενίσχυσης των ανασταλτικών </a:t>
            </a:r>
            <a:r>
              <a:rPr lang="el-GR" sz="2000" dirty="0" err="1"/>
              <a:t>GABAεργικών</a:t>
            </a:r>
            <a:r>
              <a:rPr lang="el-GR" sz="2000" dirty="0"/>
              <a:t> ώσεων</a:t>
            </a:r>
          </a:p>
          <a:p>
            <a:pPr>
              <a:buFontTx/>
              <a:buChar char="-"/>
            </a:pPr>
            <a:r>
              <a:rPr lang="el-GR" sz="2000" dirty="0"/>
              <a:t>Παρεμπόδισης της διεγερτικής </a:t>
            </a:r>
            <a:r>
              <a:rPr lang="el-GR" sz="2000" dirty="0" err="1"/>
              <a:t>νευροδιαβίβασης</a:t>
            </a:r>
            <a:r>
              <a:rPr lang="el-GR" sz="2000" dirty="0"/>
              <a:t> μέσω </a:t>
            </a:r>
            <a:r>
              <a:rPr lang="el-GR" sz="2000" dirty="0" err="1"/>
              <a:t>γλουταμικού</a:t>
            </a:r>
            <a:endParaRPr lang="el-GR" sz="2000" dirty="0"/>
          </a:p>
          <a:p>
            <a:pPr>
              <a:buFont typeface="Wingdings" panose="05000000000000000000" pitchFamily="2" charset="2"/>
              <a:buChar char="q"/>
            </a:pPr>
            <a:r>
              <a:rPr lang="el-GR" sz="2000" dirty="0"/>
              <a:t>  Υπάρχει συνδυασμός φαρμάκων και φαρμακολογικών προσεγγίσεων μεταξύ των διαφόρων τύπων.</a:t>
            </a:r>
          </a:p>
          <a:p>
            <a:pPr>
              <a:buFont typeface="Wingdings" panose="05000000000000000000" pitchFamily="2" charset="2"/>
              <a:buChar char="q"/>
            </a:pPr>
            <a:r>
              <a:rPr lang="el-GR" sz="2000" dirty="0"/>
              <a:t>  Ωφέλιμη είναι και η </a:t>
            </a:r>
            <a:r>
              <a:rPr lang="el-GR" sz="2000" dirty="0" err="1"/>
              <a:t>κετογόνος</a:t>
            </a:r>
            <a:r>
              <a:rPr lang="el-GR" sz="2000" dirty="0"/>
              <a:t> δίαιτα (διατροφή με υψηλή περιεκτικότητα σε λιπαρά και χαμηλή σε υδατάνθρακες). Σε κάποιες περιπτώσεις προτείνεται ακόμη και χειρουργείο.</a:t>
            </a:r>
          </a:p>
          <a:p>
            <a:pPr>
              <a:buFontTx/>
              <a:buChar char="-"/>
            </a:pPr>
            <a:endParaRPr lang="el-GR" sz="1700" dirty="0"/>
          </a:p>
        </p:txBody>
      </p:sp>
    </p:spTree>
    <p:extLst>
      <p:ext uri="{BB962C8B-B14F-4D97-AF65-F5344CB8AC3E}">
        <p14:creationId xmlns:p14="http://schemas.microsoft.com/office/powerpoint/2010/main" val="387875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34CC58D-1DDD-4646-8384-8C07F9A67E4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Σύνοψη φαρμάκων εκλογής για κάθε τύπο επιληψίας.</a:t>
            </a:r>
          </a:p>
        </p:txBody>
      </p:sp>
      <p:pic>
        <p:nvPicPr>
          <p:cNvPr id="4" name="Θέση περιεχομένου 3">
            <a:extLst>
              <a:ext uri="{FF2B5EF4-FFF2-40B4-BE49-F238E27FC236}">
                <a16:creationId xmlns:a16="http://schemas.microsoft.com/office/drawing/2014/main" id="{C90BA2B7-D921-492E-905A-DA225996FF27}"/>
              </a:ext>
            </a:extLst>
          </p:cNvPr>
          <p:cNvPicPr>
            <a:picLocks noGrp="1" noChangeAspect="1"/>
          </p:cNvPicPr>
          <p:nvPr>
            <p:ph idx="1"/>
          </p:nvPr>
        </p:nvPicPr>
        <p:blipFill>
          <a:blip r:embed="rId2"/>
          <a:stretch>
            <a:fillRect/>
          </a:stretch>
        </p:blipFill>
        <p:spPr>
          <a:xfrm>
            <a:off x="643467" y="1785029"/>
            <a:ext cx="10905066" cy="4174595"/>
          </a:xfrm>
          <a:prstGeom prst="rect">
            <a:avLst/>
          </a:prstGeom>
        </p:spPr>
      </p:pic>
    </p:spTree>
    <p:extLst>
      <p:ext uri="{BB962C8B-B14F-4D97-AF65-F5344CB8AC3E}">
        <p14:creationId xmlns:p14="http://schemas.microsoft.com/office/powerpoint/2010/main" val="279685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12A054EC-D5D4-4D01-BC5C-64F76E225B35}"/>
              </a:ext>
            </a:extLst>
          </p:cNvPr>
          <p:cNvSpPr>
            <a:spLocks noGrp="1"/>
          </p:cNvSpPr>
          <p:nvPr>
            <p:ph type="title"/>
          </p:nvPr>
        </p:nvSpPr>
        <p:spPr>
          <a:xfrm>
            <a:off x="777240" y="731519"/>
            <a:ext cx="2845191" cy="3237579"/>
          </a:xfrm>
        </p:spPr>
        <p:txBody>
          <a:bodyPr>
            <a:normAutofit/>
          </a:bodyPr>
          <a:lstStyle/>
          <a:p>
            <a:r>
              <a:rPr lang="el-GR" sz="3800">
                <a:solidFill>
                  <a:srgbClr val="FFFFFF"/>
                </a:solidFill>
              </a:rPr>
              <a:t>Το </a:t>
            </a:r>
            <a:r>
              <a:rPr lang="en-US" sz="3800">
                <a:solidFill>
                  <a:srgbClr val="FFFFFF"/>
                </a:solidFill>
              </a:rPr>
              <a:t>Status Epilepticus</a:t>
            </a:r>
            <a:endParaRPr lang="el-GR" sz="3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53B0B2E2-C676-4464-9D35-7EE624967D8E}"/>
              </a:ext>
            </a:extLst>
          </p:cNvPr>
          <p:cNvSpPr>
            <a:spLocks noGrp="1"/>
          </p:cNvSpPr>
          <p:nvPr>
            <p:ph idx="1"/>
          </p:nvPr>
        </p:nvSpPr>
        <p:spPr>
          <a:xfrm>
            <a:off x="4193444" y="731519"/>
            <a:ext cx="7532212" cy="5941879"/>
          </a:xfrm>
        </p:spPr>
        <p:txBody>
          <a:bodyPr anchor="ctr">
            <a:normAutofit/>
          </a:bodyPr>
          <a:lstStyle/>
          <a:p>
            <a:r>
              <a:rPr lang="el-GR" sz="2000" dirty="0"/>
              <a:t>Το </a:t>
            </a:r>
            <a:r>
              <a:rPr lang="en-US" sz="2000" b="1" dirty="0"/>
              <a:t>status epilepticus </a:t>
            </a:r>
            <a:r>
              <a:rPr lang="el-GR" sz="2000" dirty="0"/>
              <a:t>είναι επείγουσα κατάσταση που μπορεί  να οδηγήσει σε τραυματισμό, ακόμη και στο θάνατο και αντιμετωπίζεται </a:t>
            </a:r>
            <a:r>
              <a:rPr lang="el-GR" sz="2000" u="sng" dirty="0"/>
              <a:t>ως επείγον περιστατικό. </a:t>
            </a:r>
            <a:r>
              <a:rPr lang="el-GR" sz="2000" dirty="0"/>
              <a:t>Ως Status </a:t>
            </a:r>
            <a:r>
              <a:rPr lang="el-GR" sz="2000" dirty="0" err="1"/>
              <a:t>Epilepticus</a:t>
            </a:r>
            <a:r>
              <a:rPr lang="el-GR" sz="2000" dirty="0"/>
              <a:t> ορίζεται μία επιληπτική κρίση που κρατά πάνω από 30 λεπτά ή δύο ή περισσότερες διαδοχικές κρίσεις με διάρκεια πάνω από 5 λεπτά. </a:t>
            </a:r>
          </a:p>
          <a:p>
            <a:r>
              <a:rPr lang="el-GR" sz="2000" dirty="0"/>
              <a:t> Μεγαλύτερος κίνδυνος για Status </a:t>
            </a:r>
            <a:r>
              <a:rPr lang="el-GR" sz="2000" dirty="0" err="1"/>
              <a:t>Epilepticus</a:t>
            </a:r>
            <a:r>
              <a:rPr lang="el-GR" sz="2000" dirty="0"/>
              <a:t> σε άτομα:</a:t>
            </a:r>
          </a:p>
          <a:p>
            <a:pPr>
              <a:buFont typeface="Wingdings" panose="05000000000000000000" pitchFamily="2" charset="2"/>
              <a:buChar char="ü"/>
            </a:pPr>
            <a:r>
              <a:rPr lang="el-GR" sz="2000" dirty="0"/>
              <a:t>   με επιληψία που έχουν διακόψει τα φάρμακά τους</a:t>
            </a:r>
          </a:p>
          <a:p>
            <a:pPr>
              <a:buFont typeface="Wingdings" panose="05000000000000000000" pitchFamily="2" charset="2"/>
              <a:buChar char="ü"/>
            </a:pPr>
            <a:r>
              <a:rPr lang="el-GR" sz="2000" dirty="0"/>
              <a:t>   με ή χωρίς επιληψία που έχουν καταναλώσει μεγάλες ποσότητες οινοπνεύματος</a:t>
            </a:r>
          </a:p>
          <a:p>
            <a:r>
              <a:rPr lang="el-GR" sz="2000" dirty="0"/>
              <a:t>Ως πρώτη γραμμή για την αντιμετώπιση του Status </a:t>
            </a:r>
            <a:r>
              <a:rPr lang="el-GR" sz="2000" dirty="0" err="1"/>
              <a:t>Epilepticus</a:t>
            </a:r>
            <a:r>
              <a:rPr lang="el-GR" sz="2000" dirty="0"/>
              <a:t> είναι η </a:t>
            </a:r>
            <a:r>
              <a:rPr lang="el-GR" sz="2000" u="sng" dirty="0"/>
              <a:t>ενδοφλέβια χορήγηση </a:t>
            </a:r>
            <a:r>
              <a:rPr lang="el-GR" sz="2000" dirty="0" err="1"/>
              <a:t>βενζοδιαζεπινών</a:t>
            </a:r>
            <a:r>
              <a:rPr lang="el-GR" sz="2000" dirty="0"/>
              <a:t> όπως </a:t>
            </a:r>
            <a:r>
              <a:rPr lang="el-GR" sz="2000" dirty="0" err="1"/>
              <a:t>διαζεπάμης</a:t>
            </a:r>
            <a:r>
              <a:rPr lang="el-GR" sz="2000" dirty="0"/>
              <a:t>, </a:t>
            </a:r>
            <a:r>
              <a:rPr lang="el-GR" sz="2000" dirty="0" err="1"/>
              <a:t>λοραζεπάμης</a:t>
            </a:r>
            <a:r>
              <a:rPr lang="el-GR" sz="2000" dirty="0"/>
              <a:t> ή/και </a:t>
            </a:r>
            <a:r>
              <a:rPr lang="el-GR" sz="2000" dirty="0" err="1"/>
              <a:t>φαινυτοΐνης</a:t>
            </a:r>
            <a:r>
              <a:rPr lang="el-GR" sz="2000" dirty="0"/>
              <a:t>.</a:t>
            </a:r>
          </a:p>
          <a:p>
            <a:r>
              <a:rPr lang="el-GR" sz="2000" dirty="0"/>
              <a:t>Σε περίπτωση που δεν υπάρξει απάντηση (στο 30% των ατόμων) στη θεραπεία πρώτης γραμμής, χορηγούνται βαρβιτουρικά ή άλλα αναισθητικά. Μπορεί επίσης να γίνει και χρήση μη κατασταλτικών </a:t>
            </a:r>
            <a:r>
              <a:rPr lang="el-GR" sz="2000" dirty="0" err="1"/>
              <a:t>αντι</a:t>
            </a:r>
            <a:r>
              <a:rPr lang="el-GR" sz="2000" dirty="0"/>
              <a:t>-επιληπτικών όπως το </a:t>
            </a:r>
            <a:r>
              <a:rPr lang="el-GR" sz="2000" dirty="0" err="1"/>
              <a:t>βαλπροϊκό</a:t>
            </a:r>
            <a:r>
              <a:rPr lang="el-GR" sz="2000" dirty="0"/>
              <a:t>, </a:t>
            </a:r>
            <a:r>
              <a:rPr lang="el-GR" sz="2000" dirty="0" err="1"/>
              <a:t>λεβετιρακετάμη</a:t>
            </a:r>
            <a:r>
              <a:rPr lang="el-GR" sz="2000" dirty="0"/>
              <a:t> και ή </a:t>
            </a:r>
            <a:r>
              <a:rPr lang="el-GR" sz="2000" dirty="0" err="1"/>
              <a:t>τοπιραμάτη</a:t>
            </a:r>
            <a:r>
              <a:rPr lang="el-GR" sz="2000" dirty="0"/>
              <a:t>.</a:t>
            </a:r>
          </a:p>
          <a:p>
            <a:endParaRPr lang="el-GR" sz="1800" dirty="0"/>
          </a:p>
        </p:txBody>
      </p:sp>
    </p:spTree>
    <p:extLst>
      <p:ext uri="{BB962C8B-B14F-4D97-AF65-F5344CB8AC3E}">
        <p14:creationId xmlns:p14="http://schemas.microsoft.com/office/powerpoint/2010/main" val="702403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A090178-7509-46C3-A7AF-FD13141D6F8D}"/>
              </a:ext>
            </a:extLst>
          </p:cNvPr>
          <p:cNvPicPr>
            <a:picLocks noChangeAspect="1"/>
          </p:cNvPicPr>
          <p:nvPr/>
        </p:nvPicPr>
        <p:blipFill>
          <a:blip r:embed="rId2"/>
          <a:stretch>
            <a:fillRect/>
          </a:stretch>
        </p:blipFill>
        <p:spPr>
          <a:xfrm>
            <a:off x="4094923" y="0"/>
            <a:ext cx="4121426" cy="6858000"/>
          </a:xfrm>
          <a:prstGeom prst="rect">
            <a:avLst/>
          </a:prstGeom>
        </p:spPr>
      </p:pic>
    </p:spTree>
    <p:extLst>
      <p:ext uri="{BB962C8B-B14F-4D97-AF65-F5344CB8AC3E}">
        <p14:creationId xmlns:p14="http://schemas.microsoft.com/office/powerpoint/2010/main" val="30325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0CF337F-7EBF-4CB6-A354-F8DD78CA9DEF}"/>
              </a:ext>
            </a:extLst>
          </p:cNvPr>
          <p:cNvSpPr>
            <a:spLocks noGrp="1"/>
          </p:cNvSpPr>
          <p:nvPr>
            <p:ph type="title"/>
          </p:nvPr>
        </p:nvSpPr>
        <p:spPr>
          <a:xfrm>
            <a:off x="589560" y="856180"/>
            <a:ext cx="4560584" cy="1128068"/>
          </a:xfrm>
        </p:spPr>
        <p:txBody>
          <a:bodyPr anchor="ctr">
            <a:normAutofit/>
          </a:bodyPr>
          <a:lstStyle/>
          <a:p>
            <a:r>
              <a:rPr lang="el-GR" sz="3700" dirty="0"/>
              <a:t>αντιεπιληπτικά φάρμακα</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E4BE30B-01DD-4CFC-BAA5-3DBDF8BB251A}"/>
              </a:ext>
            </a:extLst>
          </p:cNvPr>
          <p:cNvSpPr>
            <a:spLocks noGrp="1"/>
          </p:cNvSpPr>
          <p:nvPr>
            <p:ph idx="1"/>
          </p:nvPr>
        </p:nvSpPr>
        <p:spPr>
          <a:xfrm>
            <a:off x="355196" y="2224322"/>
            <a:ext cx="5038635" cy="4415017"/>
          </a:xfrm>
        </p:spPr>
        <p:txBody>
          <a:bodyPr anchor="ctr">
            <a:normAutofit fontScale="92500" lnSpcReduction="10000"/>
          </a:bodyPr>
          <a:lstStyle/>
          <a:p>
            <a:r>
              <a:rPr lang="el-GR" sz="2000" dirty="0"/>
              <a:t>Η </a:t>
            </a:r>
            <a:r>
              <a:rPr lang="el-GR" sz="2000" b="1" dirty="0" err="1"/>
              <a:t>καρβαμαζεπίνη</a:t>
            </a:r>
            <a:r>
              <a:rPr lang="el-GR" sz="2000" dirty="0"/>
              <a:t> χρησιμοποιείται κυρίως για τη θεραπεία της επιληψίας και του νευροπαθητικού πόνου. Συνδέεται με  </a:t>
            </a:r>
            <a:r>
              <a:rPr lang="el-GR" sz="2000" dirty="0" err="1" smtClean="0"/>
              <a:t>τασεοεξαρτώμενους</a:t>
            </a:r>
            <a:r>
              <a:rPr lang="el-GR" sz="2000" dirty="0" smtClean="0"/>
              <a:t> </a:t>
            </a:r>
            <a:r>
              <a:rPr lang="el-GR" sz="2000" dirty="0"/>
              <a:t>διαύλους </a:t>
            </a:r>
            <a:r>
              <a:rPr lang="en-US" sz="2000" dirty="0" smtClean="0"/>
              <a:t>Na</a:t>
            </a:r>
            <a:r>
              <a:rPr lang="el-GR" sz="2000" baseline="30000" dirty="0" smtClean="0"/>
              <a:t>+</a:t>
            </a:r>
            <a:r>
              <a:rPr lang="el-GR" sz="2000" dirty="0" smtClean="0"/>
              <a:t> </a:t>
            </a:r>
            <a:r>
              <a:rPr lang="el-GR" sz="2000" dirty="0"/>
              <a:t>αποτρέποντας την ενεργοποίηση ενός δυναμικού ενεργείας.</a:t>
            </a:r>
          </a:p>
          <a:p>
            <a:r>
              <a:rPr lang="el-GR" sz="2000" dirty="0"/>
              <a:t>Προκαλεί </a:t>
            </a:r>
            <a:r>
              <a:rPr lang="el-GR" sz="2000" dirty="0" err="1"/>
              <a:t>αυτοεπαγωγή</a:t>
            </a:r>
            <a:r>
              <a:rPr lang="el-GR" sz="2000" dirty="0"/>
              <a:t> του ίδιου του μεταβολισμού της. </a:t>
            </a:r>
            <a:r>
              <a:rPr lang="el-GR" sz="2000" dirty="0" err="1"/>
              <a:t>Μεταβολίζεται</a:t>
            </a:r>
            <a:r>
              <a:rPr lang="el-GR" sz="2000" dirty="0"/>
              <a:t> στο ήπαρ και σε μία περίοδο αρκετών εβδομάδων επάγει τα ένζυμα που τη </a:t>
            </a:r>
            <a:r>
              <a:rPr lang="el-GR" sz="2000" dirty="0" err="1"/>
              <a:t>μεταβολίζουν</a:t>
            </a:r>
            <a:r>
              <a:rPr lang="el-GR" sz="2000" dirty="0"/>
              <a:t>, με αποτέλεσμα σε χρόνια χορήγηση να μειώνεται ο χρόνος </a:t>
            </a:r>
            <a:r>
              <a:rPr lang="el-GR" sz="2000" dirty="0" err="1"/>
              <a:t>ημιζωής</a:t>
            </a:r>
            <a:r>
              <a:rPr lang="el-GR" sz="2000" dirty="0"/>
              <a:t> της. Λόγω αυτού, απαιτείται προσαρμογή της δόσης κατά την έναρξη της θεραπείας. </a:t>
            </a:r>
          </a:p>
          <a:p>
            <a:pPr>
              <a:buFont typeface="Wingdings" panose="05000000000000000000" pitchFamily="2" charset="2"/>
              <a:buChar char="ü"/>
            </a:pPr>
            <a:r>
              <a:rPr lang="el-GR" sz="2000" dirty="0"/>
              <a:t>Η </a:t>
            </a:r>
            <a:r>
              <a:rPr lang="el-GR" sz="2000" dirty="0" err="1"/>
              <a:t>καρβαμαζεπίνη</a:t>
            </a:r>
            <a:r>
              <a:rPr lang="el-GR" sz="2000" dirty="0"/>
              <a:t> έχει συσχετιστεί με καταστολή κοκκιοκυττάρων και </a:t>
            </a:r>
            <a:r>
              <a:rPr lang="el-GR" sz="2000" dirty="0" err="1"/>
              <a:t>απλαστική</a:t>
            </a:r>
            <a:r>
              <a:rPr lang="el-GR" sz="2000" dirty="0"/>
              <a:t> αναιμία.</a:t>
            </a:r>
          </a:p>
        </p:txBody>
      </p:sp>
      <p:sp>
        <p:nvSpPr>
          <p:cNvPr id="27" name="Rectangle 2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E7D33673-D00C-4B45-8FA6-CEF4D687D160}"/>
              </a:ext>
            </a:extLst>
          </p:cNvPr>
          <p:cNvPicPr>
            <a:picLocks noChangeAspect="1"/>
          </p:cNvPicPr>
          <p:nvPr/>
        </p:nvPicPr>
        <p:blipFill rotWithShape="1">
          <a:blip r:embed="rId2"/>
          <a:srcRect l="12425" r="12268" b="-2"/>
          <a:stretch/>
        </p:blipFill>
        <p:spPr>
          <a:xfrm>
            <a:off x="5977788" y="799352"/>
            <a:ext cx="5425410" cy="5259296"/>
          </a:xfrm>
          <a:prstGeom prst="rect">
            <a:avLst/>
          </a:prstGeom>
        </p:spPr>
      </p:pic>
      <p:pic>
        <p:nvPicPr>
          <p:cNvPr id="5" name="Εικόνα 4"/>
          <p:cNvPicPr>
            <a:picLocks noChangeAspect="1"/>
          </p:cNvPicPr>
          <p:nvPr/>
        </p:nvPicPr>
        <p:blipFill>
          <a:blip r:embed="rId3"/>
          <a:stretch>
            <a:fillRect/>
          </a:stretch>
        </p:blipFill>
        <p:spPr>
          <a:xfrm>
            <a:off x="9986635" y="4158136"/>
            <a:ext cx="2186011" cy="2186011"/>
          </a:xfrm>
          <a:prstGeom prst="rect">
            <a:avLst/>
          </a:prstGeom>
        </p:spPr>
      </p:pic>
    </p:spTree>
    <p:extLst>
      <p:ext uri="{BB962C8B-B14F-4D97-AF65-F5344CB8AC3E}">
        <p14:creationId xmlns:p14="http://schemas.microsoft.com/office/powerpoint/2010/main" val="3077712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2C460EF-8490-4F28-8939-9DF1C7B3E5D6}"/>
              </a:ext>
            </a:extLst>
          </p:cNvPr>
          <p:cNvSpPr>
            <a:spLocks noGrp="1"/>
          </p:cNvSpPr>
          <p:nvPr>
            <p:ph type="title"/>
          </p:nvPr>
        </p:nvSpPr>
        <p:spPr>
          <a:xfrm>
            <a:off x="589560" y="856180"/>
            <a:ext cx="4560584" cy="1128068"/>
          </a:xfrm>
        </p:spPr>
        <p:txBody>
          <a:bodyPr anchor="ctr">
            <a:normAutofit/>
          </a:bodyPr>
          <a:lstStyle/>
          <a:p>
            <a:r>
              <a:rPr lang="el-GR" sz="3700" dirty="0"/>
              <a:t>αντιεπιληπτικά φάρμακα</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9637D8A6-23A5-458D-B59F-2FDF3BCB7CEC}"/>
              </a:ext>
            </a:extLst>
          </p:cNvPr>
          <p:cNvSpPr>
            <a:spLocks noGrp="1"/>
          </p:cNvSpPr>
          <p:nvPr>
            <p:ph idx="1"/>
          </p:nvPr>
        </p:nvSpPr>
        <p:spPr>
          <a:xfrm>
            <a:off x="590718" y="2330504"/>
            <a:ext cx="4908934" cy="4401599"/>
          </a:xfrm>
        </p:spPr>
        <p:txBody>
          <a:bodyPr anchor="ctr">
            <a:normAutofit lnSpcReduction="10000"/>
          </a:bodyPr>
          <a:lstStyle/>
          <a:p>
            <a:r>
              <a:rPr lang="el-GR" sz="2000" dirty="0"/>
              <a:t>Η </a:t>
            </a:r>
            <a:r>
              <a:rPr lang="el-GR" sz="2000" b="1" dirty="0" err="1"/>
              <a:t>φαινυτοΐνη</a:t>
            </a:r>
            <a:r>
              <a:rPr lang="el-GR" sz="2000" dirty="0"/>
              <a:t> δρα στο κινητικό φλοιό αναστέλλοντας τους </a:t>
            </a:r>
            <a:r>
              <a:rPr lang="el-GR" sz="2000" dirty="0" err="1"/>
              <a:t>τασεοεξαρτώμενους</a:t>
            </a:r>
            <a:r>
              <a:rPr lang="el-GR" sz="2000" dirty="0"/>
              <a:t> διαύλους </a:t>
            </a:r>
            <a:r>
              <a:rPr lang="en-US" sz="2000" dirty="0" smtClean="0"/>
              <a:t>Na</a:t>
            </a:r>
            <a:r>
              <a:rPr lang="el-GR" sz="2000" baseline="30000" dirty="0" smtClean="0"/>
              <a:t>+</a:t>
            </a:r>
            <a:r>
              <a:rPr lang="el-GR" sz="2000" dirty="0" smtClean="0"/>
              <a:t> </a:t>
            </a:r>
            <a:r>
              <a:rPr lang="el-GR" sz="2000" dirty="0"/>
              <a:t>κατά την ανενεργό φάση. Χρήση στο </a:t>
            </a:r>
            <a:r>
              <a:rPr lang="en-US" sz="2000" dirty="0"/>
              <a:t>Status Epilepticus </a:t>
            </a:r>
            <a:r>
              <a:rPr lang="el-GR" sz="2000" dirty="0"/>
              <a:t>και στην αναστολή της  επέκτασης του επιληπτικού παροξυσμού.</a:t>
            </a:r>
          </a:p>
          <a:p>
            <a:r>
              <a:rPr lang="el-GR" sz="2000" dirty="0"/>
              <a:t> Η </a:t>
            </a:r>
            <a:r>
              <a:rPr lang="el-GR" sz="2000" dirty="0" err="1"/>
              <a:t>φαινυτοΐνη</a:t>
            </a:r>
            <a:r>
              <a:rPr lang="el-GR" sz="2000" dirty="0"/>
              <a:t> συνδέεται με την </a:t>
            </a:r>
            <a:r>
              <a:rPr lang="el-GR" sz="2000" dirty="0" err="1"/>
              <a:t>αλβουμίνη</a:t>
            </a:r>
            <a:r>
              <a:rPr lang="el-GR" sz="2000" dirty="0"/>
              <a:t> του πλάσματος και μόνο η ελεύθερη μορφή του φαρμάκου είναι ενεργή. </a:t>
            </a:r>
          </a:p>
          <a:p>
            <a:pPr>
              <a:buFont typeface="Wingdings" panose="05000000000000000000" pitchFamily="2" charset="2"/>
              <a:buChar char="ü"/>
            </a:pPr>
            <a:r>
              <a:rPr lang="el-GR" sz="2000" dirty="0"/>
              <a:t>Η </a:t>
            </a:r>
            <a:r>
              <a:rPr lang="el-GR" sz="2000" dirty="0" err="1"/>
              <a:t>φαινυτοΐνη</a:t>
            </a:r>
            <a:r>
              <a:rPr lang="el-GR" sz="2000" dirty="0"/>
              <a:t> προκαλεί </a:t>
            </a:r>
            <a:r>
              <a:rPr lang="el-GR" sz="2000" dirty="0" smtClean="0"/>
              <a:t>τοξικότητα</a:t>
            </a:r>
            <a:r>
              <a:rPr lang="en-US" sz="2000" dirty="0" smtClean="0"/>
              <a:t> </a:t>
            </a:r>
            <a:r>
              <a:rPr lang="el-GR" sz="2000" dirty="0" err="1" smtClean="0"/>
              <a:t>τερατογένεση</a:t>
            </a:r>
            <a:r>
              <a:rPr lang="el-GR" sz="2000" dirty="0" smtClean="0"/>
              <a:t>, </a:t>
            </a:r>
            <a:r>
              <a:rPr lang="el-GR" sz="2000" dirty="0"/>
              <a:t>αταξία και υπνηλία σε υψηλές δόσεις. Έχει επίσης συσχετιστεί με υπερτρίχωση, εκτράχυνση των χαρακτηριστικών του προσώπου και υπερπλασία των ούλων.</a:t>
            </a:r>
          </a:p>
          <a:p>
            <a:pPr>
              <a:buFont typeface="Wingdings" panose="05000000000000000000" pitchFamily="2" charset="2"/>
              <a:buChar char="ü"/>
            </a:pPr>
            <a:r>
              <a:rPr lang="el-GR" sz="2000" dirty="0"/>
              <a:t>Επάγει το μεταβολισμό της </a:t>
            </a:r>
            <a:r>
              <a:rPr lang="el-GR" sz="2000" dirty="0" err="1"/>
              <a:t>αλοπεριδόλης</a:t>
            </a:r>
            <a:endParaRPr lang="el-GR" sz="20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D91B117A-6417-43F8-BB62-2E5EB2818305}"/>
              </a:ext>
            </a:extLst>
          </p:cNvPr>
          <p:cNvPicPr>
            <a:picLocks noChangeAspect="1"/>
          </p:cNvPicPr>
          <p:nvPr/>
        </p:nvPicPr>
        <p:blipFill rotWithShape="1">
          <a:blip r:embed="rId2"/>
          <a:srcRect t="6872"/>
          <a:stretch/>
        </p:blipFill>
        <p:spPr>
          <a:xfrm>
            <a:off x="6182544" y="4805880"/>
            <a:ext cx="1672221" cy="1533446"/>
          </a:xfrm>
          <a:prstGeom prst="rect">
            <a:avLst/>
          </a:prstGeom>
        </p:spPr>
      </p:pic>
      <p:pic>
        <p:nvPicPr>
          <p:cNvPr id="5" name="Εικόνα 4"/>
          <p:cNvPicPr>
            <a:picLocks noChangeAspect="1"/>
          </p:cNvPicPr>
          <p:nvPr/>
        </p:nvPicPr>
        <p:blipFill>
          <a:blip r:embed="rId3"/>
          <a:stretch>
            <a:fillRect/>
          </a:stretch>
        </p:blipFill>
        <p:spPr>
          <a:xfrm>
            <a:off x="8750197" y="4696303"/>
            <a:ext cx="2857500" cy="1752600"/>
          </a:xfrm>
          <a:prstGeom prst="rect">
            <a:avLst/>
          </a:prstGeom>
        </p:spPr>
      </p:pic>
      <p:pic>
        <p:nvPicPr>
          <p:cNvPr id="7" name="Εικόνα 6"/>
          <p:cNvPicPr>
            <a:picLocks noChangeAspect="1"/>
          </p:cNvPicPr>
          <p:nvPr/>
        </p:nvPicPr>
        <p:blipFill>
          <a:blip r:embed="rId4"/>
          <a:stretch>
            <a:fillRect/>
          </a:stretch>
        </p:blipFill>
        <p:spPr>
          <a:xfrm>
            <a:off x="5739718" y="370614"/>
            <a:ext cx="5901549" cy="4426162"/>
          </a:xfrm>
          <a:prstGeom prst="rect">
            <a:avLst/>
          </a:prstGeom>
        </p:spPr>
      </p:pic>
    </p:spTree>
    <p:extLst>
      <p:ext uri="{BB962C8B-B14F-4D97-AF65-F5344CB8AC3E}">
        <p14:creationId xmlns:p14="http://schemas.microsoft.com/office/powerpoint/2010/main" val="481877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97B92D14-F439-406C-8D52-6E4A843BD5CE}"/>
              </a:ext>
            </a:extLst>
          </p:cNvPr>
          <p:cNvPicPr>
            <a:picLocks noChangeAspect="1"/>
          </p:cNvPicPr>
          <p:nvPr/>
        </p:nvPicPr>
        <p:blipFill>
          <a:blip r:embed="rId2"/>
          <a:stretch>
            <a:fillRect/>
          </a:stretch>
        </p:blipFill>
        <p:spPr>
          <a:xfrm>
            <a:off x="1209100" y="480060"/>
            <a:ext cx="9773800" cy="5066883"/>
          </a:xfrm>
          <a:prstGeom prst="rect">
            <a:avLst/>
          </a:prstGeom>
        </p:spPr>
      </p:pic>
      <p:sp>
        <p:nvSpPr>
          <p:cNvPr id="3" name="Ορθογώνιο 2">
            <a:extLst>
              <a:ext uri="{FF2B5EF4-FFF2-40B4-BE49-F238E27FC236}">
                <a16:creationId xmlns:a16="http://schemas.microsoft.com/office/drawing/2014/main" id="{6475C31B-D2F7-4818-9A99-C08523CDB652}"/>
              </a:ext>
            </a:extLst>
          </p:cNvPr>
          <p:cNvSpPr/>
          <p:nvPr/>
        </p:nvSpPr>
        <p:spPr>
          <a:xfrm>
            <a:off x="743243" y="5379009"/>
            <a:ext cx="10705514" cy="830997"/>
          </a:xfrm>
          <a:prstGeom prst="rect">
            <a:avLst/>
          </a:prstGeom>
        </p:spPr>
        <p:txBody>
          <a:bodyPr wrap="square">
            <a:spAutoFit/>
          </a:bodyPr>
          <a:lstStyle/>
          <a:p>
            <a:r>
              <a:rPr lang="el-GR" sz="1600" dirty="0"/>
              <a:t>   Η ρύθμιση της δοσολογίας της </a:t>
            </a:r>
            <a:r>
              <a:rPr lang="el-GR" sz="1600" dirty="0" err="1"/>
              <a:t>φαινυτοίνης</a:t>
            </a:r>
            <a:r>
              <a:rPr lang="el-GR" sz="1600" dirty="0"/>
              <a:t> εντός του θεραπευτικού εύρους είναι διαφορετική για κάθε ασθενή και μπορεί να μεταβληθεί με τη πάροδο του χρόνου. Η αύξηση πέρα από τα όρια του μεταβολισμού της, οδηγούν σε τοξικότητα</a:t>
            </a:r>
            <a:r>
              <a:rPr lang="en-US" sz="1600" dirty="0"/>
              <a:t> </a:t>
            </a:r>
            <a:r>
              <a:rPr lang="el-GR" sz="1600" dirty="0"/>
              <a:t>λόγω ότι </a:t>
            </a:r>
            <a:r>
              <a:rPr lang="el-GR" sz="1600" dirty="0" smtClean="0"/>
              <a:t>ο ηπατικός μεταβολισμός </a:t>
            </a:r>
            <a:r>
              <a:rPr lang="el-GR" sz="1600" dirty="0"/>
              <a:t>γίνεται </a:t>
            </a:r>
            <a:r>
              <a:rPr lang="el-GR" sz="1600" dirty="0" smtClean="0"/>
              <a:t>κορεσμένος.</a:t>
            </a:r>
            <a:endParaRPr lang="el-GR" sz="1600" dirty="0"/>
          </a:p>
        </p:txBody>
      </p:sp>
    </p:spTree>
    <p:extLst>
      <p:ext uri="{BB962C8B-B14F-4D97-AF65-F5344CB8AC3E}">
        <p14:creationId xmlns:p14="http://schemas.microsoft.com/office/powerpoint/2010/main" val="2621178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5FA3A70-7BEF-4245-BF53-99D0B3195D77}"/>
              </a:ext>
            </a:extLst>
          </p:cNvPr>
          <p:cNvSpPr>
            <a:spLocks noGrp="1"/>
          </p:cNvSpPr>
          <p:nvPr>
            <p:ph type="title"/>
          </p:nvPr>
        </p:nvSpPr>
        <p:spPr>
          <a:xfrm>
            <a:off x="808638" y="386930"/>
            <a:ext cx="9236700" cy="1188950"/>
          </a:xfrm>
        </p:spPr>
        <p:txBody>
          <a:bodyPr anchor="b">
            <a:normAutofit/>
          </a:bodyPr>
          <a:lstStyle/>
          <a:p>
            <a:r>
              <a:rPr lang="el-GR" sz="5400"/>
              <a:t>αντιεπιληπτικά φαρμάκα</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6015DA4B-B3F2-46A8-974B-8FEB24FBA642}"/>
              </a:ext>
            </a:extLst>
          </p:cNvPr>
          <p:cNvSpPr>
            <a:spLocks noGrp="1"/>
          </p:cNvSpPr>
          <p:nvPr>
            <p:ph idx="1"/>
          </p:nvPr>
        </p:nvSpPr>
        <p:spPr>
          <a:xfrm>
            <a:off x="793660" y="2599509"/>
            <a:ext cx="10143668" cy="3435531"/>
          </a:xfrm>
        </p:spPr>
        <p:txBody>
          <a:bodyPr anchor="ctr">
            <a:normAutofit lnSpcReduction="10000"/>
          </a:bodyPr>
          <a:lstStyle/>
          <a:p>
            <a:r>
              <a:rPr lang="el-GR" sz="2200" dirty="0"/>
              <a:t>Η </a:t>
            </a:r>
            <a:r>
              <a:rPr lang="el-GR" sz="2200" b="1" dirty="0" err="1"/>
              <a:t>αιθοσουξιμίδη</a:t>
            </a:r>
            <a:r>
              <a:rPr lang="el-GR" sz="2200" dirty="0"/>
              <a:t> είναι το φάρμακο εκλογής για επιληπτικές αφαιρετικές κρίσεις. Η </a:t>
            </a:r>
            <a:r>
              <a:rPr lang="el-GR" sz="2200" dirty="0" err="1"/>
              <a:t>αιθοσουξιμίδη</a:t>
            </a:r>
            <a:r>
              <a:rPr lang="el-GR" sz="2200" dirty="0"/>
              <a:t> δρα αποκλείοντας τους διαύλους </a:t>
            </a:r>
            <a:r>
              <a:rPr lang="en-US" sz="2200" dirty="0" smtClean="0"/>
              <a:t>Ca</a:t>
            </a:r>
            <a:r>
              <a:rPr lang="el-GR" sz="2200" baseline="30000" dirty="0" smtClean="0"/>
              <a:t>2+</a:t>
            </a:r>
            <a:r>
              <a:rPr lang="el-GR" sz="2200" dirty="0" smtClean="0"/>
              <a:t> </a:t>
            </a:r>
            <a:r>
              <a:rPr lang="el-GR" sz="2200" dirty="0"/>
              <a:t>στον θάλαμο.</a:t>
            </a:r>
            <a:r>
              <a:rPr lang="en-US" sz="2200" dirty="0"/>
              <a:t> </a:t>
            </a:r>
            <a:endParaRPr lang="el-GR" sz="2200" dirty="0"/>
          </a:p>
          <a:p>
            <a:pPr>
              <a:buFont typeface="Wingdings" panose="05000000000000000000" pitchFamily="2" charset="2"/>
              <a:buChar char="ü"/>
            </a:pPr>
            <a:r>
              <a:rPr lang="el-GR" sz="2200" dirty="0"/>
              <a:t>Σχετίζεται με πόνο στο στομάχι, έμετο και </a:t>
            </a:r>
            <a:r>
              <a:rPr lang="el-GR" sz="2200" dirty="0" err="1"/>
              <a:t>λόξυγγα</a:t>
            </a:r>
            <a:r>
              <a:rPr lang="el-GR" sz="2200" dirty="0"/>
              <a:t>. </a:t>
            </a:r>
            <a:endParaRPr lang="en-US" sz="2200" dirty="0"/>
          </a:p>
          <a:p>
            <a:r>
              <a:rPr lang="el-GR" sz="2200" dirty="0"/>
              <a:t>Το </a:t>
            </a:r>
            <a:r>
              <a:rPr lang="el-GR" sz="2200" b="1" dirty="0" err="1"/>
              <a:t>βαλπροϊκό</a:t>
            </a:r>
            <a:r>
              <a:rPr lang="el-GR" sz="2200" b="1" dirty="0"/>
              <a:t> οξύ  </a:t>
            </a:r>
            <a:r>
              <a:rPr lang="el-GR" sz="2200" dirty="0"/>
              <a:t>δρα στο επίπεδο της  ελάττωσης της διάδοσης των ανώμαλων ηλεκτρικών </a:t>
            </a:r>
            <a:r>
              <a:rPr lang="el-GR" sz="2200" dirty="0" err="1"/>
              <a:t>εκφορτίσεων</a:t>
            </a:r>
            <a:r>
              <a:rPr lang="el-GR" sz="2200" dirty="0"/>
              <a:t> στον εγκέφαλο αποκλείοντας τους διαύλους </a:t>
            </a:r>
            <a:r>
              <a:rPr lang="en-US" sz="2200" dirty="0"/>
              <a:t>Ca</a:t>
            </a:r>
            <a:r>
              <a:rPr lang="el-GR" sz="2200" baseline="30000" dirty="0"/>
              <a:t>2+</a:t>
            </a:r>
            <a:r>
              <a:rPr lang="el-GR" sz="2200" dirty="0"/>
              <a:t> </a:t>
            </a:r>
            <a:r>
              <a:rPr lang="el-GR" sz="2200" dirty="0" smtClean="0"/>
              <a:t>κεντρικά. Επίσης </a:t>
            </a:r>
            <a:r>
              <a:rPr lang="el-GR" sz="2200" dirty="0"/>
              <a:t>φαίνεται να ενισχύει τη δράση του </a:t>
            </a:r>
            <a:r>
              <a:rPr lang="en-US" sz="2200" dirty="0"/>
              <a:t>GABA</a:t>
            </a:r>
            <a:r>
              <a:rPr lang="el-GR" sz="2200" dirty="0"/>
              <a:t> στις ανασταλτικές συνάψεις.</a:t>
            </a:r>
          </a:p>
          <a:p>
            <a:pPr>
              <a:buFont typeface="Wingdings" panose="05000000000000000000" pitchFamily="2" charset="2"/>
              <a:buChar char="ü"/>
            </a:pPr>
            <a:r>
              <a:rPr lang="el-GR" sz="2200" dirty="0"/>
              <a:t>Σχετίζεται με αυξημένα ηπατικά ένζυμα, ναυτία</a:t>
            </a:r>
            <a:r>
              <a:rPr lang="en-US" sz="2200" dirty="0"/>
              <a:t>,</a:t>
            </a:r>
            <a:r>
              <a:rPr lang="el-GR" sz="2200" dirty="0"/>
              <a:t> έμετο και αύξηση του σωματικού βάρους. Μπορεί επίσης να προκαλέσει τρόμο</a:t>
            </a:r>
            <a:r>
              <a:rPr lang="en-US" sz="2200" dirty="0"/>
              <a:t> </a:t>
            </a:r>
            <a:r>
              <a:rPr lang="el-GR" sz="2200" dirty="0"/>
              <a:t>και θανατηφόρα ηπατική ανεπάρκεια η οποία είναι  πιο συχνή σε παιδιά κάτω από την ηλικία των 2 ετών, τα οποία λαμβάνουν περισσότερα από ένα αντιεπιληπτικά φάρμακα. Η </a:t>
            </a:r>
            <a:r>
              <a:rPr lang="el-GR" sz="2200" dirty="0" smtClean="0"/>
              <a:t>ηπατική τοξικότητα </a:t>
            </a:r>
            <a:r>
              <a:rPr lang="el-GR" sz="2200" dirty="0"/>
              <a:t>δεν σχετίζεται με τη δόση και είναι μια ιδιοσυγκρασιακή αντίδραση.</a:t>
            </a:r>
          </a:p>
        </p:txBody>
      </p:sp>
    </p:spTree>
    <p:extLst>
      <p:ext uri="{BB962C8B-B14F-4D97-AF65-F5344CB8AC3E}">
        <p14:creationId xmlns:p14="http://schemas.microsoft.com/office/powerpoint/2010/main" val="4130040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1ECDB7E-F81B-40BF-A076-D4CBBC3A094F}"/>
              </a:ext>
            </a:extLst>
          </p:cNvPr>
          <p:cNvPicPr>
            <a:picLocks noChangeAspect="1"/>
          </p:cNvPicPr>
          <p:nvPr/>
        </p:nvPicPr>
        <p:blipFill>
          <a:blip r:embed="rId2"/>
          <a:stretch>
            <a:fillRect/>
          </a:stretch>
        </p:blipFill>
        <p:spPr>
          <a:xfrm>
            <a:off x="449326" y="2633662"/>
            <a:ext cx="2876550" cy="1590675"/>
          </a:xfrm>
          <a:prstGeom prst="rect">
            <a:avLst/>
          </a:prstGeom>
        </p:spPr>
      </p:pic>
      <p:pic>
        <p:nvPicPr>
          <p:cNvPr id="4" name="Εικόνα 3">
            <a:extLst>
              <a:ext uri="{FF2B5EF4-FFF2-40B4-BE49-F238E27FC236}">
                <a16:creationId xmlns:a16="http://schemas.microsoft.com/office/drawing/2014/main" id="{35FB60EF-E224-435A-BC43-2AD45F593781}"/>
              </a:ext>
            </a:extLst>
          </p:cNvPr>
          <p:cNvPicPr>
            <a:picLocks noChangeAspect="1"/>
          </p:cNvPicPr>
          <p:nvPr/>
        </p:nvPicPr>
        <p:blipFill>
          <a:blip r:embed="rId3"/>
          <a:stretch>
            <a:fillRect/>
          </a:stretch>
        </p:blipFill>
        <p:spPr>
          <a:xfrm>
            <a:off x="7248671" y="4590093"/>
            <a:ext cx="2143125" cy="2143125"/>
          </a:xfrm>
          <a:prstGeom prst="rect">
            <a:avLst/>
          </a:prstGeom>
        </p:spPr>
      </p:pic>
      <p:pic>
        <p:nvPicPr>
          <p:cNvPr id="5" name="Εικόνα 4">
            <a:extLst>
              <a:ext uri="{FF2B5EF4-FFF2-40B4-BE49-F238E27FC236}">
                <a16:creationId xmlns:a16="http://schemas.microsoft.com/office/drawing/2014/main" id="{79DF9856-F7DC-4101-9FC9-D6D80B7170FD}"/>
              </a:ext>
            </a:extLst>
          </p:cNvPr>
          <p:cNvPicPr>
            <a:picLocks noChangeAspect="1"/>
          </p:cNvPicPr>
          <p:nvPr/>
        </p:nvPicPr>
        <p:blipFill>
          <a:blip r:embed="rId4"/>
          <a:stretch>
            <a:fillRect/>
          </a:stretch>
        </p:blipFill>
        <p:spPr>
          <a:xfrm>
            <a:off x="516001" y="4847267"/>
            <a:ext cx="2809875" cy="1628775"/>
          </a:xfrm>
          <a:prstGeom prst="rect">
            <a:avLst/>
          </a:prstGeom>
        </p:spPr>
      </p:pic>
      <p:pic>
        <p:nvPicPr>
          <p:cNvPr id="7" name="Εικόνα 6">
            <a:extLst>
              <a:ext uri="{FF2B5EF4-FFF2-40B4-BE49-F238E27FC236}">
                <a16:creationId xmlns:a16="http://schemas.microsoft.com/office/drawing/2014/main" id="{89116C98-005A-4A57-B1B7-386895E7A08E}"/>
              </a:ext>
            </a:extLst>
          </p:cNvPr>
          <p:cNvPicPr>
            <a:picLocks noChangeAspect="1"/>
          </p:cNvPicPr>
          <p:nvPr/>
        </p:nvPicPr>
        <p:blipFill>
          <a:blip r:embed="rId5"/>
          <a:stretch>
            <a:fillRect/>
          </a:stretch>
        </p:blipFill>
        <p:spPr>
          <a:xfrm>
            <a:off x="8168031" y="356052"/>
            <a:ext cx="3755342" cy="3129452"/>
          </a:xfrm>
          <a:prstGeom prst="rect">
            <a:avLst/>
          </a:prstGeom>
        </p:spPr>
      </p:pic>
      <p:pic>
        <p:nvPicPr>
          <p:cNvPr id="8" name="Εικόνα 7">
            <a:extLst>
              <a:ext uri="{FF2B5EF4-FFF2-40B4-BE49-F238E27FC236}">
                <a16:creationId xmlns:a16="http://schemas.microsoft.com/office/drawing/2014/main" id="{08C4C24B-CAA2-4283-A2FA-8469798C2EB9}"/>
              </a:ext>
            </a:extLst>
          </p:cNvPr>
          <p:cNvPicPr>
            <a:picLocks noChangeAspect="1"/>
          </p:cNvPicPr>
          <p:nvPr/>
        </p:nvPicPr>
        <p:blipFill>
          <a:blip r:embed="rId6"/>
          <a:stretch>
            <a:fillRect/>
          </a:stretch>
        </p:blipFill>
        <p:spPr>
          <a:xfrm>
            <a:off x="9937139" y="4164256"/>
            <a:ext cx="1743075" cy="2619375"/>
          </a:xfrm>
          <a:prstGeom prst="rect">
            <a:avLst/>
          </a:prstGeom>
        </p:spPr>
      </p:pic>
      <p:sp>
        <p:nvSpPr>
          <p:cNvPr id="9" name="TextBox 8">
            <a:extLst>
              <a:ext uri="{FF2B5EF4-FFF2-40B4-BE49-F238E27FC236}">
                <a16:creationId xmlns:a16="http://schemas.microsoft.com/office/drawing/2014/main" id="{C54617E5-211C-4AF7-B834-E8ACD4FEF125}"/>
              </a:ext>
            </a:extLst>
          </p:cNvPr>
          <p:cNvSpPr txBox="1"/>
          <p:nvPr/>
        </p:nvSpPr>
        <p:spPr>
          <a:xfrm>
            <a:off x="9629142" y="3579254"/>
            <a:ext cx="1539011" cy="369332"/>
          </a:xfrm>
          <a:prstGeom prst="rect">
            <a:avLst/>
          </a:prstGeom>
          <a:noFill/>
        </p:spPr>
        <p:txBody>
          <a:bodyPr wrap="none" rtlCol="0">
            <a:spAutoFit/>
          </a:bodyPr>
          <a:lstStyle/>
          <a:p>
            <a:r>
              <a:rPr lang="en-US" b="1" dirty="0"/>
              <a:t>Ethosuximide,</a:t>
            </a:r>
            <a:endParaRPr lang="el-GR" b="1" dirty="0"/>
          </a:p>
        </p:txBody>
      </p:sp>
      <p:pic>
        <p:nvPicPr>
          <p:cNvPr id="3" name="Εικόνα 2"/>
          <p:cNvPicPr>
            <a:picLocks noChangeAspect="1"/>
          </p:cNvPicPr>
          <p:nvPr/>
        </p:nvPicPr>
        <p:blipFill>
          <a:blip r:embed="rId7"/>
          <a:stretch>
            <a:fillRect/>
          </a:stretch>
        </p:blipFill>
        <p:spPr>
          <a:xfrm>
            <a:off x="4730303" y="105663"/>
            <a:ext cx="4431114" cy="3323336"/>
          </a:xfrm>
          <a:prstGeom prst="rect">
            <a:avLst/>
          </a:prstGeom>
        </p:spPr>
      </p:pic>
      <p:pic>
        <p:nvPicPr>
          <p:cNvPr id="6" name="Εικόνα 5"/>
          <p:cNvPicPr>
            <a:picLocks noChangeAspect="1"/>
          </p:cNvPicPr>
          <p:nvPr/>
        </p:nvPicPr>
        <p:blipFill>
          <a:blip r:embed="rId8"/>
          <a:stretch>
            <a:fillRect/>
          </a:stretch>
        </p:blipFill>
        <p:spPr>
          <a:xfrm>
            <a:off x="131171" y="175789"/>
            <a:ext cx="3764416" cy="1912084"/>
          </a:xfrm>
          <a:prstGeom prst="rect">
            <a:avLst/>
          </a:prstGeom>
        </p:spPr>
      </p:pic>
    </p:spTree>
    <p:extLst>
      <p:ext uri="{BB962C8B-B14F-4D97-AF65-F5344CB8AC3E}">
        <p14:creationId xmlns:p14="http://schemas.microsoft.com/office/powerpoint/2010/main" val="2938671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8610EB0-383E-4993-A9E5-98930B99F6C9}"/>
              </a:ext>
            </a:extLst>
          </p:cNvPr>
          <p:cNvSpPr>
            <a:spLocks noGrp="1"/>
          </p:cNvSpPr>
          <p:nvPr>
            <p:ph type="title"/>
          </p:nvPr>
        </p:nvSpPr>
        <p:spPr>
          <a:xfrm>
            <a:off x="808638" y="386930"/>
            <a:ext cx="9236700" cy="1188950"/>
          </a:xfrm>
        </p:spPr>
        <p:txBody>
          <a:bodyPr anchor="b">
            <a:normAutofit/>
          </a:bodyPr>
          <a:lstStyle/>
          <a:p>
            <a:r>
              <a:rPr lang="el-GR" sz="3800" dirty="0"/>
              <a:t>Άλλα συμπληρωματικά αντιεπιληπτικά φάρμακα</a:t>
            </a:r>
          </a:p>
        </p:txBody>
      </p:sp>
      <p:grpSp>
        <p:nvGrpSpPr>
          <p:cNvPr id="20" name="Group 9">
            <a:extLst>
              <a:ext uri="{FF2B5EF4-FFF2-40B4-BE49-F238E27FC236}">
                <a16:creationId xmlns:a16="http://schemas.microsoft.com/office/drawing/2014/main"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1" name="Rectangle 10">
              <a:extLst>
                <a:ext uri="{FF2B5EF4-FFF2-40B4-BE49-F238E27FC236}">
                  <a16:creationId xmlns:a16="http://schemas.microsoft.com/office/drawing/2014/main"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A52F948F-0D0A-4707-818E-BCA40AFDF010}"/>
              </a:ext>
            </a:extLst>
          </p:cNvPr>
          <p:cNvSpPr>
            <a:spLocks noGrp="1"/>
          </p:cNvSpPr>
          <p:nvPr>
            <p:ph idx="1"/>
          </p:nvPr>
        </p:nvSpPr>
        <p:spPr>
          <a:xfrm>
            <a:off x="793660" y="2599509"/>
            <a:ext cx="10143668" cy="3435531"/>
          </a:xfrm>
        </p:spPr>
        <p:txBody>
          <a:bodyPr anchor="ctr">
            <a:normAutofit/>
          </a:bodyPr>
          <a:lstStyle/>
          <a:p>
            <a:r>
              <a:rPr lang="el-GR" sz="2400" dirty="0"/>
              <a:t>Υπάρχουν αρκετά και σχετικά νέα φάρμακα που είναι αποτελεσματικοί αντιεπιληπτικοί παράγοντες. </a:t>
            </a:r>
          </a:p>
          <a:p>
            <a:pPr marL="0" indent="0">
              <a:buNone/>
            </a:pPr>
            <a:r>
              <a:rPr lang="el-GR" sz="2400" dirty="0"/>
              <a:t>    Αυτά περιλαμβάνουν την </a:t>
            </a:r>
            <a:r>
              <a:rPr lang="el-GR" sz="2400" b="1" dirty="0" err="1"/>
              <a:t>φελβαμάτη</a:t>
            </a:r>
            <a:r>
              <a:rPr lang="el-GR" sz="2400" b="1" dirty="0"/>
              <a:t> </a:t>
            </a:r>
            <a:r>
              <a:rPr lang="el-GR" sz="2400" dirty="0"/>
              <a:t>(μπορεί να προκαλέσει </a:t>
            </a:r>
            <a:r>
              <a:rPr lang="el-GR" sz="2400" dirty="0" err="1"/>
              <a:t>απλαστική</a:t>
            </a:r>
            <a:r>
              <a:rPr lang="el-GR" sz="2400" dirty="0"/>
              <a:t> αναιμία), την </a:t>
            </a:r>
            <a:r>
              <a:rPr lang="el-GR" sz="2400" b="1" dirty="0" err="1"/>
              <a:t>γκαμπαπεντίνη</a:t>
            </a:r>
            <a:r>
              <a:rPr lang="el-GR" sz="2400" dirty="0"/>
              <a:t> (χρησιμοποιείται επίσης για τον μετριασμό του πόνου), την </a:t>
            </a:r>
            <a:r>
              <a:rPr lang="el-GR" sz="2400" b="1" i="1" dirty="0" err="1"/>
              <a:t>φωσφαινυτοΐνη</a:t>
            </a:r>
            <a:r>
              <a:rPr lang="el-GR" sz="2400" i="1" dirty="0"/>
              <a:t> </a:t>
            </a:r>
            <a:r>
              <a:rPr lang="el-GR" sz="2400" dirty="0"/>
              <a:t>(διαλυτό </a:t>
            </a:r>
            <a:r>
              <a:rPr lang="el-GR" sz="2400" dirty="0" err="1"/>
              <a:t>προφάρμακο</a:t>
            </a:r>
            <a:r>
              <a:rPr lang="el-GR" sz="2400" dirty="0"/>
              <a:t> για την </a:t>
            </a:r>
            <a:r>
              <a:rPr lang="el-GR" sz="2400" dirty="0" err="1"/>
              <a:t>φαινυτοΐνη</a:t>
            </a:r>
            <a:r>
              <a:rPr lang="el-GR" sz="2400" dirty="0"/>
              <a:t>), την </a:t>
            </a:r>
            <a:r>
              <a:rPr lang="el-GR" sz="2400" b="1" dirty="0" err="1"/>
              <a:t>τοπιραμάτη</a:t>
            </a:r>
            <a:r>
              <a:rPr lang="el-GR" sz="2400" i="1" dirty="0"/>
              <a:t>, την </a:t>
            </a:r>
            <a:r>
              <a:rPr lang="el-GR" sz="2400" b="1" i="1" dirty="0" err="1"/>
              <a:t>λαμοτριγίνη</a:t>
            </a:r>
            <a:r>
              <a:rPr lang="el-GR" sz="2400" i="1" dirty="0"/>
              <a:t>, την </a:t>
            </a:r>
            <a:r>
              <a:rPr lang="el-GR" sz="2400" b="1" i="1" dirty="0" err="1"/>
              <a:t>λεβετιρακετάμη</a:t>
            </a:r>
            <a:r>
              <a:rPr lang="el-GR" sz="2400" i="1" dirty="0"/>
              <a:t>, την </a:t>
            </a:r>
            <a:r>
              <a:rPr lang="el-GR" sz="2400" b="1" i="1" dirty="0" err="1"/>
              <a:t>οξυκαρβαζεπίνη</a:t>
            </a:r>
            <a:r>
              <a:rPr lang="el-GR" sz="2400" i="1" dirty="0"/>
              <a:t> </a:t>
            </a:r>
            <a:r>
              <a:rPr lang="el-GR" sz="2400" dirty="0"/>
              <a:t>(ανάλογο της </a:t>
            </a:r>
            <a:r>
              <a:rPr lang="el-GR" sz="2400" dirty="0" err="1"/>
              <a:t>καρβαμαζεπίνης</a:t>
            </a:r>
            <a:r>
              <a:rPr lang="el-GR" sz="2400" dirty="0"/>
              <a:t>), την </a:t>
            </a:r>
            <a:r>
              <a:rPr lang="el-GR" sz="2400" b="1" i="1" dirty="0" err="1"/>
              <a:t>τιαγκαμπίνη</a:t>
            </a:r>
            <a:r>
              <a:rPr lang="el-GR" sz="2400" i="1" dirty="0"/>
              <a:t> </a:t>
            </a:r>
            <a:r>
              <a:rPr lang="el-GR" sz="2400" dirty="0"/>
              <a:t>και την </a:t>
            </a:r>
            <a:r>
              <a:rPr lang="el-GR" sz="2400" b="1" i="1" dirty="0" err="1"/>
              <a:t>ζονισαμίδη</a:t>
            </a:r>
            <a:r>
              <a:rPr lang="el-GR" sz="2400" i="1" dirty="0"/>
              <a:t>. </a:t>
            </a:r>
            <a:endParaRPr lang="el-GR" sz="2400" dirty="0"/>
          </a:p>
        </p:txBody>
      </p:sp>
    </p:spTree>
    <p:extLst>
      <p:ext uri="{BB962C8B-B14F-4D97-AF65-F5344CB8AC3E}">
        <p14:creationId xmlns:p14="http://schemas.microsoft.com/office/powerpoint/2010/main" val="2132434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3697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3BB2427-46C9-48EA-891F-B5C5BE70ECBE}"/>
              </a:ext>
            </a:extLst>
          </p:cNvPr>
          <p:cNvSpPr>
            <a:spLocks noGrp="1"/>
          </p:cNvSpPr>
          <p:nvPr>
            <p:ph type="title"/>
          </p:nvPr>
        </p:nvSpPr>
        <p:spPr>
          <a:xfrm>
            <a:off x="524256" y="491260"/>
            <a:ext cx="6594189" cy="1625210"/>
          </a:xfrm>
        </p:spPr>
        <p:txBody>
          <a:bodyPr>
            <a:normAutofit/>
          </a:bodyPr>
          <a:lstStyle/>
          <a:p>
            <a:r>
              <a:rPr lang="el-GR">
                <a:solidFill>
                  <a:srgbClr val="FFFFFF"/>
                </a:solidFill>
              </a:rPr>
              <a:t>Επιληψία</a:t>
            </a:r>
          </a:p>
        </p:txBody>
      </p:sp>
      <p:pic>
        <p:nvPicPr>
          <p:cNvPr id="4" name="Εικόνα 3">
            <a:extLst>
              <a:ext uri="{FF2B5EF4-FFF2-40B4-BE49-F238E27FC236}">
                <a16:creationId xmlns:a16="http://schemas.microsoft.com/office/drawing/2014/main" id="{B2A62442-BA60-4CA1-9272-73D25F4EA75B}"/>
              </a:ext>
            </a:extLst>
          </p:cNvPr>
          <p:cNvPicPr>
            <a:picLocks noChangeAspect="1"/>
          </p:cNvPicPr>
          <p:nvPr/>
        </p:nvPicPr>
        <p:blipFill rotWithShape="1">
          <a:blip r:embed="rId2"/>
          <a:srcRect b="16535"/>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7C5B535D-5339-41F9-8632-3F671BE3F094}"/>
              </a:ext>
            </a:extLst>
          </p:cNvPr>
          <p:cNvSpPr>
            <a:spLocks noGrp="1"/>
          </p:cNvSpPr>
          <p:nvPr>
            <p:ph idx="1"/>
          </p:nvPr>
        </p:nvSpPr>
        <p:spPr>
          <a:xfrm>
            <a:off x="8029319" y="917725"/>
            <a:ext cx="3424739" cy="4852362"/>
          </a:xfrm>
        </p:spPr>
        <p:txBody>
          <a:bodyPr anchor="ctr">
            <a:normAutofit/>
          </a:bodyPr>
          <a:lstStyle/>
          <a:p>
            <a:r>
              <a:rPr lang="el-GR" sz="2400" dirty="0">
                <a:solidFill>
                  <a:srgbClr val="FFFFFF"/>
                </a:solidFill>
              </a:rPr>
              <a:t>Η επιληψία περιγράφεται ως νόσος από την αρχαιότητα (ως Ιερή  ή Ηράκλεια νόσος) </a:t>
            </a:r>
          </a:p>
          <a:p>
            <a:r>
              <a:rPr lang="el-GR" sz="2400" dirty="0">
                <a:solidFill>
                  <a:srgbClr val="FFFFFF"/>
                </a:solidFill>
              </a:rPr>
              <a:t> Ο Ιπποκράτης περιέγραψε ότι η επιληψία είναι νόσος, δεν είχε τίποτε το θεϊκό και μπορεί να αντιμετωπιστεί, προτείνοντας μάλιστα δίαιτα και βότανα για την θεραπεία της</a:t>
            </a:r>
          </a:p>
        </p:txBody>
      </p:sp>
    </p:spTree>
    <p:extLst>
      <p:ext uri="{BB962C8B-B14F-4D97-AF65-F5344CB8AC3E}">
        <p14:creationId xmlns:p14="http://schemas.microsoft.com/office/powerpoint/2010/main" val="291597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43E0352-8CCC-4480-B17E-194D983C7F49}"/>
              </a:ext>
            </a:extLst>
          </p:cNvPr>
          <p:cNvSpPr>
            <a:spLocks noGrp="1"/>
          </p:cNvSpPr>
          <p:nvPr>
            <p:ph type="title"/>
          </p:nvPr>
        </p:nvSpPr>
        <p:spPr>
          <a:xfrm>
            <a:off x="808638" y="386930"/>
            <a:ext cx="9236700" cy="1188950"/>
          </a:xfrm>
        </p:spPr>
        <p:txBody>
          <a:bodyPr anchor="b">
            <a:normAutofit/>
          </a:bodyPr>
          <a:lstStyle/>
          <a:p>
            <a:r>
              <a:rPr lang="el-GR" sz="3800" dirty="0"/>
              <a:t>συμπληρωματικά αντιεπιληπτικά φάρμακα</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82F09DD2-7094-4D80-842B-93C30C734CB2}"/>
              </a:ext>
            </a:extLst>
          </p:cNvPr>
          <p:cNvSpPr>
            <a:spLocks noGrp="1"/>
          </p:cNvSpPr>
          <p:nvPr>
            <p:ph idx="1"/>
          </p:nvPr>
        </p:nvSpPr>
        <p:spPr>
          <a:xfrm>
            <a:off x="808638" y="2468880"/>
            <a:ext cx="10143668" cy="3435531"/>
          </a:xfrm>
        </p:spPr>
        <p:txBody>
          <a:bodyPr anchor="ctr">
            <a:normAutofit/>
          </a:bodyPr>
          <a:lstStyle/>
          <a:p>
            <a:r>
              <a:rPr lang="el-GR" sz="2400" dirty="0"/>
              <a:t>Η </a:t>
            </a:r>
            <a:r>
              <a:rPr lang="el-GR" sz="2400" b="1" dirty="0" err="1"/>
              <a:t>φελβαμάτη</a:t>
            </a:r>
            <a:r>
              <a:rPr lang="el-GR" sz="2400" dirty="0"/>
              <a:t> χρησιμοποιείται στις </a:t>
            </a:r>
            <a:r>
              <a:rPr lang="el-GR" sz="2400" u="sng" dirty="0"/>
              <a:t>ανθεκτικές επιληψίες </a:t>
            </a:r>
            <a:r>
              <a:rPr lang="el-GR" sz="2400" dirty="0"/>
              <a:t>λόγω του κινδύνου </a:t>
            </a:r>
            <a:r>
              <a:rPr lang="el-GR" sz="2400" dirty="0" err="1"/>
              <a:t>απλαστικής</a:t>
            </a:r>
            <a:r>
              <a:rPr lang="el-GR" sz="2400" dirty="0"/>
              <a:t> αναιμίας και ηπατικής ανεπάρκειας. Η δράση της οφείλεται στον αποκλεισμό </a:t>
            </a:r>
            <a:r>
              <a:rPr lang="el-GR" sz="2400" dirty="0" err="1"/>
              <a:t>τασεοεξαρτώμενων</a:t>
            </a:r>
            <a:r>
              <a:rPr lang="el-GR" sz="2400" dirty="0"/>
              <a:t> διαύλων </a:t>
            </a:r>
            <a:r>
              <a:rPr lang="en-US" sz="2400" dirty="0" smtClean="0"/>
              <a:t>Na</a:t>
            </a:r>
            <a:r>
              <a:rPr lang="el-GR" sz="2400" baseline="30000" dirty="0" smtClean="0"/>
              <a:t>+</a:t>
            </a:r>
            <a:r>
              <a:rPr lang="el-GR" sz="2400" dirty="0" smtClean="0"/>
              <a:t> </a:t>
            </a:r>
            <a:r>
              <a:rPr lang="el-GR" sz="2400" dirty="0"/>
              <a:t>και</a:t>
            </a:r>
            <a:r>
              <a:rPr lang="en-US" sz="2400" dirty="0"/>
              <a:t> </a:t>
            </a:r>
            <a:r>
              <a:rPr lang="en-US" sz="2400" dirty="0" smtClean="0"/>
              <a:t>Ca</a:t>
            </a:r>
            <a:r>
              <a:rPr lang="el-GR" sz="2400" baseline="30000" dirty="0" smtClean="0"/>
              <a:t>2+</a:t>
            </a:r>
            <a:r>
              <a:rPr lang="el-GR" sz="2400" dirty="0" smtClean="0"/>
              <a:t> </a:t>
            </a:r>
            <a:r>
              <a:rPr lang="el-GR" sz="2400" dirty="0"/>
              <a:t>αλλά και στον ανταγωνισμό της θέσης δέσμευσης </a:t>
            </a:r>
            <a:r>
              <a:rPr lang="el-GR" sz="2400" dirty="0" err="1"/>
              <a:t>γλυκίνης</a:t>
            </a:r>
            <a:r>
              <a:rPr lang="el-GR" sz="2400" dirty="0"/>
              <a:t> στους υποδοχείς </a:t>
            </a:r>
            <a:r>
              <a:rPr lang="el-GR" sz="2400" dirty="0" err="1"/>
              <a:t>γλουταμικού</a:t>
            </a:r>
            <a:r>
              <a:rPr lang="el-GR" sz="2400" dirty="0"/>
              <a:t> NMDA/AMPA  (αποτροπή της εμφάνισης σπασμών, που επάγει η διέγερση των υποδοχέων </a:t>
            </a:r>
            <a:r>
              <a:rPr lang="el-GR" sz="2400" dirty="0" err="1"/>
              <a:t>γλουταμικού</a:t>
            </a:r>
            <a:r>
              <a:rPr lang="el-GR" sz="2400" dirty="0"/>
              <a:t>). </a:t>
            </a:r>
          </a:p>
          <a:p>
            <a:pPr>
              <a:buFont typeface="Wingdings" panose="05000000000000000000" pitchFamily="2" charset="2"/>
              <a:buChar char="ü"/>
            </a:pPr>
            <a:r>
              <a:rPr lang="el-GR" sz="2400" dirty="0"/>
              <a:t>Το μισό της χορηγούμενης δόσης απεκκρίνεται στα ούρα με την μορφή </a:t>
            </a:r>
            <a:r>
              <a:rPr lang="el-GR" sz="2400" dirty="0" err="1"/>
              <a:t>μεταβολιτών</a:t>
            </a:r>
            <a:r>
              <a:rPr lang="el-GR" sz="2400" dirty="0"/>
              <a:t>. </a:t>
            </a:r>
            <a:endParaRPr lang="el-GR" sz="2400" dirty="0" smtClean="0"/>
          </a:p>
          <a:p>
            <a:pPr>
              <a:buFont typeface="Wingdings" panose="05000000000000000000" pitchFamily="2" charset="2"/>
              <a:buChar char="ü"/>
            </a:pPr>
            <a:r>
              <a:rPr lang="el-GR" sz="2400" dirty="0" smtClean="0"/>
              <a:t>Μπορεί </a:t>
            </a:r>
            <a:r>
              <a:rPr lang="el-GR" sz="2400" dirty="0"/>
              <a:t>να προκαλέσει τοξικότητα στο ήπαρ και στον μυελό των οστών.</a:t>
            </a:r>
          </a:p>
        </p:txBody>
      </p:sp>
    </p:spTree>
    <p:extLst>
      <p:ext uri="{BB962C8B-B14F-4D97-AF65-F5344CB8AC3E}">
        <p14:creationId xmlns:p14="http://schemas.microsoft.com/office/powerpoint/2010/main" val="2282635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3EEEB2C-9602-43FF-B818-4B7989750920}"/>
              </a:ext>
            </a:extLst>
          </p:cNvPr>
          <p:cNvSpPr>
            <a:spLocks noGrp="1"/>
          </p:cNvSpPr>
          <p:nvPr>
            <p:ph type="title"/>
          </p:nvPr>
        </p:nvSpPr>
        <p:spPr>
          <a:xfrm>
            <a:off x="1432648" y="248083"/>
            <a:ext cx="9849751" cy="1005951"/>
          </a:xfrm>
        </p:spPr>
        <p:txBody>
          <a:bodyPr anchor="b">
            <a:normAutofit/>
          </a:bodyPr>
          <a:lstStyle/>
          <a:p>
            <a:r>
              <a:rPr lang="el-GR" sz="4200" dirty="0"/>
              <a:t>συμπληρωματικά αντιεπιληπτικά φάρμακα</a:t>
            </a:r>
          </a:p>
        </p:txBody>
      </p:sp>
      <p:sp>
        <p:nvSpPr>
          <p:cNvPr id="3" name="Θέση περιεχομένου 2">
            <a:extLst>
              <a:ext uri="{FF2B5EF4-FFF2-40B4-BE49-F238E27FC236}">
                <a16:creationId xmlns:a16="http://schemas.microsoft.com/office/drawing/2014/main" id="{28CE5CA1-B081-4A8E-AD62-2D61D9E91A80}"/>
              </a:ext>
            </a:extLst>
          </p:cNvPr>
          <p:cNvSpPr>
            <a:spLocks noGrp="1"/>
          </p:cNvSpPr>
          <p:nvPr>
            <p:ph idx="1"/>
          </p:nvPr>
        </p:nvSpPr>
        <p:spPr>
          <a:xfrm>
            <a:off x="1178848" y="1597754"/>
            <a:ext cx="10103551" cy="4337327"/>
          </a:xfrm>
        </p:spPr>
        <p:txBody>
          <a:bodyPr anchor="ctr">
            <a:noAutofit/>
          </a:bodyPr>
          <a:lstStyle/>
          <a:p>
            <a:r>
              <a:rPr lang="el-GR" sz="2200" dirty="0"/>
              <a:t>Η </a:t>
            </a:r>
            <a:r>
              <a:rPr lang="el-GR" sz="2200" b="1" dirty="0" err="1"/>
              <a:t>γκαμπαπεντίνη</a:t>
            </a:r>
            <a:r>
              <a:rPr lang="el-GR" sz="2200" dirty="0"/>
              <a:t> χρησιμοποιείται για τη θεραπεία </a:t>
            </a:r>
            <a:r>
              <a:rPr lang="el-GR" sz="2200" dirty="0" smtClean="0"/>
              <a:t>μερικών εστιακών </a:t>
            </a:r>
            <a:r>
              <a:rPr lang="el-GR" sz="2200" dirty="0"/>
              <a:t>επιληπτικών κρίσεων και του</a:t>
            </a:r>
            <a:r>
              <a:rPr lang="en-US" sz="2200" dirty="0"/>
              <a:t> </a:t>
            </a:r>
            <a:r>
              <a:rPr lang="el-GR" sz="2200" dirty="0"/>
              <a:t>νευροπαθητικού πόνου. </a:t>
            </a:r>
            <a:r>
              <a:rPr lang="el-GR" sz="2200" dirty="0" smtClean="0"/>
              <a:t>Αν και είναι </a:t>
            </a:r>
            <a:r>
              <a:rPr lang="el-GR" sz="2200" dirty="0"/>
              <a:t>ανάλογης χημικής δομής με το GABA </a:t>
            </a:r>
            <a:r>
              <a:rPr lang="el-GR" sz="2200" dirty="0" smtClean="0"/>
              <a:t>δεν συνδέεται με τον υποδοχέα του </a:t>
            </a:r>
            <a:r>
              <a:rPr lang="en-US" sz="2200" dirty="0" smtClean="0"/>
              <a:t>GABA. </a:t>
            </a:r>
            <a:r>
              <a:rPr lang="en-US" sz="2200" dirty="0"/>
              <a:t>O</a:t>
            </a:r>
            <a:r>
              <a:rPr lang="el-GR" sz="2200" dirty="0" smtClean="0"/>
              <a:t> </a:t>
            </a:r>
            <a:r>
              <a:rPr lang="el-GR" sz="2200" dirty="0"/>
              <a:t>μηχανισμός δράσης </a:t>
            </a:r>
            <a:r>
              <a:rPr lang="el-GR" sz="2200" dirty="0" smtClean="0"/>
              <a:t>του</a:t>
            </a:r>
            <a:r>
              <a:rPr lang="en-US" sz="2200" dirty="0" smtClean="0"/>
              <a:t> </a:t>
            </a:r>
            <a:r>
              <a:rPr lang="el-GR" sz="2200" dirty="0" smtClean="0"/>
              <a:t>πραγματοποιείται μέσω </a:t>
            </a:r>
            <a:r>
              <a:rPr lang="el-GR" sz="2200" dirty="0"/>
              <a:t>αποκλεισμού των διαύλων </a:t>
            </a:r>
            <a:r>
              <a:rPr lang="en-US" sz="2200" dirty="0" smtClean="0"/>
              <a:t>Ca</a:t>
            </a:r>
            <a:r>
              <a:rPr lang="el-GR" sz="2200" baseline="30000" dirty="0" smtClean="0"/>
              <a:t>2+</a:t>
            </a:r>
            <a:r>
              <a:rPr lang="el-GR" sz="2200" dirty="0" smtClean="0"/>
              <a:t> </a:t>
            </a:r>
            <a:r>
              <a:rPr lang="el-GR" sz="2200" dirty="0"/>
              <a:t>(σύνδεση με </a:t>
            </a:r>
            <a:r>
              <a:rPr lang="el-GR" sz="2200" dirty="0" smtClean="0"/>
              <a:t>τις  βοηθητικές α2δ-1 και α2δ-2 </a:t>
            </a:r>
            <a:r>
              <a:rPr lang="el-GR" sz="2200" dirty="0" err="1" smtClean="0"/>
              <a:t>υπομονάδες</a:t>
            </a:r>
            <a:r>
              <a:rPr lang="el-GR" sz="2200" dirty="0" smtClean="0"/>
              <a:t> </a:t>
            </a:r>
            <a:r>
              <a:rPr lang="el-GR" sz="2200" dirty="0"/>
              <a:t>ορισμένων </a:t>
            </a:r>
            <a:r>
              <a:rPr lang="el-GR" sz="2200" dirty="0" err="1"/>
              <a:t>τασεοεξαρτώμενων</a:t>
            </a:r>
            <a:r>
              <a:rPr lang="el-GR" sz="2200" dirty="0"/>
              <a:t> διαύλων ασβεστίου (</a:t>
            </a:r>
            <a:r>
              <a:rPr lang="el-GR" sz="2200" dirty="0" err="1"/>
              <a:t>VDCCs</a:t>
            </a:r>
            <a:r>
              <a:rPr lang="el-GR" sz="2200" dirty="0" smtClean="0"/>
              <a:t>)</a:t>
            </a:r>
            <a:r>
              <a:rPr lang="en-US" sz="2200" dirty="0" smtClean="0"/>
              <a:t>. </a:t>
            </a:r>
            <a:r>
              <a:rPr lang="el-GR" sz="2200" dirty="0" smtClean="0"/>
              <a:t>Εμπλέκεται </a:t>
            </a:r>
            <a:r>
              <a:rPr lang="el-GR" sz="2200" dirty="0" smtClean="0"/>
              <a:t>και την απελευθέρωση του </a:t>
            </a:r>
            <a:r>
              <a:rPr lang="en-US" sz="2200" dirty="0" smtClean="0"/>
              <a:t>GABA</a:t>
            </a:r>
            <a:r>
              <a:rPr lang="el-GR" sz="2200" dirty="0" smtClean="0"/>
              <a:t> από </a:t>
            </a:r>
            <a:r>
              <a:rPr lang="en-US" sz="2200" dirty="0" smtClean="0"/>
              <a:t>GABA</a:t>
            </a:r>
            <a:r>
              <a:rPr lang="el-GR" sz="2200" dirty="0" err="1" smtClean="0"/>
              <a:t>εργικά</a:t>
            </a:r>
            <a:r>
              <a:rPr lang="el-GR" sz="2200" dirty="0" smtClean="0"/>
              <a:t> νεύρα. </a:t>
            </a:r>
            <a:r>
              <a:rPr lang="el-GR" sz="2200" dirty="0"/>
              <a:t>Χρησιμοποιείται ως συμπληρωματική θεραπεία στη μερική επιληψία και στη δευτεροπαθή γενικευμένη </a:t>
            </a:r>
            <a:r>
              <a:rPr lang="el-GR" sz="2200" dirty="0" err="1"/>
              <a:t>τονικοκλονική</a:t>
            </a:r>
            <a:r>
              <a:rPr lang="el-GR" sz="2200" dirty="0"/>
              <a:t> επιληψία. </a:t>
            </a:r>
          </a:p>
          <a:p>
            <a:pPr>
              <a:buFont typeface="Wingdings" panose="05000000000000000000" pitchFamily="2" charset="2"/>
              <a:buChar char="ü"/>
            </a:pPr>
            <a:r>
              <a:rPr lang="el-GR" sz="2200" dirty="0"/>
              <a:t>Εμφανίζει </a:t>
            </a:r>
            <a:r>
              <a:rPr lang="el-GR" sz="2200" dirty="0" err="1"/>
              <a:t>δοσοεξαρτώμενη</a:t>
            </a:r>
            <a:r>
              <a:rPr lang="el-GR" sz="2200" dirty="0"/>
              <a:t> απορρόφηση από το στόμα και απεκκρίνεται αναλλοίωτη από τους </a:t>
            </a:r>
            <a:r>
              <a:rPr lang="el-GR" sz="2200" dirty="0" err="1"/>
              <a:t>νεφρούς</a:t>
            </a:r>
            <a:r>
              <a:rPr lang="el-GR" sz="2200" dirty="0"/>
              <a:t>. </a:t>
            </a:r>
          </a:p>
          <a:p>
            <a:pPr>
              <a:buFont typeface="Wingdings" panose="05000000000000000000" pitchFamily="2" charset="2"/>
              <a:buChar char="ü"/>
            </a:pPr>
            <a:r>
              <a:rPr lang="el-GR" sz="2200" dirty="0"/>
              <a:t>Ανακουφίζει από το διαβητικό νευροπαθητικό πόνο και τη </a:t>
            </a:r>
            <a:r>
              <a:rPr lang="el-GR" sz="2200" dirty="0" err="1"/>
              <a:t>μεθερπητική</a:t>
            </a:r>
            <a:r>
              <a:rPr lang="el-GR" sz="2200" dirty="0"/>
              <a:t> νευραλγία. </a:t>
            </a:r>
          </a:p>
          <a:p>
            <a:pPr>
              <a:buFont typeface="Wingdings" panose="05000000000000000000" pitchFamily="2" charset="2"/>
              <a:buChar char="ü"/>
            </a:pPr>
            <a:r>
              <a:rPr lang="el-GR" sz="2200" dirty="0"/>
              <a:t>Μπορεί να εμφανιστούν ανεπιθύμητες ενέργειες όπως υπνηλία, ζάλη, αταξία, νυσταγμός και κεφαλαλγία.</a:t>
            </a:r>
          </a:p>
        </p:txBody>
      </p:sp>
    </p:spTree>
    <p:extLst>
      <p:ext uri="{BB962C8B-B14F-4D97-AF65-F5344CB8AC3E}">
        <p14:creationId xmlns:p14="http://schemas.microsoft.com/office/powerpoint/2010/main" val="4071409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DF98B81-6947-4792-A381-75860B4A1F6F}"/>
              </a:ext>
            </a:extLst>
          </p:cNvPr>
          <p:cNvSpPr>
            <a:spLocks noGrp="1"/>
          </p:cNvSpPr>
          <p:nvPr>
            <p:ph type="title"/>
          </p:nvPr>
        </p:nvSpPr>
        <p:spPr>
          <a:xfrm>
            <a:off x="808638" y="386930"/>
            <a:ext cx="9236700" cy="1188950"/>
          </a:xfrm>
        </p:spPr>
        <p:txBody>
          <a:bodyPr anchor="b">
            <a:normAutofit/>
          </a:bodyPr>
          <a:lstStyle/>
          <a:p>
            <a:r>
              <a:rPr lang="el-GR" sz="3800" dirty="0"/>
              <a:t>συμπληρωματικά αντιεπιληπτικά φάρμακα</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365E6431-4BB8-4693-87E1-4C0FED94DE1C}"/>
              </a:ext>
            </a:extLst>
          </p:cNvPr>
          <p:cNvSpPr>
            <a:spLocks noGrp="1"/>
          </p:cNvSpPr>
          <p:nvPr>
            <p:ph idx="1"/>
          </p:nvPr>
        </p:nvSpPr>
        <p:spPr>
          <a:xfrm>
            <a:off x="793659" y="2599509"/>
            <a:ext cx="10252121" cy="3435531"/>
          </a:xfrm>
        </p:spPr>
        <p:txBody>
          <a:bodyPr anchor="ctr">
            <a:normAutofit fontScale="92500" lnSpcReduction="10000"/>
          </a:bodyPr>
          <a:lstStyle/>
          <a:p>
            <a:r>
              <a:rPr lang="el-GR" sz="2400" dirty="0"/>
              <a:t>Η </a:t>
            </a:r>
            <a:r>
              <a:rPr lang="el-GR" sz="2400" b="1" dirty="0" err="1"/>
              <a:t>λαμοτριγίνη</a:t>
            </a:r>
            <a:r>
              <a:rPr lang="el-GR" sz="2400" dirty="0"/>
              <a:t> δρα αποκλείοντας τους διαύλους </a:t>
            </a:r>
            <a:r>
              <a:rPr lang="en-US" sz="2400" dirty="0" smtClean="0"/>
              <a:t>Na</a:t>
            </a:r>
            <a:r>
              <a:rPr lang="el-GR" sz="2400" baseline="30000" dirty="0" smtClean="0"/>
              <a:t>+</a:t>
            </a:r>
            <a:r>
              <a:rPr lang="el-GR" sz="2400" dirty="0" smtClean="0"/>
              <a:t> </a:t>
            </a:r>
            <a:r>
              <a:rPr lang="el-GR" sz="2400" dirty="0"/>
              <a:t>και τους </a:t>
            </a:r>
            <a:r>
              <a:rPr lang="el-GR" sz="2400" dirty="0" err="1"/>
              <a:t>τασεοεξαρτώμενους</a:t>
            </a:r>
            <a:r>
              <a:rPr lang="el-GR" sz="2400" dirty="0"/>
              <a:t> διαύλους </a:t>
            </a:r>
            <a:r>
              <a:rPr lang="en-US" sz="2400" dirty="0" smtClean="0"/>
              <a:t>Ca</a:t>
            </a:r>
            <a:r>
              <a:rPr lang="el-GR" sz="2400" baseline="30000" dirty="0" smtClean="0"/>
              <a:t>2+</a:t>
            </a:r>
            <a:r>
              <a:rPr lang="el-GR" sz="2400" dirty="0" smtClean="0"/>
              <a:t>. </a:t>
            </a:r>
            <a:r>
              <a:rPr lang="el-GR" sz="2400" dirty="0"/>
              <a:t>Καταστέλλει την απελευθέρωση και την διεγερτική δράση του </a:t>
            </a:r>
            <a:r>
              <a:rPr lang="el-GR" sz="2400" dirty="0" err="1"/>
              <a:t>γλουταμικού</a:t>
            </a:r>
            <a:r>
              <a:rPr lang="el-GR" sz="2400" dirty="0"/>
              <a:t> και </a:t>
            </a:r>
            <a:r>
              <a:rPr lang="el-GR" sz="2400" dirty="0" err="1"/>
              <a:t>ασπαρτικού</a:t>
            </a:r>
            <a:r>
              <a:rPr lang="el-GR" sz="2400" dirty="0"/>
              <a:t>. Θεωρείται φάρμακο πρώτης γραμμής στις γενικευμένες </a:t>
            </a:r>
            <a:r>
              <a:rPr lang="el-GR" sz="2400" dirty="0" err="1"/>
              <a:t>τονικοκλονικές</a:t>
            </a:r>
            <a:r>
              <a:rPr lang="el-GR" sz="2400" dirty="0"/>
              <a:t> κρίσεις. Είναι αποτελεσματική σε ευρύ φάσμα επιληπτικών διαταραχών και χρησιμοποιείται ως συμπληρωματική θεραπεία σε παιδιά και ως </a:t>
            </a:r>
            <a:r>
              <a:rPr lang="el-GR" sz="2400" dirty="0" err="1"/>
              <a:t>μονοθεραπεία</a:t>
            </a:r>
            <a:r>
              <a:rPr lang="el-GR" sz="2400" dirty="0"/>
              <a:t> σε ενήλικες. Έχει χρήση και στη διπολική διαταραχή.</a:t>
            </a:r>
            <a:endParaRPr lang="en-US" sz="2400" dirty="0"/>
          </a:p>
          <a:p>
            <a:pPr>
              <a:buFont typeface="Wingdings" panose="05000000000000000000" pitchFamily="2" charset="2"/>
              <a:buChar char="ü"/>
            </a:pPr>
            <a:r>
              <a:rPr lang="el-GR" sz="2400" dirty="0"/>
              <a:t> </a:t>
            </a:r>
            <a:r>
              <a:rPr lang="el-GR" sz="2400" dirty="0" err="1"/>
              <a:t>Απορροφάται</a:t>
            </a:r>
            <a:r>
              <a:rPr lang="el-GR" sz="2400" dirty="0"/>
              <a:t> πλήρως από το στόμα και δεν μεταβάλλεται με τα γεύματα. Έχει χρόνο </a:t>
            </a:r>
            <a:r>
              <a:rPr lang="el-GR" sz="2400" dirty="0" err="1"/>
              <a:t>ημιζωής</a:t>
            </a:r>
            <a:r>
              <a:rPr lang="el-GR" sz="2400" dirty="0"/>
              <a:t> 24-35 ώρες που μειώνεται με τα </a:t>
            </a:r>
            <a:r>
              <a:rPr lang="el-GR" sz="2400" dirty="0" err="1"/>
              <a:t>ενζυμοεπάγωγα</a:t>
            </a:r>
            <a:r>
              <a:rPr lang="el-GR" sz="2400" dirty="0"/>
              <a:t> φάρμακα και αυξάνεται με το </a:t>
            </a:r>
            <a:r>
              <a:rPr lang="el-GR" sz="2400" dirty="0" err="1"/>
              <a:t>βαλπροϊκό</a:t>
            </a:r>
            <a:r>
              <a:rPr lang="el-GR" sz="2400" dirty="0"/>
              <a:t> οξύ. </a:t>
            </a:r>
          </a:p>
          <a:p>
            <a:pPr>
              <a:buFont typeface="Wingdings" panose="05000000000000000000" pitchFamily="2" charset="2"/>
              <a:buChar char="ü"/>
            </a:pPr>
            <a:r>
              <a:rPr lang="el-GR" sz="2400" dirty="0"/>
              <a:t>Μπορεί να εμφανίσει ανεπιθύμητες ενέργειες όπως κεφαλαλγία, ζάλη, αταξία και σοβαρό εξάνθημα σε ορισμένους ασθενείς.</a:t>
            </a:r>
          </a:p>
        </p:txBody>
      </p:sp>
    </p:spTree>
    <p:extLst>
      <p:ext uri="{BB962C8B-B14F-4D97-AF65-F5344CB8AC3E}">
        <p14:creationId xmlns:p14="http://schemas.microsoft.com/office/powerpoint/2010/main" val="22293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778693" y="1360306"/>
            <a:ext cx="2390775" cy="1914525"/>
          </a:xfrm>
          <a:prstGeom prst="rect">
            <a:avLst/>
          </a:prstGeom>
        </p:spPr>
      </p:pic>
      <p:pic>
        <p:nvPicPr>
          <p:cNvPr id="3" name="Εικόνα 2"/>
          <p:cNvPicPr>
            <a:picLocks noChangeAspect="1"/>
          </p:cNvPicPr>
          <p:nvPr/>
        </p:nvPicPr>
        <p:blipFill>
          <a:blip r:embed="rId3"/>
          <a:stretch>
            <a:fillRect/>
          </a:stretch>
        </p:blipFill>
        <p:spPr>
          <a:xfrm>
            <a:off x="4572907" y="3570514"/>
            <a:ext cx="3081019" cy="3099477"/>
          </a:xfrm>
          <a:prstGeom prst="rect">
            <a:avLst/>
          </a:prstGeom>
        </p:spPr>
      </p:pic>
      <p:pic>
        <p:nvPicPr>
          <p:cNvPr id="4" name="Εικόνα 3"/>
          <p:cNvPicPr>
            <a:picLocks noChangeAspect="1"/>
          </p:cNvPicPr>
          <p:nvPr/>
        </p:nvPicPr>
        <p:blipFill>
          <a:blip r:embed="rId4"/>
          <a:stretch>
            <a:fillRect/>
          </a:stretch>
        </p:blipFill>
        <p:spPr>
          <a:xfrm>
            <a:off x="453117" y="1692320"/>
            <a:ext cx="2838450" cy="1609725"/>
          </a:xfrm>
          <a:prstGeom prst="rect">
            <a:avLst/>
          </a:prstGeom>
        </p:spPr>
      </p:pic>
      <p:pic>
        <p:nvPicPr>
          <p:cNvPr id="5" name="Εικόνα 4"/>
          <p:cNvPicPr>
            <a:picLocks noChangeAspect="1"/>
          </p:cNvPicPr>
          <p:nvPr/>
        </p:nvPicPr>
        <p:blipFill>
          <a:blip r:embed="rId5"/>
          <a:stretch>
            <a:fillRect/>
          </a:stretch>
        </p:blipFill>
        <p:spPr>
          <a:xfrm>
            <a:off x="160020" y="3438797"/>
            <a:ext cx="3419203" cy="3419203"/>
          </a:xfrm>
          <a:prstGeom prst="rect">
            <a:avLst/>
          </a:prstGeom>
        </p:spPr>
      </p:pic>
      <p:pic>
        <p:nvPicPr>
          <p:cNvPr id="6" name="Εικόνα 5"/>
          <p:cNvPicPr>
            <a:picLocks noChangeAspect="1"/>
          </p:cNvPicPr>
          <p:nvPr/>
        </p:nvPicPr>
        <p:blipFill>
          <a:blip r:embed="rId6"/>
          <a:stretch>
            <a:fillRect/>
          </a:stretch>
        </p:blipFill>
        <p:spPr>
          <a:xfrm>
            <a:off x="9124270" y="1360306"/>
            <a:ext cx="2390775" cy="1914525"/>
          </a:xfrm>
          <a:prstGeom prst="rect">
            <a:avLst/>
          </a:prstGeom>
        </p:spPr>
      </p:pic>
      <p:pic>
        <p:nvPicPr>
          <p:cNvPr id="7" name="Εικόνα 6"/>
          <p:cNvPicPr>
            <a:picLocks noChangeAspect="1"/>
          </p:cNvPicPr>
          <p:nvPr/>
        </p:nvPicPr>
        <p:blipFill>
          <a:blip r:embed="rId7"/>
          <a:stretch>
            <a:fillRect/>
          </a:stretch>
        </p:blipFill>
        <p:spPr>
          <a:xfrm>
            <a:off x="9385663" y="3962400"/>
            <a:ext cx="2603863" cy="2603863"/>
          </a:xfrm>
          <a:prstGeom prst="rect">
            <a:avLst/>
          </a:prstGeom>
        </p:spPr>
      </p:pic>
      <p:sp>
        <p:nvSpPr>
          <p:cNvPr id="8" name="TextBox 7"/>
          <p:cNvSpPr txBox="1"/>
          <p:nvPr/>
        </p:nvSpPr>
        <p:spPr>
          <a:xfrm>
            <a:off x="766354" y="864568"/>
            <a:ext cx="1678793" cy="461665"/>
          </a:xfrm>
          <a:prstGeom prst="rect">
            <a:avLst/>
          </a:prstGeom>
          <a:noFill/>
        </p:spPr>
        <p:txBody>
          <a:bodyPr wrap="none" rtlCol="0">
            <a:spAutoFit/>
          </a:bodyPr>
          <a:lstStyle/>
          <a:p>
            <a:r>
              <a:rPr lang="el-GR" sz="2400" b="1" dirty="0" err="1"/>
              <a:t>φελβαμάτη</a:t>
            </a:r>
            <a:endParaRPr lang="el-GR" sz="2400" dirty="0"/>
          </a:p>
        </p:txBody>
      </p:sp>
      <p:sp>
        <p:nvSpPr>
          <p:cNvPr id="9" name="TextBox 8"/>
          <p:cNvSpPr txBox="1"/>
          <p:nvPr/>
        </p:nvSpPr>
        <p:spPr>
          <a:xfrm>
            <a:off x="4911634" y="705394"/>
            <a:ext cx="2157642" cy="461665"/>
          </a:xfrm>
          <a:prstGeom prst="rect">
            <a:avLst/>
          </a:prstGeom>
          <a:noFill/>
        </p:spPr>
        <p:txBody>
          <a:bodyPr wrap="none" rtlCol="0">
            <a:spAutoFit/>
          </a:bodyPr>
          <a:lstStyle/>
          <a:p>
            <a:r>
              <a:rPr lang="el-GR" sz="2400" b="1" dirty="0" err="1"/>
              <a:t>γκαμπαπεντίνη</a:t>
            </a:r>
            <a:endParaRPr lang="el-GR" sz="2400" dirty="0"/>
          </a:p>
        </p:txBody>
      </p:sp>
      <p:sp>
        <p:nvSpPr>
          <p:cNvPr id="10" name="TextBox 9"/>
          <p:cNvSpPr txBox="1"/>
          <p:nvPr/>
        </p:nvSpPr>
        <p:spPr>
          <a:xfrm>
            <a:off x="9535763" y="633736"/>
            <a:ext cx="1752275" cy="461665"/>
          </a:xfrm>
          <a:prstGeom prst="rect">
            <a:avLst/>
          </a:prstGeom>
          <a:noFill/>
        </p:spPr>
        <p:txBody>
          <a:bodyPr wrap="none" rtlCol="0">
            <a:spAutoFit/>
          </a:bodyPr>
          <a:lstStyle/>
          <a:p>
            <a:r>
              <a:rPr lang="el-GR" sz="2400" b="1" dirty="0" err="1"/>
              <a:t>λαμοτριγίνη</a:t>
            </a:r>
            <a:endParaRPr lang="el-GR" sz="2400" dirty="0"/>
          </a:p>
        </p:txBody>
      </p:sp>
    </p:spTree>
    <p:extLst>
      <p:ext uri="{BB962C8B-B14F-4D97-AF65-F5344CB8AC3E}">
        <p14:creationId xmlns:p14="http://schemas.microsoft.com/office/powerpoint/2010/main" val="375100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64A351-6DE0-4ECE-857B-B7A3D4210CC8}"/>
              </a:ext>
            </a:extLst>
          </p:cNvPr>
          <p:cNvSpPr>
            <a:spLocks noGrp="1"/>
          </p:cNvSpPr>
          <p:nvPr>
            <p:ph type="title"/>
          </p:nvPr>
        </p:nvSpPr>
        <p:spPr>
          <a:xfrm>
            <a:off x="1347313" y="169575"/>
            <a:ext cx="9849751" cy="560299"/>
          </a:xfrm>
        </p:spPr>
        <p:txBody>
          <a:bodyPr anchor="b">
            <a:normAutofit fontScale="90000"/>
          </a:bodyPr>
          <a:lstStyle/>
          <a:p>
            <a:r>
              <a:rPr lang="el-GR" sz="4200" dirty="0"/>
              <a:t>συμπληρωματικά αντιεπιληπτικά φάρμακα</a:t>
            </a:r>
          </a:p>
        </p:txBody>
      </p:sp>
      <p:sp>
        <p:nvSpPr>
          <p:cNvPr id="3" name="Θέση περιεχομένου 2">
            <a:extLst>
              <a:ext uri="{FF2B5EF4-FFF2-40B4-BE49-F238E27FC236}">
                <a16:creationId xmlns:a16="http://schemas.microsoft.com/office/drawing/2014/main" id="{443FF392-D1C7-4410-A106-1CB05F7BEB7B}"/>
              </a:ext>
            </a:extLst>
          </p:cNvPr>
          <p:cNvSpPr>
            <a:spLocks noGrp="1"/>
          </p:cNvSpPr>
          <p:nvPr>
            <p:ph idx="1"/>
          </p:nvPr>
        </p:nvSpPr>
        <p:spPr>
          <a:xfrm>
            <a:off x="589424" y="922919"/>
            <a:ext cx="8115156" cy="4854207"/>
          </a:xfrm>
        </p:spPr>
        <p:txBody>
          <a:bodyPr anchor="ctr">
            <a:normAutofit/>
          </a:bodyPr>
          <a:lstStyle/>
          <a:p>
            <a:pPr marL="0" indent="0">
              <a:buNone/>
            </a:pPr>
            <a:r>
              <a:rPr lang="el-GR" sz="2000" dirty="0"/>
              <a:t>Η </a:t>
            </a:r>
            <a:r>
              <a:rPr lang="el-GR" sz="2000" b="1" dirty="0" err="1"/>
              <a:t>λεβετιρακετάμη</a:t>
            </a:r>
            <a:r>
              <a:rPr lang="el-GR" sz="2000" dirty="0"/>
              <a:t> έχει εγκριθεί ως συμπληρωματικό φάρμακο για την ανθεκτική μερική επιληψία. Ο μηχανισμός δράσης </a:t>
            </a:r>
            <a:r>
              <a:rPr lang="el-GR" sz="2000" dirty="0" smtClean="0"/>
              <a:t>εκδηλώνεται με την ρύθμιση της απελευθέρωσης νευροδιαβιβαστών στον εγκέφαλο, ως αποτέλεσμα της δέσμευσης του φαρμάκου στους πρωτεϊνικούς υποδοχείς </a:t>
            </a:r>
            <a:r>
              <a:rPr lang="en-US" sz="2000" dirty="0"/>
              <a:t>SV2A </a:t>
            </a:r>
            <a:r>
              <a:rPr lang="el-GR" sz="2000" dirty="0" smtClean="0"/>
              <a:t>των </a:t>
            </a:r>
            <a:r>
              <a:rPr lang="el-GR" sz="2000" dirty="0" err="1" smtClean="0"/>
              <a:t>κυστιδίων</a:t>
            </a:r>
            <a:r>
              <a:rPr lang="el-GR" sz="2000" dirty="0" smtClean="0"/>
              <a:t> απελευθέρωσης των νευροδιαβιβαστών. </a:t>
            </a:r>
          </a:p>
          <a:p>
            <a:pPr>
              <a:buFont typeface="Wingdings" panose="05000000000000000000" pitchFamily="2" charset="2"/>
              <a:buChar char="ü"/>
            </a:pPr>
            <a:r>
              <a:rPr lang="el-GR" sz="2000" dirty="0" err="1" smtClean="0"/>
              <a:t>Απορροφάται</a:t>
            </a:r>
            <a:r>
              <a:rPr lang="el-GR" sz="2000" dirty="0" smtClean="0"/>
              <a:t> </a:t>
            </a:r>
            <a:r>
              <a:rPr lang="el-GR" sz="2000" dirty="0"/>
              <a:t>καλά από το στόμα και απεκκρίνεται στα ούρα, με το 66% να παραμένει αναλλοίωτο. </a:t>
            </a:r>
            <a:endParaRPr lang="el-GR" sz="2000" dirty="0" smtClean="0"/>
          </a:p>
          <a:p>
            <a:pPr>
              <a:buFont typeface="Wingdings" panose="05000000000000000000" pitchFamily="2" charset="2"/>
              <a:buChar char="ü"/>
            </a:pPr>
            <a:r>
              <a:rPr lang="el-GR" sz="2000" dirty="0" smtClean="0"/>
              <a:t>Δεν </a:t>
            </a:r>
            <a:r>
              <a:rPr lang="el-GR" sz="2000" dirty="0" err="1"/>
              <a:t>αλληλεπιδρά</a:t>
            </a:r>
            <a:r>
              <a:rPr lang="el-GR" sz="2000" dirty="0"/>
              <a:t> με άλλα φάρμακα, όμως μπορεί να προκαλέσει ζάλη, διαταραχές ύπνου, κεφαλαλγία, κόπωση, αύξηση αυτοκτονικών τάσεων.</a:t>
            </a:r>
          </a:p>
          <a:p>
            <a:endParaRPr lang="el-GR" sz="2000" dirty="0"/>
          </a:p>
          <a:p>
            <a:pPr marL="0" indent="0">
              <a:buNone/>
            </a:pPr>
            <a:endParaRPr lang="el-GR" sz="1700" dirty="0"/>
          </a:p>
        </p:txBody>
      </p:sp>
      <p:pic>
        <p:nvPicPr>
          <p:cNvPr id="4" name="Εικόνα 3"/>
          <p:cNvPicPr>
            <a:picLocks noChangeAspect="1"/>
          </p:cNvPicPr>
          <p:nvPr/>
        </p:nvPicPr>
        <p:blipFill>
          <a:blip r:embed="rId2"/>
          <a:stretch>
            <a:fillRect/>
          </a:stretch>
        </p:blipFill>
        <p:spPr>
          <a:xfrm>
            <a:off x="8688390" y="1073110"/>
            <a:ext cx="2480515" cy="2447588"/>
          </a:xfrm>
          <a:prstGeom prst="rect">
            <a:avLst/>
          </a:prstGeom>
        </p:spPr>
      </p:pic>
      <p:pic>
        <p:nvPicPr>
          <p:cNvPr id="5" name="Εικόνα 4"/>
          <p:cNvPicPr>
            <a:picLocks noChangeAspect="1"/>
          </p:cNvPicPr>
          <p:nvPr/>
        </p:nvPicPr>
        <p:blipFill>
          <a:blip r:embed="rId3"/>
          <a:stretch>
            <a:fillRect/>
          </a:stretch>
        </p:blipFill>
        <p:spPr>
          <a:xfrm>
            <a:off x="9027661" y="3739200"/>
            <a:ext cx="2426469" cy="2426469"/>
          </a:xfrm>
          <a:prstGeom prst="rect">
            <a:avLst/>
          </a:prstGeom>
        </p:spPr>
      </p:pic>
      <p:pic>
        <p:nvPicPr>
          <p:cNvPr id="6" name="Εικόνα 5"/>
          <p:cNvPicPr>
            <a:picLocks noChangeAspect="1"/>
          </p:cNvPicPr>
          <p:nvPr/>
        </p:nvPicPr>
        <p:blipFill>
          <a:blip r:embed="rId4"/>
          <a:stretch>
            <a:fillRect/>
          </a:stretch>
        </p:blipFill>
        <p:spPr>
          <a:xfrm>
            <a:off x="6727622" y="4295544"/>
            <a:ext cx="1976958" cy="1976958"/>
          </a:xfrm>
          <a:prstGeom prst="rect">
            <a:avLst/>
          </a:prstGeom>
        </p:spPr>
      </p:pic>
    </p:spTree>
    <p:extLst>
      <p:ext uri="{BB962C8B-B14F-4D97-AF65-F5344CB8AC3E}">
        <p14:creationId xmlns:p14="http://schemas.microsoft.com/office/powerpoint/2010/main" val="370222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συμπληρωματικά αντιεπιληπτικά φάρμακα</a:t>
            </a:r>
          </a:p>
        </p:txBody>
      </p:sp>
      <p:sp>
        <p:nvSpPr>
          <p:cNvPr id="4" name="Θέση περιεχομένου 3"/>
          <p:cNvSpPr>
            <a:spLocks noGrp="1"/>
          </p:cNvSpPr>
          <p:nvPr>
            <p:ph idx="1"/>
          </p:nvPr>
        </p:nvSpPr>
        <p:spPr>
          <a:xfrm>
            <a:off x="748938" y="2211977"/>
            <a:ext cx="6418216" cy="3964986"/>
          </a:xfrm>
        </p:spPr>
        <p:txBody>
          <a:bodyPr>
            <a:normAutofit/>
          </a:bodyPr>
          <a:lstStyle/>
          <a:p>
            <a:pPr marL="0" indent="0">
              <a:buNone/>
            </a:pPr>
            <a:r>
              <a:rPr lang="el-GR" sz="2000" dirty="0"/>
              <a:t>Η </a:t>
            </a:r>
            <a:r>
              <a:rPr lang="el-GR" sz="2000" b="1" dirty="0" err="1"/>
              <a:t>τιαγκαμπίνη</a:t>
            </a:r>
            <a:r>
              <a:rPr lang="el-GR" sz="2000" dirty="0"/>
              <a:t> αναστέλλει την </a:t>
            </a:r>
            <a:r>
              <a:rPr lang="el-GR" sz="2000" dirty="0" err="1"/>
              <a:t>επαναπρόσληψη</a:t>
            </a:r>
            <a:r>
              <a:rPr lang="el-GR" sz="2000" dirty="0"/>
              <a:t> του GABA και οδηγεί σε αύξηση των επιπέδων του. Είναι αποτελεσματική στη μείωση συχνότητας κρίσεων σε ασθενείς με ανθεκτικές εστιακές επιληπτικές διαταραχές. </a:t>
            </a:r>
            <a:endParaRPr lang="el-GR" sz="2000" dirty="0" smtClean="0"/>
          </a:p>
          <a:p>
            <a:pPr>
              <a:buFont typeface="Wingdings" panose="05000000000000000000" pitchFamily="2" charset="2"/>
              <a:buChar char="ü"/>
            </a:pPr>
            <a:r>
              <a:rPr lang="el-GR" sz="2000" dirty="0" err="1" smtClean="0"/>
              <a:t>Απορροφάται</a:t>
            </a:r>
            <a:r>
              <a:rPr lang="el-GR" sz="2000" dirty="0" smtClean="0"/>
              <a:t> </a:t>
            </a:r>
            <a:r>
              <a:rPr lang="el-GR" sz="2000" dirty="0"/>
              <a:t>καλά από το στόμα, αν και επηρεάζεται από την τροφή. </a:t>
            </a:r>
            <a:endParaRPr lang="el-GR" sz="2000" dirty="0" smtClean="0"/>
          </a:p>
          <a:p>
            <a:pPr>
              <a:buFont typeface="Wingdings" panose="05000000000000000000" pitchFamily="2" charset="2"/>
              <a:buChar char="ü"/>
            </a:pPr>
            <a:r>
              <a:rPr lang="el-GR" sz="2000" dirty="0" smtClean="0"/>
              <a:t>Υφίσταται </a:t>
            </a:r>
            <a:r>
              <a:rPr lang="el-GR" sz="2000" dirty="0"/>
              <a:t>2 σημαντικές τροποποιήσεις, οξείδωση του </a:t>
            </a:r>
            <a:r>
              <a:rPr lang="el-GR" sz="2000" dirty="0" err="1"/>
              <a:t>θειοφαινικού</a:t>
            </a:r>
            <a:r>
              <a:rPr lang="el-GR" sz="2000" dirty="0"/>
              <a:t> δακτυλίου και </a:t>
            </a:r>
            <a:r>
              <a:rPr lang="el-GR" sz="2000" dirty="0" err="1"/>
              <a:t>γλυκουρονίωση</a:t>
            </a:r>
            <a:r>
              <a:rPr lang="el-GR" sz="2000" dirty="0" smtClean="0"/>
              <a:t>.</a:t>
            </a:r>
          </a:p>
          <a:p>
            <a:pPr>
              <a:buFont typeface="Wingdings" panose="05000000000000000000" pitchFamily="2" charset="2"/>
              <a:buChar char="ü"/>
            </a:pPr>
            <a:r>
              <a:rPr lang="el-GR" sz="2000" dirty="0" smtClean="0"/>
              <a:t> </a:t>
            </a:r>
            <a:r>
              <a:rPr lang="el-GR" sz="2000" dirty="0"/>
              <a:t>Απεκκρίνεται δια της χολής (65%) και των ούρων (25%), ενώ το 2% απεκκρίνεται αναλλοίωτο.</a:t>
            </a:r>
          </a:p>
          <a:p>
            <a:pPr marL="0" indent="0">
              <a:buNone/>
            </a:pPr>
            <a:endParaRPr lang="el-GR" dirty="0" smtClean="0"/>
          </a:p>
          <a:p>
            <a:pPr marL="0" indent="0">
              <a:buNone/>
            </a:pPr>
            <a:endParaRPr lang="el-GR" dirty="0"/>
          </a:p>
        </p:txBody>
      </p:sp>
      <p:pic>
        <p:nvPicPr>
          <p:cNvPr id="6" name="Εικόνα 5"/>
          <p:cNvPicPr>
            <a:picLocks noChangeAspect="1"/>
          </p:cNvPicPr>
          <p:nvPr/>
        </p:nvPicPr>
        <p:blipFill>
          <a:blip r:embed="rId2"/>
          <a:stretch>
            <a:fillRect/>
          </a:stretch>
        </p:blipFill>
        <p:spPr>
          <a:xfrm>
            <a:off x="7795226" y="1880932"/>
            <a:ext cx="3709897" cy="2708366"/>
          </a:xfrm>
          <a:prstGeom prst="rect">
            <a:avLst/>
          </a:prstGeom>
        </p:spPr>
      </p:pic>
      <p:pic>
        <p:nvPicPr>
          <p:cNvPr id="7" name="Εικόνα 6"/>
          <p:cNvPicPr>
            <a:picLocks noChangeAspect="1"/>
          </p:cNvPicPr>
          <p:nvPr/>
        </p:nvPicPr>
        <p:blipFill>
          <a:blip r:embed="rId3"/>
          <a:stretch>
            <a:fillRect/>
          </a:stretch>
        </p:blipFill>
        <p:spPr>
          <a:xfrm>
            <a:off x="8513960" y="4585573"/>
            <a:ext cx="2272427" cy="2272427"/>
          </a:xfrm>
          <a:prstGeom prst="rect">
            <a:avLst/>
          </a:prstGeom>
        </p:spPr>
      </p:pic>
    </p:spTree>
    <p:extLst>
      <p:ext uri="{BB962C8B-B14F-4D97-AF65-F5344CB8AC3E}">
        <p14:creationId xmlns:p14="http://schemas.microsoft.com/office/powerpoint/2010/main" val="2123760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συμπληρωματικά </a:t>
            </a:r>
            <a:r>
              <a:rPr lang="el-GR" dirty="0"/>
              <a:t>αντιεπιληπτικά φάρμακα</a:t>
            </a:r>
          </a:p>
        </p:txBody>
      </p:sp>
      <p:sp>
        <p:nvSpPr>
          <p:cNvPr id="4" name="Θέση περιεχομένου 3"/>
          <p:cNvSpPr>
            <a:spLocks noGrp="1"/>
          </p:cNvSpPr>
          <p:nvPr>
            <p:ph idx="1"/>
          </p:nvPr>
        </p:nvSpPr>
        <p:spPr>
          <a:xfrm>
            <a:off x="629194" y="1625328"/>
            <a:ext cx="6651171" cy="4351338"/>
          </a:xfrm>
        </p:spPr>
        <p:txBody>
          <a:bodyPr>
            <a:normAutofit lnSpcReduction="10000"/>
          </a:bodyPr>
          <a:lstStyle/>
          <a:p>
            <a:r>
              <a:rPr lang="el-GR" sz="2000" b="1" dirty="0" smtClean="0"/>
              <a:t>Η </a:t>
            </a:r>
            <a:r>
              <a:rPr lang="el-GR" sz="2000" b="1" dirty="0" err="1" smtClean="0"/>
              <a:t>τοπιραμάτη</a:t>
            </a:r>
            <a:r>
              <a:rPr lang="el-GR" sz="2000" dirty="0" smtClean="0"/>
              <a:t> </a:t>
            </a:r>
            <a:r>
              <a:rPr lang="el-GR" sz="2000" dirty="0"/>
              <a:t>έχει ποικίλους στόχους όπως </a:t>
            </a:r>
            <a:r>
              <a:rPr lang="el-GR" sz="2000" dirty="0" err="1"/>
              <a:t>τασιοεξαρτώμενα</a:t>
            </a:r>
            <a:r>
              <a:rPr lang="el-GR" sz="2000" dirty="0"/>
              <a:t> κανάλια Ν</a:t>
            </a:r>
            <a:r>
              <a:rPr lang="en-US" sz="2000" dirty="0" smtClean="0"/>
              <a:t>a</a:t>
            </a:r>
            <a:r>
              <a:rPr lang="el-GR" sz="2000" baseline="30000" dirty="0"/>
              <a:t>+</a:t>
            </a:r>
            <a:r>
              <a:rPr lang="el-GR" sz="2000" dirty="0" smtClean="0"/>
              <a:t> </a:t>
            </a:r>
            <a:r>
              <a:rPr lang="el-GR" sz="2000" dirty="0"/>
              <a:t>και </a:t>
            </a:r>
            <a:r>
              <a:rPr lang="en-US" sz="2000" dirty="0" smtClean="0"/>
              <a:t>Ca</a:t>
            </a:r>
            <a:r>
              <a:rPr lang="el-GR" sz="2000" baseline="30000" dirty="0" smtClean="0"/>
              <a:t>2+</a:t>
            </a:r>
            <a:r>
              <a:rPr lang="en-US" sz="2000" dirty="0" smtClean="0"/>
              <a:t>, </a:t>
            </a:r>
            <a:r>
              <a:rPr lang="el-GR" sz="2000" dirty="0"/>
              <a:t>αλλά και τον </a:t>
            </a:r>
            <a:r>
              <a:rPr lang="en-US" sz="2000" dirty="0" err="1"/>
              <a:t>GABAa</a:t>
            </a:r>
            <a:r>
              <a:rPr lang="en-US" sz="2000" dirty="0"/>
              <a:t> </a:t>
            </a:r>
            <a:r>
              <a:rPr lang="el-GR" sz="2000" dirty="0"/>
              <a:t>υποδοχέα, όπως και ΑΜΡΑ / </a:t>
            </a:r>
            <a:r>
              <a:rPr lang="el-GR" sz="2000" dirty="0" err="1"/>
              <a:t>καϊνικούς</a:t>
            </a:r>
            <a:r>
              <a:rPr lang="el-GR" sz="2000" dirty="0"/>
              <a:t> υποδοχείς. Είναι αποτελεσματική στην ανθεκτική, μερική επιληψία και στη δευτερογενή γενικευμένη. Έχει χρήση και στην πρόληψη των ημικρανιών αλλά και στην εξάρτηση από το αλκοόλ. </a:t>
            </a:r>
            <a:endParaRPr lang="en-US" sz="2000" dirty="0" smtClean="0"/>
          </a:p>
          <a:p>
            <a:pPr>
              <a:buFont typeface="Wingdings" panose="05000000000000000000" pitchFamily="2" charset="2"/>
              <a:buChar char="ü"/>
            </a:pPr>
            <a:r>
              <a:rPr lang="el-GR" sz="2000" dirty="0" err="1" smtClean="0"/>
              <a:t>Απορροφάται</a:t>
            </a:r>
            <a:r>
              <a:rPr lang="el-GR" sz="2000" dirty="0" smtClean="0"/>
              <a:t> </a:t>
            </a:r>
            <a:r>
              <a:rPr lang="el-GR" sz="2000" dirty="0"/>
              <a:t>πλήρως και οι κορυφαίες συγκεντρώσεις εμφανίζονται εντός 2 ωρών. </a:t>
            </a:r>
            <a:endParaRPr lang="en-US" sz="2000" dirty="0" smtClean="0"/>
          </a:p>
          <a:p>
            <a:pPr>
              <a:buFont typeface="Wingdings" panose="05000000000000000000" pitchFamily="2" charset="2"/>
              <a:buChar char="ü"/>
            </a:pPr>
            <a:r>
              <a:rPr lang="el-GR" sz="2000" dirty="0" smtClean="0"/>
              <a:t>Ο </a:t>
            </a:r>
            <a:r>
              <a:rPr lang="el-GR" sz="2000" dirty="0"/>
              <a:t>χρόνος </a:t>
            </a:r>
            <a:r>
              <a:rPr lang="el-GR" sz="2000" dirty="0" err="1"/>
              <a:t>ημιζωής</a:t>
            </a:r>
            <a:r>
              <a:rPr lang="el-GR" sz="2000" dirty="0"/>
              <a:t> είναι 20-25 ώρες και το 30% </a:t>
            </a:r>
            <a:r>
              <a:rPr lang="el-GR" sz="2000" dirty="0" err="1"/>
              <a:t>μεταβολίζεται</a:t>
            </a:r>
            <a:r>
              <a:rPr lang="el-GR" sz="2000" dirty="0"/>
              <a:t>, ενώ το υπόλοιπο απεκκρίνεται αναλλοίωτο στα ούρα. </a:t>
            </a:r>
          </a:p>
          <a:p>
            <a:pPr>
              <a:buFont typeface="Wingdings" panose="05000000000000000000" pitchFamily="2" charset="2"/>
              <a:buChar char="ü"/>
            </a:pPr>
            <a:r>
              <a:rPr lang="el-GR" sz="2000" dirty="0"/>
              <a:t>Η </a:t>
            </a:r>
            <a:r>
              <a:rPr lang="el-GR" sz="2000" dirty="0" err="1"/>
              <a:t>τοπιραμάτη</a:t>
            </a:r>
            <a:r>
              <a:rPr lang="el-GR" sz="2000" dirty="0"/>
              <a:t> μπορεί να επηρεάσει το μηχανισμό ρύθμισης της θερμοκρασίας και αφυδάτωση ειδικά στα παιδιά (σε άσκηση σε υψηλές θερμοκρασίες). Μπορεί να προκαλέσει διαταραχές του οπτικού πεδίου.</a:t>
            </a:r>
          </a:p>
          <a:p>
            <a:endParaRPr lang="el-GR" sz="2000" dirty="0"/>
          </a:p>
        </p:txBody>
      </p:sp>
      <p:pic>
        <p:nvPicPr>
          <p:cNvPr id="2" name="Εικόνα 1"/>
          <p:cNvPicPr>
            <a:picLocks noChangeAspect="1"/>
          </p:cNvPicPr>
          <p:nvPr/>
        </p:nvPicPr>
        <p:blipFill>
          <a:blip r:embed="rId2"/>
          <a:stretch>
            <a:fillRect/>
          </a:stretch>
        </p:blipFill>
        <p:spPr>
          <a:xfrm>
            <a:off x="7280365" y="1600858"/>
            <a:ext cx="4372603" cy="2200139"/>
          </a:xfrm>
          <a:prstGeom prst="rect">
            <a:avLst/>
          </a:prstGeom>
        </p:spPr>
      </p:pic>
      <p:pic>
        <p:nvPicPr>
          <p:cNvPr id="5" name="Εικόνα 4"/>
          <p:cNvPicPr>
            <a:picLocks noChangeAspect="1"/>
          </p:cNvPicPr>
          <p:nvPr/>
        </p:nvPicPr>
        <p:blipFill>
          <a:blip r:embed="rId3"/>
          <a:stretch>
            <a:fillRect/>
          </a:stretch>
        </p:blipFill>
        <p:spPr>
          <a:xfrm>
            <a:off x="8521473" y="4040776"/>
            <a:ext cx="2350820" cy="2615701"/>
          </a:xfrm>
          <a:prstGeom prst="rect">
            <a:avLst/>
          </a:prstGeom>
        </p:spPr>
      </p:pic>
    </p:spTree>
    <p:extLst>
      <p:ext uri="{BB962C8B-B14F-4D97-AF65-F5344CB8AC3E}">
        <p14:creationId xmlns:p14="http://schemas.microsoft.com/office/powerpoint/2010/main" val="3767723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3A81125-472C-4224-9CA8-69E13C4E432E}"/>
              </a:ext>
            </a:extLst>
          </p:cNvPr>
          <p:cNvSpPr>
            <a:spLocks noGrp="1"/>
          </p:cNvSpPr>
          <p:nvPr>
            <p:ph type="title"/>
          </p:nvPr>
        </p:nvSpPr>
        <p:spPr>
          <a:xfrm>
            <a:off x="1347313" y="243967"/>
            <a:ext cx="9849751" cy="802956"/>
          </a:xfrm>
        </p:spPr>
        <p:txBody>
          <a:bodyPr anchor="b">
            <a:normAutofit/>
          </a:bodyPr>
          <a:lstStyle/>
          <a:p>
            <a:r>
              <a:rPr lang="el-GR" sz="4200" dirty="0"/>
              <a:t>συμπληρωματικά αντιεπιληπτικά </a:t>
            </a:r>
            <a:r>
              <a:rPr lang="el-GR" sz="4200" dirty="0" err="1"/>
              <a:t>φαρμάκα</a:t>
            </a:r>
            <a:endParaRPr lang="el-GR" sz="4200" dirty="0"/>
          </a:p>
        </p:txBody>
      </p:sp>
      <p:sp>
        <p:nvSpPr>
          <p:cNvPr id="3" name="Θέση περιεχομένου 2">
            <a:extLst>
              <a:ext uri="{FF2B5EF4-FFF2-40B4-BE49-F238E27FC236}">
                <a16:creationId xmlns:a16="http://schemas.microsoft.com/office/drawing/2014/main" id="{A65F37BB-CA1E-437F-B5AB-55E179C04FE7}"/>
              </a:ext>
            </a:extLst>
          </p:cNvPr>
          <p:cNvSpPr>
            <a:spLocks noGrp="1"/>
          </p:cNvSpPr>
          <p:nvPr>
            <p:ph idx="1"/>
          </p:nvPr>
        </p:nvSpPr>
        <p:spPr>
          <a:xfrm>
            <a:off x="1289304" y="1046923"/>
            <a:ext cx="9849751" cy="5009320"/>
          </a:xfrm>
        </p:spPr>
        <p:txBody>
          <a:bodyPr anchor="ctr">
            <a:noAutofit/>
          </a:bodyPr>
          <a:lstStyle/>
          <a:p>
            <a:r>
              <a:rPr lang="el-GR" sz="2000" dirty="0"/>
              <a:t>Η </a:t>
            </a:r>
            <a:r>
              <a:rPr lang="el-GR" sz="2000" b="1" dirty="0" err="1"/>
              <a:t>ζονισαμίδη</a:t>
            </a:r>
            <a:r>
              <a:rPr lang="el-GR" sz="2000" dirty="0"/>
              <a:t> είναι ένα νέο </a:t>
            </a:r>
            <a:r>
              <a:rPr lang="el-GR" sz="2000" dirty="0" err="1"/>
              <a:t>σουλφοναμιδικό</a:t>
            </a:r>
            <a:r>
              <a:rPr lang="el-GR" sz="2000" dirty="0"/>
              <a:t> παράγωγο κυρίως στην εστιακή επιληψία. Θεωρείται ότι αναστέλλει </a:t>
            </a:r>
            <a:r>
              <a:rPr lang="el-GR" sz="2000" dirty="0" err="1"/>
              <a:t>τασιοεξαρτώμενα</a:t>
            </a:r>
            <a:r>
              <a:rPr lang="el-GR" sz="2000" dirty="0"/>
              <a:t> κανάλια </a:t>
            </a:r>
            <a:r>
              <a:rPr lang="en-US" sz="2000" dirty="0" smtClean="0"/>
              <a:t>Na</a:t>
            </a:r>
            <a:r>
              <a:rPr lang="el-GR" sz="2000" baseline="30000" dirty="0" smtClean="0"/>
              <a:t>+</a:t>
            </a:r>
            <a:r>
              <a:rPr lang="en-US" sz="2000" dirty="0" smtClean="0"/>
              <a:t> </a:t>
            </a:r>
            <a:r>
              <a:rPr lang="el-GR" sz="2000" dirty="0"/>
              <a:t>και </a:t>
            </a:r>
            <a:r>
              <a:rPr lang="en-US" sz="2000" dirty="0" smtClean="0"/>
              <a:t>Ca</a:t>
            </a:r>
            <a:r>
              <a:rPr lang="el-GR" sz="2000" baseline="30000" dirty="0" smtClean="0"/>
              <a:t>2+</a:t>
            </a:r>
            <a:r>
              <a:rPr lang="el-GR" sz="2000" dirty="0" smtClean="0"/>
              <a:t>. </a:t>
            </a:r>
            <a:r>
              <a:rPr lang="el-GR" sz="2000" dirty="0"/>
              <a:t>Έχει ένδειξη και στην θεραπεία της νόσου του </a:t>
            </a:r>
            <a:r>
              <a:rPr lang="en-US" sz="2000" dirty="0"/>
              <a:t>Parkinson. </a:t>
            </a:r>
            <a:r>
              <a:rPr lang="el-GR" sz="2000" dirty="0"/>
              <a:t>Χορηγείται από το στόμα και κατανέμεται καλά σε όλο το σώμα. Έχει μακρύ χρόνο </a:t>
            </a:r>
            <a:r>
              <a:rPr lang="el-GR" sz="2000" dirty="0" err="1"/>
              <a:t>ημιζωής</a:t>
            </a:r>
            <a:r>
              <a:rPr lang="el-GR" sz="2000" dirty="0"/>
              <a:t>, περίπου 50-60 ώρες. Η μητρική ουσία, ο Ν - </a:t>
            </a:r>
            <a:r>
              <a:rPr lang="el-GR" sz="2000" dirty="0" err="1"/>
              <a:t>ακετυλιωμένος</a:t>
            </a:r>
            <a:r>
              <a:rPr lang="el-GR" sz="2000" dirty="0"/>
              <a:t> </a:t>
            </a:r>
            <a:r>
              <a:rPr lang="el-GR" sz="2000" dirty="0" err="1"/>
              <a:t>μεταβολίτης</a:t>
            </a:r>
            <a:r>
              <a:rPr lang="el-GR" sz="2000" dirty="0"/>
              <a:t> και το </a:t>
            </a:r>
            <a:r>
              <a:rPr lang="el-GR" sz="2000" dirty="0" err="1"/>
              <a:t>γλυκουρονίδιο</a:t>
            </a:r>
            <a:r>
              <a:rPr lang="el-GR" sz="2000" dirty="0"/>
              <a:t> απεκκρίνονται στα ούρα.</a:t>
            </a:r>
          </a:p>
          <a:p>
            <a:r>
              <a:rPr lang="el-GR" sz="2000" dirty="0"/>
              <a:t>Η </a:t>
            </a:r>
            <a:r>
              <a:rPr lang="el-GR" sz="2000" b="1" dirty="0" err="1"/>
              <a:t>φαινοβαρβιτάλη</a:t>
            </a:r>
            <a:r>
              <a:rPr lang="el-GR" sz="2000" dirty="0"/>
              <a:t> είναι ένα εναλλακτικό φάρμακο για τις γενικευμένες σπασμωδικές κρίσεις και τη μερική επιληπτική κρίση. Όπως όλα τα βαρβιτουρικά, επάγει τα ηπατικά ένζυμα.</a:t>
            </a:r>
          </a:p>
          <a:p>
            <a:r>
              <a:rPr lang="el-GR" sz="2000" dirty="0"/>
              <a:t>Η </a:t>
            </a:r>
            <a:r>
              <a:rPr lang="el-GR" sz="2000" b="1" dirty="0" err="1"/>
              <a:t>πριμιδόνη</a:t>
            </a:r>
            <a:r>
              <a:rPr lang="el-GR" sz="2000" dirty="0"/>
              <a:t> </a:t>
            </a:r>
            <a:r>
              <a:rPr lang="el-GR" sz="2000" dirty="0" err="1"/>
              <a:t>μεταβολίζεται</a:t>
            </a:r>
            <a:r>
              <a:rPr lang="el-GR" sz="2000" dirty="0"/>
              <a:t> σε </a:t>
            </a:r>
            <a:r>
              <a:rPr lang="el-GR" sz="2000" dirty="0" err="1"/>
              <a:t>φαινοβαρβιτάλη</a:t>
            </a:r>
            <a:r>
              <a:rPr lang="el-GR" sz="2000" dirty="0"/>
              <a:t> και </a:t>
            </a:r>
            <a:r>
              <a:rPr lang="el-GR" sz="2000" dirty="0" err="1"/>
              <a:t>φαινυλαιθυλμαλοναμίδη</a:t>
            </a:r>
            <a:r>
              <a:rPr lang="el-GR" sz="2000" dirty="0"/>
              <a:t> (</a:t>
            </a:r>
            <a:r>
              <a:rPr lang="el-GR" sz="2000" dirty="0" err="1"/>
              <a:t>phenylethylmalonamide</a:t>
            </a:r>
            <a:r>
              <a:rPr lang="el-GR" sz="2000" dirty="0"/>
              <a:t>-ΡΕΜΑ).</a:t>
            </a:r>
          </a:p>
          <a:p>
            <a:r>
              <a:rPr lang="el-GR" sz="2000" dirty="0"/>
              <a:t>Η </a:t>
            </a:r>
            <a:r>
              <a:rPr lang="el-GR" sz="2000" b="1" dirty="0" err="1"/>
              <a:t>κλοναζεπάμη</a:t>
            </a:r>
            <a:r>
              <a:rPr lang="el-GR" sz="2000" dirty="0"/>
              <a:t> είναι ένα εναλλακτικό φάρμακο για τη θεραπεία των γενικευμένων μη σπασμωδικών επιληπτικών κρίσεων. Χρήση στο </a:t>
            </a:r>
            <a:r>
              <a:rPr lang="en-US" sz="2000" dirty="0"/>
              <a:t>status epilepticus. </a:t>
            </a:r>
            <a:r>
              <a:rPr lang="el-GR" sz="2000" dirty="0"/>
              <a:t>Ως </a:t>
            </a:r>
            <a:r>
              <a:rPr lang="el-GR" sz="2000" dirty="0" err="1"/>
              <a:t>βενζοδιαζεπίνη</a:t>
            </a:r>
            <a:r>
              <a:rPr lang="el-GR" sz="2000" dirty="0"/>
              <a:t> αναπτύσσει αντοχή και στις αντιεπιληπτικές επιδράσεις της.</a:t>
            </a:r>
          </a:p>
        </p:txBody>
      </p:sp>
    </p:spTree>
    <p:extLst>
      <p:ext uri="{BB962C8B-B14F-4D97-AF65-F5344CB8AC3E}">
        <p14:creationId xmlns:p14="http://schemas.microsoft.com/office/powerpoint/2010/main" val="3290300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516777" y="209976"/>
            <a:ext cx="7524205" cy="6648024"/>
          </a:xfrm>
          <a:prstGeom prst="rect">
            <a:avLst/>
          </a:prstGeom>
        </p:spPr>
      </p:pic>
    </p:spTree>
    <p:extLst>
      <p:ext uri="{BB962C8B-B14F-4D97-AF65-F5344CB8AC3E}">
        <p14:creationId xmlns:p14="http://schemas.microsoft.com/office/powerpoint/2010/main" val="886631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084619" y="121919"/>
            <a:ext cx="6034720" cy="4990691"/>
          </a:xfrm>
          <a:prstGeom prst="rect">
            <a:avLst/>
          </a:prstGeom>
        </p:spPr>
      </p:pic>
      <p:pic>
        <p:nvPicPr>
          <p:cNvPr id="3" name="Εικόνα 2"/>
          <p:cNvPicPr>
            <a:picLocks noChangeAspect="1"/>
          </p:cNvPicPr>
          <p:nvPr/>
        </p:nvPicPr>
        <p:blipFill>
          <a:blip r:embed="rId3"/>
          <a:stretch>
            <a:fillRect/>
          </a:stretch>
        </p:blipFill>
        <p:spPr>
          <a:xfrm>
            <a:off x="62403" y="392557"/>
            <a:ext cx="5859541" cy="3003786"/>
          </a:xfrm>
          <a:prstGeom prst="rect">
            <a:avLst/>
          </a:prstGeom>
        </p:spPr>
      </p:pic>
      <p:sp>
        <p:nvSpPr>
          <p:cNvPr id="4" name="TextBox 3"/>
          <p:cNvSpPr txBox="1"/>
          <p:nvPr/>
        </p:nvSpPr>
        <p:spPr>
          <a:xfrm>
            <a:off x="217715" y="3466005"/>
            <a:ext cx="5347063" cy="3293209"/>
          </a:xfrm>
          <a:prstGeom prst="rect">
            <a:avLst/>
          </a:prstGeom>
          <a:noFill/>
        </p:spPr>
        <p:txBody>
          <a:bodyPr wrap="square" rtlCol="0">
            <a:spAutoFit/>
          </a:bodyPr>
          <a:lstStyle/>
          <a:p>
            <a:pPr marL="285750" indent="-285750">
              <a:buFont typeface="Wingdings" panose="05000000000000000000" pitchFamily="2" charset="2"/>
              <a:buChar char="§"/>
            </a:pPr>
            <a:r>
              <a:rPr lang="en-US" sz="1600" dirty="0"/>
              <a:t>The voltage-gated calcium channels (VGCCs) consist of three subfamilies (CaV1, CaV2 and CaV3) that are defined by their pore-forming </a:t>
            </a:r>
            <a:r>
              <a:rPr lang="el-GR" sz="1600" dirty="0"/>
              <a:t>α1 </a:t>
            </a:r>
            <a:r>
              <a:rPr lang="en-US" sz="1600" dirty="0"/>
              <a:t>subunits. The CaV1 and CaV2 families also contain the auxiliary </a:t>
            </a:r>
            <a:r>
              <a:rPr lang="el-GR" sz="1600" dirty="0"/>
              <a:t>α2δ </a:t>
            </a:r>
            <a:r>
              <a:rPr lang="en-US" sz="1600" dirty="0"/>
              <a:t>and </a:t>
            </a:r>
            <a:r>
              <a:rPr lang="el-GR" sz="1600" dirty="0"/>
              <a:t>β </a:t>
            </a:r>
            <a:r>
              <a:rPr lang="en-US" sz="1600" dirty="0"/>
              <a:t>subunits</a:t>
            </a:r>
            <a:r>
              <a:rPr lang="en-US" sz="1600" dirty="0" smtClean="0"/>
              <a:t>.</a:t>
            </a:r>
          </a:p>
          <a:p>
            <a:pPr marL="285750" indent="-285750">
              <a:buFont typeface="Wingdings" panose="05000000000000000000" pitchFamily="2" charset="2"/>
              <a:buChar char="§"/>
            </a:pPr>
            <a:r>
              <a:rPr lang="en-US" sz="1600" dirty="0"/>
              <a:t>α2δ and β subunits increase the expression of functional calcium channels at the plasma membrane by different mechanisms and also influence the channels' biophysical properties. The β subunit binds to an intracellular linker on the α1 subunits and reduces their endoplasmic reticulum-associated </a:t>
            </a:r>
            <a:r>
              <a:rPr lang="en-US" sz="1600" dirty="0" err="1"/>
              <a:t>proteasomal</a:t>
            </a:r>
            <a:r>
              <a:rPr lang="en-US" sz="1600" dirty="0"/>
              <a:t> degradation, allowing forward trafficking of the channels, whereas the α2δ subunit is likely to act at a later stage in trafficking, in a process involving the VWA domain.</a:t>
            </a:r>
            <a:endParaRPr lang="el-GR" sz="1600" dirty="0"/>
          </a:p>
        </p:txBody>
      </p:sp>
    </p:spTree>
    <p:extLst>
      <p:ext uri="{BB962C8B-B14F-4D97-AF65-F5344CB8AC3E}">
        <p14:creationId xmlns:p14="http://schemas.microsoft.com/office/powerpoint/2010/main" val="1021418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8442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B327A4E-F908-461B-B795-D179C9EFC669}"/>
              </a:ext>
            </a:extLst>
          </p:cNvPr>
          <p:cNvSpPr>
            <a:spLocks noGrp="1"/>
          </p:cNvSpPr>
          <p:nvPr>
            <p:ph type="title"/>
          </p:nvPr>
        </p:nvSpPr>
        <p:spPr>
          <a:xfrm>
            <a:off x="524256" y="491260"/>
            <a:ext cx="6594189" cy="1625210"/>
          </a:xfrm>
        </p:spPr>
        <p:txBody>
          <a:bodyPr>
            <a:normAutofit/>
          </a:bodyPr>
          <a:lstStyle/>
          <a:p>
            <a:r>
              <a:rPr lang="el-GR">
                <a:solidFill>
                  <a:srgbClr val="FFFFFF"/>
                </a:solidFill>
              </a:rPr>
              <a:t>Επιληψία</a:t>
            </a:r>
          </a:p>
        </p:txBody>
      </p:sp>
      <p:pic>
        <p:nvPicPr>
          <p:cNvPr id="4" name="Εικόνα 3">
            <a:extLst>
              <a:ext uri="{FF2B5EF4-FFF2-40B4-BE49-F238E27FC236}">
                <a16:creationId xmlns:a16="http://schemas.microsoft.com/office/drawing/2014/main" id="{D8F67D3F-6935-4B1C-9A5C-A0C5A7541795}"/>
              </a:ext>
            </a:extLst>
          </p:cNvPr>
          <p:cNvPicPr>
            <a:picLocks noChangeAspect="1"/>
          </p:cNvPicPr>
          <p:nvPr/>
        </p:nvPicPr>
        <p:blipFill rotWithShape="1">
          <a:blip r:embed="rId2"/>
          <a:srcRect r="3126" b="-1"/>
          <a:stretch/>
        </p:blipFill>
        <p:spPr>
          <a:xfrm>
            <a:off x="327547" y="2454903"/>
            <a:ext cx="7058306" cy="4080254"/>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86106EB0-C415-447C-98F6-0CE888BEA4D5}"/>
              </a:ext>
            </a:extLst>
          </p:cNvPr>
          <p:cNvSpPr>
            <a:spLocks noGrp="1"/>
          </p:cNvSpPr>
          <p:nvPr>
            <p:ph idx="1"/>
          </p:nvPr>
        </p:nvSpPr>
        <p:spPr>
          <a:xfrm>
            <a:off x="7793502" y="321732"/>
            <a:ext cx="3874241" cy="6213425"/>
          </a:xfrm>
        </p:spPr>
        <p:txBody>
          <a:bodyPr anchor="ctr">
            <a:noAutofit/>
          </a:bodyPr>
          <a:lstStyle/>
          <a:p>
            <a:r>
              <a:rPr lang="el-GR" sz="1700" dirty="0">
                <a:solidFill>
                  <a:srgbClr val="FFFFFF"/>
                </a:solidFill>
              </a:rPr>
              <a:t>Η επιληψία είναι μία χρόνια διαταραχή που χαρακτηρίζεται από υποτροπιάζοντα επεισόδια, στα οποία ο εγκέφαλος υπόκειται σε ανώμαλες υπερβολικές </a:t>
            </a:r>
            <a:r>
              <a:rPr lang="el-GR" sz="1700" dirty="0" err="1">
                <a:solidFill>
                  <a:srgbClr val="FFFFFF"/>
                </a:solidFill>
              </a:rPr>
              <a:t>εκφορτίσεις</a:t>
            </a:r>
            <a:r>
              <a:rPr lang="el-GR" sz="1700" dirty="0">
                <a:solidFill>
                  <a:srgbClr val="FFFFFF"/>
                </a:solidFill>
              </a:rPr>
              <a:t> εγκεφαλικών νευρώνων (επιληπτικές κρίσεις), συγχρονισμένες σε πλήθος νευρώνων.</a:t>
            </a:r>
          </a:p>
          <a:p>
            <a:r>
              <a:rPr lang="el-GR" sz="1700" dirty="0">
                <a:solidFill>
                  <a:srgbClr val="FFFFFF"/>
                </a:solidFill>
              </a:rPr>
              <a:t> &gt; 2,5 εκατ. πάσχοντα άτομα στις ΗΠΑ. </a:t>
            </a:r>
          </a:p>
          <a:p>
            <a:r>
              <a:rPr lang="el-GR" sz="1700" dirty="0">
                <a:solidFill>
                  <a:srgbClr val="FFFFFF"/>
                </a:solidFill>
              </a:rPr>
              <a:t>0,5-1% του πληθυσμού πάσχει από επιληψία. 7-10% του πληθυσμού θα εμφανίσει επιληπτική κρίση σε κάποια στιγμή της ζωής του.</a:t>
            </a:r>
          </a:p>
          <a:p>
            <a:r>
              <a:rPr lang="el-GR" sz="1700" dirty="0">
                <a:solidFill>
                  <a:srgbClr val="FFFFFF"/>
                </a:solidFill>
              </a:rPr>
              <a:t>Συμπτώματα: ανώμαλες κινήσεις ή αισθήσεις μικρής διάρκειας,  επαναλαμβανόμενες (επιληπτικοί παροξυσμοί και οπτικές /ακουστικές /οσφρητικές ψευδαισθήσεις)</a:t>
            </a:r>
          </a:p>
          <a:p>
            <a:r>
              <a:rPr lang="el-GR" sz="1700" dirty="0">
                <a:solidFill>
                  <a:srgbClr val="FFFFFF"/>
                </a:solidFill>
              </a:rPr>
              <a:t> Η φαρμακοθεραπεία δεν είναι 100% αποτελεσματική (οι παροξυσμοί ελέγχονται στο 50% των ασθενών, ενώ επιτυγχάνεται σημαντική βελτίωση της κατάστασης)</a:t>
            </a:r>
          </a:p>
        </p:txBody>
      </p:sp>
    </p:spTree>
    <p:extLst>
      <p:ext uri="{BB962C8B-B14F-4D97-AF65-F5344CB8AC3E}">
        <p14:creationId xmlns:p14="http://schemas.microsoft.com/office/powerpoint/2010/main" val="2555703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5A0227-9B06-4754-846A-E4A9805A5200}"/>
              </a:ext>
            </a:extLst>
          </p:cNvPr>
          <p:cNvSpPr>
            <a:spLocks noGrp="1"/>
          </p:cNvSpPr>
          <p:nvPr>
            <p:ph type="title"/>
          </p:nvPr>
        </p:nvSpPr>
        <p:spPr>
          <a:xfrm>
            <a:off x="615696" y="112644"/>
            <a:ext cx="5102351" cy="1676603"/>
          </a:xfrm>
        </p:spPr>
        <p:txBody>
          <a:bodyPr>
            <a:normAutofit/>
          </a:bodyPr>
          <a:lstStyle/>
          <a:p>
            <a:r>
              <a:rPr lang="el-GR" sz="3700" dirty="0"/>
              <a:t>Φάρμακα που χρησιμοποιούνται στη Νόσο του </a:t>
            </a:r>
            <a:r>
              <a:rPr lang="el-GR" sz="3700" dirty="0" err="1"/>
              <a:t>Parkinson</a:t>
            </a:r>
            <a:endParaRPr lang="el-GR" sz="3700" dirty="0"/>
          </a:p>
        </p:txBody>
      </p:sp>
      <p:sp>
        <p:nvSpPr>
          <p:cNvPr id="3" name="Θέση περιεχομένου 2">
            <a:extLst>
              <a:ext uri="{FF2B5EF4-FFF2-40B4-BE49-F238E27FC236}">
                <a16:creationId xmlns:a16="http://schemas.microsoft.com/office/drawing/2014/main" id="{2A3F900A-7908-40FE-8E06-DBBD3378CCBD}"/>
              </a:ext>
            </a:extLst>
          </p:cNvPr>
          <p:cNvSpPr>
            <a:spLocks noGrp="1"/>
          </p:cNvSpPr>
          <p:nvPr>
            <p:ph idx="1"/>
          </p:nvPr>
        </p:nvSpPr>
        <p:spPr>
          <a:xfrm>
            <a:off x="119270" y="1961323"/>
            <a:ext cx="5842619" cy="4784034"/>
          </a:xfrm>
        </p:spPr>
        <p:txBody>
          <a:bodyPr>
            <a:noAutofit/>
          </a:bodyPr>
          <a:lstStyle/>
          <a:p>
            <a:r>
              <a:rPr lang="en-US" sz="2000" dirty="0"/>
              <a:t>H</a:t>
            </a:r>
            <a:r>
              <a:rPr lang="el-GR" sz="2000" dirty="0"/>
              <a:t> νόσος του </a:t>
            </a:r>
            <a:r>
              <a:rPr lang="el-GR" sz="2000" dirty="0" err="1"/>
              <a:t>Πάρκινσον</a:t>
            </a:r>
            <a:r>
              <a:rPr lang="el-GR" sz="2000" dirty="0"/>
              <a:t> (ιδιοπαθής ή πρωτοπαθής </a:t>
            </a:r>
            <a:r>
              <a:rPr lang="el-GR" sz="2000" dirty="0" err="1"/>
              <a:t>παρκινσονισμός</a:t>
            </a:r>
            <a:r>
              <a:rPr lang="el-GR" sz="2000" dirty="0"/>
              <a:t>), αποτελεί τη δεύτερη συχνότερη χρόνια προοδευτικά εξελισσόμενη εκφυλιστική νόσο του εγκεφάλου μετά το </a:t>
            </a:r>
            <a:r>
              <a:rPr lang="el-GR" sz="2000" dirty="0" err="1"/>
              <a:t>Alzheimer</a:t>
            </a:r>
            <a:r>
              <a:rPr lang="en-US" sz="2000" dirty="0"/>
              <a:t>.</a:t>
            </a:r>
            <a:endParaRPr lang="el-GR" sz="2000" dirty="0"/>
          </a:p>
          <a:p>
            <a:r>
              <a:rPr lang="el-GR" sz="2000" dirty="0"/>
              <a:t>Εμφανίζεται μετά την ηλικία των 40 και συχνότερα μετά την ηλικία των 70</a:t>
            </a:r>
            <a:r>
              <a:rPr lang="en-US" sz="2000" dirty="0"/>
              <a:t>.</a:t>
            </a:r>
            <a:endParaRPr lang="el-GR" sz="2000" dirty="0"/>
          </a:p>
          <a:p>
            <a:r>
              <a:rPr lang="el-GR" sz="2000" dirty="0"/>
              <a:t>Σε άτομα νέας ηλικίας, κάτω των 40 ετών ενδέχεται να υπάρχει οικογενειακό ιστορικό, που μπορεί να σημαίνει κληρονομική-γενετική μορφή της νόσου.  </a:t>
            </a:r>
          </a:p>
          <a:p>
            <a:r>
              <a:rPr lang="el-GR" sz="2000" dirty="0"/>
              <a:t>Μεταλλάξεις σε διάφορα γονίδια λειτουργούν ως γενετικά αίτια για τη νόσο </a:t>
            </a:r>
            <a:r>
              <a:rPr lang="el-GR" sz="2000" dirty="0" err="1"/>
              <a:t>Πάρκινσον</a:t>
            </a:r>
            <a:r>
              <a:rPr lang="el-GR" sz="2000" dirty="0"/>
              <a:t>, όπως τα γονίδια για την α-</a:t>
            </a:r>
            <a:r>
              <a:rPr lang="el-GR" sz="2000" dirty="0" err="1"/>
              <a:t>συνουκλεΐνη</a:t>
            </a:r>
            <a:r>
              <a:rPr lang="el-GR" sz="2000" dirty="0"/>
              <a:t>, του LRRK2, της </a:t>
            </a:r>
            <a:r>
              <a:rPr lang="el-GR" sz="2000" dirty="0" err="1"/>
              <a:t>Parkin</a:t>
            </a:r>
            <a:r>
              <a:rPr lang="el-GR" sz="2000" dirty="0"/>
              <a:t>, του GBA κλπ.  Οι μεταλλάξεις αυτές ανιχνεύονται και στον Ελληνικό πληθυσμό, ιδιαίτερα της α-</a:t>
            </a:r>
            <a:r>
              <a:rPr lang="el-GR" sz="2000" dirty="0" err="1"/>
              <a:t>συνουκλεΐνης</a:t>
            </a:r>
            <a:r>
              <a:rPr lang="el-GR" sz="2000" dirty="0"/>
              <a:t> και του GBA. </a:t>
            </a:r>
            <a:endParaRPr lang="en-US" sz="2000" dirty="0"/>
          </a:p>
        </p:txBody>
      </p:sp>
      <p:sp>
        <p:nvSpPr>
          <p:cNvPr id="39" name="Rectangle 38">
            <a:extLst>
              <a:ext uri="{FF2B5EF4-FFF2-40B4-BE49-F238E27FC236}">
                <a16:creationId xmlns:a16="http://schemas.microsoft.com/office/drawing/2014/main" id="{C95B82D5-A8BB-45BF-BED8-C7B2068921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945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
            <a:extLst>
              <a:ext uri="{FF2B5EF4-FFF2-40B4-BE49-F238E27FC236}">
                <a16:creationId xmlns:a16="http://schemas.microsoft.com/office/drawing/2014/main" id="{296C61EC-FBF4-4216-BE67-6C864D30A0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8D73D470-B726-4CBC-87EC-458953A29857}"/>
              </a:ext>
            </a:extLst>
          </p:cNvPr>
          <p:cNvPicPr>
            <a:picLocks noChangeAspect="1"/>
          </p:cNvPicPr>
          <p:nvPr/>
        </p:nvPicPr>
        <p:blipFill>
          <a:blip r:embed="rId2"/>
          <a:stretch>
            <a:fillRect/>
          </a:stretch>
        </p:blipFill>
        <p:spPr>
          <a:xfrm>
            <a:off x="7422531" y="694945"/>
            <a:ext cx="3479514" cy="2322576"/>
          </a:xfrm>
          <a:prstGeom prst="rect">
            <a:avLst/>
          </a:prstGeom>
        </p:spPr>
      </p:pic>
      <p:sp>
        <p:nvSpPr>
          <p:cNvPr id="43" name="Rounded Rectangle 9">
            <a:extLst>
              <a:ext uri="{FF2B5EF4-FFF2-40B4-BE49-F238E27FC236}">
                <a16:creationId xmlns:a16="http://schemas.microsoft.com/office/drawing/2014/main" id="{39D6C490-0229-4573-9696-B73E5B3A9C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7A8683AD-7522-4909-9EDC-D5914646D2F6}"/>
              </a:ext>
            </a:extLst>
          </p:cNvPr>
          <p:cNvPicPr>
            <a:picLocks noChangeAspect="1"/>
          </p:cNvPicPr>
          <p:nvPr/>
        </p:nvPicPr>
        <p:blipFill>
          <a:blip r:embed="rId3"/>
          <a:stretch>
            <a:fillRect/>
          </a:stretch>
        </p:blipFill>
        <p:spPr>
          <a:xfrm>
            <a:off x="6729984" y="3514512"/>
            <a:ext cx="4846320" cy="2759072"/>
          </a:xfrm>
          <a:prstGeom prst="rect">
            <a:avLst/>
          </a:prstGeom>
          <a:effectLst/>
        </p:spPr>
      </p:pic>
    </p:spTree>
    <p:extLst>
      <p:ext uri="{BB962C8B-B14F-4D97-AF65-F5344CB8AC3E}">
        <p14:creationId xmlns:p14="http://schemas.microsoft.com/office/powerpoint/2010/main" val="2663502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5C804C-A29B-4B31-BACC-F11177C78418}"/>
              </a:ext>
            </a:extLst>
          </p:cNvPr>
          <p:cNvSpPr>
            <a:spLocks noGrp="1"/>
          </p:cNvSpPr>
          <p:nvPr>
            <p:ph type="title"/>
          </p:nvPr>
        </p:nvSpPr>
        <p:spPr>
          <a:xfrm>
            <a:off x="484214" y="-27915"/>
            <a:ext cx="3505495" cy="1171398"/>
          </a:xfrm>
        </p:spPr>
        <p:txBody>
          <a:bodyPr>
            <a:normAutofit/>
          </a:bodyPr>
          <a:lstStyle/>
          <a:p>
            <a:r>
              <a:rPr lang="el-GR" sz="2800" dirty="0" smtClean="0"/>
              <a:t> Νόσος </a:t>
            </a:r>
            <a:r>
              <a:rPr lang="el-GR" sz="2800" dirty="0"/>
              <a:t>του </a:t>
            </a:r>
            <a:r>
              <a:rPr lang="el-GR" sz="2800" dirty="0" err="1"/>
              <a:t>Parkinson</a:t>
            </a:r>
            <a:endParaRPr lang="el-GR" sz="2800" dirty="0"/>
          </a:p>
        </p:txBody>
      </p:sp>
      <p:sp>
        <p:nvSpPr>
          <p:cNvPr id="3" name="Θέση περιεχομένου 2">
            <a:extLst>
              <a:ext uri="{FF2B5EF4-FFF2-40B4-BE49-F238E27FC236}">
                <a16:creationId xmlns:a16="http://schemas.microsoft.com/office/drawing/2014/main" id="{8D431336-8340-4200-82BD-48E7D8DAC783}"/>
              </a:ext>
            </a:extLst>
          </p:cNvPr>
          <p:cNvSpPr>
            <a:spLocks noGrp="1"/>
          </p:cNvSpPr>
          <p:nvPr>
            <p:ph idx="1"/>
          </p:nvPr>
        </p:nvSpPr>
        <p:spPr>
          <a:xfrm>
            <a:off x="0" y="1118813"/>
            <a:ext cx="4639056" cy="5739187"/>
          </a:xfrm>
        </p:spPr>
        <p:txBody>
          <a:bodyPr>
            <a:normAutofit/>
          </a:bodyPr>
          <a:lstStyle/>
          <a:p>
            <a:r>
              <a:rPr lang="el-GR" sz="1800" dirty="0"/>
              <a:t>Στη νόσο </a:t>
            </a:r>
            <a:r>
              <a:rPr lang="el-GR" sz="1800" dirty="0" err="1"/>
              <a:t>Parkinson</a:t>
            </a:r>
            <a:r>
              <a:rPr lang="el-GR" sz="1800" dirty="0"/>
              <a:t>, υπάρχει απώλεια </a:t>
            </a:r>
            <a:r>
              <a:rPr lang="el-GR" sz="1800" dirty="0" err="1"/>
              <a:t>ντοπαμινεργικών</a:t>
            </a:r>
            <a:r>
              <a:rPr lang="el-GR" sz="1800" dirty="0"/>
              <a:t> (DA) νευρώνων στη μέλαινα ουσία (</a:t>
            </a:r>
            <a:r>
              <a:rPr lang="el-GR" sz="1800" dirty="0" err="1"/>
              <a:t>substantia</a:t>
            </a:r>
            <a:r>
              <a:rPr lang="el-GR" sz="1800" dirty="0"/>
              <a:t> </a:t>
            </a:r>
            <a:r>
              <a:rPr lang="el-GR" sz="1800" dirty="0" err="1"/>
              <a:t>nigra</a:t>
            </a:r>
            <a:r>
              <a:rPr lang="el-GR" sz="1800" dirty="0"/>
              <a:t>) βασική γαγγλιακή δομή που εντοπίζεται στο </a:t>
            </a:r>
            <a:r>
              <a:rPr lang="el-GR" sz="1800" dirty="0" err="1"/>
              <a:t>μεσεγκέφαλο</a:t>
            </a:r>
            <a:r>
              <a:rPr lang="el-GR" sz="1800" dirty="0"/>
              <a:t> και παίζει σημαντικό ρόλο στην κίνηση. </a:t>
            </a:r>
          </a:p>
          <a:p>
            <a:r>
              <a:rPr lang="el-GR" sz="1800" dirty="0"/>
              <a:t> Οι νευρώνες αυτοί καταλήγουν συνήθως στον κερκοφόρο πυρήνα και στο κέλυφος (τμήμα των βασικών γαγγλίων), όπου η </a:t>
            </a:r>
            <a:r>
              <a:rPr lang="el-GR" sz="1800" dirty="0" err="1"/>
              <a:t>ντοπαμίνη</a:t>
            </a:r>
            <a:r>
              <a:rPr lang="el-GR" sz="1800" dirty="0"/>
              <a:t> λειτουργεί ανασταλτικά την πυροδότηση των </a:t>
            </a:r>
            <a:r>
              <a:rPr lang="el-GR" sz="1800" dirty="0" err="1"/>
              <a:t>χολινεργικών</a:t>
            </a:r>
            <a:r>
              <a:rPr lang="el-GR" sz="1800" dirty="0"/>
              <a:t> νευρώνων. Αυτοί οι </a:t>
            </a:r>
            <a:r>
              <a:rPr lang="el-GR" sz="1800" dirty="0" err="1"/>
              <a:t>χολινεργικοί</a:t>
            </a:r>
            <a:r>
              <a:rPr lang="el-GR" sz="1800" dirty="0"/>
              <a:t> νευρώνες σχηματίζουν διεγερτικές συνάψεις με άλλους νευρώνες που καταλήγουν έξω από τα βασικά γάγγλια. </a:t>
            </a:r>
          </a:p>
          <a:p>
            <a:r>
              <a:rPr lang="el-GR" sz="1800" dirty="0"/>
              <a:t> Αποτέλεσμα της απώλειας των </a:t>
            </a:r>
            <a:r>
              <a:rPr lang="el-GR" sz="1800" dirty="0" err="1"/>
              <a:t>ντοπαμινεργικών</a:t>
            </a:r>
            <a:r>
              <a:rPr lang="el-GR" sz="1800" dirty="0"/>
              <a:t> νευρώνων είναι ότι οι </a:t>
            </a:r>
            <a:r>
              <a:rPr lang="el-GR" sz="1800" dirty="0" err="1"/>
              <a:t>χολινεργικοί</a:t>
            </a:r>
            <a:r>
              <a:rPr lang="el-GR" sz="1800" dirty="0"/>
              <a:t> νευρώνες παύουν πλέον να αναστέλλονται.</a:t>
            </a:r>
          </a:p>
          <a:p>
            <a:r>
              <a:rPr lang="el-GR" sz="1800" dirty="0"/>
              <a:t>Συσσώρευση της πρωτεΐνης  α-</a:t>
            </a:r>
            <a:r>
              <a:rPr lang="el-GR" sz="1800" dirty="0" err="1"/>
              <a:t>συνουκλεΐνη</a:t>
            </a:r>
            <a:r>
              <a:rPr lang="el-GR" sz="1800" dirty="0"/>
              <a:t> σε σωμάτια (σωμάτια </a:t>
            </a:r>
            <a:r>
              <a:rPr lang="el-GR" sz="1800" dirty="0" err="1"/>
              <a:t>Lewy</a:t>
            </a:r>
            <a:r>
              <a:rPr lang="el-GR" sz="1800" dirty="0"/>
              <a:t>) που είναι χαρακτηριστικά της νόσου</a:t>
            </a:r>
            <a:r>
              <a:rPr lang="el-GR" sz="1100" dirty="0"/>
              <a:t>.</a:t>
            </a:r>
          </a:p>
          <a:p>
            <a:endParaRPr lang="el-GR" sz="11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E5FD0C16-701C-4053-8A0E-0A506658B5E9}"/>
              </a:ext>
            </a:extLst>
          </p:cNvPr>
          <p:cNvPicPr>
            <a:picLocks noChangeAspect="1"/>
          </p:cNvPicPr>
          <p:nvPr/>
        </p:nvPicPr>
        <p:blipFill>
          <a:blip r:embed="rId2"/>
          <a:stretch>
            <a:fillRect/>
          </a:stretch>
        </p:blipFill>
        <p:spPr>
          <a:xfrm>
            <a:off x="4689789" y="1375955"/>
            <a:ext cx="7451477" cy="4433628"/>
          </a:xfrm>
          <a:prstGeom prst="rect">
            <a:avLst/>
          </a:prstGeom>
          <a:effectLst/>
        </p:spPr>
      </p:pic>
    </p:spTree>
    <p:extLst>
      <p:ext uri="{BB962C8B-B14F-4D97-AF65-F5344CB8AC3E}">
        <p14:creationId xmlns:p14="http://schemas.microsoft.com/office/powerpoint/2010/main" val="3327379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5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6ACD881D-18E2-4D80-950F-A67B9085BEC3}"/>
              </a:ext>
            </a:extLst>
          </p:cNvPr>
          <p:cNvPicPr>
            <a:picLocks noChangeAspect="1"/>
          </p:cNvPicPr>
          <p:nvPr/>
        </p:nvPicPr>
        <p:blipFill>
          <a:blip r:embed="rId2"/>
          <a:stretch>
            <a:fillRect/>
          </a:stretch>
        </p:blipFill>
        <p:spPr>
          <a:xfrm>
            <a:off x="2948505" y="643467"/>
            <a:ext cx="6294989" cy="5571066"/>
          </a:xfrm>
          <a:prstGeom prst="rect">
            <a:avLst/>
          </a:prstGeom>
        </p:spPr>
      </p:pic>
      <p:sp>
        <p:nvSpPr>
          <p:cNvPr id="3" name="TextBox 2"/>
          <p:cNvSpPr txBox="1"/>
          <p:nvPr/>
        </p:nvSpPr>
        <p:spPr>
          <a:xfrm>
            <a:off x="477013" y="1018903"/>
            <a:ext cx="2536154" cy="1477328"/>
          </a:xfrm>
          <a:prstGeom prst="rect">
            <a:avLst/>
          </a:prstGeom>
          <a:noFill/>
        </p:spPr>
        <p:txBody>
          <a:bodyPr wrap="square" rtlCol="0">
            <a:spAutoFit/>
          </a:bodyPr>
          <a:lstStyle/>
          <a:p>
            <a:r>
              <a:rPr lang="el-GR" dirty="0"/>
              <a:t>Στη νόσο </a:t>
            </a:r>
            <a:r>
              <a:rPr lang="el-GR" dirty="0" err="1"/>
              <a:t>Parkinson</a:t>
            </a:r>
            <a:r>
              <a:rPr lang="el-GR" dirty="0"/>
              <a:t>, υπάρχει απώλεια </a:t>
            </a:r>
            <a:r>
              <a:rPr lang="el-GR" dirty="0" err="1"/>
              <a:t>ντοπαμινεργικών</a:t>
            </a:r>
            <a:r>
              <a:rPr lang="el-GR" dirty="0"/>
              <a:t> (DA) νευρώνων στη μέλαινα ουσία (</a:t>
            </a:r>
            <a:r>
              <a:rPr lang="el-GR" dirty="0" err="1"/>
              <a:t>substantia</a:t>
            </a:r>
            <a:r>
              <a:rPr lang="el-GR" dirty="0"/>
              <a:t> </a:t>
            </a:r>
            <a:r>
              <a:rPr lang="el-GR" dirty="0" err="1"/>
              <a:t>nigra</a:t>
            </a:r>
            <a:r>
              <a:rPr lang="el-GR" dirty="0"/>
              <a:t>)</a:t>
            </a:r>
          </a:p>
        </p:txBody>
      </p:sp>
    </p:spTree>
    <p:extLst>
      <p:ext uri="{BB962C8B-B14F-4D97-AF65-F5344CB8AC3E}">
        <p14:creationId xmlns:p14="http://schemas.microsoft.com/office/powerpoint/2010/main" val="36807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id="{095F3200-6237-4477-8123-D65BC2F5810B}"/>
              </a:ext>
            </a:extLst>
          </p:cNvPr>
          <p:cNvPicPr>
            <a:picLocks noChangeAspect="1"/>
          </p:cNvPicPr>
          <p:nvPr/>
        </p:nvPicPr>
        <p:blipFill>
          <a:blip r:embed="rId2"/>
          <a:stretch>
            <a:fillRect/>
          </a:stretch>
        </p:blipFill>
        <p:spPr>
          <a:xfrm>
            <a:off x="2408670" y="653009"/>
            <a:ext cx="4906529" cy="5451700"/>
          </a:xfrm>
          <a:prstGeom prst="rect">
            <a:avLst/>
          </a:prstGeom>
        </p:spPr>
      </p:pic>
    </p:spTree>
    <p:extLst>
      <p:ext uri="{BB962C8B-B14F-4D97-AF65-F5344CB8AC3E}">
        <p14:creationId xmlns:p14="http://schemas.microsoft.com/office/powerpoint/2010/main" val="660427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594C80-7343-457C-8BF3-85FC69A41105}"/>
              </a:ext>
            </a:extLst>
          </p:cNvPr>
          <p:cNvSpPr>
            <a:spLocks noGrp="1"/>
          </p:cNvSpPr>
          <p:nvPr>
            <p:ph type="title"/>
          </p:nvPr>
        </p:nvSpPr>
        <p:spPr>
          <a:xfrm>
            <a:off x="1653363" y="365760"/>
            <a:ext cx="9367203" cy="1188720"/>
          </a:xfrm>
        </p:spPr>
        <p:txBody>
          <a:bodyPr>
            <a:normAutofit/>
          </a:bodyPr>
          <a:lstStyle/>
          <a:p>
            <a:r>
              <a:rPr lang="el-GR" dirty="0"/>
              <a:t>Αιτιολογία Νόσου </a:t>
            </a:r>
            <a:r>
              <a:rPr lang="en-US" dirty="0"/>
              <a:t>Parkinson</a:t>
            </a:r>
            <a:endParaRPr lang="el-G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2452AF5D-198F-4E04-982D-2C7EDC9DC1A0}"/>
              </a:ext>
            </a:extLst>
          </p:cNvPr>
          <p:cNvSpPr>
            <a:spLocks noGrp="1"/>
          </p:cNvSpPr>
          <p:nvPr>
            <p:ph idx="1"/>
          </p:nvPr>
        </p:nvSpPr>
        <p:spPr>
          <a:xfrm>
            <a:off x="1367398" y="2132274"/>
            <a:ext cx="9939131" cy="4003483"/>
          </a:xfrm>
        </p:spPr>
        <p:txBody>
          <a:bodyPr anchor="t">
            <a:normAutofit/>
          </a:bodyPr>
          <a:lstStyle/>
          <a:p>
            <a:r>
              <a:rPr lang="el-GR" sz="2200" dirty="0"/>
              <a:t>Η καταστροφή των κυττάρων της μέλαινας ουσίας έχει ως αποτέλεσμα τον εκφυλισμό των νευρώνων που είναι υπεύθυνοι για την έκκριση </a:t>
            </a:r>
            <a:r>
              <a:rPr lang="el-GR" sz="2200" dirty="0" err="1"/>
              <a:t>ντοπαμίνης</a:t>
            </a:r>
            <a:r>
              <a:rPr lang="el-GR" sz="2200" dirty="0"/>
              <a:t> στο ραβδωτό σώμα. Η ρυθμιστική ανασταλτική επίδραση της </a:t>
            </a:r>
            <a:r>
              <a:rPr lang="el-GR" sz="2200" dirty="0" err="1"/>
              <a:t>ντοπαμίνης</a:t>
            </a:r>
            <a:r>
              <a:rPr lang="el-GR" sz="2200" dirty="0"/>
              <a:t> μειώνεται, με αποτέλεσμα την υπερπαραγωγή </a:t>
            </a:r>
            <a:r>
              <a:rPr lang="el-GR" sz="2200" dirty="0" err="1"/>
              <a:t>ακετυλοχολίνης</a:t>
            </a:r>
            <a:r>
              <a:rPr lang="el-GR" sz="2200" dirty="0"/>
              <a:t>.</a:t>
            </a:r>
          </a:p>
          <a:p>
            <a:r>
              <a:rPr lang="el-GR" sz="2200" dirty="0"/>
              <a:t>Αποτέλεσμα είναι η μείωση της δραστηριότητας των ανασταλτικών </a:t>
            </a:r>
            <a:r>
              <a:rPr lang="el-GR" sz="2200" dirty="0" err="1"/>
              <a:t>ντοπαμινεργικών</a:t>
            </a:r>
            <a:r>
              <a:rPr lang="el-GR" sz="2200" dirty="0"/>
              <a:t> νευρώνων στα τμήματα του συστήματος των βασικών γαγγλίων του εγκεφάλου που είναι υπεύθυνα για τον έλεγχο των κινήσεων (μέλαινα ουσία και ραβδωτό σώμα).</a:t>
            </a:r>
          </a:p>
          <a:p>
            <a:pPr>
              <a:buFont typeface="Wingdings" panose="05000000000000000000" pitchFamily="2" charset="2"/>
              <a:buChar char="ü"/>
            </a:pPr>
            <a:r>
              <a:rPr lang="el-GR" sz="2200" dirty="0"/>
              <a:t> </a:t>
            </a:r>
            <a:r>
              <a:rPr lang="el-GR" sz="2200" u="sng" dirty="0"/>
              <a:t>Δευτεροπαθής </a:t>
            </a:r>
            <a:r>
              <a:rPr lang="el-GR" sz="2200" u="sng" dirty="0" err="1"/>
              <a:t>παρκινσονισμός</a:t>
            </a:r>
            <a:r>
              <a:rPr lang="el-GR" sz="2200" dirty="0"/>
              <a:t>: μετά από ιογενή εγκεφαλίτιδα, πολλαπλές μικρές αγγειακές βλάβες, </a:t>
            </a:r>
            <a:r>
              <a:rPr lang="el-GR" sz="2200" dirty="0" err="1"/>
              <a:t>νευροεκφυλιστικά</a:t>
            </a:r>
            <a:r>
              <a:rPr lang="el-GR" sz="2200" dirty="0"/>
              <a:t> νοσήματα, υδροκέφαλο, φαρμακευτική αγωγή με κύρια δράση τον αποκλεισμό των </a:t>
            </a:r>
            <a:r>
              <a:rPr lang="el-GR" sz="2200" dirty="0" err="1"/>
              <a:t>ντοπαμινεργικών</a:t>
            </a:r>
            <a:r>
              <a:rPr lang="el-GR" sz="2200" dirty="0"/>
              <a:t> υποδοχέων στον εγκέφαλο.</a:t>
            </a:r>
          </a:p>
        </p:txBody>
      </p:sp>
    </p:spTree>
    <p:extLst>
      <p:ext uri="{BB962C8B-B14F-4D97-AF65-F5344CB8AC3E}">
        <p14:creationId xmlns:p14="http://schemas.microsoft.com/office/powerpoint/2010/main" val="2786191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1EBDF29-9081-41AE-A093-ACFB415D63D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09921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22770802-7490-4AC0-9FC0-50ADD886968C}"/>
              </a:ext>
            </a:extLst>
          </p:cNvPr>
          <p:cNvSpPr/>
          <p:nvPr/>
        </p:nvSpPr>
        <p:spPr>
          <a:xfrm>
            <a:off x="649224" y="2438400"/>
            <a:ext cx="5102351" cy="3785419"/>
          </a:xfrm>
          <a:prstGeom prst="rect">
            <a:avLst/>
          </a:prstGeom>
        </p:spPr>
        <p:txBody>
          <a:bodyPr vert="horz" lIns="91440" tIns="45720" rIns="91440" bIns="45720" rtlCol="0">
            <a:normAutofit/>
          </a:bodyPr>
          <a:lstStyle/>
          <a:p>
            <a:pPr>
              <a:lnSpc>
                <a:spcPct val="90000"/>
              </a:lnSpc>
              <a:spcAft>
                <a:spcPts val="600"/>
              </a:spcAft>
            </a:pPr>
            <a:r>
              <a:rPr lang="en-US" sz="2000" b="1" dirty="0" err="1"/>
              <a:t>Διάγρ</a:t>
            </a:r>
            <a:r>
              <a:rPr lang="en-US" sz="2000" b="1" dirty="0"/>
              <a:t>αμμα των προβολών μέσα και έξω από το ραβδωτό σώμα</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Στη</a:t>
            </a:r>
            <a:r>
              <a:rPr lang="en-US" sz="2000" dirty="0"/>
              <a:t> </a:t>
            </a:r>
            <a:r>
              <a:rPr lang="en-US" sz="2000" dirty="0" err="1"/>
              <a:t>νόσο</a:t>
            </a:r>
            <a:r>
              <a:rPr lang="en-US" sz="2000" dirty="0"/>
              <a:t> </a:t>
            </a:r>
            <a:r>
              <a:rPr lang="en-US" sz="2000" dirty="0" err="1"/>
              <a:t>του</a:t>
            </a:r>
            <a:r>
              <a:rPr lang="en-US" sz="2000" dirty="0"/>
              <a:t> Parkinson , υπ</a:t>
            </a:r>
            <a:r>
              <a:rPr lang="en-US" sz="2000" dirty="0" err="1"/>
              <a:t>άρχει</a:t>
            </a:r>
            <a:r>
              <a:rPr lang="en-US" sz="2000" dirty="0"/>
              <a:t> απ</a:t>
            </a:r>
            <a:r>
              <a:rPr lang="en-US" sz="2000" dirty="0" err="1"/>
              <a:t>ώλει</a:t>
            </a:r>
            <a:r>
              <a:rPr lang="en-US" sz="2000" dirty="0"/>
              <a:t>α νευρώνων που π</a:t>
            </a:r>
            <a:r>
              <a:rPr lang="el-GR" sz="2000" dirty="0" err="1"/>
              <a:t>αράγουν</a:t>
            </a:r>
            <a:r>
              <a:rPr lang="en-US" sz="2000" dirty="0"/>
              <a:t> ντοπαμίνη (DA), οι οποίοι συνδέουν τη μέλαινα ουσία με το ραβδωτό σώμα</a:t>
            </a:r>
            <a:r>
              <a:rPr lang="el-GR" sz="2000" dirty="0"/>
              <a:t> </a:t>
            </a:r>
            <a:r>
              <a:rPr lang="en-US" sz="2000" dirty="0"/>
              <a:t>(διακεκομμένη γραμμή), όπου αναστέλλουν τους χολινεργικούς (ACh) νευρώνες</a:t>
            </a:r>
            <a:r>
              <a:rPr lang="el-GR" sz="2000" dirty="0"/>
              <a:t>.</a:t>
            </a:r>
            <a:endParaRPr lang="en-US" sz="2000" dirty="0"/>
          </a:p>
        </p:txBody>
      </p:sp>
      <p:sp>
        <p:nvSpPr>
          <p:cNvPr id="14" name="Rectangle 13">
            <a:extLst>
              <a:ext uri="{FF2B5EF4-FFF2-40B4-BE49-F238E27FC236}">
                <a16:creationId xmlns:a16="http://schemas.microsoft.com/office/drawing/2014/main" id="{C95B82D5-A8BB-45BF-BED8-C7B2068921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E72479D2-3086-4528-8184-550FC3E355C9}"/>
              </a:ext>
            </a:extLst>
          </p:cNvPr>
          <p:cNvPicPr>
            <a:picLocks noChangeAspect="1"/>
          </p:cNvPicPr>
          <p:nvPr/>
        </p:nvPicPr>
        <p:blipFill>
          <a:blip r:embed="rId2"/>
          <a:stretch>
            <a:fillRect/>
          </a:stretch>
        </p:blipFill>
        <p:spPr>
          <a:xfrm>
            <a:off x="7106911" y="492991"/>
            <a:ext cx="4110754" cy="2734842"/>
          </a:xfrm>
          <a:prstGeom prst="rect">
            <a:avLst/>
          </a:prstGeom>
        </p:spPr>
      </p:pic>
      <p:sp>
        <p:nvSpPr>
          <p:cNvPr id="18" name="Rounded Rectangle 9">
            <a:extLst>
              <a:ext uri="{FF2B5EF4-FFF2-40B4-BE49-F238E27FC236}">
                <a16:creationId xmlns:a16="http://schemas.microsoft.com/office/drawing/2014/main" id="{39D6C490-0229-4573-9696-B73E5B3A9C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A55F258B-FA13-4A20-B830-4025550DF80F}"/>
              </a:ext>
            </a:extLst>
          </p:cNvPr>
          <p:cNvPicPr>
            <a:picLocks noChangeAspect="1"/>
          </p:cNvPicPr>
          <p:nvPr/>
        </p:nvPicPr>
        <p:blipFill>
          <a:blip r:embed="rId3"/>
          <a:stretch>
            <a:fillRect/>
          </a:stretch>
        </p:blipFill>
        <p:spPr>
          <a:xfrm>
            <a:off x="6865034" y="3637406"/>
            <a:ext cx="4501661" cy="2406778"/>
          </a:xfrm>
          <a:prstGeom prst="rect">
            <a:avLst/>
          </a:prstGeom>
          <a:effectLst/>
        </p:spPr>
      </p:pic>
    </p:spTree>
    <p:extLst>
      <p:ext uri="{BB962C8B-B14F-4D97-AF65-F5344CB8AC3E}">
        <p14:creationId xmlns:p14="http://schemas.microsoft.com/office/powerpoint/2010/main" val="4187538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A9E907A-1C18-48B0-8CE0-2D36CC32060E}"/>
              </a:ext>
            </a:extLst>
          </p:cNvPr>
          <p:cNvPicPr>
            <a:picLocks noChangeAspect="1"/>
          </p:cNvPicPr>
          <p:nvPr/>
        </p:nvPicPr>
        <p:blipFill>
          <a:blip r:embed="rId2"/>
          <a:stretch>
            <a:fillRect/>
          </a:stretch>
        </p:blipFill>
        <p:spPr>
          <a:xfrm>
            <a:off x="3382485" y="0"/>
            <a:ext cx="5427030" cy="6858000"/>
          </a:xfrm>
          <a:prstGeom prst="rect">
            <a:avLst/>
          </a:prstGeom>
        </p:spPr>
      </p:pic>
    </p:spTree>
    <p:extLst>
      <p:ext uri="{BB962C8B-B14F-4D97-AF65-F5344CB8AC3E}">
        <p14:creationId xmlns:p14="http://schemas.microsoft.com/office/powerpoint/2010/main" val="4560360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AD17E9-742B-4763-9E8B-EEB49A6DB779}"/>
              </a:ext>
            </a:extLst>
          </p:cNvPr>
          <p:cNvSpPr>
            <a:spLocks noGrp="1"/>
          </p:cNvSpPr>
          <p:nvPr>
            <p:ph type="title"/>
          </p:nvPr>
        </p:nvSpPr>
        <p:spPr>
          <a:xfrm>
            <a:off x="664584" y="58258"/>
            <a:ext cx="4944152" cy="1622321"/>
          </a:xfrm>
        </p:spPr>
        <p:txBody>
          <a:bodyPr>
            <a:normAutofit/>
          </a:bodyPr>
          <a:lstStyle/>
          <a:p>
            <a:r>
              <a:rPr lang="el-GR" sz="3700" dirty="0"/>
              <a:t>Ποια είναι τα κύρια συμπτώματα της νόσου;</a:t>
            </a:r>
          </a:p>
        </p:txBody>
      </p:sp>
      <p:sp>
        <p:nvSpPr>
          <p:cNvPr id="3" name="Θέση περιεχομένου 2">
            <a:extLst>
              <a:ext uri="{FF2B5EF4-FFF2-40B4-BE49-F238E27FC236}">
                <a16:creationId xmlns:a16="http://schemas.microsoft.com/office/drawing/2014/main" id="{8BB88C3A-41E0-4B43-9C1A-BA3A2A519D21}"/>
              </a:ext>
            </a:extLst>
          </p:cNvPr>
          <p:cNvSpPr>
            <a:spLocks noGrp="1"/>
          </p:cNvSpPr>
          <p:nvPr>
            <p:ph idx="1"/>
          </p:nvPr>
        </p:nvSpPr>
        <p:spPr>
          <a:xfrm>
            <a:off x="1" y="1659988"/>
            <a:ext cx="6022160" cy="5198012"/>
          </a:xfrm>
        </p:spPr>
        <p:txBody>
          <a:bodyPr>
            <a:normAutofit fontScale="92500" lnSpcReduction="10000"/>
          </a:bodyPr>
          <a:lstStyle/>
          <a:p>
            <a:endParaRPr lang="el-GR" sz="1300" dirty="0"/>
          </a:p>
          <a:p>
            <a:r>
              <a:rPr lang="el-GR" sz="2200" dirty="0"/>
              <a:t>    </a:t>
            </a:r>
            <a:r>
              <a:rPr lang="el-GR" sz="2200" u="sng" dirty="0"/>
              <a:t>Ακαμψία των μυών</a:t>
            </a:r>
            <a:r>
              <a:rPr lang="el-GR" sz="2200" dirty="0"/>
              <a:t>. Περιορισμός της δυνατότητας κίνησης των άνω, κάτω άκρων και του αυχένα όταν γίνονται κινήσεις κάμψης – έκτασης –στροφής.</a:t>
            </a:r>
          </a:p>
          <a:p>
            <a:r>
              <a:rPr lang="el-GR" sz="2200" dirty="0"/>
              <a:t>    </a:t>
            </a:r>
            <a:r>
              <a:rPr lang="el-GR" sz="2200" u="sng" dirty="0"/>
              <a:t>Τρόμος ηρεμίας</a:t>
            </a:r>
            <a:r>
              <a:rPr lang="el-GR" sz="2200" dirty="0"/>
              <a:t>. Μη συνειδητή κίνηση λόγω σύσπασης των μυών που είναι περισσότερο έκδηλη στην ηρεμία.</a:t>
            </a:r>
          </a:p>
          <a:p>
            <a:r>
              <a:rPr lang="el-GR" sz="2200" dirty="0"/>
              <a:t>    </a:t>
            </a:r>
            <a:r>
              <a:rPr lang="el-GR" sz="2200" u="sng" dirty="0"/>
              <a:t>Βραδυκινησία</a:t>
            </a:r>
            <a:r>
              <a:rPr lang="el-GR" sz="2200" dirty="0"/>
              <a:t>. Δυσκολία στην έναρξη μιας κίνησης.</a:t>
            </a:r>
          </a:p>
          <a:p>
            <a:r>
              <a:rPr lang="el-GR" sz="2200" dirty="0"/>
              <a:t>    </a:t>
            </a:r>
            <a:r>
              <a:rPr lang="el-GR" sz="2200" u="sng" dirty="0"/>
              <a:t>Αδυναμία διατήρησης ισορροπίας</a:t>
            </a:r>
            <a:r>
              <a:rPr lang="el-GR" sz="2200" dirty="0"/>
              <a:t>. Κακή στήριξη και έλλειψη ισορροπίας που μπορεί να συνοδεύονται από πτώσεις.</a:t>
            </a:r>
          </a:p>
          <a:p>
            <a:r>
              <a:rPr lang="el-GR" sz="2200" dirty="0"/>
              <a:t>    Δυσκοιλιότητα.</a:t>
            </a:r>
          </a:p>
          <a:p>
            <a:r>
              <a:rPr lang="el-GR" sz="2200" dirty="0"/>
              <a:t>    Διαταραχές ούρησης.</a:t>
            </a:r>
          </a:p>
          <a:p>
            <a:r>
              <a:rPr lang="el-GR" sz="2200" dirty="0"/>
              <a:t>    Σεξουαλική δυσλειτουργία.</a:t>
            </a:r>
          </a:p>
          <a:p>
            <a:r>
              <a:rPr lang="el-GR" sz="2200" dirty="0"/>
              <a:t>    Υπερέκκριση σιέλου.</a:t>
            </a:r>
          </a:p>
          <a:p>
            <a:r>
              <a:rPr lang="el-GR" sz="2200" dirty="0"/>
              <a:t>    Κατάθλιψη</a:t>
            </a:r>
          </a:p>
          <a:p>
            <a:endParaRPr lang="el-GR" sz="2000" dirty="0"/>
          </a:p>
          <a:p>
            <a:endParaRPr lang="el-GR" sz="1300" dirty="0"/>
          </a:p>
        </p:txBody>
      </p:sp>
      <p:sp>
        <p:nvSpPr>
          <p:cNvPr id="21" name="Rectangle 20">
            <a:extLst>
              <a:ext uri="{FF2B5EF4-FFF2-40B4-BE49-F238E27FC236}">
                <a16:creationId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B4A448A1-BE53-4A92-A9E8-CA57C02A49C0}"/>
              </a:ext>
            </a:extLst>
          </p:cNvPr>
          <p:cNvPicPr>
            <a:picLocks noChangeAspect="1"/>
          </p:cNvPicPr>
          <p:nvPr/>
        </p:nvPicPr>
        <p:blipFill>
          <a:blip r:embed="rId2"/>
          <a:stretch>
            <a:fillRect/>
          </a:stretch>
        </p:blipFill>
        <p:spPr>
          <a:xfrm>
            <a:off x="6273319" y="1488372"/>
            <a:ext cx="5740042" cy="4147179"/>
          </a:xfrm>
          <a:prstGeom prst="rect">
            <a:avLst/>
          </a:prstGeom>
          <a:effectLst/>
        </p:spPr>
      </p:pic>
    </p:spTree>
    <p:extLst>
      <p:ext uri="{BB962C8B-B14F-4D97-AF65-F5344CB8AC3E}">
        <p14:creationId xmlns:p14="http://schemas.microsoft.com/office/powerpoint/2010/main" val="1818159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7C1A772B-9405-4D3F-A7D0-EF6A5C2FA30D}"/>
              </a:ext>
            </a:extLst>
          </p:cNvPr>
          <p:cNvPicPr>
            <a:picLocks noChangeAspect="1"/>
          </p:cNvPicPr>
          <p:nvPr/>
        </p:nvPicPr>
        <p:blipFill>
          <a:blip r:embed="rId2"/>
          <a:stretch>
            <a:fillRect/>
          </a:stretch>
        </p:blipFill>
        <p:spPr>
          <a:xfrm>
            <a:off x="3407961" y="643467"/>
            <a:ext cx="5376077"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752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1E58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D84EC106-A2C2-48A4-855A-21C9CED27D4B}"/>
              </a:ext>
            </a:extLst>
          </p:cNvPr>
          <p:cNvPicPr>
            <a:picLocks noChangeAspect="1"/>
          </p:cNvPicPr>
          <p:nvPr/>
        </p:nvPicPr>
        <p:blipFill rotWithShape="1">
          <a:blip r:embed="rId2"/>
          <a:srcRect l="4177" r="21" b="1"/>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06BE8E-37EC-4B37-886A-2F50334315D3}"/>
              </a:ext>
            </a:extLst>
          </p:cNvPr>
          <p:cNvSpPr txBox="1"/>
          <p:nvPr/>
        </p:nvSpPr>
        <p:spPr>
          <a:xfrm>
            <a:off x="7673008" y="917725"/>
            <a:ext cx="4041913" cy="4852362"/>
          </a:xfrm>
          <a:prstGeom prst="rect">
            <a:avLst/>
          </a:prstGeom>
        </p:spPr>
        <p:txBody>
          <a:bodyPr vert="horz" lIns="91440" tIns="45720" rIns="91440" bIns="45720" rtlCol="0" anchor="ctr">
            <a:normAutofit/>
          </a:bodyPr>
          <a:lstStyle/>
          <a:p>
            <a:pPr marL="342900" indent="-342900">
              <a:lnSpc>
                <a:spcPct val="90000"/>
              </a:lnSpc>
              <a:spcAft>
                <a:spcPts val="600"/>
              </a:spcAft>
              <a:buFont typeface="Wingdings" panose="05000000000000000000" pitchFamily="2" charset="2"/>
              <a:buChar char="ü"/>
            </a:pPr>
            <a:r>
              <a:rPr lang="en-US" sz="2000" dirty="0">
                <a:solidFill>
                  <a:srgbClr val="FFFFFF"/>
                </a:solidFill>
              </a:rPr>
              <a:t>Η επ</a:t>
            </a:r>
            <a:r>
              <a:rPr lang="en-US" sz="2000" dirty="0" err="1">
                <a:solidFill>
                  <a:srgbClr val="FFFFFF"/>
                </a:solidFill>
              </a:rPr>
              <a:t>ιλη</a:t>
            </a:r>
            <a:r>
              <a:rPr lang="en-US" sz="2000" dirty="0">
                <a:solidFill>
                  <a:srgbClr val="FFFFFF"/>
                </a:solidFill>
              </a:rPr>
              <a:t>πτική κρίση μπορεί να πάρει διάφορες μορφές : </a:t>
            </a:r>
            <a:r>
              <a:rPr lang="el-GR" sz="2000" dirty="0">
                <a:solidFill>
                  <a:srgbClr val="FFFFFF"/>
                </a:solidFill>
              </a:rPr>
              <a:t>απώλεια συνείδησης και επίγνωσης, </a:t>
            </a:r>
            <a:r>
              <a:rPr lang="en-US" sz="2000" dirty="0" err="1">
                <a:solidFill>
                  <a:srgbClr val="FFFFFF"/>
                </a:solidFill>
              </a:rPr>
              <a:t>λι</a:t>
            </a:r>
            <a:r>
              <a:rPr lang="en-US" sz="2000" dirty="0">
                <a:solidFill>
                  <a:srgbClr val="FFFFFF"/>
                </a:solidFill>
              </a:rPr>
              <a:t>ποθυμία, σπασμοί, σύγχυση, προσήλωση του βλέμματος, δυσαρθρία</a:t>
            </a:r>
            <a:r>
              <a:rPr lang="el-GR" sz="2000" dirty="0">
                <a:solidFill>
                  <a:srgbClr val="FFFFFF"/>
                </a:solidFill>
              </a:rPr>
              <a:t>, αύρα</a:t>
            </a:r>
            <a:r>
              <a:rPr lang="en-US" sz="2000" dirty="0">
                <a:solidFill>
                  <a:srgbClr val="FFFFFF"/>
                </a:solidFill>
              </a:rPr>
              <a:t> κλπ</a:t>
            </a:r>
            <a:endParaRPr lang="el-GR" sz="2000" dirty="0">
              <a:solidFill>
                <a:srgbClr val="FFFFFF"/>
              </a:solidFill>
            </a:endParaRPr>
          </a:p>
          <a:p>
            <a:pPr marL="342900" indent="-342900">
              <a:lnSpc>
                <a:spcPct val="90000"/>
              </a:lnSpc>
              <a:spcAft>
                <a:spcPts val="600"/>
              </a:spcAft>
              <a:buFont typeface="Wingdings" panose="05000000000000000000" pitchFamily="2" charset="2"/>
              <a:buChar char="ü"/>
            </a:pPr>
            <a:r>
              <a:rPr lang="el-GR" sz="2000" dirty="0">
                <a:solidFill>
                  <a:srgbClr val="FFFFFF"/>
                </a:solidFill>
              </a:rPr>
              <a:t>Αποτελεί τη δεύτερη σε συχνότητα νευρολογική διαταραχή (µ</a:t>
            </a:r>
            <a:r>
              <a:rPr lang="el-GR" sz="2000" dirty="0" err="1">
                <a:solidFill>
                  <a:srgbClr val="FFFFFF"/>
                </a:solidFill>
              </a:rPr>
              <a:t>ετά</a:t>
            </a:r>
            <a:r>
              <a:rPr lang="el-GR" sz="2000" dirty="0">
                <a:solidFill>
                  <a:srgbClr val="FFFFFF"/>
                </a:solidFill>
              </a:rPr>
              <a:t> τα αγγειακά εγκεφαλικά επεισόδια) και κάθε χρόνο παρουσιάζονται στην Ελλάδα 3.000-5.000 νέα περιστατικά.</a:t>
            </a:r>
            <a:endParaRPr lang="en-US" sz="2000" dirty="0">
              <a:solidFill>
                <a:srgbClr val="FFFFFF"/>
              </a:solidFill>
            </a:endParaRPr>
          </a:p>
        </p:txBody>
      </p:sp>
    </p:spTree>
    <p:extLst>
      <p:ext uri="{BB962C8B-B14F-4D97-AF65-F5344CB8AC3E}">
        <p14:creationId xmlns:p14="http://schemas.microsoft.com/office/powerpoint/2010/main" val="605962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5D85B8-2060-408E-90F7-ACC1292587DA}"/>
              </a:ext>
            </a:extLst>
          </p:cNvPr>
          <p:cNvSpPr>
            <a:spLocks noGrp="1"/>
          </p:cNvSpPr>
          <p:nvPr>
            <p:ph type="title"/>
          </p:nvPr>
        </p:nvSpPr>
        <p:spPr>
          <a:xfrm>
            <a:off x="1653363" y="365760"/>
            <a:ext cx="9367203" cy="1188720"/>
          </a:xfrm>
        </p:spPr>
        <p:txBody>
          <a:bodyPr>
            <a:normAutofit/>
          </a:bodyPr>
          <a:lstStyle/>
          <a:p>
            <a:r>
              <a:rPr lang="el-GR" dirty="0"/>
              <a:t>Η θεραπεία για τη νόσο του </a:t>
            </a:r>
            <a:r>
              <a:rPr lang="el-GR" dirty="0" err="1"/>
              <a:t>Parkinson</a:t>
            </a:r>
            <a:endParaRPr lang="el-GR"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296F227B-3A38-49F1-9431-778A0374433F}"/>
              </a:ext>
            </a:extLst>
          </p:cNvPr>
          <p:cNvSpPr>
            <a:spLocks noGrp="1"/>
          </p:cNvSpPr>
          <p:nvPr>
            <p:ph idx="1"/>
          </p:nvPr>
        </p:nvSpPr>
        <p:spPr>
          <a:xfrm>
            <a:off x="1653363" y="2176272"/>
            <a:ext cx="9367204" cy="4315968"/>
          </a:xfrm>
        </p:spPr>
        <p:txBody>
          <a:bodyPr anchor="t">
            <a:normAutofit fontScale="85000" lnSpcReduction="20000"/>
          </a:bodyPr>
          <a:lstStyle/>
          <a:p>
            <a:pPr marL="0" indent="0">
              <a:buNone/>
            </a:pPr>
            <a:r>
              <a:rPr lang="el-GR" sz="2400" dirty="0"/>
              <a:t>Οι στόχοι της θεραπείας είναι να διορθωθεί η διαταραχή της ισορροπίας των </a:t>
            </a:r>
            <a:r>
              <a:rPr lang="el-GR" sz="2400" dirty="0" err="1"/>
              <a:t>χολινεργικών</a:t>
            </a:r>
            <a:r>
              <a:rPr lang="el-GR" sz="2400" dirty="0"/>
              <a:t> νευρώνων στο ραβδωτό σώμα.</a:t>
            </a:r>
          </a:p>
          <a:p>
            <a:pPr marL="0" indent="0">
              <a:buNone/>
            </a:pPr>
            <a:endParaRPr lang="el-GR" sz="2400" dirty="0"/>
          </a:p>
          <a:p>
            <a:pPr marL="0" indent="0">
              <a:buNone/>
            </a:pPr>
            <a:r>
              <a:rPr lang="el-GR" sz="2400" dirty="0"/>
              <a:t>1. Θεραπεία υποκατάστασης της </a:t>
            </a:r>
            <a:r>
              <a:rPr lang="el-GR" sz="2400" dirty="0" err="1"/>
              <a:t>ντοπαμίνης</a:t>
            </a:r>
            <a:r>
              <a:rPr lang="el-GR" sz="2400" dirty="0"/>
              <a:t>.</a:t>
            </a:r>
          </a:p>
          <a:p>
            <a:pPr marL="0" indent="0">
              <a:buNone/>
            </a:pPr>
            <a:r>
              <a:rPr lang="el-GR" sz="2400" dirty="0"/>
              <a:t>2. Θεραπεία με αγωνιστές της </a:t>
            </a:r>
            <a:r>
              <a:rPr lang="el-GR" sz="2400" dirty="0" err="1"/>
              <a:t>ντοπαμίνης</a:t>
            </a:r>
            <a:r>
              <a:rPr lang="el-GR" sz="2400" dirty="0"/>
              <a:t>.</a:t>
            </a:r>
          </a:p>
          <a:p>
            <a:pPr marL="0" indent="0">
              <a:buNone/>
            </a:pPr>
            <a:r>
              <a:rPr lang="el-GR" sz="2400" dirty="0"/>
              <a:t>3. </a:t>
            </a:r>
            <a:r>
              <a:rPr lang="el-GR" sz="2400" dirty="0" err="1"/>
              <a:t>Αντιχολινεργική</a:t>
            </a:r>
            <a:r>
              <a:rPr lang="el-GR" sz="2400" dirty="0"/>
              <a:t> θεραπεία</a:t>
            </a:r>
          </a:p>
          <a:p>
            <a:pPr marL="0" indent="0">
              <a:buNone/>
            </a:pPr>
            <a:endParaRPr lang="el-GR" sz="2000" dirty="0"/>
          </a:p>
          <a:p>
            <a:pPr>
              <a:buFont typeface="Wingdings" panose="05000000000000000000" pitchFamily="2" charset="2"/>
              <a:buChar char="Ø"/>
            </a:pPr>
            <a:r>
              <a:rPr lang="el-GR" sz="2000" dirty="0"/>
              <a:t> </a:t>
            </a:r>
            <a:r>
              <a:rPr lang="el-GR" sz="2400" dirty="0"/>
              <a:t>Όλες οι θεραπευτικές προσεγγίσεις της νόσου </a:t>
            </a:r>
            <a:r>
              <a:rPr lang="el-GR" sz="2400" dirty="0" err="1"/>
              <a:t>Parkinson</a:t>
            </a:r>
            <a:r>
              <a:rPr lang="el-GR" sz="2400" dirty="0"/>
              <a:t> βασίζονται στην την ίδια λογική. </a:t>
            </a:r>
          </a:p>
          <a:p>
            <a:pPr>
              <a:buFont typeface="Wingdings" panose="05000000000000000000" pitchFamily="2" charset="2"/>
              <a:buChar char="ü"/>
            </a:pPr>
            <a:r>
              <a:rPr lang="el-GR" sz="2400" dirty="0"/>
              <a:t>Με δεδομένη τη μείωση της δραστηριότητας των ανασταλτικών </a:t>
            </a:r>
            <a:r>
              <a:rPr lang="el-GR" sz="2400" dirty="0" err="1"/>
              <a:t>ντοπαμινεργικών</a:t>
            </a:r>
            <a:r>
              <a:rPr lang="el-GR" sz="2400" dirty="0"/>
              <a:t> νευρώνων, θα μπορούσε να αποκατασταθεί η </a:t>
            </a:r>
            <a:r>
              <a:rPr lang="el-GR" sz="2400" dirty="0" err="1"/>
              <a:t>ντοπαμίνη</a:t>
            </a:r>
            <a:r>
              <a:rPr lang="el-GR" sz="2400" dirty="0"/>
              <a:t> ή να δοθούν αγωνιστές </a:t>
            </a:r>
            <a:r>
              <a:rPr lang="el-GR" sz="2400" dirty="0" err="1"/>
              <a:t>ντοπαμίνης</a:t>
            </a:r>
            <a:r>
              <a:rPr lang="el-GR" sz="2400" dirty="0"/>
              <a:t> (ώστε να μιμηθούν τη δράση της απολεσθείσας DA). </a:t>
            </a:r>
          </a:p>
          <a:p>
            <a:pPr>
              <a:buFont typeface="Wingdings" panose="05000000000000000000" pitchFamily="2" charset="2"/>
              <a:buChar char="ü"/>
            </a:pPr>
            <a:r>
              <a:rPr lang="el-GR" sz="2400" dirty="0"/>
              <a:t>Επειδή πολλοί </a:t>
            </a:r>
            <a:r>
              <a:rPr lang="el-GR" sz="2400" dirty="0" err="1"/>
              <a:t>χολινεργικοί</a:t>
            </a:r>
            <a:r>
              <a:rPr lang="el-GR" sz="2400" dirty="0"/>
              <a:t> νευρώνες είναι μη ανασταλτικοί, μπορεί να χορηγηθεί ένα </a:t>
            </a:r>
            <a:r>
              <a:rPr lang="el-GR" sz="2400" dirty="0" err="1"/>
              <a:t>αντιχολινεργικό</a:t>
            </a:r>
            <a:r>
              <a:rPr lang="el-GR" sz="2400" dirty="0"/>
              <a:t> φάρμακο, ώστε να αποκατασταθεί η αναστολή.</a:t>
            </a:r>
          </a:p>
        </p:txBody>
      </p:sp>
    </p:spTree>
    <p:extLst>
      <p:ext uri="{BB962C8B-B14F-4D97-AF65-F5344CB8AC3E}">
        <p14:creationId xmlns:p14="http://schemas.microsoft.com/office/powerpoint/2010/main" val="753904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BE128E-7216-4699-AA71-1C11DA605C41}"/>
              </a:ext>
            </a:extLst>
          </p:cNvPr>
          <p:cNvSpPr>
            <a:spLocks noGrp="1"/>
          </p:cNvSpPr>
          <p:nvPr>
            <p:ph type="title"/>
          </p:nvPr>
        </p:nvSpPr>
        <p:spPr>
          <a:xfrm>
            <a:off x="664584" y="176066"/>
            <a:ext cx="4944152" cy="763435"/>
          </a:xfrm>
        </p:spPr>
        <p:txBody>
          <a:bodyPr>
            <a:normAutofit fontScale="90000"/>
          </a:bodyPr>
          <a:lstStyle/>
          <a:p>
            <a:r>
              <a:rPr lang="el-GR" dirty="0"/>
              <a:t>Η θεραπεία για τη νόσο του </a:t>
            </a:r>
            <a:r>
              <a:rPr lang="el-GR" dirty="0" err="1"/>
              <a:t>Parkinson</a:t>
            </a:r>
            <a:endParaRPr lang="el-GR" dirty="0"/>
          </a:p>
        </p:txBody>
      </p:sp>
      <p:sp>
        <p:nvSpPr>
          <p:cNvPr id="3" name="Θέση περιεχομένου 2">
            <a:extLst>
              <a:ext uri="{FF2B5EF4-FFF2-40B4-BE49-F238E27FC236}">
                <a16:creationId xmlns:a16="http://schemas.microsoft.com/office/drawing/2014/main" id="{746A240C-F289-496C-959E-61A7F58DAB87}"/>
              </a:ext>
            </a:extLst>
          </p:cNvPr>
          <p:cNvSpPr>
            <a:spLocks noGrp="1"/>
          </p:cNvSpPr>
          <p:nvPr>
            <p:ph idx="1"/>
          </p:nvPr>
        </p:nvSpPr>
        <p:spPr>
          <a:xfrm>
            <a:off x="0" y="1266094"/>
            <a:ext cx="6092950" cy="5472332"/>
          </a:xfrm>
        </p:spPr>
        <p:txBody>
          <a:bodyPr>
            <a:normAutofit fontScale="92500" lnSpcReduction="20000"/>
          </a:bodyPr>
          <a:lstStyle/>
          <a:p>
            <a:pPr marL="0" indent="0">
              <a:buNone/>
            </a:pPr>
            <a:r>
              <a:rPr lang="el-GR" sz="1300" dirty="0"/>
              <a:t>        </a:t>
            </a:r>
            <a:r>
              <a:rPr lang="el-GR" sz="2200" dirty="0"/>
              <a:t>Καθώς η νόσος προχωρά, η ανταπόκριση στην φαρμακευτική αγωγή γίνεται όλο και λιγότερο ικανοποιητική (στο 50% των ασθενών τα πρώτα 3 χρόνια και στο 90% στα </a:t>
            </a:r>
            <a:r>
              <a:rPr lang="el-GR" sz="2200" dirty="0" smtClean="0"/>
              <a:t>5 </a:t>
            </a:r>
            <a:r>
              <a:rPr lang="el-GR" sz="2200" dirty="0"/>
              <a:t>χρόνια) και εμφανίζεται το </a:t>
            </a:r>
            <a:r>
              <a:rPr lang="el-GR" sz="2200" b="1" dirty="0"/>
              <a:t>στάδιο των κινητικών διακυμάνσεων </a:t>
            </a:r>
            <a:r>
              <a:rPr lang="el-GR" sz="2200" dirty="0"/>
              <a:t>(διακυμάνσεις περιόδων καλής κινητικότητας με περιόδους βραδύτητας-ακινησίας ή </a:t>
            </a:r>
            <a:r>
              <a:rPr lang="el-GR" sz="2200" dirty="0" err="1"/>
              <a:t>υπερκινησίας</a:t>
            </a:r>
            <a:r>
              <a:rPr lang="el-GR" sz="2200" dirty="0"/>
              <a:t>).</a:t>
            </a:r>
          </a:p>
          <a:p>
            <a:r>
              <a:rPr lang="el-GR" sz="2200" dirty="0"/>
              <a:t>    </a:t>
            </a:r>
            <a:r>
              <a:rPr lang="el-GR" sz="2200" u="sng" dirty="0"/>
              <a:t>Εξάλειψη της δράσης των φαρμάκων</a:t>
            </a:r>
            <a:r>
              <a:rPr lang="el-GR" sz="2200" dirty="0"/>
              <a:t>. Η πρώτη επιπλοκή που αναπτύσσεται στον τομέα της κίνησης είναι ότι, η αγωγή με </a:t>
            </a:r>
            <a:r>
              <a:rPr lang="el-GR" sz="2200" dirty="0" err="1"/>
              <a:t>λεβοντόπα</a:t>
            </a:r>
            <a:r>
              <a:rPr lang="el-GR" sz="2200" dirty="0"/>
              <a:t> ή αγωνιστές της </a:t>
            </a:r>
            <a:r>
              <a:rPr lang="el-GR" sz="2200" dirty="0" err="1"/>
              <a:t>ντοπαμίνης</a:t>
            </a:r>
            <a:r>
              <a:rPr lang="el-GR" sz="2200" dirty="0"/>
              <a:t> δεν επαρκεί χρονικά, μέχρι να ληφθεί η επόμενη προβλεπόμενη δόση. Αυτό μπορεί να αντιμετωπισθεί αρχικά με αύξηση του αριθμού των δόσεων του φαρμάκου.</a:t>
            </a:r>
          </a:p>
          <a:p>
            <a:r>
              <a:rPr lang="el-GR" sz="2200" dirty="0"/>
              <a:t>    </a:t>
            </a:r>
            <a:r>
              <a:rPr lang="el-GR" sz="2200" u="sng" dirty="0"/>
              <a:t>Δυσκινησίες</a:t>
            </a:r>
            <a:r>
              <a:rPr lang="en-US" sz="2200" dirty="0"/>
              <a:t>. </a:t>
            </a:r>
            <a:r>
              <a:rPr lang="el-GR" sz="2200" dirty="0"/>
              <a:t>Αφορούν ακούσιες, ανώμαλες, περιστροφικές κινήσεις που παρατηρούνται όταν τα επίπεδα του φαρμάκου στον εγκέφαλο είναι  υψηλότερα του θεραπευτικού εύρους, σε ασθενείς με σχετικά προχωρημένη νόσο. Εάν το φαινόμενο δεν μπορεί να αντιμετωπισθεί με τροποποίηση του </a:t>
            </a:r>
            <a:r>
              <a:rPr lang="el-GR" sz="2200" dirty="0" err="1"/>
              <a:t>δοσολογικού</a:t>
            </a:r>
            <a:r>
              <a:rPr lang="el-GR" sz="2200" dirty="0"/>
              <a:t> σχήματος</a:t>
            </a:r>
            <a:r>
              <a:rPr lang="en-US" sz="2200" dirty="0"/>
              <a:t> </a:t>
            </a:r>
            <a:r>
              <a:rPr lang="el-GR" sz="2200" dirty="0"/>
              <a:t>ή συνδυασμού φαρμάκων, η εν τω </a:t>
            </a:r>
            <a:r>
              <a:rPr lang="el-GR" sz="2200" dirty="0" err="1"/>
              <a:t>βάθει</a:t>
            </a:r>
            <a:r>
              <a:rPr lang="el-GR" sz="2200" dirty="0"/>
              <a:t> διέγερση του εγκεφάλου (εμφύτευση </a:t>
            </a:r>
            <a:r>
              <a:rPr lang="el-GR" sz="2200" dirty="0" err="1"/>
              <a:t>νευροδιεγέρτη</a:t>
            </a:r>
            <a:r>
              <a:rPr lang="el-GR" sz="2200" dirty="0"/>
              <a:t>) είναι μια εναλλακτική θεραπεία όπως και οι αντλίες </a:t>
            </a:r>
            <a:r>
              <a:rPr lang="el-GR" sz="2200" dirty="0" err="1"/>
              <a:t>απομορφίνης</a:t>
            </a:r>
            <a:r>
              <a:rPr lang="el-GR" sz="2200" dirty="0"/>
              <a:t> ή </a:t>
            </a:r>
            <a:r>
              <a:rPr lang="el-GR" sz="2200" dirty="0" err="1"/>
              <a:t>ντοπαμίνης</a:t>
            </a:r>
            <a:r>
              <a:rPr lang="el-GR" sz="2200" dirty="0"/>
              <a:t>.</a:t>
            </a:r>
          </a:p>
          <a:p>
            <a:endParaRPr lang="el-GR" sz="1300" dirty="0"/>
          </a:p>
        </p:txBody>
      </p:sp>
      <p:sp>
        <p:nvSpPr>
          <p:cNvPr id="21" name="Rectangle 20">
            <a:extLst>
              <a:ext uri="{FF2B5EF4-FFF2-40B4-BE49-F238E27FC236}">
                <a16:creationId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AA55541B-7096-4A54-9398-101EC6C575D3}"/>
              </a:ext>
            </a:extLst>
          </p:cNvPr>
          <p:cNvPicPr>
            <a:picLocks noChangeAspect="1"/>
          </p:cNvPicPr>
          <p:nvPr/>
        </p:nvPicPr>
        <p:blipFill>
          <a:blip r:embed="rId2"/>
          <a:stretch>
            <a:fillRect/>
          </a:stretch>
        </p:blipFill>
        <p:spPr>
          <a:xfrm>
            <a:off x="6092950" y="1360725"/>
            <a:ext cx="6089900" cy="3851860"/>
          </a:xfrm>
          <a:prstGeom prst="rect">
            <a:avLst/>
          </a:prstGeom>
          <a:effectLst/>
        </p:spPr>
      </p:pic>
    </p:spTree>
    <p:extLst>
      <p:ext uri="{BB962C8B-B14F-4D97-AF65-F5344CB8AC3E}">
        <p14:creationId xmlns:p14="http://schemas.microsoft.com/office/powerpoint/2010/main" val="209397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Εικόνα 1">
            <a:extLst>
              <a:ext uri="{FF2B5EF4-FFF2-40B4-BE49-F238E27FC236}">
                <a16:creationId xmlns:a16="http://schemas.microsoft.com/office/drawing/2014/main" id="{102D17C8-7B3D-47F5-9D35-559BBC47C7BD}"/>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AB1910E-3802-428A-88E8-621D9F93D94C}"/>
              </a:ext>
            </a:extLst>
          </p:cNvPr>
          <p:cNvSpPr txBox="1"/>
          <p:nvPr/>
        </p:nvSpPr>
        <p:spPr>
          <a:xfrm>
            <a:off x="6612835" y="5293530"/>
            <a:ext cx="5314121" cy="646331"/>
          </a:xfrm>
          <a:prstGeom prst="rect">
            <a:avLst/>
          </a:prstGeom>
          <a:noFill/>
        </p:spPr>
        <p:txBody>
          <a:bodyPr wrap="square" rtlCol="0">
            <a:spAutoFit/>
          </a:bodyPr>
          <a:lstStyle/>
          <a:p>
            <a:r>
              <a:rPr lang="el-GR" dirty="0"/>
              <a:t>Ασθενείς που είναι υποψήφιοι για τις τεχνολογικά υποβοηθούμενες θεραπείες (</a:t>
            </a:r>
            <a:r>
              <a:rPr lang="el-GR" dirty="0" err="1"/>
              <a:t>Antonini</a:t>
            </a:r>
            <a:r>
              <a:rPr lang="el-GR" dirty="0"/>
              <a:t> A, </a:t>
            </a:r>
            <a:r>
              <a:rPr lang="el-GR" dirty="0" err="1"/>
              <a:t>et</a:t>
            </a:r>
            <a:r>
              <a:rPr lang="el-GR" dirty="0"/>
              <a:t> </a:t>
            </a:r>
            <a:r>
              <a:rPr lang="el-GR" dirty="0" err="1"/>
              <a:t>al</a:t>
            </a:r>
            <a:r>
              <a:rPr lang="el-GR" dirty="0"/>
              <a:t>. 2018). </a:t>
            </a:r>
          </a:p>
        </p:txBody>
      </p:sp>
    </p:spTree>
    <p:extLst>
      <p:ext uri="{BB962C8B-B14F-4D97-AF65-F5344CB8AC3E}">
        <p14:creationId xmlns:p14="http://schemas.microsoft.com/office/powerpoint/2010/main" val="449555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441C49-E3EB-4D0C-8EC7-094439707072}"/>
              </a:ext>
            </a:extLst>
          </p:cNvPr>
          <p:cNvSpPr>
            <a:spLocks noGrp="1"/>
          </p:cNvSpPr>
          <p:nvPr>
            <p:ph type="title"/>
          </p:nvPr>
        </p:nvSpPr>
        <p:spPr>
          <a:xfrm>
            <a:off x="1653363" y="365760"/>
            <a:ext cx="9367203" cy="1188720"/>
          </a:xfrm>
        </p:spPr>
        <p:txBody>
          <a:bodyPr>
            <a:normAutofit/>
          </a:bodyPr>
          <a:lstStyle/>
          <a:p>
            <a:r>
              <a:rPr lang="el-GR" dirty="0"/>
              <a:t>Θεραπεία υποκατάστασης </a:t>
            </a:r>
            <a:r>
              <a:rPr lang="el-GR" dirty="0" err="1"/>
              <a:t>ντοπαμίνης</a:t>
            </a:r>
            <a:endParaRPr lang="el-G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BC3AB35E-B281-48D1-9D45-185CC1CC699D}"/>
              </a:ext>
            </a:extLst>
          </p:cNvPr>
          <p:cNvSpPr>
            <a:spLocks noGrp="1"/>
          </p:cNvSpPr>
          <p:nvPr>
            <p:ph idx="1"/>
          </p:nvPr>
        </p:nvSpPr>
        <p:spPr>
          <a:xfrm>
            <a:off x="1653363" y="2176272"/>
            <a:ext cx="9367204" cy="4041648"/>
          </a:xfrm>
        </p:spPr>
        <p:txBody>
          <a:bodyPr anchor="t">
            <a:normAutofit/>
          </a:bodyPr>
          <a:lstStyle/>
          <a:p>
            <a:r>
              <a:rPr lang="el-GR" sz="2400" dirty="0"/>
              <a:t>Η ίδια η </a:t>
            </a:r>
            <a:r>
              <a:rPr lang="el-GR" sz="2400" dirty="0" err="1"/>
              <a:t>ντοπαμίνη</a:t>
            </a:r>
            <a:r>
              <a:rPr lang="el-GR" sz="2400" dirty="0"/>
              <a:t> δεν διαπερνά τον </a:t>
            </a:r>
            <a:r>
              <a:rPr lang="el-GR" sz="2400" dirty="0" err="1"/>
              <a:t>αιματοεγκεφαλικό</a:t>
            </a:r>
            <a:r>
              <a:rPr lang="el-GR" sz="2400" dirty="0"/>
              <a:t> φραγμό, αλλά η </a:t>
            </a:r>
            <a:r>
              <a:rPr lang="el-GR" sz="2400" b="1" dirty="0" err="1"/>
              <a:t>λεβοντόπα</a:t>
            </a:r>
            <a:r>
              <a:rPr lang="el-GR" sz="2400" b="1" dirty="0"/>
              <a:t> (L-</a:t>
            </a:r>
            <a:r>
              <a:rPr lang="el-GR" sz="2400" b="1" dirty="0" err="1"/>
              <a:t>dopa</a:t>
            </a:r>
            <a:r>
              <a:rPr lang="el-GR" sz="2400" b="1" dirty="0"/>
              <a:t>) </a:t>
            </a:r>
            <a:r>
              <a:rPr lang="el-GR" sz="2400" dirty="0"/>
              <a:t>είναι ένα μεταβολικό πρόδρομο μόριο της </a:t>
            </a:r>
            <a:r>
              <a:rPr lang="el-GR" sz="2400" dirty="0" err="1"/>
              <a:t>ντοπαμίνης</a:t>
            </a:r>
            <a:r>
              <a:rPr lang="el-GR" sz="2400" dirty="0"/>
              <a:t> που διαπερνά τον </a:t>
            </a:r>
            <a:r>
              <a:rPr lang="el-GR" sz="2400" dirty="0" err="1"/>
              <a:t>αιματοεγκεφαλικό</a:t>
            </a:r>
            <a:r>
              <a:rPr lang="el-GR" sz="2400" dirty="0"/>
              <a:t> φραγμό. Απαιτούνται μεγάλες δόσεις L-</a:t>
            </a:r>
            <a:r>
              <a:rPr lang="el-GR" sz="2400" dirty="0" err="1"/>
              <a:t>dopa</a:t>
            </a:r>
            <a:r>
              <a:rPr lang="el-GR" sz="2400" dirty="0"/>
              <a:t> επειδή ένα μεγάλο μέρος του φαρμάκου </a:t>
            </a:r>
            <a:r>
              <a:rPr lang="el-GR" sz="2400" dirty="0" err="1"/>
              <a:t>αποκαρβοξυλιώνεται</a:t>
            </a:r>
            <a:r>
              <a:rPr lang="el-GR" sz="2400" dirty="0"/>
              <a:t> σε </a:t>
            </a:r>
            <a:r>
              <a:rPr lang="el-GR" sz="2400" dirty="0" err="1"/>
              <a:t>ντοπαμίνη</a:t>
            </a:r>
            <a:r>
              <a:rPr lang="el-GR" sz="2400" dirty="0"/>
              <a:t> περιφερικά. </a:t>
            </a:r>
            <a:endParaRPr lang="en-US" sz="2400" dirty="0"/>
          </a:p>
          <a:p>
            <a:pPr>
              <a:buFont typeface="Wingdings" panose="05000000000000000000" pitchFamily="2" charset="2"/>
              <a:buChar char="ü"/>
            </a:pPr>
            <a:r>
              <a:rPr lang="el-GR" sz="2400" dirty="0"/>
              <a:t>Η </a:t>
            </a:r>
            <a:r>
              <a:rPr lang="el-GR" sz="2400" dirty="0" err="1"/>
              <a:t>καρβιντόπα</a:t>
            </a:r>
            <a:r>
              <a:rPr lang="el-GR" sz="2400" dirty="0"/>
              <a:t> περιορίζει την </a:t>
            </a:r>
            <a:r>
              <a:rPr lang="el-GR" sz="2400" dirty="0" err="1"/>
              <a:t>αποκαρβοξυλίωση</a:t>
            </a:r>
            <a:r>
              <a:rPr lang="el-GR" sz="2400" dirty="0"/>
              <a:t> της </a:t>
            </a:r>
            <a:r>
              <a:rPr lang="el-GR" sz="2400" dirty="0" err="1"/>
              <a:t>λεβοντόπας</a:t>
            </a:r>
            <a:r>
              <a:rPr lang="el-GR" sz="2400" dirty="0"/>
              <a:t> σε </a:t>
            </a:r>
            <a:r>
              <a:rPr lang="el-GR" sz="2400" dirty="0" err="1"/>
              <a:t>ντοπαμίνη</a:t>
            </a:r>
            <a:r>
              <a:rPr lang="el-GR" sz="2400" dirty="0"/>
              <a:t> περιφερειακά.</a:t>
            </a:r>
          </a:p>
        </p:txBody>
      </p:sp>
      <p:pic>
        <p:nvPicPr>
          <p:cNvPr id="4" name="Εικόνα 3">
            <a:extLst>
              <a:ext uri="{FF2B5EF4-FFF2-40B4-BE49-F238E27FC236}">
                <a16:creationId xmlns:a16="http://schemas.microsoft.com/office/drawing/2014/main" id="{39923BD3-BEAB-4EC8-B04D-CBA794BCD91F}"/>
              </a:ext>
            </a:extLst>
          </p:cNvPr>
          <p:cNvPicPr>
            <a:picLocks noChangeAspect="1"/>
          </p:cNvPicPr>
          <p:nvPr/>
        </p:nvPicPr>
        <p:blipFill>
          <a:blip r:embed="rId2"/>
          <a:stretch>
            <a:fillRect/>
          </a:stretch>
        </p:blipFill>
        <p:spPr>
          <a:xfrm>
            <a:off x="5374063" y="4413948"/>
            <a:ext cx="3066756" cy="2124012"/>
          </a:xfrm>
          <a:prstGeom prst="rect">
            <a:avLst/>
          </a:prstGeom>
        </p:spPr>
      </p:pic>
    </p:spTree>
    <p:extLst>
      <p:ext uri="{BB962C8B-B14F-4D97-AF65-F5344CB8AC3E}">
        <p14:creationId xmlns:p14="http://schemas.microsoft.com/office/powerpoint/2010/main" val="367408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ECFBED71-8EC3-4C50-9294-7F56620CBAEC}"/>
              </a:ext>
            </a:extLst>
          </p:cNvPr>
          <p:cNvPicPr>
            <a:picLocks noChangeAspect="1"/>
          </p:cNvPicPr>
          <p:nvPr/>
        </p:nvPicPr>
        <p:blipFill>
          <a:blip r:embed="rId2"/>
          <a:stretch>
            <a:fillRect/>
          </a:stretch>
        </p:blipFill>
        <p:spPr>
          <a:xfrm>
            <a:off x="643467" y="1933798"/>
            <a:ext cx="10905066" cy="2990403"/>
          </a:xfrm>
          <a:prstGeom prst="rect">
            <a:avLst/>
          </a:prstGeom>
        </p:spPr>
      </p:pic>
      <p:sp>
        <p:nvSpPr>
          <p:cNvPr id="3" name="Ορθογώνιο 2">
            <a:extLst>
              <a:ext uri="{FF2B5EF4-FFF2-40B4-BE49-F238E27FC236}">
                <a16:creationId xmlns:a16="http://schemas.microsoft.com/office/drawing/2014/main" id="{5CAF5CC1-F5EF-4902-BE35-F442C9416F66}"/>
              </a:ext>
            </a:extLst>
          </p:cNvPr>
          <p:cNvSpPr/>
          <p:nvPr/>
        </p:nvSpPr>
        <p:spPr>
          <a:xfrm>
            <a:off x="3065484" y="5404261"/>
            <a:ext cx="5925340" cy="369332"/>
          </a:xfrm>
          <a:prstGeom prst="rect">
            <a:avLst/>
          </a:prstGeom>
        </p:spPr>
        <p:txBody>
          <a:bodyPr wrap="none">
            <a:spAutoFit/>
          </a:bodyPr>
          <a:lstStyle/>
          <a:p>
            <a:r>
              <a:rPr lang="el-GR" b="1" dirty="0"/>
              <a:t>Δομή της </a:t>
            </a:r>
            <a:r>
              <a:rPr lang="el-GR" b="1" dirty="0" err="1"/>
              <a:t>ντοπαμίνης</a:t>
            </a:r>
            <a:r>
              <a:rPr lang="el-GR" b="1" dirty="0"/>
              <a:t>, της </a:t>
            </a:r>
            <a:r>
              <a:rPr lang="el-GR" b="1" dirty="0" err="1"/>
              <a:t>λεβοντόπας</a:t>
            </a:r>
            <a:r>
              <a:rPr lang="el-GR" b="1" dirty="0"/>
              <a:t> και της </a:t>
            </a:r>
            <a:r>
              <a:rPr lang="el-GR" b="1" dirty="0" err="1"/>
              <a:t>καρβιντόπας</a:t>
            </a:r>
            <a:r>
              <a:rPr lang="el-GR" b="1" dirty="0"/>
              <a:t>.</a:t>
            </a:r>
          </a:p>
        </p:txBody>
      </p:sp>
    </p:spTree>
    <p:extLst>
      <p:ext uri="{BB962C8B-B14F-4D97-AF65-F5344CB8AC3E}">
        <p14:creationId xmlns:p14="http://schemas.microsoft.com/office/powerpoint/2010/main" val="3857957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20F310-A7B4-4852-A5C3-77F95EFEA6C2}"/>
              </a:ext>
            </a:extLst>
          </p:cNvPr>
          <p:cNvSpPr>
            <a:spLocks noGrp="1"/>
          </p:cNvSpPr>
          <p:nvPr>
            <p:ph type="title"/>
          </p:nvPr>
        </p:nvSpPr>
        <p:spPr>
          <a:xfrm>
            <a:off x="1653363" y="365760"/>
            <a:ext cx="9367203" cy="1188720"/>
          </a:xfrm>
        </p:spPr>
        <p:txBody>
          <a:bodyPr>
            <a:normAutofit/>
          </a:bodyPr>
          <a:lstStyle/>
          <a:p>
            <a:r>
              <a:rPr lang="el-GR"/>
              <a:t>Θεραπεία υποκατάστασης </a:t>
            </a:r>
            <a:r>
              <a:rPr lang="el-GR" err="1"/>
              <a:t>ντοπαμίνης</a:t>
            </a:r>
            <a:endParaRPr lang="el-G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A56CE748-619A-4093-8D78-F72C9BEABCFE}"/>
              </a:ext>
            </a:extLst>
          </p:cNvPr>
          <p:cNvSpPr>
            <a:spLocks noGrp="1"/>
          </p:cNvSpPr>
          <p:nvPr>
            <p:ph idx="1"/>
          </p:nvPr>
        </p:nvSpPr>
        <p:spPr>
          <a:xfrm>
            <a:off x="2824795" y="2057002"/>
            <a:ext cx="9367204" cy="4041648"/>
          </a:xfrm>
        </p:spPr>
        <p:txBody>
          <a:bodyPr anchor="t">
            <a:normAutofit/>
          </a:bodyPr>
          <a:lstStyle/>
          <a:p>
            <a:r>
              <a:rPr lang="el-GR" sz="2400" dirty="0"/>
              <a:t>Η </a:t>
            </a:r>
            <a:r>
              <a:rPr lang="el-GR" sz="2400" b="1" dirty="0" err="1"/>
              <a:t>καρβιντόπα</a:t>
            </a:r>
            <a:r>
              <a:rPr lang="el-GR" sz="2400" dirty="0"/>
              <a:t> είναι ένας αναστολέας </a:t>
            </a:r>
            <a:r>
              <a:rPr lang="el-GR" sz="2400" dirty="0" err="1"/>
              <a:t>δεκαρβοξυλάσης</a:t>
            </a:r>
            <a:r>
              <a:rPr lang="el-GR" sz="2400" dirty="0"/>
              <a:t> της </a:t>
            </a:r>
            <a:r>
              <a:rPr lang="el-GR" sz="2400" dirty="0" err="1"/>
              <a:t>ντοπαμίνης</a:t>
            </a:r>
            <a:r>
              <a:rPr lang="el-GR" sz="2400" dirty="0"/>
              <a:t> που δεν διαπερνά τον </a:t>
            </a:r>
            <a:r>
              <a:rPr lang="el-GR" sz="2400" dirty="0" err="1"/>
              <a:t>αιματοεγκεφαλικό</a:t>
            </a:r>
            <a:r>
              <a:rPr lang="el-GR" sz="2400" dirty="0"/>
              <a:t> φραγμό. Μειώνει τον περιφερικό μεταβολισμό της L-</a:t>
            </a:r>
            <a:r>
              <a:rPr lang="el-GR" sz="2400" dirty="0" err="1"/>
              <a:t>dopa</a:t>
            </a:r>
            <a:r>
              <a:rPr lang="el-GR" sz="2400" dirty="0"/>
              <a:t>, αυξάνοντας την ποσότητα της L-</a:t>
            </a:r>
            <a:r>
              <a:rPr lang="el-GR" sz="2400" dirty="0" err="1"/>
              <a:t>dopa</a:t>
            </a:r>
            <a:r>
              <a:rPr lang="el-GR" sz="2400" dirty="0"/>
              <a:t> που φθάνει στον εγκέφαλο.</a:t>
            </a:r>
          </a:p>
          <a:p>
            <a:pPr>
              <a:buFont typeface="Wingdings" panose="05000000000000000000" pitchFamily="2" charset="2"/>
              <a:buChar char="ü"/>
            </a:pPr>
            <a:r>
              <a:rPr lang="el-GR" sz="2400" dirty="0"/>
              <a:t>Η </a:t>
            </a:r>
            <a:r>
              <a:rPr lang="el-GR" sz="2400" dirty="0" err="1"/>
              <a:t>καρβιντόπα</a:t>
            </a:r>
            <a:r>
              <a:rPr lang="el-GR" sz="2400" dirty="0"/>
              <a:t> και η L-</a:t>
            </a:r>
            <a:r>
              <a:rPr lang="el-GR" sz="2400" dirty="0" err="1"/>
              <a:t>dopa</a:t>
            </a:r>
            <a:r>
              <a:rPr lang="el-GR" sz="2400" dirty="0"/>
              <a:t> χρησιμοποιούνται σήμερα σε συνδυασμό. Με τη χρήση της </a:t>
            </a:r>
            <a:r>
              <a:rPr lang="el-GR" sz="2400" dirty="0" err="1"/>
              <a:t>καρβιντόπα</a:t>
            </a:r>
            <a:r>
              <a:rPr lang="el-GR" sz="2400" dirty="0"/>
              <a:t> είναι δυνατό να χρησιμοποιηθεί χαμηλότερη δόση L- </a:t>
            </a:r>
            <a:r>
              <a:rPr lang="el-GR" sz="2400" dirty="0" err="1"/>
              <a:t>dopa</a:t>
            </a:r>
            <a:r>
              <a:rPr lang="el-GR" sz="2400" dirty="0"/>
              <a:t> και να μειωθούν ανεπιθύμητες ενέργειες όπως η ναυτία.</a:t>
            </a:r>
          </a:p>
          <a:p>
            <a:pPr>
              <a:buFont typeface="Wingdings" panose="05000000000000000000" pitchFamily="2" charset="2"/>
              <a:buChar char="ü"/>
            </a:pPr>
            <a:r>
              <a:rPr lang="el-GR" sz="2400" dirty="0"/>
              <a:t>Η </a:t>
            </a:r>
            <a:r>
              <a:rPr lang="el-GR" sz="2400" b="1" dirty="0" err="1"/>
              <a:t>Βενζεραζίδη</a:t>
            </a:r>
            <a:r>
              <a:rPr lang="el-GR" sz="2400" dirty="0"/>
              <a:t> (</a:t>
            </a:r>
            <a:r>
              <a:rPr lang="el-GR" sz="2400" dirty="0" err="1"/>
              <a:t>benserazide</a:t>
            </a:r>
            <a:r>
              <a:rPr lang="el-GR" sz="2400" dirty="0"/>
              <a:t>) αποτελεί έναν επίσης περιφερικό αναστολέα της </a:t>
            </a:r>
            <a:r>
              <a:rPr lang="el-GR" sz="2400" dirty="0" err="1"/>
              <a:t>αποκαρβοξυλάσης</a:t>
            </a:r>
            <a:r>
              <a:rPr lang="el-GR" sz="2400" dirty="0"/>
              <a:t> που αναστέλλει την </a:t>
            </a:r>
            <a:r>
              <a:rPr lang="el-GR" sz="2400" dirty="0" err="1"/>
              <a:t>αποκαρβοξυλίωση</a:t>
            </a:r>
            <a:r>
              <a:rPr lang="el-GR" sz="2400" dirty="0"/>
              <a:t> της </a:t>
            </a:r>
            <a:r>
              <a:rPr lang="el-GR" sz="2400" dirty="0" err="1"/>
              <a:t>λεβοντόπας</a:t>
            </a:r>
            <a:r>
              <a:rPr lang="el-GR" sz="2400" dirty="0"/>
              <a:t> σε </a:t>
            </a:r>
            <a:r>
              <a:rPr lang="el-GR" sz="2400" dirty="0" err="1"/>
              <a:t>ντοπαμίνη</a:t>
            </a:r>
            <a:r>
              <a:rPr lang="el-GR" sz="2400" dirty="0"/>
              <a:t> εκτός του εγκεφάλου.</a:t>
            </a:r>
          </a:p>
          <a:p>
            <a:pPr marL="0" indent="0">
              <a:buNone/>
            </a:pPr>
            <a:endParaRPr lang="el-GR" sz="2400" dirty="0"/>
          </a:p>
        </p:txBody>
      </p:sp>
      <p:pic>
        <p:nvPicPr>
          <p:cNvPr id="5" name="Εικόνα 4">
            <a:extLst>
              <a:ext uri="{FF2B5EF4-FFF2-40B4-BE49-F238E27FC236}">
                <a16:creationId xmlns:a16="http://schemas.microsoft.com/office/drawing/2014/main" id="{BFDEF809-3CAD-4F0F-A1BC-FD2CB22852D7}"/>
              </a:ext>
            </a:extLst>
          </p:cNvPr>
          <p:cNvPicPr>
            <a:picLocks noChangeAspect="1"/>
          </p:cNvPicPr>
          <p:nvPr/>
        </p:nvPicPr>
        <p:blipFill>
          <a:blip r:embed="rId2"/>
          <a:stretch>
            <a:fillRect/>
          </a:stretch>
        </p:blipFill>
        <p:spPr>
          <a:xfrm>
            <a:off x="791350" y="3441175"/>
            <a:ext cx="1724025" cy="2657475"/>
          </a:xfrm>
          <a:prstGeom prst="rect">
            <a:avLst/>
          </a:prstGeom>
        </p:spPr>
      </p:pic>
    </p:spTree>
    <p:extLst>
      <p:ext uri="{BB962C8B-B14F-4D97-AF65-F5344CB8AC3E}">
        <p14:creationId xmlns:p14="http://schemas.microsoft.com/office/powerpoint/2010/main" val="1818459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8EA839-BADE-41D8-89C3-BFF51B72389B}"/>
              </a:ext>
            </a:extLst>
          </p:cNvPr>
          <p:cNvSpPr>
            <a:spLocks noGrp="1"/>
          </p:cNvSpPr>
          <p:nvPr>
            <p:ph type="title"/>
          </p:nvPr>
        </p:nvSpPr>
        <p:spPr>
          <a:xfrm>
            <a:off x="1653363" y="365760"/>
            <a:ext cx="9367203" cy="1188720"/>
          </a:xfrm>
        </p:spPr>
        <p:txBody>
          <a:bodyPr>
            <a:normAutofit/>
          </a:bodyPr>
          <a:lstStyle/>
          <a:p>
            <a:r>
              <a:rPr lang="el-GR" dirty="0"/>
              <a:t>Θεραπεία υποκατάστασης </a:t>
            </a:r>
            <a:r>
              <a:rPr lang="el-GR" dirty="0" err="1"/>
              <a:t>ντοπαμίνης</a:t>
            </a:r>
            <a:endParaRPr lang="el-GR"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3921E6B0-970E-489D-BD32-D7CE82B11FAD}"/>
              </a:ext>
            </a:extLst>
          </p:cNvPr>
          <p:cNvSpPr>
            <a:spLocks noGrp="1"/>
          </p:cNvSpPr>
          <p:nvPr>
            <p:ph idx="1"/>
          </p:nvPr>
        </p:nvSpPr>
        <p:spPr>
          <a:xfrm>
            <a:off x="2652170" y="2035595"/>
            <a:ext cx="9367204" cy="4041648"/>
          </a:xfrm>
        </p:spPr>
        <p:txBody>
          <a:bodyPr anchor="t">
            <a:normAutofit/>
          </a:bodyPr>
          <a:lstStyle/>
          <a:p>
            <a:r>
              <a:rPr lang="el-GR" sz="2200" dirty="0"/>
              <a:t>Η </a:t>
            </a:r>
            <a:r>
              <a:rPr lang="el-GR" sz="2200" b="1" dirty="0" err="1"/>
              <a:t>τολκαπόνη</a:t>
            </a:r>
            <a:r>
              <a:rPr lang="el-GR" sz="2200" b="1" dirty="0"/>
              <a:t> </a:t>
            </a:r>
            <a:r>
              <a:rPr lang="el-GR" sz="2200" dirty="0"/>
              <a:t>και η </a:t>
            </a:r>
            <a:r>
              <a:rPr lang="el-GR" sz="2200" b="1" dirty="0" err="1"/>
              <a:t>εντακαπόνη</a:t>
            </a:r>
            <a:r>
              <a:rPr lang="el-GR" sz="2200" dirty="0"/>
              <a:t> είναι </a:t>
            </a:r>
            <a:r>
              <a:rPr lang="el-GR" sz="2200" dirty="0" err="1"/>
              <a:t>κατεχολ</a:t>
            </a:r>
            <a:r>
              <a:rPr lang="el-GR" sz="2200" dirty="0"/>
              <a:t>-ο-</a:t>
            </a:r>
            <a:r>
              <a:rPr lang="el-GR" sz="2200" dirty="0" err="1"/>
              <a:t>μεθυλοτρανσφεράσες</a:t>
            </a:r>
            <a:r>
              <a:rPr lang="el-GR" sz="2200" dirty="0"/>
              <a:t> (COMT)-αναστολείς, του πλάσματος που παρατείνουν το χρόνο </a:t>
            </a:r>
            <a:r>
              <a:rPr lang="el-GR" sz="2200" dirty="0" err="1"/>
              <a:t>ημιζωής</a:t>
            </a:r>
            <a:r>
              <a:rPr lang="el-GR" sz="2200" dirty="0"/>
              <a:t> της L-</a:t>
            </a:r>
            <a:r>
              <a:rPr lang="el-GR" sz="2200" dirty="0" err="1"/>
              <a:t>dopa</a:t>
            </a:r>
            <a:r>
              <a:rPr lang="el-GR" sz="2200" dirty="0"/>
              <a:t>.</a:t>
            </a:r>
          </a:p>
          <a:p>
            <a:r>
              <a:rPr lang="el-GR" sz="2200" dirty="0"/>
              <a:t>Η </a:t>
            </a:r>
            <a:r>
              <a:rPr lang="el-GR" sz="2200" b="1" dirty="0" err="1"/>
              <a:t>σελεγιλίνη</a:t>
            </a:r>
            <a:r>
              <a:rPr lang="el-GR" sz="2200" dirty="0"/>
              <a:t> (</a:t>
            </a:r>
            <a:r>
              <a:rPr lang="el-GR" sz="2200" dirty="0" err="1"/>
              <a:t>δεπρενύλη</a:t>
            </a:r>
            <a:r>
              <a:rPr lang="el-GR" sz="2200" dirty="0"/>
              <a:t>) είναι ένας αναστολέας της ΜΑΟ-Β, το ένζυμο που </a:t>
            </a:r>
            <a:r>
              <a:rPr lang="el-GR" sz="2200" dirty="0" err="1"/>
              <a:t>μεταβολίζει</a:t>
            </a:r>
            <a:r>
              <a:rPr lang="el-GR" sz="2200" dirty="0"/>
              <a:t> τη </a:t>
            </a:r>
            <a:r>
              <a:rPr lang="el-GR" sz="2200" dirty="0" err="1"/>
              <a:t>ντοπαμίνη</a:t>
            </a:r>
            <a:r>
              <a:rPr lang="el-GR" sz="2200" dirty="0"/>
              <a:t> στο κεντρικό νευρικό σύστημα (ΚΝΣ). Η αναστολή της </a:t>
            </a:r>
            <a:r>
              <a:rPr lang="el-GR" sz="2200" dirty="0" err="1"/>
              <a:t>μονοαμινοξειδάσης</a:t>
            </a:r>
            <a:r>
              <a:rPr lang="el-GR" sz="2200" dirty="0"/>
              <a:t> (ΜΑΟ-Β) επιβραδύνει τη διάσπαση της </a:t>
            </a:r>
            <a:r>
              <a:rPr lang="el-GR" sz="2200" dirty="0" err="1"/>
              <a:t>ντοπαμίνης</a:t>
            </a:r>
            <a:r>
              <a:rPr lang="el-GR" sz="2200" dirty="0"/>
              <a:t>, με αποτέλεσμα η </a:t>
            </a:r>
            <a:r>
              <a:rPr lang="el-GR" sz="2200" dirty="0" err="1"/>
              <a:t>ντοπαμίνη</a:t>
            </a:r>
            <a:r>
              <a:rPr lang="el-GR" sz="2200" dirty="0"/>
              <a:t> να παραμένει στους υποδοχείς επί των </a:t>
            </a:r>
            <a:r>
              <a:rPr lang="el-GR" sz="2200" dirty="0" err="1"/>
              <a:t>χολινεργικών</a:t>
            </a:r>
            <a:r>
              <a:rPr lang="el-GR" sz="2200" dirty="0"/>
              <a:t> νευρώνων για μεγαλύτερο χρονικό διάστημα.</a:t>
            </a:r>
          </a:p>
          <a:p>
            <a:r>
              <a:rPr lang="el-GR" sz="2200" dirty="0"/>
              <a:t>Η </a:t>
            </a:r>
            <a:r>
              <a:rPr lang="el-GR" sz="2200" b="1" dirty="0" err="1"/>
              <a:t>αμανταδίνη</a:t>
            </a:r>
            <a:r>
              <a:rPr lang="el-GR" sz="2200" dirty="0"/>
              <a:t> είναι ένα </a:t>
            </a:r>
            <a:r>
              <a:rPr lang="el-GR" sz="2200" dirty="0" err="1"/>
              <a:t>αντι-ιϊκό</a:t>
            </a:r>
            <a:r>
              <a:rPr lang="el-GR" sz="2200" dirty="0"/>
              <a:t> φάρμακο, αποτελεσματικό στη θεραπεία της γρίπης. Αυξάνει τη σύνθεση, την απελευθέρωση και την </a:t>
            </a:r>
            <a:r>
              <a:rPr lang="el-GR" sz="2200" dirty="0" err="1"/>
              <a:t>επαναπρόσληψη</a:t>
            </a:r>
            <a:r>
              <a:rPr lang="el-GR" sz="2200" dirty="0"/>
              <a:t> της </a:t>
            </a:r>
            <a:r>
              <a:rPr lang="el-GR" sz="2200" dirty="0" err="1"/>
              <a:t>ντοπαμίνης</a:t>
            </a:r>
            <a:r>
              <a:rPr lang="el-GR" sz="2200" dirty="0"/>
              <a:t> από τους επιζώντες νευρώνες και μπορεί επίσης να χρησιμοποιηθεί στην νόσο </a:t>
            </a:r>
            <a:r>
              <a:rPr lang="el-GR" sz="2200" dirty="0" err="1"/>
              <a:t>Parkinson</a:t>
            </a:r>
            <a:r>
              <a:rPr lang="el-GR" sz="2200" dirty="0"/>
              <a:t>.</a:t>
            </a:r>
          </a:p>
        </p:txBody>
      </p:sp>
      <p:pic>
        <p:nvPicPr>
          <p:cNvPr id="6" name="Εικόνα 5">
            <a:extLst>
              <a:ext uri="{FF2B5EF4-FFF2-40B4-BE49-F238E27FC236}">
                <a16:creationId xmlns:a16="http://schemas.microsoft.com/office/drawing/2014/main" id="{83212A90-E8A9-4DAD-8BF0-4D2804583E87}"/>
              </a:ext>
            </a:extLst>
          </p:cNvPr>
          <p:cNvPicPr>
            <a:picLocks noChangeAspect="1"/>
          </p:cNvPicPr>
          <p:nvPr/>
        </p:nvPicPr>
        <p:blipFill>
          <a:blip r:embed="rId2"/>
          <a:stretch>
            <a:fillRect/>
          </a:stretch>
        </p:blipFill>
        <p:spPr>
          <a:xfrm>
            <a:off x="172626" y="1795276"/>
            <a:ext cx="2479544" cy="2479544"/>
          </a:xfrm>
          <a:prstGeom prst="rect">
            <a:avLst/>
          </a:prstGeom>
        </p:spPr>
      </p:pic>
      <p:pic>
        <p:nvPicPr>
          <p:cNvPr id="4" name="Εικόνα 3"/>
          <p:cNvPicPr>
            <a:picLocks noChangeAspect="1"/>
          </p:cNvPicPr>
          <p:nvPr/>
        </p:nvPicPr>
        <p:blipFill>
          <a:blip r:embed="rId3"/>
          <a:stretch>
            <a:fillRect/>
          </a:stretch>
        </p:blipFill>
        <p:spPr>
          <a:xfrm>
            <a:off x="258398" y="4378455"/>
            <a:ext cx="2308000" cy="2461693"/>
          </a:xfrm>
          <a:prstGeom prst="rect">
            <a:avLst/>
          </a:prstGeom>
        </p:spPr>
      </p:pic>
      <p:pic>
        <p:nvPicPr>
          <p:cNvPr id="7" name="Εικόνα 6"/>
          <p:cNvPicPr>
            <a:picLocks noChangeAspect="1"/>
          </p:cNvPicPr>
          <p:nvPr/>
        </p:nvPicPr>
        <p:blipFill>
          <a:blip r:embed="rId4"/>
          <a:stretch>
            <a:fillRect/>
          </a:stretch>
        </p:blipFill>
        <p:spPr>
          <a:xfrm>
            <a:off x="10554789" y="5375563"/>
            <a:ext cx="1464585" cy="1464585"/>
          </a:xfrm>
          <a:prstGeom prst="rect">
            <a:avLst/>
          </a:prstGeom>
        </p:spPr>
      </p:pic>
    </p:spTree>
    <p:extLst>
      <p:ext uri="{BB962C8B-B14F-4D97-AF65-F5344CB8AC3E}">
        <p14:creationId xmlns:p14="http://schemas.microsoft.com/office/powerpoint/2010/main" val="14308814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844AD6-A6C9-469A-97C6-D24C22043E7B}"/>
              </a:ext>
            </a:extLst>
          </p:cNvPr>
          <p:cNvSpPr>
            <a:spLocks noGrp="1"/>
          </p:cNvSpPr>
          <p:nvPr>
            <p:ph type="title"/>
          </p:nvPr>
        </p:nvSpPr>
        <p:spPr>
          <a:xfrm>
            <a:off x="1653363" y="365760"/>
            <a:ext cx="9367203" cy="1188720"/>
          </a:xfrm>
        </p:spPr>
        <p:txBody>
          <a:bodyPr>
            <a:normAutofit/>
          </a:bodyPr>
          <a:lstStyle/>
          <a:p>
            <a:r>
              <a:rPr lang="el-GR" dirty="0"/>
              <a:t>Θεραπεία με αγωνιστές </a:t>
            </a:r>
            <a:r>
              <a:rPr lang="el-GR" dirty="0" err="1"/>
              <a:t>ντοπαμίνης</a:t>
            </a:r>
            <a:r>
              <a:rPr lang="el-GR" dirty="0"/>
              <a: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A1A4875A-1DAF-4D5F-B2F6-D2EF9BCA545B}"/>
              </a:ext>
            </a:extLst>
          </p:cNvPr>
          <p:cNvSpPr>
            <a:spLocks noGrp="1"/>
          </p:cNvSpPr>
          <p:nvPr>
            <p:ph idx="1"/>
          </p:nvPr>
        </p:nvSpPr>
        <p:spPr>
          <a:xfrm>
            <a:off x="971654" y="2106602"/>
            <a:ext cx="5557334" cy="4041648"/>
          </a:xfrm>
        </p:spPr>
        <p:txBody>
          <a:bodyPr anchor="t">
            <a:normAutofit lnSpcReduction="10000"/>
          </a:bodyPr>
          <a:lstStyle/>
          <a:p>
            <a:r>
              <a:rPr lang="el-GR" sz="2400" dirty="0"/>
              <a:t>Οι αγωνιστές της </a:t>
            </a:r>
            <a:r>
              <a:rPr lang="el-GR" sz="2400" dirty="0" err="1"/>
              <a:t>ντοπαμίνης</a:t>
            </a:r>
            <a:r>
              <a:rPr lang="el-GR" sz="2400" dirty="0"/>
              <a:t> (DA) μπορούν να χρησιμοποιηθούν στη νόσο του </a:t>
            </a:r>
            <a:r>
              <a:rPr lang="el-GR" sz="2400" dirty="0" err="1"/>
              <a:t>Parkinson</a:t>
            </a:r>
            <a:r>
              <a:rPr lang="el-GR" sz="2400" dirty="0"/>
              <a:t>, για το </a:t>
            </a:r>
            <a:r>
              <a:rPr lang="el-GR" sz="2400"/>
              <a:t>λόγο </a:t>
            </a:r>
            <a:r>
              <a:rPr lang="el-GR" sz="2400" smtClean="0"/>
              <a:t>ότι, αν </a:t>
            </a:r>
            <a:r>
              <a:rPr lang="el-GR" sz="2400" dirty="0"/>
              <a:t>και οι νευρώνες που απελευθερώνουν DA έχουν εξαφανιστεί, οι </a:t>
            </a:r>
            <a:r>
              <a:rPr lang="el-GR" sz="2400" dirty="0" err="1"/>
              <a:t>μετασυναπτικοί</a:t>
            </a:r>
            <a:r>
              <a:rPr lang="el-GR" sz="2400" dirty="0"/>
              <a:t> υποδοχείς DA εξακολουθούν να υπάρχουν και να είναι λειτουργικοί. </a:t>
            </a:r>
          </a:p>
          <a:p>
            <a:pPr>
              <a:buFont typeface="Wingdings" panose="05000000000000000000" pitchFamily="2" charset="2"/>
              <a:buChar char="ü"/>
            </a:pPr>
            <a:r>
              <a:rPr lang="el-GR" sz="2400" dirty="0"/>
              <a:t>   Η χορήγηση των αγωνιστών DA για τη διέγερση αυτών των υποδοχέων ενδεχομένως μπορεί να αποκαταστήσει την ισορροπία της αναστολής και της διέγερσης στα βασικά γάγγλια.</a:t>
            </a:r>
          </a:p>
        </p:txBody>
      </p:sp>
      <p:pic>
        <p:nvPicPr>
          <p:cNvPr id="4" name="Εικόνα 3"/>
          <p:cNvPicPr>
            <a:picLocks noChangeAspect="1"/>
          </p:cNvPicPr>
          <p:nvPr/>
        </p:nvPicPr>
        <p:blipFill>
          <a:blip r:embed="rId2"/>
          <a:stretch>
            <a:fillRect/>
          </a:stretch>
        </p:blipFill>
        <p:spPr>
          <a:xfrm>
            <a:off x="6528988" y="2476444"/>
            <a:ext cx="5476947" cy="2921038"/>
          </a:xfrm>
          <a:prstGeom prst="rect">
            <a:avLst/>
          </a:prstGeom>
        </p:spPr>
      </p:pic>
    </p:spTree>
    <p:extLst>
      <p:ext uri="{BB962C8B-B14F-4D97-AF65-F5344CB8AC3E}">
        <p14:creationId xmlns:p14="http://schemas.microsoft.com/office/powerpoint/2010/main" val="2394916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38B557-C538-4CBF-83BB-66346D4113A5}"/>
              </a:ext>
            </a:extLst>
          </p:cNvPr>
          <p:cNvSpPr>
            <a:spLocks noGrp="1"/>
          </p:cNvSpPr>
          <p:nvPr>
            <p:ph type="title"/>
          </p:nvPr>
        </p:nvSpPr>
        <p:spPr>
          <a:xfrm>
            <a:off x="1653363" y="365760"/>
            <a:ext cx="9367203" cy="1188720"/>
          </a:xfrm>
        </p:spPr>
        <p:txBody>
          <a:bodyPr>
            <a:normAutofit/>
          </a:bodyPr>
          <a:lstStyle/>
          <a:p>
            <a:r>
              <a:rPr lang="el-GR" dirty="0"/>
              <a:t>Θεραπεία με αγωνιστές </a:t>
            </a:r>
            <a:r>
              <a:rPr lang="el-GR" dirty="0" err="1"/>
              <a:t>ντοπαμίνης</a:t>
            </a:r>
            <a:r>
              <a:rPr lang="el-GR" dirty="0"/>
              <a: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1B2C3A73-99DE-4427-8F4F-B964B5830E28}"/>
              </a:ext>
            </a:extLst>
          </p:cNvPr>
          <p:cNvSpPr>
            <a:spLocks noGrp="1"/>
          </p:cNvSpPr>
          <p:nvPr>
            <p:ph idx="1"/>
          </p:nvPr>
        </p:nvSpPr>
        <p:spPr>
          <a:xfrm>
            <a:off x="2464904" y="1920240"/>
            <a:ext cx="9475161" cy="4547029"/>
          </a:xfrm>
        </p:spPr>
        <p:txBody>
          <a:bodyPr anchor="t">
            <a:normAutofit fontScale="92500"/>
          </a:bodyPr>
          <a:lstStyle/>
          <a:p>
            <a:r>
              <a:rPr lang="el-GR" sz="2200" dirty="0"/>
              <a:t>Ο κύριος ρόλος αυτών των φαρμάκων είναι να δράσουν σε </a:t>
            </a:r>
            <a:r>
              <a:rPr lang="el-GR" sz="2200" u="sng" dirty="0"/>
              <a:t>συνδυασμό</a:t>
            </a:r>
            <a:r>
              <a:rPr lang="el-GR" sz="2200" dirty="0"/>
              <a:t> με την L-</a:t>
            </a:r>
            <a:r>
              <a:rPr lang="el-GR" sz="2200" dirty="0" err="1"/>
              <a:t>dopa</a:t>
            </a:r>
            <a:r>
              <a:rPr lang="el-GR" sz="2200" dirty="0"/>
              <a:t> και τη </a:t>
            </a:r>
            <a:r>
              <a:rPr lang="el-GR" sz="2200" dirty="0" err="1"/>
              <a:t>καρβιντόπα</a:t>
            </a:r>
            <a:r>
              <a:rPr lang="el-GR" sz="2200" dirty="0"/>
              <a:t> στην πρώιμη νόσο του </a:t>
            </a:r>
            <a:r>
              <a:rPr lang="el-GR" sz="2200" dirty="0" err="1"/>
              <a:t>Πάρκινσον</a:t>
            </a:r>
            <a:r>
              <a:rPr lang="el-GR" sz="2200" dirty="0"/>
              <a:t>. </a:t>
            </a:r>
          </a:p>
          <a:p>
            <a:pPr marL="0" indent="0">
              <a:buNone/>
            </a:pPr>
            <a:r>
              <a:rPr lang="el-GR" sz="2200" dirty="0"/>
              <a:t>   Οι αγωνιστές DA που χρησιμοποιούνται στη θεραπεία της νόσου του </a:t>
            </a:r>
            <a:r>
              <a:rPr lang="el-GR" sz="2200" dirty="0" err="1"/>
              <a:t>Parkinson</a:t>
            </a:r>
            <a:r>
              <a:rPr lang="el-GR" sz="2200" dirty="0"/>
              <a:t> περιλαμβάνουν τις ουσίες </a:t>
            </a:r>
            <a:r>
              <a:rPr lang="el-GR" sz="2200" b="1" dirty="0" err="1"/>
              <a:t>βρωμοκρυπτίνη</a:t>
            </a:r>
            <a:r>
              <a:rPr lang="el-GR" sz="2200" dirty="0"/>
              <a:t>, </a:t>
            </a:r>
            <a:r>
              <a:rPr lang="el-GR" sz="2200" b="1" dirty="0" err="1"/>
              <a:t>περγολίδη</a:t>
            </a:r>
            <a:r>
              <a:rPr lang="el-GR" sz="2200" dirty="0"/>
              <a:t>, </a:t>
            </a:r>
            <a:r>
              <a:rPr lang="el-GR" sz="2200" b="1" dirty="0" err="1"/>
              <a:t>πραμιπεξόλη</a:t>
            </a:r>
            <a:r>
              <a:rPr lang="el-GR" sz="2200" dirty="0"/>
              <a:t> και </a:t>
            </a:r>
            <a:r>
              <a:rPr lang="el-GR" sz="2200" b="1" dirty="0" err="1"/>
              <a:t>ροπινιρόλη</a:t>
            </a:r>
            <a:r>
              <a:rPr lang="el-GR" sz="2200" dirty="0"/>
              <a:t>. </a:t>
            </a:r>
          </a:p>
          <a:p>
            <a:pPr marL="0" indent="0">
              <a:buNone/>
            </a:pPr>
            <a:r>
              <a:rPr lang="el-GR" sz="2200" dirty="0"/>
              <a:t>    Η </a:t>
            </a:r>
            <a:r>
              <a:rPr lang="el-GR" sz="2200" dirty="0" err="1"/>
              <a:t>πραμιπεξόλη</a:t>
            </a:r>
            <a:r>
              <a:rPr lang="el-GR" sz="2200" dirty="0"/>
              <a:t> και </a:t>
            </a:r>
            <a:r>
              <a:rPr lang="el-GR" sz="2200" dirty="0" err="1"/>
              <a:t>ροπινιρόλη</a:t>
            </a:r>
            <a:r>
              <a:rPr lang="el-GR" sz="2200" dirty="0"/>
              <a:t> είναι παράγωγα της </a:t>
            </a:r>
            <a:r>
              <a:rPr lang="el-GR" sz="2200" dirty="0" err="1"/>
              <a:t>ερυσιβώδους</a:t>
            </a:r>
            <a:r>
              <a:rPr lang="el-GR" sz="2200" dirty="0"/>
              <a:t> </a:t>
            </a:r>
            <a:r>
              <a:rPr lang="el-GR" sz="2200" dirty="0" err="1"/>
              <a:t>όλυρας</a:t>
            </a:r>
            <a:r>
              <a:rPr lang="el-GR" sz="2200" dirty="0"/>
              <a:t>.</a:t>
            </a:r>
          </a:p>
          <a:p>
            <a:pPr marL="0" indent="0">
              <a:buNone/>
            </a:pPr>
            <a:r>
              <a:rPr lang="el-GR" sz="2200" dirty="0"/>
              <a:t>    Η </a:t>
            </a:r>
            <a:r>
              <a:rPr lang="el-GR" sz="2200" dirty="0" err="1"/>
              <a:t>βρωμοκρυπτίνη</a:t>
            </a:r>
            <a:r>
              <a:rPr lang="el-GR" sz="2200" dirty="0"/>
              <a:t> και η </a:t>
            </a:r>
            <a:r>
              <a:rPr lang="el-GR" sz="2200" dirty="0" err="1"/>
              <a:t>περγολίδη</a:t>
            </a:r>
            <a:r>
              <a:rPr lang="el-GR" sz="2200" dirty="0"/>
              <a:t> είναι παράγωγα της </a:t>
            </a:r>
            <a:r>
              <a:rPr lang="el-GR" sz="2200" dirty="0" err="1"/>
              <a:t>εργοταμίνης</a:t>
            </a:r>
            <a:r>
              <a:rPr lang="el-GR" sz="2200" dirty="0"/>
              <a:t>. </a:t>
            </a:r>
          </a:p>
          <a:p>
            <a:pPr marL="0" indent="0">
              <a:buNone/>
            </a:pPr>
            <a:r>
              <a:rPr lang="el-GR" sz="2200" dirty="0"/>
              <a:t>    Οι δράσεις και οι ανεπιθύμητες ενέργειες αυτών των φαρμάκων είναι παρόμοιες με αυτές της L-</a:t>
            </a:r>
            <a:r>
              <a:rPr lang="el-GR" sz="2200" dirty="0" err="1"/>
              <a:t>dopa</a:t>
            </a:r>
            <a:r>
              <a:rPr lang="el-GR" sz="2200" dirty="0"/>
              <a:t>. Η ενεργοποίηση των υποδοχέων DA στην υπόφυση αναστέλλει επίσης την απελευθέρωση </a:t>
            </a:r>
            <a:r>
              <a:rPr lang="el-GR" sz="2200" dirty="0" err="1"/>
              <a:t>προλακτίνης</a:t>
            </a:r>
            <a:r>
              <a:rPr lang="el-GR" sz="2200" dirty="0"/>
              <a:t>.</a:t>
            </a:r>
          </a:p>
          <a:p>
            <a:pPr>
              <a:buFont typeface="Wingdings" panose="05000000000000000000" pitchFamily="2" charset="2"/>
              <a:buChar char="ü"/>
            </a:pPr>
            <a:r>
              <a:rPr lang="el-GR" sz="2200" dirty="0"/>
              <a:t>Η </a:t>
            </a:r>
            <a:r>
              <a:rPr lang="el-GR" sz="2200" dirty="0" err="1"/>
              <a:t>περγολίδη</a:t>
            </a:r>
            <a:r>
              <a:rPr lang="el-GR" sz="2200" dirty="0"/>
              <a:t> έχει αποσυρθεί λόγω αναφορών για αρρυθμίες και σε βλάβες που προκαλεί στις καρδιακές βαλβίδες</a:t>
            </a:r>
          </a:p>
          <a:p>
            <a:pPr marL="0" indent="0">
              <a:buNone/>
            </a:pPr>
            <a:r>
              <a:rPr lang="el-GR" sz="2200" dirty="0"/>
              <a:t>    Η </a:t>
            </a:r>
            <a:r>
              <a:rPr lang="el-GR" sz="2200" b="1" dirty="0" err="1"/>
              <a:t>απομορφίνη</a:t>
            </a:r>
            <a:r>
              <a:rPr lang="el-GR" sz="2200" dirty="0"/>
              <a:t> (</a:t>
            </a:r>
            <a:r>
              <a:rPr lang="el-GR" sz="2200" dirty="0" err="1"/>
              <a:t>apomorphine</a:t>
            </a:r>
            <a:r>
              <a:rPr lang="el-GR" sz="2200" dirty="0"/>
              <a:t>) είναι αγωνιστής των D1 και D2 υποδοχέων. Δρα καταλαμβάνοντας τις </a:t>
            </a:r>
            <a:r>
              <a:rPr lang="el-GR" sz="2200" dirty="0" err="1"/>
              <a:t>μετασυναπτικές</a:t>
            </a:r>
            <a:r>
              <a:rPr lang="el-GR" sz="2200" dirty="0"/>
              <a:t> θέσεις των υποδοχέων.</a:t>
            </a:r>
          </a:p>
          <a:p>
            <a:pPr marL="0" indent="0">
              <a:buNone/>
            </a:pPr>
            <a:endParaRPr lang="el-GR" sz="2200" dirty="0"/>
          </a:p>
          <a:p>
            <a:pPr>
              <a:buFont typeface="Wingdings" panose="05000000000000000000" pitchFamily="2" charset="2"/>
              <a:buChar char="ü"/>
            </a:pPr>
            <a:endParaRPr lang="el-GR" sz="2200" dirty="0"/>
          </a:p>
        </p:txBody>
      </p:sp>
      <p:pic>
        <p:nvPicPr>
          <p:cNvPr id="4" name="Εικόνα 3">
            <a:extLst>
              <a:ext uri="{FF2B5EF4-FFF2-40B4-BE49-F238E27FC236}">
                <a16:creationId xmlns:a16="http://schemas.microsoft.com/office/drawing/2014/main" id="{B1336DD6-5F85-4554-A8BF-C83AB74946D3}"/>
              </a:ext>
            </a:extLst>
          </p:cNvPr>
          <p:cNvPicPr>
            <a:picLocks noChangeAspect="1"/>
          </p:cNvPicPr>
          <p:nvPr/>
        </p:nvPicPr>
        <p:blipFill>
          <a:blip r:embed="rId2"/>
          <a:stretch>
            <a:fillRect/>
          </a:stretch>
        </p:blipFill>
        <p:spPr>
          <a:xfrm>
            <a:off x="-42759" y="2445108"/>
            <a:ext cx="2028825" cy="2257425"/>
          </a:xfrm>
          <a:prstGeom prst="rect">
            <a:avLst/>
          </a:prstGeom>
        </p:spPr>
      </p:pic>
      <p:pic>
        <p:nvPicPr>
          <p:cNvPr id="5" name="Εικόνα 4">
            <a:extLst>
              <a:ext uri="{FF2B5EF4-FFF2-40B4-BE49-F238E27FC236}">
                <a16:creationId xmlns:a16="http://schemas.microsoft.com/office/drawing/2014/main" id="{AB9654B5-1C43-47A8-A666-1C117F346C13}"/>
              </a:ext>
            </a:extLst>
          </p:cNvPr>
          <p:cNvPicPr>
            <a:picLocks noChangeAspect="1"/>
          </p:cNvPicPr>
          <p:nvPr/>
        </p:nvPicPr>
        <p:blipFill>
          <a:blip r:embed="rId3"/>
          <a:stretch>
            <a:fillRect/>
          </a:stretch>
        </p:blipFill>
        <p:spPr>
          <a:xfrm>
            <a:off x="1" y="4577001"/>
            <a:ext cx="1986066" cy="2317076"/>
          </a:xfrm>
          <a:prstGeom prst="rect">
            <a:avLst/>
          </a:prstGeom>
        </p:spPr>
      </p:pic>
    </p:spTree>
    <p:extLst>
      <p:ext uri="{BB962C8B-B14F-4D97-AF65-F5344CB8AC3E}">
        <p14:creationId xmlns:p14="http://schemas.microsoft.com/office/powerpoint/2010/main" val="40581205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AA96B3D-25A8-4AE8-8940-7628FD1C93AA}"/>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Εικόνα 2"/>
          <p:cNvPicPr>
            <a:picLocks noChangeAspect="1"/>
          </p:cNvPicPr>
          <p:nvPr/>
        </p:nvPicPr>
        <p:blipFill>
          <a:blip r:embed="rId3"/>
          <a:stretch>
            <a:fillRect/>
          </a:stretch>
        </p:blipFill>
        <p:spPr>
          <a:xfrm>
            <a:off x="9539287" y="0"/>
            <a:ext cx="2257425" cy="2028825"/>
          </a:xfrm>
          <a:prstGeom prst="rect">
            <a:avLst/>
          </a:prstGeom>
        </p:spPr>
      </p:pic>
      <p:pic>
        <p:nvPicPr>
          <p:cNvPr id="4" name="Εικόνα 3"/>
          <p:cNvPicPr>
            <a:picLocks noChangeAspect="1"/>
          </p:cNvPicPr>
          <p:nvPr/>
        </p:nvPicPr>
        <p:blipFill>
          <a:blip r:embed="rId4"/>
          <a:stretch>
            <a:fillRect/>
          </a:stretch>
        </p:blipFill>
        <p:spPr>
          <a:xfrm>
            <a:off x="9201150" y="2028825"/>
            <a:ext cx="2990850" cy="1524000"/>
          </a:xfrm>
          <a:prstGeom prst="rect">
            <a:avLst/>
          </a:prstGeom>
        </p:spPr>
      </p:pic>
    </p:spTree>
    <p:extLst>
      <p:ext uri="{BB962C8B-B14F-4D97-AF65-F5344CB8AC3E}">
        <p14:creationId xmlns:p14="http://schemas.microsoft.com/office/powerpoint/2010/main" val="3859101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842C22D7-440A-44E6-BD66-8A871AB5BC73}"/>
              </a:ext>
            </a:extLst>
          </p:cNvPr>
          <p:cNvSpPr>
            <a:spLocks noGrp="1"/>
          </p:cNvSpPr>
          <p:nvPr>
            <p:ph type="title"/>
          </p:nvPr>
        </p:nvSpPr>
        <p:spPr>
          <a:xfrm>
            <a:off x="804134" y="111966"/>
            <a:ext cx="10488547" cy="1190912"/>
          </a:xfrm>
        </p:spPr>
        <p:txBody>
          <a:bodyPr>
            <a:normAutofit/>
          </a:bodyPr>
          <a:lstStyle/>
          <a:p>
            <a:pPr algn="ctr"/>
            <a:r>
              <a:rPr lang="el-GR" sz="4000" dirty="0"/>
              <a:t>Επιληψία</a:t>
            </a:r>
          </a:p>
        </p:txBody>
      </p:sp>
      <p:sp>
        <p:nvSpPr>
          <p:cNvPr id="34" name="Rectangle 33">
            <a:extLst>
              <a:ext uri="{FF2B5EF4-FFF2-40B4-BE49-F238E27FC236}">
                <a16:creationId xmlns:a16="http://schemas.microsoft.com/office/drawing/2014/main" id="{E972DE0D-2E53-4159-ABD3-C601524262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FFD6A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EC0112B-9D8F-454F-9EA0-88D3F79B9D2D}"/>
              </a:ext>
            </a:extLst>
          </p:cNvPr>
          <p:cNvPicPr>
            <a:picLocks noChangeAspect="1"/>
          </p:cNvPicPr>
          <p:nvPr/>
        </p:nvPicPr>
        <p:blipFill rotWithShape="1">
          <a:blip r:embed="rId2"/>
          <a:srcRect r="30873" b="-2"/>
          <a:stretch/>
        </p:blipFill>
        <p:spPr>
          <a:xfrm>
            <a:off x="1090168" y="1045242"/>
            <a:ext cx="4626864" cy="3346704"/>
          </a:xfrm>
          <a:prstGeom prst="rect">
            <a:avLst/>
          </a:prstGeom>
          <a:ln w="12700">
            <a:noFill/>
          </a:ln>
        </p:spPr>
      </p:pic>
      <p:sp>
        <p:nvSpPr>
          <p:cNvPr id="3" name="Θέση περιεχομένου 2">
            <a:extLst>
              <a:ext uri="{FF2B5EF4-FFF2-40B4-BE49-F238E27FC236}">
                <a16:creationId xmlns:a16="http://schemas.microsoft.com/office/drawing/2014/main" id="{8EAFC198-00E9-4CB5-B87B-51AAE00DC5C8}"/>
              </a:ext>
            </a:extLst>
          </p:cNvPr>
          <p:cNvSpPr>
            <a:spLocks noGrp="1"/>
          </p:cNvSpPr>
          <p:nvPr>
            <p:ph idx="1"/>
          </p:nvPr>
        </p:nvSpPr>
        <p:spPr>
          <a:xfrm>
            <a:off x="5978524" y="960438"/>
            <a:ext cx="6124605" cy="5676095"/>
          </a:xfrm>
        </p:spPr>
        <p:txBody>
          <a:bodyPr anchor="ctr">
            <a:normAutofit/>
          </a:bodyPr>
          <a:lstStyle/>
          <a:p>
            <a:pPr>
              <a:buClr>
                <a:srgbClr val="FFD6AA"/>
              </a:buClr>
              <a:buFont typeface="Wingdings" panose="05000000000000000000" pitchFamily="2" charset="2"/>
              <a:buChar char="§"/>
            </a:pPr>
            <a:r>
              <a:rPr lang="el-GR" sz="2000" dirty="0"/>
              <a:t>«Η επιληψία είναι µία διαταραχή του εγκεφάλου που χαρακτηρίζεται από τη συνεχή προδιάθεση για γένεση επιληπτικών κρίσεων µε συνυπάρχουσες </a:t>
            </a:r>
            <a:r>
              <a:rPr lang="el-GR" sz="2000" dirty="0" err="1"/>
              <a:t>νευροβιολογικές</a:t>
            </a:r>
            <a:r>
              <a:rPr lang="el-GR" sz="2000" dirty="0"/>
              <a:t>, νοητικές, ψυχολογικές και κοινωνικές επιπτώσεις στον ασθενή, ενώ είναι απαραίτητη η </a:t>
            </a:r>
            <a:r>
              <a:rPr lang="el-GR" sz="2000" dirty="0" err="1"/>
              <a:t>εµφάνιση</a:t>
            </a:r>
            <a:r>
              <a:rPr lang="el-GR" sz="2000" dirty="0"/>
              <a:t> τουλάχιστον ενός επεισοδίου επιληπτικής κρίσης». </a:t>
            </a:r>
            <a:r>
              <a:rPr lang="el-GR" sz="1600" dirty="0"/>
              <a:t>∆</a:t>
            </a:r>
            <a:r>
              <a:rPr lang="el-GR" sz="1600" dirty="0" err="1"/>
              <a:t>ιεθνής</a:t>
            </a:r>
            <a:r>
              <a:rPr lang="el-GR" sz="1600" dirty="0"/>
              <a:t> Επιτροπή κατά της Επιληψίας (International </a:t>
            </a:r>
            <a:r>
              <a:rPr lang="el-GR" sz="1600" dirty="0" err="1"/>
              <a:t>League</a:t>
            </a:r>
            <a:r>
              <a:rPr lang="el-GR" sz="1600" dirty="0"/>
              <a:t> </a:t>
            </a:r>
            <a:r>
              <a:rPr lang="el-GR" sz="1600" dirty="0" err="1"/>
              <a:t>Against</a:t>
            </a:r>
            <a:r>
              <a:rPr lang="el-GR" sz="1600" dirty="0"/>
              <a:t> </a:t>
            </a:r>
            <a:r>
              <a:rPr lang="el-GR" sz="1600" dirty="0" err="1"/>
              <a:t>Epilepsy</a:t>
            </a:r>
            <a:r>
              <a:rPr lang="el-GR" sz="1600" dirty="0"/>
              <a:t>- ILAE), ∆</a:t>
            </a:r>
            <a:r>
              <a:rPr lang="el-GR" sz="1600" dirty="0" err="1"/>
              <a:t>ιεθνές</a:t>
            </a:r>
            <a:r>
              <a:rPr lang="el-GR" sz="1600" dirty="0"/>
              <a:t> Γραφείο Επιληψίας (International </a:t>
            </a:r>
            <a:r>
              <a:rPr lang="el-GR" sz="1600" dirty="0" err="1"/>
              <a:t>Bureau</a:t>
            </a:r>
            <a:r>
              <a:rPr lang="el-GR" sz="1600" dirty="0"/>
              <a:t> for </a:t>
            </a:r>
            <a:r>
              <a:rPr lang="el-GR" sz="1600" dirty="0" err="1"/>
              <a:t>Epilepsy</a:t>
            </a:r>
            <a:r>
              <a:rPr lang="el-GR" sz="1600" dirty="0"/>
              <a:t>- IBE) το 2005, </a:t>
            </a:r>
          </a:p>
          <a:p>
            <a:pPr>
              <a:buClr>
                <a:srgbClr val="FFD6AA"/>
              </a:buClr>
              <a:buFont typeface="Wingdings" panose="05000000000000000000" pitchFamily="2" charset="2"/>
              <a:buChar char="§"/>
            </a:pPr>
            <a:r>
              <a:rPr lang="el-GR" sz="2000" dirty="0"/>
              <a:t>Η </a:t>
            </a:r>
            <a:r>
              <a:rPr lang="el-GR" sz="2000" dirty="0" err="1"/>
              <a:t>αυξηµένη</a:t>
            </a:r>
            <a:r>
              <a:rPr lang="el-GR" sz="2000" dirty="0"/>
              <a:t> αυτή διεγερσιμότητα αντανακλά την </a:t>
            </a:r>
            <a:r>
              <a:rPr lang="el-GR" sz="2000" b="1" dirty="0"/>
              <a:t>ανισορροπία</a:t>
            </a:r>
            <a:r>
              <a:rPr lang="el-GR" sz="2000" dirty="0"/>
              <a:t> µ</a:t>
            </a:r>
            <a:r>
              <a:rPr lang="el-GR" sz="2000" dirty="0" err="1"/>
              <a:t>εταξύ</a:t>
            </a:r>
            <a:r>
              <a:rPr lang="el-GR" sz="2000" dirty="0"/>
              <a:t> των διεγερτικών και ανασταλτικών </a:t>
            </a:r>
            <a:r>
              <a:rPr lang="el-GR" sz="2000" dirty="0" err="1"/>
              <a:t>ερεθισµάτων</a:t>
            </a:r>
            <a:r>
              <a:rPr lang="el-GR" sz="2000" dirty="0"/>
              <a:t> που φθάνουν στους νευρώνες. </a:t>
            </a:r>
          </a:p>
          <a:p>
            <a:pPr>
              <a:buClr>
                <a:srgbClr val="FFD6AA"/>
              </a:buClr>
              <a:buFont typeface="Wingdings" panose="05000000000000000000" pitchFamily="2" charset="2"/>
              <a:buChar char="§"/>
            </a:pPr>
            <a:r>
              <a:rPr lang="el-GR" sz="2000" dirty="0"/>
              <a:t>Σε µοριακό επίπεδο αυτό εκφράζεται ως ανισορροπία µ</a:t>
            </a:r>
            <a:r>
              <a:rPr lang="el-GR" sz="2000" dirty="0" err="1"/>
              <a:t>εταξύ</a:t>
            </a:r>
            <a:r>
              <a:rPr lang="el-GR" sz="2000" dirty="0"/>
              <a:t> των διεγερτικών (</a:t>
            </a:r>
            <a:r>
              <a:rPr lang="el-GR" sz="2000" dirty="0" err="1"/>
              <a:t>γλουταµικό</a:t>
            </a:r>
            <a:r>
              <a:rPr lang="el-GR" sz="2000" dirty="0"/>
              <a:t>) και ανασταλτικών (GABA) νευροδιαβιβαστών. </a:t>
            </a:r>
          </a:p>
        </p:txBody>
      </p:sp>
      <p:sp>
        <p:nvSpPr>
          <p:cNvPr id="35" name="TextBox 34">
            <a:extLst>
              <a:ext uri="{FF2B5EF4-FFF2-40B4-BE49-F238E27FC236}">
                <a16:creationId xmlns:a16="http://schemas.microsoft.com/office/drawing/2014/main" id="{A3572912-5D4E-4622-BB2E-2FC3592921C8}"/>
              </a:ext>
            </a:extLst>
          </p:cNvPr>
          <p:cNvSpPr txBox="1"/>
          <p:nvPr/>
        </p:nvSpPr>
        <p:spPr>
          <a:xfrm>
            <a:off x="158751" y="4415513"/>
            <a:ext cx="6096000" cy="2031325"/>
          </a:xfrm>
          <a:prstGeom prst="rect">
            <a:avLst/>
          </a:prstGeom>
          <a:noFill/>
        </p:spPr>
        <p:txBody>
          <a:bodyPr wrap="square">
            <a:spAutoFit/>
          </a:bodyPr>
          <a:lstStyle/>
          <a:p>
            <a:r>
              <a:rPr lang="el-GR" dirty="0"/>
              <a:t> </a:t>
            </a:r>
          </a:p>
          <a:p>
            <a:r>
              <a:rPr lang="el-GR" dirty="0"/>
              <a:t>*Ανώμαλη ή υπέρμετρη αύξηση των </a:t>
            </a:r>
            <a:r>
              <a:rPr lang="el-GR" dirty="0" err="1"/>
              <a:t>διεργετικών</a:t>
            </a:r>
            <a:r>
              <a:rPr lang="el-GR" dirty="0"/>
              <a:t> ερεθισμάτων.</a:t>
            </a:r>
          </a:p>
          <a:p>
            <a:r>
              <a:rPr lang="el-GR" dirty="0"/>
              <a:t>*Ανώμαλη ή υπέρμετρη μείωση των ανασταλτικών ερεθισμάτων.</a:t>
            </a:r>
          </a:p>
          <a:p>
            <a:r>
              <a:rPr lang="el-GR" dirty="0"/>
              <a:t>*Διαταραχές της διεγερσιμότητας της πλασματικής μεμβράνης των νευρώνων.</a:t>
            </a:r>
          </a:p>
        </p:txBody>
      </p:sp>
    </p:spTree>
    <p:extLst>
      <p:ext uri="{BB962C8B-B14F-4D97-AF65-F5344CB8AC3E}">
        <p14:creationId xmlns:p14="http://schemas.microsoft.com/office/powerpoint/2010/main" val="1623986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56905" y="95794"/>
            <a:ext cx="9779135" cy="6649812"/>
          </a:xfrm>
          <a:prstGeom prst="rect">
            <a:avLst/>
          </a:prstGeom>
        </p:spPr>
      </p:pic>
    </p:spTree>
    <p:extLst>
      <p:ext uri="{BB962C8B-B14F-4D97-AF65-F5344CB8AC3E}">
        <p14:creationId xmlns:p14="http://schemas.microsoft.com/office/powerpoint/2010/main" val="1781635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6A4864-4FE9-42A8-9916-C60392153994}"/>
              </a:ext>
            </a:extLst>
          </p:cNvPr>
          <p:cNvSpPr>
            <a:spLocks noGrp="1"/>
          </p:cNvSpPr>
          <p:nvPr>
            <p:ph type="title"/>
          </p:nvPr>
        </p:nvSpPr>
        <p:spPr>
          <a:xfrm>
            <a:off x="1653363" y="365760"/>
            <a:ext cx="9367203" cy="1188720"/>
          </a:xfrm>
        </p:spPr>
        <p:txBody>
          <a:bodyPr>
            <a:normAutofit/>
          </a:bodyPr>
          <a:lstStyle/>
          <a:p>
            <a:pPr algn="ctr"/>
            <a:r>
              <a:rPr lang="el-GR" sz="3700" dirty="0" err="1"/>
              <a:t>Αντιχολινεργική</a:t>
            </a:r>
            <a:r>
              <a:rPr lang="el-GR" sz="3700" dirty="0"/>
              <a:t> Θεραπεία στη νόσο του </a:t>
            </a:r>
            <a:r>
              <a:rPr lang="en-US" sz="3700" dirty="0"/>
              <a:t>Parkinson</a:t>
            </a:r>
            <a:endParaRPr lang="el-GR" sz="3700"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3A5645C3-29FC-4163-B095-2109A0CF82C7}"/>
              </a:ext>
            </a:extLst>
          </p:cNvPr>
          <p:cNvSpPr>
            <a:spLocks noGrp="1"/>
          </p:cNvSpPr>
          <p:nvPr>
            <p:ph idx="1"/>
          </p:nvPr>
        </p:nvSpPr>
        <p:spPr>
          <a:xfrm>
            <a:off x="2824795" y="2110011"/>
            <a:ext cx="9367204" cy="4041648"/>
          </a:xfrm>
        </p:spPr>
        <p:txBody>
          <a:bodyPr anchor="t">
            <a:normAutofit lnSpcReduction="10000"/>
          </a:bodyPr>
          <a:lstStyle/>
          <a:p>
            <a:r>
              <a:rPr lang="el-GR" sz="2200" dirty="0"/>
              <a:t>Τα </a:t>
            </a:r>
            <a:r>
              <a:rPr lang="el-GR" sz="2200" b="1" dirty="0" err="1"/>
              <a:t>αντιχολινεργικά</a:t>
            </a:r>
            <a:r>
              <a:rPr lang="el-GR" sz="2200" b="1" dirty="0"/>
              <a:t> φάρμακα </a:t>
            </a:r>
            <a:r>
              <a:rPr lang="el-GR" sz="2200" dirty="0"/>
              <a:t>χρησιμοποιούνται λιγότερο συχνά από ό,τι τα </a:t>
            </a:r>
            <a:r>
              <a:rPr lang="el-GR" sz="2200" dirty="0" err="1"/>
              <a:t>ντοπαμινεργικά</a:t>
            </a:r>
            <a:r>
              <a:rPr lang="el-GR" sz="2200" dirty="0"/>
              <a:t> φάρμακα. </a:t>
            </a:r>
            <a:endParaRPr lang="en-US" sz="2200" dirty="0"/>
          </a:p>
          <a:p>
            <a:pPr marL="0" indent="0">
              <a:buNone/>
            </a:pPr>
            <a:r>
              <a:rPr lang="en-US" sz="2200" dirty="0"/>
              <a:t>   </a:t>
            </a:r>
            <a:r>
              <a:rPr lang="el-GR" sz="2200" dirty="0"/>
              <a:t>Τα </a:t>
            </a:r>
            <a:r>
              <a:rPr lang="el-GR" sz="2200" dirty="0" err="1"/>
              <a:t>αντιχολινεργικά</a:t>
            </a:r>
            <a:r>
              <a:rPr lang="el-GR" sz="2200" dirty="0"/>
              <a:t> φάρμακα μειώνουν την αποτελεσματικότητα των μη ανασταλτικών </a:t>
            </a:r>
            <a:r>
              <a:rPr lang="el-GR" sz="2200" dirty="0" err="1"/>
              <a:t>χολινεργικών</a:t>
            </a:r>
            <a:r>
              <a:rPr lang="el-GR" sz="2200" dirty="0"/>
              <a:t> νευρώνων στα βασικά</a:t>
            </a:r>
            <a:r>
              <a:rPr lang="en-US" sz="2200" dirty="0"/>
              <a:t> </a:t>
            </a:r>
            <a:r>
              <a:rPr lang="el-GR" sz="2200" dirty="0"/>
              <a:t>γάγγλια. </a:t>
            </a:r>
            <a:endParaRPr lang="en-US" sz="2200" dirty="0"/>
          </a:p>
          <a:p>
            <a:pPr marL="0" indent="0">
              <a:buNone/>
            </a:pPr>
            <a:r>
              <a:rPr lang="en-US" sz="2200" dirty="0"/>
              <a:t>    </a:t>
            </a:r>
            <a:r>
              <a:rPr lang="el-GR" sz="2200" dirty="0"/>
              <a:t>Αυτά τα φάρμακα είναι </a:t>
            </a:r>
            <a:r>
              <a:rPr lang="el-GR" sz="2200" dirty="0" err="1"/>
              <a:t>μουσκαρινικοί</a:t>
            </a:r>
            <a:r>
              <a:rPr lang="el-GR" sz="2200" dirty="0"/>
              <a:t> ανταγωνιστές και είναι γνωστά και ως </a:t>
            </a:r>
            <a:r>
              <a:rPr lang="el-GR" sz="2200" dirty="0" err="1"/>
              <a:t>αντιμουσκαρινικοί</a:t>
            </a:r>
            <a:r>
              <a:rPr lang="el-GR" sz="2200" dirty="0"/>
              <a:t> παράγοντες.</a:t>
            </a:r>
          </a:p>
          <a:p>
            <a:pPr>
              <a:buFont typeface="Wingdings" panose="05000000000000000000" pitchFamily="2" charset="2"/>
              <a:buChar char="Ø"/>
            </a:pPr>
            <a:r>
              <a:rPr lang="el-GR" sz="2200" dirty="0"/>
              <a:t> Η </a:t>
            </a:r>
            <a:r>
              <a:rPr lang="el-GR" sz="2200" b="1" dirty="0" err="1"/>
              <a:t>τριεξυφαινιδύλη</a:t>
            </a:r>
            <a:r>
              <a:rPr lang="el-GR" sz="2200" b="1" dirty="0"/>
              <a:t> </a:t>
            </a:r>
            <a:r>
              <a:rPr lang="el-GR" sz="2200" dirty="0"/>
              <a:t> που είναι εκλεκτικός ανταγωνιστής του </a:t>
            </a:r>
            <a:r>
              <a:rPr lang="el-GR" sz="2200" dirty="0" err="1"/>
              <a:t>μουσκαρινικού</a:t>
            </a:r>
            <a:r>
              <a:rPr lang="el-GR" sz="2200" dirty="0"/>
              <a:t> υποδοχέα Μ1 της </a:t>
            </a:r>
            <a:r>
              <a:rPr lang="el-GR" sz="2200" dirty="0" err="1"/>
              <a:t>ακετυλοχολίνης</a:t>
            </a:r>
            <a:r>
              <a:rPr lang="el-GR" sz="2200" dirty="0"/>
              <a:t> και </a:t>
            </a:r>
          </a:p>
          <a:p>
            <a:pPr>
              <a:buFont typeface="Wingdings" panose="05000000000000000000" pitchFamily="2" charset="2"/>
              <a:buChar char="Ø"/>
            </a:pPr>
            <a:r>
              <a:rPr lang="en-US" sz="2200" dirty="0"/>
              <a:t>H</a:t>
            </a:r>
            <a:r>
              <a:rPr lang="el-GR" sz="2200" dirty="0"/>
              <a:t> </a:t>
            </a:r>
            <a:r>
              <a:rPr lang="el-GR" sz="2200" b="1" dirty="0" err="1"/>
              <a:t>βιπεριδένη</a:t>
            </a:r>
            <a:r>
              <a:rPr lang="el-GR" sz="2200" dirty="0"/>
              <a:t> είναι ανταγωνιστής των κεντρικών και περιφερειακών </a:t>
            </a:r>
            <a:r>
              <a:rPr lang="el-GR" sz="2200" dirty="0" err="1"/>
              <a:t>μουσκαρινικών</a:t>
            </a:r>
            <a:r>
              <a:rPr lang="el-GR" sz="2200" dirty="0"/>
              <a:t> υποδοχέων, με ήπιες περιφερικές δράσεις</a:t>
            </a:r>
          </a:p>
          <a:p>
            <a:pPr>
              <a:buFont typeface="Wingdings" panose="05000000000000000000" pitchFamily="2" charset="2"/>
              <a:buChar char="ü"/>
            </a:pPr>
            <a:r>
              <a:rPr lang="el-GR" sz="2200" dirty="0"/>
              <a:t>Οι ανεπιθύμητες ενέργειες αυτών των φαρμάκων περιλαμβάνουν ξηροστομία, δυσκοιλιότητα, κατακράτηση ούρων και σύγχυση.</a:t>
            </a:r>
          </a:p>
        </p:txBody>
      </p:sp>
      <p:pic>
        <p:nvPicPr>
          <p:cNvPr id="4" name="Εικόνα 3">
            <a:extLst>
              <a:ext uri="{FF2B5EF4-FFF2-40B4-BE49-F238E27FC236}">
                <a16:creationId xmlns:a16="http://schemas.microsoft.com/office/drawing/2014/main" id="{E1639C1E-7874-4F8F-AA1C-D0032AA83216}"/>
              </a:ext>
            </a:extLst>
          </p:cNvPr>
          <p:cNvPicPr>
            <a:picLocks noChangeAspect="1"/>
          </p:cNvPicPr>
          <p:nvPr/>
        </p:nvPicPr>
        <p:blipFill>
          <a:blip r:embed="rId2"/>
          <a:stretch>
            <a:fillRect/>
          </a:stretch>
        </p:blipFill>
        <p:spPr>
          <a:xfrm>
            <a:off x="0" y="4714875"/>
            <a:ext cx="2564296" cy="2143125"/>
          </a:xfrm>
          <a:prstGeom prst="rect">
            <a:avLst/>
          </a:prstGeom>
        </p:spPr>
      </p:pic>
      <p:pic>
        <p:nvPicPr>
          <p:cNvPr id="5" name="Εικόνα 4">
            <a:extLst>
              <a:ext uri="{FF2B5EF4-FFF2-40B4-BE49-F238E27FC236}">
                <a16:creationId xmlns:a16="http://schemas.microsoft.com/office/drawing/2014/main" id="{E651DC8F-7632-4926-9684-2249C2AB2A51}"/>
              </a:ext>
            </a:extLst>
          </p:cNvPr>
          <p:cNvPicPr>
            <a:picLocks noChangeAspect="1"/>
          </p:cNvPicPr>
          <p:nvPr/>
        </p:nvPicPr>
        <p:blipFill>
          <a:blip r:embed="rId3"/>
          <a:stretch>
            <a:fillRect/>
          </a:stretch>
        </p:blipFill>
        <p:spPr>
          <a:xfrm>
            <a:off x="0" y="2081999"/>
            <a:ext cx="2564296" cy="2564296"/>
          </a:xfrm>
          <a:prstGeom prst="rect">
            <a:avLst/>
          </a:prstGeom>
        </p:spPr>
      </p:pic>
    </p:spTree>
    <p:extLst>
      <p:ext uri="{BB962C8B-B14F-4D97-AF65-F5344CB8AC3E}">
        <p14:creationId xmlns:p14="http://schemas.microsoft.com/office/powerpoint/2010/main" val="1068355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A98BCF-6AC9-475C-961F-C291F9960694}"/>
              </a:ext>
            </a:extLst>
          </p:cNvPr>
          <p:cNvSpPr>
            <a:spLocks noGrp="1"/>
          </p:cNvSpPr>
          <p:nvPr>
            <p:ph type="title"/>
          </p:nvPr>
        </p:nvSpPr>
        <p:spPr>
          <a:xfrm>
            <a:off x="808638" y="386930"/>
            <a:ext cx="9236700" cy="1188950"/>
          </a:xfrm>
        </p:spPr>
        <p:txBody>
          <a:bodyPr anchor="b">
            <a:normAutofit/>
          </a:bodyPr>
          <a:lstStyle/>
          <a:p>
            <a:r>
              <a:rPr lang="el-GR" sz="5400"/>
              <a:t>Τύποι επιληψίας</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B936A7F3-F150-42BA-881D-0E70F8122C3F}"/>
              </a:ext>
            </a:extLst>
          </p:cNvPr>
          <p:cNvSpPr>
            <a:spLocks noGrp="1"/>
          </p:cNvSpPr>
          <p:nvPr>
            <p:ph idx="1"/>
          </p:nvPr>
        </p:nvSpPr>
        <p:spPr>
          <a:xfrm>
            <a:off x="793660" y="2599509"/>
            <a:ext cx="10143668" cy="3435531"/>
          </a:xfrm>
        </p:spPr>
        <p:txBody>
          <a:bodyPr anchor="ctr">
            <a:normAutofit/>
          </a:bodyPr>
          <a:lstStyle/>
          <a:p>
            <a:pPr>
              <a:buFont typeface="Wingdings" panose="05000000000000000000" pitchFamily="2" charset="2"/>
              <a:buChar char="Ø"/>
            </a:pPr>
            <a:r>
              <a:rPr lang="el-GR" sz="2400" dirty="0"/>
              <a:t> </a:t>
            </a:r>
            <a:r>
              <a:rPr lang="el-GR" sz="2400" b="1" dirty="0"/>
              <a:t>Πρωτοπαθής επιληψία: </a:t>
            </a:r>
            <a:r>
              <a:rPr lang="el-GR" sz="2400" dirty="0"/>
              <a:t>όταν δεν υπάρχει συγκεκριμένο ανατομικό αίτιο (π.χ. τραύμα) ή όταν το αίτιο είναι κληρονομική ανωμαλία του ΚΝΣ</a:t>
            </a:r>
          </a:p>
          <a:p>
            <a:pPr>
              <a:buFont typeface="Wingdings" panose="05000000000000000000" pitchFamily="2" charset="2"/>
              <a:buChar char="ü"/>
            </a:pPr>
            <a:r>
              <a:rPr lang="el-GR" sz="2400" dirty="0"/>
              <a:t>   Η φαρμακοθεραπεία είναι απαραίτητη εφ’ όρου ζωής</a:t>
            </a:r>
            <a:r>
              <a:rPr lang="en-US" sz="2400" dirty="0"/>
              <a:t>.</a:t>
            </a:r>
            <a:endParaRPr lang="el-GR" sz="2400" dirty="0"/>
          </a:p>
          <a:p>
            <a:pPr>
              <a:buFont typeface="Wingdings" panose="05000000000000000000" pitchFamily="2" charset="2"/>
              <a:buChar char="Ø"/>
            </a:pPr>
            <a:r>
              <a:rPr lang="el-GR" sz="2400" dirty="0"/>
              <a:t> </a:t>
            </a:r>
            <a:r>
              <a:rPr lang="el-GR" sz="2400" b="1" dirty="0"/>
              <a:t>Δευτεροπαθής επιληψία: </a:t>
            </a:r>
            <a:r>
              <a:rPr lang="el-GR" sz="2400" dirty="0"/>
              <a:t>ύπαρξη αναστρέψιμων διαταραχών (π.χ.  όγκοι, τραύμα στην κεφαλή, υπογλυκαιμία, λοιμώξεις μηνίγγων, νόσος </a:t>
            </a:r>
            <a:r>
              <a:rPr lang="en-US" sz="2400" dirty="0"/>
              <a:t>Alzheimer</a:t>
            </a:r>
            <a:r>
              <a:rPr lang="el-GR" sz="2400" dirty="0"/>
              <a:t>, απότομη στέρηση οινοπνεύματος)</a:t>
            </a:r>
            <a:r>
              <a:rPr lang="en-US" sz="2400" dirty="0"/>
              <a:t>.</a:t>
            </a:r>
            <a:endParaRPr lang="el-GR" sz="2400" dirty="0"/>
          </a:p>
          <a:p>
            <a:pPr>
              <a:buFont typeface="Wingdings" panose="05000000000000000000" pitchFamily="2" charset="2"/>
              <a:buChar char="ü"/>
            </a:pPr>
            <a:r>
              <a:rPr lang="el-GR" sz="2400" dirty="0"/>
              <a:t>   Η φαρμακοθεραπεία χρησιμοποιείται μέχρι να αντιμετωπιστεί η πρωταρχική αιτία. Σε ορισμένες από αυτές τις επιληπτικές κρίσεις δεν συνεπάγονται σύσπαση μυών ή σπασμοί.</a:t>
            </a:r>
          </a:p>
        </p:txBody>
      </p:sp>
    </p:spTree>
    <p:extLst>
      <p:ext uri="{BB962C8B-B14F-4D97-AF65-F5344CB8AC3E}">
        <p14:creationId xmlns:p14="http://schemas.microsoft.com/office/powerpoint/2010/main" val="1293507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DAFE2B0-51A7-4BF8-A5D2-984BC5609C78}"/>
              </a:ext>
            </a:extLst>
          </p:cNvPr>
          <p:cNvPicPr>
            <a:picLocks noChangeAspect="1"/>
          </p:cNvPicPr>
          <p:nvPr/>
        </p:nvPicPr>
        <p:blipFill>
          <a:blip r:embed="rId2"/>
          <a:stretch>
            <a:fillRect/>
          </a:stretch>
        </p:blipFill>
        <p:spPr>
          <a:xfrm>
            <a:off x="2979865" y="0"/>
            <a:ext cx="6232270" cy="6858000"/>
          </a:xfrm>
          <a:prstGeom prst="rect">
            <a:avLst/>
          </a:prstGeom>
        </p:spPr>
      </p:pic>
    </p:spTree>
    <p:extLst>
      <p:ext uri="{BB962C8B-B14F-4D97-AF65-F5344CB8AC3E}">
        <p14:creationId xmlns:p14="http://schemas.microsoft.com/office/powerpoint/2010/main" val="1470045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2D9E0053-22F4-4389-8A47-86BBA6ED9175}"/>
              </a:ext>
            </a:extLst>
          </p:cNvPr>
          <p:cNvSpPr>
            <a:spLocks noGrp="1"/>
          </p:cNvSpPr>
          <p:nvPr>
            <p:ph type="title"/>
          </p:nvPr>
        </p:nvSpPr>
        <p:spPr>
          <a:xfrm>
            <a:off x="777240" y="731519"/>
            <a:ext cx="2845191" cy="3237579"/>
          </a:xfrm>
        </p:spPr>
        <p:txBody>
          <a:bodyPr>
            <a:normAutofit/>
          </a:bodyPr>
          <a:lstStyle/>
          <a:p>
            <a:r>
              <a:rPr lang="el-GR" sz="3800">
                <a:solidFill>
                  <a:srgbClr val="FFFFFF"/>
                </a:solidFill>
              </a:rPr>
              <a:t>Ταξινόμηση επιληπτικών κρίσεων</a:t>
            </a:r>
          </a:p>
        </p:txBody>
      </p:sp>
      <p:sp>
        <p:nvSpPr>
          <p:cNvPr id="10" name="Rectangle 9">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2402AF7-5A67-47FA-9205-6A1A52E81352}"/>
              </a:ext>
            </a:extLst>
          </p:cNvPr>
          <p:cNvSpPr>
            <a:spLocks noGrp="1"/>
          </p:cNvSpPr>
          <p:nvPr>
            <p:ph idx="1"/>
          </p:nvPr>
        </p:nvSpPr>
        <p:spPr>
          <a:xfrm>
            <a:off x="4320209" y="457200"/>
            <a:ext cx="7097091" cy="5704791"/>
          </a:xfrm>
        </p:spPr>
        <p:txBody>
          <a:bodyPr anchor="ctr">
            <a:normAutofit fontScale="92500" lnSpcReduction="10000"/>
          </a:bodyPr>
          <a:lstStyle/>
          <a:p>
            <a:endParaRPr lang="en-US" sz="2200" b="1" dirty="0"/>
          </a:p>
          <a:p>
            <a:r>
              <a:rPr lang="el-GR" sz="2200" b="1" dirty="0"/>
              <a:t>Μερικές/Εστιακές (</a:t>
            </a:r>
            <a:r>
              <a:rPr lang="el-GR" sz="2200" b="1" dirty="0" err="1"/>
              <a:t>partial</a:t>
            </a:r>
            <a:r>
              <a:rPr lang="el-GR" sz="2200" b="1" dirty="0"/>
              <a:t> </a:t>
            </a:r>
            <a:r>
              <a:rPr lang="el-GR" sz="2200" b="1" dirty="0" err="1"/>
              <a:t>seizures</a:t>
            </a:r>
            <a:r>
              <a:rPr lang="el-GR" sz="2200" b="1" dirty="0"/>
              <a:t>), </a:t>
            </a:r>
            <a:r>
              <a:rPr lang="el-GR" sz="2200" dirty="0"/>
              <a:t>όπου η ηλεκτρική δραστηριότητα ξεκινάει σε ένα σημείο του εγκεφάλου.</a:t>
            </a:r>
            <a:endParaRPr lang="en-US" sz="2200" dirty="0"/>
          </a:p>
          <a:p>
            <a:pPr>
              <a:buFont typeface="Wingdings" panose="05000000000000000000" pitchFamily="2" charset="2"/>
              <a:buChar char="ü"/>
            </a:pPr>
            <a:r>
              <a:rPr lang="el-GR" sz="2200" dirty="0"/>
              <a:t> Απλές εστιακές </a:t>
            </a:r>
            <a:endParaRPr lang="en-US" sz="2200" dirty="0"/>
          </a:p>
          <a:p>
            <a:pPr>
              <a:buFont typeface="Wingdings" panose="05000000000000000000" pitchFamily="2" charset="2"/>
              <a:buChar char="ü"/>
            </a:pPr>
            <a:r>
              <a:rPr lang="el-GR" sz="2200" dirty="0"/>
              <a:t> Σύνθετες εστιακές και </a:t>
            </a:r>
            <a:endParaRPr lang="en-US" sz="2200" dirty="0"/>
          </a:p>
          <a:p>
            <a:pPr>
              <a:buFont typeface="Wingdings" panose="05000000000000000000" pitchFamily="2" charset="2"/>
              <a:buChar char="ü"/>
            </a:pPr>
            <a:r>
              <a:rPr lang="el-GR" sz="2200" dirty="0"/>
              <a:t> Δευτερογενώς γενικευμένες</a:t>
            </a:r>
          </a:p>
          <a:p>
            <a:r>
              <a:rPr lang="el-GR" sz="2200" dirty="0"/>
              <a:t>Η επιληπτική κρίση μπορεί να ξεκινήσει από ένα σημείο ως εστιακή και μετά να επεκταθεί σε όλο τον εγκέφαλο (εστιακή, δευτερογενώς γενικευμένη κρίση).</a:t>
            </a:r>
          </a:p>
          <a:p>
            <a:endParaRPr lang="el-GR" sz="2200" dirty="0"/>
          </a:p>
          <a:p>
            <a:r>
              <a:rPr lang="el-GR" sz="2200" b="1" dirty="0"/>
              <a:t>Γενικευμένες (</a:t>
            </a:r>
            <a:r>
              <a:rPr lang="el-GR" sz="2200" b="1" dirty="0" err="1"/>
              <a:t>primary</a:t>
            </a:r>
            <a:r>
              <a:rPr lang="el-GR" sz="2200" b="1" dirty="0"/>
              <a:t> </a:t>
            </a:r>
            <a:r>
              <a:rPr lang="el-GR" sz="2200" b="1" dirty="0" err="1"/>
              <a:t>generalized</a:t>
            </a:r>
            <a:r>
              <a:rPr lang="el-GR" sz="2200" b="1" dirty="0"/>
              <a:t> </a:t>
            </a:r>
            <a:r>
              <a:rPr lang="el-GR" sz="2200" b="1" dirty="0" err="1"/>
              <a:t>seizures</a:t>
            </a:r>
            <a:r>
              <a:rPr lang="el-GR" sz="2200" b="1" dirty="0"/>
              <a:t>), </a:t>
            </a:r>
            <a:r>
              <a:rPr lang="el-GR" sz="2200" dirty="0"/>
              <a:t>όπου η ηλεκτρική δραστηριότητα ξεκινάει από την αρχή, ταυτόχρονα και στα 2 ημισφαίρια. </a:t>
            </a:r>
          </a:p>
          <a:p>
            <a:pPr>
              <a:buFont typeface="Wingdings" panose="05000000000000000000" pitchFamily="2" charset="2"/>
              <a:buChar char="ü"/>
            </a:pPr>
            <a:r>
              <a:rPr lang="el-GR" sz="2200" dirty="0"/>
              <a:t>Μη </a:t>
            </a:r>
            <a:r>
              <a:rPr lang="el-GR" sz="2200" dirty="0" err="1"/>
              <a:t>μυοκλονικές</a:t>
            </a:r>
            <a:r>
              <a:rPr lang="el-GR" sz="2200" dirty="0"/>
              <a:t>-Αφαιρετικές (</a:t>
            </a:r>
            <a:r>
              <a:rPr lang="el-GR" sz="2200" dirty="0" err="1"/>
              <a:t>petit</a:t>
            </a:r>
            <a:r>
              <a:rPr lang="el-GR" sz="2200" dirty="0"/>
              <a:t> </a:t>
            </a:r>
            <a:r>
              <a:rPr lang="el-GR" sz="2200" dirty="0" err="1"/>
              <a:t>mal</a:t>
            </a:r>
            <a:r>
              <a:rPr lang="el-GR" sz="2200" dirty="0"/>
              <a:t>) και </a:t>
            </a:r>
          </a:p>
          <a:p>
            <a:pPr>
              <a:buFont typeface="Wingdings" panose="05000000000000000000" pitchFamily="2" charset="2"/>
              <a:buChar char="ü"/>
            </a:pPr>
            <a:r>
              <a:rPr lang="el-GR" sz="2200" dirty="0" err="1"/>
              <a:t>Μυοκλονικές</a:t>
            </a:r>
            <a:r>
              <a:rPr lang="el-GR" sz="2200" dirty="0"/>
              <a:t>, τονικές, ατονικές, </a:t>
            </a:r>
            <a:r>
              <a:rPr lang="el-GR" sz="2200" dirty="0" err="1"/>
              <a:t>κλoνικές</a:t>
            </a:r>
            <a:r>
              <a:rPr lang="el-GR" sz="2200" dirty="0"/>
              <a:t>, </a:t>
            </a:r>
            <a:r>
              <a:rPr lang="el-GR" sz="2200" dirty="0" err="1"/>
              <a:t>τονικοκλoνικές</a:t>
            </a:r>
            <a:r>
              <a:rPr lang="el-GR" sz="2200" dirty="0"/>
              <a:t> (</a:t>
            </a:r>
            <a:r>
              <a:rPr lang="el-GR" sz="2200" dirty="0" err="1"/>
              <a:t>grand</a:t>
            </a:r>
            <a:r>
              <a:rPr lang="el-GR" sz="2200" dirty="0"/>
              <a:t> </a:t>
            </a:r>
            <a:r>
              <a:rPr lang="el-GR" sz="2200" dirty="0" err="1"/>
              <a:t>mal</a:t>
            </a:r>
            <a:r>
              <a:rPr lang="el-GR" sz="2200" dirty="0"/>
              <a:t>)</a:t>
            </a:r>
          </a:p>
          <a:p>
            <a:pPr marL="0" indent="0">
              <a:buNone/>
            </a:pPr>
            <a:r>
              <a:rPr lang="el-GR" sz="2200" dirty="0"/>
              <a:t> </a:t>
            </a:r>
          </a:p>
        </p:txBody>
      </p:sp>
    </p:spTree>
    <p:extLst>
      <p:ext uri="{BB962C8B-B14F-4D97-AF65-F5344CB8AC3E}">
        <p14:creationId xmlns:p14="http://schemas.microsoft.com/office/powerpoint/2010/main" val="275847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497810CC-16B2-475C-956F-588DFE6B0F7F}"/>
              </a:ext>
            </a:extLst>
          </p:cNvPr>
          <p:cNvPicPr>
            <a:picLocks noGrp="1" noChangeAspect="1"/>
          </p:cNvPicPr>
          <p:nvPr>
            <p:ph idx="1"/>
          </p:nvPr>
        </p:nvPicPr>
        <p:blipFill>
          <a:blip r:embed="rId2"/>
          <a:stretch>
            <a:fillRect/>
          </a:stretch>
        </p:blipFill>
        <p:spPr>
          <a:xfrm>
            <a:off x="4119376" y="643467"/>
            <a:ext cx="5922728" cy="5571066"/>
          </a:xfrm>
          <a:prstGeom prst="rect">
            <a:avLst/>
          </a:prstGeom>
        </p:spPr>
      </p:pic>
      <p:sp>
        <p:nvSpPr>
          <p:cNvPr id="5" name="Ορθογώνιο 4">
            <a:extLst>
              <a:ext uri="{FF2B5EF4-FFF2-40B4-BE49-F238E27FC236}">
                <a16:creationId xmlns:a16="http://schemas.microsoft.com/office/drawing/2014/main" id="{D610DDD8-298F-402A-9504-0A005B64FEC3}"/>
              </a:ext>
            </a:extLst>
          </p:cNvPr>
          <p:cNvSpPr/>
          <p:nvPr/>
        </p:nvSpPr>
        <p:spPr>
          <a:xfrm>
            <a:off x="620486" y="1148248"/>
            <a:ext cx="3102196" cy="400110"/>
          </a:xfrm>
          <a:prstGeom prst="rect">
            <a:avLst/>
          </a:prstGeom>
        </p:spPr>
        <p:txBody>
          <a:bodyPr wrap="none">
            <a:spAutoFit/>
          </a:bodyPr>
          <a:lstStyle/>
          <a:p>
            <a:r>
              <a:rPr lang="el-GR" sz="2000" b="1" dirty="0"/>
              <a:t>Διάκριση τύπων επιληψίας</a:t>
            </a:r>
          </a:p>
        </p:txBody>
      </p:sp>
      <p:pic>
        <p:nvPicPr>
          <p:cNvPr id="3" name="Εικόνα 2">
            <a:extLst>
              <a:ext uri="{FF2B5EF4-FFF2-40B4-BE49-F238E27FC236}">
                <a16:creationId xmlns:a16="http://schemas.microsoft.com/office/drawing/2014/main" id="{82C4DBCA-95C7-4CAD-822F-614441B1266C}"/>
              </a:ext>
            </a:extLst>
          </p:cNvPr>
          <p:cNvPicPr>
            <a:picLocks noChangeAspect="1"/>
          </p:cNvPicPr>
          <p:nvPr/>
        </p:nvPicPr>
        <p:blipFill>
          <a:blip r:embed="rId3"/>
          <a:stretch>
            <a:fillRect/>
          </a:stretch>
        </p:blipFill>
        <p:spPr>
          <a:xfrm>
            <a:off x="477012" y="3129443"/>
            <a:ext cx="3494883" cy="2325685"/>
          </a:xfrm>
          <a:prstGeom prst="rect">
            <a:avLst/>
          </a:prstGeom>
        </p:spPr>
      </p:pic>
    </p:spTree>
    <p:extLst>
      <p:ext uri="{BB962C8B-B14F-4D97-AF65-F5344CB8AC3E}">
        <p14:creationId xmlns:p14="http://schemas.microsoft.com/office/powerpoint/2010/main" val="52897051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1725</TotalTime>
  <Words>3495</Words>
  <Application>Microsoft Office PowerPoint</Application>
  <PresentationFormat>Ευρεία οθόνη</PresentationFormat>
  <Paragraphs>187</Paragraphs>
  <Slides>51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51</vt:i4>
      </vt:variant>
    </vt:vector>
  </HeadingPairs>
  <TitlesOfParts>
    <vt:vector size="56" baseType="lpstr">
      <vt:lpstr>Arial</vt:lpstr>
      <vt:lpstr>Calibri</vt:lpstr>
      <vt:lpstr>Calibri Light</vt:lpstr>
      <vt:lpstr>Wingdings</vt:lpstr>
      <vt:lpstr>Θέμα του Office</vt:lpstr>
      <vt:lpstr>Αντιεπιληπτικά φάρμακα και φάρμακα για τη νόσο του Parkinson</vt:lpstr>
      <vt:lpstr>Επιληψία</vt:lpstr>
      <vt:lpstr>Επιληψία</vt:lpstr>
      <vt:lpstr>Παρουσίαση του PowerPoint</vt:lpstr>
      <vt:lpstr>Επιληψία</vt:lpstr>
      <vt:lpstr>Τύποι επιληψίας</vt:lpstr>
      <vt:lpstr>Παρουσίαση του PowerPoint</vt:lpstr>
      <vt:lpstr>Ταξινόμηση επιληπτικών κρίσεων</vt:lpstr>
      <vt:lpstr>Παρουσίαση του PowerPoint</vt:lpstr>
      <vt:lpstr>Μηχανισμός δράσης αντιεπιληπτικών φαρμάκων</vt:lpstr>
      <vt:lpstr>Σύνοψη φαρμάκων εκλογής για κάθε τύπο επιληψίας.</vt:lpstr>
      <vt:lpstr>Το Status Epilepticus</vt:lpstr>
      <vt:lpstr>Παρουσίαση του PowerPoint</vt:lpstr>
      <vt:lpstr>αντιεπιληπτικά φάρμακα</vt:lpstr>
      <vt:lpstr>αντιεπιληπτικά φάρμακα</vt:lpstr>
      <vt:lpstr>Παρουσίαση του PowerPoint</vt:lpstr>
      <vt:lpstr>αντιεπιληπτικά φαρμάκα</vt:lpstr>
      <vt:lpstr>Παρουσίαση του PowerPoint</vt:lpstr>
      <vt:lpstr>Άλλα συμπληρωματικά αντιεπιληπτικά φάρμακα</vt:lpstr>
      <vt:lpstr>συμπληρωματικά αντιεπιληπτικά φάρμακα</vt:lpstr>
      <vt:lpstr>συμπληρωματικά αντιεπιληπτικά φάρμακα</vt:lpstr>
      <vt:lpstr>συμπληρωματικά αντιεπιληπτικά φάρμακα</vt:lpstr>
      <vt:lpstr>Παρουσίαση του PowerPoint</vt:lpstr>
      <vt:lpstr>συμπληρωματικά αντιεπιληπτικά φάρμακα</vt:lpstr>
      <vt:lpstr>συμπληρωματικά αντιεπιληπτικά φάρμακα</vt:lpstr>
      <vt:lpstr>συμπληρωματικά αντιεπιληπτικά φάρμακα</vt:lpstr>
      <vt:lpstr>συμπληρωματικά αντιεπιληπτικά φαρμάκα</vt:lpstr>
      <vt:lpstr>Παρουσίαση του PowerPoint</vt:lpstr>
      <vt:lpstr>Παρουσίαση του PowerPoint</vt:lpstr>
      <vt:lpstr>Φάρμακα που χρησιμοποιούνται στη Νόσο του Parkinson</vt:lpstr>
      <vt:lpstr> Νόσος του Parkinson</vt:lpstr>
      <vt:lpstr>Παρουσίαση του PowerPoint</vt:lpstr>
      <vt:lpstr>Παρουσίαση του PowerPoint</vt:lpstr>
      <vt:lpstr>Αιτιολογία Νόσου Parkinson</vt:lpstr>
      <vt:lpstr>Παρουσίαση του PowerPoint</vt:lpstr>
      <vt:lpstr>Παρουσίαση του PowerPoint</vt:lpstr>
      <vt:lpstr>Παρουσίαση του PowerPoint</vt:lpstr>
      <vt:lpstr>Ποια είναι τα κύρια συμπτώματα της νόσου;</vt:lpstr>
      <vt:lpstr>Παρουσίαση του PowerPoint</vt:lpstr>
      <vt:lpstr>Η θεραπεία για τη νόσο του Parkinson</vt:lpstr>
      <vt:lpstr>Η θεραπεία για τη νόσο του Parkinson</vt:lpstr>
      <vt:lpstr>Παρουσίαση του PowerPoint</vt:lpstr>
      <vt:lpstr>Θεραπεία υποκατάστασης ντοπαμίνης</vt:lpstr>
      <vt:lpstr>Παρουσίαση του PowerPoint</vt:lpstr>
      <vt:lpstr>Θεραπεία υποκατάστασης ντοπαμίνης</vt:lpstr>
      <vt:lpstr>Θεραπεία υποκατάστασης ντοπαμίνης</vt:lpstr>
      <vt:lpstr>Θεραπεία με αγωνιστές ντοπαμίνης.</vt:lpstr>
      <vt:lpstr>Θεραπεία με αγωνιστές ντοπαμίνης.</vt:lpstr>
      <vt:lpstr>Παρουσίαση του PowerPoint</vt:lpstr>
      <vt:lpstr>Παρουσίαση του PowerPoint</vt:lpstr>
      <vt:lpstr>Αντιχολινεργική Θεραπεία στη νόσο του Parkinson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Αντιεπιληπτικά φάρμακα και φάρμακα για τη νόσο του Parkinson</dc:title>
  <dc:creator>Χριστόπουλος Θεόδωρος</dc:creator>
  <cp:lastModifiedBy>User</cp:lastModifiedBy>
  <cp:revision>311</cp:revision>
  <dcterms:created xsi:type="dcterms:W3CDTF">2020-12-01T18:17:07Z</dcterms:created>
  <dcterms:modified xsi:type="dcterms:W3CDTF">2024-04-23T08:53:23Z</dcterms:modified>
</cp:coreProperties>
</file>