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</p:sldMasterIdLst>
  <p:notesMasterIdLst>
    <p:notesMasterId r:id="rId18"/>
  </p:notes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4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0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1B4EDC-85E8-43F8-A12A-A6107A3244E6}" type="datetimeFigureOut">
              <a:rPr lang="en-GB" smtClean="0"/>
              <a:t>08/09/2015</a:t>
            </a:fld>
            <a:endParaRPr lang="en-GB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5575D2-2240-44F2-ADDA-1F35D36C91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7927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916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11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8404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12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6349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13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288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2363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4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7526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5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420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6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3114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7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6831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8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975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9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3848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10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595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911424" y="3886200"/>
            <a:ext cx="1036915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622878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11526473" y="6441972"/>
            <a:ext cx="57715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719403" y="6441601"/>
            <a:ext cx="10657183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l-GR" sz="1000" dirty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05829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988824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4257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4523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549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6402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149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3809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2973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513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18875" y="1556793"/>
            <a:ext cx="109728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11526473" y="6441972"/>
            <a:ext cx="57715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719403" y="6441601"/>
            <a:ext cx="10657183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l-GR" sz="1000" dirty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7018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8271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2985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3883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4B2AC-759E-4496-863D-2584B2D925AF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E97CB-0C32-42AE-A1C6-89AC738ED06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6929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105A7-674E-471C-B1D2-FECEC19C0C58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E97CB-0C32-42AE-A1C6-89AC738ED06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152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2F588-B3F0-4E23-B0EC-3051C4EC40DC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E97CB-0C32-42AE-A1C6-89AC738ED06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19385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C9DA-FD83-4061-AB54-434DCC1E2ADA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E97CB-0C32-42AE-A1C6-89AC738ED06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4150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4F121-BC1F-4FCF-9682-D963D32E83CD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E97CB-0C32-42AE-A1C6-89AC738ED06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28895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17FB2-0009-4ED2-A456-2CF75869D02F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E97CB-0C32-42AE-A1C6-89AC738ED06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7110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F5964-9945-425D-8B52-0B8948E317AA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E97CB-0C32-42AE-A1C6-89AC738ED06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412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472133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933CE-2078-49DB-9B32-9BE9DFE498CC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E97CB-0C32-42AE-A1C6-89AC738ED06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30673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1D5D7-8C99-4FE6-8946-1A8B965E4CEC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E97CB-0C32-42AE-A1C6-89AC738ED06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802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4B65C-99D5-477B-9CF6-4A04B0106679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E97CB-0C32-42AE-A1C6-89AC738ED06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0513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0699A-18DB-4291-A553-91F7F599C0AB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E97CB-0C32-42AE-A1C6-89AC738ED06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41367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11716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16497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218713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4061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22926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853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11526473" y="6441972"/>
            <a:ext cx="57715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719403" y="6441601"/>
            <a:ext cx="10657183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l-GR" sz="1000" dirty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9359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43767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60240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790871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2150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201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09600" y="1574254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09600" y="2214016"/>
            <a:ext cx="5386917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93368" y="1574254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93368" y="2214016"/>
            <a:ext cx="5389033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11526473" y="6441972"/>
            <a:ext cx="57715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719403" y="6441601"/>
            <a:ext cx="10657183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l-GR" sz="1000" dirty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353584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11526473" y="6441972"/>
            <a:ext cx="57715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719403" y="6441601"/>
            <a:ext cx="10657183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l-GR" sz="1000" dirty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78602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8597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766733" y="1556792"/>
            <a:ext cx="6815667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609601" y="1556792"/>
            <a:ext cx="4011084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8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11526473" y="6441972"/>
            <a:ext cx="57715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719403" y="6441601"/>
            <a:ext cx="10657183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l-GR" sz="1000" dirty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064206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2389717" y="1556792"/>
            <a:ext cx="73152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2389717" y="5157192"/>
            <a:ext cx="73152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8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11526473" y="6441972"/>
            <a:ext cx="57715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719403" y="6441601"/>
            <a:ext cx="10657183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l-GR" sz="1000" dirty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1785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76490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15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A158E-6B05-458C-A749-6484907EA2E2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E97CB-0C32-42AE-A1C6-89AC738ED06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224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010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209800" y="2006576"/>
            <a:ext cx="7772400" cy="1470025"/>
          </a:xfrm>
        </p:spPr>
        <p:txBody>
          <a:bodyPr/>
          <a:lstStyle/>
          <a:p>
            <a:r>
              <a:rPr lang="el-GR" dirty="0">
                <a:solidFill>
                  <a:srgbClr val="5075BC"/>
                </a:solidFill>
              </a:rPr>
              <a:t>Ανάλυση και Σχεδιασμός Μεταφορών Ι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207568" y="3476600"/>
            <a:ext cx="7776864" cy="1660823"/>
          </a:xfrm>
        </p:spPr>
        <p:txBody>
          <a:bodyPr>
            <a:noAutofit/>
          </a:bodyPr>
          <a:lstStyle/>
          <a:p>
            <a:r>
              <a:rPr lang="el-GR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</a:t>
            </a: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3: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2800" dirty="0" smtClean="0">
                <a:solidFill>
                  <a:schemeClr val="tx1">
                    <a:tint val="75000"/>
                  </a:schemeClr>
                </a:solidFill>
              </a:rPr>
              <a:t>Συνάρτηση Χρησιμότητας και Πιθανότητα Επιλογής</a:t>
            </a:r>
            <a:endParaRPr lang="en-US" sz="2800" dirty="0">
              <a:solidFill>
                <a:schemeClr val="tx1">
                  <a:tint val="75000"/>
                </a:schemeClr>
              </a:solidFill>
            </a:endParaRPr>
          </a:p>
          <a:p>
            <a:endParaRPr lang="el-GR" sz="2800" dirty="0"/>
          </a:p>
          <a:p>
            <a:pPr lvl="0"/>
            <a:r>
              <a:rPr lang="el-GR" sz="2800" b="1" dirty="0">
                <a:solidFill>
                  <a:prstClr val="black">
                    <a:tint val="75000"/>
                  </a:prstClr>
                </a:solidFill>
              </a:rPr>
              <a:t>Διδάσκων: Γεώργιος Στεφανίδης</a:t>
            </a:r>
          </a:p>
          <a:p>
            <a:pPr lvl="0"/>
            <a:r>
              <a:rPr lang="el-GR" sz="2800" dirty="0">
                <a:solidFill>
                  <a:prstClr val="black">
                    <a:tint val="75000"/>
                  </a:prstClr>
                </a:solidFill>
              </a:rPr>
              <a:t>Πολυτεχνική Σχολή</a:t>
            </a:r>
          </a:p>
          <a:p>
            <a:pPr lvl="0"/>
            <a:r>
              <a:rPr lang="el-GR" sz="2800" dirty="0">
                <a:solidFill>
                  <a:prstClr val="black">
                    <a:tint val="75000"/>
                  </a:prstClr>
                </a:solidFill>
              </a:rPr>
              <a:t>Τμήμα Πολιτικών Μηχανικών</a:t>
            </a:r>
          </a:p>
          <a:p>
            <a:endParaRPr lang="el-GR" sz="2800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3993" y="506460"/>
            <a:ext cx="4514857" cy="935086"/>
          </a:xfrm>
          <a:prstGeom prst="rect">
            <a:avLst/>
          </a:prstGeom>
        </p:spPr>
      </p:pic>
      <p:pic>
        <p:nvPicPr>
          <p:cNvPr id="13" name="Εικόνα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5305" y="279863"/>
            <a:ext cx="3692664" cy="1388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79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>
            <a:noAutofit/>
          </a:bodyPr>
          <a:lstStyle/>
          <a:p>
            <a:r>
              <a:rPr lang="el-GR" dirty="0">
                <a:solidFill>
                  <a:srgbClr val="5075BC"/>
                </a:solidFill>
              </a:rPr>
              <a:t>Σημείωμα Ιστορικού Εκδόσεων</a:t>
            </a:r>
            <a:r>
              <a:rPr lang="en-US" dirty="0">
                <a:solidFill>
                  <a:srgbClr val="5075BC"/>
                </a:solidFill>
              </a:rPr>
              <a:t> </a:t>
            </a:r>
            <a:r>
              <a:rPr lang="el-GR" dirty="0">
                <a:solidFill>
                  <a:srgbClr val="5075BC"/>
                </a:solidFill>
              </a:rPr>
              <a:t>Έργου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19536" y="1556793"/>
            <a:ext cx="820891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800" dirty="0"/>
              <a:t>Το παρόν έργο αποτελεί την έκδοση 1.0 και δεν έχουν προηγηθεί άλλες εκδόσεις.</a:t>
            </a:r>
          </a:p>
        </p:txBody>
      </p:sp>
      <p:sp>
        <p:nvSpPr>
          <p:cNvPr id="6" name="Ορθογώνιο 5"/>
          <p:cNvSpPr/>
          <p:nvPr/>
        </p:nvSpPr>
        <p:spPr>
          <a:xfrm>
            <a:off x="1631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1988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505" y="6015403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4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rgbClr val="5075BC"/>
                </a:solidFill>
              </a:rPr>
              <a:t>Σημείωμα Αναφοράς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400" dirty="0" err="1"/>
              <a:t>Copyright</a:t>
            </a:r>
            <a:r>
              <a:rPr lang="el-GR" sz="2400" dirty="0"/>
              <a:t>  Πανεπιστήμιο Πατρών, Πολυτεχνική Σχολή, Τμήμα Πολιτικών Μηχανικών, Διδάσκων: Γεώργιος Στεφανίδης. «Ευφυή Συστήματα Μεταφορών. Ενότητα 1: Εισαγωγή». Έκδοση: 1.0. Πάτρα 2015. Διαθέσιμο από τη δικτυακή διεύθυνση: </a:t>
            </a:r>
            <a:r>
              <a:rPr lang="en-US" sz="2400">
                <a:solidFill>
                  <a:srgbClr val="FF0000"/>
                </a:solidFill>
              </a:rPr>
              <a:t>https://eclass.upatras.gr/courses/CIV1696/</a:t>
            </a:r>
            <a:endParaRPr lang="el-GR" sz="2000" dirty="0"/>
          </a:p>
        </p:txBody>
      </p:sp>
      <p:sp>
        <p:nvSpPr>
          <p:cNvPr id="4" name="Ορθογώνιο 3"/>
          <p:cNvSpPr/>
          <p:nvPr/>
        </p:nvSpPr>
        <p:spPr>
          <a:xfrm>
            <a:off x="1631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1988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505" y="6015403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13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5075BC"/>
                </a:solidFill>
              </a:rPr>
              <a:t>Σημείωμα Αδειοδότησης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1504" y="764705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/>
              <a:t>Το παρόν υλικό διατίθεται με τους όρους της άδειας χρήσης </a:t>
            </a:r>
            <a:r>
              <a:rPr lang="en-US" sz="2000" dirty="0"/>
              <a:t>Creative Commons</a:t>
            </a:r>
            <a:r>
              <a:rPr lang="el-GR" sz="2000" dirty="0"/>
              <a:t> Αναφορά, Μη Εμπορική Χρήση, Μη παράγωγα έργα 4.0 [1] ή μεταγενέστερη, Διεθνής Έκδοση.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τα οποία εμπεριέχονται σε αυτό και τα οποία αναφέρονται μαζί με τους όρους χρήσης τους στο «Σημείωμα Χρήσης Έργων Τρίτων».</a:t>
            </a:r>
            <a:endParaRPr lang="en-US" sz="2000" dirty="0"/>
          </a:p>
          <a:p>
            <a:pPr marL="0" indent="0">
              <a:buNone/>
            </a:pPr>
            <a:r>
              <a:rPr lang="el-GR" sz="2000" dirty="0"/>
              <a:t>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631504" y="2852936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[1] http://creativecommons.org/licenses/by-nc-nd/4.0/ </a:t>
            </a:r>
            <a:endParaRPr lang="el-GR" dirty="0">
              <a:solidFill>
                <a:prstClr val="black"/>
              </a:solidFill>
            </a:endParaRPr>
          </a:p>
          <a:p>
            <a:endParaRPr lang="el-GR" dirty="0">
              <a:solidFill>
                <a:prstClr val="black"/>
              </a:solidFill>
            </a:endParaRPr>
          </a:p>
          <a:p>
            <a:r>
              <a:rPr lang="el-GR" b="1" dirty="0">
                <a:solidFill>
                  <a:prstClr val="black"/>
                </a:solidFill>
              </a:rPr>
              <a:t>Σύμφωνα με αυτήν την άδεια ο δικαιούχος σας δίνει το δικαίωμα να: </a:t>
            </a:r>
          </a:p>
          <a:p>
            <a:r>
              <a:rPr lang="el-GR" b="1" dirty="0">
                <a:solidFill>
                  <a:prstClr val="black"/>
                </a:solidFill>
              </a:rPr>
              <a:t>Μοιραστείτε</a:t>
            </a:r>
            <a:r>
              <a:rPr lang="el-GR" dirty="0">
                <a:solidFill>
                  <a:prstClr val="black"/>
                </a:solidFill>
              </a:rPr>
              <a:t> — αντιγράψετε και αναδιανέμετε το υλικό </a:t>
            </a:r>
          </a:p>
          <a:p>
            <a:r>
              <a:rPr lang="el-GR" b="1" dirty="0">
                <a:solidFill>
                  <a:prstClr val="black"/>
                </a:solidFill>
              </a:rPr>
              <a:t>Υπό τους ακόλουθους όρους:</a:t>
            </a:r>
            <a:r>
              <a:rPr lang="el-GR" dirty="0">
                <a:solidFill>
                  <a:prstClr val="black"/>
                </a:solidFill>
              </a:rPr>
              <a:t> </a:t>
            </a:r>
          </a:p>
          <a:p>
            <a:r>
              <a:rPr lang="el-GR" b="1" dirty="0">
                <a:solidFill>
                  <a:prstClr val="black"/>
                </a:solidFill>
              </a:rPr>
              <a:t>Αναφορά Δημιουργού </a:t>
            </a:r>
            <a:r>
              <a:rPr lang="el-GR" dirty="0">
                <a:solidFill>
                  <a:prstClr val="black"/>
                </a:solidFill>
              </a:rPr>
              <a:t>— Θα πρέπει να καταχωρίσετε αναφορά στο δημιουργό, με σύνδεσμο της άδειας </a:t>
            </a:r>
          </a:p>
          <a:p>
            <a:r>
              <a:rPr lang="el-GR" b="1" dirty="0">
                <a:solidFill>
                  <a:prstClr val="black"/>
                </a:solidFill>
              </a:rPr>
              <a:t>Μη εμπορική χρήση </a:t>
            </a:r>
            <a:r>
              <a:rPr lang="el-GR" dirty="0">
                <a:solidFill>
                  <a:prstClr val="black"/>
                </a:solidFill>
              </a:rPr>
              <a:t>— Δεν μπορείτε να χρησιμοποιήσετε το υλικό για εμπορικούς σκοπούς </a:t>
            </a:r>
            <a:r>
              <a:rPr lang="el-GR" b="1" dirty="0">
                <a:solidFill>
                  <a:prstClr val="black"/>
                </a:solidFill>
              </a:rPr>
              <a:t>Μη παράγωγα έργα </a:t>
            </a:r>
            <a:r>
              <a:rPr lang="el-GR" dirty="0">
                <a:solidFill>
                  <a:prstClr val="black"/>
                </a:solidFill>
              </a:rPr>
              <a:t>— Μπορείτε να αναδιανείμετε το υλικό ως έχει, χωρίς να προβείτε σε αλλαγές (ανάμιξη, τροποποίηση)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1631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sp>
        <p:nvSpPr>
          <p:cNvPr id="8" name="Ορθογώνιο 7"/>
          <p:cNvSpPr/>
          <p:nvPr/>
        </p:nvSpPr>
        <p:spPr>
          <a:xfrm>
            <a:off x="1988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pic>
        <p:nvPicPr>
          <p:cNvPr id="9" name="8 - Εικόνα" descr="http://mirrors.creativecommons.org/presskit/buttons/88x31/png/by-nc-nd.eu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2052" y="2428458"/>
            <a:ext cx="2448085" cy="856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9768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rgbClr val="5075BC"/>
                </a:solidFill>
              </a:rPr>
              <a:t>Διατήρηση Σημειωμάτων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/>
              <a:t>Οποιαδήποτε 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/>
              <a:t>ο </a:t>
            </a:r>
            <a:r>
              <a:rPr lang="en-US" sz="2000" dirty="0" err="1"/>
              <a:t>Σημείωμα</a:t>
            </a:r>
            <a:r>
              <a:rPr lang="en-US" sz="2000" dirty="0"/>
              <a:t>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/>
              <a:t>ια</a:t>
            </a:r>
            <a:r>
              <a:rPr lang="en-US" sz="2000" dirty="0" err="1"/>
              <a:t>τήρησης</a:t>
            </a:r>
            <a:r>
              <a:rPr lang="en-US" sz="2000" dirty="0"/>
              <a:t> Σημειωμάτων</a:t>
            </a:r>
            <a:endParaRPr lang="el-GR" sz="2000" dirty="0"/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  <p:sp>
        <p:nvSpPr>
          <p:cNvPr id="4" name="Ορθογώνιο 3"/>
          <p:cNvSpPr/>
          <p:nvPr/>
        </p:nvSpPr>
        <p:spPr>
          <a:xfrm>
            <a:off x="1631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1988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505" y="6015403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67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rgbClr val="5075BC"/>
                </a:solidFill>
              </a:rPr>
              <a:t>Σκοποί  ενότητας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>
              <a:buNone/>
            </a:pPr>
            <a:r>
              <a:rPr lang="el-GR" dirty="0" smtClean="0"/>
              <a:t>Σκοπός της ενότητας αυτής είναι να παρουσιαστεί η χρήση της συνάρτησης χρησιμότητας ως εργαλείο επιλογής μεταφορικού μέσου, σε συνάρτηση των ανεξάρτητων μεταβλητών, κόστους και χρόνου.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1631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1988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pic>
        <p:nvPicPr>
          <p:cNvPr id="6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505" y="6015403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72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rgbClr val="5075BC"/>
                </a:solidFill>
              </a:rPr>
              <a:t>Επίλυση Παραδείγματος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l-GR" b="1" dirty="0" smtClean="0"/>
              <a:t>Γενική Συνάρτηση Χρησιμότητας: </a:t>
            </a:r>
            <a:r>
              <a:rPr lang="en-GB" b="1" dirty="0" smtClean="0"/>
              <a:t>U= k</a:t>
            </a:r>
            <a:r>
              <a:rPr lang="en-GB" sz="2000" b="1" dirty="0" smtClean="0"/>
              <a:t>1</a:t>
            </a:r>
            <a:r>
              <a:rPr lang="en-GB" b="1" dirty="0">
                <a:solidFill>
                  <a:prstClr val="black"/>
                </a:solidFill>
              </a:rPr>
              <a:t> </a:t>
            </a:r>
            <a:r>
              <a:rPr lang="en-GB" b="1" dirty="0" smtClean="0">
                <a:solidFill>
                  <a:prstClr val="black"/>
                </a:solidFill>
              </a:rPr>
              <a:t>x</a:t>
            </a:r>
            <a:r>
              <a:rPr lang="el-GR" sz="2000" b="1" dirty="0" smtClean="0">
                <a:solidFill>
                  <a:prstClr val="black"/>
                </a:solidFill>
              </a:rPr>
              <a:t>1</a:t>
            </a:r>
            <a:r>
              <a:rPr lang="en-GB" sz="2000" b="1" dirty="0" smtClean="0"/>
              <a:t> +</a:t>
            </a:r>
            <a:r>
              <a:rPr lang="en-GB" b="1" dirty="0" smtClean="0"/>
              <a:t> k</a:t>
            </a:r>
            <a:r>
              <a:rPr lang="en-GB" sz="2000" b="1" dirty="0" smtClean="0"/>
              <a:t>2</a:t>
            </a:r>
            <a:r>
              <a:rPr lang="en-GB" b="1" dirty="0" smtClean="0"/>
              <a:t> x</a:t>
            </a:r>
            <a:r>
              <a:rPr lang="en-GB" sz="2000" b="1" dirty="0" smtClean="0"/>
              <a:t>2 + </a:t>
            </a:r>
            <a:r>
              <a:rPr lang="en-GB" b="1" dirty="0" smtClean="0">
                <a:solidFill>
                  <a:prstClr val="black"/>
                </a:solidFill>
              </a:rPr>
              <a:t>k</a:t>
            </a:r>
            <a:r>
              <a:rPr lang="en-GB" sz="2000" b="1" dirty="0" smtClean="0">
                <a:solidFill>
                  <a:prstClr val="black"/>
                </a:solidFill>
              </a:rPr>
              <a:t>3</a:t>
            </a:r>
            <a:r>
              <a:rPr lang="en-GB" b="1" dirty="0" smtClean="0">
                <a:solidFill>
                  <a:prstClr val="black"/>
                </a:solidFill>
              </a:rPr>
              <a:t> x</a:t>
            </a:r>
            <a:r>
              <a:rPr lang="en-GB" sz="2000" b="1" dirty="0" smtClean="0">
                <a:solidFill>
                  <a:prstClr val="black"/>
                </a:solidFill>
              </a:rPr>
              <a:t>3 </a:t>
            </a:r>
            <a:r>
              <a:rPr lang="en-GB" b="1" dirty="0">
                <a:solidFill>
                  <a:prstClr val="black"/>
                </a:solidFill>
              </a:rPr>
              <a:t>+ …..+ </a:t>
            </a:r>
            <a:r>
              <a:rPr lang="el-GR" b="1" dirty="0">
                <a:solidFill>
                  <a:prstClr val="black"/>
                </a:solidFill>
              </a:rPr>
              <a:t>ε</a:t>
            </a:r>
            <a:r>
              <a:rPr lang="en-GB" sz="2000" b="1" dirty="0" smtClean="0">
                <a:solidFill>
                  <a:prstClr val="black"/>
                </a:solidFill>
              </a:rPr>
              <a:t>, </a:t>
            </a:r>
            <a:endParaRPr lang="el-GR" sz="2000" b="1" dirty="0" smtClean="0">
              <a:solidFill>
                <a:prstClr val="black"/>
              </a:solidFill>
            </a:endParaRPr>
          </a:p>
          <a:p>
            <a:pPr marL="0" indent="0" algn="just">
              <a:buNone/>
            </a:pPr>
            <a:r>
              <a:rPr lang="el-GR" dirty="0" smtClean="0">
                <a:solidFill>
                  <a:prstClr val="black"/>
                </a:solidFill>
              </a:rPr>
              <a:t>όπου</a:t>
            </a:r>
            <a:r>
              <a:rPr lang="el-GR" sz="2000" dirty="0" smtClean="0">
                <a:solidFill>
                  <a:prstClr val="black"/>
                </a:solidFill>
              </a:rPr>
              <a:t> </a:t>
            </a:r>
            <a:r>
              <a:rPr lang="en-GB" b="1" dirty="0" smtClean="0">
                <a:solidFill>
                  <a:prstClr val="black"/>
                </a:solidFill>
              </a:rPr>
              <a:t>x</a:t>
            </a:r>
            <a:r>
              <a:rPr lang="en-GB" sz="2000" b="1" dirty="0" smtClean="0">
                <a:solidFill>
                  <a:prstClr val="black"/>
                </a:solidFill>
              </a:rPr>
              <a:t>2</a:t>
            </a:r>
            <a:r>
              <a:rPr lang="el-GR" sz="2000" dirty="0" smtClean="0">
                <a:solidFill>
                  <a:prstClr val="black"/>
                </a:solidFill>
              </a:rPr>
              <a:t> </a:t>
            </a:r>
            <a:r>
              <a:rPr lang="el-GR" dirty="0">
                <a:solidFill>
                  <a:prstClr val="black"/>
                </a:solidFill>
              </a:rPr>
              <a:t>το κόστος, </a:t>
            </a:r>
            <a:r>
              <a:rPr lang="en-GB" b="1" dirty="0" smtClean="0">
                <a:solidFill>
                  <a:prstClr val="black"/>
                </a:solidFill>
              </a:rPr>
              <a:t>x</a:t>
            </a:r>
            <a:r>
              <a:rPr lang="el-GR" sz="2000" b="1" dirty="0" smtClean="0">
                <a:solidFill>
                  <a:prstClr val="black"/>
                </a:solidFill>
              </a:rPr>
              <a:t>3 </a:t>
            </a:r>
            <a:r>
              <a:rPr lang="el-GR" dirty="0">
                <a:solidFill>
                  <a:prstClr val="black"/>
                </a:solidFill>
              </a:rPr>
              <a:t>ο χρόνος και </a:t>
            </a:r>
            <a:r>
              <a:rPr lang="en-GB" b="1" dirty="0" smtClean="0">
                <a:solidFill>
                  <a:prstClr val="black"/>
                </a:solidFill>
              </a:rPr>
              <a:t>k</a:t>
            </a:r>
            <a:r>
              <a:rPr lang="el-GR" dirty="0" smtClean="0">
                <a:solidFill>
                  <a:prstClr val="black"/>
                </a:solidFill>
              </a:rPr>
              <a:t> συντελεστές προσωπικοί</a:t>
            </a:r>
          </a:p>
          <a:p>
            <a:pPr marL="0" indent="0" algn="just">
              <a:buNone/>
            </a:pPr>
            <a:r>
              <a:rPr lang="el-GR" b="1" dirty="0" smtClean="0">
                <a:solidFill>
                  <a:prstClr val="black"/>
                </a:solidFill>
              </a:rPr>
              <a:t>Δεδομένα:</a:t>
            </a:r>
          </a:p>
          <a:p>
            <a:pPr marL="0" indent="0" algn="just">
              <a:buNone/>
            </a:pPr>
            <a:endParaRPr lang="el-GR" dirty="0"/>
          </a:p>
        </p:txBody>
      </p:sp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4179855"/>
              </p:ext>
            </p:extLst>
          </p:nvPr>
        </p:nvGraphicFramePr>
        <p:xfrm>
          <a:off x="697523" y="3288322"/>
          <a:ext cx="10392507" cy="26417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5675"/>
                <a:gridCol w="2351329"/>
                <a:gridCol w="2078501"/>
                <a:gridCol w="2305200"/>
                <a:gridCol w="1851802"/>
              </a:tblGrid>
              <a:tr h="473457"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l-GR" sz="2800" dirty="0" smtClean="0"/>
                        <a:t>Χρόνος</a:t>
                      </a:r>
                      <a:r>
                        <a:rPr lang="el-GR" sz="2800" baseline="0" dirty="0" smtClean="0"/>
                        <a:t> (λεπτά)</a:t>
                      </a:r>
                      <a:endParaRPr lang="en-GB" sz="2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anchor="ctr"/>
                </a:tc>
              </a:tr>
              <a:tr h="751961"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/>
                        <a:t>Εκτός Οχήματος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/>
                        <a:t>Αναμονής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/>
                        <a:t>Εντός</a:t>
                      </a:r>
                      <a:r>
                        <a:rPr lang="el-GR" sz="2400" baseline="0" dirty="0" smtClean="0"/>
                        <a:t> Οχήματος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/>
                        <a:t>Κόστος (€)</a:t>
                      </a:r>
                      <a:endParaRPr lang="en-GB" sz="2400" dirty="0"/>
                    </a:p>
                  </a:txBody>
                  <a:tcPr anchor="ctr"/>
                </a:tc>
              </a:tr>
              <a:tr h="417756"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/>
                        <a:t>(</a:t>
                      </a:r>
                      <a:r>
                        <a:rPr lang="en-GB" sz="2400" dirty="0" smtClean="0"/>
                        <a:t>x</a:t>
                      </a:r>
                      <a:r>
                        <a:rPr lang="en-GB" sz="1400" dirty="0" smtClean="0"/>
                        <a:t>1</a:t>
                      </a:r>
                      <a:r>
                        <a:rPr lang="en-GB" sz="2400" dirty="0" smtClean="0"/>
                        <a:t>)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dirty="0" smtClean="0"/>
                        <a:t>(</a:t>
                      </a:r>
                      <a:r>
                        <a:rPr lang="en-GB" sz="2400" dirty="0" smtClean="0"/>
                        <a:t>x</a:t>
                      </a:r>
                      <a:r>
                        <a:rPr lang="en-GB" sz="1400" dirty="0" smtClean="0"/>
                        <a:t>2</a:t>
                      </a:r>
                      <a:r>
                        <a:rPr lang="en-GB" sz="2400" dirty="0" smtClean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dirty="0" smtClean="0"/>
                        <a:t>(</a:t>
                      </a:r>
                      <a:r>
                        <a:rPr lang="en-GB" sz="2400" dirty="0" smtClean="0"/>
                        <a:t>x</a:t>
                      </a:r>
                      <a:r>
                        <a:rPr lang="en-GB" sz="1400" dirty="0" smtClean="0"/>
                        <a:t>3</a:t>
                      </a:r>
                      <a:r>
                        <a:rPr lang="en-GB" sz="2400" dirty="0" smtClean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dirty="0" smtClean="0"/>
                        <a:t>(</a:t>
                      </a:r>
                      <a:r>
                        <a:rPr lang="en-GB" sz="2400" dirty="0" smtClean="0"/>
                        <a:t>x</a:t>
                      </a:r>
                      <a:r>
                        <a:rPr lang="en-GB" sz="1400" dirty="0" smtClean="0"/>
                        <a:t>4</a:t>
                      </a:r>
                      <a:r>
                        <a:rPr lang="en-GB" sz="2400" dirty="0" smtClean="0"/>
                        <a:t>)</a:t>
                      </a:r>
                    </a:p>
                  </a:txBody>
                  <a:tcPr anchor="ctr"/>
                </a:tc>
              </a:tr>
              <a:tr h="417756"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/>
                        <a:t>ΙΧ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7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0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23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1.9</a:t>
                      </a:r>
                      <a:endParaRPr lang="en-GB" sz="2400" dirty="0"/>
                    </a:p>
                  </a:txBody>
                  <a:tcPr anchor="ctr"/>
                </a:tc>
              </a:tr>
              <a:tr h="417756"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/>
                        <a:t>Λεωφορείο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13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14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41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0.5</a:t>
                      </a:r>
                      <a:endParaRPr lang="en-GB" sz="24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5" name="Εικόνα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8825" y="5958176"/>
            <a:ext cx="725487" cy="701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888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mtClean="0">
                <a:solidFill>
                  <a:srgbClr val="5075BC"/>
                </a:solidFill>
              </a:rPr>
              <a:t>Επίλυση Παραδείγματος (2)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>
              <a:buNone/>
            </a:pPr>
            <a:r>
              <a:rPr lang="el-GR" sz="2800" dirty="0" smtClean="0"/>
              <a:t>Όπου</a:t>
            </a:r>
          </a:p>
          <a:p>
            <a:pPr marL="0" algn="just">
              <a:buNone/>
            </a:pPr>
            <a:r>
              <a:rPr lang="en-GB" sz="2800" b="1" dirty="0" smtClean="0">
                <a:solidFill>
                  <a:prstClr val="black"/>
                </a:solidFill>
              </a:rPr>
              <a:t>x</a:t>
            </a:r>
            <a:r>
              <a:rPr lang="el-GR" sz="1800" b="1" dirty="0" smtClean="0">
                <a:solidFill>
                  <a:prstClr val="black"/>
                </a:solidFill>
              </a:rPr>
              <a:t>1</a:t>
            </a:r>
            <a:r>
              <a:rPr lang="el-GR" sz="2800" b="1" dirty="0" smtClean="0">
                <a:solidFill>
                  <a:prstClr val="black"/>
                </a:solidFill>
              </a:rPr>
              <a:t>: </a:t>
            </a:r>
            <a:r>
              <a:rPr lang="el-GR" sz="2800" dirty="0" smtClean="0">
                <a:solidFill>
                  <a:prstClr val="black"/>
                </a:solidFill>
              </a:rPr>
              <a:t>χρόνος εκτός οχήματος (πρόσβαση στη στάση ή στο χώρο στάθμευσης του ΙΧ) σε λεπτά</a:t>
            </a:r>
          </a:p>
          <a:p>
            <a:pPr marL="0" algn="just">
              <a:buNone/>
            </a:pPr>
            <a:r>
              <a:rPr lang="en-GB" sz="2800" b="1" dirty="0" smtClean="0">
                <a:solidFill>
                  <a:prstClr val="black"/>
                </a:solidFill>
              </a:rPr>
              <a:t>X</a:t>
            </a:r>
            <a:r>
              <a:rPr lang="el-GR" sz="1800" b="1" dirty="0" smtClean="0">
                <a:solidFill>
                  <a:prstClr val="black"/>
                </a:solidFill>
              </a:rPr>
              <a:t>2</a:t>
            </a:r>
            <a:r>
              <a:rPr lang="el-GR" sz="2800" b="1" dirty="0" smtClean="0">
                <a:solidFill>
                  <a:prstClr val="black"/>
                </a:solidFill>
              </a:rPr>
              <a:t>: </a:t>
            </a:r>
            <a:r>
              <a:rPr lang="el-GR" sz="2800" dirty="0" smtClean="0">
                <a:solidFill>
                  <a:prstClr val="black"/>
                </a:solidFill>
              </a:rPr>
              <a:t>χρόνος αναμονής (στη στάση ή στο σταθμό) σε λεπτά</a:t>
            </a:r>
          </a:p>
          <a:p>
            <a:pPr marL="0" lvl="0" algn="just">
              <a:buNone/>
            </a:pPr>
            <a:r>
              <a:rPr lang="en-GB" sz="2800" b="1" dirty="0" smtClean="0">
                <a:solidFill>
                  <a:prstClr val="black"/>
                </a:solidFill>
              </a:rPr>
              <a:t>X</a:t>
            </a:r>
            <a:r>
              <a:rPr lang="el-GR" sz="1800" b="1" dirty="0" smtClean="0">
                <a:solidFill>
                  <a:prstClr val="black"/>
                </a:solidFill>
              </a:rPr>
              <a:t>3</a:t>
            </a:r>
            <a:r>
              <a:rPr lang="el-GR" sz="2800" b="1" dirty="0" smtClean="0">
                <a:solidFill>
                  <a:prstClr val="black"/>
                </a:solidFill>
              </a:rPr>
              <a:t>: </a:t>
            </a:r>
            <a:r>
              <a:rPr lang="el-GR" sz="2800" dirty="0">
                <a:solidFill>
                  <a:prstClr val="black"/>
                </a:solidFill>
              </a:rPr>
              <a:t>χρόνος </a:t>
            </a:r>
            <a:r>
              <a:rPr lang="el-GR" sz="2800" dirty="0" smtClean="0">
                <a:solidFill>
                  <a:prstClr val="black"/>
                </a:solidFill>
              </a:rPr>
              <a:t>μετακίνησης σε λεπτά</a:t>
            </a:r>
          </a:p>
          <a:p>
            <a:pPr marL="0" algn="just">
              <a:buNone/>
            </a:pPr>
            <a:r>
              <a:rPr lang="en-GB" sz="2800" b="1" dirty="0" smtClean="0">
                <a:solidFill>
                  <a:prstClr val="black"/>
                </a:solidFill>
              </a:rPr>
              <a:t>X</a:t>
            </a:r>
            <a:r>
              <a:rPr lang="el-GR" sz="1800" b="1" dirty="0" smtClean="0">
                <a:solidFill>
                  <a:prstClr val="black"/>
                </a:solidFill>
              </a:rPr>
              <a:t>4</a:t>
            </a:r>
            <a:r>
              <a:rPr lang="el-GR" sz="2800" b="1" dirty="0" smtClean="0">
                <a:solidFill>
                  <a:prstClr val="black"/>
                </a:solidFill>
              </a:rPr>
              <a:t>: </a:t>
            </a:r>
            <a:r>
              <a:rPr lang="el-GR" sz="2800" dirty="0" smtClean="0">
                <a:solidFill>
                  <a:prstClr val="black"/>
                </a:solidFill>
              </a:rPr>
              <a:t>κόστος μετακίνησης (κόμιστρο για το λεωφορείο και το λειτουργικό κόστος) σε €</a:t>
            </a:r>
          </a:p>
          <a:p>
            <a:pPr marL="0" algn="just">
              <a:buNone/>
            </a:pPr>
            <a:r>
              <a:rPr lang="el-GR" sz="2800" b="1" dirty="0" smtClean="0">
                <a:solidFill>
                  <a:prstClr val="black"/>
                </a:solidFill>
              </a:rPr>
              <a:t>ε</a:t>
            </a:r>
            <a:r>
              <a:rPr lang="el-GR" sz="2800" dirty="0" smtClean="0">
                <a:solidFill>
                  <a:prstClr val="black"/>
                </a:solidFill>
              </a:rPr>
              <a:t> = σταθερός όρος για κάθε μέσο (0 για το ΙΧ και –0.10 για το λεωφορείο)</a:t>
            </a:r>
            <a:endParaRPr lang="el-GR" sz="2800" dirty="0">
              <a:solidFill>
                <a:prstClr val="black"/>
              </a:solidFill>
            </a:endParaRPr>
          </a:p>
          <a:p>
            <a:pPr marL="0" lvl="0" algn="just">
              <a:buNone/>
            </a:pPr>
            <a:endParaRPr lang="el-GR" dirty="0">
              <a:solidFill>
                <a:prstClr val="black"/>
              </a:solidFill>
            </a:endParaRPr>
          </a:p>
          <a:p>
            <a:pPr marL="0" algn="just">
              <a:buNone/>
            </a:pPr>
            <a:endParaRPr lang="el-GR" dirty="0" smtClean="0"/>
          </a:p>
        </p:txBody>
      </p:sp>
      <p:sp>
        <p:nvSpPr>
          <p:cNvPr id="4" name="Ορθογώνιο 3"/>
          <p:cNvSpPr/>
          <p:nvPr/>
        </p:nvSpPr>
        <p:spPr>
          <a:xfrm>
            <a:off x="1631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1988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pic>
        <p:nvPicPr>
          <p:cNvPr id="6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505" y="6015403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87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rgbClr val="5075BC"/>
                </a:solidFill>
              </a:rPr>
              <a:t>Επίλυση Παραδείγματος (3)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>
              <a:buNone/>
            </a:pPr>
            <a:r>
              <a:rPr lang="en-GB" b="1" dirty="0">
                <a:solidFill>
                  <a:prstClr val="black"/>
                </a:solidFill>
              </a:rPr>
              <a:t>U= </a:t>
            </a:r>
            <a:r>
              <a:rPr lang="en-GB" b="1" dirty="0" smtClean="0">
                <a:solidFill>
                  <a:prstClr val="black"/>
                </a:solidFill>
              </a:rPr>
              <a:t>a</a:t>
            </a:r>
            <a:r>
              <a:rPr lang="el-GR" sz="2000" b="1" dirty="0" smtClean="0">
                <a:solidFill>
                  <a:prstClr val="black"/>
                </a:solidFill>
              </a:rPr>
              <a:t>κ</a:t>
            </a:r>
            <a:r>
              <a:rPr lang="en-GB" sz="2000" b="1" dirty="0" smtClean="0">
                <a:solidFill>
                  <a:prstClr val="black"/>
                </a:solidFill>
              </a:rPr>
              <a:t> – </a:t>
            </a:r>
            <a:r>
              <a:rPr lang="en-GB" b="1" dirty="0" smtClean="0">
                <a:solidFill>
                  <a:prstClr val="black"/>
                </a:solidFill>
              </a:rPr>
              <a:t>0.02 </a:t>
            </a:r>
            <a:r>
              <a:rPr lang="en-GB" b="1" dirty="0">
                <a:solidFill>
                  <a:prstClr val="black"/>
                </a:solidFill>
              </a:rPr>
              <a:t>x</a:t>
            </a:r>
            <a:r>
              <a:rPr lang="el-GR" sz="2000" b="1" dirty="0">
                <a:solidFill>
                  <a:prstClr val="black"/>
                </a:solidFill>
              </a:rPr>
              <a:t>1</a:t>
            </a:r>
            <a:r>
              <a:rPr lang="en-GB" sz="2000" b="1" dirty="0">
                <a:solidFill>
                  <a:prstClr val="black"/>
                </a:solidFill>
              </a:rPr>
              <a:t> </a:t>
            </a:r>
            <a:r>
              <a:rPr lang="en-GB" b="1" dirty="0">
                <a:solidFill>
                  <a:prstClr val="black"/>
                </a:solidFill>
              </a:rPr>
              <a:t>-0.03 </a:t>
            </a:r>
            <a:r>
              <a:rPr lang="en-GB" b="1" dirty="0" smtClean="0">
                <a:solidFill>
                  <a:prstClr val="black"/>
                </a:solidFill>
              </a:rPr>
              <a:t>x</a:t>
            </a:r>
            <a:r>
              <a:rPr lang="en-GB" sz="2000" b="1" dirty="0" smtClean="0">
                <a:solidFill>
                  <a:prstClr val="black"/>
                </a:solidFill>
              </a:rPr>
              <a:t>2 </a:t>
            </a:r>
            <a:r>
              <a:rPr lang="en-GB" b="1" dirty="0">
                <a:solidFill>
                  <a:prstClr val="black"/>
                </a:solidFill>
              </a:rPr>
              <a:t>-</a:t>
            </a:r>
            <a:r>
              <a:rPr lang="en-GB" b="1" dirty="0" smtClean="0">
                <a:solidFill>
                  <a:prstClr val="black"/>
                </a:solidFill>
              </a:rPr>
              <a:t>0.02</a:t>
            </a:r>
            <a:r>
              <a:rPr lang="en-GB" sz="2000" b="1" dirty="0">
                <a:solidFill>
                  <a:prstClr val="black"/>
                </a:solidFill>
              </a:rPr>
              <a:t> </a:t>
            </a:r>
            <a:r>
              <a:rPr lang="en-GB" b="1" dirty="0" smtClean="0">
                <a:solidFill>
                  <a:prstClr val="black"/>
                </a:solidFill>
              </a:rPr>
              <a:t>x</a:t>
            </a:r>
            <a:r>
              <a:rPr lang="en-GB" sz="2000" b="1" dirty="0" smtClean="0">
                <a:solidFill>
                  <a:prstClr val="black"/>
                </a:solidFill>
              </a:rPr>
              <a:t>3 </a:t>
            </a:r>
            <a:r>
              <a:rPr lang="en-GB" b="1" dirty="0" smtClean="0">
                <a:solidFill>
                  <a:prstClr val="black"/>
                </a:solidFill>
              </a:rPr>
              <a:t>-0.2</a:t>
            </a:r>
            <a:r>
              <a:rPr lang="en-GB" b="1" dirty="0">
                <a:solidFill>
                  <a:prstClr val="black"/>
                </a:solidFill>
              </a:rPr>
              <a:t> </a:t>
            </a:r>
            <a:r>
              <a:rPr lang="en-GB" b="1" dirty="0" smtClean="0">
                <a:solidFill>
                  <a:prstClr val="black"/>
                </a:solidFill>
              </a:rPr>
              <a:t>x</a:t>
            </a:r>
            <a:r>
              <a:rPr lang="en-GB" sz="2000" b="1" dirty="0" smtClean="0">
                <a:solidFill>
                  <a:prstClr val="black"/>
                </a:solidFill>
              </a:rPr>
              <a:t>4</a:t>
            </a:r>
            <a:endParaRPr lang="el-GR" dirty="0">
              <a:solidFill>
                <a:prstClr val="black"/>
              </a:solidFill>
            </a:endParaRPr>
          </a:p>
          <a:p>
            <a:pPr marL="0">
              <a:buNone/>
            </a:pPr>
            <a:r>
              <a:rPr lang="el-GR" dirty="0" smtClean="0"/>
              <a:t>Λύνουμε την παραπάνω εξίσωση χρησιμότητας χρησιμοποιώντας  τα στοιχεία του πίνακα και βρίσκουμε τη συνάρτηση χρησιμότητας για κάθε ένα από τα δύο μέσα:</a:t>
            </a:r>
          </a:p>
          <a:p>
            <a:pPr marL="0">
              <a:buNone/>
            </a:pPr>
            <a:r>
              <a:rPr lang="en-GB" dirty="0" smtClean="0"/>
              <a:t>U</a:t>
            </a:r>
            <a:r>
              <a:rPr lang="el-GR" sz="2000" dirty="0" smtClean="0"/>
              <a:t>ΙΧ</a:t>
            </a:r>
            <a:r>
              <a:rPr lang="el-GR" dirty="0" smtClean="0"/>
              <a:t> = -0.96</a:t>
            </a:r>
            <a:r>
              <a:rPr lang="en-GB" dirty="0" smtClean="0"/>
              <a:t>4</a:t>
            </a:r>
            <a:endParaRPr lang="el-GR" dirty="0" smtClean="0"/>
          </a:p>
          <a:p>
            <a:pPr marL="0">
              <a:buNone/>
            </a:pPr>
            <a:r>
              <a:rPr lang="en-GB" dirty="0" smtClean="0"/>
              <a:t>U</a:t>
            </a:r>
            <a:r>
              <a:rPr lang="el-GR" sz="2000" dirty="0" smtClean="0"/>
              <a:t>ΛΕΩΦ</a:t>
            </a:r>
            <a:r>
              <a:rPr lang="el-GR" dirty="0" smtClean="0"/>
              <a:t> = -1.7</a:t>
            </a:r>
            <a:r>
              <a:rPr lang="en-GB" dirty="0" smtClean="0"/>
              <a:t>28</a:t>
            </a:r>
            <a:endParaRPr lang="el-GR" dirty="0" smtClean="0"/>
          </a:p>
        </p:txBody>
      </p:sp>
      <p:sp>
        <p:nvSpPr>
          <p:cNvPr id="4" name="Ορθογώνιο 3"/>
          <p:cNvSpPr/>
          <p:nvPr/>
        </p:nvSpPr>
        <p:spPr>
          <a:xfrm>
            <a:off x="1631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1988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pic>
        <p:nvPicPr>
          <p:cNvPr id="6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505" y="6015403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66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rgbClr val="5075BC"/>
                </a:solidFill>
              </a:rPr>
              <a:t>Επίλυση Παραδείγματος (4)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algn="just">
              <a:buNone/>
            </a:pPr>
            <a:r>
              <a:rPr lang="el-GR" dirty="0" smtClean="0">
                <a:solidFill>
                  <a:prstClr val="black"/>
                </a:solidFill>
              </a:rPr>
              <a:t>Με βάση την εξίσωση του </a:t>
            </a:r>
            <a:r>
              <a:rPr lang="el-GR" dirty="0" err="1" smtClean="0">
                <a:solidFill>
                  <a:prstClr val="black"/>
                </a:solidFill>
              </a:rPr>
              <a:t>δίτιμου</a:t>
            </a:r>
            <a:r>
              <a:rPr lang="el-GR" dirty="0" smtClean="0">
                <a:solidFill>
                  <a:prstClr val="black"/>
                </a:solidFill>
              </a:rPr>
              <a:t> μοντέλου </a:t>
            </a:r>
            <a:r>
              <a:rPr lang="en-GB" dirty="0" smtClean="0">
                <a:solidFill>
                  <a:prstClr val="black"/>
                </a:solidFill>
              </a:rPr>
              <a:t>logit </a:t>
            </a:r>
            <a:endParaRPr lang="el-GR" dirty="0" smtClean="0">
              <a:solidFill>
                <a:prstClr val="black"/>
              </a:solidFill>
            </a:endParaRPr>
          </a:p>
          <a:p>
            <a:pPr marL="0" algn="just">
              <a:buNone/>
            </a:pPr>
            <a:endParaRPr lang="el-GR" dirty="0">
              <a:solidFill>
                <a:prstClr val="black"/>
              </a:solidFill>
            </a:endParaRPr>
          </a:p>
          <a:p>
            <a:pPr marL="0" algn="just">
              <a:buNone/>
            </a:pPr>
            <a:endParaRPr lang="el-GR" dirty="0" smtClean="0">
              <a:solidFill>
                <a:prstClr val="black"/>
              </a:solidFill>
            </a:endParaRPr>
          </a:p>
          <a:p>
            <a:pPr marL="0" algn="just">
              <a:buNone/>
            </a:pPr>
            <a:r>
              <a:rPr lang="el-GR" sz="2800" dirty="0" smtClean="0">
                <a:solidFill>
                  <a:prstClr val="black"/>
                </a:solidFill>
              </a:rPr>
              <a:t>Υπολογίζονται οι πιθανότητες επιλογής του κάθε μέσου:</a:t>
            </a:r>
          </a:p>
          <a:p>
            <a:pPr marL="0" lvl="0">
              <a:buNone/>
            </a:pPr>
            <a:r>
              <a:rPr lang="en-GB" dirty="0" smtClean="0">
                <a:solidFill>
                  <a:prstClr val="black"/>
                </a:solidFill>
              </a:rPr>
              <a:t>P</a:t>
            </a:r>
            <a:r>
              <a:rPr lang="el-GR" sz="2000" dirty="0" smtClean="0">
                <a:solidFill>
                  <a:prstClr val="black"/>
                </a:solidFill>
              </a:rPr>
              <a:t>ΙΧ</a:t>
            </a:r>
            <a:r>
              <a:rPr lang="el-GR" dirty="0" smtClean="0">
                <a:solidFill>
                  <a:prstClr val="black"/>
                </a:solidFill>
              </a:rPr>
              <a:t> </a:t>
            </a:r>
            <a:r>
              <a:rPr lang="el-GR" dirty="0">
                <a:solidFill>
                  <a:prstClr val="black"/>
                </a:solidFill>
              </a:rPr>
              <a:t>= </a:t>
            </a:r>
            <a:r>
              <a:rPr lang="en-GB" dirty="0" smtClean="0">
                <a:solidFill>
                  <a:prstClr val="black"/>
                </a:solidFill>
              </a:rPr>
              <a:t>0.68</a:t>
            </a:r>
            <a:r>
              <a:rPr lang="el-GR" dirty="0" smtClean="0">
                <a:solidFill>
                  <a:prstClr val="black"/>
                </a:solidFill>
              </a:rPr>
              <a:t> και </a:t>
            </a:r>
            <a:r>
              <a:rPr lang="en-GB" dirty="0" smtClean="0">
                <a:solidFill>
                  <a:prstClr val="black"/>
                </a:solidFill>
              </a:rPr>
              <a:t>P</a:t>
            </a:r>
            <a:r>
              <a:rPr lang="el-GR" sz="2000" dirty="0" smtClean="0">
                <a:solidFill>
                  <a:prstClr val="black"/>
                </a:solidFill>
              </a:rPr>
              <a:t>ΛΕΩΦ</a:t>
            </a:r>
            <a:r>
              <a:rPr lang="el-GR" dirty="0" smtClean="0">
                <a:solidFill>
                  <a:prstClr val="black"/>
                </a:solidFill>
              </a:rPr>
              <a:t> </a:t>
            </a:r>
            <a:r>
              <a:rPr lang="el-GR" dirty="0">
                <a:solidFill>
                  <a:prstClr val="black"/>
                </a:solidFill>
              </a:rPr>
              <a:t>= </a:t>
            </a:r>
            <a:r>
              <a:rPr lang="en-GB" dirty="0" smtClean="0">
                <a:solidFill>
                  <a:prstClr val="black"/>
                </a:solidFill>
              </a:rPr>
              <a:t>0.32</a:t>
            </a:r>
            <a:endParaRPr lang="el-GR" dirty="0">
              <a:solidFill>
                <a:prstClr val="black"/>
              </a:solidFill>
            </a:endParaRPr>
          </a:p>
          <a:p>
            <a:pPr marL="0" algn="just">
              <a:buNone/>
            </a:pPr>
            <a:r>
              <a:rPr lang="en-GB" sz="2800" dirty="0" smtClean="0">
                <a:solidFill>
                  <a:prstClr val="black"/>
                </a:solidFill>
              </a:rPr>
              <a:t>O </a:t>
            </a:r>
            <a:r>
              <a:rPr lang="el-GR" sz="2800" dirty="0" smtClean="0">
                <a:solidFill>
                  <a:prstClr val="black"/>
                </a:solidFill>
              </a:rPr>
              <a:t>φόρτος ισούται με το γινόμενο των μετακινούμενων οχημάτων επί την πιθανότητα αυτά να κινηθούν.</a:t>
            </a:r>
          </a:p>
          <a:p>
            <a:pPr marL="0" algn="just">
              <a:buNone/>
            </a:pPr>
            <a:r>
              <a:rPr lang="el-GR" sz="2800" dirty="0" smtClean="0">
                <a:solidFill>
                  <a:prstClr val="black"/>
                </a:solidFill>
              </a:rPr>
              <a:t>Για αριθμό χρηστών 17 000: </a:t>
            </a:r>
            <a:r>
              <a:rPr lang="en-GB" dirty="0" smtClean="0">
                <a:solidFill>
                  <a:prstClr val="black"/>
                </a:solidFill>
              </a:rPr>
              <a:t>Q</a:t>
            </a:r>
            <a:r>
              <a:rPr lang="el-GR" sz="2000" dirty="0" smtClean="0">
                <a:solidFill>
                  <a:prstClr val="black"/>
                </a:solidFill>
              </a:rPr>
              <a:t>ΙΧ</a:t>
            </a:r>
            <a:r>
              <a:rPr lang="el-GR" dirty="0" smtClean="0">
                <a:solidFill>
                  <a:prstClr val="black"/>
                </a:solidFill>
              </a:rPr>
              <a:t> </a:t>
            </a:r>
            <a:r>
              <a:rPr lang="en-GB" dirty="0" smtClean="0">
                <a:solidFill>
                  <a:prstClr val="black"/>
                </a:solidFill>
              </a:rPr>
              <a:t>= 11 598 </a:t>
            </a:r>
            <a:r>
              <a:rPr lang="el-GR" dirty="0" smtClean="0">
                <a:solidFill>
                  <a:prstClr val="black"/>
                </a:solidFill>
              </a:rPr>
              <a:t>και </a:t>
            </a:r>
            <a:r>
              <a:rPr lang="en-GB" dirty="0" smtClean="0">
                <a:solidFill>
                  <a:prstClr val="black"/>
                </a:solidFill>
              </a:rPr>
              <a:t>Q</a:t>
            </a:r>
            <a:r>
              <a:rPr lang="el-GR" sz="2000" dirty="0" smtClean="0">
                <a:solidFill>
                  <a:prstClr val="black"/>
                </a:solidFill>
              </a:rPr>
              <a:t>ΛΕΩΦ</a:t>
            </a:r>
            <a:r>
              <a:rPr lang="el-GR" dirty="0" smtClean="0">
                <a:solidFill>
                  <a:prstClr val="black"/>
                </a:solidFill>
              </a:rPr>
              <a:t> =</a:t>
            </a:r>
            <a:r>
              <a:rPr lang="en-GB" dirty="0" smtClean="0">
                <a:solidFill>
                  <a:prstClr val="black"/>
                </a:solidFill>
              </a:rPr>
              <a:t> 5 402 </a:t>
            </a:r>
            <a:r>
              <a:rPr lang="el-GR" dirty="0" smtClean="0">
                <a:solidFill>
                  <a:prstClr val="black"/>
                </a:solidFill>
              </a:rPr>
              <a:t>άτομα</a:t>
            </a:r>
            <a:endParaRPr lang="en-GB" sz="2800" dirty="0" smtClean="0">
              <a:solidFill>
                <a:prstClr val="black"/>
              </a:solidFill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1631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1988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pic>
        <p:nvPicPr>
          <p:cNvPr id="6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505" y="6015403"/>
            <a:ext cx="726005" cy="704483"/>
          </a:xfrm>
          <a:prstGeom prst="rect">
            <a:avLst/>
          </a:prstGeom>
        </p:spPr>
      </p:pic>
      <p:pic>
        <p:nvPicPr>
          <p:cNvPr id="7" name="Εικόνα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5253" y="2315307"/>
            <a:ext cx="4317023" cy="1145671"/>
          </a:xfrm>
          <a:prstGeom prst="rect">
            <a:avLst/>
          </a:prstGeom>
        </p:spPr>
      </p:pic>
      <p:pic>
        <p:nvPicPr>
          <p:cNvPr id="8" name="Εικόνα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72199" y="2227384"/>
            <a:ext cx="4693761" cy="1136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938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rgbClr val="5075BC"/>
                </a:solidFill>
              </a:rPr>
              <a:t>Επίλυση Παραδείγματος (</a:t>
            </a:r>
            <a:r>
              <a:rPr lang="en-GB" dirty="0" smtClean="0">
                <a:solidFill>
                  <a:srgbClr val="5075BC"/>
                </a:solidFill>
              </a:rPr>
              <a:t>5</a:t>
            </a:r>
            <a:r>
              <a:rPr lang="el-GR" dirty="0" smtClean="0">
                <a:solidFill>
                  <a:srgbClr val="5075BC"/>
                </a:solidFill>
              </a:rPr>
              <a:t>)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94693"/>
            <a:ext cx="10972800" cy="4631472"/>
          </a:xfrm>
        </p:spPr>
        <p:txBody>
          <a:bodyPr>
            <a:normAutofit fontScale="62500" lnSpcReduction="20000"/>
          </a:bodyPr>
          <a:lstStyle/>
          <a:p>
            <a:pPr marL="0" algn="just">
              <a:buNone/>
            </a:pPr>
            <a:r>
              <a:rPr lang="el-GR" sz="5100" dirty="0" smtClean="0">
                <a:solidFill>
                  <a:prstClr val="black"/>
                </a:solidFill>
              </a:rPr>
              <a:t>Προσθέτω στον πίνακα μου μια ακόμα εναλλακτική μέσου</a:t>
            </a:r>
          </a:p>
          <a:p>
            <a:pPr marL="0" algn="just">
              <a:buNone/>
            </a:pPr>
            <a:endParaRPr lang="el-GR" dirty="0" smtClean="0">
              <a:solidFill>
                <a:prstClr val="black"/>
              </a:solidFill>
            </a:endParaRPr>
          </a:p>
          <a:p>
            <a:pPr marL="0" algn="just">
              <a:buNone/>
            </a:pPr>
            <a:endParaRPr lang="el-GR" dirty="0" smtClean="0">
              <a:solidFill>
                <a:prstClr val="black"/>
              </a:solidFill>
            </a:endParaRPr>
          </a:p>
          <a:p>
            <a:pPr marL="0" algn="just">
              <a:buNone/>
            </a:pPr>
            <a:endParaRPr lang="el-GR" sz="2800" dirty="0" smtClean="0">
              <a:solidFill>
                <a:prstClr val="black"/>
              </a:solidFill>
            </a:endParaRPr>
          </a:p>
          <a:p>
            <a:pPr marL="0" lvl="0">
              <a:buNone/>
            </a:pPr>
            <a:r>
              <a:rPr lang="el-GR" sz="5100" dirty="0" smtClean="0">
                <a:solidFill>
                  <a:prstClr val="black"/>
                </a:solidFill>
              </a:rPr>
              <a:t>Υπολογίζεται ότι </a:t>
            </a:r>
            <a:r>
              <a:rPr lang="en-GB" sz="5100" dirty="0" smtClean="0">
                <a:solidFill>
                  <a:prstClr val="black"/>
                </a:solidFill>
              </a:rPr>
              <a:t>U</a:t>
            </a:r>
            <a:r>
              <a:rPr lang="en-GB" sz="3300" dirty="0" smtClean="0">
                <a:solidFill>
                  <a:prstClr val="black"/>
                </a:solidFill>
              </a:rPr>
              <a:t>M</a:t>
            </a:r>
            <a:r>
              <a:rPr lang="el-GR" sz="5100" dirty="0" smtClean="0">
                <a:solidFill>
                  <a:prstClr val="black"/>
                </a:solidFill>
              </a:rPr>
              <a:t> </a:t>
            </a:r>
            <a:r>
              <a:rPr lang="el-GR" sz="5100" dirty="0">
                <a:solidFill>
                  <a:prstClr val="black"/>
                </a:solidFill>
              </a:rPr>
              <a:t>= </a:t>
            </a:r>
            <a:r>
              <a:rPr lang="el-GR" sz="5100" dirty="0" smtClean="0">
                <a:solidFill>
                  <a:prstClr val="black"/>
                </a:solidFill>
              </a:rPr>
              <a:t>-</a:t>
            </a:r>
            <a:r>
              <a:rPr lang="en-GB" sz="5100" dirty="0" smtClean="0">
                <a:solidFill>
                  <a:prstClr val="black"/>
                </a:solidFill>
              </a:rPr>
              <a:t>1.168</a:t>
            </a:r>
            <a:endParaRPr lang="el-GR" sz="5100" dirty="0">
              <a:solidFill>
                <a:prstClr val="black"/>
              </a:solidFill>
            </a:endParaRPr>
          </a:p>
          <a:p>
            <a:pPr marL="0" algn="just">
              <a:buNone/>
            </a:pPr>
            <a:r>
              <a:rPr lang="el-GR" sz="5100" dirty="0" smtClean="0">
                <a:solidFill>
                  <a:prstClr val="black"/>
                </a:solidFill>
              </a:rPr>
              <a:t>Υπολογίζονται οι πιθανότητες επιλογής του κάθε μέσου:</a:t>
            </a:r>
          </a:p>
          <a:p>
            <a:pPr marL="0" algn="just">
              <a:buNone/>
            </a:pPr>
            <a:endParaRPr lang="el-GR" sz="4500" dirty="0" smtClean="0">
              <a:solidFill>
                <a:prstClr val="black"/>
              </a:solidFill>
            </a:endParaRPr>
          </a:p>
          <a:p>
            <a:pPr marL="0" lvl="0">
              <a:buNone/>
            </a:pPr>
            <a:r>
              <a:rPr lang="el-GR" sz="5100" dirty="0" smtClean="0">
                <a:solidFill>
                  <a:prstClr val="black"/>
                </a:solidFill>
              </a:rPr>
              <a:t>				      =&gt; </a:t>
            </a:r>
            <a:r>
              <a:rPr lang="en-GB" sz="5100" dirty="0" smtClean="0">
                <a:solidFill>
                  <a:prstClr val="black"/>
                </a:solidFill>
              </a:rPr>
              <a:t>P</a:t>
            </a:r>
            <a:r>
              <a:rPr lang="el-GR" sz="3400" dirty="0" smtClean="0">
                <a:solidFill>
                  <a:prstClr val="black"/>
                </a:solidFill>
              </a:rPr>
              <a:t>ΙΧ</a:t>
            </a:r>
            <a:r>
              <a:rPr lang="el-GR" sz="5100" dirty="0" smtClean="0">
                <a:solidFill>
                  <a:prstClr val="black"/>
                </a:solidFill>
              </a:rPr>
              <a:t> </a:t>
            </a:r>
            <a:r>
              <a:rPr lang="en-GB" sz="5100" dirty="0" smtClean="0">
                <a:solidFill>
                  <a:prstClr val="black"/>
                </a:solidFill>
              </a:rPr>
              <a:t>=0.44</a:t>
            </a:r>
            <a:endParaRPr lang="el-GR" sz="5100" dirty="0" smtClean="0">
              <a:solidFill>
                <a:prstClr val="black"/>
              </a:solidFill>
            </a:endParaRPr>
          </a:p>
          <a:p>
            <a:pPr marL="0" lvl="0">
              <a:buNone/>
            </a:pPr>
            <a:endParaRPr lang="el-GR" sz="3800" dirty="0">
              <a:solidFill>
                <a:prstClr val="black"/>
              </a:solidFill>
            </a:endParaRPr>
          </a:p>
          <a:p>
            <a:pPr marL="0" lvl="0">
              <a:buNone/>
            </a:pPr>
            <a:r>
              <a:rPr lang="el-GR" sz="5100" dirty="0" smtClean="0">
                <a:solidFill>
                  <a:prstClr val="black"/>
                </a:solidFill>
              </a:rPr>
              <a:t>Ομοίως υπολογίζεται ότι </a:t>
            </a:r>
            <a:endParaRPr lang="el-GR" sz="5100" dirty="0">
              <a:solidFill>
                <a:prstClr val="black"/>
              </a:solidFill>
            </a:endParaRPr>
          </a:p>
          <a:p>
            <a:pPr marL="0" lvl="0">
              <a:buNone/>
            </a:pPr>
            <a:r>
              <a:rPr lang="en-GB" sz="5100" dirty="0" smtClean="0">
                <a:solidFill>
                  <a:prstClr val="black"/>
                </a:solidFill>
              </a:rPr>
              <a:t>P</a:t>
            </a:r>
            <a:r>
              <a:rPr lang="el-GR" sz="3300" dirty="0" smtClean="0">
                <a:solidFill>
                  <a:prstClr val="black"/>
                </a:solidFill>
              </a:rPr>
              <a:t>ΛΕΩΦ</a:t>
            </a:r>
            <a:r>
              <a:rPr lang="el-GR" sz="5100" dirty="0" smtClean="0">
                <a:solidFill>
                  <a:prstClr val="black"/>
                </a:solidFill>
              </a:rPr>
              <a:t> = </a:t>
            </a:r>
            <a:r>
              <a:rPr lang="en-GB" sz="5100" dirty="0" smtClean="0">
                <a:solidFill>
                  <a:prstClr val="black"/>
                </a:solidFill>
              </a:rPr>
              <a:t>0.20 </a:t>
            </a:r>
            <a:r>
              <a:rPr lang="el-GR" sz="5100" dirty="0" smtClean="0">
                <a:solidFill>
                  <a:prstClr val="black"/>
                </a:solidFill>
              </a:rPr>
              <a:t>και </a:t>
            </a:r>
            <a:r>
              <a:rPr lang="en-GB" sz="5100" dirty="0" smtClean="0">
                <a:solidFill>
                  <a:prstClr val="black"/>
                </a:solidFill>
              </a:rPr>
              <a:t>P</a:t>
            </a:r>
            <a:r>
              <a:rPr lang="el-GR" sz="3400" dirty="0" smtClean="0">
                <a:solidFill>
                  <a:prstClr val="black"/>
                </a:solidFill>
              </a:rPr>
              <a:t>Μ</a:t>
            </a:r>
            <a:r>
              <a:rPr lang="el-GR" sz="5100" dirty="0" smtClean="0">
                <a:solidFill>
                  <a:prstClr val="black"/>
                </a:solidFill>
              </a:rPr>
              <a:t> = 0.36</a:t>
            </a:r>
            <a:endParaRPr lang="el-GR" sz="5100" dirty="0">
              <a:solidFill>
                <a:prstClr val="black"/>
              </a:solidFill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1631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1988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pic>
        <p:nvPicPr>
          <p:cNvPr id="6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505" y="6015403"/>
            <a:ext cx="726005" cy="704483"/>
          </a:xfrm>
          <a:prstGeom prst="rect">
            <a:avLst/>
          </a:prstGeom>
        </p:spPr>
      </p:pic>
      <p:graphicFrame>
        <p:nvGraphicFramePr>
          <p:cNvPr id="9" name="Πίνακας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1595780"/>
              </p:ext>
            </p:extLst>
          </p:nvPr>
        </p:nvGraphicFramePr>
        <p:xfrm>
          <a:off x="697523" y="1891974"/>
          <a:ext cx="810651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1085"/>
                <a:gridCol w="1351085"/>
                <a:gridCol w="1351085"/>
                <a:gridCol w="1351085"/>
                <a:gridCol w="1351085"/>
                <a:gridCol w="1351085"/>
              </a:tblGrid>
              <a:tr h="34054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 smtClean="0"/>
                        <a:t>(</a:t>
                      </a:r>
                      <a:r>
                        <a:rPr lang="en-GB" sz="2800" dirty="0" smtClean="0"/>
                        <a:t>x</a:t>
                      </a:r>
                      <a:r>
                        <a:rPr lang="en-GB" sz="1600" dirty="0" smtClean="0"/>
                        <a:t>1</a:t>
                      </a:r>
                      <a:r>
                        <a:rPr lang="en-GB" sz="2800" dirty="0" smtClean="0"/>
                        <a:t>)</a:t>
                      </a:r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800" dirty="0" smtClean="0"/>
                        <a:t>(</a:t>
                      </a:r>
                      <a:r>
                        <a:rPr lang="en-GB" sz="2800" dirty="0" smtClean="0"/>
                        <a:t>x</a:t>
                      </a:r>
                      <a:r>
                        <a:rPr lang="en-GB" sz="1600" dirty="0" smtClean="0"/>
                        <a:t>2</a:t>
                      </a:r>
                      <a:r>
                        <a:rPr lang="en-GB" sz="2800" dirty="0" smtClean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800" dirty="0" smtClean="0"/>
                        <a:t>(</a:t>
                      </a:r>
                      <a:r>
                        <a:rPr lang="en-GB" sz="2800" dirty="0" smtClean="0"/>
                        <a:t>x</a:t>
                      </a:r>
                      <a:r>
                        <a:rPr lang="en-GB" sz="1600" dirty="0" smtClean="0"/>
                        <a:t>3</a:t>
                      </a:r>
                      <a:r>
                        <a:rPr lang="en-GB" sz="2800" dirty="0" smtClean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800" dirty="0" smtClean="0"/>
                        <a:t>(</a:t>
                      </a:r>
                      <a:r>
                        <a:rPr lang="en-GB" sz="2800" dirty="0" smtClean="0"/>
                        <a:t>x</a:t>
                      </a:r>
                      <a:r>
                        <a:rPr lang="en-GB" sz="1600" dirty="0" smtClean="0"/>
                        <a:t>4</a:t>
                      </a:r>
                      <a:r>
                        <a:rPr lang="en-GB" sz="2800" dirty="0" smtClean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σταθερά</a:t>
                      </a:r>
                      <a:endParaRPr lang="en-GB" sz="2000" dirty="0"/>
                    </a:p>
                  </a:txBody>
                  <a:tcPr anchor="ctr"/>
                </a:tc>
              </a:tr>
              <a:tr h="2762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Μετρό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9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5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3.1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0.8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-0.06</a:t>
                      </a:r>
                      <a:endParaRPr lang="en-GB" sz="20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1" name="Εικόνα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3648" y="4042048"/>
            <a:ext cx="3987130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83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rgbClr val="5075BC"/>
                </a:solidFill>
              </a:rPr>
              <a:t>Τέλος Ενότητας</a:t>
            </a:r>
          </a:p>
        </p:txBody>
      </p:sp>
    </p:spTree>
    <p:extLst>
      <p:ext uri="{BB962C8B-B14F-4D97-AF65-F5344CB8AC3E}">
        <p14:creationId xmlns:p14="http://schemas.microsoft.com/office/powerpoint/2010/main" val="88610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rgbClr val="5075BC"/>
                </a:solidFill>
              </a:rPr>
              <a:t>Χρηματοδότηση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340769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/>
              <a:t>Το παρόν εκπαιδευτικό υλικό έχει αναπτυχθεί </a:t>
            </a:r>
            <a:r>
              <a:rPr lang="el-GR" sz="2000" dirty="0" err="1"/>
              <a:t>στ</a:t>
            </a:r>
            <a:r>
              <a:rPr lang="en-US" sz="2000" dirty="0"/>
              <a:t>o</a:t>
            </a:r>
            <a:r>
              <a:rPr lang="el-GR" sz="2000" dirty="0"/>
              <a:t> </a:t>
            </a:r>
            <a:r>
              <a:rPr lang="el-GR" sz="2000" dirty="0" err="1"/>
              <a:t>πλαίσι</a:t>
            </a:r>
            <a:r>
              <a:rPr lang="en-US" sz="2000" dirty="0"/>
              <a:t>o</a:t>
            </a:r>
            <a:r>
              <a:rPr lang="el-GR" sz="2000" dirty="0"/>
              <a:t> του εκπαιδευτικού έργου του διδάσκοντα.</a:t>
            </a:r>
            <a:endParaRPr lang="en-US" sz="2000" dirty="0"/>
          </a:p>
          <a:p>
            <a:r>
              <a:rPr lang="el-GR" sz="2000" dirty="0"/>
              <a:t>Το έργο «</a:t>
            </a:r>
            <a:r>
              <a:rPr lang="el-GR" sz="2000" b="1" dirty="0"/>
              <a:t>Ανοικτά Ακαδημαϊκά Μαθήματα στο Πανεπιστήμιο Αθηνών</a:t>
            </a:r>
            <a:r>
              <a:rPr lang="el-GR" sz="2000" dirty="0"/>
              <a:t>» έχει χρηματοδοτήσει μόνο την αναδιαμόρφωση του εκπαιδευτικού υλικού. </a:t>
            </a:r>
            <a:endParaRPr lang="en-US" sz="2000" dirty="0"/>
          </a:p>
          <a:p>
            <a:r>
              <a:rPr lang="el-GR" sz="2000" dirty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672" y="4653136"/>
            <a:ext cx="5501640" cy="1386840"/>
          </a:xfrm>
          <a:prstGeom prst="rect">
            <a:avLst/>
          </a:prstGeom>
        </p:spPr>
      </p:pic>
      <p:sp>
        <p:nvSpPr>
          <p:cNvPr id="5" name="Ορθογώνιο 4"/>
          <p:cNvSpPr/>
          <p:nvPr/>
        </p:nvSpPr>
        <p:spPr>
          <a:xfrm>
            <a:off x="1631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sp>
        <p:nvSpPr>
          <p:cNvPr id="6" name="Ορθογώνιο 5"/>
          <p:cNvSpPr/>
          <p:nvPr/>
        </p:nvSpPr>
        <p:spPr>
          <a:xfrm>
            <a:off x="1988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505" y="6015403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46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705</Words>
  <Application>Microsoft Office PowerPoint</Application>
  <PresentationFormat>Ευρεία οθόνη</PresentationFormat>
  <Paragraphs>117</Paragraphs>
  <Slides>13</Slides>
  <Notes>12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4</vt:i4>
      </vt:variant>
      <vt:variant>
        <vt:lpstr>Τίτλοι διαφανειών</vt:lpstr>
      </vt:variant>
      <vt:variant>
        <vt:i4>13</vt:i4>
      </vt:variant>
    </vt:vector>
  </HeadingPairs>
  <TitlesOfParts>
    <vt:vector size="21" baseType="lpstr">
      <vt:lpstr>ＭＳ Ｐゴシック</vt:lpstr>
      <vt:lpstr>Arial</vt:lpstr>
      <vt:lpstr>Calibri</vt:lpstr>
      <vt:lpstr>Wingdings</vt:lpstr>
      <vt:lpstr>2_Θέμα του Office</vt:lpstr>
      <vt:lpstr>Office Theme</vt:lpstr>
      <vt:lpstr>Θέμα του Office</vt:lpstr>
      <vt:lpstr>1_Office Theme</vt:lpstr>
      <vt:lpstr>Ανάλυση και Σχεδιασμός Μεταφορών Ι</vt:lpstr>
      <vt:lpstr>Σκοποί  ενότητας</vt:lpstr>
      <vt:lpstr>Επίλυση Παραδείγματος</vt:lpstr>
      <vt:lpstr>Επίλυση Παραδείγματος (2)</vt:lpstr>
      <vt:lpstr>Επίλυση Παραδείγματος (3)</vt:lpstr>
      <vt:lpstr>Επίλυση Παραδείγματος (4)</vt:lpstr>
      <vt:lpstr>Επίλυση Παραδείγματος (5)</vt:lpstr>
      <vt:lpstr>Τέλος Ενότητας</vt:lpstr>
      <vt:lpstr>Χρηματοδότηση</vt:lpstr>
      <vt:lpstr>Σημείωμα Ιστορικού Εκδόσεων Έργου</vt:lpstr>
      <vt:lpstr>Σημείωμα Αναφοράς</vt:lpstr>
      <vt:lpstr>Σημείωμα Αδειοδότησης</vt:lpstr>
      <vt:lpstr>Διατήρηση Σημειωμάτων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Ανάλυση και Σχεδιασμός Μεταφορών Ι</dc:title>
  <dc:creator>Marina Peppe</dc:creator>
  <cp:lastModifiedBy>Marina Peppe</cp:lastModifiedBy>
  <cp:revision>13</cp:revision>
  <dcterms:created xsi:type="dcterms:W3CDTF">2015-09-02T11:33:10Z</dcterms:created>
  <dcterms:modified xsi:type="dcterms:W3CDTF">2015-09-08T10:52:51Z</dcterms:modified>
</cp:coreProperties>
</file>