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1" r:id="rId5"/>
    <p:sldId id="274" r:id="rId6"/>
    <p:sldId id="302" r:id="rId7"/>
    <p:sldId id="304" r:id="rId8"/>
    <p:sldId id="303" r:id="rId9"/>
    <p:sldId id="261" r:id="rId10"/>
    <p:sldId id="264" r:id="rId11"/>
    <p:sldId id="279" r:id="rId12"/>
    <p:sldId id="269" r:id="rId13"/>
    <p:sldId id="300" r:id="rId14"/>
    <p:sldId id="301" r:id="rId15"/>
    <p:sldId id="266" r:id="rId16"/>
    <p:sldId id="282" r:id="rId17"/>
    <p:sldId id="283" r:id="rId18"/>
    <p:sldId id="284" r:id="rId19"/>
    <p:sldId id="285" r:id="rId20"/>
    <p:sldId id="292" r:id="rId21"/>
    <p:sldId id="293" r:id="rId22"/>
    <p:sldId id="294" r:id="rId23"/>
    <p:sldId id="299" r:id="rId24"/>
    <p:sldId id="306" r:id="rId25"/>
    <p:sldId id="298" r:id="rId26"/>
    <p:sldId id="295" r:id="rId27"/>
    <p:sldId id="296" r:id="rId28"/>
    <p:sldId id="297" r:id="rId29"/>
    <p:sldId id="305" r:id="rId30"/>
    <p:sldId id="281" r:id="rId31"/>
    <p:sldId id="276" r:id="rId32"/>
    <p:sldId id="265" r:id="rId33"/>
    <p:sldId id="278"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96" y="-2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60771DC-3A1F-4CCD-BB7B-AC0F7ED83F0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564E39B-DE10-41DB-B664-5DB055EC7C93}" type="datetimeFigureOut">
              <a:rPr lang="el-GR" smtClean="0"/>
              <a:pPr/>
              <a:t>27/5/2016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760771DC-3A1F-4CCD-BB7B-AC0F7ED83F02}"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64E39B-DE10-41DB-B664-5DB055EC7C93}" type="datetimeFigureOut">
              <a:rPr lang="el-GR" smtClean="0"/>
              <a:pPr/>
              <a:t>27/5/2016</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0771DC-3A1F-4CCD-BB7B-AC0F7ED83F02}"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QsTf-bqSNe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familyforce.ca/sites/AllLocations/EN/Relocation/Documents/Iceberg_EN.sw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czechkid.eu/si1140.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mindtools.com/blog/corporate/wp-content/uploads/sites/2/2014/09/Seven-Dimensions-Culture.pdf" TargetMode="External"/><Relationship Id="rId2" Type="http://schemas.openxmlformats.org/officeDocument/2006/relationships/hyperlink" Target="https://webcache.googleusercontent.com/search?q=cache:jaDWg00Nm5kJ:https://www.researchgate.net/profile/Jay_Klagge/publication/298497484_COMMUNICATING_IN_HIGH_LOW_CONTEXT_CULTURES/links/56e9afec08ae95bddc2a0a87+&amp;cd=1&amp;hl=en&amp;ct=clnk&amp;gl=gr" TargetMode="External"/><Relationship Id="rId1" Type="http://schemas.openxmlformats.org/officeDocument/2006/relationships/slideLayout" Target="../slideLayouts/slideLayout2.xml"/><Relationship Id="rId4" Type="http://schemas.openxmlformats.org/officeDocument/2006/relationships/hyperlink" Target="http://www.academia.edu/7380042/Compare_and_contrast_cultural_frameworks_developed_by_Geert_Hofstede_and_Fons_Trompenaars"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thearticulateceo.typepad.com/my-blog/2011/08/cultural-differences-monochronic-versus-polychronic.html" TargetMode="External"/><Relationship Id="rId2" Type="http://schemas.openxmlformats.org/officeDocument/2006/relationships/hyperlink" Target="http://www2.thtconsulting.com/downloads/JamesRafferty_SevenDimensions.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196752"/>
            <a:ext cx="9144000" cy="2003648"/>
          </a:xfrm>
        </p:spPr>
        <p:txBody>
          <a:bodyPr>
            <a:normAutofit fontScale="90000"/>
          </a:bodyPr>
          <a:lstStyle/>
          <a:p>
            <a:pPr algn="ctr"/>
            <a:r>
              <a:rPr lang="el-GR" dirty="0" smtClean="0">
                <a:latin typeface="Arial" pitchFamily="34" charset="0"/>
                <a:cs typeface="Arial" pitchFamily="34" charset="0"/>
              </a:rPr>
              <a:t>Ετερότητα και Εκπαίδευση: Ζητήματα Διαπολιτισμικής Εκπαίδευσης</a:t>
            </a:r>
            <a:endParaRPr lang="el-GR" dirty="0"/>
          </a:p>
        </p:txBody>
      </p:sp>
      <p:sp>
        <p:nvSpPr>
          <p:cNvPr id="3" name="2 - Υπότιτλος"/>
          <p:cNvSpPr>
            <a:spLocks noGrp="1"/>
          </p:cNvSpPr>
          <p:nvPr>
            <p:ph type="subTitle" idx="1"/>
          </p:nvPr>
        </p:nvSpPr>
        <p:spPr>
          <a:xfrm>
            <a:off x="0" y="3645024"/>
            <a:ext cx="8748464" cy="2416232"/>
          </a:xfrm>
        </p:spPr>
        <p:txBody>
          <a:bodyPr>
            <a:normAutofit fontScale="92500" lnSpcReduction="10000"/>
          </a:bodyPr>
          <a:lstStyle/>
          <a:p>
            <a:r>
              <a:rPr lang="el-GR" sz="3600" b="1" dirty="0" smtClean="0">
                <a:latin typeface="Arial" pitchFamily="34" charset="0"/>
                <a:cs typeface="Arial" pitchFamily="34" charset="0"/>
              </a:rPr>
              <a:t>Θέμα εργασίας: Διαπολιτισμικές διαφορές</a:t>
            </a:r>
          </a:p>
          <a:p>
            <a:endParaRPr lang="el-GR" sz="3600" b="1" dirty="0" smtClean="0">
              <a:latin typeface="Arial" pitchFamily="34" charset="0"/>
              <a:cs typeface="Arial" pitchFamily="34" charset="0"/>
            </a:endParaRPr>
          </a:p>
          <a:p>
            <a:r>
              <a:rPr lang="el-GR" dirty="0" smtClean="0">
                <a:latin typeface="Arial" pitchFamily="34" charset="0"/>
                <a:cs typeface="Arial" pitchFamily="34" charset="0"/>
              </a:rPr>
              <a:t>Φοιτήτριες: Αγγελοπούλου Ευανθία</a:t>
            </a:r>
          </a:p>
          <a:p>
            <a:r>
              <a:rPr lang="el-GR" dirty="0" smtClean="0">
                <a:latin typeface="Arial" pitchFamily="34" charset="0"/>
                <a:cs typeface="Arial" pitchFamily="34" charset="0"/>
              </a:rPr>
              <a:t>                         </a:t>
            </a:r>
            <a:r>
              <a:rPr lang="el-GR" dirty="0" err="1" smtClean="0">
                <a:latin typeface="Arial" pitchFamily="34" charset="0"/>
                <a:cs typeface="Arial" pitchFamily="34" charset="0"/>
              </a:rPr>
              <a:t>Ραυτοπούλου</a:t>
            </a:r>
            <a:r>
              <a:rPr lang="el-GR" dirty="0" smtClean="0">
                <a:latin typeface="Arial" pitchFamily="34" charset="0"/>
                <a:cs typeface="Arial" pitchFamily="34" charset="0"/>
              </a:rPr>
              <a:t> Αντιγόνη</a:t>
            </a:r>
          </a:p>
          <a:p>
            <a:r>
              <a:rPr lang="el-GR" dirty="0" smtClean="0">
                <a:latin typeface="Arial" pitchFamily="34" charset="0"/>
                <a:cs typeface="Arial" pitchFamily="34" charset="0"/>
              </a:rPr>
              <a:t>                         Στεργιοπούλου Νικολίτσα</a:t>
            </a:r>
          </a:p>
          <a:p>
            <a:endParaRPr lang="el-GR" dirty="0" smtClean="0"/>
          </a:p>
          <a:p>
            <a:endParaRPr lang="el-GR" dirty="0"/>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48680"/>
            <a:ext cx="9144000" cy="936104"/>
          </a:xfrm>
        </p:spPr>
        <p:txBody>
          <a:bodyPr>
            <a:normAutofit/>
          </a:bodyPr>
          <a:lstStyle/>
          <a:p>
            <a:pPr algn="ctr"/>
            <a:r>
              <a:rPr lang="el-GR" sz="3600" dirty="0" err="1" smtClean="0">
                <a:latin typeface="Arial" pitchFamily="34" charset="0"/>
                <a:cs typeface="Arial" pitchFamily="34" charset="0"/>
              </a:rPr>
              <a:t>Μονοχρονικές</a:t>
            </a:r>
            <a:r>
              <a:rPr lang="el-GR" sz="3600" dirty="0" smtClean="0">
                <a:latin typeface="Arial" pitchFamily="34" charset="0"/>
                <a:cs typeface="Arial" pitchFamily="34" charset="0"/>
              </a:rPr>
              <a:t> και </a:t>
            </a:r>
            <a:r>
              <a:rPr lang="el-GR" sz="3600" dirty="0" err="1" smtClean="0">
                <a:latin typeface="Arial" pitchFamily="34" charset="0"/>
                <a:cs typeface="Arial" pitchFamily="34" charset="0"/>
              </a:rPr>
              <a:t>πολυχρονικές</a:t>
            </a:r>
            <a:r>
              <a:rPr lang="el-GR" sz="3600" dirty="0" smtClean="0">
                <a:latin typeface="Arial" pitchFamily="34" charset="0"/>
                <a:cs typeface="Arial" pitchFamily="34" charset="0"/>
              </a:rPr>
              <a:t> κουλτούρες</a:t>
            </a:r>
            <a:endParaRPr lang="el-GR" sz="3600" dirty="0"/>
          </a:p>
        </p:txBody>
      </p:sp>
      <p:sp>
        <p:nvSpPr>
          <p:cNvPr id="3" name="2 - Θέση περιεχομένου"/>
          <p:cNvSpPr>
            <a:spLocks noGrp="1"/>
          </p:cNvSpPr>
          <p:nvPr>
            <p:ph idx="1"/>
          </p:nvPr>
        </p:nvSpPr>
        <p:spPr>
          <a:xfrm>
            <a:off x="0" y="1556792"/>
            <a:ext cx="9144000" cy="5301208"/>
          </a:xfrm>
        </p:spPr>
        <p:txBody>
          <a:bodyPr/>
          <a:lstStyle/>
          <a:p>
            <a:pPr algn="ctr">
              <a:buNone/>
            </a:pPr>
            <a:r>
              <a:rPr lang="el-GR" dirty="0" smtClean="0">
                <a:latin typeface="Arial" pitchFamily="34" charset="0"/>
                <a:cs typeface="Arial" pitchFamily="34" charset="0"/>
              </a:rPr>
              <a:t>Μειονεκτήματα</a:t>
            </a:r>
          </a:p>
          <a:p>
            <a:pPr algn="ctr">
              <a:buNone/>
            </a:pPr>
            <a:endParaRPr lang="el-GR" dirty="0">
              <a:latin typeface="Arial" pitchFamily="34" charset="0"/>
              <a:cs typeface="Arial" pitchFamily="34" charset="0"/>
            </a:endParaRPr>
          </a:p>
        </p:txBody>
      </p:sp>
      <p:graphicFrame>
        <p:nvGraphicFramePr>
          <p:cNvPr id="4" name="3 - Πίνακας"/>
          <p:cNvGraphicFramePr>
            <a:graphicFrameLocks noGrp="1"/>
          </p:cNvGraphicFramePr>
          <p:nvPr/>
        </p:nvGraphicFramePr>
        <p:xfrm>
          <a:off x="0" y="2420889"/>
          <a:ext cx="9144000" cy="2016223"/>
        </p:xfrm>
        <a:graphic>
          <a:graphicData uri="http://schemas.openxmlformats.org/drawingml/2006/table">
            <a:tbl>
              <a:tblPr firstRow="1" bandRow="1">
                <a:tableStyleId>{21E4AEA4-8DFA-4A89-87EB-49C32662AFE0}</a:tableStyleId>
              </a:tblPr>
              <a:tblGrid>
                <a:gridCol w="4572000"/>
                <a:gridCol w="4572000"/>
              </a:tblGrid>
              <a:tr h="426621">
                <a:tc>
                  <a:txBody>
                    <a:bodyPr/>
                    <a:lstStyle/>
                    <a:p>
                      <a:pPr algn="ctr"/>
                      <a:r>
                        <a:rPr lang="en-US" dirty="0" smtClean="0">
                          <a:latin typeface="Arial" pitchFamily="34" charset="0"/>
                          <a:cs typeface="Arial" pitchFamily="34" charset="0"/>
                        </a:rPr>
                        <a:t>M-time</a:t>
                      </a:r>
                      <a:endParaRPr lang="el-GR"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P-time</a:t>
                      </a:r>
                      <a:endParaRPr lang="el-GR" dirty="0">
                        <a:latin typeface="Arial" pitchFamily="34" charset="0"/>
                        <a:cs typeface="Arial" pitchFamily="34" charset="0"/>
                      </a:endParaRPr>
                    </a:p>
                  </a:txBody>
                  <a:tcPr/>
                </a:tc>
              </a:tr>
              <a:tr h="426621">
                <a:tc>
                  <a:txBody>
                    <a:bodyPr/>
                    <a:lstStyle/>
                    <a:p>
                      <a:r>
                        <a:rPr lang="el-GR" dirty="0" smtClean="0"/>
                        <a:t>Μειώνει</a:t>
                      </a:r>
                      <a:r>
                        <a:rPr lang="el-GR" baseline="0" dirty="0" smtClean="0"/>
                        <a:t> το πλαίσιο</a:t>
                      </a:r>
                    </a:p>
                  </a:txBody>
                  <a:tcPr/>
                </a:tc>
                <a:tc>
                  <a:txBody>
                    <a:bodyPr/>
                    <a:lstStyle/>
                    <a:p>
                      <a:r>
                        <a:rPr lang="el-GR" dirty="0" smtClean="0"/>
                        <a:t>Εξάρτηση από τον «αρχηγό»</a:t>
                      </a:r>
                      <a:endParaRPr lang="el-GR" dirty="0"/>
                    </a:p>
                  </a:txBody>
                  <a:tcPr/>
                </a:tc>
              </a:tr>
              <a:tr h="426621">
                <a:tc>
                  <a:txBody>
                    <a:bodyPr/>
                    <a:lstStyle/>
                    <a:p>
                      <a:r>
                        <a:rPr lang="el-GR" dirty="0" smtClean="0"/>
                        <a:t>Επιβλητικός</a:t>
                      </a:r>
                      <a:endParaRPr lang="el-GR" dirty="0"/>
                    </a:p>
                  </a:txBody>
                  <a:tcPr/>
                </a:tc>
                <a:tc>
                  <a:txBody>
                    <a:bodyPr/>
                    <a:lstStyle/>
                    <a:p>
                      <a:r>
                        <a:rPr lang="el-GR" dirty="0" smtClean="0"/>
                        <a:t>Αποτυχία συναντήσεων</a:t>
                      </a:r>
                      <a:endParaRPr lang="el-GR" dirty="0"/>
                    </a:p>
                  </a:txBody>
                  <a:tcPr/>
                </a:tc>
              </a:tr>
              <a:tr h="736360">
                <a:tc>
                  <a:txBody>
                    <a:bodyPr/>
                    <a:lstStyle/>
                    <a:p>
                      <a:r>
                        <a:rPr lang="el-GR" dirty="0" smtClean="0"/>
                        <a:t>Δεν βγάζει νόημα. Η ζωή είναι απρόβλεπτη</a:t>
                      </a:r>
                      <a:endParaRPr lang="el-GR" dirty="0"/>
                    </a:p>
                  </a:txBody>
                  <a:tcPr/>
                </a:tc>
                <a:tc>
                  <a:txBody>
                    <a:bodyPr/>
                    <a:lstStyle/>
                    <a:p>
                      <a:endParaRPr lang="el-GR" dirty="0"/>
                    </a:p>
                  </a:txBody>
                  <a:tcPr/>
                </a:tc>
              </a:tr>
            </a:tbl>
          </a:graphicData>
        </a:graphic>
      </p:graphicFrame>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a:bodyPr>
          <a:lstStyle/>
          <a:p>
            <a:pPr algn="ctr"/>
            <a:r>
              <a:rPr lang="el-GR" sz="3600" dirty="0" smtClean="0">
                <a:latin typeface="Arial" pitchFamily="34" charset="0"/>
                <a:cs typeface="Arial" pitchFamily="34" charset="0"/>
              </a:rPr>
              <a:t>Πολιτισμικές διαφορές με βάση το χώρο</a:t>
            </a:r>
            <a:endParaRPr lang="el-GR" sz="3600" dirty="0">
              <a:latin typeface="Arial" pitchFamily="34" charset="0"/>
              <a:cs typeface="Arial" pitchFamily="34" charset="0"/>
            </a:endParaRPr>
          </a:p>
        </p:txBody>
      </p:sp>
      <p:pic>
        <p:nvPicPr>
          <p:cNvPr id="1026" name="Picture 2" descr="C:\Users\ΝΙΚΟΛΙΤΣΑ\Desktop\2000px-Personal_Space.svg.png"/>
          <p:cNvPicPr>
            <a:picLocks noGrp="1" noChangeAspect="1" noChangeArrowheads="1"/>
          </p:cNvPicPr>
          <p:nvPr>
            <p:ph idx="1"/>
          </p:nvPr>
        </p:nvPicPr>
        <p:blipFill>
          <a:blip r:embed="rId2" cstate="print"/>
          <a:srcRect/>
          <a:stretch>
            <a:fillRect/>
          </a:stretch>
        </p:blipFill>
        <p:spPr bwMode="auto">
          <a:xfrm>
            <a:off x="1619672" y="1935163"/>
            <a:ext cx="6048672" cy="4922837"/>
          </a:xfrm>
          <a:prstGeom prst="rect">
            <a:avLst/>
          </a:prstGeom>
          <a:noFill/>
        </p:spPr>
      </p:pic>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836712"/>
            <a:ext cx="8712968" cy="6021288"/>
          </a:xfrm>
        </p:spPr>
        <p:txBody>
          <a:bodyPr/>
          <a:lstStyle/>
          <a:p>
            <a:pPr algn="ctr">
              <a:buNone/>
            </a:pPr>
            <a:r>
              <a:rPr lang="en-US" dirty="0" smtClean="0"/>
              <a:t>Low Context</a:t>
            </a:r>
            <a:endParaRPr lang="el-GR" dirty="0"/>
          </a:p>
        </p:txBody>
      </p:sp>
      <p:sp>
        <p:nvSpPr>
          <p:cNvPr id="5" name="4 - Βέλος επάνω-κάτω"/>
          <p:cNvSpPr/>
          <p:nvPr/>
        </p:nvSpPr>
        <p:spPr>
          <a:xfrm>
            <a:off x="3131840" y="1412776"/>
            <a:ext cx="2736304" cy="48691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Swiss German</a:t>
            </a:r>
          </a:p>
          <a:p>
            <a:pPr algn="ctr"/>
            <a:r>
              <a:rPr lang="en-US" dirty="0" smtClean="0"/>
              <a:t>German</a:t>
            </a:r>
          </a:p>
          <a:p>
            <a:pPr algn="ctr"/>
            <a:r>
              <a:rPr lang="en-US" dirty="0" smtClean="0"/>
              <a:t>Scandinavian</a:t>
            </a:r>
          </a:p>
          <a:p>
            <a:pPr algn="ctr"/>
            <a:r>
              <a:rPr lang="en-US" dirty="0" smtClean="0"/>
              <a:t>United States</a:t>
            </a:r>
          </a:p>
          <a:p>
            <a:pPr algn="ctr"/>
            <a:r>
              <a:rPr lang="en-US" dirty="0" smtClean="0"/>
              <a:t>French</a:t>
            </a:r>
          </a:p>
          <a:p>
            <a:pPr algn="ctr"/>
            <a:r>
              <a:rPr lang="en-US" dirty="0" smtClean="0"/>
              <a:t>English</a:t>
            </a:r>
          </a:p>
          <a:p>
            <a:pPr algn="ctr"/>
            <a:r>
              <a:rPr lang="en-US" dirty="0" smtClean="0"/>
              <a:t>Italian</a:t>
            </a:r>
          </a:p>
          <a:p>
            <a:pPr algn="ctr"/>
            <a:r>
              <a:rPr lang="en-US" dirty="0" smtClean="0"/>
              <a:t>Spanish</a:t>
            </a:r>
          </a:p>
          <a:p>
            <a:pPr algn="ctr"/>
            <a:r>
              <a:rPr lang="en-US" dirty="0" smtClean="0"/>
              <a:t>Greek</a:t>
            </a:r>
          </a:p>
          <a:p>
            <a:pPr algn="ctr"/>
            <a:r>
              <a:rPr lang="en-US" dirty="0" smtClean="0"/>
              <a:t>Arab</a:t>
            </a:r>
          </a:p>
          <a:p>
            <a:pPr algn="ctr"/>
            <a:r>
              <a:rPr lang="en-US" dirty="0" smtClean="0"/>
              <a:t>Chinese</a:t>
            </a:r>
          </a:p>
          <a:p>
            <a:pPr algn="ctr"/>
            <a:r>
              <a:rPr lang="en-US" dirty="0" smtClean="0"/>
              <a:t>Japanese</a:t>
            </a:r>
            <a:endParaRPr lang="el-GR" dirty="0"/>
          </a:p>
        </p:txBody>
      </p:sp>
      <p:sp>
        <p:nvSpPr>
          <p:cNvPr id="6" name="5 - TextBox"/>
          <p:cNvSpPr txBox="1"/>
          <p:nvPr/>
        </p:nvSpPr>
        <p:spPr>
          <a:xfrm>
            <a:off x="3131840" y="6365557"/>
            <a:ext cx="3024336" cy="492443"/>
          </a:xfrm>
          <a:prstGeom prst="rect">
            <a:avLst/>
          </a:prstGeom>
          <a:noFill/>
        </p:spPr>
        <p:txBody>
          <a:bodyPr wrap="square" rtlCol="0">
            <a:spAutoFit/>
          </a:bodyPr>
          <a:lstStyle/>
          <a:p>
            <a:pPr marL="274320" indent="-274320">
              <a:spcBef>
                <a:spcPct val="20000"/>
              </a:spcBef>
              <a:buClr>
                <a:schemeClr val="accent3"/>
              </a:buClr>
              <a:buSzPct val="95000"/>
            </a:pPr>
            <a:r>
              <a:rPr lang="en-US" sz="2600" dirty="0" smtClean="0"/>
              <a:t>    High Context</a:t>
            </a:r>
            <a:endParaRPr lang="el-GR" sz="2600" dirty="0" smtClean="0"/>
          </a:p>
        </p:txBody>
      </p:sp>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720080"/>
          </a:xfrm>
        </p:spPr>
        <p:txBody>
          <a:bodyPr>
            <a:normAutofit/>
          </a:bodyPr>
          <a:lstStyle/>
          <a:p>
            <a:pPr algn="ctr"/>
            <a:r>
              <a:rPr lang="el-GR" sz="3200" dirty="0" smtClean="0">
                <a:latin typeface="Arial" pitchFamily="34" charset="0"/>
                <a:cs typeface="Arial" pitchFamily="34" charset="0"/>
              </a:rPr>
              <a:t>Κουλτούρες υψηλής και χαμηλής απόδοσης</a:t>
            </a:r>
            <a:endParaRPr lang="el-GR" sz="3200" dirty="0"/>
          </a:p>
        </p:txBody>
      </p:sp>
      <p:graphicFrame>
        <p:nvGraphicFramePr>
          <p:cNvPr id="4" name="3 - Θέση περιεχομένου"/>
          <p:cNvGraphicFramePr>
            <a:graphicFrameLocks noGrp="1"/>
          </p:cNvGraphicFramePr>
          <p:nvPr>
            <p:ph idx="1"/>
          </p:nvPr>
        </p:nvGraphicFramePr>
        <p:xfrm>
          <a:off x="395536" y="1268760"/>
          <a:ext cx="8229600" cy="54051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l-GR" dirty="0" smtClean="0"/>
                        <a:t>Υψηλής</a:t>
                      </a:r>
                      <a:r>
                        <a:rPr lang="el-GR" baseline="0" dirty="0" smtClean="0"/>
                        <a:t> απόδοσης</a:t>
                      </a:r>
                      <a:endParaRPr lang="el-GR" dirty="0"/>
                    </a:p>
                  </a:txBody>
                  <a:tcPr/>
                </a:tc>
                <a:tc>
                  <a:txBody>
                    <a:bodyPr/>
                    <a:lstStyle/>
                    <a:p>
                      <a:r>
                        <a:rPr lang="el-GR" dirty="0" smtClean="0"/>
                        <a:t>Χαμηλής απόδοσης</a:t>
                      </a:r>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800" b="1" kern="1200" dirty="0" smtClean="0">
                          <a:solidFill>
                            <a:schemeClr val="tx1"/>
                          </a:solidFill>
                          <a:latin typeface="+mn-lt"/>
                          <a:ea typeface="+mn-ea"/>
                          <a:cs typeface="+mn-cs"/>
                        </a:rPr>
                        <a:t>Έμμεση επικοινωνία:</a:t>
                      </a:r>
                      <a:r>
                        <a:rPr kumimoji="0" lang="el-GR" sz="1800" b="1" kern="1200" baseline="0" dirty="0" smtClean="0">
                          <a:solidFill>
                            <a:schemeClr val="tx1"/>
                          </a:solidFill>
                          <a:latin typeface="+mn-lt"/>
                          <a:ea typeface="+mn-ea"/>
                          <a:cs typeface="+mn-cs"/>
                        </a:rPr>
                        <a:t> </a:t>
                      </a:r>
                      <a:r>
                        <a:rPr kumimoji="0" lang="el-GR" sz="1800" kern="1200" dirty="0" smtClean="0">
                          <a:solidFill>
                            <a:schemeClr val="dk1"/>
                          </a:solidFill>
                          <a:latin typeface="+mn-lt"/>
                          <a:ea typeface="+mn-ea"/>
                          <a:cs typeface="+mn-cs"/>
                        </a:rPr>
                        <a:t>μη λεκτικά στοιχεία και ενδείξεις</a:t>
                      </a:r>
                      <a:endParaRPr lang="el-G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800" b="1" kern="1200" dirty="0" smtClean="0">
                          <a:solidFill>
                            <a:schemeClr val="tx1"/>
                          </a:solidFill>
                          <a:latin typeface="+mn-lt"/>
                          <a:ea typeface="+mn-ea"/>
                          <a:cs typeface="+mn-cs"/>
                        </a:rPr>
                        <a:t>Άμεση επικοινωνία: </a:t>
                      </a:r>
                      <a:r>
                        <a:rPr kumimoji="0" lang="el-GR" kern="1200" baseline="0" dirty="0" smtClean="0">
                          <a:solidFill>
                            <a:schemeClr val="dk1"/>
                          </a:solidFill>
                          <a:latin typeface="+mn-lt"/>
                          <a:ea typeface="+mn-ea"/>
                          <a:cs typeface="+mn-cs"/>
                        </a:rPr>
                        <a:t>Τα μηνύματα αποκωδικοποιούνται από τις ίδιες τις λέξεις που περιέχονται στο μήνυμα</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Μας</a:t>
                      </a:r>
                      <a:r>
                        <a:rPr lang="el-GR" baseline="0" dirty="0" smtClean="0"/>
                        <a:t> ενδιαφέρει το πλαίσιο της επικοινωνίας</a:t>
                      </a:r>
                      <a:endParaRPr lang="el-GR"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Μας ενδιαφέρει το περιεχόμενο της επικοινωνίας</a:t>
                      </a:r>
                      <a:endParaRPr lang="el-GR" dirty="0" smtClean="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Μηνύματα:</a:t>
                      </a:r>
                      <a:r>
                        <a:rPr lang="el-GR" baseline="0" dirty="0" smtClean="0"/>
                        <a:t> Συμβολικά, έμμεσα, συνθηματικά</a:t>
                      </a:r>
                      <a:endParaRPr lang="el-GR" dirty="0" smtClean="0"/>
                    </a:p>
                  </a:txBody>
                  <a:tcPr/>
                </a:tc>
                <a:tc>
                  <a:txBody>
                    <a:bodyPr/>
                    <a:lstStyle/>
                    <a:p>
                      <a:r>
                        <a:rPr lang="el-GR" dirty="0" smtClean="0"/>
                        <a:t>Μηνύματα:</a:t>
                      </a:r>
                      <a:r>
                        <a:rPr lang="el-GR" baseline="0" dirty="0" smtClean="0"/>
                        <a:t> Λογικά, άμεσα</a:t>
                      </a:r>
                      <a:r>
                        <a:rPr lang="el-GR" baseline="0" smtClean="0"/>
                        <a:t>, ακριβή </a:t>
                      </a:r>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Τοποθεσία, κατάσταση, ρόλοι  και σχέσεις ανθρώπων</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Γεγονότα, δεδομένα,</a:t>
                      </a:r>
                      <a:r>
                        <a:rPr lang="el-GR" baseline="0" dirty="0" smtClean="0"/>
                        <a:t> αριθμοί, ημερομηνίες</a:t>
                      </a:r>
                      <a:endParaRPr lang="el-GR"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Επιτεύγματα </a:t>
                      </a:r>
                      <a:r>
                        <a:rPr kumimoji="0" lang="el-GR" sz="1800" kern="1200" dirty="0" smtClean="0">
                          <a:solidFill>
                            <a:schemeClr val="dk1"/>
                          </a:solidFill>
                          <a:latin typeface="+mn-lt"/>
                          <a:ea typeface="+mn-ea"/>
                          <a:cs typeface="+mn-cs"/>
                        </a:rPr>
                        <a:t>ομαδικά, βασισμένες σε αξίες</a:t>
                      </a:r>
                      <a:endParaRPr lang="el-GR" dirty="0" smtClean="0"/>
                    </a:p>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kern="1200" baseline="0" dirty="0" smtClean="0">
                          <a:solidFill>
                            <a:schemeClr val="dk1"/>
                          </a:solidFill>
                          <a:latin typeface="+mn-lt"/>
                          <a:ea typeface="+mn-ea"/>
                          <a:cs typeface="+mn-cs"/>
                        </a:rPr>
                        <a:t>Επιτεύγματα σε ατομικό επίπεδο με προσανατολισμό σε δεδομένα και αποτελέσματα</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Αργοί ρυθμοί</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kern="1200" baseline="0" dirty="0" smtClean="0">
                          <a:solidFill>
                            <a:schemeClr val="dk1"/>
                          </a:solidFill>
                          <a:latin typeface="+mn-lt"/>
                          <a:ea typeface="+mn-ea"/>
                          <a:cs typeface="+mn-cs"/>
                        </a:rPr>
                        <a:t>Έντονοι και γρήγοροι ρυθμοί</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Μικρή</a:t>
                      </a:r>
                      <a:r>
                        <a:rPr lang="el-GR" baseline="0" dirty="0" smtClean="0"/>
                        <a:t> </a:t>
                      </a:r>
                      <a:r>
                        <a:rPr lang="el-GR" dirty="0" smtClean="0"/>
                        <a:t>απόσταση όταν δύο άνθρωποι συνομιλούν</a:t>
                      </a:r>
                    </a:p>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Μεγάλη</a:t>
                      </a:r>
                      <a:r>
                        <a:rPr lang="el-GR" baseline="0" dirty="0" smtClean="0"/>
                        <a:t> </a:t>
                      </a:r>
                      <a:r>
                        <a:rPr lang="el-GR" dirty="0" smtClean="0"/>
                        <a:t>απόσταση όταν δύο άνθρωποι συνομιλούν</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l-GR"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 xmlns:p14="http://schemas.microsoft.com/office/powerpoint/2010/main" val="1514860806"/>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Συγκρούσεις και Είδη Αντιμετώπισης</a:t>
            </a:r>
            <a:endParaRPr lang="el-GR" sz="4000" dirty="0"/>
          </a:p>
        </p:txBody>
      </p:sp>
      <p:graphicFrame>
        <p:nvGraphicFramePr>
          <p:cNvPr id="4" name="3 - Θέση περιεχομένου"/>
          <p:cNvGraphicFramePr>
            <a:graphicFrameLocks noGrp="1"/>
          </p:cNvGraphicFramePr>
          <p:nvPr>
            <p:ph idx="1"/>
          </p:nvPr>
        </p:nvGraphicFramePr>
        <p:xfrm>
          <a:off x="467544" y="2276872"/>
          <a:ext cx="8229600" cy="28498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l-GR" dirty="0" smtClean="0"/>
                        <a:t>Κουλτούρες υψηλής απόδοσης</a:t>
                      </a:r>
                      <a:endParaRPr lang="el-GR" dirty="0"/>
                    </a:p>
                  </a:txBody>
                  <a:tcPr/>
                </a:tc>
                <a:tc>
                  <a:txBody>
                    <a:bodyPr/>
                    <a:lstStyle/>
                    <a:p>
                      <a:r>
                        <a:rPr lang="el-GR" dirty="0" smtClean="0"/>
                        <a:t>Κουλτούρες  χαμηλής απόδοσης</a:t>
                      </a:r>
                      <a:endParaRPr lang="el-GR" dirty="0"/>
                    </a:p>
                  </a:txBody>
                  <a:tcPr/>
                </a:tc>
              </a:tr>
              <a:tr h="370840">
                <a:tc>
                  <a:txBody>
                    <a:bodyPr/>
                    <a:lstStyle/>
                    <a:p>
                      <a:r>
                        <a:rPr kumimoji="0" lang="el-GR" sz="1800" kern="1200" dirty="0" smtClean="0">
                          <a:solidFill>
                            <a:schemeClr val="dk1"/>
                          </a:solidFill>
                          <a:latin typeface="+mn-lt"/>
                          <a:ea typeface="+mn-ea"/>
                          <a:cs typeface="+mn-cs"/>
                        </a:rPr>
                        <a:t>Αμηχανία, ντροπή </a:t>
                      </a:r>
                      <a:endParaRPr lang="el-GR" dirty="0"/>
                    </a:p>
                  </a:txBody>
                  <a:tcPr/>
                </a:tc>
                <a:tc>
                  <a:txBody>
                    <a:bodyPr/>
                    <a:lstStyle/>
                    <a:p>
                      <a:r>
                        <a:rPr kumimoji="0" lang="el-GR" sz="1800" kern="1200" dirty="0" smtClean="0">
                          <a:solidFill>
                            <a:schemeClr val="dk1"/>
                          </a:solidFill>
                          <a:latin typeface="+mn-lt"/>
                          <a:ea typeface="+mn-ea"/>
                          <a:cs typeface="+mn-cs"/>
                        </a:rPr>
                        <a:t>Διαχωρίζουν τον διαπληκτισμό από το άτομό τους</a:t>
                      </a:r>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800" kern="1200" dirty="0" smtClean="0">
                          <a:solidFill>
                            <a:schemeClr val="dk1"/>
                          </a:solidFill>
                          <a:latin typeface="+mn-lt"/>
                          <a:ea typeface="+mn-ea"/>
                          <a:cs typeface="+mn-cs"/>
                        </a:rPr>
                        <a:t>Έμμεσες στρατηγικές αντιμετώπισης </a:t>
                      </a:r>
                      <a:endParaRPr lang="el-G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800" kern="1200" dirty="0" smtClean="0">
                          <a:solidFill>
                            <a:schemeClr val="dk1"/>
                          </a:solidFill>
                          <a:latin typeface="+mn-lt"/>
                          <a:ea typeface="+mn-ea"/>
                          <a:cs typeface="+mn-cs"/>
                        </a:rPr>
                        <a:t>Άμεση στρατηγική αντιμετώπισης</a:t>
                      </a:r>
                    </a:p>
                  </a:txBody>
                  <a:tcPr/>
                </a:tc>
              </a:tr>
              <a:tr h="370840">
                <a:tc>
                  <a:txBody>
                    <a:bodyPr/>
                    <a:lstStyle/>
                    <a:p>
                      <a:r>
                        <a:rPr lang="el-GR" dirty="0" smtClean="0"/>
                        <a:t>Αποφυγή αντιμετώπισης</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800" kern="1200" dirty="0" smtClean="0">
                          <a:solidFill>
                            <a:schemeClr val="dk1"/>
                          </a:solidFill>
                          <a:latin typeface="+mn-lt"/>
                          <a:ea typeface="+mn-ea"/>
                          <a:cs typeface="+mn-cs"/>
                        </a:rPr>
                        <a:t>Σαφείς κώδικες επικοινωνίας</a:t>
                      </a:r>
                      <a:endParaRPr lang="el-GR" dirty="0" smtClean="0"/>
                    </a:p>
                  </a:txBody>
                  <a:tcPr/>
                </a:tc>
              </a:tr>
              <a:tr h="370840">
                <a:tc gridSpan="2">
                  <a:txBody>
                    <a:bodyPr/>
                    <a:lstStyle/>
                    <a:p>
                      <a:pPr algn="ctr"/>
                      <a:r>
                        <a:rPr kumimoji="0" lang="el-GR" sz="2400" b="1" u="sng" kern="1200" dirty="0" smtClean="0">
                          <a:solidFill>
                            <a:schemeClr val="dk1"/>
                          </a:solidFill>
                          <a:latin typeface="+mn-lt"/>
                          <a:ea typeface="+mn-ea"/>
                          <a:cs typeface="+mn-cs"/>
                        </a:rPr>
                        <a:t>Είδη αντιμετώπισης </a:t>
                      </a:r>
                      <a:endParaRPr lang="el-GR" sz="2400" b="1" u="sng" dirty="0"/>
                    </a:p>
                  </a:txBody>
                  <a:tcPr/>
                </a:tc>
                <a:tc hMerge="1">
                  <a:txBody>
                    <a:bodyPr/>
                    <a:lstStyle/>
                    <a:p>
                      <a:endParaRPr lang="el-GR" dirty="0"/>
                    </a:p>
                  </a:txBody>
                  <a:tcPr/>
                </a:tc>
              </a:tr>
              <a:tr h="370840">
                <a:tc>
                  <a:txBody>
                    <a:bodyPr/>
                    <a:lstStyle/>
                    <a:p>
                      <a:r>
                        <a:rPr kumimoji="0" lang="en-US" sz="1800" kern="1200" dirty="0" smtClean="0">
                          <a:solidFill>
                            <a:schemeClr val="dk1"/>
                          </a:solidFill>
                          <a:latin typeface="+mn-lt"/>
                          <a:ea typeface="+mn-ea"/>
                          <a:cs typeface="+mn-cs"/>
                        </a:rPr>
                        <a:t>A</a:t>
                      </a:r>
                      <a:r>
                        <a:rPr kumimoji="0" lang="el-GR" sz="1800" kern="1200" dirty="0" err="1" smtClean="0">
                          <a:solidFill>
                            <a:schemeClr val="dk1"/>
                          </a:solidFill>
                          <a:latin typeface="+mn-lt"/>
                          <a:ea typeface="+mn-ea"/>
                          <a:cs typeface="+mn-cs"/>
                        </a:rPr>
                        <a:t>voiding</a:t>
                      </a:r>
                      <a:r>
                        <a:rPr kumimoji="0" lang="el-GR" sz="1800" kern="120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C</a:t>
                      </a:r>
                      <a:r>
                        <a:rPr kumimoji="0" lang="el-GR" sz="1800" kern="1200" dirty="0" err="1" smtClean="0">
                          <a:solidFill>
                            <a:schemeClr val="dk1"/>
                          </a:solidFill>
                          <a:latin typeface="+mn-lt"/>
                          <a:ea typeface="+mn-ea"/>
                          <a:cs typeface="+mn-cs"/>
                        </a:rPr>
                        <a:t>ompromising</a:t>
                      </a:r>
                      <a:r>
                        <a:rPr kumimoji="0" lang="el-GR" sz="1800" kern="120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I</a:t>
                      </a:r>
                      <a:r>
                        <a:rPr kumimoji="0" lang="el-GR" sz="1800" kern="1200" dirty="0" err="1" smtClean="0">
                          <a:solidFill>
                            <a:schemeClr val="dk1"/>
                          </a:solidFill>
                          <a:latin typeface="+mn-lt"/>
                          <a:ea typeface="+mn-ea"/>
                          <a:cs typeface="+mn-cs"/>
                        </a:rPr>
                        <a:t>ntegrating</a:t>
                      </a:r>
                      <a:r>
                        <a:rPr kumimoji="0" lang="el-GR" sz="1800" kern="1200" dirty="0" smtClean="0">
                          <a:solidFill>
                            <a:schemeClr val="dk1"/>
                          </a:solidFill>
                          <a:latin typeface="+mn-lt"/>
                          <a:ea typeface="+mn-ea"/>
                          <a:cs typeface="+mn-cs"/>
                        </a:rPr>
                        <a:t>,</a:t>
                      </a:r>
                      <a:r>
                        <a:rPr kumimoji="0" lang="en-US" sz="1800" kern="1200" baseline="0" dirty="0" smtClean="0">
                          <a:solidFill>
                            <a:schemeClr val="dk1"/>
                          </a:solidFill>
                          <a:latin typeface="+mn-lt"/>
                          <a:ea typeface="+mn-ea"/>
                          <a:cs typeface="+mn-cs"/>
                        </a:rPr>
                        <a:t> O</a:t>
                      </a:r>
                      <a:r>
                        <a:rPr kumimoji="0" lang="el-GR" sz="1800" kern="1200" dirty="0" err="1" smtClean="0">
                          <a:solidFill>
                            <a:schemeClr val="dk1"/>
                          </a:solidFill>
                          <a:latin typeface="+mn-lt"/>
                          <a:ea typeface="+mn-ea"/>
                          <a:cs typeface="+mn-cs"/>
                        </a:rPr>
                        <a:t>bliging</a:t>
                      </a:r>
                      <a:endParaRPr lang="el-GR" dirty="0"/>
                    </a:p>
                  </a:txBody>
                  <a:tcPr/>
                </a:tc>
                <a:tc>
                  <a:txBody>
                    <a:bodyPr/>
                    <a:lstStyle/>
                    <a:p>
                      <a:r>
                        <a:rPr kumimoji="0" lang="en-US" sz="1800" kern="1200" dirty="0" smtClean="0">
                          <a:solidFill>
                            <a:schemeClr val="dk1"/>
                          </a:solidFill>
                          <a:latin typeface="+mn-lt"/>
                          <a:ea typeface="+mn-ea"/>
                          <a:cs typeface="+mn-cs"/>
                        </a:rPr>
                        <a:t>D</a:t>
                      </a:r>
                      <a:r>
                        <a:rPr kumimoji="0" lang="el-GR" sz="1800" kern="1200" dirty="0" err="1" smtClean="0">
                          <a:solidFill>
                            <a:schemeClr val="dk1"/>
                          </a:solidFill>
                          <a:latin typeface="+mn-lt"/>
                          <a:ea typeface="+mn-ea"/>
                          <a:cs typeface="+mn-cs"/>
                        </a:rPr>
                        <a:t>ominating</a:t>
                      </a:r>
                      <a:endParaRPr lang="el-GR" dirty="0"/>
                    </a:p>
                  </a:txBody>
                  <a:tcPr/>
                </a:tc>
              </a:tr>
            </a:tbl>
          </a:graphicData>
        </a:graphic>
      </p:graphicFrame>
    </p:spTree>
    <p:extLst>
      <p:ext uri="{BB962C8B-B14F-4D97-AF65-F5344CB8AC3E}">
        <p14:creationId xmlns="" xmlns:p14="http://schemas.microsoft.com/office/powerpoint/2010/main" val="13538298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1008112"/>
          </a:xfrm>
        </p:spPr>
        <p:txBody>
          <a:bodyPr/>
          <a:lstStyle/>
          <a:p>
            <a:pPr algn="ctr"/>
            <a:r>
              <a:rPr lang="el-GR" dirty="0" smtClean="0">
                <a:latin typeface="Arial" pitchFamily="34" charset="0"/>
                <a:cs typeface="Arial" pitchFamily="34" charset="0"/>
              </a:rPr>
              <a:t>Το πολιτισμικό παγόβουνο</a:t>
            </a:r>
            <a:endParaRPr lang="el-GR" dirty="0"/>
          </a:p>
        </p:txBody>
      </p:sp>
      <p:sp>
        <p:nvSpPr>
          <p:cNvPr id="3" name="2 - Θέση περιεχομένου"/>
          <p:cNvSpPr>
            <a:spLocks noGrp="1"/>
          </p:cNvSpPr>
          <p:nvPr>
            <p:ph idx="1"/>
          </p:nvPr>
        </p:nvSpPr>
        <p:spPr>
          <a:xfrm>
            <a:off x="0" y="1628800"/>
            <a:ext cx="3347864" cy="5229200"/>
          </a:xfrm>
        </p:spPr>
        <p:txBody>
          <a:bodyPr>
            <a:normAutofit lnSpcReduction="10000"/>
          </a:bodyPr>
          <a:lstStyle/>
          <a:p>
            <a:pPr>
              <a:buNone/>
            </a:pPr>
            <a:r>
              <a:rPr lang="el-GR" sz="1400" dirty="0" smtClean="0">
                <a:latin typeface="Arial" pitchFamily="34" charset="0"/>
                <a:cs typeface="Arial" pitchFamily="34" charset="0"/>
              </a:rPr>
              <a:t>Συμπεριφορές, αντικείμενα, θεσμοί, ενδυμασίες κ.λπ.</a:t>
            </a: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endParaRPr lang="el-GR" sz="1400" dirty="0" smtClean="0">
              <a:latin typeface="Arial" pitchFamily="34" charset="0"/>
              <a:cs typeface="Arial" pitchFamily="34" charset="0"/>
            </a:endParaRPr>
          </a:p>
          <a:p>
            <a:pPr>
              <a:buNone/>
            </a:pPr>
            <a:r>
              <a:rPr lang="el-GR" sz="1400" dirty="0" smtClean="0">
                <a:latin typeface="Arial" pitchFamily="34" charset="0"/>
                <a:cs typeface="Arial" pitchFamily="34" charset="0"/>
              </a:rPr>
              <a:t>Αξίες, πρότυπα σκέψης κ.λπ.</a:t>
            </a:r>
          </a:p>
          <a:p>
            <a:pPr>
              <a:buNone/>
            </a:pPr>
            <a:endParaRPr lang="el-GR" sz="1400" dirty="0">
              <a:latin typeface="Arial" pitchFamily="34" charset="0"/>
              <a:cs typeface="Arial" pitchFamily="34" charset="0"/>
            </a:endParaRPr>
          </a:p>
        </p:txBody>
      </p:sp>
      <p:sp>
        <p:nvSpPr>
          <p:cNvPr id="4" name="3 - Ισοσκελές τρίγωνο"/>
          <p:cNvSpPr/>
          <p:nvPr/>
        </p:nvSpPr>
        <p:spPr>
          <a:xfrm>
            <a:off x="0" y="2276872"/>
            <a:ext cx="2736304" cy="3456384"/>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a:p>
        </p:txBody>
      </p:sp>
      <p:cxnSp>
        <p:nvCxnSpPr>
          <p:cNvPr id="6" name="5 - Καμπύλη γραμμή σύνδεσης"/>
          <p:cNvCxnSpPr/>
          <p:nvPr/>
        </p:nvCxnSpPr>
        <p:spPr>
          <a:xfrm flipV="1">
            <a:off x="539552" y="3501008"/>
            <a:ext cx="1728192" cy="288032"/>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flipH="1" flipV="1">
            <a:off x="1115616" y="2060848"/>
            <a:ext cx="144016"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flipH="1">
            <a:off x="1187624" y="5013176"/>
            <a:ext cx="72008"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 Ορθογώνιο"/>
          <p:cNvSpPr/>
          <p:nvPr/>
        </p:nvSpPr>
        <p:spPr>
          <a:xfrm>
            <a:off x="3059832" y="1556793"/>
            <a:ext cx="6084168" cy="5078313"/>
          </a:xfrm>
          <a:prstGeom prst="rect">
            <a:avLst/>
          </a:prstGeom>
        </p:spPr>
        <p:txBody>
          <a:bodyPr wrap="square">
            <a:spAutoFit/>
          </a:bodyPr>
          <a:lstStyle/>
          <a:p>
            <a:pPr>
              <a:buClr>
                <a:schemeClr val="accent3"/>
              </a:buClr>
              <a:buFont typeface="Wingdings" pitchFamily="2" charset="2"/>
              <a:buChar char="q"/>
            </a:pPr>
            <a:r>
              <a:rPr lang="el-GR" dirty="0"/>
              <a:t>Δ</a:t>
            </a:r>
            <a:r>
              <a:rPr lang="el-GR" dirty="0" smtClean="0"/>
              <a:t>εν </a:t>
            </a:r>
            <a:r>
              <a:rPr lang="el-GR" dirty="0"/>
              <a:t>μπορεί κανείς να κρίνει έναν πολιτισμό βασιζόμενος μόνο στο τι βλέπει, όταν τον συναντά για πρώτη φορά. </a:t>
            </a:r>
            <a:endParaRPr lang="el-GR" dirty="0" smtClean="0"/>
          </a:p>
          <a:p>
            <a:pPr>
              <a:buClr>
                <a:schemeClr val="accent3"/>
              </a:buClr>
              <a:buFont typeface="Wingdings" pitchFamily="2" charset="2"/>
              <a:buChar char="q"/>
            </a:pPr>
            <a:r>
              <a:rPr lang="el-GR" dirty="0" smtClean="0"/>
              <a:t>Προσπαθώντας κανείς ν’ αλλάξει το εξωτερικό </a:t>
            </a:r>
            <a:r>
              <a:rPr lang="el-GR" dirty="0"/>
              <a:t>τμήμα του παγόβουνου, θέτει σε κίνδυνο αξίες αιώνων. </a:t>
            </a:r>
            <a:endParaRPr lang="el-GR" dirty="0" smtClean="0"/>
          </a:p>
          <a:p>
            <a:pPr>
              <a:buClr>
                <a:schemeClr val="accent3"/>
              </a:buClr>
              <a:buFont typeface="Wingdings" pitchFamily="2" charset="2"/>
              <a:buChar char="q"/>
            </a:pPr>
            <a:endParaRPr lang="el-GR" dirty="0"/>
          </a:p>
          <a:p>
            <a:pPr algn="ctr">
              <a:buClr>
                <a:schemeClr val="accent3"/>
              </a:buClr>
            </a:pPr>
            <a:r>
              <a:rPr lang="el-GR" b="1" dirty="0" smtClean="0">
                <a:solidFill>
                  <a:srgbClr val="0070C0"/>
                </a:solidFill>
                <a:latin typeface="Arial" pitchFamily="34" charset="0"/>
                <a:cs typeface="Arial" pitchFamily="34" charset="0"/>
              </a:rPr>
              <a:t>Διαφορές</a:t>
            </a:r>
          </a:p>
          <a:p>
            <a:pPr>
              <a:buClr>
                <a:schemeClr val="accent3"/>
              </a:buClr>
              <a:buFont typeface="Wingdings" pitchFamily="2" charset="2"/>
              <a:buChar char="q"/>
            </a:pPr>
            <a:endParaRPr lang="el-GR" dirty="0"/>
          </a:p>
          <a:p>
            <a:pPr>
              <a:buClr>
                <a:schemeClr val="accent3"/>
              </a:buClr>
              <a:buFont typeface="Wingdings" pitchFamily="2" charset="2"/>
              <a:buChar char="q"/>
            </a:pPr>
            <a:endParaRPr lang="el-GR" dirty="0" smtClean="0"/>
          </a:p>
          <a:p>
            <a:pPr>
              <a:buClr>
                <a:schemeClr val="accent3"/>
              </a:buClr>
              <a:buFont typeface="Wingdings" pitchFamily="2" charset="2"/>
              <a:buChar char="q"/>
            </a:pPr>
            <a:endParaRPr lang="el-GR" dirty="0"/>
          </a:p>
          <a:p>
            <a:pPr>
              <a:buClr>
                <a:schemeClr val="accent3"/>
              </a:buClr>
              <a:buFont typeface="Wingdings" pitchFamily="2" charset="2"/>
              <a:buChar char="q"/>
            </a:pPr>
            <a:endParaRPr lang="el-GR" dirty="0" smtClean="0"/>
          </a:p>
          <a:p>
            <a:pPr>
              <a:buClr>
                <a:schemeClr val="accent3"/>
              </a:buClr>
              <a:buFont typeface="Wingdings" pitchFamily="2" charset="2"/>
              <a:buChar char="q"/>
            </a:pPr>
            <a:endParaRPr lang="el-GR" dirty="0"/>
          </a:p>
          <a:p>
            <a:pPr>
              <a:buClr>
                <a:schemeClr val="accent3"/>
              </a:buClr>
              <a:buFont typeface="Wingdings" pitchFamily="2" charset="2"/>
              <a:buChar char="q"/>
            </a:pPr>
            <a:endParaRPr lang="el-GR" dirty="0" smtClean="0"/>
          </a:p>
          <a:p>
            <a:pPr>
              <a:buClr>
                <a:schemeClr val="accent3"/>
              </a:buClr>
              <a:buFont typeface="Wingdings" pitchFamily="2" charset="2"/>
              <a:buChar char="q"/>
            </a:pPr>
            <a:endParaRPr lang="el-GR" dirty="0"/>
          </a:p>
          <a:p>
            <a:pPr>
              <a:buClr>
                <a:schemeClr val="accent3"/>
              </a:buClr>
              <a:buFont typeface="Wingdings" pitchFamily="2" charset="2"/>
              <a:buChar char="q"/>
            </a:pPr>
            <a:endParaRPr lang="el-GR" dirty="0" smtClean="0"/>
          </a:p>
          <a:p>
            <a:pPr>
              <a:buClr>
                <a:schemeClr val="accent3"/>
              </a:buClr>
              <a:buFont typeface="Wingdings" pitchFamily="2" charset="2"/>
              <a:buChar char="q"/>
            </a:pPr>
            <a:endParaRPr lang="el-GR" dirty="0"/>
          </a:p>
          <a:p>
            <a:pPr>
              <a:buClr>
                <a:schemeClr val="accent3"/>
              </a:buClr>
              <a:buFont typeface="Wingdings" pitchFamily="2" charset="2"/>
              <a:buChar char="q"/>
            </a:pPr>
            <a:endParaRPr lang="el-GR" dirty="0" smtClean="0"/>
          </a:p>
          <a:p>
            <a:pPr>
              <a:buClr>
                <a:schemeClr val="accent3"/>
              </a:buClr>
              <a:buFont typeface="Wingdings" pitchFamily="2" charset="2"/>
              <a:buChar char="q"/>
            </a:pPr>
            <a:endParaRPr lang="el-GR" dirty="0"/>
          </a:p>
          <a:p>
            <a:pPr>
              <a:buClr>
                <a:schemeClr val="accent3"/>
              </a:buClr>
              <a:buFont typeface="Wingdings" pitchFamily="2" charset="2"/>
              <a:buChar char="q"/>
            </a:pPr>
            <a:endParaRPr lang="el-GR" dirty="0"/>
          </a:p>
        </p:txBody>
      </p:sp>
      <p:graphicFrame>
        <p:nvGraphicFramePr>
          <p:cNvPr id="15" name="14 - Πίνακας"/>
          <p:cNvGraphicFramePr>
            <a:graphicFrameLocks noGrp="1"/>
          </p:cNvGraphicFramePr>
          <p:nvPr/>
        </p:nvGraphicFramePr>
        <p:xfrm>
          <a:off x="3048000" y="3284984"/>
          <a:ext cx="6096000" cy="3573016"/>
        </p:xfrm>
        <a:graphic>
          <a:graphicData uri="http://schemas.openxmlformats.org/drawingml/2006/table">
            <a:tbl>
              <a:tblPr firstRow="1" bandRow="1">
                <a:tableStyleId>{5C22544A-7EE6-4342-B048-85BDC9FD1C3A}</a:tableStyleId>
              </a:tblPr>
              <a:tblGrid>
                <a:gridCol w="3048000"/>
                <a:gridCol w="3048000"/>
              </a:tblGrid>
              <a:tr h="451263">
                <a:tc>
                  <a:txBody>
                    <a:bodyPr/>
                    <a:lstStyle/>
                    <a:p>
                      <a:pPr algn="ctr"/>
                      <a:r>
                        <a:rPr lang="el-GR" dirty="0" smtClean="0">
                          <a:latin typeface="Arial" pitchFamily="34" charset="0"/>
                          <a:cs typeface="Arial" pitchFamily="34" charset="0"/>
                        </a:rPr>
                        <a:t>Εξωτερικό μέρος</a:t>
                      </a:r>
                      <a:endParaRPr lang="el-GR" dirty="0">
                        <a:latin typeface="Arial" pitchFamily="34" charset="0"/>
                        <a:cs typeface="Arial" pitchFamily="34" charset="0"/>
                      </a:endParaRPr>
                    </a:p>
                  </a:txBody>
                  <a:tcPr/>
                </a:tc>
                <a:tc>
                  <a:txBody>
                    <a:bodyPr/>
                    <a:lstStyle/>
                    <a:p>
                      <a:pPr algn="ctr"/>
                      <a:r>
                        <a:rPr lang="el-GR" dirty="0" smtClean="0">
                          <a:latin typeface="Arial" pitchFamily="34" charset="0"/>
                          <a:cs typeface="Arial" pitchFamily="34" charset="0"/>
                        </a:rPr>
                        <a:t>Εσωτερικό μέρος</a:t>
                      </a:r>
                      <a:endParaRPr lang="el-GR" dirty="0">
                        <a:latin typeface="Arial" pitchFamily="34" charset="0"/>
                        <a:cs typeface="Arial" pitchFamily="34" charset="0"/>
                      </a:endParaRPr>
                    </a:p>
                  </a:txBody>
                  <a:tcPr/>
                </a:tc>
              </a:tr>
              <a:tr h="778893">
                <a:tc>
                  <a:txBody>
                    <a:bodyPr/>
                    <a:lstStyle/>
                    <a:p>
                      <a:r>
                        <a:rPr kumimoji="0" lang="el-GR" sz="1800" kern="1200" dirty="0" smtClean="0">
                          <a:solidFill>
                            <a:schemeClr val="dk1"/>
                          </a:solidFill>
                          <a:latin typeface="+mn-lt"/>
                          <a:ea typeface="+mn-ea"/>
                          <a:cs typeface="+mn-cs"/>
                        </a:rPr>
                        <a:t>Ρητή μάθηση (</a:t>
                      </a:r>
                      <a:r>
                        <a:rPr kumimoji="0" lang="en-US" sz="1800" kern="1200" dirty="0" smtClean="0">
                          <a:solidFill>
                            <a:schemeClr val="dk1"/>
                          </a:solidFill>
                          <a:latin typeface="+mn-lt"/>
                          <a:ea typeface="+mn-ea"/>
                          <a:cs typeface="+mn-cs"/>
                        </a:rPr>
                        <a:t>explicit learned</a:t>
                      </a:r>
                      <a:r>
                        <a:rPr kumimoji="0" lang="el-GR" sz="1800" kern="1200" dirty="0" smtClean="0">
                          <a:solidFill>
                            <a:schemeClr val="dk1"/>
                          </a:solidFill>
                          <a:latin typeface="+mn-lt"/>
                          <a:ea typeface="+mn-ea"/>
                          <a:cs typeface="+mn-cs"/>
                        </a:rPr>
                        <a:t>)</a:t>
                      </a:r>
                      <a:endParaRPr lang="el-GR" dirty="0"/>
                    </a:p>
                  </a:txBody>
                  <a:tcPr/>
                </a:tc>
                <a:tc>
                  <a:txBody>
                    <a:bodyPr/>
                    <a:lstStyle/>
                    <a:p>
                      <a:r>
                        <a:rPr kumimoji="0" lang="el-GR" sz="1800" kern="1200" dirty="0" smtClean="0">
                          <a:solidFill>
                            <a:schemeClr val="dk1"/>
                          </a:solidFill>
                          <a:latin typeface="+mn-lt"/>
                          <a:ea typeface="+mn-ea"/>
                          <a:cs typeface="+mn-cs"/>
                        </a:rPr>
                        <a:t>Σιωπηρή μάθηση (</a:t>
                      </a:r>
                      <a:r>
                        <a:rPr kumimoji="0" lang="en-US" sz="1800" kern="1200" dirty="0" smtClean="0">
                          <a:solidFill>
                            <a:schemeClr val="dk1"/>
                          </a:solidFill>
                          <a:latin typeface="+mn-lt"/>
                          <a:ea typeface="+mn-ea"/>
                          <a:cs typeface="+mn-cs"/>
                        </a:rPr>
                        <a:t>implicit learned</a:t>
                      </a:r>
                      <a:r>
                        <a:rPr kumimoji="0" lang="el-GR" sz="1800" kern="1200" dirty="0" smtClean="0">
                          <a:solidFill>
                            <a:schemeClr val="dk1"/>
                          </a:solidFill>
                          <a:latin typeface="+mn-lt"/>
                          <a:ea typeface="+mn-ea"/>
                          <a:cs typeface="+mn-cs"/>
                        </a:rPr>
                        <a:t>)</a:t>
                      </a:r>
                      <a:endParaRPr lang="el-GR" dirty="0"/>
                    </a:p>
                  </a:txBody>
                  <a:tcPr/>
                </a:tc>
              </a:tr>
              <a:tr h="451263">
                <a:tc>
                  <a:txBody>
                    <a:bodyPr/>
                    <a:lstStyle/>
                    <a:p>
                      <a:r>
                        <a:rPr kumimoji="0" lang="el-GR" sz="1800" kern="1200" dirty="0" smtClean="0">
                          <a:solidFill>
                            <a:schemeClr val="dk1"/>
                          </a:solidFill>
                          <a:latin typeface="+mn-lt"/>
                          <a:ea typeface="+mn-ea"/>
                          <a:cs typeface="+mn-cs"/>
                        </a:rPr>
                        <a:t>Συνειδητό (</a:t>
                      </a:r>
                      <a:r>
                        <a:rPr kumimoji="0" lang="en-US" sz="1800" kern="1200" dirty="0" smtClean="0">
                          <a:solidFill>
                            <a:schemeClr val="dk1"/>
                          </a:solidFill>
                          <a:latin typeface="+mn-lt"/>
                          <a:ea typeface="+mn-ea"/>
                          <a:cs typeface="+mn-cs"/>
                        </a:rPr>
                        <a:t>conscious</a:t>
                      </a:r>
                      <a:r>
                        <a:rPr kumimoji="0" lang="el-GR" sz="1800" kern="1200" dirty="0" smtClean="0">
                          <a:solidFill>
                            <a:schemeClr val="dk1"/>
                          </a:solidFill>
                          <a:latin typeface="+mn-lt"/>
                          <a:ea typeface="+mn-ea"/>
                          <a:cs typeface="+mn-cs"/>
                        </a:rPr>
                        <a:t>)</a:t>
                      </a:r>
                      <a:endParaRPr lang="el-GR" dirty="0"/>
                    </a:p>
                  </a:txBody>
                  <a:tcPr/>
                </a:tc>
                <a:tc>
                  <a:txBody>
                    <a:bodyPr/>
                    <a:lstStyle/>
                    <a:p>
                      <a:r>
                        <a:rPr kumimoji="0" lang="el-GR" sz="1800" kern="1200" dirty="0" smtClean="0">
                          <a:solidFill>
                            <a:schemeClr val="dk1"/>
                          </a:solidFill>
                          <a:latin typeface="+mn-lt"/>
                          <a:ea typeface="+mn-ea"/>
                          <a:cs typeface="+mn-cs"/>
                        </a:rPr>
                        <a:t>Ασυνείδητο (</a:t>
                      </a:r>
                      <a:r>
                        <a:rPr kumimoji="0" lang="en-US" sz="1800" kern="1200" dirty="0" smtClean="0">
                          <a:solidFill>
                            <a:schemeClr val="dk1"/>
                          </a:solidFill>
                          <a:latin typeface="+mn-lt"/>
                          <a:ea typeface="+mn-ea"/>
                          <a:cs typeface="+mn-cs"/>
                        </a:rPr>
                        <a:t>unconscious</a:t>
                      </a:r>
                      <a:r>
                        <a:rPr kumimoji="0" lang="el-GR" sz="1800" kern="1200" dirty="0" smtClean="0">
                          <a:solidFill>
                            <a:schemeClr val="dk1"/>
                          </a:solidFill>
                          <a:latin typeface="+mn-lt"/>
                          <a:ea typeface="+mn-ea"/>
                          <a:cs typeface="+mn-cs"/>
                        </a:rPr>
                        <a:t>)</a:t>
                      </a:r>
                      <a:endParaRPr lang="el-GR" dirty="0"/>
                    </a:p>
                  </a:txBody>
                  <a:tcPr/>
                </a:tc>
              </a:tr>
              <a:tr h="1112704">
                <a:tc>
                  <a:txBody>
                    <a:bodyPr/>
                    <a:lstStyle/>
                    <a:p>
                      <a:r>
                        <a:rPr kumimoji="0" lang="el-GR" sz="1800" kern="1200" dirty="0" smtClean="0">
                          <a:solidFill>
                            <a:schemeClr val="dk1"/>
                          </a:solidFill>
                          <a:latin typeface="+mn-lt"/>
                          <a:ea typeface="+mn-ea"/>
                          <a:cs typeface="+mn-cs"/>
                        </a:rPr>
                        <a:t>Τα στοιχεία του </a:t>
                      </a:r>
                    </a:p>
                    <a:p>
                      <a:r>
                        <a:rPr kumimoji="0" lang="el-GR" sz="1800" kern="1200" dirty="0" smtClean="0">
                          <a:solidFill>
                            <a:schemeClr val="dk1"/>
                          </a:solidFill>
                          <a:latin typeface="+mn-lt"/>
                          <a:ea typeface="+mn-ea"/>
                          <a:cs typeface="+mn-cs"/>
                        </a:rPr>
                        <a:t>αλλάζουν εύκολα (</a:t>
                      </a:r>
                      <a:r>
                        <a:rPr kumimoji="0" lang="en-US" sz="1800" kern="1200" dirty="0" smtClean="0">
                          <a:solidFill>
                            <a:schemeClr val="dk1"/>
                          </a:solidFill>
                          <a:latin typeface="+mn-lt"/>
                          <a:ea typeface="+mn-ea"/>
                          <a:cs typeface="+mn-cs"/>
                        </a:rPr>
                        <a:t>easily changed</a:t>
                      </a:r>
                      <a:r>
                        <a:rPr kumimoji="0" lang="el-GR" sz="1800" kern="1200" dirty="0" smtClean="0">
                          <a:solidFill>
                            <a:schemeClr val="dk1"/>
                          </a:solidFill>
                          <a:latin typeface="+mn-lt"/>
                          <a:ea typeface="+mn-ea"/>
                          <a:cs typeface="+mn-cs"/>
                        </a:rPr>
                        <a:t>)</a:t>
                      </a:r>
                      <a:endParaRPr kumimoji="0" lang="el-GR" sz="1800" kern="1200" dirty="0">
                        <a:solidFill>
                          <a:schemeClr val="dk1"/>
                        </a:solidFill>
                        <a:latin typeface="+mn-lt"/>
                        <a:ea typeface="+mn-ea"/>
                        <a:cs typeface="+mn-cs"/>
                      </a:endParaRPr>
                    </a:p>
                  </a:txBody>
                  <a:tcPr/>
                </a:tc>
                <a:tc>
                  <a:txBody>
                    <a:bodyPr/>
                    <a:lstStyle/>
                    <a:p>
                      <a:r>
                        <a:rPr kumimoji="0" lang="el-GR" sz="1800" kern="1200" dirty="0" smtClean="0">
                          <a:solidFill>
                            <a:schemeClr val="dk1"/>
                          </a:solidFill>
                          <a:latin typeface="+mn-lt"/>
                          <a:ea typeface="+mn-ea"/>
                          <a:cs typeface="+mn-cs"/>
                        </a:rPr>
                        <a:t>Τα στοιχεία του δύσκολα αλλάζουν (</a:t>
                      </a:r>
                      <a:r>
                        <a:rPr kumimoji="0" lang="en-US" sz="1800" kern="1200" dirty="0" smtClean="0">
                          <a:solidFill>
                            <a:schemeClr val="dk1"/>
                          </a:solidFill>
                          <a:latin typeface="+mn-lt"/>
                          <a:ea typeface="+mn-ea"/>
                          <a:cs typeface="+mn-cs"/>
                        </a:rPr>
                        <a:t>difficult to change</a:t>
                      </a:r>
                      <a:r>
                        <a:rPr kumimoji="0" lang="el-GR" sz="1800" kern="1200" dirty="0" smtClean="0">
                          <a:solidFill>
                            <a:schemeClr val="dk1"/>
                          </a:solidFill>
                          <a:latin typeface="+mn-lt"/>
                          <a:ea typeface="+mn-ea"/>
                          <a:cs typeface="+mn-cs"/>
                        </a:rPr>
                        <a:t>)</a:t>
                      </a:r>
                      <a:endParaRPr lang="el-GR" dirty="0"/>
                    </a:p>
                  </a:txBody>
                  <a:tcPr/>
                </a:tc>
              </a:tr>
              <a:tr h="778893">
                <a:tc>
                  <a:txBody>
                    <a:bodyPr/>
                    <a:lstStyle/>
                    <a:p>
                      <a:r>
                        <a:rPr kumimoji="0" lang="el-GR" sz="1800" kern="1200" dirty="0" smtClean="0">
                          <a:solidFill>
                            <a:schemeClr val="dk1"/>
                          </a:solidFill>
                          <a:latin typeface="+mn-lt"/>
                          <a:ea typeface="+mn-ea"/>
                          <a:cs typeface="+mn-cs"/>
                        </a:rPr>
                        <a:t>Αντικειμενική γνώση (</a:t>
                      </a:r>
                      <a:r>
                        <a:rPr kumimoji="0" lang="en-US" sz="1800" kern="1200" dirty="0" smtClean="0">
                          <a:solidFill>
                            <a:schemeClr val="dk1"/>
                          </a:solidFill>
                          <a:latin typeface="+mn-lt"/>
                          <a:ea typeface="+mn-ea"/>
                          <a:cs typeface="+mn-cs"/>
                        </a:rPr>
                        <a:t>objective knowledge</a:t>
                      </a:r>
                      <a:r>
                        <a:rPr kumimoji="0" lang="el-GR" sz="1800" kern="1200" dirty="0" smtClean="0">
                          <a:solidFill>
                            <a:schemeClr val="dk1"/>
                          </a:solidFill>
                          <a:latin typeface="+mn-lt"/>
                          <a:ea typeface="+mn-ea"/>
                          <a:cs typeface="+mn-cs"/>
                        </a:rPr>
                        <a:t>)</a:t>
                      </a:r>
                      <a:endParaRPr lang="el-GR" dirty="0"/>
                    </a:p>
                  </a:txBody>
                  <a:tcPr/>
                </a:tc>
                <a:tc>
                  <a:txBody>
                    <a:bodyPr/>
                    <a:lstStyle/>
                    <a:p>
                      <a:r>
                        <a:rPr kumimoji="0" lang="el-GR" sz="1800" kern="1200" dirty="0" smtClean="0">
                          <a:solidFill>
                            <a:schemeClr val="dk1"/>
                          </a:solidFill>
                          <a:latin typeface="+mn-lt"/>
                          <a:ea typeface="+mn-ea"/>
                          <a:cs typeface="+mn-cs"/>
                        </a:rPr>
                        <a:t>Υποκειμενική γνώση (</a:t>
                      </a:r>
                      <a:r>
                        <a:rPr kumimoji="0" lang="en-US" sz="1800" kern="1200" dirty="0" smtClean="0">
                          <a:solidFill>
                            <a:schemeClr val="dk1"/>
                          </a:solidFill>
                          <a:latin typeface="+mn-lt"/>
                          <a:ea typeface="+mn-ea"/>
                          <a:cs typeface="+mn-cs"/>
                        </a:rPr>
                        <a:t>subjective knowledge</a:t>
                      </a:r>
                      <a:r>
                        <a:rPr kumimoji="0" lang="el-GR" sz="1800" kern="1200" dirty="0" smtClean="0">
                          <a:solidFill>
                            <a:schemeClr val="dk1"/>
                          </a:solidFill>
                          <a:latin typeface="+mn-lt"/>
                          <a:ea typeface="+mn-ea"/>
                          <a:cs typeface="+mn-cs"/>
                        </a:rPr>
                        <a:t>)</a:t>
                      </a:r>
                      <a:endParaRPr lang="el-GR" dirty="0"/>
                    </a:p>
                  </a:txBody>
                  <a:tcPr/>
                </a:tc>
              </a:tr>
            </a:tbl>
          </a:graphicData>
        </a:graphic>
      </p:graphicFrame>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908720"/>
            <a:ext cx="8229600" cy="882352"/>
          </a:xfrm>
        </p:spPr>
        <p:txBody>
          <a:bodyPr>
            <a:normAutofit fontScale="90000"/>
          </a:bodyPr>
          <a:lstStyle/>
          <a:p>
            <a:pPr algn="ctr"/>
            <a:r>
              <a:rPr lang="el-GR" dirty="0" smtClean="0">
                <a:latin typeface="Arial" pitchFamily="34" charset="0"/>
                <a:cs typeface="Arial" pitchFamily="34" charset="0"/>
              </a:rPr>
              <a:t>Δραστηριότητες</a:t>
            </a:r>
            <a:br>
              <a:rPr lang="el-GR" dirty="0" smtClean="0">
                <a:latin typeface="Arial" pitchFamily="34" charset="0"/>
                <a:cs typeface="Arial" pitchFamily="34" charset="0"/>
              </a:rPr>
            </a:br>
            <a:endParaRPr lang="el-GR" dirty="0">
              <a:latin typeface="Arial" pitchFamily="34" charset="0"/>
              <a:cs typeface="Arial" pitchFamily="34" charset="0"/>
            </a:endParaRPr>
          </a:p>
        </p:txBody>
      </p:sp>
      <p:sp>
        <p:nvSpPr>
          <p:cNvPr id="3" name="Θέση περιεχομένου 2"/>
          <p:cNvSpPr>
            <a:spLocks noGrp="1"/>
          </p:cNvSpPr>
          <p:nvPr>
            <p:ph idx="1"/>
          </p:nvPr>
        </p:nvSpPr>
        <p:spPr>
          <a:xfrm>
            <a:off x="457200" y="1340768"/>
            <a:ext cx="8229600" cy="4983832"/>
          </a:xfrm>
        </p:spPr>
        <p:txBody>
          <a:bodyPr>
            <a:normAutofit fontScale="77500" lnSpcReduction="20000"/>
          </a:bodyPr>
          <a:lstStyle/>
          <a:p>
            <a:r>
              <a:rPr lang="el-GR" b="1" dirty="0" smtClean="0">
                <a:latin typeface="Arial" pitchFamily="34" charset="0"/>
                <a:cs typeface="Arial" pitchFamily="34" charset="0"/>
              </a:rPr>
              <a:t>1</a:t>
            </a:r>
            <a:r>
              <a:rPr lang="el-GR" b="1" baseline="30000" dirty="0" smtClean="0">
                <a:latin typeface="Arial" pitchFamily="34" charset="0"/>
                <a:cs typeface="Arial" pitchFamily="34" charset="0"/>
              </a:rPr>
              <a:t>η</a:t>
            </a:r>
            <a:r>
              <a:rPr lang="el-GR" b="1" dirty="0" smtClean="0">
                <a:latin typeface="Arial" pitchFamily="34" charset="0"/>
                <a:cs typeface="Arial" pitchFamily="34" charset="0"/>
              </a:rPr>
              <a:t> δραστηριότητα (</a:t>
            </a:r>
            <a:r>
              <a:rPr lang="el-GR" b="1" dirty="0" err="1" smtClean="0">
                <a:latin typeface="Arial" pitchFamily="34" charset="0"/>
                <a:cs typeface="Arial" pitchFamily="34" charset="0"/>
              </a:rPr>
              <a:t>Εννοιολόγηση</a:t>
            </a:r>
            <a:r>
              <a:rPr lang="el-GR" b="1" dirty="0" smtClean="0">
                <a:latin typeface="Arial" pitchFamily="34" charset="0"/>
                <a:cs typeface="Arial" pitchFamily="34" charset="0"/>
              </a:rPr>
              <a:t> με θεωρία):</a:t>
            </a:r>
          </a:p>
          <a:p>
            <a:pPr marL="0" indent="0">
              <a:buNone/>
            </a:pPr>
            <a:endParaRPr lang="el-GR" dirty="0" smtClean="0">
              <a:latin typeface="Arial" pitchFamily="34" charset="0"/>
              <a:cs typeface="Arial" pitchFamily="34" charset="0"/>
            </a:endParaRPr>
          </a:p>
          <a:p>
            <a:pPr marL="0" indent="0" algn="just">
              <a:buNone/>
            </a:pPr>
            <a:r>
              <a:rPr lang="el-GR" u="sng" dirty="0">
                <a:latin typeface="Arial" pitchFamily="34" charset="0"/>
                <a:cs typeface="Arial" pitchFamily="34" charset="0"/>
              </a:rPr>
              <a:t>Στόχος:</a:t>
            </a:r>
            <a:r>
              <a:rPr lang="el-GR" dirty="0">
                <a:latin typeface="Arial" pitchFamily="34" charset="0"/>
                <a:cs typeface="Arial" pitchFamily="34" charset="0"/>
              </a:rPr>
              <a:t> Να κατηγοριοποιήσουν τις παρακάτω προτάσεις στις αντίστοιχες διαστάσεις με βάση το μοντέλο του </a:t>
            </a:r>
            <a:r>
              <a:rPr lang="el-GR" dirty="0" err="1">
                <a:latin typeface="Arial" pitchFamily="34" charset="0"/>
                <a:cs typeface="Arial" pitchFamily="34" charset="0"/>
              </a:rPr>
              <a:t>Hofstede</a:t>
            </a:r>
            <a:r>
              <a:rPr lang="el-GR" dirty="0">
                <a:latin typeface="Arial" pitchFamily="34" charset="0"/>
                <a:cs typeface="Arial" pitchFamily="34" charset="0"/>
              </a:rPr>
              <a:t>. </a:t>
            </a:r>
          </a:p>
          <a:p>
            <a:pPr marL="0" indent="0" algn="just">
              <a:buNone/>
            </a:pPr>
            <a:endParaRPr lang="el-GR" dirty="0">
              <a:latin typeface="Arial" pitchFamily="34" charset="0"/>
              <a:cs typeface="Arial" pitchFamily="34" charset="0"/>
            </a:endParaRPr>
          </a:p>
          <a:p>
            <a:pPr marL="0" indent="0" algn="just">
              <a:buNone/>
            </a:pPr>
            <a:r>
              <a:rPr lang="el-GR" dirty="0">
                <a:latin typeface="Arial" pitchFamily="34" charset="0"/>
                <a:cs typeface="Arial" pitchFamily="34" charset="0"/>
              </a:rPr>
              <a:t>Μοιράζουμε στους εκπαιδευτικούς φύλλα εργασίας, τα οποία περιλαμβάνουν 15 προτάσεις σχετικές με τις πολιτισμικές διαφορές του μοντέλου του </a:t>
            </a:r>
            <a:r>
              <a:rPr lang="el-GR" dirty="0" err="1">
                <a:latin typeface="Arial" pitchFamily="34" charset="0"/>
                <a:cs typeface="Arial" pitchFamily="34" charset="0"/>
              </a:rPr>
              <a:t>Hofstede</a:t>
            </a:r>
            <a:r>
              <a:rPr lang="el-GR" dirty="0">
                <a:latin typeface="Arial" pitchFamily="34" charset="0"/>
                <a:cs typeface="Arial" pitchFamily="34" charset="0"/>
              </a:rPr>
              <a:t>. Οι εκπαιδευτικοί καλούνται να κατηγοριοποιήσουν τις παρακάτω προτάσεις στην αντίστοιχη διάσταση με βάση την παραπάνω θεωρία. </a:t>
            </a:r>
          </a:p>
          <a:p>
            <a:pPr marL="0" indent="0" algn="just">
              <a:buNone/>
            </a:pPr>
            <a:r>
              <a:rPr lang="el-GR" dirty="0">
                <a:latin typeface="Arial" pitchFamily="34" charset="0"/>
                <a:cs typeface="Arial" pitchFamily="34" charset="0"/>
              </a:rPr>
              <a:t>Οι έξι διαστάσεις είναι οι εξής:</a:t>
            </a:r>
          </a:p>
          <a:p>
            <a:pPr marL="0" indent="0" algn="just">
              <a:buNone/>
            </a:pPr>
            <a:r>
              <a:rPr lang="el-GR" dirty="0">
                <a:latin typeface="Arial" pitchFamily="34" charset="0"/>
                <a:cs typeface="Arial" pitchFamily="34" charset="0"/>
              </a:rPr>
              <a:t>1/ Απόσταση δύναμης (μικρή ή μεγάλη)</a:t>
            </a:r>
          </a:p>
          <a:p>
            <a:pPr marL="0" indent="0" algn="just">
              <a:buNone/>
            </a:pPr>
            <a:r>
              <a:rPr lang="el-GR" dirty="0">
                <a:latin typeface="Arial" pitchFamily="34" charset="0"/>
                <a:cs typeface="Arial" pitchFamily="34" charset="0"/>
              </a:rPr>
              <a:t>2/ Αποφυγή αβεβαιότητας (χαμηλή ή υψηλή)</a:t>
            </a:r>
          </a:p>
          <a:p>
            <a:pPr marL="0" indent="0" algn="just">
              <a:buNone/>
            </a:pPr>
            <a:r>
              <a:rPr lang="el-GR" dirty="0">
                <a:latin typeface="Arial" pitchFamily="34" charset="0"/>
                <a:cs typeface="Arial" pitchFamily="34" charset="0"/>
              </a:rPr>
              <a:t>3/ Ατομικισμός-Κολεκτιβισμός </a:t>
            </a:r>
          </a:p>
          <a:p>
            <a:pPr marL="0" indent="0" algn="just">
              <a:buNone/>
            </a:pPr>
            <a:r>
              <a:rPr lang="el-GR" dirty="0">
                <a:latin typeface="Arial" pitchFamily="34" charset="0"/>
                <a:cs typeface="Arial" pitchFamily="34" charset="0"/>
              </a:rPr>
              <a:t>4/ Αρρενωπότητα- Θηλυκότητα</a:t>
            </a:r>
          </a:p>
          <a:p>
            <a:pPr marL="0" indent="0" algn="just">
              <a:buNone/>
            </a:pPr>
            <a:r>
              <a:rPr lang="el-GR" dirty="0">
                <a:latin typeface="Arial" pitchFamily="34" charset="0"/>
                <a:cs typeface="Arial" pitchFamily="34" charset="0"/>
              </a:rPr>
              <a:t>5/ Μακροπρόθεσμος- Βραχυπρόθεσμος  Προσανατολισμός </a:t>
            </a:r>
          </a:p>
          <a:p>
            <a:pPr marL="0" indent="0" algn="just">
              <a:buNone/>
            </a:pPr>
            <a:r>
              <a:rPr lang="el-GR" dirty="0">
                <a:latin typeface="Arial" pitchFamily="34" charset="0"/>
                <a:cs typeface="Arial" pitchFamily="34" charset="0"/>
              </a:rPr>
              <a:t>6/ Επιείκεια- Αυτοσυγκράτηση </a:t>
            </a:r>
          </a:p>
          <a:p>
            <a:pPr marL="0" indent="0" algn="just">
              <a:buNone/>
            </a:pPr>
            <a:endParaRPr lang="el-GR" dirty="0">
              <a:latin typeface="Arial" pitchFamily="34" charset="0"/>
              <a:cs typeface="Arial" pitchFamily="34" charset="0"/>
            </a:endParaRPr>
          </a:p>
          <a:p>
            <a:pPr marL="0" indent="0" algn="just">
              <a:buNone/>
            </a:pPr>
            <a:endParaRPr lang="el-GR" dirty="0">
              <a:latin typeface="Arial" pitchFamily="34" charset="0"/>
              <a:cs typeface="Arial" pitchFamily="34" charset="0"/>
            </a:endParaRPr>
          </a:p>
        </p:txBody>
      </p:sp>
    </p:spTree>
    <p:extLst>
      <p:ext uri="{BB962C8B-B14F-4D97-AF65-F5344CB8AC3E}">
        <p14:creationId xmlns="" xmlns:p14="http://schemas.microsoft.com/office/powerpoint/2010/main" val="78739341"/>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836712"/>
            <a:ext cx="8229600" cy="864096"/>
          </a:xfrm>
        </p:spPr>
        <p:txBody>
          <a:bodyPr>
            <a:normAutofit fontScale="90000"/>
          </a:bodyPr>
          <a:lstStyle/>
          <a:p>
            <a:pPr algn="ctr"/>
            <a:r>
              <a:rPr lang="el-GR" dirty="0"/>
              <a:t>Δραστηριότητες</a:t>
            </a:r>
            <a:br>
              <a:rPr lang="el-GR" dirty="0"/>
            </a:br>
            <a:endParaRPr lang="el-GR" dirty="0"/>
          </a:p>
        </p:txBody>
      </p:sp>
      <p:sp>
        <p:nvSpPr>
          <p:cNvPr id="3" name="Θέση περιεχομένου 2"/>
          <p:cNvSpPr>
            <a:spLocks noGrp="1"/>
          </p:cNvSpPr>
          <p:nvPr>
            <p:ph idx="1"/>
          </p:nvPr>
        </p:nvSpPr>
        <p:spPr>
          <a:xfrm>
            <a:off x="457200" y="1340768"/>
            <a:ext cx="8229600" cy="4983832"/>
          </a:xfrm>
        </p:spPr>
        <p:txBody>
          <a:bodyPr>
            <a:normAutofit fontScale="70000" lnSpcReduction="20000"/>
          </a:bodyPr>
          <a:lstStyle/>
          <a:p>
            <a:pPr marL="0" indent="0">
              <a:buNone/>
            </a:pPr>
            <a:r>
              <a:rPr lang="el-GR" u="sng" dirty="0"/>
              <a:t>Προτάσεις</a:t>
            </a:r>
            <a:r>
              <a:rPr lang="el-GR" u="sng" dirty="0" smtClean="0"/>
              <a:t>:</a:t>
            </a:r>
            <a:endParaRPr lang="el-GR" u="sng" dirty="0"/>
          </a:p>
          <a:p>
            <a:r>
              <a:rPr lang="el-GR" dirty="0"/>
              <a:t>Η χρήση της δύναμης πρέπει να είναι νόμιμη και να υπόκειται σε κριτήρια καλού και κακού.</a:t>
            </a:r>
          </a:p>
          <a:p>
            <a:r>
              <a:rPr lang="el-GR" dirty="0"/>
              <a:t>Δασκαλοκεντρική προσέγγιση μάθησης.</a:t>
            </a:r>
          </a:p>
          <a:p>
            <a:r>
              <a:rPr lang="el-GR" dirty="0"/>
              <a:t>Ανεκτικότητα στις διαφορετικές απόψεις.</a:t>
            </a:r>
          </a:p>
          <a:p>
            <a:r>
              <a:rPr lang="el-GR" dirty="0"/>
              <a:t>Τυποποιημένες καταστάσεις με σαφείς κανόνες και παραδόσεις.</a:t>
            </a:r>
          </a:p>
          <a:p>
            <a:r>
              <a:rPr lang="el-GR" dirty="0"/>
              <a:t>Το άγχος του </a:t>
            </a:r>
            <a:r>
              <a:rPr lang="el-GR" dirty="0" err="1"/>
              <a:t>ανήκειν</a:t>
            </a:r>
            <a:r>
              <a:rPr lang="el-GR" dirty="0"/>
              <a:t>.</a:t>
            </a:r>
          </a:p>
          <a:p>
            <a:r>
              <a:rPr lang="el-GR" dirty="0"/>
              <a:t>Σκοπός της εκπαίδευσης να μάθουν πώς να μαθαίνουν.</a:t>
            </a:r>
          </a:p>
          <a:p>
            <a:r>
              <a:rPr lang="el-GR" dirty="0"/>
              <a:t>Η σχέση υπερισχύει της εργασίας.</a:t>
            </a:r>
          </a:p>
          <a:p>
            <a:r>
              <a:rPr lang="el-GR" dirty="0"/>
              <a:t>Ελάχιστη συναισθηματική και κοινωνική διαφοροποίηση του ρόλου μεταξύ των φύλων.</a:t>
            </a:r>
          </a:p>
          <a:p>
            <a:r>
              <a:rPr lang="el-GR" dirty="0"/>
              <a:t>Η δουλειά υπερισχύει της οικογένειας.</a:t>
            </a:r>
          </a:p>
          <a:p>
            <a:r>
              <a:rPr lang="el-GR" dirty="0"/>
              <a:t>Ισορροπία μεταξύ οικογένειας και δουλειάς.</a:t>
            </a:r>
          </a:p>
          <a:p>
            <a:r>
              <a:rPr lang="el-GR" dirty="0"/>
              <a:t>Τα πιο σημαντικά γεγονότα στη ζωή ενός ανθρώπου συνέβησαν στο παρελθόν ή λαμβάνουν χώρα τώρα.</a:t>
            </a:r>
          </a:p>
          <a:p>
            <a:r>
              <a:rPr lang="el-GR" dirty="0"/>
              <a:t>Η λιτότητα και η επιμονή είναι σημαντικοί στόχοι.</a:t>
            </a:r>
          </a:p>
          <a:p>
            <a:r>
              <a:rPr lang="el-GR" dirty="0"/>
              <a:t>Η ελευθερία λόγου δεν αποτελεί πρωταρχικό μέλημα.</a:t>
            </a:r>
          </a:p>
          <a:p>
            <a:r>
              <a:rPr lang="el-GR" dirty="0"/>
              <a:t>Έμφαση στο συναισθηματικό κόσμο του ανθρώπου.</a:t>
            </a:r>
          </a:p>
          <a:p>
            <a:endParaRPr lang="el-GR" dirty="0"/>
          </a:p>
        </p:txBody>
      </p:sp>
    </p:spTree>
    <p:extLst>
      <p:ext uri="{BB962C8B-B14F-4D97-AF65-F5344CB8AC3E}">
        <p14:creationId xmlns="" xmlns:p14="http://schemas.microsoft.com/office/powerpoint/2010/main" val="482550106"/>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908720"/>
            <a:ext cx="8229600" cy="852704"/>
          </a:xfrm>
        </p:spPr>
        <p:txBody>
          <a:bodyPr>
            <a:normAutofit fontScale="90000"/>
          </a:bodyPr>
          <a:lstStyle/>
          <a:p>
            <a:pPr algn="ctr"/>
            <a:r>
              <a:rPr lang="el-GR" dirty="0" smtClean="0">
                <a:latin typeface="Arial" pitchFamily="34" charset="0"/>
                <a:cs typeface="Arial" pitchFamily="34" charset="0"/>
              </a:rPr>
              <a:t>  Δραστηριότητες</a:t>
            </a:r>
            <a:r>
              <a:rPr lang="el-GR" dirty="0">
                <a:latin typeface="Arial" pitchFamily="34" charset="0"/>
                <a:cs typeface="Arial" pitchFamily="34" charset="0"/>
              </a:rPr>
              <a:t/>
            </a:r>
            <a:br>
              <a:rPr lang="el-GR" dirty="0">
                <a:latin typeface="Arial" pitchFamily="34" charset="0"/>
                <a:cs typeface="Arial" pitchFamily="34" charset="0"/>
              </a:rPr>
            </a:br>
            <a:endParaRPr lang="el-GR" dirty="0"/>
          </a:p>
        </p:txBody>
      </p:sp>
      <p:sp>
        <p:nvSpPr>
          <p:cNvPr id="3" name="Θέση περιεχομένου 2"/>
          <p:cNvSpPr>
            <a:spLocks noGrp="1"/>
          </p:cNvSpPr>
          <p:nvPr>
            <p:ph idx="1"/>
          </p:nvPr>
        </p:nvSpPr>
        <p:spPr>
          <a:xfrm>
            <a:off x="467544" y="1196752"/>
            <a:ext cx="8229600" cy="5184576"/>
          </a:xfrm>
        </p:spPr>
        <p:txBody>
          <a:bodyPr>
            <a:normAutofit fontScale="70000" lnSpcReduction="20000"/>
          </a:bodyPr>
          <a:lstStyle/>
          <a:p>
            <a:r>
              <a:rPr lang="el-GR" b="1" dirty="0" smtClean="0">
                <a:latin typeface="Arial" pitchFamily="34" charset="0"/>
                <a:cs typeface="Arial" pitchFamily="34" charset="0"/>
              </a:rPr>
              <a:t>2</a:t>
            </a:r>
            <a:r>
              <a:rPr lang="el-GR" b="1" baseline="30000" dirty="0" smtClean="0">
                <a:latin typeface="Arial" pitchFamily="34" charset="0"/>
                <a:cs typeface="Arial" pitchFamily="34" charset="0"/>
              </a:rPr>
              <a:t>η</a:t>
            </a:r>
            <a:r>
              <a:rPr lang="el-GR" b="1" dirty="0" smtClean="0">
                <a:latin typeface="Arial" pitchFamily="34" charset="0"/>
                <a:cs typeface="Arial" pitchFamily="34" charset="0"/>
              </a:rPr>
              <a:t> δραστηριότητα (Αναλύοντας κριτικά):</a:t>
            </a:r>
          </a:p>
          <a:p>
            <a:pPr marL="0" indent="0">
              <a:buNone/>
            </a:pPr>
            <a:r>
              <a:rPr lang="el-GR" u="sng" dirty="0">
                <a:latin typeface="Arial" pitchFamily="34" charset="0"/>
                <a:cs typeface="Arial" pitchFamily="34" charset="0"/>
              </a:rPr>
              <a:t>Στόχος</a:t>
            </a:r>
            <a:r>
              <a:rPr lang="el-GR" dirty="0">
                <a:latin typeface="Arial" pitchFamily="34" charset="0"/>
                <a:cs typeface="Arial" pitchFamily="34" charset="0"/>
              </a:rPr>
              <a:t>: Να συζητήσουν και να αξιολογήσουν οι εκπαιδευτικοί αν ο συνομιλητής τους ανήκει σε </a:t>
            </a:r>
            <a:r>
              <a:rPr lang="el-GR" dirty="0" err="1">
                <a:latin typeface="Arial" pitchFamily="34" charset="0"/>
                <a:cs typeface="Arial" pitchFamily="34" charset="0"/>
              </a:rPr>
              <a:t>μονοχρονική</a:t>
            </a:r>
            <a:r>
              <a:rPr lang="el-GR" dirty="0">
                <a:latin typeface="Arial" pitchFamily="34" charset="0"/>
                <a:cs typeface="Arial" pitchFamily="34" charset="0"/>
              </a:rPr>
              <a:t> ή </a:t>
            </a:r>
            <a:r>
              <a:rPr lang="el-GR" dirty="0" err="1">
                <a:latin typeface="Arial" pitchFamily="34" charset="0"/>
                <a:cs typeface="Arial" pitchFamily="34" charset="0"/>
              </a:rPr>
              <a:t>πολυχρονική</a:t>
            </a:r>
            <a:r>
              <a:rPr lang="el-GR" dirty="0">
                <a:latin typeface="Arial" pitchFamily="34" charset="0"/>
                <a:cs typeface="Arial" pitchFamily="34" charset="0"/>
              </a:rPr>
              <a:t> κουλτούρα. </a:t>
            </a:r>
          </a:p>
          <a:p>
            <a:pPr marL="0" indent="0">
              <a:buNone/>
            </a:pPr>
            <a:endParaRPr lang="el-GR" dirty="0">
              <a:latin typeface="Arial" pitchFamily="34" charset="0"/>
              <a:cs typeface="Arial" pitchFamily="34" charset="0"/>
            </a:endParaRPr>
          </a:p>
          <a:p>
            <a:pPr marL="0" indent="0">
              <a:buNone/>
            </a:pPr>
            <a:r>
              <a:rPr lang="el-GR" dirty="0">
                <a:latin typeface="Arial" pitchFamily="34" charset="0"/>
                <a:cs typeface="Arial" pitchFamily="34" charset="0"/>
              </a:rPr>
              <a:t>Οι εκπαιδευτικοί ανά δύο άτομα ξεκινούν μία συζήτηση. Αρχικά, ο ένας αναλαμβάνει να κάνει στον δεύτερο 5 ερωτήσεις σύμφωνα με τον παρακάτω πίνακα. Οι ερωτήσεις είναι οι εξής:</a:t>
            </a:r>
          </a:p>
          <a:p>
            <a:pPr marL="0" indent="0">
              <a:buNone/>
            </a:pPr>
            <a:r>
              <a:rPr lang="el-GR" dirty="0">
                <a:latin typeface="Arial" pitchFamily="34" charset="0"/>
                <a:cs typeface="Arial" pitchFamily="34" charset="0"/>
              </a:rPr>
              <a:t>Επιλέγεται να κάνετε ένα πράγμα κάθε φορά ή πολλά ταυτόχρονα;</a:t>
            </a:r>
          </a:p>
          <a:p>
            <a:pPr marL="0" indent="0">
              <a:buNone/>
            </a:pPr>
            <a:r>
              <a:rPr lang="el-GR" dirty="0">
                <a:latin typeface="Arial" pitchFamily="34" charset="0"/>
                <a:cs typeface="Arial" pitchFamily="34" charset="0"/>
              </a:rPr>
              <a:t>Εστιάζεται την προσοχή σας σε μία δουλειά ή αποσπάστε εύκολα;</a:t>
            </a:r>
          </a:p>
          <a:p>
            <a:pPr marL="0" indent="0">
              <a:buNone/>
            </a:pPr>
            <a:r>
              <a:rPr lang="el-GR" dirty="0">
                <a:latin typeface="Arial" pitchFamily="34" charset="0"/>
                <a:cs typeface="Arial" pitchFamily="34" charset="0"/>
              </a:rPr>
              <a:t>Σας ενδιαφέρει περισσότερο πότε πρέπει να γίνουν τα πράγματα ή τι θα επιτευχθεί;</a:t>
            </a:r>
          </a:p>
          <a:p>
            <a:pPr marL="0" indent="0">
              <a:buNone/>
            </a:pPr>
            <a:r>
              <a:rPr lang="el-GR" dirty="0">
                <a:latin typeface="Arial" pitchFamily="34" charset="0"/>
                <a:cs typeface="Arial" pitchFamily="34" charset="0"/>
              </a:rPr>
              <a:t>Έχετε ως προτεραιότητα τη δουλειά ή τις σχέσεις με τους ανθρώπους;</a:t>
            </a:r>
          </a:p>
          <a:p>
            <a:pPr marL="0" indent="0">
              <a:buNone/>
            </a:pPr>
            <a:r>
              <a:rPr lang="el-GR" dirty="0">
                <a:latin typeface="Arial" pitchFamily="34" charset="0"/>
                <a:cs typeface="Arial" pitchFamily="34" charset="0"/>
              </a:rPr>
              <a:t>Δανείζετε και δανείζεστε σπάνια ή συχνά;</a:t>
            </a:r>
          </a:p>
          <a:p>
            <a:pPr marL="0" indent="0">
              <a:buNone/>
            </a:pPr>
            <a:endParaRPr lang="el-GR" dirty="0">
              <a:latin typeface="Arial" pitchFamily="34" charset="0"/>
              <a:cs typeface="Arial" pitchFamily="34" charset="0"/>
            </a:endParaRPr>
          </a:p>
          <a:p>
            <a:pPr marL="0" indent="0">
              <a:buNone/>
            </a:pPr>
            <a:r>
              <a:rPr lang="el-GR" dirty="0">
                <a:latin typeface="Arial" pitchFamily="34" charset="0"/>
                <a:cs typeface="Arial" pitchFamily="34" charset="0"/>
              </a:rPr>
              <a:t>Μετά την διεξαγωγή των ερωτήσεων και την συλλογή των απαντήσεων ο πρώτος εκπαιδευτικός μπορεί να κρίνει αν ο ερωτώμενος ανήκει σε </a:t>
            </a:r>
            <a:r>
              <a:rPr lang="el-GR" dirty="0" err="1">
                <a:latin typeface="Arial" pitchFamily="34" charset="0"/>
                <a:cs typeface="Arial" pitchFamily="34" charset="0"/>
              </a:rPr>
              <a:t>πολυχρονική</a:t>
            </a:r>
            <a:r>
              <a:rPr lang="el-GR" dirty="0">
                <a:latin typeface="Arial" pitchFamily="34" charset="0"/>
                <a:cs typeface="Arial" pitchFamily="34" charset="0"/>
              </a:rPr>
              <a:t> ή </a:t>
            </a:r>
            <a:r>
              <a:rPr lang="el-GR" dirty="0" err="1">
                <a:latin typeface="Arial" pitchFamily="34" charset="0"/>
                <a:cs typeface="Arial" pitchFamily="34" charset="0"/>
              </a:rPr>
              <a:t>μονοχρονική</a:t>
            </a:r>
            <a:r>
              <a:rPr lang="el-GR" dirty="0">
                <a:latin typeface="Arial" pitchFamily="34" charset="0"/>
                <a:cs typeface="Arial" pitchFamily="34" charset="0"/>
              </a:rPr>
              <a:t> κουλτούρα. Στη συνέχεια επαναλαμβάνεται η διαδικασία αντιστρέφοντας τους ρόλους των δύο εκπαιδευτικών. Τέλος, θα καταγράψουν τα συμπεράσματα τους.</a:t>
            </a:r>
          </a:p>
          <a:p>
            <a:pPr marL="0" indent="0">
              <a:buNone/>
            </a:pPr>
            <a:endParaRPr lang="el-GR" dirty="0">
              <a:latin typeface="Arial" pitchFamily="34" charset="0"/>
              <a:cs typeface="Arial" pitchFamily="34" charset="0"/>
            </a:endParaRPr>
          </a:p>
        </p:txBody>
      </p:sp>
    </p:spTree>
    <p:extLst>
      <p:ext uri="{BB962C8B-B14F-4D97-AF65-F5344CB8AC3E}">
        <p14:creationId xmlns="" xmlns:p14="http://schemas.microsoft.com/office/powerpoint/2010/main" val="94261542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latin typeface="Arial" pitchFamily="34" charset="0"/>
                <a:cs typeface="Arial" pitchFamily="34" charset="0"/>
              </a:rPr>
              <a:t>Δραστηριότητες</a:t>
            </a:r>
            <a:br>
              <a:rPr lang="el-GR" dirty="0">
                <a:latin typeface="Arial" pitchFamily="34" charset="0"/>
                <a:cs typeface="Arial" pitchFamily="34" charset="0"/>
              </a:rPr>
            </a:br>
            <a:endParaRPr lang="el-GR" dirty="0"/>
          </a:p>
        </p:txBody>
      </p:sp>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22318771"/>
              </p:ext>
            </p:extLst>
          </p:nvPr>
        </p:nvGraphicFramePr>
        <p:xfrm>
          <a:off x="971600" y="1628800"/>
          <a:ext cx="6984776" cy="4033458"/>
        </p:xfrm>
        <a:graphic>
          <a:graphicData uri="http://schemas.openxmlformats.org/drawingml/2006/table">
            <a:tbl>
              <a:tblPr firstRow="1" firstCol="1" bandRow="1">
                <a:tableStyleId>{5C22544A-7EE6-4342-B048-85BDC9FD1C3A}</a:tableStyleId>
              </a:tblPr>
              <a:tblGrid>
                <a:gridCol w="2595488"/>
                <a:gridCol w="1804035"/>
                <a:gridCol w="2585253"/>
              </a:tblGrid>
              <a:tr h="1296144">
                <a:tc>
                  <a:txBody>
                    <a:bodyPr/>
                    <a:lstStyle/>
                    <a:p>
                      <a:pPr algn="ctr">
                        <a:lnSpc>
                          <a:spcPct val="115000"/>
                        </a:lnSpc>
                        <a:spcAft>
                          <a:spcPts val="0"/>
                        </a:spcAft>
                      </a:pPr>
                      <a:r>
                        <a:rPr lang="el-GR" sz="1200">
                          <a:effectLst/>
                        </a:rPr>
                        <a:t>Παράγοντας</a:t>
                      </a:r>
                      <a:endParaRPr lang="el-GR" sz="1100">
                        <a:effectLst/>
                        <a:latin typeface="Calibri"/>
                        <a:ea typeface="Calibri"/>
                        <a:cs typeface="Times New Roman"/>
                      </a:endParaRPr>
                    </a:p>
                  </a:txBody>
                  <a:tcPr marL="68580" marR="68580" marT="0" marB="0"/>
                </a:tc>
                <a:tc>
                  <a:txBody>
                    <a:bodyPr/>
                    <a:lstStyle/>
                    <a:p>
                      <a:pPr>
                        <a:lnSpc>
                          <a:spcPct val="115000"/>
                        </a:lnSpc>
                        <a:spcAft>
                          <a:spcPts val="0"/>
                        </a:spcAft>
                      </a:pPr>
                      <a:r>
                        <a:rPr lang="el-GR" sz="1200" dirty="0" err="1">
                          <a:effectLst/>
                        </a:rPr>
                        <a:t>Μονοχρονικές</a:t>
                      </a:r>
                      <a:r>
                        <a:rPr lang="el-GR" sz="1200" dirty="0">
                          <a:effectLst/>
                        </a:rPr>
                        <a:t> κουλτούρες</a:t>
                      </a:r>
                      <a:endParaRPr lang="el-G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a:effectLst/>
                        </a:rPr>
                        <a:t>Πολυχρονικές κουλτούρες</a:t>
                      </a:r>
                      <a:endParaRPr lang="el-GR" sz="11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l-GR" sz="1200">
                          <a:effectLst/>
                        </a:rPr>
                        <a:t>Ενέργειες</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dirty="0">
                          <a:effectLst/>
                        </a:rPr>
                        <a:t>Κάνουν ένα πράγμα κάθε φορά</a:t>
                      </a:r>
                      <a:endParaRPr lang="el-G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a:effectLst/>
                        </a:rPr>
                        <a:t>Κάνουν πολλά πράγματα ταυτόχρονα</a:t>
                      </a:r>
                      <a:endParaRPr lang="el-GR" sz="11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l-GR" sz="1200">
                          <a:effectLst/>
                        </a:rPr>
                        <a:t>Εστίαση</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dirty="0">
                          <a:effectLst/>
                        </a:rPr>
                        <a:t>Εστιάζουν την προσοχή τους σε μια δουλειά</a:t>
                      </a:r>
                      <a:endParaRPr lang="el-G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a:effectLst/>
                        </a:rPr>
                        <a:t>Αποσπώνται εύκολα </a:t>
                      </a:r>
                      <a:endParaRPr lang="el-GR" sz="11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l-GR" sz="1200">
                          <a:effectLst/>
                        </a:rPr>
                        <a:t>Προσοχή στον χρόνο</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dirty="0">
                          <a:effectLst/>
                        </a:rPr>
                        <a:t>Σκέφτονται πότε πρέπει να γίνουν τα πράγματα</a:t>
                      </a:r>
                      <a:endParaRPr lang="el-G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a:effectLst/>
                        </a:rPr>
                        <a:t>Σκέφτονται τι θα επιτευχθεί</a:t>
                      </a:r>
                      <a:endParaRPr lang="el-GR" sz="11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l-GR" sz="1200">
                          <a:effectLst/>
                        </a:rPr>
                        <a:t>Προτεραιότητα</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a:effectLst/>
                        </a:rPr>
                        <a:t>Βάζουν πρώτα τη δουλειά</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a:effectLst/>
                        </a:rPr>
                        <a:t>Βάζουν πρώτα τις σχέσεις μεταξύ των ανθρώπων</a:t>
                      </a:r>
                      <a:endParaRPr lang="el-GR" sz="1100">
                        <a:effectLst/>
                        <a:latin typeface="Calibri"/>
                        <a:ea typeface="Calibri"/>
                        <a:cs typeface="Times New Roman"/>
                      </a:endParaRPr>
                    </a:p>
                  </a:txBody>
                  <a:tcPr marL="68580" marR="68580" marT="0" marB="0"/>
                </a:tc>
              </a:tr>
              <a:tr h="1054818">
                <a:tc>
                  <a:txBody>
                    <a:bodyPr/>
                    <a:lstStyle/>
                    <a:p>
                      <a:pPr algn="ctr">
                        <a:lnSpc>
                          <a:spcPct val="115000"/>
                        </a:lnSpc>
                        <a:spcAft>
                          <a:spcPts val="0"/>
                        </a:spcAft>
                      </a:pPr>
                      <a:r>
                        <a:rPr lang="el-GR" sz="1200">
                          <a:effectLst/>
                        </a:rPr>
                        <a:t>Σεβασμός στην ιδιοκτησία</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a:effectLst/>
                        </a:rPr>
                        <a:t>Σπάνια δανείζουν ή δανείζονται</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200" dirty="0">
                          <a:effectLst/>
                        </a:rPr>
                        <a:t>Συχνά και εύκολα δανείζουν και δανείζονται</a:t>
                      </a:r>
                      <a:endParaRPr lang="el-G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 xmlns:p14="http://schemas.microsoft.com/office/powerpoint/2010/main" val="182349393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latin typeface="Arial" pitchFamily="34" charset="0"/>
                <a:cs typeface="Arial" pitchFamily="34" charset="0"/>
              </a:rPr>
              <a:t>Διαπολιτισμικές διαφορές</a:t>
            </a:r>
            <a:endParaRPr lang="el-GR"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a:bodyPr>
          <a:lstStyle/>
          <a:p>
            <a:r>
              <a:rPr lang="el-GR" dirty="0" smtClean="0"/>
              <a:t>Σχετίζονται με τρία επίπεδα του πολιτισμού (τα μοντέλα συμπεριφοράς, τα ιδεώδη και τις αξίες)</a:t>
            </a:r>
          </a:p>
          <a:p>
            <a:r>
              <a:rPr lang="el-GR" dirty="0" smtClean="0"/>
              <a:t>Ειδικότερα περιλαμβάνουν τρόπους επικοινωνίας, τον τρόπο ζωής, τα έθιμα, τις αξίες, τον τρόπο θεώρησης των πραγμάτων κ.λπ.</a:t>
            </a:r>
          </a:p>
          <a:p>
            <a:r>
              <a:rPr lang="el-GR" dirty="0" smtClean="0"/>
              <a:t>Οι πολιτισμικές διαφορές πρέπει πάντα να κρίνονται στο πλαίσιο της σύγκρισης δύο πολιτισμών, αφού ο τρόπος που ένας πολιτισμός διαφέρει από έναν δεύτερο δεν είναι απαραίτητα ο τρόπος που διαφέρει από έναν τρίτο. </a:t>
            </a:r>
            <a:endParaRPr lang="el-GR" dirty="0"/>
          </a:p>
        </p:txBody>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60648"/>
            <a:ext cx="8229600" cy="1143000"/>
          </a:xfrm>
        </p:spPr>
        <p:txBody>
          <a:bodyPr/>
          <a:lstStyle/>
          <a:p>
            <a:pPr algn="ctr"/>
            <a:r>
              <a:rPr lang="el-GR" dirty="0" smtClean="0">
                <a:latin typeface="Arial" pitchFamily="34" charset="0"/>
                <a:cs typeface="Arial" pitchFamily="34" charset="0"/>
              </a:rPr>
              <a:t>Δραστηριότητες</a:t>
            </a:r>
            <a:endParaRPr lang="el-GR"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fontScale="85000" lnSpcReduction="10000"/>
          </a:bodyPr>
          <a:lstStyle/>
          <a:p>
            <a:r>
              <a:rPr lang="el-GR" b="1" dirty="0" smtClean="0">
                <a:latin typeface="Arial" pitchFamily="34" charset="0"/>
                <a:cs typeface="Arial" pitchFamily="34" charset="0"/>
              </a:rPr>
              <a:t>     3</a:t>
            </a:r>
            <a:r>
              <a:rPr lang="el-GR" b="1" baseline="30000" dirty="0" smtClean="0">
                <a:latin typeface="Arial" pitchFamily="34" charset="0"/>
                <a:cs typeface="Arial" pitchFamily="34" charset="0"/>
              </a:rPr>
              <a:t>η</a:t>
            </a:r>
            <a:r>
              <a:rPr lang="el-GR" b="1" dirty="0" smtClean="0">
                <a:latin typeface="Arial" pitchFamily="34" charset="0"/>
                <a:cs typeface="Arial" pitchFamily="34" charset="0"/>
              </a:rPr>
              <a:t> δραστηριότητα (Βιώνοντας το νέο)</a:t>
            </a:r>
          </a:p>
          <a:p>
            <a:pPr>
              <a:buNone/>
            </a:pPr>
            <a:r>
              <a:rPr lang="el-GR" dirty="0" smtClean="0"/>
              <a:t>    </a:t>
            </a:r>
            <a:r>
              <a:rPr lang="el-GR" u="sng" dirty="0" smtClean="0">
                <a:latin typeface="Arial" pitchFamily="34" charset="0"/>
                <a:cs typeface="Arial" pitchFamily="34" charset="0"/>
              </a:rPr>
              <a:t>Στόχος</a:t>
            </a:r>
            <a:r>
              <a:rPr lang="el-GR" dirty="0" smtClean="0">
                <a:latin typeface="Arial" pitchFamily="34" charset="0"/>
                <a:cs typeface="Arial" pitchFamily="34" charset="0"/>
              </a:rPr>
              <a:t>: Να έρθουν οι εκπαιδευτικοί σε επαφή με στοιχεία από τις κουλτούρες χαμηλής και υψηλής απόδοσης</a:t>
            </a:r>
          </a:p>
          <a:p>
            <a:pPr algn="just">
              <a:buNone/>
            </a:pPr>
            <a:endParaRPr lang="el-GR" dirty="0" smtClean="0">
              <a:latin typeface="Arial" pitchFamily="34" charset="0"/>
              <a:cs typeface="Arial" pitchFamily="34" charset="0"/>
            </a:endParaRPr>
          </a:p>
          <a:p>
            <a:pPr algn="just">
              <a:buNone/>
            </a:pPr>
            <a:r>
              <a:rPr lang="el-GR" dirty="0" smtClean="0">
                <a:latin typeface="Arial" pitchFamily="34" charset="0"/>
                <a:cs typeface="Arial" pitchFamily="34" charset="0"/>
              </a:rPr>
              <a:t>    Στη συγκεκριμένη δραστηριότητα παρουσιάζουμε ένα βίντεο </a:t>
            </a:r>
            <a:r>
              <a:rPr lang="en-US" u="sng" dirty="0" smtClean="0">
                <a:latin typeface="Arial" pitchFamily="34" charset="0"/>
                <a:cs typeface="Arial" pitchFamily="34" charset="0"/>
                <a:hlinkClick r:id="rId2"/>
              </a:rPr>
              <a:t>https</a:t>
            </a:r>
            <a:r>
              <a:rPr lang="el-GR" u="sng" dirty="0" smtClean="0">
                <a:latin typeface="Arial" pitchFamily="34" charset="0"/>
                <a:cs typeface="Arial" pitchFamily="34" charset="0"/>
                <a:hlinkClick r:id="rId2"/>
              </a:rPr>
              <a:t>://</a:t>
            </a:r>
            <a:r>
              <a:rPr lang="en-US" u="sng" dirty="0" smtClean="0">
                <a:latin typeface="Arial" pitchFamily="34" charset="0"/>
                <a:cs typeface="Arial" pitchFamily="34" charset="0"/>
                <a:hlinkClick r:id="rId2"/>
              </a:rPr>
              <a:t>www</a:t>
            </a:r>
            <a:r>
              <a:rPr lang="el-GR" u="sng" dirty="0" smtClean="0">
                <a:latin typeface="Arial" pitchFamily="34" charset="0"/>
                <a:cs typeface="Arial" pitchFamily="34" charset="0"/>
                <a:hlinkClick r:id="rId2"/>
              </a:rPr>
              <a:t>.</a:t>
            </a:r>
            <a:r>
              <a:rPr lang="en-US" u="sng" dirty="0" err="1" smtClean="0">
                <a:latin typeface="Arial" pitchFamily="34" charset="0"/>
                <a:cs typeface="Arial" pitchFamily="34" charset="0"/>
                <a:hlinkClick r:id="rId2"/>
              </a:rPr>
              <a:t>youtube</a:t>
            </a:r>
            <a:r>
              <a:rPr lang="el-GR" u="sng" dirty="0" smtClean="0">
                <a:latin typeface="Arial" pitchFamily="34" charset="0"/>
                <a:cs typeface="Arial" pitchFamily="34" charset="0"/>
                <a:hlinkClick r:id="rId2"/>
              </a:rPr>
              <a:t>.</a:t>
            </a:r>
            <a:r>
              <a:rPr lang="en-US" u="sng" dirty="0" smtClean="0">
                <a:latin typeface="Arial" pitchFamily="34" charset="0"/>
                <a:cs typeface="Arial" pitchFamily="34" charset="0"/>
                <a:hlinkClick r:id="rId2"/>
              </a:rPr>
              <a:t>com</a:t>
            </a:r>
            <a:r>
              <a:rPr lang="el-GR" u="sng" dirty="0" smtClean="0">
                <a:latin typeface="Arial" pitchFamily="34" charset="0"/>
                <a:cs typeface="Arial" pitchFamily="34" charset="0"/>
                <a:hlinkClick r:id="rId2"/>
              </a:rPr>
              <a:t>/</a:t>
            </a:r>
            <a:r>
              <a:rPr lang="en-US" u="sng" dirty="0" smtClean="0">
                <a:latin typeface="Arial" pitchFamily="34" charset="0"/>
                <a:cs typeface="Arial" pitchFamily="34" charset="0"/>
                <a:hlinkClick r:id="rId2"/>
              </a:rPr>
              <a:t>watch</a:t>
            </a:r>
            <a:r>
              <a:rPr lang="el-GR" u="sng" dirty="0" smtClean="0">
                <a:latin typeface="Arial" pitchFamily="34" charset="0"/>
                <a:cs typeface="Arial" pitchFamily="34" charset="0"/>
                <a:hlinkClick r:id="rId2"/>
              </a:rPr>
              <a:t>?</a:t>
            </a:r>
            <a:r>
              <a:rPr lang="en-US" u="sng" dirty="0" smtClean="0">
                <a:latin typeface="Arial" pitchFamily="34" charset="0"/>
                <a:cs typeface="Arial" pitchFamily="34" charset="0"/>
                <a:hlinkClick r:id="rId2"/>
              </a:rPr>
              <a:t>v</a:t>
            </a:r>
            <a:r>
              <a:rPr lang="el-GR" u="sng" dirty="0" smtClean="0">
                <a:latin typeface="Arial" pitchFamily="34" charset="0"/>
                <a:cs typeface="Arial" pitchFamily="34" charset="0"/>
                <a:hlinkClick r:id="rId2"/>
              </a:rPr>
              <a:t>=</a:t>
            </a:r>
            <a:r>
              <a:rPr lang="en-US" u="sng" dirty="0" err="1" smtClean="0">
                <a:latin typeface="Arial" pitchFamily="34" charset="0"/>
                <a:cs typeface="Arial" pitchFamily="34" charset="0"/>
                <a:hlinkClick r:id="rId2"/>
              </a:rPr>
              <a:t>QsTf</a:t>
            </a:r>
            <a:r>
              <a:rPr lang="el-GR" u="sng" dirty="0" smtClean="0">
                <a:latin typeface="Arial" pitchFamily="34" charset="0"/>
                <a:cs typeface="Arial" pitchFamily="34" charset="0"/>
                <a:hlinkClick r:id="rId2"/>
              </a:rPr>
              <a:t>-</a:t>
            </a:r>
            <a:r>
              <a:rPr lang="en-US" u="sng" dirty="0" err="1" smtClean="0">
                <a:latin typeface="Arial" pitchFamily="34" charset="0"/>
                <a:cs typeface="Arial" pitchFamily="34" charset="0"/>
                <a:hlinkClick r:id="rId2"/>
              </a:rPr>
              <a:t>bqSNeE</a:t>
            </a:r>
            <a:r>
              <a:rPr lang="el-GR" dirty="0" smtClean="0">
                <a:latin typeface="Arial" pitchFamily="34" charset="0"/>
                <a:cs typeface="Arial" pitchFamily="34" charset="0"/>
              </a:rPr>
              <a:t>, στο οποίο παρουσιάζονται τα στοιχεία των κουλτούρων χαμηλής και υψηλής απόδοσης τα οποία έχουμε αναφέρει. Συγκεκριμένα, παρουσιάζονται άτομα στο χώρο της δουλειάς τους, τα οποία εκπροσωπούν και τις δύο κουλτούρες. Βλέπουμε τη συμπεριφορά και τον τρόπο που δουλεύουν, πριν κατά τη διάρκεια και μετά το </a:t>
            </a:r>
            <a:r>
              <a:rPr lang="en-US" dirty="0" smtClean="0">
                <a:latin typeface="Arial" pitchFamily="34" charset="0"/>
                <a:cs typeface="Arial" pitchFamily="34" charset="0"/>
              </a:rPr>
              <a:t>meeting </a:t>
            </a:r>
            <a:r>
              <a:rPr lang="el-GR" dirty="0" smtClean="0">
                <a:latin typeface="Arial" pitchFamily="34" charset="0"/>
                <a:cs typeface="Arial" pitchFamily="34" charset="0"/>
              </a:rPr>
              <a:t>που έχουν με την διευθύντρια.</a:t>
            </a:r>
          </a:p>
          <a:p>
            <a:pPr>
              <a:buNone/>
            </a:pPr>
            <a:r>
              <a:rPr lang="el-GR" dirty="0" smtClean="0"/>
              <a:t> </a:t>
            </a:r>
          </a:p>
          <a:p>
            <a:endParaRPr lang="el-GR" dirty="0"/>
          </a:p>
        </p:txBody>
      </p:sp>
    </p:spTree>
    <p:extLst>
      <p:ext uri="{BB962C8B-B14F-4D97-AF65-F5344CB8AC3E}">
        <p14:creationId xmlns="" xmlns:p14="http://schemas.microsoft.com/office/powerpoint/2010/main" val="2554145508"/>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332656"/>
            <a:ext cx="8229600" cy="864096"/>
          </a:xfrm>
        </p:spPr>
        <p:txBody>
          <a:bodyPr/>
          <a:lstStyle/>
          <a:p>
            <a:pPr algn="ctr"/>
            <a:r>
              <a:rPr lang="el-GR" dirty="0"/>
              <a:t>Δραστηριότητες</a:t>
            </a:r>
          </a:p>
        </p:txBody>
      </p:sp>
      <p:sp>
        <p:nvSpPr>
          <p:cNvPr id="3" name="2 - Θέση περιεχομένου"/>
          <p:cNvSpPr>
            <a:spLocks noGrp="1"/>
          </p:cNvSpPr>
          <p:nvPr>
            <p:ph idx="1"/>
          </p:nvPr>
        </p:nvSpPr>
        <p:spPr>
          <a:xfrm>
            <a:off x="467544" y="1556792"/>
            <a:ext cx="8229600" cy="4608512"/>
          </a:xfrm>
        </p:spPr>
        <p:txBody>
          <a:bodyPr>
            <a:normAutofit fontScale="92500" lnSpcReduction="20000"/>
          </a:bodyPr>
          <a:lstStyle/>
          <a:p>
            <a:r>
              <a:rPr lang="el-GR" sz="2200" dirty="0" smtClean="0">
                <a:latin typeface="Arial" pitchFamily="34" charset="0"/>
                <a:cs typeface="Arial" pitchFamily="34" charset="0"/>
              </a:rPr>
              <a:t>    </a:t>
            </a:r>
            <a:r>
              <a:rPr lang="el-GR" sz="2400" b="1" dirty="0" smtClean="0">
                <a:latin typeface="Arial" pitchFamily="34" charset="0"/>
                <a:cs typeface="Arial" pitchFamily="34" charset="0"/>
              </a:rPr>
              <a:t>4</a:t>
            </a:r>
            <a:r>
              <a:rPr lang="el-GR" sz="2400" b="1" baseline="30000" dirty="0" smtClean="0">
                <a:latin typeface="Arial" pitchFamily="34" charset="0"/>
                <a:cs typeface="Arial" pitchFamily="34" charset="0"/>
              </a:rPr>
              <a:t>η</a:t>
            </a:r>
            <a:r>
              <a:rPr lang="el-GR" sz="2400" b="1" dirty="0" smtClean="0">
                <a:latin typeface="Arial" pitchFamily="34" charset="0"/>
                <a:cs typeface="Arial" pitchFamily="34" charset="0"/>
              </a:rPr>
              <a:t>  </a:t>
            </a:r>
            <a:r>
              <a:rPr lang="el-GR" sz="2400" b="1" dirty="0">
                <a:latin typeface="Arial" pitchFamily="34" charset="0"/>
                <a:cs typeface="Arial" pitchFamily="34" charset="0"/>
              </a:rPr>
              <a:t>δ</a:t>
            </a:r>
            <a:r>
              <a:rPr lang="el-GR" sz="2400" b="1" dirty="0" smtClean="0">
                <a:latin typeface="Arial" pitchFamily="34" charset="0"/>
                <a:cs typeface="Arial" pitchFamily="34" charset="0"/>
              </a:rPr>
              <a:t>ραστηριότητα (Εφαρμόζοντας κατάλληλα):</a:t>
            </a:r>
          </a:p>
          <a:p>
            <a:pPr algn="just">
              <a:buNone/>
            </a:pPr>
            <a:r>
              <a:rPr lang="el-GR" dirty="0" smtClean="0"/>
              <a:t>    </a:t>
            </a:r>
            <a:r>
              <a:rPr lang="el-GR" u="sng" dirty="0" smtClean="0">
                <a:latin typeface="Arial" pitchFamily="34" charset="0"/>
                <a:cs typeface="Arial" pitchFamily="34" charset="0"/>
              </a:rPr>
              <a:t>Στόχος</a:t>
            </a:r>
            <a:r>
              <a:rPr lang="el-GR" dirty="0" smtClean="0">
                <a:latin typeface="Arial" pitchFamily="34" charset="0"/>
                <a:cs typeface="Arial" pitchFamily="34" charset="0"/>
              </a:rPr>
              <a:t>: Να εφαρμόσουν τα στοιχεία που παρουσιάστηκαν στο βίντεο και αφορούν χαρακτηριστικά κουλτούρων χαμηλής και υψηλής απόδοσης.  </a:t>
            </a:r>
          </a:p>
          <a:p>
            <a:pPr>
              <a:buNone/>
            </a:pPr>
            <a:endParaRPr lang="el-GR" dirty="0" smtClean="0">
              <a:latin typeface="Arial" pitchFamily="34" charset="0"/>
              <a:cs typeface="Arial" pitchFamily="34" charset="0"/>
            </a:endParaRPr>
          </a:p>
          <a:p>
            <a:pPr algn="just">
              <a:buNone/>
            </a:pPr>
            <a:r>
              <a:rPr lang="el-GR" dirty="0" smtClean="0">
                <a:latin typeface="Arial" pitchFamily="34" charset="0"/>
                <a:cs typeface="Arial" pitchFamily="34" charset="0"/>
              </a:rPr>
              <a:t>    Προτείνεται ένα </a:t>
            </a:r>
            <a:r>
              <a:rPr lang="en-US" dirty="0" smtClean="0">
                <a:latin typeface="Arial" pitchFamily="34" charset="0"/>
                <a:cs typeface="Arial" pitchFamily="34" charset="0"/>
              </a:rPr>
              <a:t>role play</a:t>
            </a:r>
            <a:r>
              <a:rPr lang="el-GR" dirty="0" smtClean="0">
                <a:latin typeface="Arial" pitchFamily="34" charset="0"/>
                <a:cs typeface="Arial" pitchFamily="34" charset="0"/>
              </a:rPr>
              <a:t>, όπου οι εκπαιδευτικοί διαλέγοντας ποια από τις δύο κουλτούρες θα αντιπροσωπεύσουν, θα υποδυθούν και θα παρουσιάσουν σε ζευγάρια τα χαρακτηριστικά που συναντάμε στην επικοινωνία δύο ατόμων από κουλτούρες χαμηλής και υψηλής απόδοσης στον εργασιακό τους χώρο. </a:t>
            </a:r>
          </a:p>
          <a:p>
            <a:pPr algn="just">
              <a:buNone/>
            </a:pPr>
            <a:r>
              <a:rPr lang="el-GR" dirty="0" smtClean="0"/>
              <a:t> </a:t>
            </a:r>
          </a:p>
          <a:p>
            <a:endParaRPr lang="el-GR" dirty="0"/>
          </a:p>
        </p:txBody>
      </p:sp>
    </p:spTree>
    <p:extLst>
      <p:ext uri="{BB962C8B-B14F-4D97-AF65-F5344CB8AC3E}">
        <p14:creationId xmlns="" xmlns:p14="http://schemas.microsoft.com/office/powerpoint/2010/main" val="902988620"/>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476672"/>
            <a:ext cx="8229600" cy="864096"/>
          </a:xfrm>
        </p:spPr>
        <p:txBody>
          <a:bodyPr/>
          <a:lstStyle/>
          <a:p>
            <a:pPr algn="ctr"/>
            <a:r>
              <a:rPr lang="el-GR" dirty="0">
                <a:latin typeface="Arial" pitchFamily="34" charset="0"/>
                <a:cs typeface="Arial" pitchFamily="34" charset="0"/>
              </a:rPr>
              <a:t>Δραστηριότητες</a:t>
            </a:r>
          </a:p>
        </p:txBody>
      </p:sp>
      <p:sp>
        <p:nvSpPr>
          <p:cNvPr id="3" name="2 - Θέση περιεχομένου"/>
          <p:cNvSpPr>
            <a:spLocks noGrp="1"/>
          </p:cNvSpPr>
          <p:nvPr>
            <p:ph idx="1"/>
          </p:nvPr>
        </p:nvSpPr>
        <p:spPr>
          <a:xfrm>
            <a:off x="467544" y="1628800"/>
            <a:ext cx="8229600" cy="4389120"/>
          </a:xfrm>
        </p:spPr>
        <p:txBody>
          <a:bodyPr>
            <a:normAutofit fontScale="77500" lnSpcReduction="20000"/>
          </a:bodyPr>
          <a:lstStyle/>
          <a:p>
            <a:r>
              <a:rPr lang="el-GR" b="1" dirty="0">
                <a:latin typeface="Arial" pitchFamily="34" charset="0"/>
                <a:cs typeface="Arial" pitchFamily="34" charset="0"/>
              </a:rPr>
              <a:t>5</a:t>
            </a:r>
            <a:r>
              <a:rPr lang="el-GR" b="1" dirty="0" smtClean="0">
                <a:latin typeface="Arial" pitchFamily="34" charset="0"/>
                <a:cs typeface="Arial" pitchFamily="34" charset="0"/>
              </a:rPr>
              <a:t>η Δραστηριότητα (Βιώνοντας το γνωστό)</a:t>
            </a:r>
          </a:p>
          <a:p>
            <a:pPr>
              <a:buNone/>
            </a:pPr>
            <a:r>
              <a:rPr lang="el-GR" dirty="0" smtClean="0"/>
              <a:t>    </a:t>
            </a:r>
            <a:r>
              <a:rPr lang="el-GR" u="sng" dirty="0" smtClean="0">
                <a:latin typeface="Arial" pitchFamily="34" charset="0"/>
                <a:cs typeface="Arial" pitchFamily="34" charset="0"/>
              </a:rPr>
              <a:t>Στόχος</a:t>
            </a:r>
            <a:r>
              <a:rPr lang="el-GR" dirty="0" smtClean="0">
                <a:latin typeface="Arial" pitchFamily="34" charset="0"/>
                <a:cs typeface="Arial" pitchFamily="34" charset="0"/>
              </a:rPr>
              <a:t>: Να συζητήσουν οι εκπαιδευτικοί τρόπους επίλυσης συγκρούσεων</a:t>
            </a:r>
          </a:p>
          <a:p>
            <a:pPr>
              <a:buNone/>
            </a:pPr>
            <a:endParaRPr lang="el-GR" dirty="0" smtClean="0">
              <a:latin typeface="Arial" pitchFamily="34" charset="0"/>
              <a:cs typeface="Arial" pitchFamily="34" charset="0"/>
            </a:endParaRPr>
          </a:p>
          <a:p>
            <a:pPr algn="just">
              <a:buNone/>
            </a:pPr>
            <a:r>
              <a:rPr lang="el-GR" dirty="0" smtClean="0">
                <a:latin typeface="Arial" pitchFamily="34" charset="0"/>
                <a:cs typeface="Arial" pitchFamily="34" charset="0"/>
              </a:rPr>
              <a:t>    Καλούμε τους εκπαιδευτικούς ανά 5 άτομα να διεξάγουν μία συζήτηση κατά την οποία ο κάθε ένας θα αναπτύξει τους τρόπους με τους οποίους επιλέγει να επιλύσει τις συγκρούσεις στις οποίες κατά καιρούς μπορεί να εμπλακεί. Με τη βοήθεια των 5 ειδών αντιμετώπισης των συγκρούσεων που έχουμε παρουσιάσει στο θεωρητικό μας πλαίσιο (</a:t>
            </a:r>
            <a:r>
              <a:rPr lang="el-GR" dirty="0" err="1" smtClean="0">
                <a:latin typeface="Arial" pitchFamily="34" charset="0"/>
                <a:cs typeface="Arial" pitchFamily="34" charset="0"/>
              </a:rPr>
              <a:t>avoiding</a:t>
            </a:r>
            <a:r>
              <a:rPr lang="el-GR" dirty="0" smtClean="0">
                <a:latin typeface="Arial" pitchFamily="34" charset="0"/>
                <a:cs typeface="Arial" pitchFamily="34" charset="0"/>
              </a:rPr>
              <a:t>, </a:t>
            </a:r>
            <a:r>
              <a:rPr lang="el-GR" dirty="0" err="1" smtClean="0">
                <a:latin typeface="Arial" pitchFamily="34" charset="0"/>
                <a:cs typeface="Arial" pitchFamily="34" charset="0"/>
              </a:rPr>
              <a:t>compromising</a:t>
            </a:r>
            <a:r>
              <a:rPr lang="el-GR" dirty="0" smtClean="0">
                <a:latin typeface="Arial" pitchFamily="34" charset="0"/>
                <a:cs typeface="Arial" pitchFamily="34" charset="0"/>
              </a:rPr>
              <a:t>, </a:t>
            </a:r>
            <a:r>
              <a:rPr lang="el-GR" dirty="0" err="1" smtClean="0">
                <a:latin typeface="Arial" pitchFamily="34" charset="0"/>
                <a:cs typeface="Arial" pitchFamily="34" charset="0"/>
              </a:rPr>
              <a:t>dominating</a:t>
            </a:r>
            <a:r>
              <a:rPr lang="el-GR" dirty="0" smtClean="0">
                <a:latin typeface="Arial" pitchFamily="34" charset="0"/>
                <a:cs typeface="Arial" pitchFamily="34" charset="0"/>
              </a:rPr>
              <a:t>, </a:t>
            </a:r>
            <a:r>
              <a:rPr lang="el-GR" dirty="0" err="1" smtClean="0">
                <a:latin typeface="Arial" pitchFamily="34" charset="0"/>
                <a:cs typeface="Arial" pitchFamily="34" charset="0"/>
              </a:rPr>
              <a:t>integrating</a:t>
            </a:r>
            <a:r>
              <a:rPr lang="el-GR" dirty="0" smtClean="0">
                <a:latin typeface="Arial" pitchFamily="34" charset="0"/>
                <a:cs typeface="Arial" pitchFamily="34" charset="0"/>
              </a:rPr>
              <a:t>, </a:t>
            </a:r>
            <a:r>
              <a:rPr lang="el-GR" dirty="0" err="1" smtClean="0">
                <a:latin typeface="Arial" pitchFamily="34" charset="0"/>
                <a:cs typeface="Arial" pitchFamily="34" charset="0"/>
              </a:rPr>
              <a:t>and</a:t>
            </a:r>
            <a:r>
              <a:rPr lang="el-GR" dirty="0" smtClean="0">
                <a:latin typeface="Arial" pitchFamily="34" charset="0"/>
                <a:cs typeface="Arial" pitchFamily="34" charset="0"/>
              </a:rPr>
              <a:t> </a:t>
            </a:r>
            <a:r>
              <a:rPr lang="el-GR" dirty="0" err="1" smtClean="0">
                <a:latin typeface="Arial" pitchFamily="34" charset="0"/>
                <a:cs typeface="Arial" pitchFamily="34" charset="0"/>
              </a:rPr>
              <a:t>obliging</a:t>
            </a:r>
            <a:r>
              <a:rPr lang="el-GR" dirty="0" smtClean="0">
                <a:latin typeface="Arial" pitchFamily="34" charset="0"/>
                <a:cs typeface="Arial" pitchFamily="34" charset="0"/>
              </a:rPr>
              <a:t>), περιμένουμε τον κάθε εκπαιδευτικό να τοποθετήσει τον εαυτό του σε κάποια από αυτές τις κατηγορίες.</a:t>
            </a:r>
          </a:p>
          <a:p>
            <a:pPr algn="just"/>
            <a:endParaRPr lang="el-GR" dirty="0" smtClean="0"/>
          </a:p>
          <a:p>
            <a:pPr algn="just">
              <a:buNone/>
            </a:pPr>
            <a:r>
              <a:rPr lang="el-GR" dirty="0" smtClean="0"/>
              <a:t>    </a:t>
            </a:r>
          </a:p>
        </p:txBody>
      </p:sp>
    </p:spTree>
    <p:extLst>
      <p:ext uri="{BB962C8B-B14F-4D97-AF65-F5344CB8AC3E}">
        <p14:creationId xmlns="" xmlns:p14="http://schemas.microsoft.com/office/powerpoint/2010/main" val="3672334223"/>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04664"/>
            <a:ext cx="8229600" cy="1143000"/>
          </a:xfrm>
        </p:spPr>
        <p:txBody>
          <a:bodyPr/>
          <a:lstStyle/>
          <a:p>
            <a:pPr algn="ctr"/>
            <a:r>
              <a:rPr lang="el-GR" dirty="0" smtClean="0">
                <a:latin typeface="Arial" pitchFamily="34" charset="0"/>
                <a:cs typeface="Arial" pitchFamily="34" charset="0"/>
              </a:rPr>
              <a:t>Δραστηριότητες</a:t>
            </a:r>
            <a:endParaRPr lang="el-GR"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fontScale="77500" lnSpcReduction="20000"/>
          </a:bodyPr>
          <a:lstStyle/>
          <a:p>
            <a:r>
              <a:rPr lang="el-GR" b="1" dirty="0" smtClean="0">
                <a:latin typeface="Arial" pitchFamily="34" charset="0"/>
                <a:cs typeface="Arial" pitchFamily="34" charset="0"/>
              </a:rPr>
              <a:t>6</a:t>
            </a:r>
            <a:r>
              <a:rPr lang="el-GR" b="1" baseline="30000" dirty="0" smtClean="0">
                <a:latin typeface="Arial" pitchFamily="34" charset="0"/>
                <a:cs typeface="Arial" pitchFamily="34" charset="0"/>
              </a:rPr>
              <a:t>η</a:t>
            </a:r>
            <a:r>
              <a:rPr lang="el-GR" b="1" dirty="0" smtClean="0">
                <a:latin typeface="Arial" pitchFamily="34" charset="0"/>
                <a:cs typeface="Arial" pitchFamily="34" charset="0"/>
              </a:rPr>
              <a:t> Δραστηριότητα (</a:t>
            </a:r>
            <a:r>
              <a:rPr lang="el-GR" b="1" dirty="0" err="1" smtClean="0">
                <a:latin typeface="Arial" pitchFamily="34" charset="0"/>
                <a:cs typeface="Arial" pitchFamily="34" charset="0"/>
              </a:rPr>
              <a:t>Εννοιολόγηση</a:t>
            </a:r>
            <a:r>
              <a:rPr lang="el-GR" b="1" dirty="0" smtClean="0">
                <a:latin typeface="Arial" pitchFamily="34" charset="0"/>
                <a:cs typeface="Arial" pitchFamily="34" charset="0"/>
              </a:rPr>
              <a:t> με ορολογία):</a:t>
            </a:r>
          </a:p>
          <a:p>
            <a:endParaRPr lang="el-GR" dirty="0" smtClean="0">
              <a:latin typeface="Arial" pitchFamily="34" charset="0"/>
              <a:cs typeface="Arial" pitchFamily="34" charset="0"/>
            </a:endParaRPr>
          </a:p>
          <a:p>
            <a:pPr>
              <a:buNone/>
            </a:pPr>
            <a:r>
              <a:rPr lang="el-GR" dirty="0" smtClean="0">
                <a:latin typeface="Arial" pitchFamily="34" charset="0"/>
                <a:cs typeface="Arial" pitchFamily="34" charset="0"/>
              </a:rPr>
              <a:t>    </a:t>
            </a:r>
            <a:r>
              <a:rPr lang="el-GR" u="sng" dirty="0" smtClean="0">
                <a:latin typeface="Arial" pitchFamily="34" charset="0"/>
                <a:cs typeface="Arial" pitchFamily="34" charset="0"/>
              </a:rPr>
              <a:t>Στόχος</a:t>
            </a:r>
            <a:r>
              <a:rPr lang="el-GR" dirty="0" smtClean="0">
                <a:latin typeface="Arial" pitchFamily="34" charset="0"/>
                <a:cs typeface="Arial" pitchFamily="34" charset="0"/>
              </a:rPr>
              <a:t>: Να κατηγοριοποιήσουν διάφορα στοιχεία του πολιτισμού, τοποθετώντας </a:t>
            </a:r>
            <a:r>
              <a:rPr lang="el-GR" dirty="0" err="1" smtClean="0">
                <a:latin typeface="Arial" pitchFamily="34" charset="0"/>
                <a:cs typeface="Arial" pitchFamily="34" charset="0"/>
              </a:rPr>
              <a:t>ταστο</a:t>
            </a:r>
            <a:r>
              <a:rPr lang="el-GR" dirty="0" smtClean="0">
                <a:latin typeface="Arial" pitchFamily="34" charset="0"/>
                <a:cs typeface="Arial" pitchFamily="34" charset="0"/>
              </a:rPr>
              <a:t> ορατό ή στο μη ορατό τμήμα του παγόβουνου. </a:t>
            </a:r>
          </a:p>
          <a:p>
            <a:endParaRPr lang="el-GR" dirty="0" smtClean="0">
              <a:latin typeface="Arial" pitchFamily="34" charset="0"/>
              <a:cs typeface="Arial" pitchFamily="34" charset="0"/>
            </a:endParaRPr>
          </a:p>
          <a:p>
            <a:pPr>
              <a:buNone/>
            </a:pPr>
            <a:r>
              <a:rPr lang="el-GR" dirty="0" smtClean="0">
                <a:latin typeface="Arial" pitchFamily="34" charset="0"/>
                <a:cs typeface="Arial" pitchFamily="34" charset="0"/>
              </a:rPr>
              <a:t>    Χρησιμοποιούμε το </a:t>
            </a:r>
            <a:r>
              <a:rPr lang="en-US" dirty="0" smtClean="0">
                <a:latin typeface="Arial" pitchFamily="34" charset="0"/>
                <a:cs typeface="Arial" pitchFamily="34" charset="0"/>
              </a:rPr>
              <a:t>online </a:t>
            </a:r>
            <a:r>
              <a:rPr lang="el-GR" dirty="0" smtClean="0">
                <a:latin typeface="Arial" pitchFamily="34" charset="0"/>
                <a:cs typeface="Arial" pitchFamily="34" charset="0"/>
              </a:rPr>
              <a:t>λογισμικό </a:t>
            </a:r>
            <a:r>
              <a:rPr lang="en-US" dirty="0" smtClean="0">
                <a:latin typeface="Arial" pitchFamily="34" charset="0"/>
                <a:cs typeface="Arial" pitchFamily="34" charset="0"/>
              </a:rPr>
              <a:t>iceberg activity </a:t>
            </a:r>
            <a:r>
              <a:rPr lang="el-GR" u="sng" dirty="0" smtClean="0">
                <a:latin typeface="Arial" pitchFamily="34" charset="0"/>
                <a:cs typeface="Arial" pitchFamily="34" charset="0"/>
                <a:hlinkClick r:id="rId2"/>
              </a:rPr>
              <a:t>https://www.familyforce.ca/sites/AllLocations/EN/Relocation/Documents/Iceberg_EN.swf</a:t>
            </a:r>
            <a:r>
              <a:rPr lang="el-GR" dirty="0" smtClean="0">
                <a:latin typeface="Arial" pitchFamily="34" charset="0"/>
                <a:cs typeface="Arial" pitchFamily="34" charset="0"/>
              </a:rPr>
              <a:t> στο οποίο απεικονίζεται ένα παγόβουνο, το ορατό και το μη ορατό τμήμα του. Στο πλάι υπάρχουν εικόνες διαφόρων πολιτισμικών στοιχείων, όπως ενδυμασίες, μουσική κλπ. Οι εκπαιδευτικοί καλούνται να τοποθετήσουν την κάθε εικόνα στο κατάλληλο τμήμα του παγόβουνου, δηλαδή στο ορατό και στο μη ορατό. Η επιλογή γίνεται ανάλογα με το αν θεωρούν ότι αυτά τα στοιχεία ανήκουν στο συνειδητό μέρος ενός πολιτισμού, που μπορούμε δηλαδή να δούμε ή στο ασυνείδητο.   </a:t>
            </a:r>
          </a:p>
          <a:p>
            <a:endParaRPr lang="el-GR" dirty="0"/>
          </a:p>
        </p:txBody>
      </p:sp>
    </p:spTree>
    <p:extLst>
      <p:ext uri="{BB962C8B-B14F-4D97-AF65-F5344CB8AC3E}">
        <p14:creationId xmlns="" xmlns:p14="http://schemas.microsoft.com/office/powerpoint/2010/main" val="2455606556"/>
      </p:ext>
    </p:extLst>
  </p:cSld>
  <p:clrMapOvr>
    <a:masterClrMapping/>
  </p:clrMapOvr>
  <p:transition>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92664"/>
          </a:xfrm>
        </p:spPr>
        <p:txBody>
          <a:bodyPr>
            <a:normAutofit fontScale="90000"/>
          </a:bodyPr>
          <a:lstStyle/>
          <a:p>
            <a:pPr algn="ctr"/>
            <a:r>
              <a:rPr lang="el-GR" dirty="0" smtClean="0">
                <a:latin typeface="Arial" pitchFamily="34" charset="0"/>
                <a:cs typeface="Arial" pitchFamily="34" charset="0"/>
              </a:rPr>
              <a:t>Δραστηριότητες</a:t>
            </a:r>
            <a:endParaRPr lang="el-GR" dirty="0"/>
          </a:p>
        </p:txBody>
      </p:sp>
      <p:pic>
        <p:nvPicPr>
          <p:cNvPr id="1026" name="Picture 2" descr="C:\Users\ΝΙΚΟΛΙΤΣΑ\Desktop\Χωρίς τίτλο.png"/>
          <p:cNvPicPr>
            <a:picLocks noGrp="1" noChangeAspect="1" noChangeArrowheads="1"/>
          </p:cNvPicPr>
          <p:nvPr>
            <p:ph idx="1"/>
          </p:nvPr>
        </p:nvPicPr>
        <p:blipFill>
          <a:blip r:embed="rId2" cstate="print"/>
          <a:srcRect/>
          <a:stretch>
            <a:fillRect/>
          </a:stretch>
        </p:blipFill>
        <p:spPr bwMode="auto">
          <a:xfrm>
            <a:off x="668373" y="1556793"/>
            <a:ext cx="8292382" cy="5040560"/>
          </a:xfrm>
          <a:prstGeom prst="rect">
            <a:avLst/>
          </a:prstGeom>
          <a:noFill/>
        </p:spPr>
      </p:pic>
    </p:spTree>
  </p:cSld>
  <p:clrMapOvr>
    <a:masterClrMapping/>
  </p:clrMapOvr>
  <p:transition>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latin typeface="Arial" pitchFamily="34" charset="0"/>
                <a:cs typeface="Arial" pitchFamily="34" charset="0"/>
              </a:rPr>
              <a:t>Δραστηριότητες</a:t>
            </a:r>
            <a:endParaRPr lang="el-GR"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fontScale="92500" lnSpcReduction="20000"/>
          </a:bodyPr>
          <a:lstStyle/>
          <a:p>
            <a:r>
              <a:rPr lang="el-GR" b="1" dirty="0" smtClean="0">
                <a:latin typeface="Arial" pitchFamily="34" charset="0"/>
                <a:cs typeface="Arial" pitchFamily="34" charset="0"/>
              </a:rPr>
              <a:t>7</a:t>
            </a:r>
            <a:r>
              <a:rPr lang="el-GR" b="1" baseline="30000" dirty="0" smtClean="0">
                <a:latin typeface="Arial" pitchFamily="34" charset="0"/>
                <a:cs typeface="Arial" pitchFamily="34" charset="0"/>
              </a:rPr>
              <a:t>η</a:t>
            </a:r>
            <a:r>
              <a:rPr lang="el-GR" b="1" dirty="0" smtClean="0">
                <a:latin typeface="Arial" pitchFamily="34" charset="0"/>
                <a:cs typeface="Arial" pitchFamily="34" charset="0"/>
              </a:rPr>
              <a:t> Δραστηριότητα (Αναλύοντας λειτουργικά):</a:t>
            </a:r>
          </a:p>
          <a:p>
            <a:pPr>
              <a:buNone/>
            </a:pPr>
            <a:r>
              <a:rPr lang="el-GR" dirty="0" smtClean="0">
                <a:latin typeface="Arial" pitchFamily="34" charset="0"/>
                <a:cs typeface="Arial" pitchFamily="34" charset="0"/>
              </a:rPr>
              <a:t>  </a:t>
            </a:r>
          </a:p>
          <a:p>
            <a:pPr>
              <a:buNone/>
            </a:pPr>
            <a:r>
              <a:rPr lang="el-GR" dirty="0" smtClean="0">
                <a:latin typeface="Arial" pitchFamily="34" charset="0"/>
                <a:cs typeface="Arial" pitchFamily="34" charset="0"/>
              </a:rPr>
              <a:t>   </a:t>
            </a:r>
            <a:r>
              <a:rPr lang="el-GR" u="sng" dirty="0" smtClean="0">
                <a:latin typeface="Arial" pitchFamily="34" charset="0"/>
                <a:cs typeface="Arial" pitchFamily="34" charset="0"/>
              </a:rPr>
              <a:t>Στόχος</a:t>
            </a:r>
            <a:r>
              <a:rPr lang="el-GR" dirty="0" smtClean="0">
                <a:latin typeface="Arial" pitchFamily="34" charset="0"/>
                <a:cs typeface="Arial" pitchFamily="34" charset="0"/>
              </a:rPr>
              <a:t>: Να αναλύσουν τις αιτίες ή τα αποτελέσματα του παγόβουνου</a:t>
            </a:r>
          </a:p>
          <a:p>
            <a:pPr>
              <a:buNone/>
            </a:pPr>
            <a:endParaRPr lang="el-GR" dirty="0" smtClean="0">
              <a:latin typeface="Arial" pitchFamily="34" charset="0"/>
              <a:cs typeface="Arial" pitchFamily="34" charset="0"/>
            </a:endParaRPr>
          </a:p>
          <a:p>
            <a:pPr>
              <a:buNone/>
            </a:pPr>
            <a:r>
              <a:rPr lang="el-GR" dirty="0" smtClean="0">
                <a:latin typeface="Arial" pitchFamily="34" charset="0"/>
                <a:cs typeface="Arial" pitchFamily="34" charset="0"/>
              </a:rPr>
              <a:t>    Δίνουμε στους εκπαιδευτικούς ένα φύλλο εργασίας στο οποίο παρουσιάζεται ένα πολιτισμικό παγόβουνο. Επιπλέον, έχουμε συμπληρώσει κάποια στοιχεία πάνω και κάτω από το παγόβουνο και ζητάμε από τους εκπαιδευτικούς να βρουν το αίτιο ή το αποτέλεσμα του εκάστοτε στοιχείου. </a:t>
            </a:r>
          </a:p>
          <a:p>
            <a:pPr>
              <a:buNone/>
            </a:pPr>
            <a:r>
              <a:rPr lang="el-GR" dirty="0" smtClean="0">
                <a:latin typeface="Arial" pitchFamily="34" charset="0"/>
                <a:cs typeface="Arial" pitchFamily="34" charset="0"/>
              </a:rPr>
              <a:t>  </a:t>
            </a:r>
          </a:p>
          <a:p>
            <a:pPr>
              <a:buNone/>
            </a:pPr>
            <a:endParaRPr lang="el-GR" dirty="0"/>
          </a:p>
        </p:txBody>
      </p:sp>
    </p:spTree>
    <p:extLst>
      <p:ext uri="{BB962C8B-B14F-4D97-AF65-F5344CB8AC3E}">
        <p14:creationId xmlns="" xmlns:p14="http://schemas.microsoft.com/office/powerpoint/2010/main" val="3745019221"/>
      </p:ext>
    </p:extLst>
  </p:cSld>
  <p:clrMapOvr>
    <a:masterClrMapping/>
  </p:clrMapOvr>
  <p:transition>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latin typeface="Arial" pitchFamily="34" charset="0"/>
                <a:cs typeface="Arial" pitchFamily="34" charset="0"/>
              </a:rPr>
              <a:t>Δραστηριότητες</a:t>
            </a:r>
            <a:endParaRPr lang="el-GR"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lnSpcReduction="10000"/>
          </a:bodyPr>
          <a:lstStyle/>
          <a:p>
            <a:r>
              <a:rPr lang="el-GR" b="1" dirty="0" smtClean="0">
                <a:latin typeface="Arial" pitchFamily="34" charset="0"/>
                <a:cs typeface="Arial" pitchFamily="34" charset="0"/>
              </a:rPr>
              <a:t>8</a:t>
            </a:r>
            <a:r>
              <a:rPr lang="el-GR" b="1" baseline="30000" dirty="0" smtClean="0">
                <a:latin typeface="Arial" pitchFamily="34" charset="0"/>
                <a:cs typeface="Arial" pitchFamily="34" charset="0"/>
              </a:rPr>
              <a:t>η</a:t>
            </a:r>
            <a:r>
              <a:rPr lang="el-GR" b="1" dirty="0" smtClean="0">
                <a:latin typeface="Arial" pitchFamily="34" charset="0"/>
                <a:cs typeface="Arial" pitchFamily="34" charset="0"/>
              </a:rPr>
              <a:t> Δραστηριότητα (Εφαρμόζοντας δημιουργικά):</a:t>
            </a:r>
          </a:p>
          <a:p>
            <a:pPr algn="just">
              <a:buNone/>
            </a:pPr>
            <a:r>
              <a:rPr lang="el-GR" dirty="0" smtClean="0">
                <a:latin typeface="Arial" pitchFamily="34" charset="0"/>
                <a:cs typeface="Arial" pitchFamily="34" charset="0"/>
              </a:rPr>
              <a:t>   </a:t>
            </a:r>
            <a:r>
              <a:rPr lang="el-GR" u="sng" dirty="0" smtClean="0"/>
              <a:t>Στόχος</a:t>
            </a:r>
            <a:r>
              <a:rPr lang="el-GR" dirty="0" smtClean="0"/>
              <a:t>: Να επιλέξουν με ποια στρατηγική του μοντέλου </a:t>
            </a:r>
            <a:r>
              <a:rPr lang="en-US" dirty="0" err="1" smtClean="0"/>
              <a:t>Trompenaars</a:t>
            </a:r>
            <a:r>
              <a:rPr lang="en-US" dirty="0" smtClean="0"/>
              <a:t> </a:t>
            </a:r>
            <a:r>
              <a:rPr lang="el-GR" dirty="0" smtClean="0"/>
              <a:t>και </a:t>
            </a:r>
            <a:r>
              <a:rPr lang="en-US" dirty="0" smtClean="0"/>
              <a:t>Hampden</a:t>
            </a:r>
            <a:r>
              <a:rPr lang="el-GR" dirty="0" smtClean="0"/>
              <a:t>-</a:t>
            </a:r>
            <a:r>
              <a:rPr lang="en-US" dirty="0" smtClean="0"/>
              <a:t>Turner</a:t>
            </a:r>
            <a:r>
              <a:rPr lang="el-GR" dirty="0" smtClean="0"/>
              <a:t> θα επιλύσουν συγκρούσεις των κουλτούρων.</a:t>
            </a:r>
          </a:p>
          <a:p>
            <a:pPr>
              <a:buNone/>
            </a:pPr>
            <a:r>
              <a:rPr lang="el-GR" dirty="0" smtClean="0"/>
              <a:t>    Δίνουμε στους εκπαιδευτικούς ένα φύλλο εργασίας με συγκρούσεις από το χώρο της εκπαίδευσης. Ζητάμε από τους εκπαιδευτικούς με βάση το παραπάνω μοντέλο να επιλύσουν τις παρακάνω συγκρούσεις με την κατάλληλη στρατηγική.</a:t>
            </a:r>
          </a:p>
          <a:p>
            <a:pPr>
              <a:buNone/>
            </a:pPr>
            <a:r>
              <a:rPr lang="el-GR" dirty="0" smtClean="0"/>
              <a:t>   Οι συγκρουσιακές καταστάσεις που δίνονται στους εκπαιδευτικούς είναι οι εξής:</a:t>
            </a:r>
          </a:p>
          <a:p>
            <a:pPr algn="just">
              <a:buNone/>
            </a:pPr>
            <a:endParaRPr lang="el-GR" dirty="0" smtClean="0"/>
          </a:p>
          <a:p>
            <a:pPr>
              <a:buNone/>
            </a:pPr>
            <a:endParaRPr lang="el-GR" dirty="0" smtClean="0"/>
          </a:p>
        </p:txBody>
      </p:sp>
    </p:spTree>
    <p:extLst>
      <p:ext uri="{BB962C8B-B14F-4D97-AF65-F5344CB8AC3E}">
        <p14:creationId xmlns="" xmlns:p14="http://schemas.microsoft.com/office/powerpoint/2010/main" val="992991146"/>
      </p:ext>
    </p:extLst>
  </p:cSld>
  <p:clrMapOvr>
    <a:masterClrMapping/>
  </p:clrMapOvr>
  <p:transition>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908720"/>
          </a:xfrm>
        </p:spPr>
        <p:txBody>
          <a:bodyPr/>
          <a:lstStyle/>
          <a:p>
            <a:pPr algn="ctr"/>
            <a:endParaRPr lang="el-GR" dirty="0"/>
          </a:p>
        </p:txBody>
      </p:sp>
      <p:sp>
        <p:nvSpPr>
          <p:cNvPr id="3" name="2 - Θέση περιεχομένου"/>
          <p:cNvSpPr>
            <a:spLocks noGrp="1"/>
          </p:cNvSpPr>
          <p:nvPr>
            <p:ph idx="1"/>
          </p:nvPr>
        </p:nvSpPr>
        <p:spPr>
          <a:xfrm>
            <a:off x="457200" y="1340768"/>
            <a:ext cx="8229600" cy="4983832"/>
          </a:xfrm>
        </p:spPr>
        <p:txBody>
          <a:bodyPr>
            <a:normAutofit fontScale="85000" lnSpcReduction="10000"/>
          </a:bodyPr>
          <a:lstStyle/>
          <a:p>
            <a:pPr lvl="0" algn="just"/>
            <a:r>
              <a:rPr lang="el-GR" dirty="0" smtClean="0"/>
              <a:t>Ένας διευθυντής από την </a:t>
            </a:r>
            <a:r>
              <a:rPr lang="el-GR" dirty="0" err="1" smtClean="0"/>
              <a:t>πολυχρονική</a:t>
            </a:r>
            <a:r>
              <a:rPr lang="el-GR" dirty="0" smtClean="0"/>
              <a:t> κουλτούρα εργάζεται σε ένα σχολείο που ανήκει σε </a:t>
            </a:r>
            <a:r>
              <a:rPr lang="el-GR" dirty="0" err="1" smtClean="0"/>
              <a:t>μονοχρονική</a:t>
            </a:r>
            <a:r>
              <a:rPr lang="el-GR" dirty="0" smtClean="0"/>
              <a:t> κουλτούρα. Ζητά από τους εκπαιδευτικούς να αναπτύσσουν ταυτόχρονες και παράλληλες δράσεις. Ποιες είναι οι συγκρούσεις που αναπτύσσονται και με ποιες στρατηγικές θα τις επιλύατε.</a:t>
            </a:r>
          </a:p>
          <a:p>
            <a:pPr lvl="0" algn="just"/>
            <a:r>
              <a:rPr lang="el-GR" dirty="0" smtClean="0"/>
              <a:t>Ένας μαθητής προτιμά να δουλεύει ατομικά και όχι στο πλαίσιο της ομάδας. Ποια στρατηγική θα μπορούσε να ακολουθήσει ο εκπαιδευτικός;</a:t>
            </a:r>
          </a:p>
          <a:p>
            <a:pPr lvl="0" algn="just"/>
            <a:r>
              <a:rPr lang="el-GR" dirty="0" smtClean="0"/>
              <a:t>Ένας μαθητής δεν ενδιαφέρεται για την οικοδόμηση των σχέσεων, αλλά για την επίτευξη των στόχων, υπακούοντας τους κανόνες. Ποια στρατηγική θα πρέπει να αναπτύξει ο εκπαιδευτικός;</a:t>
            </a:r>
          </a:p>
          <a:p>
            <a:pPr lvl="0" algn="just"/>
            <a:r>
              <a:rPr lang="el-GR" dirty="0" smtClean="0"/>
              <a:t>Ένας εκπαιδευτικός από </a:t>
            </a:r>
            <a:r>
              <a:rPr lang="el-GR" dirty="0" err="1" smtClean="0"/>
              <a:t>μονοχρονική</a:t>
            </a:r>
            <a:r>
              <a:rPr lang="el-GR" dirty="0" smtClean="0"/>
              <a:t> κουλτούρα έχει αναλάβει την εκπαίδευση παιδιών μιας ομάδας παιδιών που ανήκουν στην </a:t>
            </a:r>
            <a:r>
              <a:rPr lang="el-GR" dirty="0" err="1" smtClean="0"/>
              <a:t>πολυχρονική</a:t>
            </a:r>
            <a:r>
              <a:rPr lang="el-GR" dirty="0" smtClean="0"/>
              <a:t> κουλτούρα. Τι πρέπει να κάνει ο εκπαιδευτικός για να αναπτύξει την </a:t>
            </a:r>
            <a:r>
              <a:rPr lang="el-GR" dirty="0" err="1" smtClean="0"/>
              <a:t>συνεργατικότητα</a:t>
            </a:r>
            <a:r>
              <a:rPr lang="el-GR" dirty="0" smtClean="0"/>
              <a:t>;</a:t>
            </a:r>
          </a:p>
          <a:p>
            <a:pPr algn="just"/>
            <a:endParaRPr lang="el-GR" dirty="0"/>
          </a:p>
        </p:txBody>
      </p:sp>
    </p:spTree>
    <p:extLst>
      <p:ext uri="{BB962C8B-B14F-4D97-AF65-F5344CB8AC3E}">
        <p14:creationId xmlns="" xmlns:p14="http://schemas.microsoft.com/office/powerpoint/2010/main" val="4032722098"/>
      </p:ext>
    </p:extLst>
  </p:cSld>
  <p:clrMapOvr>
    <a:masterClrMapping/>
  </p:clrMapOvr>
  <p:transition>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8229600" cy="924712"/>
          </a:xfrm>
        </p:spPr>
        <p:txBody>
          <a:bodyPr>
            <a:normAutofit/>
          </a:bodyPr>
          <a:lstStyle/>
          <a:p>
            <a:pPr algn="ctr"/>
            <a:r>
              <a:rPr lang="el-GR" dirty="0">
                <a:solidFill>
                  <a:srgbClr val="04617B"/>
                </a:solidFill>
                <a:latin typeface="Arial" pitchFamily="34" charset="0"/>
                <a:cs typeface="Arial" pitchFamily="34" charset="0"/>
              </a:rPr>
              <a:t>Δραστηριότητες</a:t>
            </a:r>
            <a:endParaRPr lang="el-GR" dirty="0"/>
          </a:p>
        </p:txBody>
      </p:sp>
      <p:sp>
        <p:nvSpPr>
          <p:cNvPr id="3" name="2 - Θέση περιεχομένου"/>
          <p:cNvSpPr>
            <a:spLocks noGrp="1"/>
          </p:cNvSpPr>
          <p:nvPr>
            <p:ph idx="1"/>
          </p:nvPr>
        </p:nvSpPr>
        <p:spPr/>
        <p:txBody>
          <a:bodyPr>
            <a:normAutofit fontScale="92500" lnSpcReduction="20000"/>
          </a:bodyPr>
          <a:lstStyle/>
          <a:p>
            <a:pPr lvl="0"/>
            <a:r>
              <a:rPr lang="el-GR" dirty="0" smtClean="0"/>
              <a:t>Ένας εκπαιδευτικός από την κουλτούρα υψηλής απόδοσης διδάσκει σε μαθητές που προέρχονται από κουλτούρα χαμηλής απόδοσης. Τα παιδιά ζητούν από τον εκπαιδευτικό να τους περιγράφει με σαφήνεια τις οδηγίες και τις διαδικασίες που χρειάζεται να ακολουθήσουν για την εκτέλεση ενός έργου, πράγμα που έρχεται σε αντίθεση με την κουλτούρα του εκπαιδευτικού. Τι θα μπορούσε να κάνει ο εκπαιδευτικός;</a:t>
            </a:r>
          </a:p>
          <a:p>
            <a:pPr lvl="0"/>
            <a:r>
              <a:rPr lang="el-GR" dirty="0" smtClean="0"/>
              <a:t>Ένας διευθυντής σχολείου από κουλτούρα υψηλής απόδοσης δεν ορίζει σαφείς προθεσμίες για την επίτευξη έργων, γεγονός που δυσκολεύει κάποιους συνεργάτες του που προέρχονται από την κουλτούρα χαμηλής απόδοσης. Πώς θα μπορούσε να ξεπεραστεί το συγκεκριμένο πρόβλημα;</a:t>
            </a:r>
          </a:p>
          <a:p>
            <a:endParaRPr lang="el-GR" dirty="0"/>
          </a:p>
        </p:txBody>
      </p:sp>
    </p:spTree>
    <p:extLst>
      <p:ext uri="{BB962C8B-B14F-4D97-AF65-F5344CB8AC3E}">
        <p14:creationId xmlns="" xmlns:p14="http://schemas.microsoft.com/office/powerpoint/2010/main" val="279780957"/>
      </p:ext>
    </p:extLst>
  </p:cSld>
  <p:clrMapOvr>
    <a:masterClrMapping/>
  </p:clrMapOvr>
  <p:transition>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936104"/>
          </a:xfrm>
        </p:spPr>
        <p:txBody>
          <a:bodyPr>
            <a:normAutofit/>
          </a:bodyPr>
          <a:lstStyle/>
          <a:p>
            <a:pPr algn="ctr"/>
            <a:r>
              <a:rPr lang="el-GR" dirty="0" smtClean="0">
                <a:solidFill>
                  <a:srgbClr val="04617B"/>
                </a:solidFill>
                <a:latin typeface="Arial" pitchFamily="34" charset="0"/>
                <a:cs typeface="Arial" pitchFamily="34" charset="0"/>
              </a:rPr>
              <a:t>Δραστηριότητες</a:t>
            </a:r>
            <a:endParaRPr lang="el-GR" dirty="0"/>
          </a:p>
        </p:txBody>
      </p:sp>
      <p:sp>
        <p:nvSpPr>
          <p:cNvPr id="3" name="2 - Θέση περιεχομένου"/>
          <p:cNvSpPr>
            <a:spLocks noGrp="1"/>
          </p:cNvSpPr>
          <p:nvPr>
            <p:ph idx="1"/>
          </p:nvPr>
        </p:nvSpPr>
        <p:spPr>
          <a:xfrm>
            <a:off x="457200" y="1340768"/>
            <a:ext cx="8229600" cy="4983832"/>
          </a:xfrm>
        </p:spPr>
        <p:txBody>
          <a:bodyPr/>
          <a:lstStyle/>
          <a:p>
            <a:r>
              <a:rPr lang="el-GR" dirty="0" smtClean="0"/>
              <a:t>Στρατηγικές </a:t>
            </a:r>
            <a:r>
              <a:rPr lang="en-US" dirty="0" err="1" smtClean="0"/>
              <a:t>Trompenaars</a:t>
            </a:r>
            <a:r>
              <a:rPr lang="en-US" dirty="0" smtClean="0"/>
              <a:t> - Hampden</a:t>
            </a:r>
            <a:r>
              <a:rPr lang="el-GR" dirty="0" smtClean="0"/>
              <a:t>-</a:t>
            </a:r>
            <a:r>
              <a:rPr lang="en-US" dirty="0" smtClean="0"/>
              <a:t>Turner </a:t>
            </a:r>
          </a:p>
          <a:p>
            <a:pPr>
              <a:buNone/>
            </a:pPr>
            <a:r>
              <a:rPr lang="el-GR" dirty="0" smtClean="0"/>
              <a:t>Στρατηγικές για 1</a:t>
            </a:r>
            <a:r>
              <a:rPr lang="el-GR" baseline="30000" dirty="0" smtClean="0"/>
              <a:t>η</a:t>
            </a:r>
            <a:r>
              <a:rPr lang="el-GR" dirty="0" smtClean="0"/>
              <a:t> πρώτη διάσταση:</a:t>
            </a:r>
          </a:p>
          <a:p>
            <a:pPr>
              <a:buNone/>
            </a:pPr>
            <a:endParaRPr lang="el-GR" dirty="0" smtClean="0"/>
          </a:p>
          <a:p>
            <a:pPr>
              <a:buNone/>
            </a:pPr>
            <a:endParaRPr lang="el-GR" dirty="0" smtClean="0"/>
          </a:p>
          <a:p>
            <a:endParaRPr lang="el-GR" dirty="0"/>
          </a:p>
        </p:txBody>
      </p:sp>
      <p:graphicFrame>
        <p:nvGraphicFramePr>
          <p:cNvPr id="4" name="3 - Πίνακας"/>
          <p:cNvGraphicFramePr>
            <a:graphicFrameLocks noGrp="1"/>
          </p:cNvGraphicFramePr>
          <p:nvPr/>
        </p:nvGraphicFramePr>
        <p:xfrm>
          <a:off x="539552" y="2492898"/>
          <a:ext cx="7848872" cy="4365102"/>
        </p:xfrm>
        <a:graphic>
          <a:graphicData uri="http://schemas.openxmlformats.org/drawingml/2006/table">
            <a:tbl>
              <a:tblPr firstRow="1" bandRow="1">
                <a:tableStyleId>{5C22544A-7EE6-4342-B048-85BDC9FD1C3A}</a:tableStyleId>
              </a:tblPr>
              <a:tblGrid>
                <a:gridCol w="3924436"/>
                <a:gridCol w="3924436"/>
              </a:tblGrid>
              <a:tr h="727517">
                <a:tc>
                  <a:txBody>
                    <a:bodyPr/>
                    <a:lstStyle/>
                    <a:p>
                      <a:pPr algn="ctr"/>
                      <a:r>
                        <a:rPr kumimoji="0" lang="en-US" sz="1800" b="1" kern="1200" dirty="0" smtClean="0">
                          <a:solidFill>
                            <a:schemeClr val="lt1"/>
                          </a:solidFill>
                          <a:latin typeface="Arial" pitchFamily="34" charset="0"/>
                          <a:ea typeface="+mn-ea"/>
                          <a:cs typeface="Arial" pitchFamily="34" charset="0"/>
                        </a:rPr>
                        <a:t>Universalism</a:t>
                      </a:r>
                      <a:endParaRPr lang="el-GR" dirty="0">
                        <a:latin typeface="Arial" pitchFamily="34" charset="0"/>
                        <a:cs typeface="Arial" pitchFamily="34" charset="0"/>
                      </a:endParaRPr>
                    </a:p>
                  </a:txBody>
                  <a:tcPr/>
                </a:tc>
                <a:tc>
                  <a:txBody>
                    <a:bodyPr/>
                    <a:lstStyle/>
                    <a:p>
                      <a:pPr algn="ctr">
                        <a:lnSpc>
                          <a:spcPct val="115000"/>
                        </a:lnSpc>
                        <a:spcAft>
                          <a:spcPts val="0"/>
                        </a:spcAft>
                        <a:tabLst>
                          <a:tab pos="2219325" algn="l"/>
                        </a:tabLst>
                      </a:pPr>
                      <a:r>
                        <a:rPr lang="en-US" sz="1800" dirty="0" err="1">
                          <a:latin typeface="Arial" pitchFamily="34" charset="0"/>
                          <a:ea typeface="Calibri"/>
                          <a:cs typeface="Arial" pitchFamily="34" charset="0"/>
                        </a:rPr>
                        <a:t>Particularism</a:t>
                      </a:r>
                      <a:endParaRPr lang="el-GR" sz="1800" dirty="0">
                        <a:latin typeface="Arial" pitchFamily="34" charset="0"/>
                        <a:ea typeface="Calibri"/>
                        <a:cs typeface="Arial" pitchFamily="34" charset="0"/>
                      </a:endParaRPr>
                    </a:p>
                  </a:txBody>
                  <a:tcPr marL="68580" marR="68580" marT="0" marB="0"/>
                </a:tc>
              </a:tr>
              <a:tr h="727517">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τους βοηθάτε να κατανοήσουν ότι το έργο τους συνδέεται με τις αξίες τους</a:t>
                      </a:r>
                    </a:p>
                  </a:txBody>
                  <a:tcPr marL="68580" marR="68580" marT="0" marB="0"/>
                </a:tc>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δίνετε στα άτομα αυτονομία</a:t>
                      </a:r>
                    </a:p>
                  </a:txBody>
                  <a:tcPr marL="68580" marR="68580" marT="0" marB="0"/>
                </a:tc>
              </a:tr>
              <a:tr h="727517">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παρέχετε σαφείς οδηγίες και διαδικασίες</a:t>
                      </a:r>
                    </a:p>
                  </a:txBody>
                  <a:tcPr marL="68580" marR="68580" marT="0" marB="0"/>
                </a:tc>
                <a:tc>
                  <a:txBody>
                    <a:bodyPr/>
                    <a:lstStyle/>
                    <a:p>
                      <a:pPr algn="just">
                        <a:lnSpc>
                          <a:spcPct val="115000"/>
                        </a:lnSpc>
                        <a:spcAft>
                          <a:spcPts val="0"/>
                        </a:spcAft>
                        <a:tabLst>
                          <a:tab pos="2219325" algn="l"/>
                        </a:tabLst>
                      </a:pPr>
                      <a:r>
                        <a:rPr lang="el-GR" sz="1400">
                          <a:latin typeface="Arial" pitchFamily="34" charset="0"/>
                          <a:ea typeface="Calibri"/>
                          <a:cs typeface="Arial" pitchFamily="34" charset="0"/>
                        </a:rPr>
                        <a:t>Να σέβεστε τις ανάγκες των άλλων κατά τη λήψη αποφάσεων</a:t>
                      </a:r>
                    </a:p>
                  </a:txBody>
                  <a:tcPr marL="68580" marR="68580" marT="0" marB="0"/>
                </a:tc>
              </a:tr>
              <a:tr h="727517">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κρατάτε τις υποσχέσεις και να είστε συνεπής</a:t>
                      </a:r>
                    </a:p>
                  </a:txBody>
                  <a:tcPr marL="68580" marR="68580" marT="0" marB="0"/>
                </a:tc>
                <a:tc>
                  <a:txBody>
                    <a:bodyPr/>
                    <a:lstStyle/>
                    <a:p>
                      <a:pPr algn="just">
                        <a:lnSpc>
                          <a:spcPct val="115000"/>
                        </a:lnSpc>
                        <a:spcAft>
                          <a:spcPts val="0"/>
                        </a:spcAft>
                        <a:tabLst>
                          <a:tab pos="2219325" algn="l"/>
                        </a:tabLst>
                      </a:pPr>
                      <a:r>
                        <a:rPr lang="el-GR" sz="1400">
                          <a:latin typeface="Arial" pitchFamily="34" charset="0"/>
                          <a:ea typeface="Calibri"/>
                          <a:cs typeface="Arial" pitchFamily="34" charset="0"/>
                        </a:rPr>
                        <a:t>Να είστε ευέλικτοι  στον τρόπο λήψης αποφάσεων</a:t>
                      </a:r>
                    </a:p>
                  </a:txBody>
                  <a:tcPr marL="68580" marR="68580" marT="0" marB="0"/>
                </a:tc>
              </a:tr>
              <a:tr h="727517">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δίνετε χρόνο για τη λήψη αποφάσεων</a:t>
                      </a:r>
                    </a:p>
                  </a:txBody>
                  <a:tcPr marL="68580" marR="68580" marT="0" marB="0"/>
                </a:tc>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διαθέτετε χρόνο για την οικοδόμηση σχέσεων</a:t>
                      </a:r>
                    </a:p>
                  </a:txBody>
                  <a:tcPr marL="68580" marR="68580" marT="0" marB="0"/>
                </a:tc>
              </a:tr>
              <a:tr h="727517">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χρησιμοποιείτε αντικειμενικές διαδικασίες για τη λήψη αποφάσεων</a:t>
                      </a:r>
                    </a:p>
                  </a:txBody>
                  <a:tcPr marL="68580" marR="68580" marT="0" marB="0"/>
                </a:tc>
                <a:tc>
                  <a:txBody>
                    <a:bodyPr/>
                    <a:lstStyle/>
                    <a:p>
                      <a:pPr algn="just">
                        <a:lnSpc>
                          <a:spcPct val="115000"/>
                        </a:lnSpc>
                        <a:spcAft>
                          <a:spcPts val="0"/>
                        </a:spcAft>
                        <a:tabLst>
                          <a:tab pos="2219325" algn="l"/>
                        </a:tabLst>
                      </a:pPr>
                      <a:r>
                        <a:rPr lang="el-GR" sz="1400" dirty="0">
                          <a:latin typeface="Arial" pitchFamily="34" charset="0"/>
                          <a:ea typeface="Calibri"/>
                          <a:cs typeface="Arial" pitchFamily="34" charset="0"/>
                        </a:rPr>
                        <a:t>Να επισημαίνετε τους σημαντικούς κανόνες και τις πολιτικές</a:t>
                      </a:r>
                    </a:p>
                  </a:txBody>
                  <a:tcPr marL="68580" marR="68580" marT="0" marB="0"/>
                </a:tc>
              </a:tr>
            </a:tbl>
          </a:graphicData>
        </a:graphic>
      </p:graphicFrame>
    </p:spTree>
  </p:cSld>
  <p:clrMapOvr>
    <a:masterClrMapping/>
  </p:clrMapOvr>
  <p:transition>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1080120"/>
          </a:xfrm>
        </p:spPr>
        <p:txBody>
          <a:bodyPr/>
          <a:lstStyle/>
          <a:p>
            <a:pPr algn="ctr"/>
            <a:r>
              <a:rPr lang="el-GR" dirty="0" err="1" smtClean="0">
                <a:latin typeface="Arial" pitchFamily="34" charset="0"/>
                <a:cs typeface="Arial" pitchFamily="34" charset="0"/>
              </a:rPr>
              <a:t>Εννοιολόγηση</a:t>
            </a:r>
            <a:endParaRPr lang="el-GR" dirty="0">
              <a:latin typeface="Arial" pitchFamily="34" charset="0"/>
              <a:cs typeface="Arial" pitchFamily="34" charset="0"/>
            </a:endParaRPr>
          </a:p>
        </p:txBody>
      </p:sp>
      <p:sp>
        <p:nvSpPr>
          <p:cNvPr id="4" name="3 - Έλλειψη"/>
          <p:cNvSpPr/>
          <p:nvPr/>
        </p:nvSpPr>
        <p:spPr>
          <a:xfrm>
            <a:off x="3131840" y="3284984"/>
            <a:ext cx="2952328" cy="144016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smtClean="0"/>
              <a:t>Διαπολιτισμικές διαφορές</a:t>
            </a:r>
            <a:endParaRPr lang="el-GR" dirty="0"/>
          </a:p>
        </p:txBody>
      </p:sp>
      <p:sp>
        <p:nvSpPr>
          <p:cNvPr id="5" name="4 - Στρογγυλεμένο ορθογώνιο"/>
          <p:cNvSpPr/>
          <p:nvPr/>
        </p:nvSpPr>
        <p:spPr>
          <a:xfrm>
            <a:off x="3419872" y="1988840"/>
            <a:ext cx="2520280"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smtClean="0"/>
              <a:t>Το μοντέλο του </a:t>
            </a:r>
            <a:r>
              <a:rPr lang="en-US" dirty="0" err="1" smtClean="0"/>
              <a:t>Hofstede</a:t>
            </a:r>
            <a:endParaRPr lang="el-GR" dirty="0"/>
          </a:p>
        </p:txBody>
      </p:sp>
      <p:sp>
        <p:nvSpPr>
          <p:cNvPr id="6" name="5 - Στρογγυλεμένο ορθογώνιο"/>
          <p:cNvSpPr/>
          <p:nvPr/>
        </p:nvSpPr>
        <p:spPr>
          <a:xfrm>
            <a:off x="6300192" y="2064590"/>
            <a:ext cx="2376264" cy="864096"/>
          </a:xfrm>
          <a:prstGeom prst="roundRect">
            <a:avLst>
              <a:gd name="adj" fmla="val 1829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smtClean="0"/>
              <a:t>Το μοντέλο του </a:t>
            </a:r>
            <a:r>
              <a:rPr lang="en-US" dirty="0" err="1" smtClean="0"/>
              <a:t>Trompenaars</a:t>
            </a:r>
            <a:r>
              <a:rPr lang="el-GR" dirty="0" smtClean="0"/>
              <a:t> &amp; </a:t>
            </a:r>
            <a:r>
              <a:rPr lang="en-US" dirty="0" smtClean="0"/>
              <a:t>Hampden-Turner </a:t>
            </a:r>
            <a:endParaRPr lang="el-GR" dirty="0"/>
          </a:p>
        </p:txBody>
      </p:sp>
      <p:sp>
        <p:nvSpPr>
          <p:cNvPr id="7" name="6 - Στρογγυλεμένο ορθογώνιο"/>
          <p:cNvSpPr/>
          <p:nvPr/>
        </p:nvSpPr>
        <p:spPr>
          <a:xfrm>
            <a:off x="3303743" y="5229200"/>
            <a:ext cx="2808312" cy="86409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err="1" smtClean="0"/>
              <a:t>Μονοχρονικές</a:t>
            </a:r>
            <a:r>
              <a:rPr lang="el-GR" dirty="0" smtClean="0"/>
              <a:t> και </a:t>
            </a:r>
            <a:r>
              <a:rPr lang="el-GR" dirty="0" err="1" smtClean="0"/>
              <a:t>πολυχρονικές</a:t>
            </a:r>
            <a:r>
              <a:rPr lang="el-GR" dirty="0" smtClean="0"/>
              <a:t> κουλτούρες</a:t>
            </a:r>
            <a:endParaRPr lang="el-GR" dirty="0"/>
          </a:p>
        </p:txBody>
      </p:sp>
      <p:sp>
        <p:nvSpPr>
          <p:cNvPr id="8" name="7 - Στρογγυλεμένο ορθογώνιο"/>
          <p:cNvSpPr/>
          <p:nvPr/>
        </p:nvSpPr>
        <p:spPr>
          <a:xfrm>
            <a:off x="143508" y="3563571"/>
            <a:ext cx="2520280"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smtClean="0"/>
              <a:t>Κουλτούρες υψηλής και χαμηλής σημασίας</a:t>
            </a:r>
            <a:endParaRPr lang="el-GR" dirty="0"/>
          </a:p>
        </p:txBody>
      </p:sp>
      <p:sp>
        <p:nvSpPr>
          <p:cNvPr id="9" name="8 - Στρογγυλεμένο ορθογώνιο"/>
          <p:cNvSpPr/>
          <p:nvPr/>
        </p:nvSpPr>
        <p:spPr>
          <a:xfrm>
            <a:off x="395536" y="2345505"/>
            <a:ext cx="2304256"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smtClean="0"/>
              <a:t>Πολιτισμικό παγόβουνο</a:t>
            </a:r>
            <a:endParaRPr lang="el-GR" dirty="0"/>
          </a:p>
        </p:txBody>
      </p:sp>
      <p:cxnSp>
        <p:nvCxnSpPr>
          <p:cNvPr id="11" name="10 - Ευθύγραμμο βέλος σύνδεσης"/>
          <p:cNvCxnSpPr>
            <a:stCxn id="4" idx="0"/>
          </p:cNvCxnSpPr>
          <p:nvPr/>
        </p:nvCxnSpPr>
        <p:spPr>
          <a:xfrm flipH="1" flipV="1">
            <a:off x="4572000" y="2780928"/>
            <a:ext cx="36004" cy="50405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flipH="1" flipV="1">
            <a:off x="2700594" y="3790843"/>
            <a:ext cx="576064" cy="14401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a:stCxn id="4" idx="3"/>
          </p:cNvCxnSpPr>
          <p:nvPr/>
        </p:nvCxnSpPr>
        <p:spPr>
          <a:xfrm flipH="1">
            <a:off x="2843808" y="4514237"/>
            <a:ext cx="720390" cy="64295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4" idx="5"/>
          </p:cNvCxnSpPr>
          <p:nvPr/>
        </p:nvCxnSpPr>
        <p:spPr>
          <a:xfrm>
            <a:off x="5651809" y="4514238"/>
            <a:ext cx="792399" cy="64295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6" name="15 - Στρογγυλεμένο ορθογώνιο"/>
          <p:cNvSpPr/>
          <p:nvPr/>
        </p:nvSpPr>
        <p:spPr>
          <a:xfrm>
            <a:off x="359532" y="4890151"/>
            <a:ext cx="2304256" cy="864096"/>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Πολιτισμικές διαφορές με βάση το χώρο</a:t>
            </a:r>
            <a:endParaRPr lang="el-GR" dirty="0"/>
          </a:p>
        </p:txBody>
      </p:sp>
      <p:cxnSp>
        <p:nvCxnSpPr>
          <p:cNvPr id="20" name="19 - Ευθύγραμμο βέλος σύνδεσης"/>
          <p:cNvCxnSpPr>
            <a:stCxn id="4" idx="4"/>
          </p:cNvCxnSpPr>
          <p:nvPr/>
        </p:nvCxnSpPr>
        <p:spPr>
          <a:xfrm>
            <a:off x="4608004" y="4725144"/>
            <a:ext cx="36004" cy="50405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8" name="10 - Ευθύγραμμο βέλος σύνδεσης"/>
          <p:cNvCxnSpPr/>
          <p:nvPr/>
        </p:nvCxnSpPr>
        <p:spPr>
          <a:xfrm flipH="1" flipV="1">
            <a:off x="2843808" y="2780928"/>
            <a:ext cx="720391" cy="713331"/>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2999036">
            <a:off x="5822037" y="2728162"/>
            <a:ext cx="309784" cy="96018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1" name="TextBox 20"/>
          <p:cNvSpPr txBox="1"/>
          <p:nvPr/>
        </p:nvSpPr>
        <p:spPr>
          <a:xfrm>
            <a:off x="6444210" y="3269044"/>
            <a:ext cx="2448270" cy="132802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l-GR" dirty="0" smtClean="0"/>
              <a:t>Το μοντέλο του </a:t>
            </a:r>
            <a:r>
              <a:rPr lang="en-US" dirty="0" err="1" smtClean="0"/>
              <a:t>Kluckhohn</a:t>
            </a:r>
            <a:r>
              <a:rPr lang="el-GR" dirty="0" smtClean="0"/>
              <a:t> &amp; </a:t>
            </a:r>
            <a:r>
              <a:rPr lang="en-US" dirty="0" err="1" smtClean="0"/>
              <a:t>Strodtbeck</a:t>
            </a:r>
            <a:r>
              <a:rPr lang="en-US" dirty="0"/>
              <a:t/>
            </a:r>
            <a:br>
              <a:rPr lang="en-US" dirty="0"/>
            </a:br>
            <a:endParaRPr lang="el-GR" dirty="0"/>
          </a:p>
        </p:txBody>
      </p:sp>
      <p:sp>
        <p:nvSpPr>
          <p:cNvPr id="23" name="TextBox 22"/>
          <p:cNvSpPr txBox="1"/>
          <p:nvPr/>
        </p:nvSpPr>
        <p:spPr>
          <a:xfrm>
            <a:off x="6654289" y="4977172"/>
            <a:ext cx="2232248" cy="10215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l-GR" dirty="0" smtClean="0"/>
              <a:t>Το μοντέλο του </a:t>
            </a:r>
            <a:r>
              <a:rPr lang="en-US" dirty="0"/>
              <a:t>Schwartz</a:t>
            </a:r>
            <a:br>
              <a:rPr lang="en-US" dirty="0"/>
            </a:br>
            <a:endParaRPr lang="el-GR" dirty="0"/>
          </a:p>
        </p:txBody>
      </p:sp>
    </p:spTree>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856"/>
            <a:ext cx="8229600" cy="1143000"/>
          </a:xfrm>
        </p:spPr>
        <p:txBody>
          <a:bodyPr/>
          <a:lstStyle/>
          <a:p>
            <a:pPr algn="ctr"/>
            <a:r>
              <a:rPr lang="el-GR" dirty="0" smtClean="0">
                <a:latin typeface="Arial" pitchFamily="34" charset="0"/>
                <a:cs typeface="Arial" pitchFamily="34" charset="0"/>
              </a:rPr>
              <a:t>Βιβλιογραφία</a:t>
            </a:r>
            <a:endParaRPr lang="el-GR" dirty="0">
              <a:latin typeface="Arial" pitchFamily="34" charset="0"/>
              <a:cs typeface="Arial" pitchFamily="34" charset="0"/>
            </a:endParaRPr>
          </a:p>
        </p:txBody>
      </p:sp>
      <p:sp>
        <p:nvSpPr>
          <p:cNvPr id="3" name="Θέση περιεχομένου 2"/>
          <p:cNvSpPr>
            <a:spLocks noGrp="1"/>
          </p:cNvSpPr>
          <p:nvPr>
            <p:ph idx="1"/>
          </p:nvPr>
        </p:nvSpPr>
        <p:spPr>
          <a:xfrm>
            <a:off x="457200" y="1268760"/>
            <a:ext cx="8229600" cy="5256584"/>
          </a:xfrm>
        </p:spPr>
        <p:txBody>
          <a:bodyPr>
            <a:normAutofit fontScale="77500" lnSpcReduction="20000"/>
          </a:bodyPr>
          <a:lstStyle/>
          <a:p>
            <a:r>
              <a:rPr lang="en-US" dirty="0" err="1">
                <a:latin typeface="Arial" pitchFamily="34" charset="0"/>
                <a:cs typeface="Arial" pitchFamily="34" charset="0"/>
              </a:rPr>
              <a:t>Croucher</a:t>
            </a:r>
            <a:r>
              <a:rPr lang="en-US" dirty="0">
                <a:latin typeface="Arial" pitchFamily="34" charset="0"/>
                <a:cs typeface="Arial" pitchFamily="34" charset="0"/>
              </a:rPr>
              <a:t>, S.M., Bruno, A., McGrath, P., Adams C., </a:t>
            </a:r>
            <a:r>
              <a:rPr lang="en-US" dirty="0" err="1">
                <a:latin typeface="Arial" pitchFamily="34" charset="0"/>
                <a:cs typeface="Arial" pitchFamily="34" charset="0"/>
              </a:rPr>
              <a:t>McGahan</a:t>
            </a:r>
            <a:r>
              <a:rPr lang="en-US" dirty="0">
                <a:latin typeface="Arial" pitchFamily="34" charset="0"/>
                <a:cs typeface="Arial" pitchFamily="34" charset="0"/>
              </a:rPr>
              <a:t>, C., Suits, A., </a:t>
            </a:r>
            <a:r>
              <a:rPr lang="en-US" dirty="0" err="1">
                <a:latin typeface="Arial" pitchFamily="34" charset="0"/>
                <a:cs typeface="Arial" pitchFamily="34" charset="0"/>
              </a:rPr>
              <a:t>Huckins</a:t>
            </a:r>
            <a:r>
              <a:rPr lang="en-US" dirty="0">
                <a:latin typeface="Arial" pitchFamily="34" charset="0"/>
                <a:cs typeface="Arial" pitchFamily="34" charset="0"/>
              </a:rPr>
              <a:t>, A. (2012) Conflict Styles and High–Low Context Cultures: A Cross-Cultural Extension. </a:t>
            </a:r>
            <a:r>
              <a:rPr lang="en-US" i="1" dirty="0">
                <a:latin typeface="Arial" pitchFamily="34" charset="0"/>
                <a:cs typeface="Arial" pitchFamily="34" charset="0"/>
              </a:rPr>
              <a:t>Communication Research Reports</a:t>
            </a:r>
            <a:r>
              <a:rPr lang="en-US" dirty="0">
                <a:latin typeface="Arial" pitchFamily="34" charset="0"/>
                <a:cs typeface="Arial" pitchFamily="34" charset="0"/>
              </a:rPr>
              <a:t>, 29 (1), 64–73. </a:t>
            </a:r>
            <a:endParaRPr lang="el-GR" dirty="0" smtClean="0">
              <a:latin typeface="Arial" pitchFamily="34" charset="0"/>
              <a:cs typeface="Arial" pitchFamily="34" charset="0"/>
            </a:endParaRPr>
          </a:p>
          <a:p>
            <a:r>
              <a:rPr lang="en-US" dirty="0" err="1" smtClean="0">
                <a:latin typeface="Arial" pitchFamily="34" charset="0"/>
                <a:cs typeface="Arial" pitchFamily="34" charset="0"/>
              </a:rPr>
              <a:t>CzechKid</a:t>
            </a:r>
            <a:r>
              <a:rPr lang="en-US" dirty="0">
                <a:latin typeface="Arial" pitchFamily="34" charset="0"/>
                <a:cs typeface="Arial" pitchFamily="34" charset="0"/>
              </a:rPr>
              <a:t>. Culture and cultural differences. </a:t>
            </a:r>
            <a:r>
              <a:rPr lang="el-GR" dirty="0">
                <a:latin typeface="Arial" pitchFamily="34" charset="0"/>
                <a:cs typeface="Arial" pitchFamily="34" charset="0"/>
              </a:rPr>
              <a:t>Ανακτήθηκε από </a:t>
            </a:r>
            <a:r>
              <a:rPr lang="en-US" dirty="0">
                <a:latin typeface="Arial" pitchFamily="34" charset="0"/>
                <a:cs typeface="Arial" pitchFamily="34" charset="0"/>
                <a:hlinkClick r:id="rId2"/>
              </a:rPr>
              <a:t>http://</a:t>
            </a:r>
            <a:r>
              <a:rPr lang="en-US" dirty="0" smtClean="0">
                <a:latin typeface="Arial" pitchFamily="34" charset="0"/>
                <a:cs typeface="Arial" pitchFamily="34" charset="0"/>
                <a:hlinkClick r:id="rId2"/>
              </a:rPr>
              <a:t>www.czechkid.eu/si1140.html</a:t>
            </a:r>
            <a:endParaRPr lang="el-GR" dirty="0" smtClean="0">
              <a:latin typeface="Arial" pitchFamily="34" charset="0"/>
              <a:cs typeface="Arial" pitchFamily="34" charset="0"/>
            </a:endParaRPr>
          </a:p>
          <a:p>
            <a:r>
              <a:rPr lang="en-US" dirty="0" err="1">
                <a:latin typeface="Arial" pitchFamily="34" charset="0"/>
                <a:cs typeface="Arial" pitchFamily="34" charset="0"/>
              </a:rPr>
              <a:t>Drogendijk</a:t>
            </a:r>
            <a:r>
              <a:rPr lang="en-US" dirty="0">
                <a:latin typeface="Arial" pitchFamily="34" charset="0"/>
                <a:cs typeface="Arial" pitchFamily="34" charset="0"/>
              </a:rPr>
              <a:t>, R., &amp; </a:t>
            </a:r>
            <a:r>
              <a:rPr lang="en-US" dirty="0" err="1">
                <a:latin typeface="Arial" pitchFamily="34" charset="0"/>
                <a:cs typeface="Arial" pitchFamily="34" charset="0"/>
              </a:rPr>
              <a:t>Slangen</a:t>
            </a:r>
            <a:r>
              <a:rPr lang="en-US" dirty="0">
                <a:latin typeface="Arial" pitchFamily="34" charset="0"/>
                <a:cs typeface="Arial" pitchFamily="34" charset="0"/>
              </a:rPr>
              <a:t>, A. (2006). </a:t>
            </a:r>
            <a:r>
              <a:rPr lang="en-US" dirty="0" err="1">
                <a:latin typeface="Arial" pitchFamily="34" charset="0"/>
                <a:cs typeface="Arial" pitchFamily="34" charset="0"/>
              </a:rPr>
              <a:t>Hofstede</a:t>
            </a:r>
            <a:r>
              <a:rPr lang="en-US" dirty="0">
                <a:latin typeface="Arial" pitchFamily="34" charset="0"/>
                <a:cs typeface="Arial" pitchFamily="34" charset="0"/>
              </a:rPr>
              <a:t>, Schwartz, or managerial perceptions? The effects of different cultural distance measures on establishment mode choices by multinational enterprises. </a:t>
            </a:r>
            <a:r>
              <a:rPr lang="en-US" i="1" dirty="0">
                <a:latin typeface="Arial" pitchFamily="34" charset="0"/>
                <a:cs typeface="Arial" pitchFamily="34" charset="0"/>
              </a:rPr>
              <a:t>International business review</a:t>
            </a:r>
            <a:r>
              <a:rPr lang="en-US" dirty="0">
                <a:latin typeface="Arial" pitchFamily="34" charset="0"/>
                <a:cs typeface="Arial" pitchFamily="34" charset="0"/>
              </a:rPr>
              <a:t>, 15(4), 361-380</a:t>
            </a:r>
            <a:r>
              <a:rPr lang="en-US" dirty="0" smtClean="0">
                <a:latin typeface="Arial" pitchFamily="34" charset="0"/>
                <a:cs typeface="Arial" pitchFamily="34" charset="0"/>
              </a:rPr>
              <a:t>.</a:t>
            </a:r>
            <a:endParaRPr lang="el-GR" dirty="0" smtClean="0">
              <a:latin typeface="Arial" pitchFamily="34" charset="0"/>
              <a:cs typeface="Arial" pitchFamily="34" charset="0"/>
            </a:endParaRPr>
          </a:p>
          <a:p>
            <a:r>
              <a:rPr lang="en-US" dirty="0">
                <a:latin typeface="Arial" pitchFamily="34" charset="0"/>
                <a:cs typeface="Arial" pitchFamily="34" charset="0"/>
              </a:rPr>
              <a:t>Griffin, E. (1989). </a:t>
            </a:r>
            <a:r>
              <a:rPr lang="en-US" i="1" dirty="0" err="1">
                <a:latin typeface="Arial" pitchFamily="34" charset="0"/>
                <a:cs typeface="Arial" pitchFamily="34" charset="0"/>
              </a:rPr>
              <a:t>Proxemic</a:t>
            </a:r>
            <a:r>
              <a:rPr lang="en-US" i="1" dirty="0">
                <a:latin typeface="Arial" pitchFamily="34" charset="0"/>
                <a:cs typeface="Arial" pitchFamily="34" charset="0"/>
              </a:rPr>
              <a:t> Theory of Edward Hall</a:t>
            </a:r>
            <a:r>
              <a:rPr lang="en-US" dirty="0">
                <a:latin typeface="Arial" pitchFamily="34" charset="0"/>
                <a:cs typeface="Arial" pitchFamily="34" charset="0"/>
              </a:rPr>
              <a:t>. A First Look at Communication Theory, 60-67</a:t>
            </a:r>
            <a:r>
              <a:rPr lang="en-US" dirty="0" smtClean="0">
                <a:latin typeface="Arial" pitchFamily="34" charset="0"/>
                <a:cs typeface="Arial" pitchFamily="34" charset="0"/>
              </a:rPr>
              <a:t>.</a:t>
            </a:r>
            <a:endParaRPr lang="el-GR" dirty="0" smtClean="0">
              <a:latin typeface="Arial" pitchFamily="34" charset="0"/>
              <a:cs typeface="Arial" pitchFamily="34" charset="0"/>
            </a:endParaRPr>
          </a:p>
          <a:p>
            <a:r>
              <a:rPr lang="en-US" dirty="0">
                <a:latin typeface="Arial" pitchFamily="34" charset="0"/>
                <a:cs typeface="Arial" pitchFamily="34" charset="0"/>
              </a:rPr>
              <a:t>Hall, E.T. (1966). </a:t>
            </a:r>
            <a:r>
              <a:rPr lang="en-US" i="1" dirty="0">
                <a:latin typeface="Arial" pitchFamily="34" charset="0"/>
                <a:cs typeface="Arial" pitchFamily="34" charset="0"/>
              </a:rPr>
              <a:t>The Hidden Dimension</a:t>
            </a:r>
            <a:r>
              <a:rPr lang="en-US" dirty="0">
                <a:latin typeface="Arial" pitchFamily="34" charset="0"/>
                <a:cs typeface="Arial" pitchFamily="34" charset="0"/>
              </a:rPr>
              <a:t>, NY: Anchor Books Editions</a:t>
            </a:r>
          </a:p>
          <a:p>
            <a:r>
              <a:rPr lang="en-US" dirty="0">
                <a:latin typeface="Arial" pitchFamily="34" charset="0"/>
                <a:cs typeface="Arial" pitchFamily="34" charset="0"/>
              </a:rPr>
              <a:t>Hall, E.T. (1976). </a:t>
            </a:r>
            <a:r>
              <a:rPr lang="en-US" i="1" dirty="0">
                <a:latin typeface="Arial" pitchFamily="34" charset="0"/>
                <a:cs typeface="Arial" pitchFamily="34" charset="0"/>
              </a:rPr>
              <a:t>Beyond Culture</a:t>
            </a:r>
            <a:r>
              <a:rPr lang="en-US" dirty="0">
                <a:latin typeface="Arial" pitchFamily="34" charset="0"/>
                <a:cs typeface="Arial" pitchFamily="34" charset="0"/>
              </a:rPr>
              <a:t>, NY: Anchor Books </a:t>
            </a:r>
            <a:r>
              <a:rPr lang="en-US" dirty="0" smtClean="0">
                <a:latin typeface="Arial" pitchFamily="34" charset="0"/>
                <a:cs typeface="Arial" pitchFamily="34" charset="0"/>
              </a:rPr>
              <a:t>Editions</a:t>
            </a:r>
            <a:endParaRPr lang="el-GR" dirty="0" smtClean="0">
              <a:latin typeface="Arial" pitchFamily="34" charset="0"/>
              <a:cs typeface="Arial" pitchFamily="34" charset="0"/>
            </a:endParaRPr>
          </a:p>
          <a:p>
            <a:r>
              <a:rPr lang="en-US" dirty="0">
                <a:latin typeface="Arial" pitchFamily="34" charset="0"/>
                <a:cs typeface="Arial" pitchFamily="34" charset="0"/>
              </a:rPr>
              <a:t>Hanley, J. H. (1999). Beyond the tip of the iceberg. Reaching today’s youth. The Community Circle of Caring Journal, 3(2), 9-12. </a:t>
            </a:r>
            <a:endParaRPr lang="el-GR" dirty="0" smtClean="0">
              <a:latin typeface="Arial" pitchFamily="34" charset="0"/>
              <a:cs typeface="Arial" pitchFamily="34" charset="0"/>
            </a:endParaRPr>
          </a:p>
          <a:p>
            <a:r>
              <a:rPr lang="en-US" dirty="0" err="1" smtClean="0">
                <a:latin typeface="Arial" pitchFamily="34" charset="0"/>
                <a:cs typeface="Arial" pitchFamily="34" charset="0"/>
              </a:rPr>
              <a:t>Hofstede</a:t>
            </a:r>
            <a:r>
              <a:rPr lang="en-US" dirty="0">
                <a:latin typeface="Arial" pitchFamily="34" charset="0"/>
                <a:cs typeface="Arial" pitchFamily="34" charset="0"/>
              </a:rPr>
              <a:t>, G. (2011). </a:t>
            </a:r>
            <a:r>
              <a:rPr lang="en-US" dirty="0" err="1">
                <a:latin typeface="Arial" pitchFamily="34" charset="0"/>
                <a:cs typeface="Arial" pitchFamily="34" charset="0"/>
              </a:rPr>
              <a:t>Dimensionalizing</a:t>
            </a:r>
            <a:r>
              <a:rPr lang="en-US" dirty="0">
                <a:latin typeface="Arial" pitchFamily="34" charset="0"/>
                <a:cs typeface="Arial" pitchFamily="34" charset="0"/>
              </a:rPr>
              <a:t> Cultures: The </a:t>
            </a:r>
            <a:r>
              <a:rPr lang="en-US" dirty="0" err="1">
                <a:latin typeface="Arial" pitchFamily="34" charset="0"/>
                <a:cs typeface="Arial" pitchFamily="34" charset="0"/>
              </a:rPr>
              <a:t>Hofstede</a:t>
            </a:r>
            <a:r>
              <a:rPr lang="en-US" dirty="0">
                <a:latin typeface="Arial" pitchFamily="34" charset="0"/>
                <a:cs typeface="Arial" pitchFamily="34" charset="0"/>
              </a:rPr>
              <a:t> model in context, </a:t>
            </a:r>
            <a:r>
              <a:rPr lang="en-US" i="1" dirty="0">
                <a:latin typeface="Arial" pitchFamily="34" charset="0"/>
                <a:cs typeface="Arial" pitchFamily="34" charset="0"/>
              </a:rPr>
              <a:t>Online Readings in Psychology and Culture</a:t>
            </a:r>
            <a:r>
              <a:rPr lang="en-US" dirty="0">
                <a:latin typeface="Arial" pitchFamily="34" charset="0"/>
                <a:cs typeface="Arial" pitchFamily="34" charset="0"/>
              </a:rPr>
              <a:t>, Unit 2.</a:t>
            </a:r>
          </a:p>
          <a:p>
            <a:pPr marL="0" indent="0">
              <a:buNone/>
            </a:pPr>
            <a:endParaRPr lang="en-US" dirty="0">
              <a:latin typeface="Arial" pitchFamily="34" charset="0"/>
              <a:cs typeface="Arial" pitchFamily="34" charset="0"/>
            </a:endParaRPr>
          </a:p>
          <a:p>
            <a:endParaRPr lang="el-GR" dirty="0">
              <a:latin typeface="Arial" pitchFamily="34" charset="0"/>
              <a:cs typeface="Arial" pitchFamily="34" charset="0"/>
            </a:endParaRPr>
          </a:p>
        </p:txBody>
      </p:sp>
    </p:spTree>
    <p:extLst>
      <p:ext uri="{BB962C8B-B14F-4D97-AF65-F5344CB8AC3E}">
        <p14:creationId xmlns="" xmlns:p14="http://schemas.microsoft.com/office/powerpoint/2010/main" val="562460502"/>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1143000"/>
          </a:xfrm>
        </p:spPr>
        <p:txBody>
          <a:bodyPr>
            <a:normAutofit/>
          </a:bodyPr>
          <a:lstStyle/>
          <a:p>
            <a:pPr algn="ctr"/>
            <a:r>
              <a:rPr lang="el-GR" sz="4500" dirty="0">
                <a:solidFill>
                  <a:srgbClr val="04617B"/>
                </a:solidFill>
                <a:latin typeface="Arial" pitchFamily="34" charset="0"/>
                <a:cs typeface="Arial" pitchFamily="34" charset="0"/>
              </a:rPr>
              <a:t>Βιβλιογραφία</a:t>
            </a:r>
            <a:endParaRPr lang="el-GR" dirty="0"/>
          </a:p>
        </p:txBody>
      </p:sp>
      <p:sp>
        <p:nvSpPr>
          <p:cNvPr id="3" name="Θέση περιεχομένου 2"/>
          <p:cNvSpPr>
            <a:spLocks noGrp="1"/>
          </p:cNvSpPr>
          <p:nvPr>
            <p:ph idx="1"/>
          </p:nvPr>
        </p:nvSpPr>
        <p:spPr>
          <a:xfrm>
            <a:off x="0" y="1484784"/>
            <a:ext cx="9144000" cy="5112568"/>
          </a:xfrm>
        </p:spPr>
        <p:txBody>
          <a:bodyPr>
            <a:normAutofit fontScale="85000" lnSpcReduction="10000"/>
          </a:bodyPr>
          <a:lstStyle/>
          <a:p>
            <a:r>
              <a:rPr lang="en-US" sz="2200" dirty="0" err="1" smtClean="0">
                <a:latin typeface="Arial" pitchFamily="34" charset="0"/>
                <a:ea typeface="Calibri" pitchFamily="34" charset="0"/>
                <a:cs typeface="Arial" pitchFamily="34" charset="0"/>
              </a:rPr>
              <a:t>Klagge</a:t>
            </a:r>
            <a:r>
              <a:rPr lang="en-US" sz="2200" dirty="0">
                <a:latin typeface="Arial" pitchFamily="34" charset="0"/>
                <a:ea typeface="Calibri" pitchFamily="34" charset="0"/>
                <a:cs typeface="Arial" pitchFamily="34" charset="0"/>
              </a:rPr>
              <a:t>, J.  (2012). Communicating In High-Context and Low-Context </a:t>
            </a:r>
            <a:r>
              <a:rPr lang="en-US" sz="2200" dirty="0" smtClean="0">
                <a:latin typeface="Arial" pitchFamily="34" charset="0"/>
                <a:ea typeface="Calibri" pitchFamily="34" charset="0"/>
                <a:cs typeface="Arial" pitchFamily="34" charset="0"/>
              </a:rPr>
              <a:t>Cultures</a:t>
            </a:r>
            <a:r>
              <a:rPr lang="el-GR" sz="2200" dirty="0" smtClean="0">
                <a:latin typeface="Arial" pitchFamily="34" charset="0"/>
                <a:ea typeface="Calibri" pitchFamily="34" charset="0"/>
                <a:cs typeface="Arial" pitchFamily="34" charset="0"/>
              </a:rPr>
              <a:t>, ανακτήθηκε από  </a:t>
            </a:r>
            <a:r>
              <a:rPr lang="en-US" sz="1800" u="sng" dirty="0">
                <a:solidFill>
                  <a:srgbClr val="365899"/>
                </a:solidFill>
                <a:latin typeface="helvetica"/>
                <a:hlinkClick r:id="rId2"/>
              </a:rPr>
              <a:t>https://webcache.googleusercontent.com/search?q=cache:jaDWg00Nm5kJ:https://www.researchgate.net/profile/Jay_Klagge/publication/298497484_COMMUNICATING_IN_HIGH_LOW_CONTEXT_CULTURES/links/56e9afec08ae95bddc2a0a87+&amp;</a:t>
            </a:r>
            <a:r>
              <a:rPr lang="en-US" sz="1800" u="sng" dirty="0" smtClean="0">
                <a:solidFill>
                  <a:srgbClr val="365899"/>
                </a:solidFill>
                <a:latin typeface="helvetica"/>
                <a:hlinkClick r:id="rId2"/>
              </a:rPr>
              <a:t>cd=1&amp;hl=en&amp;ct=clnk&amp;gl=gr</a:t>
            </a:r>
            <a:endParaRPr lang="el-GR" sz="1800" u="sng" dirty="0" smtClean="0">
              <a:solidFill>
                <a:srgbClr val="365899"/>
              </a:solidFill>
              <a:latin typeface="helvetica"/>
            </a:endParaRPr>
          </a:p>
          <a:p>
            <a:r>
              <a:rPr lang="en-US" sz="2200" dirty="0" err="1" smtClean="0">
                <a:latin typeface="Arial" pitchFamily="34" charset="0"/>
                <a:cs typeface="Arial" pitchFamily="34" charset="0"/>
              </a:rPr>
              <a:t>Licht</a:t>
            </a:r>
            <a:r>
              <a:rPr lang="en-US" sz="2200" dirty="0">
                <a:latin typeface="Arial" pitchFamily="34" charset="0"/>
                <a:cs typeface="Arial" pitchFamily="34" charset="0"/>
              </a:rPr>
              <a:t>, A. N., Goldschmidt, C., &amp; Schwartz, S. H. (2001). Culture, law, and finance: cultural dimensions of corporate governance laws. </a:t>
            </a:r>
            <a:r>
              <a:rPr lang="en-US" sz="2200" i="1" dirty="0">
                <a:latin typeface="Arial" pitchFamily="34" charset="0"/>
                <a:cs typeface="Arial" pitchFamily="34" charset="0"/>
              </a:rPr>
              <a:t>Available at SSRN 267190</a:t>
            </a:r>
            <a:r>
              <a:rPr lang="en-US" sz="2200" dirty="0" smtClean="0">
                <a:latin typeface="Arial" pitchFamily="34" charset="0"/>
                <a:cs typeface="Arial" pitchFamily="34" charset="0"/>
              </a:rPr>
              <a:t>.</a:t>
            </a:r>
            <a:endParaRPr lang="el-GR" sz="2200" dirty="0">
              <a:latin typeface="Arial" pitchFamily="34" charset="0"/>
              <a:ea typeface="Calibri" pitchFamily="34" charset="0"/>
              <a:cs typeface="Arial" pitchFamily="34" charset="0"/>
            </a:endParaRPr>
          </a:p>
          <a:p>
            <a:r>
              <a:rPr lang="en-US" sz="2200" dirty="0" err="1">
                <a:latin typeface="Arial" pitchFamily="34" charset="0"/>
                <a:cs typeface="Arial" pitchFamily="34" charset="0"/>
              </a:rPr>
              <a:t>Maznevski</a:t>
            </a:r>
            <a:r>
              <a:rPr lang="en-US" sz="2200" dirty="0">
                <a:latin typeface="Arial" pitchFamily="34" charset="0"/>
                <a:cs typeface="Arial" pitchFamily="34" charset="0"/>
              </a:rPr>
              <a:t>, M. L., Gomez, C. B., </a:t>
            </a:r>
            <a:r>
              <a:rPr lang="en-US" sz="2200" dirty="0" err="1">
                <a:latin typeface="Arial" pitchFamily="34" charset="0"/>
                <a:cs typeface="Arial" pitchFamily="34" charset="0"/>
              </a:rPr>
              <a:t>DiStefano</a:t>
            </a:r>
            <a:r>
              <a:rPr lang="en-US" sz="2200" dirty="0">
                <a:latin typeface="Arial" pitchFamily="34" charset="0"/>
                <a:cs typeface="Arial" pitchFamily="34" charset="0"/>
              </a:rPr>
              <a:t>, J. J., </a:t>
            </a:r>
            <a:r>
              <a:rPr lang="en-US" sz="2200" dirty="0" err="1">
                <a:latin typeface="Arial" pitchFamily="34" charset="0"/>
                <a:cs typeface="Arial" pitchFamily="34" charset="0"/>
              </a:rPr>
              <a:t>Noorderhaven</a:t>
            </a:r>
            <a:r>
              <a:rPr lang="en-US" sz="2200" dirty="0">
                <a:latin typeface="Arial" pitchFamily="34" charset="0"/>
                <a:cs typeface="Arial" pitchFamily="34" charset="0"/>
              </a:rPr>
              <a:t>, N. G., &amp; Wu, P. C. (2002). Cultural dimensions at the individual level of analysis the cultural orientations framework</a:t>
            </a:r>
            <a:r>
              <a:rPr lang="en-US" sz="2200" i="1" dirty="0">
                <a:latin typeface="Arial" pitchFamily="34" charset="0"/>
                <a:cs typeface="Arial" pitchFamily="34" charset="0"/>
              </a:rPr>
              <a:t>. International journal of cross cultural management</a:t>
            </a:r>
            <a:r>
              <a:rPr lang="en-US" sz="2200" dirty="0">
                <a:latin typeface="Arial" pitchFamily="34" charset="0"/>
                <a:cs typeface="Arial" pitchFamily="34" charset="0"/>
              </a:rPr>
              <a:t>, 2(3), 275-295</a:t>
            </a:r>
            <a:r>
              <a:rPr lang="en-US" sz="2200" dirty="0" smtClean="0">
                <a:latin typeface="Arial" pitchFamily="34" charset="0"/>
                <a:cs typeface="Arial" pitchFamily="34" charset="0"/>
              </a:rPr>
              <a:t>.</a:t>
            </a:r>
            <a:endParaRPr lang="el-GR" sz="2200" dirty="0" smtClean="0">
              <a:latin typeface="Arial" pitchFamily="34" charset="0"/>
              <a:cs typeface="Arial" pitchFamily="34" charset="0"/>
            </a:endParaRPr>
          </a:p>
          <a:p>
            <a:r>
              <a:rPr lang="en-US" sz="2200" dirty="0" err="1">
                <a:latin typeface="Arial" pitchFamily="34" charset="0"/>
                <a:cs typeface="Arial" pitchFamily="34" charset="0"/>
              </a:rPr>
              <a:t>Mindtools</a:t>
            </a:r>
            <a:r>
              <a:rPr lang="en-US" sz="2200" dirty="0">
                <a:latin typeface="Arial" pitchFamily="34" charset="0"/>
                <a:cs typeface="Arial" pitchFamily="34" charset="0"/>
              </a:rPr>
              <a:t> corporate (2014). The Seven Dimensions of Culture: Your 10-Minute Guide to Understanding Cultural Differences. </a:t>
            </a:r>
            <a:r>
              <a:rPr lang="el-GR" sz="2200" dirty="0">
                <a:latin typeface="Arial" pitchFamily="34" charset="0"/>
                <a:cs typeface="Arial" pitchFamily="34" charset="0"/>
              </a:rPr>
              <a:t>Ανακτήθηκε από </a:t>
            </a:r>
            <a:r>
              <a:rPr lang="el-GR" sz="2200" u="sng" dirty="0">
                <a:latin typeface="Arial" pitchFamily="34" charset="0"/>
                <a:cs typeface="Arial" pitchFamily="34" charset="0"/>
                <a:hlinkClick r:id="rId3"/>
              </a:rPr>
              <a:t>https://</a:t>
            </a:r>
            <a:r>
              <a:rPr lang="el-GR" sz="2200" u="sng" dirty="0" smtClean="0">
                <a:latin typeface="Arial" pitchFamily="34" charset="0"/>
                <a:cs typeface="Arial" pitchFamily="34" charset="0"/>
                <a:hlinkClick r:id="rId3"/>
              </a:rPr>
              <a:t>www.mindtools.com/blog/corporate/wp-content/uploads/sites/2/2014/09/Seven-Dimensions-Culture.pdf</a:t>
            </a:r>
            <a:endParaRPr lang="el-GR" sz="2200" dirty="0" smtClean="0">
              <a:latin typeface="Arial" pitchFamily="34" charset="0"/>
              <a:cs typeface="Arial" pitchFamily="34" charset="0"/>
            </a:endParaRPr>
          </a:p>
          <a:p>
            <a:r>
              <a:rPr lang="en-US" sz="2200" dirty="0" smtClean="0">
                <a:latin typeface="Arial" pitchFamily="34" charset="0"/>
                <a:cs typeface="Arial" pitchFamily="34" charset="0"/>
              </a:rPr>
              <a:t>Nguyen</a:t>
            </a:r>
            <a:r>
              <a:rPr lang="en-US" sz="2200" dirty="0">
                <a:latin typeface="Arial" pitchFamily="34" charset="0"/>
                <a:cs typeface="Arial" pitchFamily="34" charset="0"/>
              </a:rPr>
              <a:t>, H. Compare and contrast cultural frameworks developed by Geert </a:t>
            </a:r>
            <a:r>
              <a:rPr lang="en-US" sz="2200" dirty="0" err="1">
                <a:latin typeface="Arial" pitchFamily="34" charset="0"/>
                <a:cs typeface="Arial" pitchFamily="34" charset="0"/>
              </a:rPr>
              <a:t>Hofstede</a:t>
            </a:r>
            <a:r>
              <a:rPr lang="en-US" sz="2200" dirty="0">
                <a:latin typeface="Arial" pitchFamily="34" charset="0"/>
                <a:cs typeface="Arial" pitchFamily="34" charset="0"/>
              </a:rPr>
              <a:t> and </a:t>
            </a:r>
            <a:r>
              <a:rPr lang="en-US" sz="2200" dirty="0" err="1">
                <a:latin typeface="Arial" pitchFamily="34" charset="0"/>
                <a:cs typeface="Arial" pitchFamily="34" charset="0"/>
              </a:rPr>
              <a:t>Fons</a:t>
            </a:r>
            <a:r>
              <a:rPr lang="en-US" sz="2200" dirty="0">
                <a:latin typeface="Arial" pitchFamily="34" charset="0"/>
                <a:cs typeface="Arial" pitchFamily="34" charset="0"/>
              </a:rPr>
              <a:t> </a:t>
            </a:r>
            <a:r>
              <a:rPr lang="en-US" sz="2200" dirty="0" err="1">
                <a:latin typeface="Arial" pitchFamily="34" charset="0"/>
                <a:cs typeface="Arial" pitchFamily="34" charset="0"/>
              </a:rPr>
              <a:t>Trompenaars</a:t>
            </a:r>
            <a:r>
              <a:rPr lang="en-US" sz="2200" dirty="0">
                <a:latin typeface="Arial" pitchFamily="34" charset="0"/>
                <a:cs typeface="Arial" pitchFamily="34" charset="0"/>
              </a:rPr>
              <a:t>. </a:t>
            </a:r>
            <a:r>
              <a:rPr lang="el-GR" sz="2200" dirty="0">
                <a:latin typeface="Arial" pitchFamily="34" charset="0"/>
                <a:cs typeface="Arial" pitchFamily="34" charset="0"/>
              </a:rPr>
              <a:t>Ανακτήθηκε από </a:t>
            </a:r>
            <a:r>
              <a:rPr lang="en-US" sz="2200" dirty="0">
                <a:latin typeface="Arial" pitchFamily="34" charset="0"/>
                <a:cs typeface="Arial" pitchFamily="34" charset="0"/>
                <a:hlinkClick r:id="rId4"/>
              </a:rPr>
              <a:t>http://</a:t>
            </a:r>
            <a:r>
              <a:rPr lang="en-US" sz="2200" dirty="0" smtClean="0">
                <a:latin typeface="Arial" pitchFamily="34" charset="0"/>
                <a:cs typeface="Arial" pitchFamily="34" charset="0"/>
                <a:hlinkClick r:id="rId4"/>
              </a:rPr>
              <a:t>www.academia.edu/7380042/Compare_and_contrast_cultural_frameworks_developed_by_Geert_Hofstede_and_Fons_Trompenaars</a:t>
            </a:r>
            <a:endParaRPr lang="el-GR" sz="2200" dirty="0" smtClean="0">
              <a:latin typeface="Arial" pitchFamily="34" charset="0"/>
              <a:cs typeface="Arial" pitchFamily="34" charset="0"/>
            </a:endParaRPr>
          </a:p>
          <a:p>
            <a:endParaRPr lang="el-GR" sz="2400" dirty="0" smtClean="0">
              <a:latin typeface="Arial" pitchFamily="34" charset="0"/>
              <a:cs typeface="Arial" pitchFamily="34" charset="0"/>
            </a:endParaRPr>
          </a:p>
        </p:txBody>
      </p:sp>
    </p:spTree>
    <p:extLst>
      <p:ext uri="{BB962C8B-B14F-4D97-AF65-F5344CB8AC3E}">
        <p14:creationId xmlns="" xmlns:p14="http://schemas.microsoft.com/office/powerpoint/2010/main" val="3811288922"/>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3" y="0"/>
            <a:ext cx="9144000" cy="1008112"/>
          </a:xfrm>
        </p:spPr>
        <p:txBody>
          <a:bodyPr>
            <a:normAutofit/>
          </a:bodyPr>
          <a:lstStyle/>
          <a:p>
            <a:pPr algn="ctr"/>
            <a:r>
              <a:rPr lang="el-GR" sz="3600" dirty="0">
                <a:latin typeface="Arial" pitchFamily="34" charset="0"/>
                <a:cs typeface="Arial" pitchFamily="34" charset="0"/>
              </a:rPr>
              <a:t>Βιβλιογραφία</a:t>
            </a:r>
            <a:endParaRPr lang="el-GR" sz="3600" dirty="0"/>
          </a:p>
        </p:txBody>
      </p:sp>
      <p:sp>
        <p:nvSpPr>
          <p:cNvPr id="3" name="2 - Θέση περιεχομένου"/>
          <p:cNvSpPr>
            <a:spLocks noGrp="1"/>
          </p:cNvSpPr>
          <p:nvPr>
            <p:ph idx="1"/>
          </p:nvPr>
        </p:nvSpPr>
        <p:spPr>
          <a:xfrm>
            <a:off x="467544" y="1052736"/>
            <a:ext cx="8229600" cy="5616624"/>
          </a:xfrm>
        </p:spPr>
        <p:txBody>
          <a:bodyPr>
            <a:normAutofit fontScale="85000" lnSpcReduction="20000"/>
          </a:bodyPr>
          <a:lstStyle/>
          <a:p>
            <a:pPr marL="0" indent="0" algn="just" eaLnBrk="0" fontAlgn="base" hangingPunct="0">
              <a:spcBef>
                <a:spcPct val="0"/>
              </a:spcBef>
              <a:spcAft>
                <a:spcPct val="0"/>
              </a:spcAft>
              <a:buSzTx/>
            </a:pPr>
            <a:r>
              <a:rPr lang="en-US" sz="2400" dirty="0">
                <a:latin typeface="Arial" pitchFamily="34" charset="0"/>
                <a:cs typeface="Arial" pitchFamily="34" charset="0"/>
              </a:rPr>
              <a:t>Rafferty, J. (2013). </a:t>
            </a:r>
            <a:r>
              <a:rPr lang="en-US" sz="2400" dirty="0" err="1">
                <a:latin typeface="Arial" pitchFamily="34" charset="0"/>
                <a:cs typeface="Arial" pitchFamily="34" charset="0"/>
              </a:rPr>
              <a:t>Fons</a:t>
            </a:r>
            <a:r>
              <a:rPr lang="en-US" sz="2400" dirty="0">
                <a:latin typeface="Arial" pitchFamily="34" charset="0"/>
                <a:cs typeface="Arial" pitchFamily="34" charset="0"/>
              </a:rPr>
              <a:t> </a:t>
            </a:r>
            <a:r>
              <a:rPr lang="en-US" sz="2400" dirty="0" err="1">
                <a:latin typeface="Arial" pitchFamily="34" charset="0"/>
                <a:cs typeface="Arial" pitchFamily="34" charset="0"/>
              </a:rPr>
              <a:t>Trompenaars</a:t>
            </a:r>
            <a:r>
              <a:rPr lang="en-US" sz="2400" dirty="0">
                <a:latin typeface="Arial" pitchFamily="34" charset="0"/>
                <a:cs typeface="Arial" pitchFamily="34" charset="0"/>
              </a:rPr>
              <a:t>-THT consulting. </a:t>
            </a:r>
            <a:r>
              <a:rPr lang="el-GR" sz="2400" dirty="0">
                <a:latin typeface="Arial" pitchFamily="34" charset="0"/>
                <a:cs typeface="Arial" pitchFamily="34" charset="0"/>
              </a:rPr>
              <a:t>Ανακτήθηκε </a:t>
            </a:r>
            <a:r>
              <a:rPr lang="el-GR" sz="2400" dirty="0" smtClean="0">
                <a:latin typeface="Arial" pitchFamily="34" charset="0"/>
                <a:cs typeface="Arial" pitchFamily="34" charset="0"/>
              </a:rPr>
              <a:t>από</a:t>
            </a:r>
            <a:r>
              <a:rPr lang="en-US" sz="2400" dirty="0" smtClean="0">
                <a:latin typeface="Arial" pitchFamily="34" charset="0"/>
                <a:cs typeface="Arial" pitchFamily="34" charset="0"/>
                <a:hlinkClick r:id="rId2"/>
              </a:rPr>
              <a:t>http</a:t>
            </a:r>
            <a:r>
              <a:rPr lang="en-US" sz="2400" dirty="0">
                <a:latin typeface="Arial" pitchFamily="34" charset="0"/>
                <a:cs typeface="Arial" pitchFamily="34" charset="0"/>
                <a:hlinkClick r:id="rId2"/>
              </a:rPr>
              <a:t>://</a:t>
            </a:r>
            <a:r>
              <a:rPr lang="en-US" sz="2400" dirty="0" smtClean="0">
                <a:latin typeface="Arial" pitchFamily="34" charset="0"/>
                <a:cs typeface="Arial" pitchFamily="34" charset="0"/>
                <a:hlinkClick r:id="rId2"/>
              </a:rPr>
              <a:t>www2.thtconsulting.com/downloads/JamesRafferty_SevenDimensions.pdf</a:t>
            </a:r>
            <a:endParaRPr lang="el-GR" sz="2400" dirty="0" smtClean="0">
              <a:latin typeface="Arial" pitchFamily="34" charset="0"/>
              <a:ea typeface="Calibri" pitchFamily="34" charset="0"/>
              <a:cs typeface="Arial" pitchFamily="34" charset="0"/>
            </a:endParaRPr>
          </a:p>
          <a:p>
            <a:pPr marL="0" indent="0" algn="just" eaLnBrk="0" fontAlgn="base" hangingPunct="0">
              <a:spcBef>
                <a:spcPct val="0"/>
              </a:spcBef>
              <a:spcAft>
                <a:spcPct val="0"/>
              </a:spcAft>
              <a:buSzTx/>
            </a:pPr>
            <a:r>
              <a:rPr lang="en-US" sz="2400" dirty="0" smtClean="0">
                <a:latin typeface="Arial" pitchFamily="34" charset="0"/>
                <a:ea typeface="Calibri" pitchFamily="34" charset="0"/>
                <a:cs typeface="Arial" pitchFamily="34" charset="0"/>
              </a:rPr>
              <a:t>Rutledge Br. (2011). Cultural Differences - </a:t>
            </a:r>
            <a:r>
              <a:rPr lang="en-US" sz="2400" dirty="0" err="1" smtClean="0">
                <a:latin typeface="Arial" pitchFamily="34" charset="0"/>
                <a:ea typeface="Calibri" pitchFamily="34" charset="0"/>
                <a:cs typeface="Arial" pitchFamily="34" charset="0"/>
              </a:rPr>
              <a:t>Monochronic</a:t>
            </a:r>
            <a:r>
              <a:rPr lang="en-US" sz="2400" dirty="0" smtClean="0">
                <a:latin typeface="Arial" pitchFamily="34" charset="0"/>
                <a:ea typeface="Calibri" pitchFamily="34" charset="0"/>
                <a:cs typeface="Arial" pitchFamily="34" charset="0"/>
              </a:rPr>
              <a:t> versus </a:t>
            </a:r>
            <a:r>
              <a:rPr lang="en-US" sz="2400" dirty="0" err="1" smtClean="0">
                <a:latin typeface="Arial" pitchFamily="34" charset="0"/>
                <a:ea typeface="Calibri" pitchFamily="34" charset="0"/>
                <a:cs typeface="Arial" pitchFamily="34" charset="0"/>
              </a:rPr>
              <a:t>Polychronic</a:t>
            </a:r>
            <a:r>
              <a:rPr lang="en-US" sz="2400" dirty="0" smtClean="0">
                <a:latin typeface="Arial" pitchFamily="34" charset="0"/>
                <a:ea typeface="Calibri" pitchFamily="34" charset="0"/>
                <a:cs typeface="Arial" pitchFamily="34" charset="0"/>
              </a:rPr>
              <a:t>.</a:t>
            </a:r>
            <a:r>
              <a:rPr lang="el-GR" sz="2400" dirty="0" smtClean="0">
                <a:latin typeface="Arial" pitchFamily="34" charset="0"/>
                <a:ea typeface="Calibri" pitchFamily="34" charset="0"/>
                <a:cs typeface="Arial" pitchFamily="34" charset="0"/>
              </a:rPr>
              <a:t>Ανακτήθηκε από </a:t>
            </a:r>
            <a:r>
              <a:rPr lang="en-US" sz="2400" dirty="0" smtClean="0">
                <a:latin typeface="Arial" pitchFamily="34" charset="0"/>
                <a:ea typeface="Calibri" pitchFamily="34" charset="0"/>
                <a:cs typeface="Arial" pitchFamily="34" charset="0"/>
                <a:hlinkClick r:id="rId3"/>
              </a:rPr>
              <a:t>http</a:t>
            </a:r>
            <a:r>
              <a:rPr lang="el-GR" sz="2400" dirty="0" smtClean="0">
                <a:latin typeface="Arial" pitchFamily="34" charset="0"/>
                <a:ea typeface="Calibri" pitchFamily="34" charset="0"/>
                <a:cs typeface="Arial" pitchFamily="34" charset="0"/>
                <a:hlinkClick r:id="rId3"/>
              </a:rPr>
              <a:t>://</a:t>
            </a:r>
            <a:r>
              <a:rPr lang="en-US" sz="2400" dirty="0" err="1" smtClean="0">
                <a:latin typeface="Arial" pitchFamily="34" charset="0"/>
                <a:ea typeface="Calibri" pitchFamily="34" charset="0"/>
                <a:cs typeface="Arial" pitchFamily="34" charset="0"/>
                <a:hlinkClick r:id="rId3"/>
              </a:rPr>
              <a:t>thearticulateceo</a:t>
            </a:r>
            <a:r>
              <a:rPr lang="el-GR" sz="2400" dirty="0" smtClean="0">
                <a:latin typeface="Arial" pitchFamily="34" charset="0"/>
                <a:ea typeface="Calibri" pitchFamily="34" charset="0"/>
                <a:cs typeface="Arial" pitchFamily="34" charset="0"/>
                <a:hlinkClick r:id="rId3"/>
              </a:rPr>
              <a:t>.</a:t>
            </a:r>
            <a:r>
              <a:rPr lang="en-US" sz="2400" dirty="0" err="1" smtClean="0">
                <a:latin typeface="Arial" pitchFamily="34" charset="0"/>
                <a:ea typeface="Calibri" pitchFamily="34" charset="0"/>
                <a:cs typeface="Arial" pitchFamily="34" charset="0"/>
                <a:hlinkClick r:id="rId3"/>
              </a:rPr>
              <a:t>typepad</a:t>
            </a:r>
            <a:r>
              <a:rPr lang="el-GR" sz="2400" dirty="0" smtClean="0">
                <a:latin typeface="Arial" pitchFamily="34" charset="0"/>
                <a:ea typeface="Calibri" pitchFamily="34" charset="0"/>
                <a:cs typeface="Arial" pitchFamily="34" charset="0"/>
                <a:hlinkClick r:id="rId3"/>
              </a:rPr>
              <a:t>.</a:t>
            </a:r>
            <a:r>
              <a:rPr lang="en-US" sz="2400" dirty="0" smtClean="0">
                <a:latin typeface="Arial" pitchFamily="34" charset="0"/>
                <a:ea typeface="Calibri" pitchFamily="34" charset="0"/>
                <a:cs typeface="Arial" pitchFamily="34" charset="0"/>
                <a:hlinkClick r:id="rId3"/>
              </a:rPr>
              <a:t>com</a:t>
            </a:r>
            <a:r>
              <a:rPr lang="el-GR" sz="2400" dirty="0" smtClean="0">
                <a:latin typeface="Arial" pitchFamily="34" charset="0"/>
                <a:ea typeface="Calibri" pitchFamily="34" charset="0"/>
                <a:cs typeface="Arial" pitchFamily="34" charset="0"/>
                <a:hlinkClick r:id="rId3"/>
              </a:rPr>
              <a:t>/</a:t>
            </a:r>
            <a:r>
              <a:rPr lang="en-US" sz="2400" dirty="0" smtClean="0">
                <a:latin typeface="Arial" pitchFamily="34" charset="0"/>
                <a:ea typeface="Calibri" pitchFamily="34" charset="0"/>
                <a:cs typeface="Arial" pitchFamily="34" charset="0"/>
                <a:hlinkClick r:id="rId3"/>
              </a:rPr>
              <a:t>my</a:t>
            </a:r>
            <a:r>
              <a:rPr lang="el-GR" sz="2400" dirty="0" smtClean="0">
                <a:latin typeface="Arial" pitchFamily="34" charset="0"/>
                <a:ea typeface="Calibri" pitchFamily="34" charset="0"/>
                <a:cs typeface="Arial" pitchFamily="34" charset="0"/>
                <a:hlinkClick r:id="rId3"/>
              </a:rPr>
              <a:t>-</a:t>
            </a:r>
            <a:r>
              <a:rPr lang="en-US" sz="2400" dirty="0" smtClean="0">
                <a:latin typeface="Arial" pitchFamily="34" charset="0"/>
                <a:ea typeface="Calibri" pitchFamily="34" charset="0"/>
                <a:cs typeface="Arial" pitchFamily="34" charset="0"/>
                <a:hlinkClick r:id="rId3"/>
              </a:rPr>
              <a:t>blog</a:t>
            </a:r>
            <a:r>
              <a:rPr lang="el-GR" sz="2400" dirty="0" smtClean="0">
                <a:latin typeface="Arial" pitchFamily="34" charset="0"/>
                <a:ea typeface="Calibri" pitchFamily="34" charset="0"/>
                <a:cs typeface="Arial" pitchFamily="34" charset="0"/>
                <a:hlinkClick r:id="rId3"/>
              </a:rPr>
              <a:t>/2011/08/</a:t>
            </a:r>
            <a:r>
              <a:rPr lang="en-US" sz="2400" dirty="0" smtClean="0">
                <a:latin typeface="Arial" pitchFamily="34" charset="0"/>
                <a:ea typeface="Calibri" pitchFamily="34" charset="0"/>
                <a:cs typeface="Arial" pitchFamily="34" charset="0"/>
                <a:hlinkClick r:id="rId3"/>
              </a:rPr>
              <a:t>cultural</a:t>
            </a:r>
            <a:r>
              <a:rPr lang="el-GR" sz="2400" dirty="0" smtClean="0">
                <a:latin typeface="Arial" pitchFamily="34" charset="0"/>
                <a:ea typeface="Calibri" pitchFamily="34" charset="0"/>
                <a:cs typeface="Arial" pitchFamily="34" charset="0"/>
                <a:hlinkClick r:id="rId3"/>
              </a:rPr>
              <a:t>-</a:t>
            </a:r>
            <a:r>
              <a:rPr lang="en-US" sz="2400" dirty="0" smtClean="0">
                <a:latin typeface="Arial" pitchFamily="34" charset="0"/>
                <a:ea typeface="Calibri" pitchFamily="34" charset="0"/>
                <a:cs typeface="Arial" pitchFamily="34" charset="0"/>
                <a:hlinkClick r:id="rId3"/>
              </a:rPr>
              <a:t>differences</a:t>
            </a:r>
            <a:r>
              <a:rPr lang="el-GR" sz="2400" dirty="0" smtClean="0">
                <a:latin typeface="Arial" pitchFamily="34" charset="0"/>
                <a:ea typeface="Calibri" pitchFamily="34" charset="0"/>
                <a:cs typeface="Arial" pitchFamily="34" charset="0"/>
                <a:hlinkClick r:id="rId3"/>
              </a:rPr>
              <a:t>-</a:t>
            </a:r>
            <a:r>
              <a:rPr lang="en-US" sz="2400" dirty="0" err="1" smtClean="0">
                <a:latin typeface="Arial" pitchFamily="34" charset="0"/>
                <a:ea typeface="Calibri" pitchFamily="34" charset="0"/>
                <a:cs typeface="Arial" pitchFamily="34" charset="0"/>
                <a:hlinkClick r:id="rId3"/>
              </a:rPr>
              <a:t>monochronic</a:t>
            </a:r>
            <a:r>
              <a:rPr lang="el-GR" sz="2400" dirty="0" smtClean="0">
                <a:latin typeface="Arial" pitchFamily="34" charset="0"/>
                <a:ea typeface="Calibri" pitchFamily="34" charset="0"/>
                <a:cs typeface="Arial" pitchFamily="34" charset="0"/>
                <a:hlinkClick r:id="rId3"/>
              </a:rPr>
              <a:t>-</a:t>
            </a:r>
            <a:r>
              <a:rPr lang="en-US" sz="2400" dirty="0" smtClean="0">
                <a:latin typeface="Arial" pitchFamily="34" charset="0"/>
                <a:ea typeface="Calibri" pitchFamily="34" charset="0"/>
                <a:cs typeface="Arial" pitchFamily="34" charset="0"/>
                <a:hlinkClick r:id="rId3"/>
              </a:rPr>
              <a:t>versus</a:t>
            </a:r>
            <a:r>
              <a:rPr lang="el-GR" sz="2400" dirty="0" smtClean="0">
                <a:latin typeface="Arial" pitchFamily="34" charset="0"/>
                <a:ea typeface="Calibri" pitchFamily="34" charset="0"/>
                <a:cs typeface="Arial" pitchFamily="34" charset="0"/>
                <a:hlinkClick r:id="rId3"/>
              </a:rPr>
              <a:t>-</a:t>
            </a:r>
            <a:r>
              <a:rPr lang="en-US" sz="2400" dirty="0" err="1" smtClean="0">
                <a:latin typeface="Arial" pitchFamily="34" charset="0"/>
                <a:ea typeface="Calibri" pitchFamily="34" charset="0"/>
                <a:cs typeface="Arial" pitchFamily="34" charset="0"/>
                <a:hlinkClick r:id="rId3"/>
              </a:rPr>
              <a:t>polychronic</a:t>
            </a:r>
            <a:r>
              <a:rPr lang="el-GR" sz="2400" dirty="0" smtClean="0">
                <a:latin typeface="Arial" pitchFamily="34" charset="0"/>
                <a:ea typeface="Calibri" pitchFamily="34" charset="0"/>
                <a:cs typeface="Arial" pitchFamily="34" charset="0"/>
                <a:hlinkClick r:id="rId3"/>
              </a:rPr>
              <a:t>.</a:t>
            </a:r>
            <a:r>
              <a:rPr lang="en-US" sz="2400" dirty="0" smtClean="0">
                <a:latin typeface="Arial" pitchFamily="34" charset="0"/>
                <a:ea typeface="Calibri" pitchFamily="34" charset="0"/>
                <a:cs typeface="Arial" pitchFamily="34" charset="0"/>
                <a:hlinkClick r:id="rId3"/>
              </a:rPr>
              <a:t>html</a:t>
            </a:r>
            <a:r>
              <a:rPr lang="el-GR" sz="2400" dirty="0" smtClean="0">
                <a:latin typeface="Arial" pitchFamily="34" charset="0"/>
                <a:ea typeface="Calibri" pitchFamily="34" charset="0"/>
                <a:cs typeface="Arial" pitchFamily="34" charset="0"/>
              </a:rPr>
              <a:t> </a:t>
            </a:r>
            <a:endParaRPr lang="el-GR" sz="2400" dirty="0" smtClean="0">
              <a:latin typeface="Arial" pitchFamily="34" charset="0"/>
              <a:cs typeface="Arial" pitchFamily="34" charset="0"/>
            </a:endParaRPr>
          </a:p>
          <a:p>
            <a:pPr marL="0" indent="0" algn="just" eaLnBrk="0" fontAlgn="base" hangingPunct="0">
              <a:spcBef>
                <a:spcPct val="0"/>
              </a:spcBef>
              <a:spcAft>
                <a:spcPct val="0"/>
              </a:spcAft>
              <a:buSzTx/>
            </a:pPr>
            <a:r>
              <a:rPr lang="en-US" sz="2400" dirty="0" smtClean="0">
                <a:latin typeface="Arial" pitchFamily="34" charset="0"/>
                <a:ea typeface="Calibri" pitchFamily="34" charset="0"/>
                <a:cs typeface="Arial" pitchFamily="34" charset="0"/>
              </a:rPr>
              <a:t>Samovar, L. A., Porter, R.E., McDaniel, E.R.(2012). </a:t>
            </a:r>
            <a:r>
              <a:rPr lang="en-US" sz="2400" i="1" dirty="0" smtClean="0">
                <a:latin typeface="Arial" pitchFamily="34" charset="0"/>
                <a:ea typeface="Calibri" pitchFamily="34" charset="0"/>
                <a:cs typeface="Arial" pitchFamily="34" charset="0"/>
              </a:rPr>
              <a:t>Intercultural communication: A reader</a:t>
            </a:r>
            <a:r>
              <a:rPr lang="en-US" sz="2400" dirty="0" smtClean="0">
                <a:latin typeface="Arial" pitchFamily="34" charset="0"/>
                <a:ea typeface="Calibri" pitchFamily="34" charset="0"/>
                <a:cs typeface="Arial" pitchFamily="34" charset="0"/>
              </a:rPr>
              <a:t>. </a:t>
            </a:r>
            <a:r>
              <a:rPr lang="en-US" sz="2400" dirty="0" err="1" smtClean="0">
                <a:latin typeface="Arial" pitchFamily="34" charset="0"/>
                <a:ea typeface="Calibri" pitchFamily="34" charset="0"/>
                <a:cs typeface="Arial" pitchFamily="34" charset="0"/>
              </a:rPr>
              <a:t>Cengage</a:t>
            </a:r>
            <a:r>
              <a:rPr lang="en-US" sz="2400" dirty="0" smtClean="0">
                <a:latin typeface="Arial" pitchFamily="34" charset="0"/>
                <a:ea typeface="Calibri" pitchFamily="34" charset="0"/>
                <a:cs typeface="Arial" pitchFamily="34" charset="0"/>
              </a:rPr>
              <a:t> Learning.</a:t>
            </a:r>
            <a:endParaRPr lang="el-GR" sz="2400" dirty="0" smtClean="0">
              <a:latin typeface="Arial" pitchFamily="34" charset="0"/>
              <a:ea typeface="Calibri" pitchFamily="34" charset="0"/>
              <a:cs typeface="Arial" pitchFamily="34" charset="0"/>
            </a:endParaRPr>
          </a:p>
          <a:p>
            <a:pPr marL="0" indent="0" algn="just" eaLnBrk="0" fontAlgn="base" hangingPunct="0">
              <a:spcBef>
                <a:spcPct val="0"/>
              </a:spcBef>
              <a:spcAft>
                <a:spcPct val="0"/>
              </a:spcAft>
              <a:buSzTx/>
            </a:pPr>
            <a:r>
              <a:rPr lang="en-US" sz="2400" dirty="0" err="1">
                <a:latin typeface="Arial" pitchFamily="34" charset="0"/>
                <a:ea typeface="Calibri" pitchFamily="34" charset="0"/>
                <a:cs typeface="Arial" pitchFamily="34" charset="0"/>
              </a:rPr>
              <a:t>Sagiv</a:t>
            </a:r>
            <a:r>
              <a:rPr lang="en-US" sz="2400" dirty="0">
                <a:latin typeface="Arial" pitchFamily="34" charset="0"/>
                <a:ea typeface="Calibri" pitchFamily="34" charset="0"/>
                <a:cs typeface="Arial" pitchFamily="34" charset="0"/>
              </a:rPr>
              <a:t>, L., &amp; Schwartz, S. H. (2007). Cultural values in </a:t>
            </a:r>
            <a:r>
              <a:rPr lang="en-US" sz="2400" dirty="0" err="1">
                <a:latin typeface="Arial" pitchFamily="34" charset="0"/>
                <a:ea typeface="Calibri" pitchFamily="34" charset="0"/>
                <a:cs typeface="Arial" pitchFamily="34" charset="0"/>
              </a:rPr>
              <a:t>organisations</a:t>
            </a:r>
            <a:r>
              <a:rPr lang="en-US" sz="2400" dirty="0">
                <a:latin typeface="Arial" pitchFamily="34" charset="0"/>
                <a:ea typeface="Calibri" pitchFamily="34" charset="0"/>
                <a:cs typeface="Arial" pitchFamily="34" charset="0"/>
              </a:rPr>
              <a:t>: insights for Europe. </a:t>
            </a:r>
            <a:r>
              <a:rPr lang="en-US" sz="2400" i="1" dirty="0">
                <a:latin typeface="Arial" pitchFamily="34" charset="0"/>
                <a:ea typeface="Calibri" pitchFamily="34" charset="0"/>
                <a:cs typeface="Arial" pitchFamily="34" charset="0"/>
              </a:rPr>
              <a:t>European Journal of International Management</a:t>
            </a:r>
            <a:r>
              <a:rPr lang="en-US" sz="2400" dirty="0">
                <a:latin typeface="Arial" pitchFamily="34" charset="0"/>
                <a:ea typeface="Calibri" pitchFamily="34" charset="0"/>
                <a:cs typeface="Arial" pitchFamily="34" charset="0"/>
              </a:rPr>
              <a:t>, 1(3), 176-190.</a:t>
            </a:r>
            <a:endParaRPr lang="el-GR" sz="2400" dirty="0" smtClean="0">
              <a:latin typeface="Arial" pitchFamily="34" charset="0"/>
              <a:ea typeface="Calibri" pitchFamily="34" charset="0"/>
              <a:cs typeface="Arial" pitchFamily="34" charset="0"/>
            </a:endParaRPr>
          </a:p>
          <a:p>
            <a:pPr marL="0" indent="0" algn="just" eaLnBrk="0" fontAlgn="base" hangingPunct="0">
              <a:spcBef>
                <a:spcPct val="0"/>
              </a:spcBef>
              <a:spcAft>
                <a:spcPct val="0"/>
              </a:spcAft>
              <a:buSzTx/>
            </a:pPr>
            <a:r>
              <a:rPr lang="en-US" sz="2400" dirty="0" err="1">
                <a:latin typeface="Arial" pitchFamily="34" charset="0"/>
                <a:cs typeface="Arial" pitchFamily="34" charset="0"/>
              </a:rPr>
              <a:t>Signorini</a:t>
            </a:r>
            <a:r>
              <a:rPr lang="en-US" sz="2400" dirty="0">
                <a:latin typeface="Arial" pitchFamily="34" charset="0"/>
                <a:cs typeface="Arial" pitchFamily="34" charset="0"/>
              </a:rPr>
              <a:t>, P., </a:t>
            </a:r>
            <a:r>
              <a:rPr lang="en-US" sz="2400" dirty="0" err="1">
                <a:latin typeface="Arial" pitchFamily="34" charset="0"/>
                <a:cs typeface="Arial" pitchFamily="34" charset="0"/>
              </a:rPr>
              <a:t>Wiesemes</a:t>
            </a:r>
            <a:r>
              <a:rPr lang="en-US" sz="2400" dirty="0">
                <a:latin typeface="Arial" pitchFamily="34" charset="0"/>
                <a:cs typeface="Arial" pitchFamily="34" charset="0"/>
              </a:rPr>
              <a:t>, R., &amp; Murphy, R. (2009). Developing alternative frameworks for exploring intercultural learning: a critique of </a:t>
            </a:r>
            <a:r>
              <a:rPr lang="en-US" sz="2400" dirty="0" err="1">
                <a:latin typeface="Arial" pitchFamily="34" charset="0"/>
                <a:cs typeface="Arial" pitchFamily="34" charset="0"/>
              </a:rPr>
              <a:t>Hofstede's</a:t>
            </a:r>
            <a:r>
              <a:rPr lang="en-US" sz="2400" dirty="0">
                <a:latin typeface="Arial" pitchFamily="34" charset="0"/>
                <a:cs typeface="Arial" pitchFamily="34" charset="0"/>
              </a:rPr>
              <a:t> cultural difference model. </a:t>
            </a:r>
            <a:r>
              <a:rPr lang="en-US" sz="2400" i="1" dirty="0">
                <a:latin typeface="Arial" pitchFamily="34" charset="0"/>
                <a:cs typeface="Arial" pitchFamily="34" charset="0"/>
              </a:rPr>
              <a:t>Teaching in Higher Education</a:t>
            </a:r>
            <a:r>
              <a:rPr lang="en-US" sz="2400" dirty="0">
                <a:latin typeface="Arial" pitchFamily="34" charset="0"/>
                <a:cs typeface="Arial" pitchFamily="34" charset="0"/>
              </a:rPr>
              <a:t>, 14(3), </a:t>
            </a:r>
            <a:r>
              <a:rPr lang="en-US" sz="2400" dirty="0" smtClean="0">
                <a:latin typeface="Arial" pitchFamily="34" charset="0"/>
                <a:cs typeface="Arial" pitchFamily="34" charset="0"/>
              </a:rPr>
              <a:t>253-264.</a:t>
            </a:r>
            <a:endParaRPr lang="el-GR" sz="2400" dirty="0" smtClean="0">
              <a:latin typeface="Arial" pitchFamily="34" charset="0"/>
              <a:cs typeface="Arial" pitchFamily="34" charset="0"/>
            </a:endParaRPr>
          </a:p>
          <a:p>
            <a:pPr marL="0" indent="0" algn="just" eaLnBrk="0" fontAlgn="base" hangingPunct="0">
              <a:spcBef>
                <a:spcPct val="0"/>
              </a:spcBef>
              <a:spcAft>
                <a:spcPct val="0"/>
              </a:spcAft>
              <a:buSzTx/>
            </a:pPr>
            <a:r>
              <a:rPr lang="en-US" sz="2400" dirty="0" smtClean="0">
                <a:latin typeface="Arial" pitchFamily="34" charset="0"/>
                <a:cs typeface="Arial" pitchFamily="34" charset="0"/>
              </a:rPr>
              <a:t>Schwartz</a:t>
            </a:r>
            <a:r>
              <a:rPr lang="en-US" sz="2400" dirty="0">
                <a:latin typeface="Arial" pitchFamily="34" charset="0"/>
                <a:cs typeface="Arial" pitchFamily="34" charset="0"/>
              </a:rPr>
              <a:t>, S. H. (1999). A theory of cultural values and some implications for work</a:t>
            </a:r>
            <a:r>
              <a:rPr lang="en-US" sz="2400" i="1" dirty="0">
                <a:latin typeface="Arial" pitchFamily="34" charset="0"/>
                <a:cs typeface="Arial" pitchFamily="34" charset="0"/>
              </a:rPr>
              <a:t>. Applied psychology</a:t>
            </a:r>
            <a:r>
              <a:rPr lang="en-US" sz="2400" dirty="0">
                <a:latin typeface="Arial" pitchFamily="34" charset="0"/>
                <a:cs typeface="Arial" pitchFamily="34" charset="0"/>
              </a:rPr>
              <a:t>, 48(1), </a:t>
            </a:r>
            <a:r>
              <a:rPr lang="en-US" sz="2400" dirty="0" smtClean="0">
                <a:latin typeface="Arial" pitchFamily="34" charset="0"/>
                <a:cs typeface="Arial" pitchFamily="34" charset="0"/>
              </a:rPr>
              <a:t>23-47.</a:t>
            </a:r>
            <a:endParaRPr lang="el-GR" sz="2400" dirty="0">
              <a:latin typeface="Arial" pitchFamily="34" charset="0"/>
              <a:cs typeface="Arial" pitchFamily="34" charset="0"/>
            </a:endParaRPr>
          </a:p>
          <a:p>
            <a:pPr marL="0" indent="0" algn="just" eaLnBrk="0" fontAlgn="base" hangingPunct="0">
              <a:spcBef>
                <a:spcPct val="0"/>
              </a:spcBef>
              <a:spcAft>
                <a:spcPct val="0"/>
              </a:spcAft>
              <a:buSzTx/>
            </a:pPr>
            <a:r>
              <a:rPr lang="en-US" sz="2400" dirty="0" smtClean="0">
                <a:latin typeface="Arial" pitchFamily="34" charset="0"/>
                <a:cs typeface="Arial" pitchFamily="34" charset="0"/>
              </a:rPr>
              <a:t>Schwartz</a:t>
            </a:r>
            <a:r>
              <a:rPr lang="en-US" sz="2400" dirty="0">
                <a:latin typeface="Arial" pitchFamily="34" charset="0"/>
                <a:cs typeface="Arial" pitchFamily="34" charset="0"/>
              </a:rPr>
              <a:t>, S. H. (2006). A theory of cultural value orientations: Explication and applications. </a:t>
            </a:r>
            <a:r>
              <a:rPr lang="en-US" sz="2400" i="1" dirty="0">
                <a:latin typeface="Arial" pitchFamily="34" charset="0"/>
                <a:cs typeface="Arial" pitchFamily="34" charset="0"/>
              </a:rPr>
              <a:t>Comparative sociology</a:t>
            </a:r>
            <a:r>
              <a:rPr lang="en-US" sz="2400" dirty="0">
                <a:latin typeface="Arial" pitchFamily="34" charset="0"/>
                <a:cs typeface="Arial" pitchFamily="34" charset="0"/>
              </a:rPr>
              <a:t>, 5(2), </a:t>
            </a:r>
            <a:r>
              <a:rPr lang="en-US" sz="2400" dirty="0" smtClean="0">
                <a:latin typeface="Arial" pitchFamily="34" charset="0"/>
                <a:cs typeface="Arial" pitchFamily="34" charset="0"/>
              </a:rPr>
              <a:t>137-182.</a:t>
            </a:r>
            <a:endParaRPr lang="el-GR" sz="2400" dirty="0" smtClean="0">
              <a:latin typeface="Arial" pitchFamily="34" charset="0"/>
              <a:cs typeface="Arial" pitchFamily="34" charset="0"/>
            </a:endParaRPr>
          </a:p>
          <a:p>
            <a:pPr marL="0" indent="0" algn="just" eaLnBrk="0" fontAlgn="base" hangingPunct="0">
              <a:spcBef>
                <a:spcPct val="0"/>
              </a:spcBef>
              <a:spcAft>
                <a:spcPct val="0"/>
              </a:spcAft>
              <a:buSzTx/>
            </a:pPr>
            <a:r>
              <a:rPr lang="en-US" sz="2400" dirty="0" smtClean="0">
                <a:latin typeface="Arial" pitchFamily="34" charset="0"/>
                <a:cs typeface="Arial" pitchFamily="34" charset="0"/>
              </a:rPr>
              <a:t>Thompson</a:t>
            </a:r>
            <a:r>
              <a:rPr lang="en-US" sz="2400" dirty="0">
                <a:latin typeface="Arial" pitchFamily="34" charset="0"/>
                <a:cs typeface="Arial" pitchFamily="34" charset="0"/>
              </a:rPr>
              <a:t>, L.L. (2001). </a:t>
            </a:r>
            <a:r>
              <a:rPr lang="en-US" sz="2400" i="1" dirty="0">
                <a:latin typeface="Arial" pitchFamily="34" charset="0"/>
                <a:cs typeface="Arial" pitchFamily="34" charset="0"/>
              </a:rPr>
              <a:t>The mind and heart of the negotiator </a:t>
            </a:r>
            <a:r>
              <a:rPr lang="en-US" sz="2400" dirty="0">
                <a:latin typeface="Arial" pitchFamily="34" charset="0"/>
                <a:cs typeface="Arial" pitchFamily="34" charset="0"/>
              </a:rPr>
              <a:t>(2</a:t>
            </a:r>
            <a:r>
              <a:rPr lang="en-US" sz="2400" baseline="30000" dirty="0">
                <a:latin typeface="Arial" pitchFamily="34" charset="0"/>
                <a:cs typeface="Arial" pitchFamily="34" charset="0"/>
              </a:rPr>
              <a:t>nd</a:t>
            </a:r>
            <a:r>
              <a:rPr lang="en-US" sz="2400" dirty="0">
                <a:latin typeface="Arial" pitchFamily="34" charset="0"/>
                <a:cs typeface="Arial" pitchFamily="34" charset="0"/>
              </a:rPr>
              <a:t> ed.). Upper </a:t>
            </a:r>
            <a:r>
              <a:rPr lang="en-US" sz="2400" dirty="0" err="1">
                <a:latin typeface="Arial" pitchFamily="34" charset="0"/>
                <a:cs typeface="Arial" pitchFamily="34" charset="0"/>
              </a:rPr>
              <a:t>Sandle</a:t>
            </a:r>
            <a:r>
              <a:rPr lang="en-US" sz="2400" dirty="0">
                <a:latin typeface="Arial" pitchFamily="34" charset="0"/>
                <a:cs typeface="Arial" pitchFamily="34" charset="0"/>
              </a:rPr>
              <a:t> River, New </a:t>
            </a:r>
            <a:r>
              <a:rPr lang="en-US" sz="2400" dirty="0" err="1">
                <a:latin typeface="Arial" pitchFamily="34" charset="0"/>
                <a:cs typeface="Arial" pitchFamily="34" charset="0"/>
              </a:rPr>
              <a:t>JerseyQ</a:t>
            </a:r>
            <a:r>
              <a:rPr lang="en-US" sz="2400" dirty="0">
                <a:latin typeface="Arial" pitchFamily="34" charset="0"/>
                <a:cs typeface="Arial" pitchFamily="34" charset="0"/>
              </a:rPr>
              <a:t> </a:t>
            </a:r>
            <a:r>
              <a:rPr lang="en-US" sz="2400" dirty="0" err="1">
                <a:latin typeface="Arial" pitchFamily="34" charset="0"/>
                <a:cs typeface="Arial" pitchFamily="34" charset="0"/>
              </a:rPr>
              <a:t>Prentic</a:t>
            </a:r>
            <a:r>
              <a:rPr lang="en-US" sz="2400" dirty="0">
                <a:latin typeface="Arial" pitchFamily="34" charset="0"/>
                <a:cs typeface="Arial" pitchFamily="34" charset="0"/>
              </a:rPr>
              <a:t> Hall.</a:t>
            </a:r>
            <a:endParaRPr lang="el-GR" sz="2400" dirty="0">
              <a:latin typeface="Arial" pitchFamily="34" charset="0"/>
              <a:cs typeface="Arial" pitchFamily="34" charset="0"/>
            </a:endParaRPr>
          </a:p>
          <a:p>
            <a:pPr marL="0" indent="0" algn="just" eaLnBrk="0" fontAlgn="base" hangingPunct="0">
              <a:spcBef>
                <a:spcPct val="0"/>
              </a:spcBef>
              <a:spcAft>
                <a:spcPct val="0"/>
              </a:spcAft>
              <a:buSzTx/>
            </a:pPr>
            <a:endParaRPr lang="el-GR" sz="2400" dirty="0">
              <a:latin typeface="Arial" pitchFamily="34" charset="0"/>
              <a:cs typeface="Arial" pitchFamily="34" charset="0"/>
            </a:endParaRPr>
          </a:p>
          <a:p>
            <a:pPr marL="0" indent="0" algn="just" eaLnBrk="0" fontAlgn="base" hangingPunct="0">
              <a:spcBef>
                <a:spcPct val="0"/>
              </a:spcBef>
              <a:spcAft>
                <a:spcPct val="0"/>
              </a:spcAft>
              <a:buSzTx/>
            </a:pPr>
            <a:endParaRPr lang="el-GR" sz="2400" dirty="0"/>
          </a:p>
        </p:txBody>
      </p:sp>
    </p:spTree>
  </p:cSld>
  <p:clrMapOvr>
    <a:masterClrMapping/>
  </p:clrMapOvr>
  <p:transition spd="med">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09470" y="1772816"/>
            <a:ext cx="8305800" cy="1224136"/>
          </a:xfrm>
        </p:spPr>
        <p:txBody>
          <a:bodyPr>
            <a:prstTxWarp prst="textButton">
              <a:avLst/>
            </a:prstTxWarp>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l-GR"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ΕυχαριστοΥμε</a:t>
            </a:r>
            <a:r>
              <a:rPr lang="el-G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 </a:t>
            </a:r>
            <a:r>
              <a:rPr lang="el-GR"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πολΥ</a:t>
            </a:r>
            <a:r>
              <a:rPr lang="el-G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a:t>
            </a:r>
            <a:endParaRPr lang="el-G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endParaRPr>
          </a:p>
        </p:txBody>
      </p:sp>
      <p:pic>
        <p:nvPicPr>
          <p:cNvPr id="2050" name="Picture 2" descr="C:\Users\Kostantinos\Desktop\smile[1] (3).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843808" y="3284984"/>
            <a:ext cx="3437124" cy="328943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229600" cy="936104"/>
          </a:xfrm>
        </p:spPr>
        <p:txBody>
          <a:bodyPr/>
          <a:lstStyle/>
          <a:p>
            <a:pPr algn="ctr"/>
            <a:r>
              <a:rPr lang="el-GR" dirty="0" smtClean="0">
                <a:latin typeface="Arial" pitchFamily="34" charset="0"/>
                <a:cs typeface="Arial" pitchFamily="34" charset="0"/>
              </a:rPr>
              <a:t>Το μοντέλο του </a:t>
            </a:r>
            <a:r>
              <a:rPr lang="en-US" dirty="0" err="1" smtClean="0">
                <a:latin typeface="Arial" pitchFamily="34" charset="0"/>
                <a:cs typeface="Arial" pitchFamily="34" charset="0"/>
              </a:rPr>
              <a:t>Hofstede</a:t>
            </a:r>
            <a:endParaRPr lang="el-GR" dirty="0"/>
          </a:p>
        </p:txBody>
      </p:sp>
      <p:sp>
        <p:nvSpPr>
          <p:cNvPr id="3" name="2 - Θέση περιεχομένου"/>
          <p:cNvSpPr>
            <a:spLocks noGrp="1"/>
          </p:cNvSpPr>
          <p:nvPr>
            <p:ph idx="1"/>
          </p:nvPr>
        </p:nvSpPr>
        <p:spPr>
          <a:xfrm>
            <a:off x="3635896" y="1484784"/>
            <a:ext cx="5400600" cy="5112568"/>
          </a:xfrm>
        </p:spPr>
        <p:txBody>
          <a:bodyPr/>
          <a:lstStyle/>
          <a:p>
            <a:pPr marL="0" indent="0">
              <a:buNone/>
            </a:pPr>
            <a:r>
              <a:rPr lang="el-GR" u="sng" dirty="0">
                <a:latin typeface="Arial" pitchFamily="34" charset="0"/>
                <a:cs typeface="Arial" pitchFamily="34" charset="0"/>
              </a:rPr>
              <a:t>Οι 6 Πολιτισμικές </a:t>
            </a:r>
            <a:r>
              <a:rPr lang="el-GR" u="sng" dirty="0" smtClean="0">
                <a:latin typeface="Arial" pitchFamily="34" charset="0"/>
                <a:cs typeface="Arial" pitchFamily="34" charset="0"/>
              </a:rPr>
              <a:t>διαφορές</a:t>
            </a:r>
            <a:r>
              <a:rPr lang="el-GR" dirty="0" smtClean="0">
                <a:latin typeface="Arial" pitchFamily="34" charset="0"/>
                <a:cs typeface="Arial" pitchFamily="34" charset="0"/>
              </a:rPr>
              <a:t>:</a:t>
            </a:r>
            <a:endParaRPr lang="el-GR" dirty="0">
              <a:latin typeface="Arial" pitchFamily="34" charset="0"/>
              <a:cs typeface="Arial" pitchFamily="34" charset="0"/>
            </a:endParaRPr>
          </a:p>
          <a:p>
            <a:r>
              <a:rPr lang="el-GR" dirty="0" smtClean="0">
                <a:latin typeface="Arial" pitchFamily="34" charset="0"/>
                <a:cs typeface="Arial" pitchFamily="34" charset="0"/>
              </a:rPr>
              <a:t>Απόσταση δύναμης</a:t>
            </a:r>
          </a:p>
          <a:p>
            <a:r>
              <a:rPr lang="el-GR" dirty="0" smtClean="0">
                <a:latin typeface="Arial" pitchFamily="34" charset="0"/>
                <a:cs typeface="Arial" pitchFamily="34" charset="0"/>
              </a:rPr>
              <a:t>Αποφυγή αβεβαιότητας</a:t>
            </a:r>
          </a:p>
          <a:p>
            <a:r>
              <a:rPr lang="el-GR" dirty="0" smtClean="0">
                <a:latin typeface="Arial" pitchFamily="34" charset="0"/>
                <a:cs typeface="Arial" pitchFamily="34" charset="0"/>
              </a:rPr>
              <a:t>Ατομικισμός ≠ κολεκτιβισμός</a:t>
            </a:r>
          </a:p>
          <a:p>
            <a:r>
              <a:rPr lang="el-GR" dirty="0" smtClean="0">
                <a:latin typeface="Arial" pitchFamily="34" charset="0"/>
                <a:cs typeface="Arial" pitchFamily="34" charset="0"/>
              </a:rPr>
              <a:t>Αρρενωπότητα ≠ θηλυκότητα</a:t>
            </a:r>
          </a:p>
          <a:p>
            <a:r>
              <a:rPr lang="el-GR" dirty="0" smtClean="0">
                <a:latin typeface="Arial" pitchFamily="34" charset="0"/>
                <a:cs typeface="Arial" pitchFamily="34" charset="0"/>
              </a:rPr>
              <a:t>Μακροπρόθεσμος ≠ βραχυπρόθεσμος προσανατολισμός</a:t>
            </a:r>
          </a:p>
          <a:p>
            <a:r>
              <a:rPr lang="el-GR" dirty="0">
                <a:latin typeface="Arial" pitchFamily="34" charset="0"/>
                <a:cs typeface="Arial" pitchFamily="34" charset="0"/>
              </a:rPr>
              <a:t>Επιείκεια ≠ </a:t>
            </a:r>
            <a:r>
              <a:rPr lang="el-GR" dirty="0" smtClean="0">
                <a:latin typeface="Arial" pitchFamily="34" charset="0"/>
                <a:cs typeface="Arial" pitchFamily="34" charset="0"/>
              </a:rPr>
              <a:t>Αυτοσυγκράτηση</a:t>
            </a:r>
          </a:p>
          <a:p>
            <a:endParaRPr lang="el-GR" dirty="0"/>
          </a:p>
        </p:txBody>
      </p:sp>
      <p:pic>
        <p:nvPicPr>
          <p:cNvPr id="2051" name="Picture 3" descr="C:\Users\Kostantinos\Desktop\Cultural-differences.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23528" y="1844824"/>
            <a:ext cx="3240360" cy="3528392"/>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704088"/>
            <a:ext cx="8568952" cy="780696"/>
          </a:xfrm>
        </p:spPr>
        <p:txBody>
          <a:bodyPr>
            <a:normAutofit fontScale="90000"/>
          </a:bodyPr>
          <a:lstStyle/>
          <a:p>
            <a:pPr algn="ctr"/>
            <a:r>
              <a:rPr lang="el-GR" dirty="0" smtClean="0">
                <a:latin typeface="Arial" pitchFamily="34" charset="0"/>
                <a:cs typeface="Arial" pitchFamily="34" charset="0"/>
              </a:rPr>
              <a:t>Το μοντέλο του </a:t>
            </a:r>
            <a:r>
              <a:rPr lang="en-US" dirty="0" err="1" smtClean="0">
                <a:latin typeface="Arial" pitchFamily="34" charset="0"/>
                <a:cs typeface="Arial" pitchFamily="34" charset="0"/>
              </a:rPr>
              <a:t>Trompenaars</a:t>
            </a:r>
            <a:r>
              <a:rPr lang="el-GR" dirty="0" smtClean="0">
                <a:latin typeface="Arial" pitchFamily="34" charset="0"/>
                <a:cs typeface="Arial" pitchFamily="34" charset="0"/>
              </a:rPr>
              <a:t> &amp; </a:t>
            </a:r>
            <a:r>
              <a:rPr lang="en-US" dirty="0"/>
              <a:t>Hampden-Turner </a:t>
            </a:r>
            <a:endParaRPr lang="el-GR" dirty="0">
              <a:latin typeface="Arial" pitchFamily="34" charset="0"/>
              <a:cs typeface="Arial" pitchFamily="34" charset="0"/>
            </a:endParaRPr>
          </a:p>
        </p:txBody>
      </p:sp>
      <p:pic>
        <p:nvPicPr>
          <p:cNvPr id="2050" name="Picture 2" descr="C:\Users\Kostantinos\Desktop\6a00e551dd12f488340162fee7d62d970d.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1520" y="1700808"/>
            <a:ext cx="4392488" cy="3816424"/>
          </a:xfrm>
          <a:prstGeom prst="rect">
            <a:avLst/>
          </a:prstGeom>
          <a:noFill/>
          <a:extLst>
            <a:ext uri="{909E8E84-426E-40DD-AFC4-6F175D3DCCD1}">
              <a14:hiddenFill xmlns="" xmlns:a14="http://schemas.microsoft.com/office/drawing/2010/main">
                <a:solidFill>
                  <a:srgbClr val="FFFFFF"/>
                </a:solidFill>
              </a14:hiddenFill>
            </a:ext>
          </a:extLst>
        </p:spPr>
      </p:pic>
      <p:sp>
        <p:nvSpPr>
          <p:cNvPr id="4" name="Ορθογώνιο 3"/>
          <p:cNvSpPr/>
          <p:nvPr/>
        </p:nvSpPr>
        <p:spPr>
          <a:xfrm>
            <a:off x="4644008" y="1679053"/>
            <a:ext cx="4572000" cy="3856953"/>
          </a:xfrm>
          <a:prstGeom prst="rect">
            <a:avLst/>
          </a:prstGeom>
        </p:spPr>
        <p:txBody>
          <a:bodyPr>
            <a:spAutoFit/>
          </a:bodyPr>
          <a:lstStyle/>
          <a:p>
            <a:pPr>
              <a:lnSpc>
                <a:spcPct val="115000"/>
              </a:lnSpc>
              <a:spcAft>
                <a:spcPts val="1000"/>
              </a:spcAft>
            </a:pPr>
            <a:r>
              <a:rPr lang="el-GR" u="sng" dirty="0" smtClean="0">
                <a:latin typeface="Arial" pitchFamily="34" charset="0"/>
                <a:cs typeface="Arial" pitchFamily="34" charset="0"/>
              </a:rPr>
              <a:t>Οι 7 διαστάσεις </a:t>
            </a:r>
            <a:r>
              <a:rPr lang="el-GR" u="sng" dirty="0">
                <a:latin typeface="Arial" pitchFamily="34" charset="0"/>
                <a:cs typeface="Arial" pitchFamily="34" charset="0"/>
              </a:rPr>
              <a:t>του </a:t>
            </a:r>
            <a:r>
              <a:rPr lang="el-GR" u="sng" dirty="0" smtClean="0">
                <a:latin typeface="Arial" pitchFamily="34" charset="0"/>
                <a:cs typeface="Arial" pitchFamily="34" charset="0"/>
              </a:rPr>
              <a:t>πολιτισμού:</a:t>
            </a:r>
            <a:endParaRPr lang="en-US" u="sng" dirty="0" smtClean="0">
              <a:latin typeface="Arial" pitchFamily="34" charset="0"/>
              <a:ea typeface="Calibri"/>
              <a:cs typeface="Arial" pitchFamily="34" charset="0"/>
            </a:endParaRPr>
          </a:p>
          <a:p>
            <a:pPr marL="285750" indent="-285750">
              <a:lnSpc>
                <a:spcPct val="115000"/>
              </a:lnSpc>
              <a:spcAft>
                <a:spcPts val="1000"/>
              </a:spcAft>
              <a:buFont typeface="Arial" pitchFamily="34" charset="0"/>
              <a:buChar char="•"/>
            </a:pPr>
            <a:r>
              <a:rPr lang="el-GR" dirty="0" smtClean="0">
                <a:latin typeface="Times New Roman"/>
                <a:ea typeface="Calibri"/>
                <a:cs typeface="Times New Roman"/>
              </a:rPr>
              <a:t>Παγκοσμιότητα </a:t>
            </a:r>
            <a:r>
              <a:rPr lang="en-US" dirty="0">
                <a:latin typeface="Times New Roman"/>
                <a:ea typeface="Calibri"/>
                <a:cs typeface="Times New Roman"/>
              </a:rPr>
              <a:t>vs. </a:t>
            </a:r>
            <a:r>
              <a:rPr lang="el-GR" dirty="0">
                <a:latin typeface="Times New Roman"/>
                <a:ea typeface="Calibri"/>
                <a:cs typeface="Times New Roman"/>
              </a:rPr>
              <a:t>Ιδιαιτερότητα</a:t>
            </a:r>
            <a:endParaRPr lang="el-GR" sz="1600" dirty="0">
              <a:latin typeface="Calibri"/>
              <a:ea typeface="Calibri"/>
              <a:cs typeface="Times New Roman"/>
            </a:endParaRPr>
          </a:p>
          <a:p>
            <a:pPr marL="285750" indent="-285750">
              <a:lnSpc>
                <a:spcPct val="115000"/>
              </a:lnSpc>
              <a:spcAft>
                <a:spcPts val="1000"/>
              </a:spcAft>
              <a:buFont typeface="Arial" pitchFamily="34" charset="0"/>
              <a:buChar char="•"/>
            </a:pPr>
            <a:r>
              <a:rPr lang="el-GR" dirty="0">
                <a:latin typeface="Times New Roman"/>
                <a:ea typeface="Calibri"/>
                <a:cs typeface="Times New Roman"/>
              </a:rPr>
              <a:t>Ατομικισμός </a:t>
            </a:r>
            <a:r>
              <a:rPr lang="en-US" dirty="0">
                <a:latin typeface="Times New Roman"/>
                <a:ea typeface="Calibri"/>
                <a:cs typeface="Times New Roman"/>
              </a:rPr>
              <a:t>vs. </a:t>
            </a:r>
            <a:r>
              <a:rPr lang="el-GR" dirty="0">
                <a:latin typeface="Times New Roman"/>
                <a:ea typeface="Calibri"/>
                <a:cs typeface="Times New Roman"/>
              </a:rPr>
              <a:t>Κοινοτισμός</a:t>
            </a:r>
            <a:endParaRPr lang="el-GR" sz="1600" dirty="0">
              <a:latin typeface="Calibri"/>
              <a:ea typeface="Calibri"/>
              <a:cs typeface="Times New Roman"/>
            </a:endParaRPr>
          </a:p>
          <a:p>
            <a:pPr marL="285750" indent="-285750">
              <a:lnSpc>
                <a:spcPct val="115000"/>
              </a:lnSpc>
              <a:spcAft>
                <a:spcPts val="1000"/>
              </a:spcAft>
              <a:buFont typeface="Arial" pitchFamily="34" charset="0"/>
              <a:buChar char="•"/>
            </a:pPr>
            <a:r>
              <a:rPr lang="el-GR" dirty="0">
                <a:latin typeface="Times New Roman"/>
                <a:ea typeface="Calibri"/>
                <a:cs typeface="Times New Roman"/>
              </a:rPr>
              <a:t>Τρυφερότητα </a:t>
            </a:r>
            <a:r>
              <a:rPr lang="en-US" dirty="0">
                <a:latin typeface="Times New Roman"/>
                <a:ea typeface="Calibri"/>
                <a:cs typeface="Times New Roman"/>
              </a:rPr>
              <a:t>vs. </a:t>
            </a:r>
            <a:r>
              <a:rPr lang="el-GR" dirty="0">
                <a:latin typeface="Times New Roman"/>
                <a:ea typeface="Calibri"/>
                <a:cs typeface="Times New Roman"/>
              </a:rPr>
              <a:t>Ουδετερότητα</a:t>
            </a:r>
            <a:endParaRPr lang="el-GR" sz="1600" dirty="0">
              <a:latin typeface="Calibri"/>
              <a:ea typeface="Calibri"/>
              <a:cs typeface="Times New Roman"/>
            </a:endParaRPr>
          </a:p>
          <a:p>
            <a:pPr marL="285750" indent="-285750">
              <a:lnSpc>
                <a:spcPct val="115000"/>
              </a:lnSpc>
              <a:spcAft>
                <a:spcPts val="1000"/>
              </a:spcAft>
              <a:buFont typeface="Arial" pitchFamily="34" charset="0"/>
              <a:buChar char="•"/>
            </a:pPr>
            <a:r>
              <a:rPr lang="el-GR" dirty="0">
                <a:latin typeface="Times New Roman"/>
                <a:ea typeface="Calibri"/>
                <a:cs typeface="Times New Roman"/>
              </a:rPr>
              <a:t>Ειδικός </a:t>
            </a:r>
            <a:r>
              <a:rPr lang="en-US" dirty="0">
                <a:latin typeface="Times New Roman"/>
                <a:ea typeface="Calibri"/>
                <a:cs typeface="Times New Roman"/>
              </a:rPr>
              <a:t>vs. </a:t>
            </a:r>
            <a:r>
              <a:rPr lang="el-GR" dirty="0">
                <a:latin typeface="Times New Roman"/>
                <a:ea typeface="Calibri"/>
                <a:cs typeface="Times New Roman"/>
              </a:rPr>
              <a:t>Διάχυτος</a:t>
            </a:r>
            <a:endParaRPr lang="el-GR" sz="1600" dirty="0">
              <a:latin typeface="Calibri"/>
              <a:ea typeface="Calibri"/>
              <a:cs typeface="Times New Roman"/>
            </a:endParaRPr>
          </a:p>
          <a:p>
            <a:pPr marL="285750" indent="-285750">
              <a:lnSpc>
                <a:spcPct val="115000"/>
              </a:lnSpc>
              <a:spcAft>
                <a:spcPts val="1000"/>
              </a:spcAft>
              <a:buFont typeface="Arial" pitchFamily="34" charset="0"/>
              <a:buChar char="•"/>
            </a:pPr>
            <a:r>
              <a:rPr lang="el-GR" dirty="0">
                <a:latin typeface="Times New Roman"/>
                <a:ea typeface="Calibri"/>
                <a:cs typeface="Times New Roman"/>
              </a:rPr>
              <a:t>Επίτευγμα </a:t>
            </a:r>
            <a:r>
              <a:rPr lang="en-US" dirty="0">
                <a:latin typeface="Times New Roman"/>
                <a:ea typeface="Calibri"/>
                <a:cs typeface="Times New Roman"/>
              </a:rPr>
              <a:t>vs. </a:t>
            </a:r>
            <a:r>
              <a:rPr lang="el-GR" dirty="0">
                <a:latin typeface="Times New Roman"/>
                <a:ea typeface="Calibri"/>
                <a:cs typeface="Times New Roman"/>
              </a:rPr>
              <a:t>Ένδειξη</a:t>
            </a:r>
            <a:endParaRPr lang="el-GR" sz="1600" dirty="0">
              <a:latin typeface="Calibri"/>
              <a:ea typeface="Calibri"/>
              <a:cs typeface="Times New Roman"/>
            </a:endParaRPr>
          </a:p>
          <a:p>
            <a:pPr marL="285750" indent="-285750">
              <a:lnSpc>
                <a:spcPct val="115000"/>
              </a:lnSpc>
              <a:spcAft>
                <a:spcPts val="1000"/>
              </a:spcAft>
              <a:buFont typeface="Arial" pitchFamily="34" charset="0"/>
              <a:buChar char="•"/>
            </a:pPr>
            <a:r>
              <a:rPr lang="el-GR" dirty="0">
                <a:latin typeface="Times New Roman"/>
                <a:ea typeface="Calibri"/>
                <a:cs typeface="Times New Roman"/>
              </a:rPr>
              <a:t>Διαδοχικός </a:t>
            </a:r>
            <a:r>
              <a:rPr lang="en-US" dirty="0" err="1">
                <a:latin typeface="Times New Roman"/>
                <a:ea typeface="Calibri"/>
                <a:cs typeface="Times New Roman"/>
              </a:rPr>
              <a:t>vs</a:t>
            </a:r>
            <a:r>
              <a:rPr lang="el-GR" dirty="0">
                <a:latin typeface="Times New Roman"/>
                <a:ea typeface="Calibri"/>
                <a:cs typeface="Times New Roman"/>
              </a:rPr>
              <a:t>. Συγχρονικός</a:t>
            </a:r>
            <a:endParaRPr lang="el-GR" sz="1600" dirty="0">
              <a:latin typeface="Calibri"/>
              <a:ea typeface="Calibri"/>
              <a:cs typeface="Times New Roman"/>
            </a:endParaRPr>
          </a:p>
          <a:p>
            <a:pPr marL="285750" indent="-285750">
              <a:lnSpc>
                <a:spcPct val="115000"/>
              </a:lnSpc>
              <a:spcAft>
                <a:spcPts val="1000"/>
              </a:spcAft>
              <a:buFont typeface="Arial" pitchFamily="34" charset="0"/>
              <a:buChar char="•"/>
            </a:pPr>
            <a:r>
              <a:rPr lang="el-GR" dirty="0">
                <a:latin typeface="Times New Roman"/>
                <a:ea typeface="Calibri"/>
                <a:cs typeface="Times New Roman"/>
              </a:rPr>
              <a:t>Εσωτερικά κατευθυνόμενη </a:t>
            </a:r>
            <a:r>
              <a:rPr lang="en-US" dirty="0" err="1">
                <a:latin typeface="Times New Roman"/>
                <a:ea typeface="Calibri"/>
                <a:cs typeface="Times New Roman"/>
              </a:rPr>
              <a:t>vs</a:t>
            </a:r>
            <a:r>
              <a:rPr lang="el-GR" dirty="0">
                <a:latin typeface="Times New Roman"/>
                <a:ea typeface="Calibri"/>
                <a:cs typeface="Times New Roman"/>
              </a:rPr>
              <a:t>. Εξωτερικά κατευθυνόμενη</a:t>
            </a:r>
            <a:endParaRPr lang="el-GR" sz="1600" dirty="0">
              <a:effectLst/>
              <a:latin typeface="Calibri"/>
              <a:ea typeface="Calibri"/>
              <a:cs typeface="Times New Roman"/>
            </a:endParaRPr>
          </a:p>
        </p:txBody>
      </p:sp>
    </p:spTree>
    <p:extLst>
      <p:ext uri="{BB962C8B-B14F-4D97-AF65-F5344CB8AC3E}">
        <p14:creationId xmlns="" xmlns:p14="http://schemas.microsoft.com/office/powerpoint/2010/main" val="34115991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04664"/>
            <a:ext cx="8229600" cy="1143000"/>
          </a:xfrm>
        </p:spPr>
        <p:txBody>
          <a:bodyPr>
            <a:normAutofit fontScale="90000"/>
          </a:bodyPr>
          <a:lstStyle/>
          <a:p>
            <a:pPr algn="ctr"/>
            <a:r>
              <a:rPr lang="el-GR" sz="4500" dirty="0">
                <a:solidFill>
                  <a:srgbClr val="04617B"/>
                </a:solidFill>
                <a:latin typeface="Arial" pitchFamily="34" charset="0"/>
                <a:cs typeface="Arial" pitchFamily="34" charset="0"/>
              </a:rPr>
              <a:t>Το μοντέλο του </a:t>
            </a:r>
            <a:r>
              <a:rPr lang="en-US" sz="4800" dirty="0" err="1">
                <a:latin typeface="Times New Roman"/>
                <a:ea typeface="Calibri"/>
              </a:rPr>
              <a:t>Kluckhonh</a:t>
            </a:r>
            <a:r>
              <a:rPr lang="en-US" sz="4800" dirty="0">
                <a:latin typeface="Times New Roman"/>
                <a:ea typeface="Calibri"/>
              </a:rPr>
              <a:t> </a:t>
            </a:r>
            <a:r>
              <a:rPr lang="el-GR" sz="4800" dirty="0">
                <a:latin typeface="Times New Roman"/>
                <a:ea typeface="Calibri"/>
              </a:rPr>
              <a:t>και </a:t>
            </a:r>
            <a:r>
              <a:rPr lang="en-US" sz="4800" dirty="0" err="1">
                <a:latin typeface="Times New Roman"/>
                <a:ea typeface="Calibri"/>
              </a:rPr>
              <a:t>Strodtbeck</a:t>
            </a:r>
            <a:r>
              <a:rPr lang="en-US" sz="4800" dirty="0">
                <a:latin typeface="Times New Roman"/>
                <a:ea typeface="Calibri"/>
              </a:rPr>
              <a:t> </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dirty="0" smtClean="0">
                <a:latin typeface="Arial" pitchFamily="34" charset="0"/>
                <a:cs typeface="Arial" pitchFamily="34" charset="0"/>
              </a:rPr>
              <a:t>Οι 6 πολιτισμικοί </a:t>
            </a:r>
            <a:r>
              <a:rPr lang="el-GR" dirty="0">
                <a:latin typeface="Arial" pitchFamily="34" charset="0"/>
                <a:cs typeface="Arial" pitchFamily="34" charset="0"/>
              </a:rPr>
              <a:t>προσανατολισμοί </a:t>
            </a:r>
            <a:r>
              <a:rPr lang="el-GR" dirty="0" smtClean="0">
                <a:latin typeface="Arial" pitchFamily="34" charset="0"/>
                <a:cs typeface="Arial" pitchFamily="34" charset="0"/>
              </a:rPr>
              <a:t>– ερωτήσεις:</a:t>
            </a:r>
          </a:p>
          <a:p>
            <a:pPr lvl="0"/>
            <a:r>
              <a:rPr lang="el-GR" u="sng" dirty="0"/>
              <a:t>Ερώτηση</a:t>
            </a:r>
            <a:r>
              <a:rPr lang="el-GR" dirty="0"/>
              <a:t>: Ποια είναι η φύση των ανθρώπων?</a:t>
            </a:r>
          </a:p>
          <a:p>
            <a:pPr>
              <a:buFont typeface="Courier New" pitchFamily="49" charset="0"/>
              <a:buChar char="o"/>
            </a:pPr>
            <a:r>
              <a:rPr lang="el-GR" u="sng" dirty="0" smtClean="0"/>
              <a:t>Απάντηση</a:t>
            </a:r>
            <a:r>
              <a:rPr lang="el-GR" dirty="0"/>
              <a:t>: Καλός ή κακός. Η βασική φύση των ανθρώπων είναι </a:t>
            </a:r>
            <a:r>
              <a:rPr lang="el-GR" dirty="0" smtClean="0"/>
              <a:t>   στην </a:t>
            </a:r>
            <a:r>
              <a:rPr lang="el-GR" dirty="0"/>
              <a:t>ουσία καλή ή κακή.</a:t>
            </a:r>
          </a:p>
          <a:p>
            <a:pPr lvl="0"/>
            <a:r>
              <a:rPr lang="el-GR" u="sng" dirty="0"/>
              <a:t>Ερώτηση</a:t>
            </a:r>
            <a:r>
              <a:rPr lang="el-GR" dirty="0"/>
              <a:t>: Ποια είναι η σχέση μας με τη φύση?</a:t>
            </a:r>
          </a:p>
          <a:p>
            <a:pPr>
              <a:buFont typeface="Courier New" pitchFamily="49" charset="0"/>
              <a:buChar char="o"/>
            </a:pPr>
            <a:r>
              <a:rPr lang="el-GR" u="sng" dirty="0"/>
              <a:t>Απάντηση</a:t>
            </a:r>
            <a:r>
              <a:rPr lang="el-GR" dirty="0"/>
              <a:t>: Είμαστε υποταγμένοι στη φύση ή σε αρμονία - ισορροπία με τη φύση ή κυριαρχούμε σε σχέση με τη φύση.</a:t>
            </a:r>
          </a:p>
          <a:p>
            <a:pPr lvl="0"/>
            <a:r>
              <a:rPr lang="el-GR" u="sng" dirty="0"/>
              <a:t>Ερώτηση</a:t>
            </a:r>
            <a:r>
              <a:rPr lang="el-GR" dirty="0"/>
              <a:t>: Ποια είναι η σχέση μας με τους άλλους ανθρώπους?</a:t>
            </a:r>
          </a:p>
          <a:p>
            <a:pPr>
              <a:buFont typeface="Courier New" pitchFamily="49" charset="0"/>
              <a:buChar char="o"/>
            </a:pPr>
            <a:r>
              <a:rPr lang="el-GR" u="sng" dirty="0"/>
              <a:t>Απάντηση</a:t>
            </a:r>
            <a:r>
              <a:rPr lang="el-GR" dirty="0"/>
              <a:t>: Ατομική (η πρωταρχική ευθύνη είναι για τον εαυτό μας ως άτομα), ή </a:t>
            </a:r>
            <a:r>
              <a:rPr lang="el-GR" dirty="0" err="1"/>
              <a:t>συλλογική(η</a:t>
            </a:r>
            <a:r>
              <a:rPr lang="el-GR" dirty="0"/>
              <a:t> πρωταρχική μας ευθύνη είναι για μια εκτεταμένη ομάδα ατόμων), ή ιεραρχική (η δύναμη και η ευθύνη είναι άνισα κατανεμημένες στην κοινωνία).</a:t>
            </a:r>
          </a:p>
          <a:p>
            <a:pPr marL="0" indent="0">
              <a:buNone/>
            </a:pPr>
            <a:endParaRPr lang="el-GR" dirty="0" smtClean="0">
              <a:latin typeface="Arial" pitchFamily="34" charset="0"/>
              <a:cs typeface="Arial" pitchFamily="34" charset="0"/>
            </a:endParaRPr>
          </a:p>
          <a:p>
            <a:pPr marL="0" indent="0">
              <a:buNone/>
            </a:pPr>
            <a:endParaRPr lang="el-GR" dirty="0"/>
          </a:p>
        </p:txBody>
      </p:sp>
    </p:spTree>
    <p:extLst>
      <p:ext uri="{BB962C8B-B14F-4D97-AF65-F5344CB8AC3E}">
        <p14:creationId xmlns="" xmlns:p14="http://schemas.microsoft.com/office/powerpoint/2010/main" val="2165195658"/>
      </p:ext>
    </p:extLst>
  </p:cSld>
  <p:clrMapOvr>
    <a:masterClrMapping/>
  </p:clrMapOvr>
  <p:transition>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32656"/>
            <a:ext cx="8229600" cy="1143000"/>
          </a:xfrm>
        </p:spPr>
        <p:txBody>
          <a:bodyPr>
            <a:normAutofit fontScale="90000"/>
          </a:bodyPr>
          <a:lstStyle/>
          <a:p>
            <a:pPr algn="ctr"/>
            <a:r>
              <a:rPr lang="el-GR" sz="4100" dirty="0">
                <a:solidFill>
                  <a:srgbClr val="04617B"/>
                </a:solidFill>
                <a:latin typeface="Arial" pitchFamily="34" charset="0"/>
                <a:cs typeface="Arial" pitchFamily="34" charset="0"/>
              </a:rPr>
              <a:t>Το μοντέλο του </a:t>
            </a:r>
            <a:r>
              <a:rPr lang="en-US" sz="4300" dirty="0" err="1">
                <a:solidFill>
                  <a:srgbClr val="04617B"/>
                </a:solidFill>
                <a:latin typeface="Times New Roman"/>
                <a:ea typeface="Calibri"/>
              </a:rPr>
              <a:t>Kluckhonh</a:t>
            </a:r>
            <a:r>
              <a:rPr lang="en-US" sz="4300" dirty="0">
                <a:solidFill>
                  <a:srgbClr val="04617B"/>
                </a:solidFill>
                <a:latin typeface="Times New Roman"/>
                <a:ea typeface="Calibri"/>
              </a:rPr>
              <a:t> </a:t>
            </a:r>
            <a:r>
              <a:rPr lang="el-GR" sz="4300" dirty="0">
                <a:solidFill>
                  <a:srgbClr val="04617B"/>
                </a:solidFill>
                <a:latin typeface="Times New Roman"/>
                <a:ea typeface="Calibri"/>
              </a:rPr>
              <a:t>και </a:t>
            </a:r>
            <a:r>
              <a:rPr lang="en-US" sz="4300" dirty="0" err="1">
                <a:solidFill>
                  <a:srgbClr val="04617B"/>
                </a:solidFill>
                <a:latin typeface="Times New Roman"/>
                <a:ea typeface="Calibri"/>
              </a:rPr>
              <a:t>Strodtbeck</a:t>
            </a:r>
            <a:r>
              <a:rPr lang="en-US" sz="4300" dirty="0">
                <a:solidFill>
                  <a:srgbClr val="04617B"/>
                </a:solidFill>
                <a:latin typeface="Times New Roman"/>
                <a:ea typeface="Calibri"/>
              </a:rPr>
              <a:t> </a:t>
            </a:r>
            <a:endParaRPr lang="el-GR" dirty="0"/>
          </a:p>
        </p:txBody>
      </p:sp>
      <p:sp>
        <p:nvSpPr>
          <p:cNvPr id="3" name="Θέση περιεχομένου 2"/>
          <p:cNvSpPr>
            <a:spLocks noGrp="1"/>
          </p:cNvSpPr>
          <p:nvPr>
            <p:ph idx="1"/>
          </p:nvPr>
        </p:nvSpPr>
        <p:spPr>
          <a:xfrm>
            <a:off x="457200" y="1772816"/>
            <a:ext cx="8229600" cy="4551784"/>
          </a:xfrm>
        </p:spPr>
        <p:txBody>
          <a:bodyPr>
            <a:normAutofit fontScale="85000" lnSpcReduction="20000"/>
          </a:bodyPr>
          <a:lstStyle/>
          <a:p>
            <a:pPr lvl="0"/>
            <a:r>
              <a:rPr lang="el-GR" u="sng" dirty="0"/>
              <a:t>Ερώτηση</a:t>
            </a:r>
            <a:r>
              <a:rPr lang="el-GR" dirty="0"/>
              <a:t>: Ποια είναι η κύρια λειτουργία των δραστηριοτήτων μας?</a:t>
            </a:r>
          </a:p>
          <a:p>
            <a:pPr>
              <a:buFont typeface="Courier New" pitchFamily="49" charset="0"/>
              <a:buChar char="o"/>
            </a:pPr>
            <a:r>
              <a:rPr lang="el-GR" u="sng" dirty="0"/>
              <a:t>Απάντηση</a:t>
            </a:r>
            <a:r>
              <a:rPr lang="el-GR" dirty="0"/>
              <a:t>: Οι άνθρωποι θα πρέπει να συμμετέχουν συνεχώς σε δραστηριότητες για την επίτευξη απτών εργασιών ή οι άνθρωποι θα πρέπει να εξετάσουν όλες τις πτυχές μιας κατάστασης πριν την ανάληψη δράσης ή οι άνθρωποι θα πρέπει να είναι αυθόρμητοι και να κάνουν τα πάντα την κατάλληλη στιγμή.</a:t>
            </a:r>
          </a:p>
          <a:p>
            <a:pPr lvl="0"/>
            <a:r>
              <a:rPr lang="el-GR" u="sng" dirty="0"/>
              <a:t>Ερώτηση</a:t>
            </a:r>
            <a:r>
              <a:rPr lang="el-GR" dirty="0"/>
              <a:t>: Ποια είναι η αντίληψή μας για το χρόνο?</a:t>
            </a:r>
          </a:p>
          <a:p>
            <a:pPr>
              <a:buFont typeface="Courier New" pitchFamily="49" charset="0"/>
              <a:buChar char="o"/>
            </a:pPr>
            <a:r>
              <a:rPr lang="el-GR" u="sng" dirty="0"/>
              <a:t>Απάντηση</a:t>
            </a:r>
            <a:r>
              <a:rPr lang="el-GR" dirty="0"/>
              <a:t>: Επικεντρωνόμαστε στο παρελθόν (τα κριτήρια για τις αποφάσεις μας σχετίζονται με την παράδοση) ή στο παρόν (τα κριτήρια για τις αποφάσεις μας σχετίζονται με τις άμεσες ανάγκες μας) ή στο μέλλον (τα κριτήρια για τις αποφάσεις μας σχετίζονται με μελλοντικές ανάγκες  και καταστάσεις).</a:t>
            </a:r>
          </a:p>
          <a:p>
            <a:pPr lvl="0"/>
            <a:r>
              <a:rPr lang="el-GR" u="sng" dirty="0"/>
              <a:t>Ερώτηση</a:t>
            </a:r>
            <a:r>
              <a:rPr lang="el-GR" dirty="0"/>
              <a:t>: Ποια είναι η αντίληψή μας για το χώρο?</a:t>
            </a:r>
          </a:p>
          <a:p>
            <a:pPr>
              <a:buFont typeface="Courier New" pitchFamily="49" charset="0"/>
              <a:buChar char="o"/>
            </a:pPr>
            <a:r>
              <a:rPr lang="el-GR" u="sng" dirty="0"/>
              <a:t>Απάντηση</a:t>
            </a:r>
            <a:r>
              <a:rPr lang="el-GR" dirty="0"/>
              <a:t>: Είναι δημόσιος ή ιδιωτικός. </a:t>
            </a:r>
          </a:p>
        </p:txBody>
      </p:sp>
    </p:spTree>
    <p:extLst>
      <p:ext uri="{BB962C8B-B14F-4D97-AF65-F5344CB8AC3E}">
        <p14:creationId xmlns="" xmlns:p14="http://schemas.microsoft.com/office/powerpoint/2010/main" val="1391187416"/>
      </p:ext>
    </p:extLst>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0648"/>
            <a:ext cx="8229600" cy="1143000"/>
          </a:xfrm>
        </p:spPr>
        <p:txBody>
          <a:bodyPr>
            <a:normAutofit/>
          </a:bodyPr>
          <a:lstStyle/>
          <a:p>
            <a:pPr algn="ctr">
              <a:lnSpc>
                <a:spcPct val="115000"/>
              </a:lnSpc>
              <a:spcAft>
                <a:spcPts val="1000"/>
              </a:spcAft>
            </a:pPr>
            <a:r>
              <a:rPr lang="el-GR" sz="4100" dirty="0">
                <a:solidFill>
                  <a:srgbClr val="04617B"/>
                </a:solidFill>
                <a:latin typeface="Arial" pitchFamily="34" charset="0"/>
                <a:cs typeface="Arial" pitchFamily="34" charset="0"/>
              </a:rPr>
              <a:t>Το μοντέλο του </a:t>
            </a:r>
            <a:r>
              <a:rPr lang="en-US" sz="4400" dirty="0" smtClean="0">
                <a:latin typeface="Times New Roman"/>
                <a:ea typeface="Calibri"/>
                <a:cs typeface="Times New Roman"/>
              </a:rPr>
              <a:t>Schwartz</a:t>
            </a:r>
            <a:endParaRPr lang="el-GR" sz="4000" dirty="0">
              <a:ea typeface="Calibri"/>
              <a:cs typeface="Times New Roman"/>
            </a:endParaRPr>
          </a:p>
        </p:txBody>
      </p:sp>
      <p:sp>
        <p:nvSpPr>
          <p:cNvPr id="3" name="Θέση περιεχομένου 2"/>
          <p:cNvSpPr>
            <a:spLocks noGrp="1"/>
          </p:cNvSpPr>
          <p:nvPr>
            <p:ph idx="1"/>
          </p:nvPr>
        </p:nvSpPr>
        <p:spPr>
          <a:xfrm>
            <a:off x="4355976" y="1542180"/>
            <a:ext cx="4608511" cy="4263083"/>
          </a:xfrm>
        </p:spPr>
        <p:txBody>
          <a:bodyPr>
            <a:noAutofit/>
          </a:bodyPr>
          <a:lstStyle/>
          <a:p>
            <a:pPr marL="0" indent="0">
              <a:buNone/>
            </a:pPr>
            <a:r>
              <a:rPr lang="el-GR" sz="2400" dirty="0" smtClean="0">
                <a:latin typeface="Arial" pitchFamily="34" charset="0"/>
                <a:cs typeface="Arial" pitchFamily="34" charset="0"/>
              </a:rPr>
              <a:t>Οι 7 πολιτισμικές διαστάσεις σε 3 αντιθετικά ζεύγη:</a:t>
            </a:r>
          </a:p>
          <a:p>
            <a:pPr marL="0" indent="0">
              <a:buNone/>
            </a:pPr>
            <a:endParaRPr lang="el-GR" sz="2400" dirty="0" smtClean="0">
              <a:latin typeface="Arial" pitchFamily="34" charset="0"/>
              <a:cs typeface="Arial" pitchFamily="34" charset="0"/>
            </a:endParaRPr>
          </a:p>
          <a:p>
            <a:pPr lvl="0"/>
            <a:r>
              <a:rPr lang="el-GR" sz="2400" dirty="0" smtClean="0">
                <a:latin typeface="Arial" pitchFamily="34" charset="0"/>
                <a:cs typeface="Arial" pitchFamily="34" charset="0"/>
              </a:rPr>
              <a:t>Συντηρητισμός/Εμπέδωση </a:t>
            </a:r>
            <a:r>
              <a:rPr lang="el-GR" sz="2400" dirty="0">
                <a:latin typeface="Arial" pitchFamily="34" charset="0"/>
                <a:cs typeface="Arial" pitchFamily="34" charset="0"/>
              </a:rPr>
              <a:t>(</a:t>
            </a:r>
            <a:r>
              <a:rPr lang="en-US" sz="2400" dirty="0">
                <a:latin typeface="Arial" pitchFamily="34" charset="0"/>
                <a:cs typeface="Arial" pitchFamily="34" charset="0"/>
              </a:rPr>
              <a:t>Conservatism</a:t>
            </a:r>
            <a:r>
              <a:rPr lang="el-GR" sz="2400" dirty="0">
                <a:latin typeface="Arial" pitchFamily="34" charset="0"/>
                <a:cs typeface="Arial" pitchFamily="34" charset="0"/>
              </a:rPr>
              <a:t>/</a:t>
            </a:r>
            <a:r>
              <a:rPr lang="en-US" sz="2400" dirty="0" err="1">
                <a:latin typeface="Arial" pitchFamily="34" charset="0"/>
                <a:cs typeface="Arial" pitchFamily="34" charset="0"/>
              </a:rPr>
              <a:t>Embeddedness</a:t>
            </a:r>
            <a:r>
              <a:rPr lang="el-GR" sz="2400" dirty="0">
                <a:latin typeface="Arial" pitchFamily="34" charset="0"/>
                <a:cs typeface="Arial" pitchFamily="34" charset="0"/>
              </a:rPr>
              <a:t>) </a:t>
            </a:r>
            <a:r>
              <a:rPr lang="en-US" sz="2400" dirty="0" err="1">
                <a:latin typeface="Arial" pitchFamily="34" charset="0"/>
                <a:cs typeface="Arial" pitchFamily="34" charset="0"/>
              </a:rPr>
              <a:t>vs</a:t>
            </a:r>
            <a:r>
              <a:rPr lang="el-GR" sz="2400" dirty="0">
                <a:latin typeface="Arial" pitchFamily="34" charset="0"/>
                <a:cs typeface="Arial" pitchFamily="34" charset="0"/>
              </a:rPr>
              <a:t>. Αυτονομία (</a:t>
            </a:r>
            <a:r>
              <a:rPr lang="en-US" sz="2400" dirty="0">
                <a:latin typeface="Arial" pitchFamily="34" charset="0"/>
                <a:cs typeface="Arial" pitchFamily="34" charset="0"/>
              </a:rPr>
              <a:t>Autonomy</a:t>
            </a:r>
            <a:r>
              <a:rPr lang="el-GR" sz="2400" dirty="0" smtClean="0">
                <a:latin typeface="Arial" pitchFamily="34" charset="0"/>
                <a:cs typeface="Arial" pitchFamily="34" charset="0"/>
              </a:rPr>
              <a:t>)-Πνευματική &amp; Συναισθηματική </a:t>
            </a:r>
          </a:p>
          <a:p>
            <a:pPr lvl="0"/>
            <a:endParaRPr lang="el-GR" sz="2400" dirty="0">
              <a:latin typeface="Arial" pitchFamily="34" charset="0"/>
              <a:cs typeface="Arial" pitchFamily="34" charset="0"/>
            </a:endParaRPr>
          </a:p>
          <a:p>
            <a:pPr lvl="0"/>
            <a:r>
              <a:rPr lang="el-GR" sz="2400" dirty="0">
                <a:latin typeface="Arial" pitchFamily="34" charset="0"/>
                <a:cs typeface="Arial" pitchFamily="34" charset="0"/>
              </a:rPr>
              <a:t>Ιεραρχία</a:t>
            </a:r>
            <a:r>
              <a:rPr lang="en-US" sz="2400" dirty="0">
                <a:latin typeface="Arial" pitchFamily="34" charset="0"/>
                <a:cs typeface="Arial" pitchFamily="34" charset="0"/>
              </a:rPr>
              <a:t> (Hierarchy) </a:t>
            </a:r>
            <a:r>
              <a:rPr lang="en-US" sz="2400" dirty="0" err="1">
                <a:latin typeface="Arial" pitchFamily="34" charset="0"/>
                <a:cs typeface="Arial" pitchFamily="34" charset="0"/>
              </a:rPr>
              <a:t>vs</a:t>
            </a:r>
            <a:r>
              <a:rPr lang="en-US" sz="2400" dirty="0">
                <a:latin typeface="Arial" pitchFamily="34" charset="0"/>
                <a:cs typeface="Arial" pitchFamily="34" charset="0"/>
              </a:rPr>
              <a:t> </a:t>
            </a:r>
            <a:r>
              <a:rPr lang="el-GR" sz="2400" dirty="0">
                <a:latin typeface="Arial" pitchFamily="34" charset="0"/>
                <a:cs typeface="Arial" pitchFamily="34" charset="0"/>
              </a:rPr>
              <a:t>Ισότητα</a:t>
            </a:r>
            <a:r>
              <a:rPr lang="en-US" sz="2400" dirty="0">
                <a:latin typeface="Arial" pitchFamily="34" charset="0"/>
                <a:cs typeface="Arial" pitchFamily="34" charset="0"/>
              </a:rPr>
              <a:t> (Egalitarianism</a:t>
            </a:r>
            <a:r>
              <a:rPr lang="en-US" sz="2400" dirty="0" smtClean="0">
                <a:latin typeface="Arial" pitchFamily="34" charset="0"/>
                <a:cs typeface="Arial" pitchFamily="34" charset="0"/>
              </a:rPr>
              <a:t>)</a:t>
            </a:r>
            <a:endParaRPr lang="el-GR" sz="2400" dirty="0" smtClean="0">
              <a:latin typeface="Arial" pitchFamily="34" charset="0"/>
              <a:cs typeface="Arial" pitchFamily="34" charset="0"/>
            </a:endParaRPr>
          </a:p>
          <a:p>
            <a:pPr marL="0" lvl="0" indent="0">
              <a:buNone/>
            </a:pPr>
            <a:endParaRPr lang="el-GR" sz="2400" dirty="0">
              <a:latin typeface="Arial" pitchFamily="34" charset="0"/>
              <a:cs typeface="Arial" pitchFamily="34" charset="0"/>
            </a:endParaRPr>
          </a:p>
          <a:p>
            <a:pPr lvl="0"/>
            <a:r>
              <a:rPr lang="el-GR" sz="2400" dirty="0">
                <a:latin typeface="Arial" pitchFamily="34" charset="0"/>
                <a:cs typeface="Arial" pitchFamily="34" charset="0"/>
              </a:rPr>
              <a:t> Ικανότητα (</a:t>
            </a:r>
            <a:r>
              <a:rPr lang="el-GR" sz="2400" dirty="0" err="1">
                <a:latin typeface="Arial" pitchFamily="34" charset="0"/>
                <a:cs typeface="Arial" pitchFamily="34" charset="0"/>
              </a:rPr>
              <a:t>Mastery</a:t>
            </a:r>
            <a:r>
              <a:rPr lang="el-GR" sz="2400" dirty="0">
                <a:latin typeface="Arial" pitchFamily="34" charset="0"/>
                <a:cs typeface="Arial" pitchFamily="34" charset="0"/>
              </a:rPr>
              <a:t>) </a:t>
            </a:r>
            <a:r>
              <a:rPr lang="el-GR" sz="2400" dirty="0" err="1">
                <a:latin typeface="Arial" pitchFamily="34" charset="0"/>
                <a:cs typeface="Arial" pitchFamily="34" charset="0"/>
              </a:rPr>
              <a:t>vs</a:t>
            </a:r>
            <a:r>
              <a:rPr lang="el-GR" sz="2400" dirty="0">
                <a:latin typeface="Arial" pitchFamily="34" charset="0"/>
                <a:cs typeface="Arial" pitchFamily="34" charset="0"/>
              </a:rPr>
              <a:t> Αρμονία (</a:t>
            </a:r>
            <a:r>
              <a:rPr lang="el-GR" sz="2400" dirty="0" err="1">
                <a:latin typeface="Arial" pitchFamily="34" charset="0"/>
                <a:cs typeface="Arial" pitchFamily="34" charset="0"/>
              </a:rPr>
              <a:t>Harmony</a:t>
            </a:r>
            <a:r>
              <a:rPr lang="el-GR" sz="2400" dirty="0">
                <a:latin typeface="Arial" pitchFamily="34" charset="0"/>
                <a:cs typeface="Arial" pitchFamily="34" charset="0"/>
              </a:rPr>
              <a:t>):</a:t>
            </a:r>
          </a:p>
          <a:p>
            <a:endParaRPr lang="el-GR" sz="2400" dirty="0"/>
          </a:p>
        </p:txBody>
      </p:sp>
      <p:pic>
        <p:nvPicPr>
          <p:cNvPr id="4098" name="Picture 2" descr="C:\Users\Kostantinos\Desktop\slide09.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19003" t="21224" r="20827"/>
          <a:stretch/>
        </p:blipFill>
        <p:spPr bwMode="auto">
          <a:xfrm>
            <a:off x="179512" y="1785392"/>
            <a:ext cx="3740728" cy="367307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76760303"/>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704088"/>
            <a:ext cx="9144000" cy="564672"/>
          </a:xfrm>
        </p:spPr>
        <p:txBody>
          <a:bodyPr>
            <a:noAutofit/>
          </a:bodyPr>
          <a:lstStyle/>
          <a:p>
            <a:pPr algn="ctr"/>
            <a:r>
              <a:rPr lang="el-GR" sz="3600" dirty="0" err="1" smtClean="0">
                <a:latin typeface="Arial" pitchFamily="34" charset="0"/>
                <a:cs typeface="Arial" pitchFamily="34" charset="0"/>
              </a:rPr>
              <a:t>Μονοχρονικές</a:t>
            </a:r>
            <a:r>
              <a:rPr lang="el-GR" sz="3600" dirty="0" smtClean="0">
                <a:latin typeface="Arial" pitchFamily="34" charset="0"/>
                <a:cs typeface="Arial" pitchFamily="34" charset="0"/>
              </a:rPr>
              <a:t> και </a:t>
            </a:r>
            <a:r>
              <a:rPr lang="el-GR" sz="3600" dirty="0" err="1" smtClean="0">
                <a:latin typeface="Arial" pitchFamily="34" charset="0"/>
                <a:cs typeface="Arial" pitchFamily="34" charset="0"/>
              </a:rPr>
              <a:t>πολυχρονικές</a:t>
            </a:r>
            <a:r>
              <a:rPr lang="el-GR" sz="3600" dirty="0" smtClean="0">
                <a:latin typeface="Arial" pitchFamily="34" charset="0"/>
                <a:cs typeface="Arial" pitchFamily="34" charset="0"/>
              </a:rPr>
              <a:t> κουλτούρες</a:t>
            </a:r>
            <a:endParaRPr lang="el-GR" sz="3600" dirty="0">
              <a:latin typeface="Arial" pitchFamily="34" charset="0"/>
              <a:cs typeface="Arial" pitchFamily="34" charset="0"/>
            </a:endParaRPr>
          </a:p>
        </p:txBody>
      </p:sp>
      <p:graphicFrame>
        <p:nvGraphicFramePr>
          <p:cNvPr id="4" name="3 - Θέση περιεχομένου"/>
          <p:cNvGraphicFramePr>
            <a:graphicFrameLocks noGrp="1"/>
          </p:cNvGraphicFramePr>
          <p:nvPr>
            <p:ph idx="1"/>
          </p:nvPr>
        </p:nvGraphicFramePr>
        <p:xfrm>
          <a:off x="0" y="3356994"/>
          <a:ext cx="9144000" cy="3501006"/>
        </p:xfrm>
        <a:graphic>
          <a:graphicData uri="http://schemas.openxmlformats.org/drawingml/2006/table">
            <a:tbl>
              <a:tblPr firstRow="1" bandRow="1">
                <a:tableStyleId>{21E4AEA4-8DFA-4A89-87EB-49C32662AFE0}</a:tableStyleId>
              </a:tblPr>
              <a:tblGrid>
                <a:gridCol w="3048000"/>
                <a:gridCol w="3048000"/>
                <a:gridCol w="3048000"/>
              </a:tblGrid>
              <a:tr h="535569">
                <a:tc>
                  <a:txBody>
                    <a:bodyPr/>
                    <a:lstStyle/>
                    <a:p>
                      <a:pPr algn="ctr">
                        <a:lnSpc>
                          <a:spcPct val="115000"/>
                        </a:lnSpc>
                        <a:spcAft>
                          <a:spcPts val="0"/>
                        </a:spcAft>
                      </a:pPr>
                      <a:r>
                        <a:rPr lang="el-GR" sz="1200" dirty="0">
                          <a:latin typeface="Arial" pitchFamily="34" charset="0"/>
                          <a:cs typeface="Arial" pitchFamily="34" charset="0"/>
                        </a:rPr>
                        <a:t>Παράγοντας</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err="1">
                          <a:latin typeface="Arial" pitchFamily="34" charset="0"/>
                          <a:cs typeface="Arial" pitchFamily="34" charset="0"/>
                        </a:rPr>
                        <a:t>Μονοχρονικές</a:t>
                      </a:r>
                      <a:r>
                        <a:rPr lang="el-GR" sz="1200" dirty="0">
                          <a:latin typeface="Arial" pitchFamily="34" charset="0"/>
                          <a:cs typeface="Arial" pitchFamily="34" charset="0"/>
                        </a:rPr>
                        <a:t> κουλτούρες</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err="1">
                          <a:latin typeface="Arial" pitchFamily="34" charset="0"/>
                          <a:cs typeface="Arial" pitchFamily="34" charset="0"/>
                        </a:rPr>
                        <a:t>Πολυχρονικές</a:t>
                      </a:r>
                      <a:r>
                        <a:rPr lang="el-GR" sz="1200" dirty="0">
                          <a:latin typeface="Arial" pitchFamily="34" charset="0"/>
                          <a:cs typeface="Arial" pitchFamily="34" charset="0"/>
                        </a:rPr>
                        <a:t> κουλτούρες</a:t>
                      </a:r>
                      <a:endParaRPr lang="el-GR" sz="1100" dirty="0">
                        <a:latin typeface="Arial" pitchFamily="34" charset="0"/>
                        <a:ea typeface="Calibri"/>
                        <a:cs typeface="Arial" pitchFamily="34" charset="0"/>
                      </a:endParaRPr>
                    </a:p>
                  </a:txBody>
                  <a:tcPr marL="68580" marR="68580" marT="0" marB="0"/>
                </a:tc>
              </a:tr>
              <a:tr h="607467">
                <a:tc>
                  <a:txBody>
                    <a:bodyPr/>
                    <a:lstStyle/>
                    <a:p>
                      <a:pPr algn="ctr">
                        <a:lnSpc>
                          <a:spcPct val="115000"/>
                        </a:lnSpc>
                        <a:spcAft>
                          <a:spcPts val="0"/>
                        </a:spcAft>
                      </a:pPr>
                      <a:r>
                        <a:rPr lang="el-GR" sz="1200" dirty="0" smtClean="0">
                          <a:latin typeface="Arial" pitchFamily="34" charset="0"/>
                          <a:cs typeface="Arial" pitchFamily="34" charset="0"/>
                        </a:rPr>
                        <a:t>Ενέργειες</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smtClean="0">
                          <a:latin typeface="Arial" pitchFamily="34" charset="0"/>
                          <a:cs typeface="Arial" pitchFamily="34" charset="0"/>
                        </a:rPr>
                        <a:t>Κάνουν ένα πράγμα κάθε φορά</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smtClean="0">
                          <a:latin typeface="Arial" pitchFamily="34" charset="0"/>
                          <a:cs typeface="Arial" pitchFamily="34" charset="0"/>
                        </a:rPr>
                        <a:t>Κάνουν πολλά πράγματα ταυτόχρονα</a:t>
                      </a:r>
                      <a:endParaRPr lang="el-GR" sz="1100" dirty="0">
                        <a:latin typeface="Arial" pitchFamily="34" charset="0"/>
                        <a:ea typeface="Calibri"/>
                        <a:cs typeface="Arial" pitchFamily="34" charset="0"/>
                      </a:endParaRPr>
                    </a:p>
                  </a:txBody>
                  <a:tcPr marL="68580" marR="68580" marT="0" marB="0"/>
                </a:tc>
              </a:tr>
              <a:tr h="607467">
                <a:tc>
                  <a:txBody>
                    <a:bodyPr/>
                    <a:lstStyle/>
                    <a:p>
                      <a:pPr algn="ctr">
                        <a:lnSpc>
                          <a:spcPct val="115000"/>
                        </a:lnSpc>
                        <a:spcAft>
                          <a:spcPts val="0"/>
                        </a:spcAft>
                      </a:pPr>
                      <a:r>
                        <a:rPr lang="el-GR" sz="1200" dirty="0">
                          <a:latin typeface="Arial" pitchFamily="34" charset="0"/>
                          <a:cs typeface="Arial" pitchFamily="34" charset="0"/>
                        </a:rPr>
                        <a:t>Προσοχή στον χρόνο</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a:latin typeface="Arial" pitchFamily="34" charset="0"/>
                          <a:cs typeface="Arial" pitchFamily="34" charset="0"/>
                        </a:rPr>
                        <a:t>Σκέφτονται πότε πρέπει να γίνουν τα πράγματα</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a:latin typeface="Arial" pitchFamily="34" charset="0"/>
                          <a:cs typeface="Arial" pitchFamily="34" charset="0"/>
                        </a:rPr>
                        <a:t>Σκέφτονται τι θα επιτευχθεί</a:t>
                      </a:r>
                      <a:endParaRPr lang="el-GR" sz="1100">
                        <a:latin typeface="Arial" pitchFamily="34" charset="0"/>
                        <a:ea typeface="Calibri"/>
                        <a:cs typeface="Arial" pitchFamily="34" charset="0"/>
                      </a:endParaRPr>
                    </a:p>
                  </a:txBody>
                  <a:tcPr marL="68580" marR="68580" marT="0" marB="0"/>
                </a:tc>
              </a:tr>
              <a:tr h="607467">
                <a:tc>
                  <a:txBody>
                    <a:bodyPr/>
                    <a:lstStyle/>
                    <a:p>
                      <a:pPr algn="ctr">
                        <a:lnSpc>
                          <a:spcPct val="115000"/>
                        </a:lnSpc>
                        <a:spcAft>
                          <a:spcPts val="0"/>
                        </a:spcAft>
                      </a:pPr>
                      <a:r>
                        <a:rPr lang="el-GR" sz="1200" dirty="0">
                          <a:latin typeface="Arial" pitchFamily="34" charset="0"/>
                          <a:cs typeface="Arial" pitchFamily="34" charset="0"/>
                        </a:rPr>
                        <a:t>Προτεραιότητα</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a:latin typeface="Arial" pitchFamily="34" charset="0"/>
                          <a:cs typeface="Arial" pitchFamily="34" charset="0"/>
                        </a:rPr>
                        <a:t>Βάζουν πρώτα τη δουλειά</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a:latin typeface="Arial" pitchFamily="34" charset="0"/>
                          <a:cs typeface="Arial" pitchFamily="34" charset="0"/>
                        </a:rPr>
                        <a:t>Βάζουν πρώτα τις σχέσεις μεταξύ των ανθρώπων</a:t>
                      </a:r>
                      <a:endParaRPr lang="el-GR" sz="1100">
                        <a:latin typeface="Arial" pitchFamily="34" charset="0"/>
                        <a:ea typeface="Calibri"/>
                        <a:cs typeface="Arial" pitchFamily="34" charset="0"/>
                      </a:endParaRPr>
                    </a:p>
                  </a:txBody>
                  <a:tcPr marL="68580" marR="68580" marT="0" marB="0"/>
                </a:tc>
              </a:tr>
              <a:tr h="535569">
                <a:tc>
                  <a:txBody>
                    <a:bodyPr/>
                    <a:lstStyle/>
                    <a:p>
                      <a:pPr algn="ctr">
                        <a:lnSpc>
                          <a:spcPct val="115000"/>
                        </a:lnSpc>
                        <a:spcAft>
                          <a:spcPts val="0"/>
                        </a:spcAft>
                      </a:pPr>
                      <a:r>
                        <a:rPr lang="el-GR" sz="1200">
                          <a:latin typeface="Arial" pitchFamily="34" charset="0"/>
                          <a:cs typeface="Arial" pitchFamily="34" charset="0"/>
                        </a:rPr>
                        <a:t>Σεβασμός στην ιδιοκτησία</a:t>
                      </a:r>
                      <a:endParaRPr lang="el-GR" sz="110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a:latin typeface="Arial" pitchFamily="34" charset="0"/>
                          <a:cs typeface="Arial" pitchFamily="34" charset="0"/>
                        </a:rPr>
                        <a:t>Σπάνια δανείζουν ή δανείζονται</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a:latin typeface="Arial" pitchFamily="34" charset="0"/>
                          <a:cs typeface="Arial" pitchFamily="34" charset="0"/>
                        </a:rPr>
                        <a:t>Συχνά και εύκολα δανείζουν και δανείζονται</a:t>
                      </a:r>
                      <a:endParaRPr lang="el-GR" sz="1100" dirty="0">
                        <a:latin typeface="Arial" pitchFamily="34" charset="0"/>
                        <a:ea typeface="Calibri"/>
                        <a:cs typeface="Arial" pitchFamily="34" charset="0"/>
                      </a:endParaRPr>
                    </a:p>
                  </a:txBody>
                  <a:tcPr marL="68580" marR="68580" marT="0" marB="0"/>
                </a:tc>
              </a:tr>
              <a:tr h="607467">
                <a:tc>
                  <a:txBody>
                    <a:bodyPr/>
                    <a:lstStyle/>
                    <a:p>
                      <a:pPr algn="ctr">
                        <a:lnSpc>
                          <a:spcPct val="115000"/>
                        </a:lnSpc>
                        <a:spcAft>
                          <a:spcPts val="0"/>
                        </a:spcAft>
                      </a:pPr>
                      <a:r>
                        <a:rPr lang="el-GR" sz="1200" dirty="0" smtClean="0">
                          <a:latin typeface="Arial" pitchFamily="34" charset="0"/>
                          <a:cs typeface="Arial" pitchFamily="34" charset="0"/>
                        </a:rPr>
                        <a:t>Εστίαση</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smtClean="0">
                          <a:latin typeface="Arial" pitchFamily="34" charset="0"/>
                          <a:cs typeface="Arial" pitchFamily="34" charset="0"/>
                        </a:rPr>
                        <a:t>Εστιάζουν την προσοχή τους σε μια δουλειά</a:t>
                      </a:r>
                      <a:endParaRPr lang="el-GR" sz="1100" dirty="0">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l-GR" sz="1200" dirty="0" smtClean="0">
                          <a:latin typeface="Arial" pitchFamily="34" charset="0"/>
                          <a:cs typeface="Arial" pitchFamily="34" charset="0"/>
                        </a:rPr>
                        <a:t>Αποσπώνται εύκολα </a:t>
                      </a:r>
                      <a:endParaRPr lang="el-GR" sz="1100" dirty="0">
                        <a:latin typeface="Arial" pitchFamily="34" charset="0"/>
                        <a:ea typeface="Calibri"/>
                        <a:cs typeface="Arial" pitchFamily="34" charset="0"/>
                      </a:endParaRPr>
                    </a:p>
                  </a:txBody>
                  <a:tcPr marL="68580" marR="68580" marT="0" marB="0"/>
                </a:tc>
              </a:tr>
            </a:tbl>
          </a:graphicData>
        </a:graphic>
      </p:graphicFrame>
      <p:sp>
        <p:nvSpPr>
          <p:cNvPr id="5" name="4 - Ορθογώνιο"/>
          <p:cNvSpPr/>
          <p:nvPr/>
        </p:nvSpPr>
        <p:spPr>
          <a:xfrm>
            <a:off x="5652120" y="6309320"/>
            <a:ext cx="3491880" cy="1477328"/>
          </a:xfrm>
          <a:prstGeom prst="rect">
            <a:avLst/>
          </a:prstGeom>
        </p:spPr>
        <p:txBody>
          <a:bodyPr wrap="square">
            <a:spAutoFit/>
          </a:bodyPr>
          <a:lstStyle/>
          <a:p>
            <a:pPr>
              <a:buFont typeface="Arial" pitchFamily="34" charset="0"/>
              <a:buChar char="•"/>
            </a:pPr>
            <a:endParaRPr lang="el-GR" dirty="0" smtClean="0">
              <a:latin typeface="Arial" pitchFamily="34" charset="0"/>
              <a:cs typeface="Arial" pitchFamily="34" charset="0"/>
            </a:endParaRPr>
          </a:p>
          <a:p>
            <a:pPr>
              <a:buFont typeface="Arial" pitchFamily="34" charset="0"/>
              <a:buChar char="•"/>
            </a:pPr>
            <a:endParaRPr lang="el-GR" dirty="0"/>
          </a:p>
          <a:p>
            <a:pPr>
              <a:buFont typeface="Arial" pitchFamily="34" charset="0"/>
              <a:buChar char="•"/>
            </a:pPr>
            <a:endParaRPr lang="el-GR" dirty="0" smtClean="0"/>
          </a:p>
          <a:p>
            <a:pPr>
              <a:buFont typeface="Arial" pitchFamily="34" charset="0"/>
              <a:buChar char="•"/>
            </a:pPr>
            <a:endParaRPr lang="el-GR" dirty="0"/>
          </a:p>
          <a:p>
            <a:pPr>
              <a:buFont typeface="Arial" pitchFamily="34" charset="0"/>
              <a:buChar char="•"/>
            </a:pPr>
            <a:endParaRPr lang="el-GR" dirty="0"/>
          </a:p>
        </p:txBody>
      </p:sp>
      <p:sp>
        <p:nvSpPr>
          <p:cNvPr id="6" name="5 - Ορθογώνιο"/>
          <p:cNvSpPr/>
          <p:nvPr/>
        </p:nvSpPr>
        <p:spPr>
          <a:xfrm>
            <a:off x="0" y="1412777"/>
            <a:ext cx="9144000" cy="3693319"/>
          </a:xfrm>
          <a:prstGeom prst="rect">
            <a:avLst/>
          </a:prstGeom>
        </p:spPr>
        <p:txBody>
          <a:bodyPr wrap="square">
            <a:spAutoFit/>
          </a:bodyPr>
          <a:lstStyle/>
          <a:p>
            <a:pPr>
              <a:buFont typeface="Arial" pitchFamily="34" charset="0"/>
              <a:buChar char="•"/>
            </a:pPr>
            <a:r>
              <a:rPr lang="el-GR" dirty="0" err="1" smtClean="0">
                <a:latin typeface="Arial" pitchFamily="34" charset="0"/>
                <a:cs typeface="Arial" pitchFamily="34" charset="0"/>
              </a:rPr>
              <a:t>Μονοχρονικές</a:t>
            </a:r>
            <a:r>
              <a:rPr lang="el-GR" dirty="0" smtClean="0">
                <a:latin typeface="Arial" pitchFamily="34" charset="0"/>
                <a:cs typeface="Arial" pitchFamily="34" charset="0"/>
              </a:rPr>
              <a:t>: οι </a:t>
            </a:r>
            <a:r>
              <a:rPr lang="el-GR" dirty="0">
                <a:latin typeface="Arial" pitchFamily="34" charset="0"/>
                <a:cs typeface="Arial" pitchFamily="34" charset="0"/>
              </a:rPr>
              <a:t>άνθρωποι προγραμματίζουν να κάνουν ένα πράγμα σε μια στιγμή και αποπροσανατολίζονται αν έχουν να αντιμετωπίσουν περισσότερα ταυτόχρονα. </a:t>
            </a:r>
            <a:endParaRPr lang="el-GR" dirty="0" smtClean="0">
              <a:latin typeface="Arial" pitchFamily="34" charset="0"/>
              <a:cs typeface="Arial" pitchFamily="34" charset="0"/>
            </a:endParaRPr>
          </a:p>
          <a:p>
            <a:pPr>
              <a:buFont typeface="Arial" pitchFamily="34" charset="0"/>
              <a:buChar char="•"/>
            </a:pPr>
            <a:r>
              <a:rPr lang="el-GR" dirty="0" err="1" smtClean="0">
                <a:latin typeface="Arial" pitchFamily="34" charset="0"/>
                <a:cs typeface="Arial" pitchFamily="34" charset="0"/>
              </a:rPr>
              <a:t>Πολυχρονικές</a:t>
            </a:r>
            <a:r>
              <a:rPr lang="el-GR" dirty="0" smtClean="0">
                <a:latin typeface="Arial" pitchFamily="34" charset="0"/>
                <a:cs typeface="Arial" pitchFamily="34" charset="0"/>
              </a:rPr>
              <a:t>: οι άνθρωποι ασχολούνται </a:t>
            </a:r>
            <a:r>
              <a:rPr lang="el-GR" dirty="0">
                <a:latin typeface="Arial" pitchFamily="34" charset="0"/>
                <a:cs typeface="Arial" pitchFamily="34" charset="0"/>
              </a:rPr>
              <a:t>με πολλά πράγματα ταυτόχρονα. </a:t>
            </a:r>
            <a:endParaRPr lang="el-GR" dirty="0" smtClean="0">
              <a:latin typeface="Arial" pitchFamily="34" charset="0"/>
              <a:cs typeface="Arial" pitchFamily="34" charset="0"/>
            </a:endParaRPr>
          </a:p>
          <a:p>
            <a:pPr>
              <a:buFont typeface="Arial" pitchFamily="34" charset="0"/>
              <a:buChar char="•"/>
            </a:pPr>
            <a:r>
              <a:rPr lang="el-GR" dirty="0" err="1" smtClean="0">
                <a:latin typeface="Arial" pitchFamily="34" charset="0"/>
                <a:cs typeface="Arial" pitchFamily="34" charset="0"/>
              </a:rPr>
              <a:t>Μονοχρονικές</a:t>
            </a:r>
            <a:r>
              <a:rPr lang="el-GR" dirty="0" smtClean="0">
                <a:latin typeface="Arial" pitchFamily="34" charset="0"/>
                <a:cs typeface="Arial" pitchFamily="34" charset="0"/>
              </a:rPr>
              <a:t> κουλτούρες: Η.Π.Α., Καναδάς,  Βόρεια Ευρώπη κ.λπ.</a:t>
            </a:r>
          </a:p>
          <a:p>
            <a:pPr>
              <a:buFont typeface="Arial" pitchFamily="34" charset="0"/>
              <a:buChar char="•"/>
            </a:pPr>
            <a:r>
              <a:rPr lang="el-GR" dirty="0" err="1" smtClean="0">
                <a:latin typeface="Arial" pitchFamily="34" charset="0"/>
                <a:cs typeface="Arial" pitchFamily="34" charset="0"/>
              </a:rPr>
              <a:t>Πολυχρονικές</a:t>
            </a:r>
            <a:r>
              <a:rPr lang="el-GR" dirty="0" smtClean="0">
                <a:latin typeface="Arial" pitchFamily="34" charset="0"/>
                <a:cs typeface="Arial" pitchFamily="34" charset="0"/>
              </a:rPr>
              <a:t> κουλτούρες: Λατινική Αμερική, Αραβία, Τουρκία κ.λπ.</a:t>
            </a:r>
          </a:p>
          <a:p>
            <a:pPr>
              <a:buFont typeface="Arial" pitchFamily="34" charset="0"/>
              <a:buChar char="•"/>
            </a:pPr>
            <a:r>
              <a:rPr lang="el-GR" dirty="0" smtClean="0">
                <a:latin typeface="Arial" pitchFamily="34" charset="0"/>
                <a:cs typeface="Arial" pitchFamily="34" charset="0"/>
              </a:rPr>
              <a:t>«</a:t>
            </a:r>
            <a:r>
              <a:rPr lang="en-US" dirty="0" smtClean="0">
                <a:latin typeface="Arial" pitchFamily="34" charset="0"/>
                <a:cs typeface="Arial" pitchFamily="34" charset="0"/>
              </a:rPr>
              <a:t>Like oil and water</a:t>
            </a:r>
            <a:r>
              <a:rPr lang="el-GR" dirty="0" smtClean="0">
                <a:latin typeface="Arial" pitchFamily="34" charset="0"/>
                <a:cs typeface="Arial" pitchFamily="34" charset="0"/>
              </a:rPr>
              <a:t>, </a:t>
            </a:r>
            <a:r>
              <a:rPr lang="en-US" dirty="0" smtClean="0">
                <a:latin typeface="Arial" pitchFamily="34" charset="0"/>
                <a:cs typeface="Arial" pitchFamily="34" charset="0"/>
              </a:rPr>
              <a:t>they don</a:t>
            </a:r>
            <a:r>
              <a:rPr lang="el-GR" dirty="0" smtClean="0">
                <a:latin typeface="Arial" pitchFamily="34" charset="0"/>
                <a:cs typeface="Arial" pitchFamily="34" charset="0"/>
              </a:rPr>
              <a:t>’</a:t>
            </a:r>
            <a:r>
              <a:rPr lang="en-US" dirty="0" smtClean="0">
                <a:latin typeface="Arial" pitchFamily="34" charset="0"/>
                <a:cs typeface="Arial" pitchFamily="34" charset="0"/>
              </a:rPr>
              <a:t>t mix</a:t>
            </a:r>
            <a:r>
              <a:rPr lang="el-GR" dirty="0" smtClean="0">
                <a:latin typeface="Arial" pitchFamily="34" charset="0"/>
                <a:cs typeface="Arial" pitchFamily="34" charset="0"/>
              </a:rPr>
              <a:t>»</a:t>
            </a:r>
          </a:p>
          <a:p>
            <a:pPr>
              <a:buFont typeface="Arial" pitchFamily="34" charset="0"/>
              <a:buChar char="•"/>
            </a:pPr>
            <a:endParaRPr lang="el-GR" dirty="0" smtClean="0">
              <a:latin typeface="Arial" pitchFamily="34" charset="0"/>
              <a:cs typeface="Arial" pitchFamily="34" charset="0"/>
            </a:endParaRPr>
          </a:p>
          <a:p>
            <a:endParaRPr lang="el-GR" dirty="0" smtClean="0"/>
          </a:p>
          <a:p>
            <a:endParaRPr lang="el-GR" dirty="0" smtClean="0"/>
          </a:p>
          <a:p>
            <a:endParaRPr lang="el-GR" dirty="0" smtClean="0"/>
          </a:p>
          <a:p>
            <a:endParaRPr lang="el-GR" dirty="0"/>
          </a:p>
          <a:p>
            <a:endParaRPr lang="el-GR" dirty="0" smtClean="0"/>
          </a:p>
          <a:p>
            <a:endParaRPr lang="el-GR" dirty="0"/>
          </a:p>
        </p:txBody>
      </p:sp>
    </p:spTree>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487</TotalTime>
  <Words>2811</Words>
  <Application>Microsoft Office PowerPoint</Application>
  <PresentationFormat>Προβολή στην οθόνη (4:3)</PresentationFormat>
  <Paragraphs>337</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Ροή</vt:lpstr>
      <vt:lpstr>Ετερότητα και Εκπαίδευση: Ζητήματα Διαπολιτισμικής Εκπαίδευσης</vt:lpstr>
      <vt:lpstr>Διαπολιτισμικές διαφορές</vt:lpstr>
      <vt:lpstr>Εννοιολόγηση</vt:lpstr>
      <vt:lpstr>Το μοντέλο του Hofstede</vt:lpstr>
      <vt:lpstr>Το μοντέλο του Trompenaars &amp; Hampden-Turner </vt:lpstr>
      <vt:lpstr>Το μοντέλο του Kluckhonh και Strodtbeck </vt:lpstr>
      <vt:lpstr>Το μοντέλο του Kluckhonh και Strodtbeck </vt:lpstr>
      <vt:lpstr>Το μοντέλο του Schwartz</vt:lpstr>
      <vt:lpstr>Μονοχρονικές και πολυχρονικές κουλτούρες</vt:lpstr>
      <vt:lpstr>Μονοχρονικές και πολυχρονικές κουλτούρες</vt:lpstr>
      <vt:lpstr>Πολιτισμικές διαφορές με βάση το χώρο</vt:lpstr>
      <vt:lpstr>Διαφάνεια 12</vt:lpstr>
      <vt:lpstr>Κουλτούρες υψηλής και χαμηλής απόδοσης</vt:lpstr>
      <vt:lpstr>Συγκρούσεις και Είδη Αντιμετώπισης</vt:lpstr>
      <vt:lpstr>Το πολιτισμικό παγόβουνο</vt:lpstr>
      <vt:lpstr>Δραστηριότητες </vt:lpstr>
      <vt:lpstr>Δραστηριότητες </vt:lpstr>
      <vt:lpstr>  Δραστηριότητες </vt:lpstr>
      <vt:lpstr>Δραστηριότητες </vt:lpstr>
      <vt:lpstr>Δραστηριότητες</vt:lpstr>
      <vt:lpstr>Δραστηριότητες</vt:lpstr>
      <vt:lpstr>Δραστηριότητες</vt:lpstr>
      <vt:lpstr>Δραστηριότητες</vt:lpstr>
      <vt:lpstr>Δραστηριότητες</vt:lpstr>
      <vt:lpstr>Δραστηριότητες</vt:lpstr>
      <vt:lpstr>Δραστηριότητες</vt:lpstr>
      <vt:lpstr>Διαφάνεια 27</vt:lpstr>
      <vt:lpstr>Δραστηριότητες</vt:lpstr>
      <vt:lpstr>Δραστηριότητες</vt:lpstr>
      <vt:lpstr>Βιβλιογραφία</vt:lpstr>
      <vt:lpstr>Βιβλιογραφία</vt:lpstr>
      <vt:lpstr>Βιβλιογραφία</vt:lpstr>
      <vt:lpstr>ΕυχαριστοΥμε πολΥ!!!!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Ετερότητα και Εκπαίδευση: Ζητήματα Διαπολιτισμικής Εκπαίδευσης</dc:title>
  <dc:creator>ΝΙΚΟΛΙΤΣΑ</dc:creator>
  <cp:lastModifiedBy>ΝΙΚΟΛΙΤΣΑ</cp:lastModifiedBy>
  <cp:revision>56</cp:revision>
  <dcterms:created xsi:type="dcterms:W3CDTF">2016-03-19T08:47:31Z</dcterms:created>
  <dcterms:modified xsi:type="dcterms:W3CDTF">2016-05-27T09:50:49Z</dcterms:modified>
</cp:coreProperties>
</file>