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615" r:id="rId3"/>
    <p:sldId id="616" r:id="rId4"/>
    <p:sldId id="617" r:id="rId5"/>
    <p:sldId id="636" r:id="rId6"/>
    <p:sldId id="626" r:id="rId7"/>
    <p:sldId id="644" r:id="rId8"/>
    <p:sldId id="646" r:id="rId9"/>
    <p:sldId id="620" r:id="rId10"/>
    <p:sldId id="618" r:id="rId11"/>
    <p:sldId id="619" r:id="rId12"/>
    <p:sldId id="623" r:id="rId13"/>
    <p:sldId id="6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AF099-EC26-4D40-A722-AE063B36A356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4C7C8-8B71-494A-97E1-41651523E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1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User\Desktop\Uptodate%2021.6\contents\mobipreview.htm%3f37\23\mobipreview.htm%3f37\23\38263\abstract\16-18" TargetMode="External"/><Relationship Id="rId13" Type="http://schemas.openxmlformats.org/officeDocument/2006/relationships/hyperlink" Target="file:///C:\Users\User\Desktop\Uptodate%2021.6\contents\mobipreview.htm%3f37\23\mobipreview.htm%3f37\23\38263\abstract\43" TargetMode="External"/><Relationship Id="rId3" Type="http://schemas.openxmlformats.org/officeDocument/2006/relationships/hyperlink" Target="file:///C:\Users\User\Desktop\Uptodate%2021.6\contents\mobipreview.htm%3f37\23\mobipreview.htm%3f37\23\38263\abstract\4,7" TargetMode="External"/><Relationship Id="rId7" Type="http://schemas.openxmlformats.org/officeDocument/2006/relationships/hyperlink" Target="file:///C:\Users\User\Desktop\Uptodate%2021.6\contents\mobipreview.htm%3f37\23\mobipreview.htm%3f37\23\38263\abstract\39" TargetMode="External"/><Relationship Id="rId12" Type="http://schemas.openxmlformats.org/officeDocument/2006/relationships/hyperlink" Target="file:///C:\Users\User\Desktop\Uptodate%2021.6\contents\mobipreview.htm%3f37\23\mobipreview.htm%3f37\23\38263\abstract\42" TargetMode="External"/><Relationship Id="rId2" Type="http://schemas.openxmlformats.org/officeDocument/2006/relationships/slide" Target="../slides/slide11.xml"/><Relationship Id="rId16" Type="http://schemas.openxmlformats.org/officeDocument/2006/relationships/hyperlink" Target="file:///C:\Users\User\Desktop\Uptodate%2021.6\contents\mobipreview.htm%3f37\23\mobipreview.htm%3f37\23\38263\abstract\45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file:///C:\Users\User\Desktop\Uptodate%2021.6\contents\mobipreview.htm%3f37\23\mobipreview.htm%3f37\23\38263\abstract\1" TargetMode="External"/><Relationship Id="rId11" Type="http://schemas.openxmlformats.org/officeDocument/2006/relationships/hyperlink" Target="file:///C:\Users\User\Desktop\Uptodate%2021.6\contents\mobipreview.htm%3f37\23\mobipreview.htm%3f37\23\38263\abstract\41" TargetMode="External"/><Relationship Id="rId5" Type="http://schemas.openxmlformats.org/officeDocument/2006/relationships/hyperlink" Target="file:///C:\Users\User\Desktop\Uptodate%2021.6\contents\mobipreview.htm%3f37\23\mobipreview.htm%3f37\23\38263\abstract\35,39" TargetMode="External"/><Relationship Id="rId15" Type="http://schemas.openxmlformats.org/officeDocument/2006/relationships/hyperlink" Target="file:///C:\Users\User\Desktop\Uptodate%2021.6\contents\mobipreview.htm%3f37\23\mobipreview.htm%3f37\23\38263\abstract\23" TargetMode="External"/><Relationship Id="rId10" Type="http://schemas.openxmlformats.org/officeDocument/2006/relationships/hyperlink" Target="file:///C:\Users\User\Desktop\Uptodate%2021.6\contents\mobipreview.htm%3f37\23\mobipreview.htm%3f37\23\38263\abstract\40" TargetMode="External"/><Relationship Id="rId4" Type="http://schemas.openxmlformats.org/officeDocument/2006/relationships/hyperlink" Target="file:///C:\Users\User\Desktop\Uptodate%2021.6\contents\mobipreview.htm%3f37\23\mobipreview.htm%3f37\23\38263\abstract\38" TargetMode="External"/><Relationship Id="rId9" Type="http://schemas.openxmlformats.org/officeDocument/2006/relationships/hyperlink" Target="file:///C:\Users\User\Desktop\Uptodate%2021.6\contents\mobipreview.htm%3f37\23\mobipreview.htm%3f37\23\38263\abstract\19" TargetMode="External"/><Relationship Id="rId14" Type="http://schemas.openxmlformats.org/officeDocument/2006/relationships/hyperlink" Target="file:///C:\Users\User\Desktop\Uptodate%2021.6\contents\mobipreview.htm%3f37\23\mobipreview.htm%3f37\23\38263\abstract\44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Hereditary MTC is typically bilateral and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multicentric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6048C-BCF6-464D-9C1F-805D4688FD1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</a:t>
            </a:r>
            <a:r>
              <a:rPr lang="en-US" dirty="0"/>
              <a:t>C-</a:t>
            </a:r>
            <a:r>
              <a:rPr lang="el-GR" dirty="0" err="1"/>
              <a:t>κυταρα</a:t>
            </a:r>
            <a:r>
              <a:rPr lang="el-GR" dirty="0"/>
              <a:t>, </a:t>
            </a:r>
            <a:r>
              <a:rPr lang="el-GR" dirty="0" err="1"/>
              <a:t>βρισκονται</a:t>
            </a:r>
            <a:r>
              <a:rPr lang="el-GR" dirty="0"/>
              <a:t> </a:t>
            </a:r>
            <a:r>
              <a:rPr lang="el-GR" dirty="0" err="1"/>
              <a:t>μεσα</a:t>
            </a:r>
            <a:r>
              <a:rPr lang="el-GR" dirty="0"/>
              <a:t> στα </a:t>
            </a:r>
            <a:r>
              <a:rPr lang="el-GR" dirty="0" err="1"/>
              <a:t>θυλακια</a:t>
            </a:r>
            <a:r>
              <a:rPr lang="el-GR" dirty="0"/>
              <a:t>, </a:t>
            </a:r>
            <a:r>
              <a:rPr lang="el-GR" dirty="0" err="1"/>
              <a:t>αναμεσα</a:t>
            </a:r>
            <a:r>
              <a:rPr lang="el-GR" dirty="0"/>
              <a:t> στη </a:t>
            </a:r>
            <a:r>
              <a:rPr lang="el-GR" dirty="0" err="1"/>
              <a:t>βασικη</a:t>
            </a:r>
            <a:r>
              <a:rPr lang="el-GR" dirty="0"/>
              <a:t> </a:t>
            </a:r>
            <a:r>
              <a:rPr lang="el-GR" dirty="0" err="1"/>
              <a:t>μεμβρανη</a:t>
            </a:r>
            <a:r>
              <a:rPr lang="el-GR" dirty="0"/>
              <a:t> και τα </a:t>
            </a:r>
            <a:r>
              <a:rPr lang="el-GR" dirty="0" err="1"/>
              <a:t>θυλακιώδη</a:t>
            </a:r>
            <a:r>
              <a:rPr lang="el-GR" dirty="0"/>
              <a:t> </a:t>
            </a:r>
            <a:r>
              <a:rPr lang="el-GR" dirty="0" err="1"/>
              <a:t>κυταρα</a:t>
            </a:r>
            <a:r>
              <a:rPr lang="el-GR" dirty="0"/>
              <a:t> και αποτελούν το 0,1% των </a:t>
            </a:r>
            <a:r>
              <a:rPr lang="el-GR" dirty="0" err="1"/>
              <a:t>θυλακιωδών</a:t>
            </a:r>
            <a:r>
              <a:rPr lang="el-GR" dirty="0"/>
              <a:t> </a:t>
            </a:r>
            <a:r>
              <a:rPr lang="el-GR" dirty="0" err="1"/>
              <a:t>κυτάρων</a:t>
            </a:r>
            <a:r>
              <a:rPr lang="el-GR" dirty="0"/>
              <a:t>. </a:t>
            </a:r>
            <a:r>
              <a:rPr lang="el-GR" dirty="0" err="1"/>
              <a:t>Εχουν</a:t>
            </a:r>
            <a:r>
              <a:rPr lang="el-GR" dirty="0"/>
              <a:t> </a:t>
            </a:r>
            <a:r>
              <a:rPr lang="el-GR" dirty="0" err="1"/>
              <a:t>ηωσινοφιλο</a:t>
            </a:r>
            <a:r>
              <a:rPr lang="el-GR" dirty="0"/>
              <a:t> </a:t>
            </a:r>
            <a:r>
              <a:rPr lang="el-GR" dirty="0" err="1"/>
              <a:t>κυταροπλασμα</a:t>
            </a:r>
            <a:r>
              <a:rPr lang="el-GR" dirty="0"/>
              <a:t>.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6048C-BCF6-464D-9C1F-805D4688FD12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 at the time of diagnosis has been shown to be an important factor that influences prognosis: the five and 10-year disease-free survival rates are higher among patients 40 years old or less as compared with patients over age 40 (95 versus 65 percent, and 75 versus 50 percent, respectively)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action="ppaction://hlinkfile"/>
              </a:rPr>
              <a:t>4,7 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 However, another study found no effect of age if survival was adjusted for baseline mortality in the general population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action="ppaction://hlinkfile"/>
              </a:rPr>
              <a:t>38 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Controlling for the effect of age, the prognosis of patients with inherited disease is probably similar to those with sporadic disease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action="ppaction://hlinkfile"/>
              </a:rPr>
              <a:t>35,39 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 Specific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germline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mutations in RET predict the aggressiveness of the tumor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action="ppaction://hlinkfile"/>
              </a:rPr>
              <a:t>1 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 As an example, patients with MEN2B (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germline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RET mutation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codon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918) are more likely to have invasive disease, and therefore a worse prognosis, than those with either MEN2A or familial MTC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action="ppaction://hlinkfile"/>
              </a:rPr>
              <a:t>39 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 In some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action="ppaction://hlinkfile"/>
              </a:rPr>
              <a:t>16-18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but not other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action="ppaction://hlinkfile"/>
              </a:rPr>
              <a:t>19 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studies, tumors with an identifiable RET mutation (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somatic mutation) had a more aggressive course than those without a mutation.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factors that may predict a poor prognosis include cellular heterogeneity, paucity of tumor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immunostaining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calcitonin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action="ppaction://hlinkfile"/>
              </a:rPr>
              <a:t>40 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prominent tissue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immunostaining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galectin-3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action="ppaction://hlinkfile"/>
              </a:rPr>
              <a:t>41 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or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immunostaining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carcinoembryonic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antigen associated with scant or absent tissue staining for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calcitonin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action="ppaction://hlinkfile"/>
              </a:rPr>
              <a:t>42 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high preoperative serum CEA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 action="ppaction://hlinkfile"/>
              </a:rPr>
              <a:t>43 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a less than 10-fold increase in preoperative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calcitonin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levels after stimulation with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pentagastrin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 action="ppaction://hlinkfile"/>
              </a:rPr>
              <a:t>44 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persistent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hypercalcitoninemia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after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thyroidectomy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action="ppaction://hlinkfile"/>
              </a:rPr>
              <a:t>23 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and an elevated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procalcitonin:calcitonin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[ </a:t>
            </a:r>
            <a:r>
              <a:rPr lang="en-US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16" action="ppaction://hlinkfile"/>
              </a:rPr>
              <a:t>45 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].</a:t>
            </a:r>
          </a:p>
          <a:p>
            <a:r>
              <a:rPr lang="en-US" sz="12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</a:t>
            </a:r>
            <a:endParaRPr lang="en-US" sz="1200" b="0" i="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6048C-BCF6-464D-9C1F-805D4688FD12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4476-BA8F-430D-A629-75097D6C8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C5B74-72F2-4D91-BBD5-D8A439C14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6661-33A7-4E3E-8213-46A7405A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6F4C2-9490-4AD8-9A33-3BBE18F3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5DDCE-CA42-44FA-9746-F394A31D9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F81D-9C25-4111-B5EC-0099498C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89C4B-A8DC-4353-BC1D-D62BB59CA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40E7B-6C1C-4E2F-AC99-6225A198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981C2-0F1D-4CD6-9611-A41E156A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532E3-8383-4628-B067-AB152C4D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D13512-8F4F-4532-B3AB-D8DDE78DF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43D3D-4805-47FF-AF46-E7528D0C9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BBB5C-61A4-48F5-80DD-AEE5A4B5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E8801-BCB3-4651-9E62-A3762E39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C383-BD3E-4572-8449-994E1875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5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EAB4-301E-42BF-92C9-576CF43F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E70E3-0EC8-44AF-9611-846077E24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8F2D9-362F-430B-A952-199B1498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8CCA5-C294-4209-BA6E-0D62EA56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0C97D-6179-411C-9FE3-9E2D8926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9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BC2CD-10E0-43B4-979C-23C78EC0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25F53-03D4-4C5E-81D6-7CE2E4696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7282D-F905-4E3D-BE5D-5B89EF6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D0F0-CFCA-48F6-8987-E7549FC4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6A665-3BFE-4DB8-8EAE-4E90FD2C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9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DA571-FFBB-4065-B4D6-9D690D23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EEEA-6D84-4EDB-A3C1-B456ED885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139F-6080-46C6-86CB-4964AC7BA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7C7DD-FC49-47E2-AD34-5522A8E2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87B75-3999-40EC-98B3-12AB21BB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C5A19-498D-4883-BCA5-76A0C836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3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1089-D8E3-4A48-8CC1-8C145FDD2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E1AC2-8E67-4039-ABFC-51037785C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8B23F-C096-4314-AD3D-1FF2A4A7A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CF158-E86E-459E-BD82-64263DDC5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86778-13B3-418A-A61F-0A3742972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6CE0D-CCC5-4707-983D-44F0A14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6621A-2CED-4872-B9E1-D5FA37CC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A1E120-6988-41A8-B4B0-D2DAE0A7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5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C0F2-D2D0-46A2-A446-403CD0D3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9F24A-0F9A-4096-B918-8AECB9D4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B1ACBF-3014-4662-BC1A-0F3A3E54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85238-DD58-412A-A560-AA51E595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7EEB34-5BEE-4A77-9C11-1547085D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CE459-45E9-4BF6-9421-86C481A0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B0A86-F7E2-4816-90D3-48BAE7D4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2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89A26-5C0F-45B6-AA0C-B6BD557B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87370-2B2B-413E-B144-529BD7694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FC7BD-120D-4C52-8F00-C7BC897D6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B4739-875F-4F40-9B3E-4B157F38B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E1AFD-FA29-4BF3-98A5-185D86EB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B91F6-02E4-4013-A9E8-7EE4F8D4A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1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9143-AC6D-4A31-BB7E-CCBD3E57E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16670-C23B-487E-BF17-7BD436066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74B26-8BC7-4ADF-AF2A-8A322F2C0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BA01D-4A49-4B28-B584-6F252A33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43A2A-5C75-48A4-A0D4-EA2E89FA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C1173-0E64-49B2-B044-0347F80B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B6DE44-D563-4CB5-B039-BDA0F490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F2AC5-0807-4E6A-B68E-9AFA974F2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10982-912C-4341-9386-0084E4819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F079A-888E-4796-99BC-1F5705C1F820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F034-F7E7-4B65-94F1-302C2C312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796D-8E3D-4BE7-BE35-DA3B21970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CBB5-4650-4D9A-86BA-7E8A8922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271E5E-B634-47D7-9921-14CC8402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Μαρινα</a:t>
            </a:r>
            <a:r>
              <a:rPr lang="el-GR" dirty="0"/>
              <a:t> Μιχαλάκη</a:t>
            </a:r>
          </a:p>
          <a:p>
            <a:r>
              <a:rPr lang="el-GR" dirty="0"/>
              <a:t>Ενδοκρινολόγος</a:t>
            </a:r>
            <a:endParaRPr lang="en-US" dirty="0"/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EBEBF654-DBAF-445A-87FB-C5F665BBE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dirty="0" err="1"/>
              <a:t>Μυελοειδές</a:t>
            </a:r>
            <a:r>
              <a:rPr lang="el-GR" dirty="0"/>
              <a:t> καρκίνωμα θυρεοειδούς</a:t>
            </a:r>
          </a:p>
        </p:txBody>
      </p:sp>
    </p:spTree>
    <p:extLst>
      <p:ext uri="{BB962C8B-B14F-4D97-AF65-F5344CB8AC3E}">
        <p14:creationId xmlns:p14="http://schemas.microsoft.com/office/powerpoint/2010/main" val="93688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l-GR" sz="2800" b="1" dirty="0"/>
              <a:t>Καλοήθης </a:t>
            </a:r>
            <a:r>
              <a:rPr lang="el-GR" sz="2800" b="1" dirty="0" err="1"/>
              <a:t>υπερπλασια</a:t>
            </a:r>
            <a:r>
              <a:rPr lang="el-GR" sz="2800" b="1" dirty="0"/>
              <a:t> των </a:t>
            </a:r>
            <a:r>
              <a:rPr lang="en-US" sz="2800" b="1" dirty="0"/>
              <a:t>C-</a:t>
            </a:r>
            <a:r>
              <a:rPr lang="el-GR" sz="2800" b="1" dirty="0" err="1"/>
              <a:t>κυτάρων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2050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l-GR" sz="2000" b="1" dirty="0"/>
              <a:t>Δεν εξελίσσεται σε </a:t>
            </a:r>
            <a:r>
              <a:rPr lang="el-GR" sz="2000" b="1" dirty="0" err="1"/>
              <a:t>μυελοειδές</a:t>
            </a:r>
            <a:r>
              <a:rPr lang="el-GR" sz="2000" b="1" dirty="0"/>
              <a:t> καρκίνωμα </a:t>
            </a:r>
          </a:p>
          <a:p>
            <a:pPr>
              <a:lnSpc>
                <a:spcPct val="160000"/>
              </a:lnSpc>
            </a:pPr>
            <a:r>
              <a:rPr lang="el-GR" sz="2000" b="1" dirty="0"/>
              <a:t>Απαντάται σε διάφορες </a:t>
            </a:r>
            <a:r>
              <a:rPr lang="el-GR" sz="2000" b="1" dirty="0" err="1"/>
              <a:t>θυρεοειδικές</a:t>
            </a:r>
            <a:r>
              <a:rPr lang="el-GR" sz="2000" b="1" dirty="0"/>
              <a:t> παθήσεις όπως στο 20% των θυρεοειδών αδένων με </a:t>
            </a:r>
            <a:r>
              <a:rPr lang="el-GR" sz="2000" b="1" dirty="0" err="1"/>
              <a:t>αυτοανοση</a:t>
            </a:r>
            <a:r>
              <a:rPr lang="el-GR" sz="2000" b="1" dirty="0"/>
              <a:t> </a:t>
            </a:r>
            <a:r>
              <a:rPr lang="el-GR" sz="2000" b="1" dirty="0" err="1"/>
              <a:t>θυρεοειδιτιδα</a:t>
            </a:r>
            <a:r>
              <a:rPr lang="el-GR" sz="2000" b="1" dirty="0"/>
              <a:t> ή στα </a:t>
            </a:r>
            <a:r>
              <a:rPr lang="el-GR" sz="2000" b="1" dirty="0" err="1"/>
              <a:t>θυλακιώδη</a:t>
            </a:r>
            <a:r>
              <a:rPr lang="el-GR" sz="2000" b="1" dirty="0"/>
              <a:t> νεοπλάσματα</a:t>
            </a:r>
          </a:p>
          <a:p>
            <a:pPr>
              <a:lnSpc>
                <a:spcPct val="160000"/>
              </a:lnSpc>
            </a:pPr>
            <a:r>
              <a:rPr lang="el-GR" sz="2000" b="1" dirty="0"/>
              <a:t>Τιμές </a:t>
            </a:r>
            <a:r>
              <a:rPr lang="el-GR" sz="2000" b="1" dirty="0" err="1"/>
              <a:t>καλσιτονίνης</a:t>
            </a:r>
            <a:r>
              <a:rPr lang="el-GR" sz="2000" b="1" dirty="0"/>
              <a:t> από &gt;10 </a:t>
            </a:r>
            <a:r>
              <a:rPr lang="en-US" sz="2000" b="1" dirty="0"/>
              <a:t>pg/</a:t>
            </a:r>
            <a:r>
              <a:rPr lang="en-US" sz="2000" b="1" dirty="0" err="1"/>
              <a:t>mL</a:t>
            </a:r>
            <a:r>
              <a:rPr lang="en-US" sz="2000" b="1" dirty="0"/>
              <a:t> </a:t>
            </a:r>
            <a:r>
              <a:rPr lang="el-GR" sz="2000" b="1" dirty="0"/>
              <a:t>και &lt;100</a:t>
            </a:r>
            <a:r>
              <a:rPr lang="en-US" sz="2000" b="1" dirty="0"/>
              <a:t> pg/</a:t>
            </a:r>
            <a:r>
              <a:rPr lang="en-US" sz="2000" b="1" dirty="0" err="1"/>
              <a:t>mL</a:t>
            </a:r>
            <a:r>
              <a:rPr lang="el-GR" sz="2000" b="1" dirty="0"/>
              <a:t>, δεν απαντά στις διεγερτικές δοκιμασίες</a:t>
            </a:r>
          </a:p>
          <a:p>
            <a:pPr>
              <a:lnSpc>
                <a:spcPct val="160000"/>
              </a:lnSpc>
            </a:pPr>
            <a:r>
              <a:rPr lang="el-GR" sz="2000" b="1" dirty="0"/>
              <a:t>Ωστόσο στις κληρονομούμενες μορφές </a:t>
            </a:r>
            <a:r>
              <a:rPr lang="el-GR" sz="2000" b="1" dirty="0" err="1"/>
              <a:t>μυελοειδούς</a:t>
            </a:r>
            <a:r>
              <a:rPr lang="el-GR" sz="2000" b="1" dirty="0"/>
              <a:t> η υπερπλασία προηγείται του καρκινώματος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/>
              <a:t>Μεταστάσεις-πρόγνωση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l-GR" b="1" dirty="0"/>
              <a:t>Η πρόγνωση του </a:t>
            </a:r>
            <a:r>
              <a:rPr lang="el-GR" b="1" dirty="0" err="1"/>
              <a:t>μυελοειδούς</a:t>
            </a:r>
            <a:r>
              <a:rPr lang="el-GR" b="1" dirty="0"/>
              <a:t> καρκινώματος σε αντίθεση με το διαφοροποιημένο καρκίνο του </a:t>
            </a:r>
            <a:r>
              <a:rPr lang="el-GR" b="1" dirty="0" err="1"/>
              <a:t>θυρεοειδους</a:t>
            </a:r>
            <a:r>
              <a:rPr lang="el-GR" b="1" dirty="0"/>
              <a:t> δεν είναι καλή. Η επιβίωση είναι περί το 65-70% στη δεκαετία, ανάλογα πάντα με το αρχικό στάδιο της νόσου και την ηλικία του ασθενούς. </a:t>
            </a:r>
          </a:p>
          <a:p>
            <a:pPr>
              <a:lnSpc>
                <a:spcPct val="160000"/>
              </a:lnSpc>
            </a:pPr>
            <a:r>
              <a:rPr lang="el-GR" b="1" dirty="0"/>
              <a:t>Οι μεταστάσεις είναι συχνές στους επιχώριους λεμφαδένες, ακόμη και στα </a:t>
            </a:r>
            <a:r>
              <a:rPr lang="el-GR" b="1" dirty="0" err="1"/>
              <a:t>μικρο</a:t>
            </a:r>
            <a:r>
              <a:rPr lang="el-GR" b="1" dirty="0"/>
              <a:t>-</a:t>
            </a:r>
            <a:r>
              <a:rPr lang="el-GR" b="1" dirty="0" err="1"/>
              <a:t>μυελεοιδή</a:t>
            </a:r>
            <a:r>
              <a:rPr lang="el-GR" b="1" dirty="0"/>
              <a:t> (&lt;1εκ).</a:t>
            </a:r>
          </a:p>
          <a:p>
            <a:pPr>
              <a:lnSpc>
                <a:spcPct val="160000"/>
              </a:lnSpc>
            </a:pPr>
            <a:r>
              <a:rPr lang="el-GR" b="1" dirty="0"/>
              <a:t>Απομακρυσμένες μεταστάσεις απαντούν κυρίως στο ήπαρ, πνεύμονες και οστά</a:t>
            </a:r>
            <a:r>
              <a:rPr lang="en-US" b="1" dirty="0"/>
              <a:t> </a:t>
            </a:r>
            <a:endParaRPr lang="el-G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sz="3200" b="1" dirty="0"/>
              <a:t>Αντιμετώπιση </a:t>
            </a:r>
            <a:r>
              <a:rPr lang="el-GR" sz="3200" b="1" dirty="0" err="1"/>
              <a:t>μυελοειδούς</a:t>
            </a:r>
            <a:r>
              <a:rPr lang="el-GR" sz="3200" b="1" dirty="0"/>
              <a:t> καρκινώματος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600201"/>
            <a:ext cx="8507288" cy="4525963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l-GR" sz="2000" b="1" dirty="0"/>
              <a:t>Ολική θυρεοειδεκτομή και </a:t>
            </a:r>
            <a:r>
              <a:rPr lang="el-GR" sz="2000" b="1" dirty="0" err="1"/>
              <a:t>λεμφαδενικός</a:t>
            </a:r>
            <a:r>
              <a:rPr lang="el-GR" sz="2000" b="1" dirty="0"/>
              <a:t> καθαρισμός</a:t>
            </a:r>
          </a:p>
          <a:p>
            <a:pPr>
              <a:lnSpc>
                <a:spcPct val="200000"/>
              </a:lnSpc>
            </a:pPr>
            <a:r>
              <a:rPr lang="el-GR" sz="2000" b="1" dirty="0"/>
              <a:t>Δεν χορηγείται ραδιενεργό ιώδιο</a:t>
            </a:r>
          </a:p>
          <a:p>
            <a:pPr>
              <a:lnSpc>
                <a:spcPct val="200000"/>
              </a:lnSpc>
            </a:pPr>
            <a:r>
              <a:rPr lang="el-GR" sz="2000" b="1" dirty="0"/>
              <a:t>Δίνεται θεραπεία υποκατάστασης και όχι καταστολής με θυροξίνη (</a:t>
            </a:r>
            <a:r>
              <a:rPr lang="en-US" sz="2000" b="1" dirty="0"/>
              <a:t>TSH </a:t>
            </a:r>
            <a:r>
              <a:rPr lang="el-GR" sz="2000" b="1" dirty="0"/>
              <a:t>εντός φυσιολογικών ορίων)</a:t>
            </a:r>
          </a:p>
          <a:p>
            <a:pPr>
              <a:lnSpc>
                <a:spcPct val="200000"/>
              </a:lnSpc>
            </a:pPr>
            <a:r>
              <a:rPr lang="el-GR" sz="2000" b="1" dirty="0"/>
              <a:t>Γίνεται γενετικός έλεγχος για πιθανή ύπαρξη μεταλλάξεων του γονιδίου </a:t>
            </a:r>
            <a:r>
              <a:rPr lang="en-US" sz="2000" b="1" dirty="0"/>
              <a:t>RET.</a:t>
            </a:r>
          </a:p>
          <a:p>
            <a:pPr>
              <a:lnSpc>
                <a:spcPct val="200000"/>
              </a:lnSpc>
            </a:pPr>
            <a:r>
              <a:rPr lang="el-GR" sz="2000" b="1" dirty="0"/>
              <a:t>Παρακολούθηση του ασθενούς με μέτρηση </a:t>
            </a:r>
            <a:r>
              <a:rPr lang="en-US" sz="2000" b="1" dirty="0"/>
              <a:t>Ct </a:t>
            </a:r>
            <a:r>
              <a:rPr lang="el-GR" sz="2000" b="1" dirty="0"/>
              <a:t>και απεικονιστικό έλεγχο σε περίπτωση που αυτή αυξάνει.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l-GR" dirty="0"/>
              <a:t>Αναπλαστικό καρκίνωμα θυρεοειδούς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892695"/>
          </a:xfrm>
        </p:spPr>
        <p:txBody>
          <a:bodyPr/>
          <a:lstStyle/>
          <a:p>
            <a:r>
              <a:rPr lang="el-GR" dirty="0"/>
              <a:t>Σπανιότατο, με εξαιρετικά κακοήθη πορεία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91544" y="1196753"/>
            <a:ext cx="8229600" cy="2404863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1800" b="1" dirty="0"/>
              <a:t>Προέρχεται από τα </a:t>
            </a:r>
            <a:r>
              <a:rPr lang="el-GR" sz="1800" b="1" dirty="0" err="1"/>
              <a:t>παραθυλακιώδη</a:t>
            </a:r>
            <a:r>
              <a:rPr lang="el-GR" sz="1800" b="1" dirty="0"/>
              <a:t> (ή </a:t>
            </a:r>
            <a:r>
              <a:rPr lang="en-US" sz="1800" b="1" dirty="0"/>
              <a:t>C-</a:t>
            </a:r>
            <a:r>
              <a:rPr lang="el-GR" sz="1800" b="1" dirty="0"/>
              <a:t>κύτταρα) του θυρεοειδούς, και   παράγουν </a:t>
            </a:r>
            <a:r>
              <a:rPr lang="el-GR" sz="1800" b="1" dirty="0" err="1"/>
              <a:t>καλσιτονίνη</a:t>
            </a:r>
            <a:r>
              <a:rPr lang="el-GR" sz="1800" b="1" dirty="0"/>
              <a:t> (</a:t>
            </a:r>
            <a:r>
              <a:rPr lang="en-US" sz="1800" b="1" dirty="0"/>
              <a:t>Ct)</a:t>
            </a:r>
            <a:r>
              <a:rPr lang="el-GR" sz="1800" b="1" dirty="0"/>
              <a:t>.</a:t>
            </a:r>
          </a:p>
          <a:p>
            <a:pPr>
              <a:lnSpc>
                <a:spcPct val="150000"/>
              </a:lnSpc>
            </a:pPr>
            <a:r>
              <a:rPr lang="el-GR" sz="1800" b="1" dirty="0"/>
              <a:t>Αποτελεί το 3-5% των πρωτοπαθών καρκινωμάτων του θυρεοειδούς</a:t>
            </a:r>
          </a:p>
          <a:p>
            <a:pPr>
              <a:lnSpc>
                <a:spcPct val="150000"/>
              </a:lnSpc>
            </a:pPr>
            <a:r>
              <a:rPr lang="el-GR" sz="1800" b="1" dirty="0"/>
              <a:t>Είναι κληρονομικό στο 25% των περιπτώσεων</a:t>
            </a:r>
            <a:r>
              <a:rPr lang="en-US" sz="1800" b="1" dirty="0"/>
              <a:t>, </a:t>
            </a:r>
            <a:r>
              <a:rPr lang="el-GR" sz="1800" b="1" dirty="0"/>
              <a:t>με </a:t>
            </a:r>
            <a:r>
              <a:rPr lang="el-GR" sz="1800" b="1" dirty="0" err="1"/>
              <a:t>αυτόσωμο</a:t>
            </a:r>
            <a:r>
              <a:rPr lang="el-GR" sz="1800" b="1" dirty="0"/>
              <a:t> επικρατούντα χαρακτήρα,  και μέρος του συνδρόμου </a:t>
            </a:r>
            <a:r>
              <a:rPr lang="en-US" sz="1800" b="1" dirty="0"/>
              <a:t>MEN2 (2A or 2B)</a:t>
            </a:r>
            <a:endParaRPr lang="el-GR" sz="1800" b="1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l-GR" dirty="0" err="1"/>
              <a:t>Μυελοειδές</a:t>
            </a:r>
            <a:r>
              <a:rPr lang="el-GR" dirty="0"/>
              <a:t> καρκίνωμα θυρεοειδούς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ARTNER 10-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7729" y="404665"/>
            <a:ext cx="4910137" cy="5616575"/>
          </a:xfrm>
          <a:prstGeom prst="rect">
            <a:avLst/>
          </a:prstGeom>
          <a:noFill/>
          <a:ln w="76200">
            <a:solidFill>
              <a:srgbClr val="D2EBEE"/>
            </a:solidFill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131047" y="4077072"/>
            <a:ext cx="1235723" cy="738664"/>
          </a:xfrm>
          <a:prstGeom prst="rect">
            <a:avLst/>
          </a:prstGeom>
          <a:solidFill>
            <a:srgbClr val="FEF0F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Θυρεοειδικές</a:t>
            </a:r>
            <a:r>
              <a:rPr lang="el-GR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/>
            <a:r>
              <a:rPr lang="el-GR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ορμόνες</a:t>
            </a:r>
          </a:p>
          <a:p>
            <a:pPr algn="ctr"/>
            <a:r>
              <a:rPr lang="el-GR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(Τ3,Τ4)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 flipV="1">
            <a:off x="4727849" y="4869161"/>
            <a:ext cx="576263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585600" y="6309321"/>
            <a:ext cx="1102161" cy="307777"/>
          </a:xfrm>
          <a:prstGeom prst="rect">
            <a:avLst/>
          </a:prstGeom>
          <a:solidFill>
            <a:srgbClr val="FEF0F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Καλσιτονίνη</a:t>
            </a:r>
            <a:endParaRPr lang="el-GR" sz="1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6816081" y="5877273"/>
            <a:ext cx="358775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25793" y="4821239"/>
            <a:ext cx="1617302" cy="830997"/>
          </a:xfrm>
          <a:prstGeom prst="rect">
            <a:avLst/>
          </a:prstGeom>
          <a:solidFill>
            <a:srgbClr val="EAF5F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Περιοχή </a:t>
            </a:r>
          </a:p>
          <a:p>
            <a:pPr algn="ctr"/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απορρόφησης</a:t>
            </a:r>
          </a:p>
          <a:p>
            <a:pPr algn="ctr"/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Του κολλοειδούς</a:t>
            </a:r>
          </a:p>
        </p:txBody>
      </p:sp>
      <p:pic>
        <p:nvPicPr>
          <p:cNvPr id="21507" name="Picture 3" descr="ΘΥΡΕΟΕΙΔΗΣ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614" y="1916113"/>
            <a:ext cx="6200775" cy="407035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524000" y="3860800"/>
            <a:ext cx="19878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>
                <a:solidFill>
                  <a:schemeClr val="accent2"/>
                </a:solidFill>
              </a:rPr>
              <a:t>Θυλακικά κύτταρα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557850" y="2565401"/>
            <a:ext cx="1631088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l-GR" b="1">
                <a:solidFill>
                  <a:schemeClr val="accent2"/>
                </a:solidFill>
              </a:rPr>
              <a:t>Παραθυλακικά</a:t>
            </a:r>
          </a:p>
          <a:p>
            <a:pPr algn="ctr"/>
            <a:r>
              <a:rPr lang="el-GR" b="1">
                <a:solidFill>
                  <a:schemeClr val="accent2"/>
                </a:solidFill>
              </a:rPr>
              <a:t> κύτταρα (</a:t>
            </a:r>
            <a:r>
              <a:rPr lang="en-US" b="1">
                <a:solidFill>
                  <a:schemeClr val="accent2"/>
                </a:solidFill>
              </a:rPr>
              <a:t>C)</a:t>
            </a:r>
            <a:endParaRPr lang="el-GR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850" y="2724150"/>
            <a:ext cx="77343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sz="2000" b="1" dirty="0"/>
              <a:t>Σύνδρομα πολλαπλής ενδοκρινικής νεοπλασίας </a:t>
            </a:r>
            <a:br>
              <a:rPr lang="el-GR" sz="2000" b="1" dirty="0"/>
            </a:br>
            <a:r>
              <a:rPr lang="en-US" sz="2000" b="1" dirty="0"/>
              <a:t>Multiple Endocrine </a:t>
            </a:r>
            <a:r>
              <a:rPr lang="en-US" sz="2000" b="1" dirty="0" err="1"/>
              <a:t>Neoplasia</a:t>
            </a:r>
            <a:r>
              <a:rPr lang="en-US" sz="2000" b="1" dirty="0"/>
              <a:t> (MEN1 and MEN2A; MEN2B)</a:t>
            </a:r>
            <a:endParaRPr lang="el-GR" sz="2000" b="1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6756" y="1628801"/>
            <a:ext cx="4865709" cy="424430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544" y="1988841"/>
            <a:ext cx="2590800" cy="3133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dirty="0"/>
              <a:t>Υποδοχέας </a:t>
            </a:r>
            <a:r>
              <a:rPr lang="en-US" dirty="0"/>
              <a:t>RET</a:t>
            </a:r>
            <a:endParaRPr lang="el-GR" dirty="0"/>
          </a:p>
        </p:txBody>
      </p:sp>
      <p:pic>
        <p:nvPicPr>
          <p:cNvPr id="2050" name="Picture 2" descr="Αποτέλεσμα εικόνας για ret receptor tyrosine kin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7" y="1412776"/>
            <a:ext cx="5297811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sz="1600" b="1" dirty="0" err="1"/>
              <a:t>Ενεργοποιητικές</a:t>
            </a:r>
            <a:r>
              <a:rPr lang="el-GR" sz="1600" b="1" dirty="0"/>
              <a:t> μεταλλάξεις του υποδοχέα </a:t>
            </a:r>
            <a:r>
              <a:rPr lang="en-US" sz="1600" b="1" dirty="0"/>
              <a:t>RET </a:t>
            </a:r>
            <a:r>
              <a:rPr lang="el-GR" sz="1600" b="1" dirty="0"/>
              <a:t>στο </a:t>
            </a:r>
            <a:r>
              <a:rPr lang="el-GR" sz="1600" b="1" dirty="0" err="1"/>
              <a:t>μυελοειδές</a:t>
            </a:r>
            <a:r>
              <a:rPr lang="el-GR" sz="1600" b="1" dirty="0"/>
              <a:t> καρκίνωμα του θυρεοειδούς </a:t>
            </a:r>
          </a:p>
        </p:txBody>
      </p:sp>
      <p:pic>
        <p:nvPicPr>
          <p:cNvPr id="82946" name="Picture 2" descr="Αποτέλεσμα εικόνας για ret mutations and medullary thyroid canc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5250" y="1772816"/>
            <a:ext cx="5061561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98904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l-GR" sz="2400" b="1" dirty="0"/>
              <a:t>      Κατά τη διερεύνηση ενός ψυχρού όζου, μπορεί να μετρηθεί η </a:t>
            </a:r>
            <a:r>
              <a:rPr lang="el-GR" sz="2400" b="1" dirty="0" err="1"/>
              <a:t>καλσιτονίνη</a:t>
            </a:r>
            <a:r>
              <a:rPr lang="el-GR" sz="2400" b="1" dirty="0"/>
              <a:t> στον ορό</a:t>
            </a:r>
            <a:r>
              <a:rPr lang="en-US" sz="2400" b="1" dirty="0"/>
              <a:t>. </a:t>
            </a:r>
            <a:r>
              <a:rPr lang="el-GR" sz="2400" b="1" dirty="0"/>
              <a:t>Εάν ευρεθεί αυξημένη (&gt;100</a:t>
            </a:r>
            <a:r>
              <a:rPr lang="en-US" sz="2400" b="1" dirty="0"/>
              <a:t>pg/</a:t>
            </a:r>
            <a:r>
              <a:rPr lang="en-US" sz="2400" b="1" dirty="0" err="1"/>
              <a:t>mL</a:t>
            </a:r>
            <a:r>
              <a:rPr lang="el-GR" sz="2400" b="1" dirty="0"/>
              <a:t>) η παρουσία </a:t>
            </a:r>
            <a:r>
              <a:rPr lang="el-GR" sz="2400" b="1" dirty="0" err="1"/>
              <a:t>μυελοειδούς</a:t>
            </a:r>
            <a:r>
              <a:rPr lang="el-GR" sz="2400" b="1" dirty="0"/>
              <a:t> καρκινώματος  θεωρείται σχεδόν βέβαια. Εάν είναι χαμηλή (&lt;10</a:t>
            </a:r>
            <a:r>
              <a:rPr lang="en-US" sz="2400" b="1" dirty="0"/>
              <a:t> pg/</a:t>
            </a:r>
            <a:r>
              <a:rPr lang="en-US" sz="2400" b="1" dirty="0" err="1"/>
              <a:t>mL</a:t>
            </a:r>
            <a:r>
              <a:rPr lang="el-GR" sz="2400" b="1" dirty="0"/>
              <a:t>) σχεδόν αποκλείεται, ενώ για τις ενδιάμεσες τιμές απαιτούνται διεγερτικές δοκιμασίες (με ενδοφλέβια χορήγηση </a:t>
            </a:r>
            <a:r>
              <a:rPr lang="el-GR" sz="2400" b="1" dirty="0" err="1"/>
              <a:t>πενταγαστρίνης</a:t>
            </a:r>
            <a:r>
              <a:rPr lang="el-GR" sz="2400" b="1" dirty="0"/>
              <a:t> ή </a:t>
            </a:r>
            <a:r>
              <a:rPr lang="el-GR" sz="2400" b="1" dirty="0" err="1"/>
              <a:t>γλυκονικού</a:t>
            </a:r>
            <a:r>
              <a:rPr lang="el-GR" sz="2400" b="1" dirty="0"/>
              <a:t> ασβεστίου)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442</Words>
  <Application>Microsoft Office PowerPoint</Application>
  <PresentationFormat>Widescreen</PresentationFormat>
  <Paragraphs>47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Μυελοειδές καρκίνωμα θυρεοειδούς</vt:lpstr>
      <vt:lpstr>Μυελοειδές καρκίνωμα θυρεοειδούς</vt:lpstr>
      <vt:lpstr>PowerPoint Presentation</vt:lpstr>
      <vt:lpstr>PowerPoint Presentation</vt:lpstr>
      <vt:lpstr>PowerPoint Presentation</vt:lpstr>
      <vt:lpstr>Σύνδρομα πολλαπλής ενδοκρινικής νεοπλασίας  Multiple Endocrine Neoplasia (MEN1 and MEN2A; MEN2B)</vt:lpstr>
      <vt:lpstr>Υποδοχέας RET</vt:lpstr>
      <vt:lpstr>Ενεργοποιητικές μεταλλάξεις του υποδοχέα RET στο μυελοειδές καρκίνωμα του θυρεοειδούς </vt:lpstr>
      <vt:lpstr>PowerPoint Presentation</vt:lpstr>
      <vt:lpstr>Καλοήθης υπερπλασια των C-κυτάρων</vt:lpstr>
      <vt:lpstr>Μεταστάσεις-πρόγνωση</vt:lpstr>
      <vt:lpstr>Αντιμετώπιση μυελοειδούς καρκινώματος</vt:lpstr>
      <vt:lpstr>Αναπλαστικό καρκίνωμα θυρεοειδούς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Μυελοειδές καρκίνωμα θυρεοειδούς</dc:title>
  <dc:creator>Marina Michalaki</dc:creator>
  <cp:lastModifiedBy>Marina Michalaki</cp:lastModifiedBy>
  <cp:revision>1</cp:revision>
  <dcterms:created xsi:type="dcterms:W3CDTF">2019-09-30T05:56:41Z</dcterms:created>
  <dcterms:modified xsi:type="dcterms:W3CDTF">2019-09-30T05:58:26Z</dcterms:modified>
</cp:coreProperties>
</file>