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sldIdLst>
    <p:sldId id="273" r:id="rId5"/>
    <p:sldId id="258" r:id="rId6"/>
    <p:sldId id="259" r:id="rId7"/>
    <p:sldId id="260" r:id="rId8"/>
    <p:sldId id="261" r:id="rId9"/>
    <p:sldId id="274" r:id="rId10"/>
    <p:sldId id="262" r:id="rId11"/>
    <p:sldId id="263" r:id="rId12"/>
    <p:sldId id="264" r:id="rId13"/>
    <p:sldId id="265" r:id="rId14"/>
    <p:sldId id="266" r:id="rId15"/>
    <p:sldId id="277" r:id="rId16"/>
    <p:sldId id="267" r:id="rId17"/>
    <p:sldId id="268" r:id="rId18"/>
    <p:sldId id="269"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42B95-5B41-44AF-8483-66409DF6C4CD}" v="116" dt="2020-05-22T15:37:58.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51255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276477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398440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2721227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2343077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397083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393670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400531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14298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1917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57221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285364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221854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372324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7579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8D7AE8-7496-4E1B-B58C-8A40F3236DE2}" type="datetimeFigureOut">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420158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399212" y="5883275"/>
            <a:ext cx="914400" cy="365125"/>
          </a:xfrm>
        </p:spPr>
        <p:txBody>
          <a:bodyPr/>
          <a:lstStyle/>
          <a:p>
            <a:fld id="{C88D7AE8-7496-4E1B-B58C-8A40F3236DE2}" type="datetimeFigureOut">
              <a:rPr lang="en-US" smtClean="0"/>
              <a:t>5/25/2020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9CCF5D1C-2D09-4916-847A-8DE83AC299BA}" type="slidenum">
              <a:rPr lang="en-US" smtClean="0"/>
              <a:t>‹#›</a:t>
            </a:fld>
            <a:endParaRPr lang="en-US" dirty="0"/>
          </a:p>
        </p:txBody>
      </p:sp>
    </p:spTree>
    <p:extLst>
      <p:ext uri="{BB962C8B-B14F-4D97-AF65-F5344CB8AC3E}">
        <p14:creationId xmlns:p14="http://schemas.microsoft.com/office/powerpoint/2010/main" val="354593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88D7AE8-7496-4E1B-B58C-8A40F3236DE2}" type="datetimeFigureOut">
              <a:rPr lang="en-US" smtClean="0"/>
              <a:t>5/25/2020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CCF5D1C-2D09-4916-847A-8DE83AC299BA}" type="slidenum">
              <a:rPr lang="en-US" smtClean="0"/>
              <a:t>‹#›</a:t>
            </a:fld>
            <a:endParaRPr lang="en-US" dirty="0"/>
          </a:p>
        </p:txBody>
      </p:sp>
    </p:spTree>
    <p:extLst>
      <p:ext uri="{BB962C8B-B14F-4D97-AF65-F5344CB8AC3E}">
        <p14:creationId xmlns:p14="http://schemas.microsoft.com/office/powerpoint/2010/main" val="296933652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0E40DF-CE30-43A8-884F-6EF7C728326A}"/>
              </a:ext>
            </a:extLst>
          </p:cNvPr>
          <p:cNvSpPr>
            <a:spLocks noGrp="1"/>
          </p:cNvSpPr>
          <p:nvPr>
            <p:ph type="title"/>
          </p:nvPr>
        </p:nvSpPr>
        <p:spPr>
          <a:xfrm>
            <a:off x="242596" y="1324947"/>
            <a:ext cx="4044270" cy="3256384"/>
          </a:xfrm>
        </p:spPr>
        <p:txBody>
          <a:bodyPr>
            <a:normAutofit/>
          </a:bodyPr>
          <a:lstStyle/>
          <a:p>
            <a:pPr>
              <a:lnSpc>
                <a:spcPct val="90000"/>
              </a:lnSpc>
            </a:pPr>
            <a:r>
              <a:rPr lang="el-GR" sz="2200" dirty="0">
                <a:effectLst/>
                <a:latin typeface="Arial" panose="020B0604020202020204" pitchFamily="34" charset="0"/>
                <a:cs typeface="Arial" panose="020B0604020202020204" pitchFamily="34" charset="0"/>
              </a:rPr>
              <a:t>ΕΡΕΥΝΑ ΚΑΙ ΑΝΑΖΗΤΗΣΗ ΚΟΙΤΑΣΜΑΤΩΝ ΥΔΡΟΓΟΝΑΘΡΑΚΩΝ ΣΤΗΝ ΙΟΝΙΑ ΛΕΚΑΝΗ</a:t>
            </a:r>
            <a:r>
              <a:rPr lang="en-US" sz="2200" dirty="0">
                <a:effectLst/>
                <a:latin typeface="Arial" panose="020B0604020202020204" pitchFamily="34" charset="0"/>
                <a:cs typeface="Arial" panose="020B0604020202020204" pitchFamily="34" charset="0"/>
              </a:rPr>
              <a:t/>
            </a:r>
            <a:br>
              <a:rPr lang="en-US" sz="2200" dirty="0">
                <a:effectLst/>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8B455D61-979A-40E4-8CD7-CAF40B6D766E}"/>
              </a:ext>
            </a:extLst>
          </p:cNvPr>
          <p:cNvSpPr>
            <a:spLocks noGrp="1"/>
          </p:cNvSpPr>
          <p:nvPr>
            <p:ph idx="1"/>
          </p:nvPr>
        </p:nvSpPr>
        <p:spPr>
          <a:xfrm>
            <a:off x="643192" y="4935893"/>
            <a:ext cx="3643674" cy="947381"/>
          </a:xfrm>
        </p:spPr>
        <p:txBody>
          <a:bodyPr anchor="t">
            <a:normAutofit/>
          </a:bodyPr>
          <a:lstStyle/>
          <a:p>
            <a:r>
              <a:rPr lang="el-GR" sz="1800" dirty="0">
                <a:latin typeface="Arial" panose="020B0604020202020204" pitchFamily="34" charset="0"/>
                <a:cs typeface="Arial" panose="020B0604020202020204" pitchFamily="34" charset="0"/>
              </a:rPr>
              <a:t>Γεωργία Κυριακοπούλου</a:t>
            </a:r>
          </a:p>
          <a:p>
            <a:r>
              <a:rPr lang="el-GR" sz="1800" dirty="0">
                <a:latin typeface="Arial" panose="020B0604020202020204" pitchFamily="34" charset="0"/>
                <a:cs typeface="Arial" panose="020B0604020202020204" pitchFamily="34" charset="0"/>
              </a:rPr>
              <a:t>ΑΜ 1052546</a:t>
            </a:r>
            <a:endParaRPr lang="en-US" sz="18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FC643F9A-DF56-45B9-BA5F-1EA37C360F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0994" y="1073807"/>
            <a:ext cx="6916633" cy="4390345"/>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73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0EF8982E-02F0-4D24-85CB-98DEBCC32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5738A1-3F6F-4B4B-B7A4-F5220814B542}"/>
              </a:ext>
            </a:extLst>
          </p:cNvPr>
          <p:cNvSpPr>
            <a:spLocks noGrp="1"/>
          </p:cNvSpPr>
          <p:nvPr>
            <p:ph type="title"/>
          </p:nvPr>
        </p:nvSpPr>
        <p:spPr>
          <a:xfrm>
            <a:off x="643192" y="609600"/>
            <a:ext cx="3643674" cy="1905000"/>
          </a:xfrm>
        </p:spPr>
        <p:txBody>
          <a:bodyPr>
            <a:normAutofit/>
          </a:bodyPr>
          <a:lstStyle/>
          <a:p>
            <a:pPr algn="ctr"/>
            <a:r>
              <a:rPr lang="el-GR" sz="2400" dirty="0">
                <a:gradFill flip="none" rotWithShape="1">
                  <a:gsLst>
                    <a:gs pos="0">
                      <a:sysClr val="window" lastClr="FFFFFF"/>
                    </a:gs>
                    <a:gs pos="100000">
                      <a:sysClr val="window" lastClr="FFFFFF">
                        <a:lumMod val="65000"/>
                      </a:sysClr>
                    </a:gs>
                  </a:gsLst>
                  <a:lin ang="5580000" scaled="0"/>
                  <a:tileRect/>
                </a:gradFill>
                <a:latin typeface="Arial" panose="020B0604020202020204" pitchFamily="34" charset="0"/>
                <a:cs typeface="Arial" panose="020B0604020202020204" pitchFamily="34" charset="0"/>
              </a:rPr>
              <a:t>ΑΝΑΛΥΣΗ ΙΟΝΙΑΣ ΛΕΚΑΝΗΣ </a:t>
            </a:r>
            <a:endParaRPr lang="en-US" sz="2400" dirty="0">
              <a:gradFill flip="none" rotWithShape="1">
                <a:gsLst>
                  <a:gs pos="0">
                    <a:sysClr val="window" lastClr="FFFFFF"/>
                  </a:gs>
                  <a:gs pos="100000">
                    <a:sysClr val="window" lastClr="FFFFFF">
                      <a:lumMod val="65000"/>
                    </a:sysClr>
                  </a:gs>
                </a:gsLst>
                <a:lin ang="5580000" scaled="0"/>
                <a:tileRect/>
              </a:gra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747B121-CBF9-44D3-BAEE-754FC7CBDAC9}"/>
              </a:ext>
            </a:extLst>
          </p:cNvPr>
          <p:cNvSpPr>
            <a:spLocks noGrp="1"/>
          </p:cNvSpPr>
          <p:nvPr>
            <p:ph idx="1"/>
          </p:nvPr>
        </p:nvSpPr>
        <p:spPr>
          <a:xfrm>
            <a:off x="643192" y="3303037"/>
            <a:ext cx="3643674" cy="2580238"/>
          </a:xfrm>
        </p:spPr>
        <p:txBody>
          <a:bodyPr anchor="t">
            <a:normAutofit/>
          </a:bodyPr>
          <a:lstStyle/>
          <a:p>
            <a:pPr marL="0" indent="0">
              <a:buNone/>
            </a:pPr>
            <a:r>
              <a:rPr lang="el-GR" sz="1600" b="1"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rPr>
              <a:t>ΠΑΛΑΙΟΓΡΑΦΙΚΗ ΕΞΕΛΙΞΗ</a:t>
            </a:r>
            <a:endParaRPr lang="en-US" sz="1600" b="1"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endParaRPr>
          </a:p>
          <a:p>
            <a:r>
              <a:rPr lang="el-GR" sz="14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Η Ιόνια ζώνη λοιπόν, είναι η μοναδική από τις μεγάλες ζώνες που έχει αλλάξει το βασικό παλαιογεωγραφικό της χαρακτήρα από </a:t>
            </a:r>
            <a:r>
              <a:rPr lang="el-GR" sz="1400" dirty="0" err="1">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νηριτική</a:t>
            </a:r>
            <a:r>
              <a:rPr lang="el-GR" sz="14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σε πελαγική κατά τη διάρκεια της προ-</a:t>
            </a:r>
            <a:r>
              <a:rPr lang="el-GR" sz="1400" dirty="0" err="1">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ορογενετικής</a:t>
            </a:r>
            <a:r>
              <a:rPr lang="el-GR" sz="14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εξέλιξης του αλπικού κύκλου.</a:t>
            </a:r>
            <a:endParaRPr lang="en-US" sz="14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endParaRPr lang="en-US" sz="1800"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endParaRPr>
          </a:p>
        </p:txBody>
      </p:sp>
      <p:sp>
        <p:nvSpPr>
          <p:cNvPr id="16"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Εικόνα 6">
            <a:extLst>
              <a:ext uri="{FF2B5EF4-FFF2-40B4-BE49-F238E27FC236}">
                <a16:creationId xmlns:a16="http://schemas.microsoft.com/office/drawing/2014/main" id="{6555B04D-9027-4117-A0F4-772BCC0B5B4B}"/>
              </a:ext>
            </a:extLst>
          </p:cNvPr>
          <p:cNvPicPr/>
          <p:nvPr/>
        </p:nvPicPr>
        <p:blipFill rotWithShape="1">
          <a:blip r:embed="rId2">
            <a:extLst>
              <a:ext uri="{28A0092B-C50C-407E-A947-70E740481C1C}">
                <a14:useLocalDpi xmlns:a14="http://schemas.microsoft.com/office/drawing/2010/main" val="0"/>
              </a:ext>
            </a:extLst>
          </a:blip>
          <a:srcRect l="13004" r="8902" b="-2"/>
          <a:stretch/>
        </p:blipFill>
        <p:spPr bwMode="auto">
          <a:xfrm>
            <a:off x="5273159" y="1115267"/>
            <a:ext cx="5645116" cy="4283039"/>
          </a:xfrm>
          <a:prstGeom prst="rect">
            <a:avLst/>
          </a:prstGeom>
          <a:noFill/>
        </p:spPr>
      </p:pic>
    </p:spTree>
    <p:extLst>
      <p:ext uri="{BB962C8B-B14F-4D97-AF65-F5344CB8AC3E}">
        <p14:creationId xmlns:p14="http://schemas.microsoft.com/office/powerpoint/2010/main" val="2174794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BBB20A-E876-4C25-82B3-EF21B2BE89A2}"/>
              </a:ext>
            </a:extLst>
          </p:cNvPr>
          <p:cNvSpPr>
            <a:spLocks noGrp="1"/>
          </p:cNvSpPr>
          <p:nvPr>
            <p:ph type="title"/>
          </p:nvPr>
        </p:nvSpPr>
        <p:spPr>
          <a:xfrm>
            <a:off x="1069070" y="83838"/>
            <a:ext cx="3332955" cy="1261074"/>
          </a:xfrm>
        </p:spPr>
        <p:txBody>
          <a:bodyPr anchor="ctr">
            <a:normAutofit/>
          </a:bodyPr>
          <a:lstStyle/>
          <a:p>
            <a:r>
              <a:rPr lang="el-GR" sz="2400" dirty="0">
                <a:effectLst/>
                <a:latin typeface="Arial" panose="020B0604020202020204" pitchFamily="34" charset="0"/>
                <a:cs typeface="Arial" panose="020B0604020202020204" pitchFamily="34" charset="0"/>
              </a:rPr>
              <a:t>ΑΝΑΖΗΤΗΣΗ ΚΟΙΤΑΣΜΑΤΟΣ ΣΤΗΝ ΠΕΡΙΟΧΗ</a:t>
            </a:r>
            <a:endParaRPr lang="en-US"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8E80F66D-242B-4DEA-B56E-0521A9299919}"/>
              </a:ext>
            </a:extLst>
          </p:cNvPr>
          <p:cNvSpPr>
            <a:spLocks noGrp="1"/>
          </p:cNvSpPr>
          <p:nvPr>
            <p:ph idx="1"/>
          </p:nvPr>
        </p:nvSpPr>
        <p:spPr>
          <a:xfrm>
            <a:off x="4973046" y="714375"/>
            <a:ext cx="6253751" cy="5741133"/>
          </a:xfrm>
        </p:spPr>
        <p:txBody>
          <a:bodyPr>
            <a:normAutofit/>
          </a:bodyPr>
          <a:lstStyle/>
          <a:p>
            <a:pPr marL="0" indent="0">
              <a:lnSpc>
                <a:spcPct val="150000"/>
              </a:lnSpc>
              <a:spcBef>
                <a:spcPts val="600"/>
              </a:spcBef>
              <a:buNone/>
            </a:pPr>
            <a:r>
              <a:rPr lang="el-GR" sz="2300" b="1" dirty="0">
                <a:effectLst/>
                <a:latin typeface="Arial" panose="020B0604020202020204" pitchFamily="34" charset="0"/>
                <a:ea typeface="Times New Roman" panose="02020603050405020304" pitchFamily="18" charset="0"/>
                <a:cs typeface="Arial" panose="020B0604020202020204" pitchFamily="34" charset="0"/>
              </a:rPr>
              <a:t>Ανάλυση του Πετρελαϊκού Συστήματος</a:t>
            </a:r>
            <a:endParaRPr lang="en-US" sz="23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ts val="600"/>
              </a:spcBef>
              <a:buNone/>
            </a:pPr>
            <a:r>
              <a:rPr lang="el-GR" sz="1800" b="1" dirty="0">
                <a:effectLst/>
                <a:latin typeface="Arial" panose="020B0604020202020204" pitchFamily="34" charset="0"/>
                <a:cs typeface="Arial" panose="020B0604020202020204" pitchFamily="34" charset="0"/>
              </a:rPr>
              <a:t>Μητρικά πετρώματα της Ιόνιας Ζώνης:</a:t>
            </a:r>
            <a:endParaRPr lang="en-US" sz="1800" b="1" dirty="0">
              <a:effectLst/>
              <a:latin typeface="Arial" panose="020B0604020202020204" pitchFamily="34" charset="0"/>
              <a:cs typeface="Arial" panose="020B0604020202020204" pitchFamily="34" charset="0"/>
            </a:endParaRPr>
          </a:p>
          <a:p>
            <a:pPr lvl="0"/>
            <a:r>
              <a:rPr lang="el-GR" sz="1200" dirty="0">
                <a:effectLst/>
                <a:latin typeface="Arial" panose="020B0604020202020204" pitchFamily="34" charset="0"/>
                <a:cs typeface="Arial" panose="020B0604020202020204" pitchFamily="34" charset="0"/>
              </a:rPr>
              <a:t>Οι αργιλικοί σχιστόλιθοι Βίγλας του Μέσου Κρητιδικού &amp; ρηχού νερού πλούσιοι σε οργανικά μέσα σε τριαδικούς εβαπορίτες                     </a:t>
            </a:r>
            <a:endParaRPr lang="en-US" sz="1200" dirty="0">
              <a:effectLst/>
              <a:latin typeface="Arial" panose="020B0604020202020204" pitchFamily="34" charset="0"/>
              <a:cs typeface="Arial" panose="020B0604020202020204" pitchFamily="34" charset="0"/>
            </a:endParaRPr>
          </a:p>
          <a:p>
            <a:pPr lvl="0"/>
            <a:r>
              <a:rPr lang="el-GR" sz="1200" dirty="0">
                <a:effectLst/>
                <a:latin typeface="Arial" panose="020B0604020202020204" pitchFamily="34" charset="0"/>
                <a:cs typeface="Arial" panose="020B0604020202020204" pitchFamily="34" charset="0"/>
              </a:rPr>
              <a:t> Μέσου Ιουρασικού (Καλλόβιο) </a:t>
            </a:r>
            <a:r>
              <a:rPr lang="en-US" sz="1200" dirty="0">
                <a:effectLst/>
                <a:latin typeface="Arial" panose="020B0604020202020204" pitchFamily="34" charset="0"/>
                <a:cs typeface="Arial" panose="020B0604020202020204" pitchFamily="34" charset="0"/>
              </a:rPr>
              <a:t>Posidonia</a:t>
            </a:r>
            <a:r>
              <a:rPr lang="el-GR" sz="1200" dirty="0">
                <a:effectLst/>
                <a:latin typeface="Arial" panose="020B0604020202020204" pitchFamily="34" charset="0"/>
                <a:cs typeface="Arial" panose="020B0604020202020204" pitchFamily="34" charset="0"/>
              </a:rPr>
              <a:t> στρώματα</a:t>
            </a:r>
            <a:endParaRPr lang="en-US" sz="1200" dirty="0">
              <a:effectLst/>
              <a:latin typeface="Arial" panose="020B0604020202020204" pitchFamily="34" charset="0"/>
              <a:cs typeface="Arial" panose="020B0604020202020204" pitchFamily="34" charset="0"/>
            </a:endParaRPr>
          </a:p>
          <a:p>
            <a:pPr lvl="0"/>
            <a:r>
              <a:rPr lang="el-GR" sz="1200" dirty="0">
                <a:effectLst/>
                <a:latin typeface="Arial" panose="020B0604020202020204" pitchFamily="34" charset="0"/>
                <a:cs typeface="Arial" panose="020B0604020202020204" pitchFamily="34" charset="0"/>
              </a:rPr>
              <a:t>Κατώτερου Ιουρασικού κατώτερα </a:t>
            </a:r>
            <a:r>
              <a:rPr lang="en-US" sz="1200" dirty="0">
                <a:effectLst/>
                <a:latin typeface="Arial" panose="020B0604020202020204" pitchFamily="34" charset="0"/>
                <a:cs typeface="Arial" panose="020B0604020202020204" pitchFamily="34" charset="0"/>
              </a:rPr>
              <a:t>Posidonia</a:t>
            </a:r>
            <a:r>
              <a:rPr lang="el-GR" sz="1200" dirty="0">
                <a:effectLst/>
                <a:latin typeface="Arial" panose="020B0604020202020204" pitchFamily="34" charset="0"/>
                <a:cs typeface="Arial" panose="020B0604020202020204" pitchFamily="34" charset="0"/>
              </a:rPr>
              <a:t> στρώματα και μάργες στη βάση του Ammonitico Rosso</a:t>
            </a:r>
            <a:endParaRPr lang="en-US" sz="1200" dirty="0">
              <a:effectLst/>
              <a:latin typeface="Arial" panose="020B0604020202020204" pitchFamily="34" charset="0"/>
              <a:cs typeface="Arial" panose="020B0604020202020204" pitchFamily="34" charset="0"/>
            </a:endParaRPr>
          </a:p>
          <a:p>
            <a:pPr marL="0" indent="0">
              <a:buNone/>
            </a:pPr>
            <a:r>
              <a:rPr lang="el-GR" sz="1800" b="1" dirty="0">
                <a:effectLst/>
                <a:latin typeface="Arial" panose="020B0604020202020204" pitchFamily="34" charset="0"/>
                <a:cs typeface="Arial" panose="020B0604020202020204" pitchFamily="34" charset="0"/>
              </a:rPr>
              <a:t>Τα ταμιευτήρια πετρώματα στην Ιόνια Ζώνη είναι:</a:t>
            </a:r>
            <a:endParaRPr lang="en-US" sz="1800" b="1" dirty="0">
              <a:effectLst/>
              <a:latin typeface="Arial" panose="020B0604020202020204" pitchFamily="34" charset="0"/>
              <a:cs typeface="Arial" panose="020B0604020202020204" pitchFamily="34" charset="0"/>
            </a:endParaRPr>
          </a:p>
          <a:p>
            <a:pPr lvl="0"/>
            <a:r>
              <a:rPr lang="el-GR" sz="1300" dirty="0">
                <a:effectLst/>
                <a:latin typeface="Arial" panose="020B0604020202020204" pitchFamily="34" charset="0"/>
                <a:cs typeface="Arial" panose="020B0604020202020204" pitchFamily="34" charset="0"/>
              </a:rPr>
              <a:t>Τα υποθαλάσσια ριπίδια του Ολιγόκαινου αποτελούν το κύριο κάλυμμα που προστατεύουν τους υδρογονάνθρακες μαζί με τις ανθρακικές ακολουθίες. </a:t>
            </a:r>
            <a:endParaRPr lang="en-US" sz="1300" dirty="0">
              <a:effectLst/>
              <a:latin typeface="Arial" panose="020B0604020202020204" pitchFamily="34" charset="0"/>
              <a:cs typeface="Arial" panose="020B0604020202020204" pitchFamily="34" charset="0"/>
            </a:endParaRPr>
          </a:p>
          <a:p>
            <a:pPr lvl="0"/>
            <a:r>
              <a:rPr lang="el-GR" sz="1300" dirty="0">
                <a:effectLst/>
                <a:latin typeface="Arial" panose="020B0604020202020204" pitchFamily="34" charset="0"/>
                <a:cs typeface="Arial" panose="020B0604020202020204" pitchFamily="34" charset="0"/>
              </a:rPr>
              <a:t>Αποθέσεις μαργών δημιουργούν μια στρώση προστατευτικού καλύμματος όπως βρέθηκε στο Κατάκολο.</a:t>
            </a:r>
            <a:endParaRPr lang="en-US" sz="1300" dirty="0">
              <a:effectLst/>
              <a:latin typeface="Arial" panose="020B0604020202020204" pitchFamily="34" charset="0"/>
              <a:cs typeface="Arial" panose="020B0604020202020204" pitchFamily="34" charset="0"/>
            </a:endParaRPr>
          </a:p>
          <a:p>
            <a:pPr lvl="0"/>
            <a:r>
              <a:rPr lang="el-GR" sz="1300" dirty="0">
                <a:effectLst/>
                <a:latin typeface="Arial" panose="020B0604020202020204" pitchFamily="34" charset="0"/>
                <a:cs typeface="Arial" panose="020B0604020202020204" pitchFamily="34" charset="0"/>
              </a:rPr>
              <a:t>Οι Τριαδικοί Εβαπορίτες αποτελούν το  καλύτερο κάλυμμα  για τις παγίδες που υπάρχουν κάτω από τις επωθήσεις. </a:t>
            </a:r>
            <a:endParaRPr lang="en-US" sz="1300" dirty="0">
              <a:effectLst/>
              <a:latin typeface="Arial" panose="020B0604020202020204" pitchFamily="34" charset="0"/>
              <a:cs typeface="Arial" panose="020B0604020202020204" pitchFamily="34" charset="0"/>
            </a:endParaRPr>
          </a:p>
          <a:p>
            <a:r>
              <a:rPr lang="el-GR" sz="1300" dirty="0">
                <a:effectLst/>
                <a:latin typeface="Arial" panose="020B0604020202020204" pitchFamily="34" charset="0"/>
                <a:cs typeface="Arial" panose="020B0604020202020204" pitchFamily="34" charset="0"/>
              </a:rPr>
              <a:t>Σε πολλές περιπτώσεις όμως τα μητρικά πετρώματα είτε λόγω του μεγάλου πάχους, είτε της δομής τους συμπεριφέρονται σαν κάλυμμα.</a:t>
            </a:r>
            <a:endParaRPr lang="en-US" sz="1300" dirty="0">
              <a:effectLst/>
              <a:latin typeface="Arial" panose="020B0604020202020204" pitchFamily="34" charset="0"/>
              <a:cs typeface="Arial" panose="020B0604020202020204" pitchFamily="34" charset="0"/>
            </a:endParaRPr>
          </a:p>
          <a:p>
            <a:pPr marL="0" indent="0">
              <a:buNone/>
            </a:pPr>
            <a:endParaRPr lang="en-US" sz="1300" dirty="0">
              <a:effectLst/>
              <a:latin typeface="Arial" panose="020B0604020202020204" pitchFamily="34" charset="0"/>
              <a:cs typeface="Arial" panose="020B0604020202020204" pitchFamily="34" charset="0"/>
            </a:endParaRPr>
          </a:p>
          <a:p>
            <a:pPr marL="0" indent="0">
              <a:lnSpc>
                <a:spcPct val="150000"/>
              </a:lnSpc>
              <a:spcBef>
                <a:spcPts val="600"/>
              </a:spcBef>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chemeClr val="tx1"/>
              </a:solidFill>
            </a:endParaRPr>
          </a:p>
        </p:txBody>
      </p:sp>
      <p:pic>
        <p:nvPicPr>
          <p:cNvPr id="7" name="Εικόνα 6">
            <a:extLst>
              <a:ext uri="{FF2B5EF4-FFF2-40B4-BE49-F238E27FC236}">
                <a16:creationId xmlns:a16="http://schemas.microsoft.com/office/drawing/2014/main" id="{45E2207E-F2C5-491D-97F9-2A75A1A80D1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03732" y="1664898"/>
            <a:ext cx="4098293" cy="4494362"/>
          </a:xfrm>
          <a:prstGeom prst="rect">
            <a:avLst/>
          </a:prstGeom>
          <a:noFill/>
        </p:spPr>
      </p:pic>
    </p:spTree>
    <p:extLst>
      <p:ext uri="{BB962C8B-B14F-4D97-AF65-F5344CB8AC3E}">
        <p14:creationId xmlns:p14="http://schemas.microsoft.com/office/powerpoint/2010/main" val="2134595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564E4-B1B2-4B37-8B85-075D205A7F28}"/>
              </a:ext>
            </a:extLst>
          </p:cNvPr>
          <p:cNvSpPr>
            <a:spLocks noGrp="1"/>
          </p:cNvSpPr>
          <p:nvPr>
            <p:ph type="title"/>
          </p:nvPr>
        </p:nvSpPr>
        <p:spPr>
          <a:xfrm>
            <a:off x="905167" y="170911"/>
            <a:ext cx="3332955" cy="1390470"/>
          </a:xfrm>
        </p:spPr>
        <p:txBody>
          <a:bodyPr anchor="ctr">
            <a:normAutofit/>
          </a:bodyPr>
          <a:lstStyle/>
          <a:p>
            <a:r>
              <a:rPr lang="el-GR" sz="2400" dirty="0">
                <a:effectLst/>
                <a:latin typeface="Arial" panose="020B0604020202020204" pitchFamily="34" charset="0"/>
                <a:cs typeface="Arial" panose="020B0604020202020204" pitchFamily="34" charset="0"/>
              </a:rPr>
              <a:t>ΑΝΑΖΗΤΗΣΗ ΚΟΙΤΑΣΜΑΤΟΣ ΣΤΗΝ ΠΕΡΙΟΧΗ</a:t>
            </a:r>
            <a:endParaRPr lang="en-US" sz="2400" dirty="0"/>
          </a:p>
        </p:txBody>
      </p:sp>
      <p:sp>
        <p:nvSpPr>
          <p:cNvPr id="5"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5661A062-61AC-4A9C-AAFB-2D9F7D6BEA24}"/>
              </a:ext>
            </a:extLst>
          </p:cNvPr>
          <p:cNvSpPr>
            <a:spLocks noGrp="1"/>
          </p:cNvSpPr>
          <p:nvPr>
            <p:ph idx="1"/>
          </p:nvPr>
        </p:nvSpPr>
        <p:spPr>
          <a:xfrm>
            <a:off x="4964066" y="170911"/>
            <a:ext cx="6949013" cy="2770696"/>
          </a:xfrm>
        </p:spPr>
        <p:txBody>
          <a:bodyPr>
            <a:normAutofit/>
          </a:bodyPr>
          <a:lstStyle/>
          <a:p>
            <a:pPr marL="0" indent="0">
              <a:lnSpc>
                <a:spcPct val="90000"/>
              </a:lnSpc>
              <a:buNone/>
            </a:pPr>
            <a:r>
              <a:rPr lang="el-GR" sz="1400" b="1" dirty="0">
                <a:solidFill>
                  <a:schemeClr val="tx1"/>
                </a:solidFill>
                <a:effectLst/>
                <a:latin typeface="Arial" panose="020B0604020202020204" pitchFamily="34" charset="0"/>
                <a:cs typeface="Arial" panose="020B0604020202020204" pitchFamily="34" charset="0"/>
              </a:rPr>
              <a:t>Καλύμματα </a:t>
            </a:r>
            <a:endParaRPr lang="en-US" sz="1400" dirty="0">
              <a:solidFill>
                <a:schemeClr val="tx1"/>
              </a:solidFill>
              <a:effectLst/>
              <a:latin typeface="Arial" panose="020B0604020202020204" pitchFamily="34" charset="0"/>
              <a:cs typeface="Arial" panose="020B0604020202020204" pitchFamily="34" charset="0"/>
            </a:endParaRPr>
          </a:p>
          <a:p>
            <a:pPr lvl="0">
              <a:lnSpc>
                <a:spcPct val="90000"/>
              </a:lnSpc>
            </a:pPr>
            <a:r>
              <a:rPr lang="el-GR" sz="1200" dirty="0">
                <a:solidFill>
                  <a:schemeClr val="tx1"/>
                </a:solidFill>
                <a:effectLst/>
                <a:latin typeface="Arial" panose="020B0604020202020204" pitchFamily="34" charset="0"/>
                <a:cs typeface="Arial" panose="020B0604020202020204" pitchFamily="34" charset="0"/>
              </a:rPr>
              <a:t>Τα υποθαλάσσια ριπίδια του Ολιγόκαινου αποτελούν το κύριο κάλυμμα που προστατεύουν τους υδρογονάνθρακες μαζί με τις ανθρακικές ακολουθίες. </a:t>
            </a:r>
            <a:endParaRPr lang="en-US" sz="1200" dirty="0">
              <a:solidFill>
                <a:schemeClr val="tx1"/>
              </a:solidFill>
              <a:effectLst/>
              <a:latin typeface="Arial" panose="020B0604020202020204" pitchFamily="34" charset="0"/>
              <a:cs typeface="Arial" panose="020B0604020202020204" pitchFamily="34" charset="0"/>
            </a:endParaRPr>
          </a:p>
          <a:p>
            <a:pPr lvl="0">
              <a:lnSpc>
                <a:spcPct val="90000"/>
              </a:lnSpc>
            </a:pPr>
            <a:r>
              <a:rPr lang="el-GR" sz="1200" dirty="0">
                <a:solidFill>
                  <a:schemeClr val="tx1"/>
                </a:solidFill>
                <a:effectLst/>
                <a:latin typeface="Arial" panose="020B0604020202020204" pitchFamily="34" charset="0"/>
                <a:cs typeface="Arial" panose="020B0604020202020204" pitchFamily="34" charset="0"/>
              </a:rPr>
              <a:t>Αποθέσεις μαργών δημιουργούν μια στρώση προστατευτικού καλύμματος όπως βρέθηκε στο Κατάκολο.</a:t>
            </a:r>
            <a:endParaRPr lang="en-US" sz="1200" dirty="0">
              <a:solidFill>
                <a:schemeClr val="tx1"/>
              </a:solidFill>
              <a:effectLst/>
              <a:latin typeface="Arial" panose="020B0604020202020204" pitchFamily="34" charset="0"/>
              <a:cs typeface="Arial" panose="020B0604020202020204" pitchFamily="34" charset="0"/>
            </a:endParaRPr>
          </a:p>
          <a:p>
            <a:pPr lvl="0">
              <a:lnSpc>
                <a:spcPct val="90000"/>
              </a:lnSpc>
            </a:pPr>
            <a:r>
              <a:rPr lang="el-GR" sz="1200" dirty="0">
                <a:solidFill>
                  <a:schemeClr val="tx1"/>
                </a:solidFill>
                <a:effectLst/>
                <a:latin typeface="Arial" panose="020B0604020202020204" pitchFamily="34" charset="0"/>
                <a:cs typeface="Arial" panose="020B0604020202020204" pitchFamily="34" charset="0"/>
              </a:rPr>
              <a:t>Οι Τριαδικοί Εβαπορίτες αποτελούν το  καλύτερο κάλυμμα  για τις παγίδες που υπάρχουν κάτω από τις επωθήσεις. </a:t>
            </a:r>
            <a:endParaRPr lang="en-US" sz="1200" dirty="0">
              <a:solidFill>
                <a:schemeClr val="tx1"/>
              </a:solidFill>
              <a:effectLst/>
              <a:latin typeface="Arial" panose="020B0604020202020204" pitchFamily="34" charset="0"/>
              <a:cs typeface="Arial" panose="020B0604020202020204" pitchFamily="34" charset="0"/>
            </a:endParaRPr>
          </a:p>
          <a:p>
            <a:pPr>
              <a:lnSpc>
                <a:spcPct val="90000"/>
              </a:lnSpc>
            </a:pPr>
            <a:r>
              <a:rPr lang="el-GR" sz="1200" dirty="0">
                <a:solidFill>
                  <a:schemeClr val="tx1"/>
                </a:solidFill>
                <a:effectLst/>
                <a:latin typeface="Arial" panose="020B0604020202020204" pitchFamily="34" charset="0"/>
                <a:cs typeface="Arial" panose="020B0604020202020204" pitchFamily="34" charset="0"/>
              </a:rPr>
              <a:t>Σε πολλές περιπτώσεις όμως τα μητρικά πετρώματα είτε λόγω του μεγάλου πάχους, είτε της δομής τους συμπεριφέρονται σαν κάλυμμα</a:t>
            </a:r>
            <a:r>
              <a:rPr lang="el-GR" sz="1400" dirty="0">
                <a:solidFill>
                  <a:schemeClr val="tx1"/>
                </a:solidFill>
                <a:effectLst/>
                <a:latin typeface="Arial" panose="020B0604020202020204" pitchFamily="34" charset="0"/>
                <a:cs typeface="Arial" panose="020B0604020202020204" pitchFamily="34" charset="0"/>
              </a:rPr>
              <a:t>.</a:t>
            </a:r>
            <a:endParaRPr lang="en-US" sz="1400" dirty="0">
              <a:solidFill>
                <a:schemeClr val="tx1"/>
              </a:solidFill>
              <a:effectLst/>
              <a:latin typeface="Arial" panose="020B0604020202020204" pitchFamily="34" charset="0"/>
              <a:cs typeface="Arial" panose="020B0604020202020204" pitchFamily="34" charset="0"/>
            </a:endParaRPr>
          </a:p>
          <a:p>
            <a:pPr marL="0" indent="0">
              <a:lnSpc>
                <a:spcPct val="90000"/>
              </a:lnSpc>
              <a:buNone/>
            </a:pPr>
            <a:r>
              <a:rPr lang="el-GR" sz="1400" b="1" dirty="0">
                <a:solidFill>
                  <a:schemeClr val="tx1"/>
                </a:solidFill>
                <a:effectLst/>
                <a:latin typeface="Arial" panose="020B0604020202020204" pitchFamily="34" charset="0"/>
                <a:cs typeface="Arial" panose="020B0604020202020204" pitchFamily="34" charset="0"/>
              </a:rPr>
              <a:t>Παγίδες</a:t>
            </a:r>
            <a:endParaRPr lang="en-US" sz="1400" b="1" dirty="0">
              <a:solidFill>
                <a:schemeClr val="tx1"/>
              </a:solidFill>
              <a:effectLst/>
              <a:latin typeface="Arial" panose="020B0604020202020204" pitchFamily="34" charset="0"/>
              <a:cs typeface="Arial" panose="020B0604020202020204" pitchFamily="34" charset="0"/>
            </a:endParaRPr>
          </a:p>
          <a:p>
            <a:pPr>
              <a:lnSpc>
                <a:spcPct val="90000"/>
              </a:lnSpc>
            </a:pPr>
            <a:r>
              <a:rPr lang="el-GR" sz="1200" dirty="0">
                <a:solidFill>
                  <a:schemeClr val="tx1"/>
                </a:solidFill>
                <a:effectLst/>
                <a:latin typeface="Arial" panose="020B0604020202020204" pitchFamily="34" charset="0"/>
                <a:cs typeface="Arial" panose="020B0604020202020204" pitchFamily="34" charset="0"/>
              </a:rPr>
              <a:t>οι επωθήσεις μπορούν να θεωρηθούν ως παγίδες.</a:t>
            </a:r>
            <a:endParaRPr lang="en-US" sz="1200" dirty="0">
              <a:solidFill>
                <a:schemeClr val="tx1"/>
              </a:solidFill>
              <a:effectLst/>
              <a:latin typeface="Arial" panose="020B0604020202020204" pitchFamily="34" charset="0"/>
              <a:cs typeface="Arial" panose="020B0604020202020204" pitchFamily="34" charset="0"/>
            </a:endParaRPr>
          </a:p>
          <a:p>
            <a:pPr>
              <a:lnSpc>
                <a:spcPct val="90000"/>
              </a:lnSpc>
            </a:pPr>
            <a:endParaRPr lang="en-US" sz="1400" dirty="0">
              <a:solidFill>
                <a:schemeClr val="tx1"/>
              </a:solidFill>
            </a:endParaRPr>
          </a:p>
        </p:txBody>
      </p:sp>
      <p:pic>
        <p:nvPicPr>
          <p:cNvPr id="8" name="Εικόνα 7">
            <a:extLst>
              <a:ext uri="{FF2B5EF4-FFF2-40B4-BE49-F238E27FC236}">
                <a16:creationId xmlns:a16="http://schemas.microsoft.com/office/drawing/2014/main" id="{45E2207E-F2C5-491D-97F9-2A75A1A80D1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54352" y="1561380"/>
            <a:ext cx="3957275" cy="4839419"/>
          </a:xfrm>
          <a:prstGeom prst="rect">
            <a:avLst/>
          </a:prstGeom>
          <a:noFill/>
        </p:spPr>
      </p:pic>
      <p:pic>
        <p:nvPicPr>
          <p:cNvPr id="9" name="Εικόνα 8">
            <a:extLst>
              <a:ext uri="{FF2B5EF4-FFF2-40B4-BE49-F238E27FC236}">
                <a16:creationId xmlns:a16="http://schemas.microsoft.com/office/drawing/2014/main" id="{6555B04D-9027-4117-A0F4-772BCC0B5B4B}"/>
              </a:ext>
            </a:extLst>
          </p:cNvPr>
          <p:cNvPicPr/>
          <p:nvPr/>
        </p:nvPicPr>
        <p:blipFill rotWithShape="1">
          <a:blip r:embed="rId4">
            <a:extLst>
              <a:ext uri="{28A0092B-C50C-407E-A947-70E740481C1C}">
                <a14:useLocalDpi xmlns:a14="http://schemas.microsoft.com/office/drawing/2010/main" val="0"/>
              </a:ext>
            </a:extLst>
          </a:blip>
          <a:srcRect l="13004" r="8902" b="-2"/>
          <a:stretch/>
        </p:blipFill>
        <p:spPr bwMode="auto">
          <a:xfrm>
            <a:off x="5759279" y="2941607"/>
            <a:ext cx="5153136" cy="3759288"/>
          </a:xfrm>
          <a:prstGeom prst="rect">
            <a:avLst/>
          </a:prstGeom>
          <a:noFill/>
        </p:spPr>
      </p:pic>
    </p:spTree>
    <p:extLst>
      <p:ext uri="{BB962C8B-B14F-4D97-AF65-F5344CB8AC3E}">
        <p14:creationId xmlns:p14="http://schemas.microsoft.com/office/powerpoint/2010/main" val="225661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564E4-B1B2-4B37-8B85-075D205A7F28}"/>
              </a:ext>
            </a:extLst>
          </p:cNvPr>
          <p:cNvSpPr>
            <a:spLocks noGrp="1"/>
          </p:cNvSpPr>
          <p:nvPr>
            <p:ph type="title"/>
          </p:nvPr>
        </p:nvSpPr>
        <p:spPr>
          <a:xfrm>
            <a:off x="905168" y="127779"/>
            <a:ext cx="3332955" cy="1416350"/>
          </a:xfrm>
        </p:spPr>
        <p:txBody>
          <a:bodyPr anchor="ctr">
            <a:normAutofit/>
          </a:bodyPr>
          <a:lstStyle/>
          <a:p>
            <a:r>
              <a:rPr lang="el-GR" sz="2400" dirty="0">
                <a:effectLst/>
                <a:latin typeface="Arial" panose="020B0604020202020204" pitchFamily="34" charset="0"/>
                <a:cs typeface="Arial" panose="020B0604020202020204" pitchFamily="34" charset="0"/>
              </a:rPr>
              <a:t>ΑΝΑΖΗΤΗΣΗ ΚΟΙΤΑΣΜΑΤΟΣ ΣΤΗΝ ΠΕΡΙΟΧΗ</a:t>
            </a:r>
            <a:endParaRPr lang="en-US" sz="2400" dirty="0"/>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5661A062-61AC-4A9C-AAFB-2D9F7D6BEA24}"/>
              </a:ext>
            </a:extLst>
          </p:cNvPr>
          <p:cNvSpPr>
            <a:spLocks noGrp="1"/>
          </p:cNvSpPr>
          <p:nvPr>
            <p:ph idx="1"/>
          </p:nvPr>
        </p:nvSpPr>
        <p:spPr>
          <a:xfrm>
            <a:off x="4973046" y="714375"/>
            <a:ext cx="6253751" cy="5076825"/>
          </a:xfrm>
        </p:spPr>
        <p:txBody>
          <a:bodyPr>
            <a:normAutofit/>
          </a:bodyPr>
          <a:lstStyle/>
          <a:p>
            <a:pPr marL="0" indent="0">
              <a:buNone/>
            </a:pPr>
            <a:r>
              <a:rPr lang="el-GR" b="1" dirty="0">
                <a:effectLst/>
                <a:latin typeface="Arial" panose="020B0604020202020204" pitchFamily="34" charset="0"/>
                <a:cs typeface="Arial" panose="020B0604020202020204" pitchFamily="34" charset="0"/>
              </a:rPr>
              <a:t>Ωρίμανση-Μετανάστευση </a:t>
            </a:r>
            <a:r>
              <a:rPr lang="en-US" b="1" dirty="0">
                <a:effectLst/>
                <a:latin typeface="Arial" panose="020B0604020202020204" pitchFamily="34" charset="0"/>
                <a:cs typeface="Arial" panose="020B0604020202020204" pitchFamily="34" charset="0"/>
              </a:rPr>
              <a:t>HC</a:t>
            </a:r>
            <a:endParaRPr lang="en-US" sz="1400" dirty="0">
              <a:effectLst/>
              <a:latin typeface="Arial" panose="020B0604020202020204" pitchFamily="34" charset="0"/>
              <a:cs typeface="Arial" panose="020B0604020202020204" pitchFamily="34" charset="0"/>
            </a:endParaRPr>
          </a:p>
          <a:p>
            <a:r>
              <a:rPr lang="el-GR" sz="1400" dirty="0">
                <a:effectLst/>
                <a:latin typeface="Arial" panose="020B0604020202020204" pitchFamily="34" charset="0"/>
                <a:cs typeface="Arial" panose="020B0604020202020204" pitchFamily="34" charset="0"/>
              </a:rPr>
              <a:t> οι Τριαδικοί σχιστόλιθοι εισήλθαν στο παράθυρο του πετρελαίου στο Κατώτερο Ιουρασικό. </a:t>
            </a:r>
            <a:endParaRPr lang="en-US" sz="1400" dirty="0">
              <a:effectLst/>
              <a:latin typeface="Arial" panose="020B0604020202020204" pitchFamily="34" charset="0"/>
              <a:cs typeface="Arial" panose="020B0604020202020204" pitchFamily="34" charset="0"/>
            </a:endParaRPr>
          </a:p>
          <a:p>
            <a:r>
              <a:rPr lang="el-GR" sz="1400" dirty="0">
                <a:effectLst/>
                <a:latin typeface="Arial" panose="020B0604020202020204" pitchFamily="34" charset="0"/>
                <a:cs typeface="Arial" panose="020B0604020202020204" pitchFamily="34" charset="0"/>
              </a:rPr>
              <a:t>Τα Κατώτερα και Ανώτερα καλύμματα Ποσειδώνιας εισήλθαν στο παράθυρο του πετρελαίου κατά το Μειόκαινο.</a:t>
            </a:r>
            <a:endParaRPr lang="en-US" sz="1400" dirty="0">
              <a:effectLst/>
              <a:latin typeface="Arial" panose="020B0604020202020204" pitchFamily="34" charset="0"/>
              <a:cs typeface="Arial" panose="020B0604020202020204" pitchFamily="34" charset="0"/>
            </a:endParaRPr>
          </a:p>
          <a:p>
            <a:r>
              <a:rPr lang="el-GR" sz="1400" dirty="0">
                <a:effectLst/>
                <a:latin typeface="Arial" panose="020B0604020202020204" pitchFamily="34" charset="0"/>
                <a:cs typeface="Arial" panose="020B0604020202020204" pitchFamily="34" charset="0"/>
              </a:rPr>
              <a:t> Η ωρίμανση της Ποσειδώνιας και των σχιστόλιθων της βίγλας επήλθαν από τις κινήσεις την Ιόνιας επώθησης και την ανάπτυξη παγίδων από τις επωθήσεις της Πίνδου και των εσωτερικών της Ιόνιας. </a:t>
            </a:r>
            <a:endParaRPr lang="en-US" sz="1400" dirty="0">
              <a:effectLst/>
              <a:latin typeface="Arial" panose="020B0604020202020204" pitchFamily="34" charset="0"/>
              <a:cs typeface="Arial" panose="020B0604020202020204" pitchFamily="34" charset="0"/>
            </a:endParaRPr>
          </a:p>
          <a:p>
            <a:r>
              <a:rPr lang="el-GR" sz="1400" dirty="0">
                <a:effectLst/>
                <a:latin typeface="Arial" panose="020B0604020202020204" pitchFamily="34" charset="0"/>
                <a:cs typeface="Arial" panose="020B0604020202020204" pitchFamily="34" charset="0"/>
              </a:rPr>
              <a:t>Οι Τριαδικοί Σχιστόλιθοι σχηματίστηκαν πριν την δημιουργία της ζώνης επωθήσεων των Ελληνίδων και οι </a:t>
            </a:r>
            <a:r>
              <a:rPr lang="en-US" sz="1400" dirty="0">
                <a:effectLst/>
                <a:latin typeface="Arial" panose="020B0604020202020204" pitchFamily="34" charset="0"/>
                <a:cs typeface="Arial" panose="020B0604020202020204" pitchFamily="34" charset="0"/>
              </a:rPr>
              <a:t>HC</a:t>
            </a:r>
            <a:r>
              <a:rPr lang="el-GR" sz="1400" dirty="0">
                <a:effectLst/>
                <a:latin typeface="Arial" panose="020B0604020202020204" pitchFamily="34" charset="0"/>
                <a:cs typeface="Arial" panose="020B0604020202020204" pitchFamily="34" charset="0"/>
              </a:rPr>
              <a:t> πιθανόν να έχουν μεταναστεύσει και εγκλωβιστούν σε ρήγματα του Μεσοζωικού.</a:t>
            </a:r>
            <a:endParaRPr lang="en-US" sz="1400" dirty="0">
              <a:effectLst/>
            </a:endParaRPr>
          </a:p>
          <a:p>
            <a:endParaRPr lang="en-US" dirty="0">
              <a:solidFill>
                <a:schemeClr val="tx1"/>
              </a:solidFill>
            </a:endParaRPr>
          </a:p>
        </p:txBody>
      </p:sp>
      <p:pic>
        <p:nvPicPr>
          <p:cNvPr id="7" name="Picture 9">
            <a:extLst>
              <a:ext uri="{FF2B5EF4-FFF2-40B4-BE49-F238E27FC236}">
                <a16:creationId xmlns:a16="http://schemas.microsoft.com/office/drawing/2014/main" id="{A7A9A355-808D-42ED-9B1E-0603CCEBC7B9}"/>
              </a:ext>
            </a:extLst>
          </p:cNvPr>
          <p:cNvPicPr/>
          <p:nvPr/>
        </p:nvPicPr>
        <p:blipFill rotWithShape="1">
          <a:blip r:embed="rId3">
            <a:extLst>
              <a:ext uri="{28A0092B-C50C-407E-A947-70E740481C1C}">
                <a14:useLocalDpi xmlns:a14="http://schemas.microsoft.com/office/drawing/2010/main" val="0"/>
              </a:ext>
            </a:extLst>
          </a:blip>
          <a:srcRect t="497" r="2" b="2"/>
          <a:stretch/>
        </p:blipFill>
        <p:spPr bwMode="auto">
          <a:xfrm>
            <a:off x="119380" y="1544129"/>
            <a:ext cx="4513976" cy="420207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26473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133C3E-0AFF-4C12-A3BF-D8358439F64A}"/>
              </a:ext>
            </a:extLst>
          </p:cNvPr>
          <p:cNvSpPr>
            <a:spLocks noGrp="1"/>
          </p:cNvSpPr>
          <p:nvPr>
            <p:ph type="title"/>
          </p:nvPr>
        </p:nvSpPr>
        <p:spPr>
          <a:xfrm>
            <a:off x="643192" y="609600"/>
            <a:ext cx="3643674" cy="1905000"/>
          </a:xfrm>
        </p:spPr>
        <p:txBody>
          <a:bodyPr>
            <a:normAutofit/>
          </a:bodyPr>
          <a:lstStyle/>
          <a:p>
            <a:pPr>
              <a:lnSpc>
                <a:spcPct val="90000"/>
              </a:lnSpc>
            </a:pPr>
            <a:r>
              <a:rPr lang="el-GR" sz="2600" dirty="0">
                <a:effectLst/>
                <a:latin typeface="Arial" panose="020B0604020202020204" pitchFamily="34" charset="0"/>
                <a:cs typeface="Arial" panose="020B0604020202020204" pitchFamily="34" charset="0"/>
              </a:rPr>
              <a:t>ΠΡΟΤΕΙΝΟΜΕΝΕΣ ΘΕΣΕΙΣ ΑΝΑΠΤΥΞΗΣ ΠΕΔΙΩΝ ΥΔΡΟΓΟΝΑΝΘΡΑΚΩΝ</a:t>
            </a:r>
            <a:r>
              <a:rPr lang="en-US" sz="2600" dirty="0">
                <a:effectLst/>
                <a:latin typeface="Arial" panose="020B0604020202020204" pitchFamily="34" charset="0"/>
                <a:cs typeface="Arial" panose="020B0604020202020204" pitchFamily="34" charset="0"/>
              </a:rPr>
              <a:t/>
            </a:r>
            <a:br>
              <a:rPr lang="en-US" sz="2600" dirty="0">
                <a:effectLst/>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4B9C574-94D8-41E0-B11B-147E2A62499A}"/>
              </a:ext>
            </a:extLst>
          </p:cNvPr>
          <p:cNvSpPr>
            <a:spLocks noGrp="1"/>
          </p:cNvSpPr>
          <p:nvPr>
            <p:ph idx="1"/>
          </p:nvPr>
        </p:nvSpPr>
        <p:spPr>
          <a:xfrm>
            <a:off x="643192" y="2666999"/>
            <a:ext cx="3643674" cy="3216276"/>
          </a:xfrm>
        </p:spPr>
        <p:txBody>
          <a:bodyPr>
            <a:normAutofit/>
          </a:bodyPr>
          <a:lstStyle/>
          <a:p>
            <a:pPr marL="0" indent="0">
              <a:lnSpc>
                <a:spcPct val="90000"/>
              </a:lnSpc>
              <a:buNone/>
            </a:pPr>
            <a:r>
              <a:rPr lang="el-GR" sz="1400" dirty="0">
                <a:effectLst/>
                <a:latin typeface="Arial" panose="020B0604020202020204" pitchFamily="34" charset="0"/>
                <a:cs typeface="Arial" panose="020B0604020202020204" pitchFamily="34" charset="0"/>
              </a:rPr>
              <a:t>Όσον αφορά την Ιόνια ζώνη έχουμε την ωρίμανση για μητρικά πετρώματα:</a:t>
            </a:r>
            <a:endParaRPr lang="en-US" sz="1400" dirty="0">
              <a:effectLst/>
              <a:latin typeface="Arial" panose="020B0604020202020204" pitchFamily="34" charset="0"/>
              <a:cs typeface="Arial" panose="020B0604020202020204" pitchFamily="34" charset="0"/>
            </a:endParaRPr>
          </a:p>
          <a:p>
            <a:pPr lvl="0">
              <a:lnSpc>
                <a:spcPct val="90000"/>
              </a:lnSpc>
            </a:pPr>
            <a:r>
              <a:rPr lang="el-GR" sz="1400" dirty="0">
                <a:effectLst/>
                <a:latin typeface="Arial" panose="020B0604020202020204" pitchFamily="34" charset="0"/>
                <a:cs typeface="Arial" panose="020B0604020202020204" pitchFamily="34" charset="0"/>
              </a:rPr>
              <a:t>Τριαδικού,</a:t>
            </a:r>
            <a:endParaRPr lang="en-US" sz="1400" dirty="0">
              <a:effectLst/>
              <a:latin typeface="Arial" panose="020B0604020202020204" pitchFamily="34" charset="0"/>
              <a:cs typeface="Arial" panose="020B0604020202020204" pitchFamily="34" charset="0"/>
            </a:endParaRPr>
          </a:p>
          <a:p>
            <a:pPr lvl="0">
              <a:lnSpc>
                <a:spcPct val="90000"/>
              </a:lnSpc>
            </a:pPr>
            <a:r>
              <a:rPr lang="el-GR" sz="1400" dirty="0">
                <a:effectLst/>
                <a:latin typeface="Arial" panose="020B0604020202020204" pitchFamily="34" charset="0"/>
                <a:cs typeface="Arial" panose="020B0604020202020204" pitchFamily="34" charset="0"/>
              </a:rPr>
              <a:t>Κρητιδικών πετρωμάτων και</a:t>
            </a:r>
            <a:endParaRPr lang="en-US" sz="1400" dirty="0">
              <a:effectLst/>
              <a:latin typeface="Arial" panose="020B0604020202020204" pitchFamily="34" charset="0"/>
              <a:cs typeface="Arial" panose="020B0604020202020204" pitchFamily="34" charset="0"/>
            </a:endParaRPr>
          </a:p>
          <a:p>
            <a:pPr lvl="0">
              <a:lnSpc>
                <a:spcPct val="90000"/>
              </a:lnSpc>
            </a:pPr>
            <a:r>
              <a:rPr lang="el-GR" sz="1400" dirty="0">
                <a:effectLst/>
                <a:latin typeface="Arial" panose="020B0604020202020204" pitchFamily="34" charset="0"/>
                <a:cs typeface="Arial" panose="020B0604020202020204" pitchFamily="34" charset="0"/>
              </a:rPr>
              <a:t>Ιουρασικού</a:t>
            </a:r>
            <a:endParaRPr lang="en-US" sz="1400" dirty="0">
              <a:effectLst/>
              <a:latin typeface="Arial" panose="020B0604020202020204" pitchFamily="34" charset="0"/>
              <a:cs typeface="Arial" panose="020B0604020202020204" pitchFamily="34" charset="0"/>
            </a:endParaRPr>
          </a:p>
          <a:p>
            <a:pPr marL="0" indent="0">
              <a:lnSpc>
                <a:spcPct val="90000"/>
              </a:lnSpc>
              <a:buNone/>
            </a:pPr>
            <a:r>
              <a:rPr lang="el-GR"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a:lnSpc>
                <a:spcPct val="90000"/>
              </a:lnSpc>
            </a:pPr>
            <a:endParaRPr lang="en-US" sz="900" dirty="0"/>
          </a:p>
        </p:txBody>
      </p:sp>
      <p:pic>
        <p:nvPicPr>
          <p:cNvPr id="7" name="Picture 9">
            <a:extLst>
              <a:ext uri="{FF2B5EF4-FFF2-40B4-BE49-F238E27FC236}">
                <a16:creationId xmlns:a16="http://schemas.microsoft.com/office/drawing/2014/main" id="{A7A9A355-808D-42ED-9B1E-0603CCEBC7B9}"/>
              </a:ext>
            </a:extLst>
          </p:cNvPr>
          <p:cNvPicPr/>
          <p:nvPr/>
        </p:nvPicPr>
        <p:blipFill rotWithShape="1">
          <a:blip r:embed="rId3">
            <a:extLst>
              <a:ext uri="{28A0092B-C50C-407E-A947-70E740481C1C}">
                <a14:useLocalDpi xmlns:a14="http://schemas.microsoft.com/office/drawing/2010/main" val="0"/>
              </a:ext>
            </a:extLst>
          </a:blip>
          <a:srcRect t="497" r="2" b="2"/>
          <a:stretch/>
        </p:blipFill>
        <p:spPr bwMode="auto">
          <a:xfrm>
            <a:off x="4657338" y="783129"/>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48350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7A2B7A-7F1C-46F9-8824-721E98D8B4A2}"/>
              </a:ext>
            </a:extLst>
          </p:cNvPr>
          <p:cNvSpPr>
            <a:spLocks noGrp="1"/>
          </p:cNvSpPr>
          <p:nvPr>
            <p:ph type="title"/>
          </p:nvPr>
        </p:nvSpPr>
        <p:spPr>
          <a:xfrm>
            <a:off x="274664" y="1"/>
            <a:ext cx="4358691" cy="1406106"/>
          </a:xfrm>
        </p:spPr>
        <p:txBody>
          <a:bodyPr anchor="ctr">
            <a:normAutofit fontScale="90000"/>
          </a:bodyPr>
          <a:lstStyle/>
          <a:p>
            <a:r>
              <a:rPr lang="el-GR" sz="2200" dirty="0">
                <a:effectLst/>
                <a:latin typeface="Arial" panose="020B0604020202020204" pitchFamily="34" charset="0"/>
                <a:cs typeface="Arial" panose="020B0604020202020204" pitchFamily="34" charset="0"/>
              </a:rPr>
              <a:t>ΠΡΟΤΕΙΝΟΜΕΝΕΣ ΘΕΣΕΙΣ ΑΝΑΠΤΥΞΗΣ ΠΕΔΙΩΝ ΥΔΡΟΓΟΝΑΝΘΡΑΚΩΝ</a:t>
            </a:r>
            <a:r>
              <a:rPr lang="en-US" sz="2200" dirty="0">
                <a:effectLst/>
                <a:latin typeface="Arial" panose="020B0604020202020204" pitchFamily="34" charset="0"/>
                <a:cs typeface="Arial" panose="020B0604020202020204" pitchFamily="34" charset="0"/>
              </a:rPr>
              <a:t/>
            </a:r>
            <a:br>
              <a:rPr lang="en-US" sz="2200" dirty="0">
                <a:effectLst/>
                <a:latin typeface="Arial" panose="020B0604020202020204" pitchFamily="34" charset="0"/>
                <a:cs typeface="Arial" panose="020B0604020202020204" pitchFamily="34" charset="0"/>
              </a:rPr>
            </a:br>
            <a:endParaRPr lang="en-US" sz="2200" dirty="0"/>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7D9CA6C0-AFE8-4CF4-8E18-62F1B78E00FD}"/>
              </a:ext>
            </a:extLst>
          </p:cNvPr>
          <p:cNvSpPr>
            <a:spLocks noGrp="1"/>
          </p:cNvSpPr>
          <p:nvPr>
            <p:ph idx="1"/>
          </p:nvPr>
        </p:nvSpPr>
        <p:spPr>
          <a:xfrm>
            <a:off x="4973046" y="714375"/>
            <a:ext cx="6253751" cy="5076825"/>
          </a:xfrm>
        </p:spPr>
        <p:txBody>
          <a:bodyPr>
            <a:normAutofit/>
          </a:bodyPr>
          <a:lstStyle/>
          <a:p>
            <a:pPr marL="0" indent="0">
              <a:buNone/>
            </a:pPr>
            <a:r>
              <a:rPr lang="el-GR" sz="1600" b="1" dirty="0">
                <a:effectLst/>
                <a:latin typeface="Arial" panose="020B0604020202020204" pitchFamily="34" charset="0"/>
                <a:cs typeface="Arial" panose="020B0604020202020204" pitchFamily="34" charset="0"/>
              </a:rPr>
              <a:t>Οι θέσεις που προτείνονται είναι</a:t>
            </a:r>
            <a:r>
              <a:rPr lang="el-GR"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Arial" panose="020B0604020202020204" pitchFamily="34" charset="0"/>
            </a:endParaRPr>
          </a:p>
          <a:p>
            <a:pPr lvl="0"/>
            <a:r>
              <a:rPr lang="el-GR" dirty="0">
                <a:effectLst/>
                <a:latin typeface="Arial" panose="020B0604020202020204" pitchFamily="34" charset="0"/>
                <a:cs typeface="Arial" panose="020B0604020202020204" pitchFamily="34" charset="0"/>
              </a:rPr>
              <a:t>Αυτές που αποτελούνται από κλαστικά ιζήματα υποθαλάσσιων ριπιδίων ηλικίας </a:t>
            </a:r>
            <a:r>
              <a:rPr lang="el-GR" dirty="0" err="1">
                <a:effectLst/>
                <a:latin typeface="Arial" panose="020B0604020202020204" pitchFamily="34" charset="0"/>
                <a:cs typeface="Arial" panose="020B0604020202020204" pitchFamily="34" charset="0"/>
              </a:rPr>
              <a:t>Ηωκαίνου</a:t>
            </a:r>
            <a:r>
              <a:rPr lang="el-GR" dirty="0">
                <a:effectLst/>
                <a:latin typeface="Arial" panose="020B0604020202020204" pitchFamily="34" charset="0"/>
                <a:cs typeface="Arial" panose="020B0604020202020204" pitchFamily="34" charset="0"/>
              </a:rPr>
              <a:t>-Μειόκαινου</a:t>
            </a:r>
            <a:r>
              <a:rPr lang="en-US" dirty="0">
                <a:effectLst/>
                <a:latin typeface="Arial" panose="020B0604020202020204" pitchFamily="34" charset="0"/>
                <a:cs typeface="Arial" panose="020B0604020202020204" pitchFamily="34" charset="0"/>
              </a:rPr>
              <a:t>.</a:t>
            </a:r>
          </a:p>
          <a:p>
            <a:pPr lvl="0"/>
            <a:r>
              <a:rPr lang="el-GR" dirty="0">
                <a:effectLst/>
                <a:latin typeface="Arial" panose="020B0604020202020204" pitchFamily="34" charset="0"/>
                <a:cs typeface="Arial" panose="020B0604020202020204" pitchFamily="34" charset="0"/>
              </a:rPr>
              <a:t>Αυτές που περιέχουν τους Μεσοζωικούς ασβεστόλιθους ως ταμιευτήρες με την μετανάστευση των υδρογονανθράκων από τα στρώματα του Μεσοζωικού όπως οι σχίστες των Εβαποριτών ,τα στρώματα Ποσειδώνιας και τους σχίστες της Βίγλας </a:t>
            </a:r>
            <a:endParaRPr lang="en-US" dirty="0">
              <a:effectLst/>
              <a:latin typeface="Arial" panose="020B0604020202020204" pitchFamily="34" charset="0"/>
              <a:cs typeface="Arial" panose="020B0604020202020204" pitchFamily="34" charset="0"/>
            </a:endParaRPr>
          </a:p>
          <a:p>
            <a:pPr marL="0" indent="0">
              <a:buNone/>
            </a:pPr>
            <a:endParaRPr lang="en-US" dirty="0">
              <a:solidFill>
                <a:schemeClr val="tx1"/>
              </a:solidFill>
            </a:endParaRPr>
          </a:p>
        </p:txBody>
      </p:sp>
      <p:pic>
        <p:nvPicPr>
          <p:cNvPr id="7" name="Picture 7"/>
          <p:cNvPicPr>
            <a:picLocks noChangeAspect="1"/>
          </p:cNvPicPr>
          <p:nvPr/>
        </p:nvPicPr>
        <p:blipFill rotWithShape="1">
          <a:blip r:embed="rId3">
            <a:extLst>
              <a:ext uri="{28A0092B-C50C-407E-A947-70E740481C1C}">
                <a14:useLocalDpi xmlns:a14="http://schemas.microsoft.com/office/drawing/2010/main" val="0"/>
              </a:ext>
            </a:extLst>
          </a:blip>
          <a:srcRect t="2755" r="-1075"/>
          <a:stretch/>
        </p:blipFill>
        <p:spPr>
          <a:xfrm>
            <a:off x="176010" y="1137896"/>
            <a:ext cx="4376059" cy="5598365"/>
          </a:xfrm>
          <a:prstGeom prst="rect">
            <a:avLst/>
          </a:prstGeom>
        </p:spPr>
      </p:pic>
    </p:spTree>
    <p:extLst>
      <p:ext uri="{BB962C8B-B14F-4D97-AF65-F5344CB8AC3E}">
        <p14:creationId xmlns:p14="http://schemas.microsoft.com/office/powerpoint/2010/main" val="4112489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0779EC-6291-4144-953E-DEB1AC3F6280}"/>
              </a:ext>
            </a:extLst>
          </p:cNvPr>
          <p:cNvSpPr>
            <a:spLocks noGrp="1"/>
          </p:cNvSpPr>
          <p:nvPr>
            <p:ph type="title"/>
          </p:nvPr>
        </p:nvSpPr>
        <p:spPr>
          <a:xfrm>
            <a:off x="974179" y="714375"/>
            <a:ext cx="3332955" cy="5076826"/>
          </a:xfrm>
        </p:spPr>
        <p:txBody>
          <a:bodyPr anchor="ctr">
            <a:normAutofit/>
          </a:bodyPr>
          <a:lstStyle/>
          <a:p>
            <a:r>
              <a:rPr lang="el-GR" sz="2400" dirty="0">
                <a:latin typeface="Arial" panose="020B0604020202020204" pitchFamily="34" charset="0"/>
                <a:cs typeface="Arial" panose="020B0604020202020204" pitchFamily="34" charset="0"/>
              </a:rPr>
              <a:t>ΒΙΒΛΙΟΓΡΑΦΙΑ</a:t>
            </a:r>
            <a:endParaRPr lang="en-US"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81A38B8B-8DD5-41B7-8A34-9FFF5CE15E37}"/>
              </a:ext>
            </a:extLst>
          </p:cNvPr>
          <p:cNvSpPr>
            <a:spLocks noGrp="1"/>
          </p:cNvSpPr>
          <p:nvPr>
            <p:ph idx="1"/>
          </p:nvPr>
        </p:nvSpPr>
        <p:spPr>
          <a:xfrm>
            <a:off x="4973046" y="714375"/>
            <a:ext cx="6253751" cy="5076825"/>
          </a:xfrm>
        </p:spPr>
        <p:txBody>
          <a:bodyPr>
            <a:normAutofit/>
          </a:bodyPr>
          <a:lstStyle/>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Bourli, N., Pantopoulos, G., Maravelis, A.G., Zoumpoulis, E., Iliopoulos, G., Pomoni-Papaioannou, F., Kostopoulou, S., Zelilidis, A., 2019: Late Cretaceous to early Eocene geological history of the eastern Ionian Basin, southwestern Greece: a sedimentological approach. Cretaceous Journal 98, 47-71.</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Bourli, N., Kokkaliari, M., Iliopoulos, I., Pe-Piper, G., Piper, D.J.W., Maravelis, A.G., Zelilidis, A., 2019: Mineralogy of siliceous concretions, Cretaceous of Ionian zone, western Greece: implication for diagenesis and porosity. Marine and Petroleum Geology, 105, 45-63.</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Karakitsios V., and Kolleti L., 1992, “Critical revision of the age of the basal Vigla Limestones (Ionian Zone, Western Greece), based on nannoplankton and calpionellids, with paleogeographical consequences”, Nannoplankton research, 1992, 165-177.</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Karakitsios V., Rigakis N., 2007: Evolution and Petroleum Potential of Western Greece. Journal of Petroleum Geology, Vol. 30, 197-218.</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 Karakitsios V. 2013: Western Greece and Ionian Sea petroleum systems. The American Association of Petroleumm Geologists. No. 9, 1567-1595. </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Zelilidis, A., Piper D., Vakalas I., Avramidis P., and Getsos K., 2003. “Oil and gas plays in Albania: Do equivalent plays exist in Greece?”, Journal of Petroleum Geology, 26, (1), 29-48.</a:t>
            </a:r>
          </a:p>
          <a:p>
            <a:pPr marL="342900" marR="0" lvl="0" indent="-342900">
              <a:lnSpc>
                <a:spcPct val="90000"/>
              </a:lnSpc>
              <a:spcBef>
                <a:spcPts val="0"/>
              </a:spcBef>
              <a:spcAft>
                <a:spcPts val="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Zelilidis, A. &amp; Maravelis, A.G. 2015: Introduction to the Thematic Issue: Adriatic and Ionian Seas: Proven Petroleum Systems and Future Prospects. Journal of Petroleum Geology, vol. 38(3), 247- 253.</a:t>
            </a:r>
          </a:p>
          <a:p>
            <a:pPr marL="342900" marR="0" lvl="0" indent="-342900">
              <a:lnSpc>
                <a:spcPct val="90000"/>
              </a:lnSpc>
              <a:spcBef>
                <a:spcPts val="0"/>
              </a:spcBef>
              <a:spcAft>
                <a:spcPts val="800"/>
              </a:spcAft>
              <a:buFont typeface="Symbol" panose="05050102010706020507" pitchFamily="18" charset="2"/>
              <a:buChar char=""/>
            </a:pP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Zelilidis, A., Maravelis, A.G., Tserolas, P. &amp; Konstantopoulos, P.A. 2015: An overview of the Petroleum systems in the Ionian zone, onshore NW Greece and Albania. Journal of Petroleum Geology, vol. 38 (3), 331-348</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247004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F3C70F-FFD5-45E0-9422-6F134F3CE6C2}"/>
              </a:ext>
            </a:extLst>
          </p:cNvPr>
          <p:cNvSpPr>
            <a:spLocks noGrp="1"/>
          </p:cNvSpPr>
          <p:nvPr>
            <p:ph type="title"/>
          </p:nvPr>
        </p:nvSpPr>
        <p:spPr>
          <a:xfrm>
            <a:off x="974179" y="714375"/>
            <a:ext cx="3332955" cy="5076826"/>
          </a:xfrm>
        </p:spPr>
        <p:txBody>
          <a:bodyPr anchor="ctr">
            <a:normAutofit/>
          </a:bodyPr>
          <a:lstStyle/>
          <a:p>
            <a:r>
              <a:rPr lang="el-GR" sz="2200" dirty="0">
                <a:effectLst/>
                <a:latin typeface="Arial" panose="020B0604020202020204" pitchFamily="34" charset="0"/>
                <a:cs typeface="Arial" panose="020B0604020202020204" pitchFamily="34" charset="0"/>
              </a:rPr>
              <a:t>  ΠΡΟΫΠΟΘΕΣΕΙΣ ΑΝΑΠΤΥΞΗΣ ΠΕΔΙΩΝ ΥΔΡΟΓΟΝΑΝΘΡΑΚΩΝ</a:t>
            </a:r>
            <a:r>
              <a:rPr lang="en-US" sz="2200" dirty="0">
                <a:effectLst/>
                <a:latin typeface="Arial" panose="020B0604020202020204" pitchFamily="34" charset="0"/>
                <a:cs typeface="Arial" panose="020B0604020202020204" pitchFamily="34" charset="0"/>
              </a:rPr>
              <a:t/>
            </a:r>
            <a:br>
              <a:rPr lang="en-US" sz="2200" dirty="0">
                <a:effectLst/>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0" name="Straight Connector 29">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46946FFA-8F4F-407E-8AD0-E52753028FA3}"/>
              </a:ext>
            </a:extLst>
          </p:cNvPr>
          <p:cNvSpPr>
            <a:spLocks noGrp="1"/>
          </p:cNvSpPr>
          <p:nvPr>
            <p:ph idx="1"/>
          </p:nvPr>
        </p:nvSpPr>
        <p:spPr>
          <a:xfrm>
            <a:off x="4973046" y="714375"/>
            <a:ext cx="6253751" cy="5076825"/>
          </a:xfrm>
        </p:spPr>
        <p:txBody>
          <a:bodyPr>
            <a:normAutofit/>
          </a:bodyPr>
          <a:lstStyle/>
          <a:p>
            <a:pPr marL="0" indent="0">
              <a:buNone/>
            </a:pPr>
            <a:r>
              <a:rPr lang="el-GR" sz="1800" dirty="0">
                <a:solidFill>
                  <a:schemeClr val="tx1"/>
                </a:solidFill>
                <a:latin typeface="Arial" panose="020B0604020202020204" pitchFamily="34" charset="0"/>
                <a:cs typeface="Arial" panose="020B0604020202020204" pitchFamily="34" charset="0"/>
              </a:rPr>
              <a:t>Θα πρέπει να υπάρχει</a:t>
            </a:r>
            <a:r>
              <a:rPr lang="en-US" sz="1800" dirty="0">
                <a:solidFill>
                  <a:schemeClr val="tx1"/>
                </a:solidFill>
                <a:latin typeface="Arial" panose="020B0604020202020204" pitchFamily="34" charset="0"/>
                <a:cs typeface="Arial" panose="020B0604020202020204" pitchFamily="34" charset="0"/>
              </a:rPr>
              <a:t>:</a:t>
            </a:r>
          </a:p>
          <a:p>
            <a:r>
              <a:rPr lang="el-GR" sz="1800" b="1" dirty="0">
                <a:solidFill>
                  <a:schemeClr val="tx1"/>
                </a:solidFill>
                <a:effectLst/>
                <a:latin typeface="Arial" panose="020B0604020202020204" pitchFamily="34" charset="0"/>
                <a:cs typeface="Arial" panose="020B0604020202020204" pitchFamily="34" charset="0"/>
              </a:rPr>
              <a:t>Μητρικό</a:t>
            </a:r>
            <a:r>
              <a:rPr lang="el-GR" sz="1800" dirty="0">
                <a:solidFill>
                  <a:schemeClr val="tx1"/>
                </a:solidFill>
                <a:effectLst/>
                <a:latin typeface="Arial" panose="020B0604020202020204" pitchFamily="34" charset="0"/>
                <a:cs typeface="Arial" panose="020B0604020202020204" pitchFamily="34" charset="0"/>
              </a:rPr>
              <a:t> </a:t>
            </a:r>
            <a:r>
              <a:rPr lang="el-GR" sz="1800" b="1" dirty="0">
                <a:solidFill>
                  <a:schemeClr val="tx1"/>
                </a:solidFill>
                <a:effectLst/>
                <a:latin typeface="Arial" panose="020B0604020202020204" pitchFamily="34" charset="0"/>
                <a:cs typeface="Arial" panose="020B0604020202020204" pitchFamily="34" charset="0"/>
              </a:rPr>
              <a:t>πέτρωμα</a:t>
            </a:r>
            <a:endParaRPr lang="en-US" sz="1800" b="1"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Ταμιευτήρας</a:t>
            </a:r>
            <a:r>
              <a:rPr lang="el-GR" sz="18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Παγίδα</a:t>
            </a:r>
            <a:endParaRPr lang="en-US" sz="1800" b="1" dirty="0">
              <a:solidFill>
                <a:schemeClr val="tx1"/>
              </a:solidFill>
              <a:effectLst/>
              <a:latin typeface="Arial" panose="020B0604020202020204" pitchFamily="34" charset="0"/>
              <a:cs typeface="Arial" panose="020B0604020202020204" pitchFamily="34" charset="0"/>
            </a:endParaRPr>
          </a:p>
          <a:p>
            <a:pPr marL="0" indent="0">
              <a:buNone/>
            </a:pPr>
            <a:r>
              <a:rPr lang="el-GR" sz="1800" dirty="0">
                <a:solidFill>
                  <a:schemeClr val="tx1"/>
                </a:solidFill>
                <a:effectLst/>
                <a:latin typeface="Arial" panose="020B0604020202020204" pitchFamily="34" charset="0"/>
                <a:cs typeface="Arial" panose="020B0604020202020204" pitchFamily="34" charset="0"/>
                <a:sym typeface="Wingdings" panose="05000000000000000000" pitchFamily="2" charset="2"/>
              </a:rPr>
              <a:t></a:t>
            </a:r>
            <a:r>
              <a:rPr lang="el-GR" sz="1800" dirty="0">
                <a:solidFill>
                  <a:schemeClr val="tx1"/>
                </a:solidFill>
                <a:effectLst/>
                <a:latin typeface="Arial" panose="020B0604020202020204" pitchFamily="34" charset="0"/>
                <a:cs typeface="Arial" panose="020B0604020202020204" pitchFamily="34" charset="0"/>
              </a:rPr>
              <a:t> Δομικές</a:t>
            </a:r>
            <a:endParaRPr lang="en-US" sz="1800" dirty="0">
              <a:solidFill>
                <a:schemeClr val="tx1"/>
              </a:solidFill>
              <a:effectLst/>
              <a:latin typeface="Arial" panose="020B0604020202020204" pitchFamily="34" charset="0"/>
              <a:cs typeface="Arial" panose="020B0604020202020204" pitchFamily="34" charset="0"/>
            </a:endParaRPr>
          </a:p>
          <a:p>
            <a:pPr marL="0" indent="0">
              <a:buNone/>
            </a:pPr>
            <a:r>
              <a:rPr lang="el-GR" sz="1800" dirty="0">
                <a:solidFill>
                  <a:schemeClr val="tx1"/>
                </a:solidFill>
                <a:effectLst/>
                <a:latin typeface="Arial" panose="020B0604020202020204" pitchFamily="34" charset="0"/>
                <a:cs typeface="Arial" panose="020B0604020202020204" pitchFamily="34" charset="0"/>
                <a:sym typeface="Wingdings" panose="05000000000000000000" pitchFamily="2" charset="2"/>
              </a:rPr>
              <a:t></a:t>
            </a:r>
            <a:r>
              <a:rPr lang="el-GR" sz="1800" dirty="0">
                <a:solidFill>
                  <a:schemeClr val="tx1"/>
                </a:solidFill>
                <a:effectLst/>
                <a:latin typeface="Arial" panose="020B0604020202020204" pitchFamily="34" charset="0"/>
                <a:cs typeface="Arial" panose="020B0604020202020204" pitchFamily="34" charset="0"/>
              </a:rPr>
              <a:t> Στρωματογραφικές</a:t>
            </a:r>
            <a:endParaRPr lang="en-US" sz="1800" dirty="0">
              <a:solidFill>
                <a:schemeClr val="tx1"/>
              </a:solidFill>
              <a:effectLst/>
              <a:latin typeface="Arial" panose="020B0604020202020204" pitchFamily="34" charset="0"/>
              <a:cs typeface="Arial" panose="020B0604020202020204" pitchFamily="34" charset="0"/>
            </a:endParaRPr>
          </a:p>
          <a:p>
            <a:pPr>
              <a:buFont typeface="Wingdings" panose="05000000000000000000" pitchFamily="2" charset="2"/>
              <a:buChar char="à"/>
            </a:pPr>
            <a:r>
              <a:rPr lang="el-GR" sz="1800" dirty="0">
                <a:solidFill>
                  <a:schemeClr val="tx1"/>
                </a:solidFill>
                <a:effectLst/>
                <a:latin typeface="Arial" panose="020B0604020202020204" pitchFamily="34" charset="0"/>
                <a:cs typeface="Arial" panose="020B0604020202020204" pitchFamily="34" charset="0"/>
              </a:rPr>
              <a:t>Υδροδυναμικές </a:t>
            </a:r>
            <a:endParaRPr lang="en-US" sz="1800"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Μονωτήρας</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73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038DCD-C0C0-4767-AC9E-DF11E8379915}"/>
              </a:ext>
            </a:extLst>
          </p:cNvPr>
          <p:cNvSpPr>
            <a:spLocks noGrp="1"/>
          </p:cNvSpPr>
          <p:nvPr>
            <p:ph type="title"/>
          </p:nvPr>
        </p:nvSpPr>
        <p:spPr>
          <a:xfrm>
            <a:off x="974179" y="714375"/>
            <a:ext cx="3332955" cy="5076826"/>
          </a:xfrm>
        </p:spPr>
        <p:txBody>
          <a:bodyPr anchor="ctr">
            <a:normAutofit/>
          </a:bodyPr>
          <a:lstStyle/>
          <a:p>
            <a:r>
              <a:rPr lang="el-GR" sz="2400" dirty="0">
                <a:effectLst/>
                <a:latin typeface="Arial" panose="020B0604020202020204" pitchFamily="34" charset="0"/>
                <a:ea typeface="Times New Roman" panose="02020603050405020304" pitchFamily="18" charset="0"/>
                <a:cs typeface="Arial" panose="020B0604020202020204" pitchFamily="34" charset="0"/>
              </a:rPr>
              <a:t>Για την αξιοποίηση ενός πεδίου θα πρέπει να</a:t>
            </a:r>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43" name="Straight Connector 42">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82170E7B-2151-4A97-A087-EE96587E4966}"/>
              </a:ext>
            </a:extLst>
          </p:cNvPr>
          <p:cNvSpPr>
            <a:spLocks noGrp="1"/>
          </p:cNvSpPr>
          <p:nvPr>
            <p:ph idx="1"/>
          </p:nvPr>
        </p:nvSpPr>
        <p:spPr>
          <a:xfrm>
            <a:off x="4973046" y="714375"/>
            <a:ext cx="6253751" cy="5076825"/>
          </a:xfrm>
        </p:spPr>
        <p:txBody>
          <a:bodyPr>
            <a:normAutofit/>
          </a:bodyPr>
          <a:lstStyle/>
          <a:p>
            <a:pPr marL="0" marR="0">
              <a:spcBef>
                <a:spcPts val="0"/>
              </a:spcBef>
              <a:spcAft>
                <a:spcPts val="800"/>
              </a:spcAft>
            </a:pPr>
            <a:r>
              <a:rPr lang="el-G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Διερευνούμε</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l-G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τις παραπάνω 4 προϋποθέσεις και το χρόνο δημιουργίας τους</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l-G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Αξιολογούμε</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l-G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το πεδίο (μέγεθος, σχήμα)</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l-G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Σχεδιάζουμε</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l-G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το τεχνικό μέρος (γεωτρήσεις, πλατφόρμες)</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pPr>
            <a:r>
              <a:rPr lang="el-G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Παράγουμε</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l-G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δεδομένα και αξιολογήσεις όσον αφορά τον χρόνο ζωής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chemeClr val="tx1"/>
              </a:solidFill>
            </a:endParaRPr>
          </a:p>
        </p:txBody>
      </p:sp>
    </p:spTree>
    <p:extLst>
      <p:ext uri="{BB962C8B-B14F-4D97-AF65-F5344CB8AC3E}">
        <p14:creationId xmlns:p14="http://schemas.microsoft.com/office/powerpoint/2010/main" val="13191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8C3340-175E-4993-ACF2-14B09BB93EB6}"/>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2400" dirty="0">
                <a:effectLst>
                  <a:glow rad="38100">
                    <a:schemeClr val="bg1">
                      <a:lumMod val="65000"/>
                      <a:lumOff val="35000"/>
                      <a:alpha val="50000"/>
                    </a:schemeClr>
                  </a:glow>
                  <a:outerShdw blurRad="28575" dist="31750" dir="13200000" algn="tl" rotWithShape="0">
                    <a:srgbClr val="000000">
                      <a:alpha val="25000"/>
                    </a:srgbClr>
                  </a:outerShdw>
                </a:effectLst>
              </a:rPr>
              <a:t>πετρελαϊκό σύστημα φόρτισης</a:t>
            </a:r>
            <a:br>
              <a:rPr lang="en-US" sz="2400" dirty="0">
                <a:effectLst>
                  <a:glow rad="38100">
                    <a:schemeClr val="bg1">
                      <a:lumMod val="65000"/>
                      <a:lumOff val="35000"/>
                      <a:alpha val="50000"/>
                    </a:schemeClr>
                  </a:glow>
                  <a:outerShdw blurRad="28575" dist="31750" dir="13200000" algn="tl" rotWithShape="0">
                    <a:srgbClr val="000000">
                      <a:alpha val="25000"/>
                    </a:srgbClr>
                  </a:outerShdw>
                </a:effectLst>
              </a:rPr>
            </a:br>
            <a:endParaRPr lang="en-US" sz="24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4" name="Θέση περιεχομένου 3" descr="Εικόνα που περιέχει κείμενο, χάρτης&#10;&#10;Περιγραφή που δημιουργήθηκε αυτόματα">
            <a:extLst>
              <a:ext uri="{FF2B5EF4-FFF2-40B4-BE49-F238E27FC236}">
                <a16:creationId xmlns:a16="http://schemas.microsoft.com/office/drawing/2014/main" id="{CB375690-B845-4227-8C0F-441F943BD0F2}"/>
              </a:ext>
            </a:extLst>
          </p:cNvPr>
          <p:cNvPicPr>
            <a:picLocks/>
          </p:cNvPicPr>
          <p:nvPr/>
        </p:nvPicPr>
        <p:blipFill rotWithShape="1">
          <a:blip r:embed="rId3">
            <a:extLst>
              <a:ext uri="{28A0092B-C50C-407E-A947-70E740481C1C}">
                <a14:useLocalDpi xmlns:a14="http://schemas.microsoft.com/office/drawing/2010/main" val="0"/>
              </a:ext>
            </a:extLst>
          </a:blip>
          <a:srcRect t="24506" b="24506"/>
          <a:stretch/>
        </p:blipFill>
        <p:spPr>
          <a:xfrm>
            <a:off x="20" y="89455"/>
            <a:ext cx="12191980" cy="4273816"/>
          </a:xfrm>
          <a:prstGeom prst="rect">
            <a:avLst/>
          </a:prstGeom>
        </p:spPr>
      </p:pic>
    </p:spTree>
    <p:extLst>
      <p:ext uri="{BB962C8B-B14F-4D97-AF65-F5344CB8AC3E}">
        <p14:creationId xmlns:p14="http://schemas.microsoft.com/office/powerpoint/2010/main" val="32269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9E7DC8-EB14-4977-B7AE-46E8ADBCDAA9}"/>
              </a:ext>
            </a:extLst>
          </p:cNvPr>
          <p:cNvSpPr>
            <a:spLocks noGrp="1"/>
          </p:cNvSpPr>
          <p:nvPr>
            <p:ph type="title"/>
          </p:nvPr>
        </p:nvSpPr>
        <p:spPr>
          <a:xfrm>
            <a:off x="1751012" y="4363271"/>
            <a:ext cx="8676222" cy="1906900"/>
          </a:xfrm>
        </p:spPr>
        <p:txBody>
          <a:bodyPr vert="horz" lIns="91440" tIns="45720" rIns="91440" bIns="45720" rtlCol="0" anchor="b">
            <a:normAutofit/>
          </a:bodyPr>
          <a:lstStyle/>
          <a:p>
            <a:pPr algn="ctr">
              <a:lnSpc>
                <a:spcPct val="90000"/>
              </a:lnSpc>
            </a:pPr>
            <a:r>
              <a:rPr lang="en-US" sz="2400"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t> πρωτογενής - δευτερογενής μετανάστευση πετρελαίου</a:t>
            </a:r>
            <a:br>
              <a:rPr lang="en-US" sz="2400"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br>
            <a:endParaRPr lang="en-US" sz="2400"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4" name="Θέση περιεχομένου 3" descr="Εικόνα που περιέχει κείμενο&#10;&#10;Περιγραφή που δημιουργήθηκε αυτόματα">
            <a:extLst>
              <a:ext uri="{FF2B5EF4-FFF2-40B4-BE49-F238E27FC236}">
                <a16:creationId xmlns:a16="http://schemas.microsoft.com/office/drawing/2014/main" id="{2D0CD840-4C86-4227-B989-0A95D5784633}"/>
              </a:ext>
            </a:extLst>
          </p:cNvPr>
          <p:cNvPicPr>
            <a:picLocks/>
          </p:cNvPicPr>
          <p:nvPr/>
        </p:nvPicPr>
        <p:blipFill rotWithShape="1">
          <a:blip r:embed="rId3">
            <a:extLst>
              <a:ext uri="{28A0092B-C50C-407E-A947-70E740481C1C}">
                <a14:useLocalDpi xmlns:a14="http://schemas.microsoft.com/office/drawing/2010/main" val="0"/>
              </a:ext>
            </a:extLst>
          </a:blip>
          <a:srcRect t="3938" b="21062"/>
          <a:stretch/>
        </p:blipFill>
        <p:spPr bwMode="auto">
          <a:xfrm>
            <a:off x="1751012" y="354563"/>
            <a:ext cx="8689976" cy="425475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5608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CE0A42-2C70-484E-B3FB-6C457CB2674E}"/>
              </a:ext>
            </a:extLst>
          </p:cNvPr>
          <p:cNvSpPr>
            <a:spLocks noGrp="1"/>
          </p:cNvSpPr>
          <p:nvPr>
            <p:ph type="title"/>
          </p:nvPr>
        </p:nvSpPr>
        <p:spPr>
          <a:xfrm>
            <a:off x="974179" y="714375"/>
            <a:ext cx="3332955" cy="5076826"/>
          </a:xfrm>
        </p:spPr>
        <p:txBody>
          <a:bodyPr anchor="ctr">
            <a:normAutofit/>
          </a:bodyPr>
          <a:lstStyle/>
          <a:p>
            <a:r>
              <a:rPr lang="el-GR" sz="2400" dirty="0">
                <a:latin typeface="Arial" panose="020B0604020202020204" pitchFamily="34" charset="0"/>
                <a:cs typeface="Arial" panose="020B0604020202020204" pitchFamily="34" charset="0"/>
              </a:rPr>
              <a:t>ΑΝΑΛΥΣΗ ΙΟΝΙΑΣ ΛΕΚΑΝΗΣ</a:t>
            </a:r>
            <a:endParaRPr lang="en-US"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Θέση περιεχομένου 2">
            <a:extLst>
              <a:ext uri="{FF2B5EF4-FFF2-40B4-BE49-F238E27FC236}">
                <a16:creationId xmlns:a16="http://schemas.microsoft.com/office/drawing/2014/main" id="{2667BC53-EBF2-4B57-AB52-38CFF30180E1}"/>
              </a:ext>
            </a:extLst>
          </p:cNvPr>
          <p:cNvSpPr>
            <a:spLocks noGrp="1"/>
          </p:cNvSpPr>
          <p:nvPr>
            <p:ph idx="1"/>
          </p:nvPr>
        </p:nvSpPr>
        <p:spPr>
          <a:xfrm>
            <a:off x="4973046" y="714375"/>
            <a:ext cx="6253751" cy="5076825"/>
          </a:xfrm>
        </p:spPr>
        <p:txBody>
          <a:bodyPr>
            <a:normAutofit/>
          </a:bodyPr>
          <a:lstStyle/>
          <a:p>
            <a:pPr marL="0" indent="0">
              <a:buNone/>
            </a:pPr>
            <a:r>
              <a:rPr lang="el-GR" sz="1800" dirty="0">
                <a:solidFill>
                  <a:schemeClr val="tx1"/>
                </a:solidFill>
                <a:latin typeface="Arial" panose="020B0604020202020204" pitchFamily="34" charset="0"/>
                <a:cs typeface="Arial" panose="020B0604020202020204" pitchFamily="34" charset="0"/>
              </a:rPr>
              <a:t>ΓΕΝΙΚΗ ΕΙΣΑΓΩΓΗ</a:t>
            </a:r>
          </a:p>
          <a:p>
            <a:pPr marL="0" indent="0">
              <a:buNone/>
            </a:pPr>
            <a:r>
              <a:rPr lang="el-GR" sz="1800" dirty="0">
                <a:solidFill>
                  <a:schemeClr val="tx1"/>
                </a:solidFill>
                <a:effectLst/>
                <a:latin typeface="Arial" panose="020B0604020202020204" pitchFamily="34" charset="0"/>
                <a:cs typeface="Arial" panose="020B0604020202020204" pitchFamily="34" charset="0"/>
              </a:rPr>
              <a:t>δημιουργούνται τρείς τύποι περιθωρίων</a:t>
            </a:r>
            <a:r>
              <a:rPr lang="en-US" sz="1800" dirty="0">
                <a:solidFill>
                  <a:schemeClr val="tx1"/>
                </a:solidFill>
                <a:effectLst/>
                <a:latin typeface="Arial" panose="020B0604020202020204" pitchFamily="34" charset="0"/>
                <a:cs typeface="Arial" panose="020B0604020202020204" pitchFamily="34" charset="0"/>
              </a:rPr>
              <a:t>:</a:t>
            </a:r>
            <a:r>
              <a:rPr lang="el-GR" sz="18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Αποκλίνοντα</a:t>
            </a:r>
            <a:r>
              <a:rPr lang="el-GR" sz="1800" dirty="0">
                <a:solidFill>
                  <a:schemeClr val="tx1"/>
                </a:solidFill>
                <a:effectLst/>
                <a:latin typeface="Arial" panose="020B0604020202020204" pitchFamily="34" charset="0"/>
                <a:cs typeface="Arial" panose="020B0604020202020204" pitchFamily="34" charset="0"/>
              </a:rPr>
              <a:t> :μεγάλα ρήγματα και δημιουργία νέου φλοιού, </a:t>
            </a:r>
            <a:endParaRPr lang="en-US" sz="1800"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Παθητικά περιθώρια</a:t>
            </a:r>
            <a:r>
              <a:rPr lang="el-GR" sz="1800" dirty="0">
                <a:solidFill>
                  <a:schemeClr val="tx1"/>
                </a:solidFill>
                <a:effectLst/>
                <a:latin typeface="Arial" panose="020B0604020202020204" pitchFamily="34" charset="0"/>
                <a:cs typeface="Arial" panose="020B0604020202020204" pitchFamily="34" charset="0"/>
              </a:rPr>
              <a:t> :παράλληλη κίνηση λιθοσφαιρικών πλακών και δημιουργία σεισμών,</a:t>
            </a:r>
            <a:endParaRPr lang="en-US" sz="1800" dirty="0">
              <a:solidFill>
                <a:schemeClr val="tx1"/>
              </a:solidFill>
              <a:effectLst/>
              <a:latin typeface="Arial" panose="020B0604020202020204" pitchFamily="34" charset="0"/>
              <a:cs typeface="Arial" panose="020B0604020202020204" pitchFamily="34" charset="0"/>
            </a:endParaRPr>
          </a:p>
          <a:p>
            <a:r>
              <a:rPr lang="el-GR" sz="1800" b="1" dirty="0">
                <a:solidFill>
                  <a:schemeClr val="tx1"/>
                </a:solidFill>
                <a:effectLst/>
                <a:latin typeface="Arial" panose="020B0604020202020204" pitchFamily="34" charset="0"/>
                <a:cs typeface="Arial" panose="020B0604020202020204" pitchFamily="34" charset="0"/>
              </a:rPr>
              <a:t>Συγκλίνοντα</a:t>
            </a:r>
            <a:r>
              <a:rPr lang="el-GR" sz="1800" dirty="0">
                <a:solidFill>
                  <a:schemeClr val="tx1"/>
                </a:solidFill>
                <a:effectLst/>
                <a:latin typeface="Arial" panose="020B0604020202020204" pitchFamily="34" charset="0"/>
                <a:cs typeface="Arial" panose="020B0604020202020204" pitchFamily="34" charset="0"/>
              </a:rPr>
              <a:t> :καταβύθιση ωκεάνιου φλοιού κάτω από τον ηπειρωτικό</a:t>
            </a:r>
            <a:endParaRPr lang="en-US" sz="1800" dirty="0">
              <a:solidFill>
                <a:schemeClr val="tx1"/>
              </a:solidFill>
              <a:effectLst/>
              <a:latin typeface="Arial" panose="020B0604020202020204" pitchFamily="34" charset="0"/>
              <a:cs typeface="Arial" panose="020B0604020202020204" pitchFamily="34" charset="0"/>
            </a:endParaRPr>
          </a:p>
          <a:p>
            <a:pPr marL="0" indent="0">
              <a:buNone/>
            </a:pPr>
            <a:endParaRPr lang="en-US" dirty="0">
              <a:solidFill>
                <a:schemeClr val="tx1"/>
              </a:solidFill>
              <a:effectLst/>
            </a:endParaRP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55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F8982E-02F0-4D24-85CB-98DEBCC32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B148FF6-A4D5-4540-829B-2DECC05CB9DC}"/>
              </a:ext>
            </a:extLst>
          </p:cNvPr>
          <p:cNvSpPr>
            <a:spLocks noGrp="1"/>
          </p:cNvSpPr>
          <p:nvPr>
            <p:ph type="title"/>
          </p:nvPr>
        </p:nvSpPr>
        <p:spPr>
          <a:xfrm>
            <a:off x="643192" y="609600"/>
            <a:ext cx="3643674" cy="1905000"/>
          </a:xfrm>
        </p:spPr>
        <p:txBody>
          <a:bodyPr>
            <a:normAutofit/>
          </a:bodyPr>
          <a:lstStyle/>
          <a:p>
            <a:pPr algn="ctr"/>
            <a:r>
              <a:rPr lang="el-GR" sz="2400" dirty="0">
                <a:gradFill flip="none" rotWithShape="1">
                  <a:gsLst>
                    <a:gs pos="0">
                      <a:sysClr val="window" lastClr="FFFFFF"/>
                    </a:gs>
                    <a:gs pos="100000">
                      <a:sysClr val="window" lastClr="FFFFFF">
                        <a:lumMod val="65000"/>
                      </a:sysClr>
                    </a:gs>
                  </a:gsLst>
                  <a:lin ang="5580000" scaled="0"/>
                  <a:tileRect/>
                </a:gradFill>
                <a:effectLst/>
                <a:latin typeface="Arial" panose="020B0604020202020204" pitchFamily="34" charset="0"/>
                <a:cs typeface="Arial" panose="020B0604020202020204" pitchFamily="34" charset="0"/>
              </a:rPr>
              <a:t> ΑΝΑΛΥΣΗ ΙΟΝΙΑΣ ΛΕΚΑΝΗΣ</a:t>
            </a:r>
            <a:r>
              <a:rPr lang="en-US" sz="2400" dirty="0">
                <a:gradFill flip="none" rotWithShape="1">
                  <a:gsLst>
                    <a:gs pos="0">
                      <a:sysClr val="window" lastClr="FFFFFF"/>
                    </a:gs>
                    <a:gs pos="100000">
                      <a:sysClr val="window" lastClr="FFFFFF">
                        <a:lumMod val="65000"/>
                      </a:sysClr>
                    </a:gs>
                  </a:gsLst>
                  <a:lin ang="5580000" scaled="0"/>
                  <a:tileRect/>
                </a:gradFill>
                <a:effectLst/>
                <a:latin typeface="Arial" panose="020B0604020202020204" pitchFamily="34" charset="0"/>
                <a:cs typeface="Arial" panose="020B0604020202020204" pitchFamily="34" charset="0"/>
              </a:rPr>
              <a:t/>
            </a:r>
            <a:br>
              <a:rPr lang="en-US" sz="2400" dirty="0">
                <a:gradFill flip="none" rotWithShape="1">
                  <a:gsLst>
                    <a:gs pos="0">
                      <a:sysClr val="window" lastClr="FFFFFF"/>
                    </a:gs>
                    <a:gs pos="100000">
                      <a:sysClr val="window" lastClr="FFFFFF">
                        <a:lumMod val="65000"/>
                      </a:sysClr>
                    </a:gs>
                  </a:gsLst>
                  <a:lin ang="5580000" scaled="0"/>
                  <a:tileRect/>
                </a:gradFill>
                <a:effectLst/>
                <a:latin typeface="Arial" panose="020B0604020202020204" pitchFamily="34" charset="0"/>
                <a:cs typeface="Arial" panose="020B0604020202020204" pitchFamily="34" charset="0"/>
              </a:rPr>
            </a:br>
            <a:endParaRPr lang="en-US" sz="2400" dirty="0">
              <a:gradFill flip="none" rotWithShape="1">
                <a:gsLst>
                  <a:gs pos="0">
                    <a:sysClr val="window" lastClr="FFFFFF"/>
                  </a:gs>
                  <a:gs pos="100000">
                    <a:sysClr val="window" lastClr="FFFFFF">
                      <a:lumMod val="65000"/>
                    </a:sysClr>
                  </a:gs>
                </a:gsLst>
                <a:lin ang="5580000" scaled="0"/>
                <a:tileRect/>
              </a:gra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B6BEB81A-19B6-45F4-87EA-1ED14BA7C424}"/>
              </a:ext>
            </a:extLst>
          </p:cNvPr>
          <p:cNvSpPr>
            <a:spLocks noGrp="1"/>
          </p:cNvSpPr>
          <p:nvPr>
            <p:ph idx="1"/>
          </p:nvPr>
        </p:nvSpPr>
        <p:spPr>
          <a:xfrm>
            <a:off x="643192" y="2666999"/>
            <a:ext cx="3643674" cy="3216276"/>
          </a:xfrm>
        </p:spPr>
        <p:txBody>
          <a:bodyPr anchor="t">
            <a:normAutofit/>
          </a:bodyPr>
          <a:lstStyle/>
          <a:p>
            <a:pPr marL="0" indent="0">
              <a:lnSpc>
                <a:spcPct val="90000"/>
              </a:lnSpc>
              <a:buNone/>
            </a:pPr>
            <a:r>
              <a:rPr lang="el-GR" sz="1500"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rPr>
              <a:t>ΓΕΩΛΟΓΙΑ ΠΕΡΙΟΧΗΣ </a:t>
            </a:r>
          </a:p>
          <a:p>
            <a:pPr marL="0" indent="0">
              <a:lnSpc>
                <a:spcPct val="90000"/>
              </a:lnSpc>
              <a:buNone/>
            </a:pPr>
            <a:endParaRPr lang="el-GR" sz="1500"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endParaRPr>
          </a:p>
          <a:p>
            <a:pPr marL="0" indent="0">
              <a:lnSpc>
                <a:spcPct val="90000"/>
              </a:lnSpc>
              <a:buNone/>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Η Δυτική Ελλάδα αποτελεί τμήμα των εξωτερικών Ελληνίδων</a:t>
            </a:r>
            <a:r>
              <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a:t>
            </a: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Οι εξωτερικές Ελληνίδες χωρίζονται από τις εσωτερικές από την επώθηση της Πίνδου. Από τα ανατολικά προς τα δυτικά χωρίζονται στην :</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1)Γάβροβο</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2)Προαπούλια  &amp;</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3)Ιόνια </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endParaRPr lang="en-US" sz="1500" dirty="0">
              <a:gradFill flip="none" rotWithShape="1">
                <a:gsLst>
                  <a:gs pos="0">
                    <a:sysClr val="window" lastClr="FFFFFF"/>
                  </a:gs>
                  <a:gs pos="100000">
                    <a:sysClr val="window" lastClr="FFFFFF">
                      <a:lumMod val="75000"/>
                    </a:sysClr>
                  </a:gs>
                </a:gsLst>
                <a:lin ang="5580000" scaled="0"/>
                <a:tileRect/>
              </a:gradFill>
            </a:endParaRPr>
          </a:p>
        </p:txBody>
      </p:sp>
      <p:sp>
        <p:nvSpPr>
          <p:cNvPr id="19"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81FBF25D-32ED-4039-8152-B4E56CC1E7A7}"/>
              </a:ext>
            </a:extLst>
          </p:cNvPr>
          <p:cNvPicPr/>
          <p:nvPr/>
        </p:nvPicPr>
        <p:blipFill rotWithShape="1">
          <a:blip r:embed="rId2">
            <a:extLst>
              <a:ext uri="{28A0092B-C50C-407E-A947-70E740481C1C}">
                <a14:useLocalDpi xmlns:a14="http://schemas.microsoft.com/office/drawing/2010/main" val="0"/>
              </a:ext>
            </a:extLst>
          </a:blip>
          <a:srcRect l="26902"/>
          <a:stretch/>
        </p:blipFill>
        <p:spPr bwMode="auto">
          <a:xfrm>
            <a:off x="5325082" y="1115267"/>
            <a:ext cx="5541269" cy="428303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63406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0EF8982E-02F0-4D24-85CB-98DEBCC32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5B528AD-A4A6-43CE-B2D2-54739584A13E}"/>
              </a:ext>
            </a:extLst>
          </p:cNvPr>
          <p:cNvSpPr>
            <a:spLocks noGrp="1"/>
          </p:cNvSpPr>
          <p:nvPr>
            <p:ph type="title"/>
          </p:nvPr>
        </p:nvSpPr>
        <p:spPr>
          <a:xfrm>
            <a:off x="643192" y="609600"/>
            <a:ext cx="3643674" cy="1905000"/>
          </a:xfrm>
        </p:spPr>
        <p:txBody>
          <a:bodyPr>
            <a:normAutofit/>
          </a:bodyPr>
          <a:lstStyle/>
          <a:p>
            <a:pPr algn="ctr"/>
            <a:r>
              <a:rPr lang="el-GR" sz="2800" dirty="0">
                <a:gradFill flip="none" rotWithShape="1">
                  <a:gsLst>
                    <a:gs pos="0">
                      <a:sysClr val="window" lastClr="FFFFFF"/>
                    </a:gs>
                    <a:gs pos="100000">
                      <a:sysClr val="window" lastClr="FFFFFF">
                        <a:lumMod val="65000"/>
                      </a:sysClr>
                    </a:gs>
                  </a:gsLst>
                  <a:lin ang="5580000" scaled="0"/>
                  <a:tileRect/>
                </a:gradFill>
                <a:latin typeface="Arial" panose="020B0604020202020204" pitchFamily="34" charset="0"/>
                <a:cs typeface="Arial" panose="020B0604020202020204" pitchFamily="34" charset="0"/>
              </a:rPr>
              <a:t>ΑΝΑΛΥΣΗ ΙΟΝΙΑΣ ΛΕΚΑΝΗΣ</a:t>
            </a:r>
            <a:endParaRPr lang="en-US" sz="2800" dirty="0">
              <a:gradFill flip="none" rotWithShape="1">
                <a:gsLst>
                  <a:gs pos="0">
                    <a:sysClr val="window" lastClr="FFFFFF"/>
                  </a:gs>
                  <a:gs pos="100000">
                    <a:sysClr val="window" lastClr="FFFFFF">
                      <a:lumMod val="65000"/>
                    </a:sysClr>
                  </a:gs>
                </a:gsLst>
                <a:lin ang="5580000" scaled="0"/>
                <a:tileRect/>
              </a:gra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B05CD3CE-0D5A-405C-AA3A-6A42118C919B}"/>
              </a:ext>
            </a:extLst>
          </p:cNvPr>
          <p:cNvSpPr>
            <a:spLocks noGrp="1"/>
          </p:cNvSpPr>
          <p:nvPr>
            <p:ph idx="1"/>
          </p:nvPr>
        </p:nvSpPr>
        <p:spPr>
          <a:xfrm>
            <a:off x="643192" y="2666999"/>
            <a:ext cx="3643674" cy="3216276"/>
          </a:xfrm>
        </p:spPr>
        <p:txBody>
          <a:bodyPr anchor="t">
            <a:normAutofit/>
          </a:bodyPr>
          <a:lstStyle/>
          <a:p>
            <a:pPr marL="0" indent="0">
              <a:lnSpc>
                <a:spcPct val="90000"/>
              </a:lnSpc>
              <a:buNone/>
            </a:pPr>
            <a:r>
              <a:rPr lang="el-GR" sz="1500"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rPr>
              <a:t>ΤΕΚΤΟΝΙΣΜΟΣ </a:t>
            </a:r>
            <a:endParaRPr lang="en-US" sz="1500" dirty="0">
              <a:gradFill flip="none" rotWithShape="1">
                <a:gsLst>
                  <a:gs pos="0">
                    <a:sysClr val="window" lastClr="FFFFFF"/>
                  </a:gs>
                  <a:gs pos="100000">
                    <a:sysClr val="window" lastClr="FFFFFF">
                      <a:lumMod val="75000"/>
                    </a:sysClr>
                  </a:gs>
                </a:gsLst>
                <a:lin ang="5580000" scaled="0"/>
                <a:tileRect/>
              </a:gradFill>
              <a:latin typeface="Arial" panose="020B0604020202020204" pitchFamily="34" charset="0"/>
              <a:cs typeface="Arial" panose="020B0604020202020204" pitchFamily="34" charset="0"/>
            </a:endParaRPr>
          </a:p>
          <a:p>
            <a:pPr marL="0" indent="0">
              <a:lnSpc>
                <a:spcPct val="90000"/>
              </a:lnSpc>
              <a:buNone/>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Η απόθεση των ιζημάτων στη λεκάνη χωρίζεται σε τρία τεκτονικά στάδια: </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A</a:t>
            </a: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Το </a:t>
            </a:r>
            <a:r>
              <a:rPr lang="en-US"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pre</a:t>
            </a:r>
            <a:r>
              <a:rPr lang="el-GR"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a:t>
            </a:r>
            <a:r>
              <a:rPr lang="en-US"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rift</a:t>
            </a:r>
            <a:r>
              <a:rPr lang="el-GR"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στάδιο</a:t>
            </a: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κατά το Τριαδικό-κατ. Ιουρασικό </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Β) Το  </a:t>
            </a:r>
            <a:r>
              <a:rPr lang="en-US"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syn</a:t>
            </a:r>
            <a:r>
              <a:rPr lang="el-GR"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a:t>
            </a:r>
            <a:r>
              <a:rPr lang="en-US"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rift</a:t>
            </a: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στάδιο κατά το Μέσο Ιουρασικό-Κατώτερο Ηώκαινο &amp;</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Γ)  Ένα </a:t>
            </a:r>
            <a:r>
              <a:rPr lang="el-GR" sz="1500" b="1"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στάδιο συμπίεσης</a:t>
            </a:r>
            <a:r>
              <a:rPr lang="el-GR"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rPr>
              <a:t> κατά το Ανώτερο Ηώκαινο- Μέσο Μειόκαινο. </a:t>
            </a:r>
            <a:endParaRPr lang="en-US" sz="1500" dirty="0">
              <a:gradFill flip="none" rotWithShape="1">
                <a:gsLst>
                  <a:gs pos="0">
                    <a:sysClr val="window" lastClr="FFFFFF"/>
                  </a:gs>
                  <a:gs pos="100000">
                    <a:sysClr val="window" lastClr="FFFFFF">
                      <a:lumMod val="75000"/>
                    </a:sysClr>
                  </a:gs>
                </a:gsLst>
                <a:lin ang="5580000" scaled="0"/>
                <a:tileRect/>
              </a:gradFill>
              <a:effectLst/>
              <a:latin typeface="Arial" panose="020B0604020202020204" pitchFamily="34" charset="0"/>
              <a:cs typeface="Arial" panose="020B0604020202020204" pitchFamily="34" charset="0"/>
            </a:endParaRPr>
          </a:p>
          <a:p>
            <a:pPr>
              <a:lnSpc>
                <a:spcPct val="90000"/>
              </a:lnSpc>
            </a:pPr>
            <a:endParaRPr lang="en-US" sz="1500" dirty="0">
              <a:gradFill flip="none" rotWithShape="1">
                <a:gsLst>
                  <a:gs pos="0">
                    <a:sysClr val="window" lastClr="FFFFFF"/>
                  </a:gs>
                  <a:gs pos="100000">
                    <a:sysClr val="window" lastClr="FFFFFF">
                      <a:lumMod val="75000"/>
                    </a:sysClr>
                  </a:gs>
                </a:gsLst>
                <a:lin ang="5580000" scaled="0"/>
                <a:tileRect/>
              </a:gradFill>
            </a:endParaRPr>
          </a:p>
        </p:txBody>
      </p:sp>
      <p:sp>
        <p:nvSpPr>
          <p:cNvPr id="13"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Εικόνα 6" descr="Εικόνα που περιέχει στιγμιότυπο οθόνης&#10;&#10;Περιγραφή που δημιουργήθηκε αυτόματα">
            <a:extLst>
              <a:ext uri="{FF2B5EF4-FFF2-40B4-BE49-F238E27FC236}">
                <a16:creationId xmlns:a16="http://schemas.microsoft.com/office/drawing/2014/main" id="{0E567D54-FDE3-4CCF-9EE2-DC83054BA23D}"/>
              </a:ext>
            </a:extLst>
          </p:cNvPr>
          <p:cNvPicPr/>
          <p:nvPr/>
        </p:nvPicPr>
        <p:blipFill rotWithShape="1">
          <a:blip r:embed="rId2">
            <a:extLst>
              <a:ext uri="{28A0092B-C50C-407E-A947-70E740481C1C}">
                <a14:useLocalDpi xmlns:a14="http://schemas.microsoft.com/office/drawing/2010/main" val="0"/>
              </a:ext>
            </a:extLst>
          </a:blip>
          <a:srcRect t="2101" r="1" b="28857"/>
          <a:stretch/>
        </p:blipFill>
        <p:spPr bwMode="auto">
          <a:xfrm>
            <a:off x="5273140" y="1115267"/>
            <a:ext cx="5645153" cy="428303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872149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8F2C8-8F4E-499D-A45A-5A679092AB8E}"/>
              </a:ext>
            </a:extLst>
          </p:cNvPr>
          <p:cNvSpPr>
            <a:spLocks noGrp="1"/>
          </p:cNvSpPr>
          <p:nvPr>
            <p:ph type="title"/>
          </p:nvPr>
        </p:nvSpPr>
        <p:spPr>
          <a:xfrm>
            <a:off x="1141414" y="609600"/>
            <a:ext cx="6038768" cy="1905000"/>
          </a:xfrm>
        </p:spPr>
        <p:txBody>
          <a:bodyPr>
            <a:normAutofit/>
          </a:bodyPr>
          <a:lstStyle/>
          <a:p>
            <a:r>
              <a:rPr lang="el-GR">
                <a:latin typeface="Arial" panose="020B0604020202020204" pitchFamily="34" charset="0"/>
                <a:cs typeface="Arial" panose="020B0604020202020204" pitchFamily="34" charset="0"/>
              </a:rPr>
              <a:t>ΑΝΑΛΥΣΗ ΙΟΝΙΑΣ ΛΕΚΑΝΗΣ </a:t>
            </a:r>
            <a:endParaRPr lang="en-US">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B373F45C-8641-4A1E-8B95-8BAF43033171}"/>
              </a:ext>
            </a:extLst>
          </p:cNvPr>
          <p:cNvSpPr>
            <a:spLocks noGrp="1"/>
          </p:cNvSpPr>
          <p:nvPr>
            <p:ph idx="1"/>
          </p:nvPr>
        </p:nvSpPr>
        <p:spPr>
          <a:xfrm>
            <a:off x="1141414" y="2666999"/>
            <a:ext cx="5920867" cy="3373879"/>
          </a:xfrm>
        </p:spPr>
        <p:txBody>
          <a:bodyPr>
            <a:normAutofit/>
          </a:bodyPr>
          <a:lstStyle/>
          <a:p>
            <a:pPr marL="0" indent="0">
              <a:buNone/>
            </a:pPr>
            <a:r>
              <a:rPr lang="el-GR">
                <a:latin typeface="Arial" panose="020B0604020202020204" pitchFamily="34" charset="0"/>
                <a:cs typeface="Arial" panose="020B0604020202020204" pitchFamily="34" charset="0"/>
              </a:rPr>
              <a:t>ΙΖΗΜΑΤΟΛΟΓΙΑ-ΣΤΡΩΜΑΤΟΓΡΑΦΙΑ</a:t>
            </a:r>
            <a:endParaRPr lang="en-US" dirty="0">
              <a:effectLst/>
            </a:endParaRPr>
          </a:p>
          <a:p>
            <a:endParaRPr lang="en-US">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2CAC0E2-A334-4A65-B7FA-9BDDAD042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45E2207E-F2C5-491D-97F9-2A75A1A80D1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789302" y="109541"/>
            <a:ext cx="2968893" cy="3259074"/>
          </a:xfrm>
          <a:prstGeom prst="rect">
            <a:avLst/>
          </a:prstGeom>
          <a:noFill/>
        </p:spPr>
      </p:pic>
      <p:pic>
        <p:nvPicPr>
          <p:cNvPr id="9" name="Εικόνα 8">
            <a:extLst>
              <a:ext uri="{FF2B5EF4-FFF2-40B4-BE49-F238E27FC236}">
                <a16:creationId xmlns:a16="http://schemas.microsoft.com/office/drawing/2014/main" id="{81BD41BD-C278-4CBE-8D54-0541538CDB4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030996" y="3598926"/>
            <a:ext cx="2727199" cy="3259074"/>
          </a:xfrm>
          <a:prstGeom prst="rect">
            <a:avLst/>
          </a:prstGeom>
          <a:noFill/>
        </p:spPr>
      </p:pic>
    </p:spTree>
    <p:extLst>
      <p:ext uri="{BB962C8B-B14F-4D97-AF65-F5344CB8AC3E}">
        <p14:creationId xmlns:p14="http://schemas.microsoft.com/office/powerpoint/2010/main" val="25714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Πλέγμα">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41DEF3C6B597964BB8DA87B1965C646D" ma:contentTypeVersion="2" ma:contentTypeDescription="Δημιουργία νέου εγγράφου" ma:contentTypeScope="" ma:versionID="5507e91711d3ac921d0ca8ff16a961c1">
  <xsd:schema xmlns:xsd="http://www.w3.org/2001/XMLSchema" xmlns:xs="http://www.w3.org/2001/XMLSchema" xmlns:p="http://schemas.microsoft.com/office/2006/metadata/properties" xmlns:ns3="db755bca-2eed-4765-8682-bdd9f2a30635" targetNamespace="http://schemas.microsoft.com/office/2006/metadata/properties" ma:root="true" ma:fieldsID="b184016c81c269dcd53c08de24be9d77" ns3:_="">
    <xsd:import namespace="db755bca-2eed-4765-8682-bdd9f2a3063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755bca-2eed-4765-8682-bdd9f2a3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B660F-8941-4430-9991-500C13C2E795}">
  <ds:schemaRefs>
    <ds:schemaRef ds:uri="http://schemas.microsoft.com/office/2006/metadata/properties"/>
    <ds:schemaRef ds:uri="db755bca-2eed-4765-8682-bdd9f2a3063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666D914-AB32-474A-9773-54845AECE5C4}">
  <ds:schemaRefs>
    <ds:schemaRef ds:uri="http://schemas.microsoft.com/sharepoint/v3/contenttype/forms"/>
  </ds:schemaRefs>
</ds:datastoreItem>
</file>

<file path=customXml/itemProps3.xml><?xml version="1.0" encoding="utf-8"?>
<ds:datastoreItem xmlns:ds="http://schemas.openxmlformats.org/officeDocument/2006/customXml" ds:itemID="{BD5DAAA5-2DF0-40D3-9171-DEFA143E9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755bca-2eed-4765-8682-bdd9f2a30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ΕΡΕΥΝΑ ΚΑΙ ΑΝΑΖΗΤΗΣΗ ΚΟΙΤΑΣΜΑΤΩΝ ΥΔΡΟΓΟΝΑΘΡΑΚΩΝ ΣΤΗΝ ΙΟΝΙΑ ΛΕΚΑΝΗ</Template>
  <TotalTime>6</TotalTime>
  <Words>1006</Words>
  <Application>Microsoft Office PowerPoint</Application>
  <PresentationFormat>Ευρεία οθόνη</PresentationFormat>
  <Paragraphs>88</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Century Gothic</vt:lpstr>
      <vt:lpstr>Symbol</vt:lpstr>
      <vt:lpstr>Times New Roman</vt:lpstr>
      <vt:lpstr>Wingdings</vt:lpstr>
      <vt:lpstr>Πλέγμα</vt:lpstr>
      <vt:lpstr>ΕΡΕΥΝΑ ΚΑΙ ΑΝΑΖΗΤΗΣΗ ΚΟΙΤΑΣΜΑΤΩΝ ΥΔΡΟΓΟΝΑΘΡΑΚΩΝ ΣΤΗΝ ΙΟΝΙΑ ΛΕΚΑΝΗ </vt:lpstr>
      <vt:lpstr>  ΠΡΟΫΠΟΘΕΣΕΙΣ ΑΝΑΠΤΥΞΗΣ ΠΕΔΙΩΝ ΥΔΡΟΓΟΝΑΝΘΡΑΚΩΝ </vt:lpstr>
      <vt:lpstr>Για την αξιοποίηση ενός πεδίου θα πρέπει να:</vt:lpstr>
      <vt:lpstr>πετρελαϊκό σύστημα φόρτισης </vt:lpstr>
      <vt:lpstr> πρωτογενής - δευτερογενής μετανάστευση πετρελαίου </vt:lpstr>
      <vt:lpstr>ΑΝΑΛΥΣΗ ΙΟΝΙΑΣ ΛΕΚΑΝΗΣ</vt:lpstr>
      <vt:lpstr> ΑΝΑΛΥΣΗ ΙΟΝΙΑΣ ΛΕΚΑΝΗΣ </vt:lpstr>
      <vt:lpstr>ΑΝΑΛΥΣΗ ΙΟΝΙΑΣ ΛΕΚΑΝΗΣ</vt:lpstr>
      <vt:lpstr>ΑΝΑΛΥΣΗ ΙΟΝΙΑΣ ΛΕΚΑΝΗΣ </vt:lpstr>
      <vt:lpstr>ΑΝΑΛΥΣΗ ΙΟΝΙΑΣ ΛΕΚΑΝΗΣ </vt:lpstr>
      <vt:lpstr>ΑΝΑΖΗΤΗΣΗ ΚΟΙΤΑΣΜΑΤΟΣ ΣΤΗΝ ΠΕΡΙΟΧΗ</vt:lpstr>
      <vt:lpstr>ΑΝΑΖΗΤΗΣΗ ΚΟΙΤΑΣΜΑΤΟΣ ΣΤΗΝ ΠΕΡΙΟΧΗ</vt:lpstr>
      <vt:lpstr>ΑΝΑΖΗΤΗΣΗ ΚΟΙΤΑΣΜΑΤΟΣ ΣΤΗΝ ΠΕΡΙΟΧΗ</vt:lpstr>
      <vt:lpstr>ΠΡΟΤΕΙΝΟΜΕΝΕΣ ΘΕΣΕΙΣ ΑΝΑΠΤΥΞΗΣ ΠΕΔΙΩΝ ΥΔΡΟΓΟΝΑΝΘΡΑΚΩΝ </vt:lpstr>
      <vt:lpstr>ΠΡΟΤΕΙΝΟΜΕΝΕΣ ΘΕΣΕΙΣ ΑΝΑΠΤΥΞΗΣ ΠΕΔΙΩΝ ΥΔΡΟΓΟΝΑΝΘΡΑΚΩΝ </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ΕΡΕΥΝΑ ΚΑΙ ΑΝΑΖΗΤΗΣΗ ΚΟΙΤΑΣΜΑΤΩΝ ΥΔΡΟΓΟΝΑΘΡΑΚΩΝ ΣΤΗΝ ΙΟΝΙΑ ΛΕΚΑΝΗ</dc:title>
  <dc:creator>ΚΥΡΙΑΚΟΠΟΥΛΟΥ ΓΕΩΡΓΙΑ</dc:creator>
  <cp:lastModifiedBy>makis</cp:lastModifiedBy>
  <cp:revision>4</cp:revision>
  <dcterms:created xsi:type="dcterms:W3CDTF">2020-05-22T15:42:29Z</dcterms:created>
  <dcterms:modified xsi:type="dcterms:W3CDTF">2020-05-25T10:40:16Z</dcterms:modified>
</cp:coreProperties>
</file>