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850505-D388-42E0-AF2F-C9184991EC19}" type="datetimeFigureOut">
              <a:rPr lang="el-GR" smtClean="0"/>
              <a:pPr/>
              <a:t>20/9/2015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28AC8-23BB-492B-BCA4-13884D24C74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76A6139-89E6-4BC3-91F7-4B9DEEEA0785}"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3969DA5-9798-4A9F-B692-A51648FDACD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76A6139-89E6-4BC3-91F7-4B9DEEEA0785}"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3969DA5-9798-4A9F-B692-A51648FDACD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76A6139-89E6-4BC3-91F7-4B9DEEEA0785}"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3969DA5-9798-4A9F-B692-A51648FDACD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76A6139-89E6-4BC3-91F7-4B9DEEEA0785}"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3969DA5-9798-4A9F-B692-A51648FDACD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76A6139-89E6-4BC3-91F7-4B9DEEEA0785}"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3969DA5-9798-4A9F-B692-A51648FDACD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76A6139-89E6-4BC3-91F7-4B9DEEEA0785}"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3969DA5-9798-4A9F-B692-A51648FDACD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76A6139-89E6-4BC3-91F7-4B9DEEEA0785}" type="datetimeFigureOut">
              <a:rPr lang="el-GR" smtClean="0"/>
              <a:pPr/>
              <a:t>20/9/2015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3969DA5-9798-4A9F-B692-A51648FDACD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76A6139-89E6-4BC3-91F7-4B9DEEEA0785}" type="datetimeFigureOut">
              <a:rPr lang="el-GR" smtClean="0"/>
              <a:pPr/>
              <a:t>20/9/2015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3969DA5-9798-4A9F-B692-A51648FDACD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76A6139-89E6-4BC3-91F7-4B9DEEEA0785}" type="datetimeFigureOut">
              <a:rPr lang="el-GR" smtClean="0"/>
              <a:pPr/>
              <a:t>20/9/2015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3969DA5-9798-4A9F-B692-A51648FDACD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76A6139-89E6-4BC3-91F7-4B9DEEEA0785}"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3969DA5-9798-4A9F-B692-A51648FDACD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76A6139-89E6-4BC3-91F7-4B9DEEEA0785}"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3969DA5-9798-4A9F-B692-A51648FDACD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A6139-89E6-4BC3-91F7-4B9DEEEA0785}" type="datetimeFigureOut">
              <a:rPr lang="el-GR" smtClean="0"/>
              <a:pPr/>
              <a:t>20/9/2015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69DA5-9798-4A9F-B692-A51648FDACD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b="1" dirty="0" smtClean="0"/>
              <a:t>ΕΙΣΑΓΩΓΗ ΣΤΟ ΜΑΡΚΕΤΙΝΓΚ</a:t>
            </a:r>
            <a:endParaRPr lang="el-GR" dirty="0">
              <a:solidFill>
                <a:srgbClr val="5075BC"/>
              </a:solidFill>
            </a:endParaRPr>
          </a:p>
        </p:txBody>
      </p:sp>
      <p:sp>
        <p:nvSpPr>
          <p:cNvPr id="3" name="Υπότιτλος 2"/>
          <p:cNvSpPr>
            <a:spLocks noGrp="1"/>
          </p:cNvSpPr>
          <p:nvPr>
            <p:ph type="subTitle" idx="1"/>
          </p:nvPr>
        </p:nvSpPr>
        <p:spPr>
          <a:xfrm>
            <a:off x="683568" y="3384822"/>
            <a:ext cx="7776864" cy="2636465"/>
          </a:xfrm>
        </p:spPr>
        <p:txBody>
          <a:bodyPr>
            <a:noAutofit/>
          </a:bodyPr>
          <a:lstStyle/>
          <a:p>
            <a:r>
              <a:rPr lang="el-GR" b="1" dirty="0">
                <a:solidFill>
                  <a:schemeClr val="tx1"/>
                </a:solidFill>
                <a:latin typeface="+mj-lt"/>
                <a:ea typeface="+mj-ea"/>
                <a:cs typeface="+mj-cs"/>
              </a:rPr>
              <a:t>Ενότητα </a:t>
            </a:r>
            <a:r>
              <a:rPr lang="el-GR" b="1" dirty="0" smtClean="0">
                <a:solidFill>
                  <a:schemeClr val="tx1"/>
                </a:solidFill>
                <a:latin typeface="+mj-lt"/>
                <a:ea typeface="+mj-ea"/>
                <a:cs typeface="+mj-cs"/>
              </a:rPr>
              <a:t>7</a:t>
            </a:r>
            <a:r>
              <a:rPr lang="el-GR" sz="2800" b="1" dirty="0" smtClean="0">
                <a:solidFill>
                  <a:schemeClr val="tx1"/>
                </a:solidFill>
                <a:latin typeface="+mj-lt"/>
                <a:ea typeface="+mj-ea"/>
                <a:cs typeface="+mj-cs"/>
              </a:rPr>
              <a:t>:</a:t>
            </a:r>
            <a:r>
              <a:rPr lang="en-US" sz="2800" dirty="0" smtClean="0">
                <a:solidFill>
                  <a:schemeClr val="tx1"/>
                </a:solidFill>
                <a:latin typeface="+mj-lt"/>
                <a:ea typeface="+mj-ea"/>
                <a:cs typeface="+mj-cs"/>
              </a:rPr>
              <a:t> </a:t>
            </a:r>
            <a:r>
              <a:rPr lang="el-GR" b="1" dirty="0" smtClean="0">
                <a:solidFill>
                  <a:schemeClr val="tx1"/>
                </a:solidFill>
              </a:rPr>
              <a:t>ΣΥΜΠΕΡΙΦΟΡΑ ΚΑΤΑΝΑΛΩΤΗ</a:t>
            </a:r>
            <a:r>
              <a:rPr lang="el-GR" b="1" dirty="0">
                <a:solidFill>
                  <a:schemeClr val="tx1"/>
                </a:solidFill>
              </a:rPr>
              <a:t> </a:t>
            </a:r>
            <a:r>
              <a:rPr lang="en-US" b="1" dirty="0" smtClean="0">
                <a:solidFill>
                  <a:schemeClr val="tx1"/>
                </a:solidFill>
              </a:rPr>
              <a:t>I</a:t>
            </a:r>
            <a:r>
              <a:rPr lang="el-GR" b="1" dirty="0" smtClean="0">
                <a:solidFill>
                  <a:schemeClr val="tx1"/>
                </a:solidFill>
              </a:rPr>
              <a:t> </a:t>
            </a:r>
            <a:r>
              <a:rPr lang="el-GR" sz="3000" b="1" dirty="0" err="1" smtClean="0">
                <a:solidFill>
                  <a:schemeClr val="tx1"/>
                </a:solidFill>
              </a:rPr>
              <a:t>Θεοφανίδης</a:t>
            </a:r>
            <a:r>
              <a:rPr lang="el-GR" sz="3000" b="1" dirty="0" smtClean="0">
                <a:solidFill>
                  <a:schemeClr val="tx1"/>
                </a:solidFill>
              </a:rPr>
              <a:t> Φαίδων</a:t>
            </a:r>
          </a:p>
          <a:p>
            <a:r>
              <a:rPr lang="el-GR" sz="2800" b="1" dirty="0" smtClean="0">
                <a:solidFill>
                  <a:schemeClr val="tx1"/>
                </a:solidFill>
              </a:rPr>
              <a:t>Σχολή Κοινωνικών Επιστημών</a:t>
            </a:r>
          </a:p>
          <a:p>
            <a:r>
              <a:rPr lang="el-GR" sz="2400" b="1" dirty="0" smtClean="0">
                <a:solidFill>
                  <a:schemeClr val="tx1"/>
                </a:solidFill>
              </a:rPr>
              <a:t>Τμήμα Διοίκησης Επιχειρήσεων</a:t>
            </a:r>
            <a:endParaRPr lang="en-US" sz="2400" b="1"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68313" y="260350"/>
            <a:ext cx="8229600" cy="1143000"/>
          </a:xfrm>
        </p:spPr>
        <p:txBody>
          <a:bodyPr>
            <a:normAutofit fontScale="90000"/>
          </a:bodyPr>
          <a:lstStyle/>
          <a:p>
            <a:r>
              <a:rPr lang="el-GR" sz="4000"/>
              <a:t>ΚΡΙΤΙΚΗ ΣΤΟ ΚΟΙΝΩΝΙΟΛΟΓΙΚΟ ΥΠΟΔΕΙΓΜΑ</a:t>
            </a:r>
          </a:p>
        </p:txBody>
      </p:sp>
      <p:sp>
        <p:nvSpPr>
          <p:cNvPr id="65539" name="Rectangle 3"/>
          <p:cNvSpPr>
            <a:spLocks noGrp="1" noChangeArrowheads="1"/>
          </p:cNvSpPr>
          <p:nvPr>
            <p:ph type="body" idx="1"/>
          </p:nvPr>
        </p:nvSpPr>
        <p:spPr>
          <a:xfrm>
            <a:off x="457200" y="1600200"/>
            <a:ext cx="8229600" cy="5068888"/>
          </a:xfrm>
        </p:spPr>
        <p:txBody>
          <a:bodyPr/>
          <a:lstStyle/>
          <a:p>
            <a:pPr algn="just"/>
            <a:r>
              <a:rPr lang="el-GR" sz="2800"/>
              <a:t>Παρουσιάζεται μια ισοπεδωτική επίδραση του κοινωνικού συνόλου σε κάθε τάση για διαφοροποίηση.</a:t>
            </a:r>
          </a:p>
          <a:p>
            <a:pPr algn="just"/>
            <a:r>
              <a:rPr lang="el-GR" sz="2800"/>
              <a:t>Ο καταναλωτής ως έρμαιο της κοινωνίας.</a:t>
            </a:r>
          </a:p>
          <a:p>
            <a:pPr algn="just"/>
            <a:r>
              <a:rPr lang="el-GR" sz="2800"/>
              <a:t>Αντιβαίνει με την σύγχρονη τάση του ατομισμού.</a:t>
            </a:r>
          </a:p>
          <a:p>
            <a:pPr algn="just"/>
            <a:r>
              <a:rPr lang="el-GR" sz="2800"/>
              <a:t>Παρόλα αυτά: (1) υπογραμμίζει την επιρροή του κοινωνικού περιβάλλοντος (2) επιβάλλει την χρήση έρευνας αγοράς, (3) παρέχει κοινωνικά κριτήρια τμηματοποίησης (4) υποδεικνύει στρατηγικές-τεχνικές επιρροής π.χ χρήση διασημοτήτων, χρήση ομάδων αναφοράς.</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l-GR" b="1"/>
              <a:t>ΥΠΟΔΕΙΓΜΑ ΤΗΣ ΜΑΘΗΣΗΣ</a:t>
            </a:r>
          </a:p>
        </p:txBody>
      </p:sp>
      <p:sp>
        <p:nvSpPr>
          <p:cNvPr id="66563" name="Rectangle 3"/>
          <p:cNvSpPr>
            <a:spLocks noGrp="1" noChangeArrowheads="1"/>
          </p:cNvSpPr>
          <p:nvPr>
            <p:ph type="body" idx="1"/>
          </p:nvPr>
        </p:nvSpPr>
        <p:spPr/>
        <p:txBody>
          <a:bodyPr/>
          <a:lstStyle/>
          <a:p>
            <a:pPr algn="just">
              <a:buFont typeface="Wingdings" pitchFamily="2" charset="2"/>
              <a:buNone/>
            </a:pPr>
            <a:r>
              <a:rPr lang="el-GR" sz="2800"/>
              <a:t>Οι άνθρωποι «μαθαίνουν» να συμπεριφέρονται με ένα συγκεκριμένο τρόπο.</a:t>
            </a:r>
          </a:p>
          <a:p>
            <a:pPr algn="just">
              <a:buFont typeface="Wingdings" pitchFamily="2" charset="2"/>
              <a:buNone/>
            </a:pPr>
            <a:r>
              <a:rPr lang="el-GR" sz="2800" b="1"/>
              <a:t>Α)</a:t>
            </a:r>
            <a:r>
              <a:rPr lang="el-GR" sz="2800"/>
              <a:t> </a:t>
            </a:r>
            <a:r>
              <a:rPr lang="el-GR" sz="2800" b="1"/>
              <a:t>Κλασική Σύνδεση Αυτόνομων Αντιδράσεων</a:t>
            </a:r>
            <a:r>
              <a:rPr lang="el-GR" sz="2800"/>
              <a:t>  (πείραμα </a:t>
            </a:r>
            <a:r>
              <a:rPr lang="en-US" sz="2800"/>
              <a:t>Pavlov).</a:t>
            </a:r>
          </a:p>
          <a:p>
            <a:pPr algn="just">
              <a:buFont typeface="Wingdings" pitchFamily="2" charset="2"/>
              <a:buNone/>
            </a:pPr>
            <a:r>
              <a:rPr lang="el-GR" sz="2800" b="1"/>
              <a:t>Β) Νοηματική Σύνδεση </a:t>
            </a:r>
            <a:r>
              <a:rPr lang="el-GR" sz="2800"/>
              <a:t>(</a:t>
            </a:r>
            <a:r>
              <a:rPr lang="en-US" sz="2800"/>
              <a:t>transference of evaluative meaning</a:t>
            </a:r>
            <a:r>
              <a:rPr lang="el-GR" sz="2800"/>
              <a:t>)</a:t>
            </a:r>
            <a:r>
              <a:rPr lang="el-GR" sz="2800" b="1"/>
              <a:t> ή Συνδεδεμένη Μάθηση </a:t>
            </a:r>
            <a:r>
              <a:rPr lang="el-GR" sz="2800"/>
              <a:t>(</a:t>
            </a:r>
            <a:r>
              <a:rPr lang="en-US" sz="2800"/>
              <a:t>associative learning</a:t>
            </a:r>
            <a:r>
              <a:rPr lang="el-GR" sz="2800"/>
              <a:t>)</a:t>
            </a:r>
            <a:r>
              <a:rPr lang="en-US" sz="2800"/>
              <a:t>.</a:t>
            </a:r>
          </a:p>
          <a:p>
            <a:pPr algn="just">
              <a:buFont typeface="Wingdings" pitchFamily="2" charset="2"/>
              <a:buNone/>
            </a:pPr>
            <a:r>
              <a:rPr lang="el-GR" sz="2800" b="1"/>
              <a:t>Γ)</a:t>
            </a:r>
            <a:r>
              <a:rPr lang="en-US" sz="2800" b="1"/>
              <a:t> </a:t>
            </a:r>
            <a:r>
              <a:rPr lang="el-GR" sz="2800" b="1"/>
              <a:t>Συναισθηματική Σύνδεση </a:t>
            </a:r>
            <a:r>
              <a:rPr lang="el-GR" sz="2800"/>
              <a:t>(</a:t>
            </a:r>
            <a:r>
              <a:rPr lang="en-US" sz="2800"/>
              <a:t>Affective Conditioning</a:t>
            </a:r>
            <a:r>
              <a:rPr lang="el-GR" sz="2800"/>
              <a:t>)</a:t>
            </a:r>
            <a:r>
              <a:rPr lang="en-US" sz="2800"/>
              <a:t>.</a:t>
            </a:r>
            <a:endParaRPr lang="el-GR" sz="280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l-GR" sz="4000" b="1"/>
              <a:t>Κλασική Σύνδεση Αυτόνομων Αντιδράσεων</a:t>
            </a:r>
          </a:p>
        </p:txBody>
      </p:sp>
      <p:sp>
        <p:nvSpPr>
          <p:cNvPr id="67587" name="Rectangle 3"/>
          <p:cNvSpPr>
            <a:spLocks noGrp="1" noChangeArrowheads="1"/>
          </p:cNvSpPr>
          <p:nvPr>
            <p:ph type="body" idx="1"/>
          </p:nvPr>
        </p:nvSpPr>
        <p:spPr>
          <a:xfrm>
            <a:off x="457200" y="1600200"/>
            <a:ext cx="8229600" cy="4852988"/>
          </a:xfrm>
        </p:spPr>
        <p:txBody>
          <a:bodyPr/>
          <a:lstStyle/>
          <a:p>
            <a:pPr algn="just">
              <a:lnSpc>
                <a:spcPct val="90000"/>
              </a:lnSpc>
            </a:pPr>
            <a:r>
              <a:rPr lang="en-US" sz="2800"/>
              <a:t>O Pavlov</a:t>
            </a:r>
            <a:r>
              <a:rPr lang="el-GR" sz="2800"/>
              <a:t> (1927) κατάφερε να δείξει την σύνδεση του ουδέτερου ερεθίσματος (χτύπημα κουδουνιού) με την αυτόνομη αντίδραση ενός πεινασμένου σκύλου (έκκριση σάλιου), συνδυάζοντας (συνδέοντας) κατ’ επανάληψη το χτύπημα του κουδουνιού με την παροχή τροφής στον πεινασμένο σκύλο. </a:t>
            </a:r>
            <a:endParaRPr lang="en-US" sz="2800"/>
          </a:p>
          <a:p>
            <a:pPr algn="just">
              <a:lnSpc>
                <a:spcPct val="90000"/>
              </a:lnSpc>
            </a:pPr>
            <a:r>
              <a:rPr lang="el-GR" sz="2800"/>
              <a:t>Η μάθηση στηρίζεται πάνω στην αρχή του σχηματισμού των εξαρτημένων αντανακλαστικών καθώς και στην δημιουργία πρόσκαιρων δεσμών  στον εγκέφαλο, οι οποίοι αποτελούν τη φυσιολογική τους βάση. </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l-GR" sz="4000" b="1"/>
              <a:t>Κλασική Σύνδεση Αυτόνομων Αντιδράσεων (συνέχεια)</a:t>
            </a:r>
          </a:p>
        </p:txBody>
      </p:sp>
      <p:sp>
        <p:nvSpPr>
          <p:cNvPr id="71683" name="Rectangle 3"/>
          <p:cNvSpPr>
            <a:spLocks noGrp="1" noChangeArrowheads="1"/>
          </p:cNvSpPr>
          <p:nvPr>
            <p:ph type="body" idx="1"/>
          </p:nvPr>
        </p:nvSpPr>
        <p:spPr/>
        <p:txBody>
          <a:bodyPr/>
          <a:lstStyle/>
          <a:p>
            <a:pPr algn="just">
              <a:lnSpc>
                <a:spcPct val="90000"/>
              </a:lnSpc>
            </a:pPr>
            <a:r>
              <a:rPr lang="el-GR" sz="2800"/>
              <a:t>π.χ. όταν γίνεται έκπτωση στην τιμή (νύξη) ενός προϊόντος (ερέθισμα), ο καταναλωτής το αγοράζει (αντίδραση) για να ικανοποιήσει την ανάγκη του (ορμή). Ο παραγωγός έμαθε τον καταναλωτή πώς να συμπεριφέρεται. Όλα αυτά γίνονται υποσυνείδητα-αντανακλαστικά!</a:t>
            </a:r>
          </a:p>
          <a:p>
            <a:pPr algn="just">
              <a:lnSpc>
                <a:spcPct val="90000"/>
              </a:lnSpc>
            </a:pPr>
            <a:r>
              <a:rPr lang="en-US" sz="2800"/>
              <a:t>O</a:t>
            </a:r>
            <a:r>
              <a:rPr lang="el-GR" sz="2800"/>
              <a:t>ι αρχές της Κλασικής Σύνδεσης, που προέρχονται από εργαστηριακά πειράματα, είναι πολύ πιθανό να μην ισχύουν στις πολύπλοκες συνθήκες πραγματικών καταστάσεων, όπου διαμορφώνεται η συμπεριφορά του καταναλωτή.</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l-GR" sz="4000" b="1"/>
              <a:t>Β) Νοηματική Σύνδεση ή Συνδεδεμένη Μάθηση </a:t>
            </a:r>
          </a:p>
        </p:txBody>
      </p:sp>
      <p:sp>
        <p:nvSpPr>
          <p:cNvPr id="68611" name="Rectangle 3"/>
          <p:cNvSpPr>
            <a:spLocks noGrp="1" noChangeArrowheads="1"/>
          </p:cNvSpPr>
          <p:nvPr>
            <p:ph type="body" idx="1"/>
          </p:nvPr>
        </p:nvSpPr>
        <p:spPr/>
        <p:txBody>
          <a:bodyPr/>
          <a:lstStyle/>
          <a:p>
            <a:pPr algn="just">
              <a:lnSpc>
                <a:spcPct val="90000"/>
              </a:lnSpc>
            </a:pPr>
            <a:r>
              <a:rPr lang="en-US" sz="2400"/>
              <a:t>O</a:t>
            </a:r>
            <a:r>
              <a:rPr lang="el-GR" sz="2400"/>
              <a:t>ι υπό διερεύνηση αντιδράσεις απέχουν πολύ από τις αυτόνομες αντιδράσεις (σαλιάρισμα, άνοιγμα-κλείσιμο ματιών) που ελέγχονται από το νευρικό σύστημα. </a:t>
            </a:r>
            <a:endParaRPr lang="en-US" sz="2400"/>
          </a:p>
          <a:p>
            <a:pPr algn="just">
              <a:lnSpc>
                <a:spcPct val="90000"/>
              </a:lnSpc>
            </a:pPr>
            <a:r>
              <a:rPr lang="el-GR" sz="2400"/>
              <a:t>Οι </a:t>
            </a:r>
            <a:r>
              <a:rPr lang="en-US" sz="2400"/>
              <a:t>Staats</a:t>
            </a:r>
            <a:r>
              <a:rPr lang="el-GR" sz="2400"/>
              <a:t> και </a:t>
            </a:r>
            <a:r>
              <a:rPr lang="en-US" sz="2400"/>
              <a:t>Staats</a:t>
            </a:r>
            <a:r>
              <a:rPr lang="el-GR" sz="2400"/>
              <a:t> (1957), προέβαλλαν μη-νοηματικές συλλαβές (</a:t>
            </a:r>
            <a:r>
              <a:rPr lang="en-US" sz="2400"/>
              <a:t>nonsense syllables</a:t>
            </a:r>
            <a:r>
              <a:rPr lang="el-GR" sz="2400"/>
              <a:t>) και τις συνέδεσαν με το άκουσμα θετικών ή αρνητικών επιθέτων  (επιθέτων αξιολόγησης – </a:t>
            </a:r>
            <a:r>
              <a:rPr lang="en-US" sz="2400"/>
              <a:t>evaluative adjectives</a:t>
            </a:r>
            <a:r>
              <a:rPr lang="el-GR" sz="2400"/>
              <a:t>) με συγκεκριμένο νόημα. </a:t>
            </a:r>
          </a:p>
          <a:p>
            <a:pPr algn="just">
              <a:lnSpc>
                <a:spcPct val="90000"/>
              </a:lnSpc>
            </a:pPr>
            <a:r>
              <a:rPr lang="el-GR" sz="2400"/>
              <a:t>Ύστερα από συνεχείς επαναλήψεις (προβολές - συνδέσεις) των δύο ερεθισμάτων σε ανθρώπους, ανακάλυψαν ότι οι μη-νοηματικές συλλαβές απέκτησαν την νοηματική υπόσταση των επιθέτων με τα οποία είχαν συνδεθεί. </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l-GR" b="1"/>
              <a:t>Γ) Συναισθηματική Σύνδεση </a:t>
            </a:r>
            <a:r>
              <a:rPr lang="el-GR"/>
              <a:t> </a:t>
            </a:r>
          </a:p>
        </p:txBody>
      </p:sp>
      <p:sp>
        <p:nvSpPr>
          <p:cNvPr id="69635" name="Rectangle 3"/>
          <p:cNvSpPr>
            <a:spLocks noGrp="1" noChangeArrowheads="1"/>
          </p:cNvSpPr>
          <p:nvPr>
            <p:ph type="body" idx="1"/>
          </p:nvPr>
        </p:nvSpPr>
        <p:spPr>
          <a:xfrm>
            <a:off x="457200" y="1600200"/>
            <a:ext cx="8229600" cy="5068888"/>
          </a:xfrm>
        </p:spPr>
        <p:txBody>
          <a:bodyPr/>
          <a:lstStyle/>
          <a:p>
            <a:pPr algn="just">
              <a:lnSpc>
                <a:spcPct val="90000"/>
              </a:lnSpc>
            </a:pPr>
            <a:r>
              <a:rPr lang="el-GR" sz="2400"/>
              <a:t>Οι </a:t>
            </a:r>
            <a:r>
              <a:rPr lang="en-US" sz="2400"/>
              <a:t>Staats</a:t>
            </a:r>
            <a:r>
              <a:rPr lang="el-GR" sz="2400"/>
              <a:t> και </a:t>
            </a:r>
            <a:r>
              <a:rPr lang="en-US" sz="2400"/>
              <a:t>Staats</a:t>
            </a:r>
            <a:r>
              <a:rPr lang="el-GR" sz="2400"/>
              <a:t> (1958) χρησιμοποιώντας ουδέτερα ονόματα εθνικοτήτων (όπως «Σουηδός» ή «Ολλανδός») και συνδέοντάς τα με ισχυρής συναισθηματικής αξίας λέξεις, κατέληξαν ότι τα ονόματα εθνικοτήτων «απέκτησαν» τη συναισθηματική υπόσταση των λέξεων με τις οποίες είχαν κατ’ επανάληψη συνδεθεί. </a:t>
            </a:r>
          </a:p>
          <a:p>
            <a:pPr algn="just">
              <a:lnSpc>
                <a:spcPct val="90000"/>
              </a:lnSpc>
            </a:pPr>
            <a:r>
              <a:rPr lang="el-GR" sz="2400"/>
              <a:t>Έρευνα </a:t>
            </a:r>
            <a:r>
              <a:rPr lang="en-US" sz="2400"/>
              <a:t>Gorn</a:t>
            </a:r>
            <a:r>
              <a:rPr lang="el-GR" sz="2400"/>
              <a:t> (1982): δυο ουδέτερα χρώματα στυλό και δυο διαφορετικά μουσικά κομμάτια (2χ2). Τέσσερις διαφορετικές προβολές-συνδέσεις χρώμα-μουσική (4 διαφημίσεις). </a:t>
            </a:r>
            <a:r>
              <a:rPr lang="el-GR" sz="2400" b="1"/>
              <a:t>Τα υποκείμενα επιλέγουν τον στυλό εκείνο που η μουσική επένδυση της διαφήμισης τους άρεσε.</a:t>
            </a:r>
            <a:r>
              <a:rPr lang="el-GR" sz="2400"/>
              <a:t> </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l-GR" sz="4000" b="1"/>
              <a:t>ΧΡΗΣΙΜΟΤΗΤΑ ΜΟΝΤΕΛΟΥ ΜΑΘΗΣΗΣ</a:t>
            </a:r>
          </a:p>
        </p:txBody>
      </p:sp>
      <p:sp>
        <p:nvSpPr>
          <p:cNvPr id="70659" name="Rectangle 3"/>
          <p:cNvSpPr>
            <a:spLocks noGrp="1" noChangeArrowheads="1"/>
          </p:cNvSpPr>
          <p:nvPr>
            <p:ph type="body" idx="1"/>
          </p:nvPr>
        </p:nvSpPr>
        <p:spPr>
          <a:xfrm>
            <a:off x="457200" y="1600200"/>
            <a:ext cx="8229600" cy="5068888"/>
          </a:xfrm>
        </p:spPr>
        <p:txBody>
          <a:bodyPr/>
          <a:lstStyle/>
          <a:p>
            <a:pPr algn="just">
              <a:lnSpc>
                <a:spcPct val="80000"/>
              </a:lnSpc>
            </a:pPr>
            <a:r>
              <a:rPr lang="el-GR" sz="2800"/>
              <a:t>Η θεωρία της κλασσικής σύνδεσης έχει εφαρμογή στους </a:t>
            </a:r>
            <a:r>
              <a:rPr lang="el-GR" sz="2800" b="1"/>
              <a:t>χαμηλής ανάμιξης καταναλωτές,</a:t>
            </a:r>
            <a:r>
              <a:rPr lang="el-GR" sz="2800"/>
              <a:t> οι οποίοι δεν εστιάζουν στην αναζήτηση πληροφοριακών στοιχείων πριν προβούν σε κάποια αγορά και χρησιμοποιούν την </a:t>
            </a:r>
            <a:r>
              <a:rPr lang="el-GR" sz="2800" b="1"/>
              <a:t>περιφερειακή διαδρομή επεξεργασίας</a:t>
            </a:r>
            <a:r>
              <a:rPr lang="el-GR" sz="2800"/>
              <a:t> των ερεθισμάτων.</a:t>
            </a:r>
          </a:p>
          <a:p>
            <a:pPr algn="just">
              <a:lnSpc>
                <a:spcPct val="80000"/>
              </a:lnSpc>
            </a:pPr>
            <a:r>
              <a:rPr lang="el-GR" sz="2800"/>
              <a:t>π.χ. κάποιος άνθρωπος μπορεί να δεχθεί κάποιο επιχείρημα ως ορθό, όχι επειδή το ανέλυσε διεξοδικά αξιολογώντας την πιθανή ορθότητά του, αλλά επειδή το παρουσίασε κάποιος ειδικός ή ειπώθηκε κατά την διάρκεια ενός γευστικού δείπνου υπό το άκουσμα ευχάριστης μουσικής. </a:t>
            </a:r>
          </a:p>
          <a:p>
            <a:pPr algn="just">
              <a:lnSpc>
                <a:spcPct val="80000"/>
              </a:lnSpc>
              <a:buFont typeface="Wingdings" pitchFamily="2" charset="2"/>
              <a:buNone/>
            </a:pPr>
            <a:endParaRPr lang="el-GR" sz="280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7813"/>
            <a:ext cx="8229600" cy="847725"/>
          </a:xfrm>
        </p:spPr>
        <p:txBody>
          <a:bodyPr/>
          <a:lstStyle/>
          <a:p>
            <a:r>
              <a:rPr lang="el-GR" sz="4000" b="1"/>
              <a:t>ΨΥΧΟΑΝΑΛΥΤΙΚΟ ΥΠΟΔΕΙΓΜΑ</a:t>
            </a:r>
          </a:p>
        </p:txBody>
      </p:sp>
      <p:sp>
        <p:nvSpPr>
          <p:cNvPr id="72707" name="Rectangle 3"/>
          <p:cNvSpPr>
            <a:spLocks noGrp="1" noChangeArrowheads="1"/>
          </p:cNvSpPr>
          <p:nvPr>
            <p:ph type="body" idx="1"/>
          </p:nvPr>
        </p:nvSpPr>
        <p:spPr>
          <a:xfrm>
            <a:off x="457200" y="981075"/>
            <a:ext cx="8229600" cy="5876925"/>
          </a:xfrm>
        </p:spPr>
        <p:txBody>
          <a:bodyPr/>
          <a:lstStyle/>
          <a:p>
            <a:pPr algn="just">
              <a:lnSpc>
                <a:spcPct val="90000"/>
              </a:lnSpc>
            </a:pPr>
            <a:r>
              <a:rPr lang="el-GR" sz="2600"/>
              <a:t>Ανάλυση της ψυχής – </a:t>
            </a:r>
            <a:r>
              <a:rPr lang="en-US" sz="2600"/>
              <a:t>Freud (1856-1939)</a:t>
            </a:r>
          </a:p>
          <a:p>
            <a:pPr algn="just">
              <a:lnSpc>
                <a:spcPct val="90000"/>
              </a:lnSpc>
            </a:pPr>
            <a:r>
              <a:rPr lang="en-US" sz="2600" b="1"/>
              <a:t>Id</a:t>
            </a:r>
            <a:r>
              <a:rPr lang="el-GR" sz="2600" b="1"/>
              <a:t>:</a:t>
            </a:r>
            <a:r>
              <a:rPr lang="el-GR" sz="2600"/>
              <a:t> ασυνείδητο μέρος της ψυχής, ορμές και ένστικτα για σεξ και επιβίωση (επιθετικότητα-αντικοινωνικότητα-απωθημένα)</a:t>
            </a:r>
          </a:p>
          <a:p>
            <a:pPr algn="just">
              <a:lnSpc>
                <a:spcPct val="90000"/>
              </a:lnSpc>
            </a:pPr>
            <a:r>
              <a:rPr lang="el-GR" sz="2600" b="1"/>
              <a:t>Εγώ:</a:t>
            </a:r>
            <a:r>
              <a:rPr lang="el-GR" sz="2600"/>
              <a:t> συνειδητό μέρος της ψυχής, κέντρο ορθολογικού ελέγχου που διαμέσου της μάθησης προσπαθεί να διατηρεί μια ισορροπία μεταξύ του </a:t>
            </a:r>
            <a:r>
              <a:rPr lang="en-US" sz="2600"/>
              <a:t>Id </a:t>
            </a:r>
            <a:r>
              <a:rPr lang="el-GR" sz="2600"/>
              <a:t>και του Υπερεγώ.</a:t>
            </a:r>
          </a:p>
          <a:p>
            <a:pPr algn="just">
              <a:lnSpc>
                <a:spcPct val="90000"/>
              </a:lnSpc>
            </a:pPr>
            <a:r>
              <a:rPr lang="el-GR" sz="2600" b="1"/>
              <a:t>Υπερεγώ:</a:t>
            </a:r>
            <a:r>
              <a:rPr lang="el-GR" sz="2600"/>
              <a:t> αντιπροσωπεύει τον κοινωνικά αποδεκτό ηθικό κώδικα συμπεριφοράς.</a:t>
            </a:r>
          </a:p>
          <a:p>
            <a:pPr algn="just">
              <a:lnSpc>
                <a:spcPct val="90000"/>
              </a:lnSpc>
            </a:pPr>
            <a:r>
              <a:rPr lang="el-GR" sz="2600"/>
              <a:t>Παραδείγματα: μάσημα τσίχλας→υποκατάστατο θηλασμού, ετοιμασία κέικ από μια γυναίκα→εγκυμοσύνη, ζεστό φαγητό→αίσθηση ζεστού νωπού κρέατος, χαμόγελο→επίδειξη δοντιών, χασμουρητό→κολλητικό σε όλη την ομάδα.</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l-GR" sz="4000" b="1"/>
              <a:t>ΚΡΙΤΙΚΗ ΨΥΧΟΑΝΑΛΥΤΙΚΟΥ ΥΠΟΔΕΙΓΜΑΤΟΣ</a:t>
            </a:r>
          </a:p>
        </p:txBody>
      </p:sp>
      <p:sp>
        <p:nvSpPr>
          <p:cNvPr id="73731" name="Rectangle 3"/>
          <p:cNvSpPr>
            <a:spLocks noGrp="1" noChangeArrowheads="1"/>
          </p:cNvSpPr>
          <p:nvPr>
            <p:ph type="body" idx="1"/>
          </p:nvPr>
        </p:nvSpPr>
        <p:spPr/>
        <p:txBody>
          <a:bodyPr/>
          <a:lstStyle/>
          <a:p>
            <a:pPr algn="just">
              <a:lnSpc>
                <a:spcPct val="90000"/>
              </a:lnSpc>
            </a:pPr>
            <a:r>
              <a:rPr lang="el-GR" sz="2800"/>
              <a:t>Για την ερμηνεία της συμπεριφοράς απαιτείται ψυχανάλυση, η οποία όμως δεν μπορεί να γενικευθεί στο σύνολο του πληθυσμού.</a:t>
            </a:r>
          </a:p>
          <a:p>
            <a:pPr algn="just">
              <a:lnSpc>
                <a:spcPct val="90000"/>
              </a:lnSpc>
            </a:pPr>
            <a:r>
              <a:rPr lang="el-GR" sz="2800"/>
              <a:t>Δύσκολο να οδηγήσει σε πρακτικά και χρήσιμα αποτελέσματα.</a:t>
            </a:r>
          </a:p>
          <a:p>
            <a:pPr algn="just">
              <a:lnSpc>
                <a:spcPct val="90000"/>
              </a:lnSpc>
            </a:pPr>
            <a:r>
              <a:rPr lang="el-GR" sz="2800"/>
              <a:t>Παρόλα αυτά: (1) αποδεικνύει το πόσο δύσκολα ερμηνεύεται η συμπεριφορά (2) διαχωρίζει τις ανάγκες σε συνειδητοποιημένες και μη, (3) υπογραμμίζει την συμβολική αξία προϊόντων (4) εντοπίζει τρεις δυνάμεις που από κοινού πυροδοτούν την συμπεριφορά.</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l-GR" sz="4000"/>
              <a:t>ΔΙΑΔΙΚΑΣΙΑ ΑΓΟΡΑΣΤΙΚΗΣ ΑΠΟΦΑΣΗΣ</a:t>
            </a:r>
          </a:p>
        </p:txBody>
      </p:sp>
      <p:sp>
        <p:nvSpPr>
          <p:cNvPr id="74755" name="Rectangle 3"/>
          <p:cNvSpPr>
            <a:spLocks noGrp="1" noChangeArrowheads="1"/>
          </p:cNvSpPr>
          <p:nvPr>
            <p:ph type="body" idx="1"/>
          </p:nvPr>
        </p:nvSpPr>
        <p:spPr>
          <a:xfrm>
            <a:off x="457200" y="1600200"/>
            <a:ext cx="8229600" cy="4997450"/>
          </a:xfrm>
        </p:spPr>
        <p:txBody>
          <a:bodyPr/>
          <a:lstStyle/>
          <a:p>
            <a:pPr marL="609600" indent="-609600" algn="just">
              <a:lnSpc>
                <a:spcPct val="80000"/>
              </a:lnSpc>
              <a:buFont typeface="Wingdings" pitchFamily="2" charset="2"/>
              <a:buAutoNum type="arabicPeriod"/>
            </a:pPr>
            <a:r>
              <a:rPr lang="el-GR" sz="2800"/>
              <a:t>Αναγνώριση προβλήματος-ανάγκης.</a:t>
            </a:r>
          </a:p>
          <a:p>
            <a:pPr marL="609600" indent="-609600" algn="just">
              <a:lnSpc>
                <a:spcPct val="80000"/>
              </a:lnSpc>
              <a:buFont typeface="Wingdings" pitchFamily="2" charset="2"/>
              <a:buAutoNum type="arabicPeriod"/>
            </a:pPr>
            <a:r>
              <a:rPr lang="el-GR" sz="2800"/>
              <a:t>Αναζήτηση πληροφοριών για κάλυψη ανάγκης (εκ των έσω ή/και εκ των έξω).</a:t>
            </a:r>
          </a:p>
          <a:p>
            <a:pPr marL="609600" indent="-609600" algn="just">
              <a:lnSpc>
                <a:spcPct val="80000"/>
              </a:lnSpc>
              <a:buFont typeface="Wingdings" pitchFamily="2" charset="2"/>
              <a:buAutoNum type="arabicPeriod"/>
            </a:pPr>
            <a:r>
              <a:rPr lang="el-GR" sz="2800"/>
              <a:t>Αξιολόγηση εναλλακτικών λύσεων (προσωπικές μεταβλητές</a:t>
            </a:r>
            <a:r>
              <a:rPr lang="en-US" sz="2800"/>
              <a:t>:</a:t>
            </a:r>
            <a:r>
              <a:rPr lang="el-GR" sz="2800"/>
              <a:t> μάθηση, στάσεις, υποκίνηση, προσωπικότητα, </a:t>
            </a:r>
            <a:r>
              <a:rPr lang="en-US" sz="2800"/>
              <a:t>lifestyle</a:t>
            </a:r>
            <a:r>
              <a:rPr lang="el-GR" sz="2800"/>
              <a:t>, μεταβλητές περιβάλλοντος</a:t>
            </a:r>
            <a:r>
              <a:rPr lang="en-US" sz="2800"/>
              <a:t>: </a:t>
            </a:r>
            <a:r>
              <a:rPr lang="el-GR" sz="2800"/>
              <a:t>οικογένεια, κοινωνική τάξη, ομάδες αναφοράς, πολιτισμός).</a:t>
            </a:r>
          </a:p>
          <a:p>
            <a:pPr marL="609600" indent="-609600" algn="just">
              <a:lnSpc>
                <a:spcPct val="80000"/>
              </a:lnSpc>
              <a:buFont typeface="Wingdings" pitchFamily="2" charset="2"/>
              <a:buAutoNum type="arabicPeriod"/>
            </a:pPr>
            <a:r>
              <a:rPr lang="el-GR" sz="2800"/>
              <a:t>Αγοραστική απόφαση: εκδήλωση συμπεριφοράς.</a:t>
            </a:r>
          </a:p>
          <a:p>
            <a:pPr marL="609600" indent="-609600" algn="just">
              <a:lnSpc>
                <a:spcPct val="80000"/>
              </a:lnSpc>
              <a:buFont typeface="Wingdings" pitchFamily="2" charset="2"/>
              <a:buAutoNum type="arabicPeriod"/>
            </a:pPr>
            <a:r>
              <a:rPr lang="el-GR" sz="2800"/>
              <a:t>Αξιολόγηση μετά την αγορά (ποιότητα-προσδοκίες)</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Σκοποί ενότητας</a:t>
            </a:r>
            <a:endParaRPr lang="el-GR" dirty="0"/>
          </a:p>
        </p:txBody>
      </p:sp>
      <p:sp>
        <p:nvSpPr>
          <p:cNvPr id="3" name="2 - Θέση περιεχομένου"/>
          <p:cNvSpPr>
            <a:spLocks noGrp="1"/>
          </p:cNvSpPr>
          <p:nvPr>
            <p:ph idx="1"/>
          </p:nvPr>
        </p:nvSpPr>
        <p:spPr/>
        <p:txBody>
          <a:bodyPr/>
          <a:lstStyle/>
          <a:p>
            <a:endParaRPr lang="el-GR" dirty="0" smtClean="0"/>
          </a:p>
          <a:p>
            <a:r>
              <a:rPr lang="el-GR" dirty="0" smtClean="0"/>
              <a:t>Ποιοι οι Κοινωνιολογικοί  λόγοι που επηρεάζουν τον καταναλωτή</a:t>
            </a:r>
          </a:p>
          <a:p>
            <a:endParaRPr lang="el-GR" dirty="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2 - Θέση περιεχομένου"/>
          <p:cNvSpPr>
            <a:spLocks noGrp="1"/>
          </p:cNvSpPr>
          <p:nvPr>
            <p:ph idx="1"/>
          </p:nvPr>
        </p:nvSpPr>
        <p:spPr/>
        <p:txBody>
          <a:bodyPr/>
          <a:lstStyle/>
          <a:p>
            <a:r>
              <a:rPr lang="el-GR" dirty="0" err="1" smtClean="0"/>
              <a:t>Μάλλιαρης</a:t>
            </a:r>
            <a:r>
              <a:rPr lang="el-GR" dirty="0" smtClean="0"/>
              <a:t>, Π. (2012), Εισαγωγή στο Μάρκετινγκ, Εκδόσεις </a:t>
            </a:r>
            <a:r>
              <a:rPr lang="el-GR" dirty="0" err="1" smtClean="0"/>
              <a:t>Σταμούλη</a:t>
            </a:r>
            <a:r>
              <a:rPr lang="el-GR" dirty="0" smtClean="0"/>
              <a:t>, </a:t>
            </a:r>
            <a:br>
              <a:rPr lang="el-GR" dirty="0" smtClean="0"/>
            </a:br>
            <a:endParaRPr lang="el-GR" dirty="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smtClean="0">
                <a:latin typeface="+mj-lt"/>
              </a:rPr>
              <a:t>Copyright </a:t>
            </a:r>
            <a:r>
              <a:rPr lang="vi-VN" dirty="0" smtClean="0">
                <a:latin typeface="+mj-lt"/>
              </a:rPr>
              <a:t>Πανεπιστήμιο Πατρών, </a:t>
            </a:r>
            <a:r>
              <a:rPr lang="el-GR" dirty="0" smtClean="0">
                <a:latin typeface="+mj-lt"/>
              </a:rPr>
              <a:t>Ορφανίδης Φαίδων </a:t>
            </a:r>
            <a:r>
              <a:rPr lang="vi-VN" dirty="0" smtClean="0">
                <a:latin typeface="+mj-lt"/>
              </a:rPr>
              <a:t>2015. «</a:t>
            </a:r>
            <a:r>
              <a:rPr lang="el-GR" dirty="0" smtClean="0">
                <a:latin typeface="+mj-lt"/>
              </a:rPr>
              <a:t>Εισαγωγή στο Μάρκετινγκ» </a:t>
            </a:r>
            <a:r>
              <a:rPr lang="vi-VN" dirty="0" smtClean="0">
                <a:latin typeface="+mj-lt"/>
              </a:rPr>
              <a:t>Έκδοση: 1.0. Πάτρα 2015. Διαθέσιμο από τη δικτυακή διεύθυνση</a:t>
            </a:r>
            <a:r>
              <a:rPr lang="vi-VN" dirty="0" smtClean="0">
                <a:latin typeface="+mj-lt"/>
              </a:rPr>
              <a:t>:</a:t>
            </a:r>
            <a:endParaRPr lang="el-GR" smtClean="0">
              <a:latin typeface="+mj-lt"/>
            </a:endParaRPr>
          </a:p>
          <a:p>
            <a:pPr marL="0" indent="0">
              <a:buNone/>
            </a:pPr>
            <a:r>
              <a:rPr lang="vi-VN" smtClean="0">
                <a:latin typeface="+mj-lt"/>
              </a:rPr>
              <a:t>https</a:t>
            </a:r>
            <a:r>
              <a:rPr lang="vi-VN" smtClean="0">
                <a:latin typeface="+mj-lt"/>
              </a:rPr>
              <a:t>://eclass.upatras.gr/courses/BMA498/</a:t>
            </a:r>
            <a:endParaRPr lang="el-GR" dirty="0" smtClean="0">
              <a:latin typeface="+mj-lt"/>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1208253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3806458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623648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l-GR" sz="4000" b="1"/>
              <a:t>ΚΟΙΝΩΝΙΟΛΟΓΙΚΟ ΥΠΟΔΕΙΓΜΑ</a:t>
            </a:r>
          </a:p>
        </p:txBody>
      </p:sp>
      <p:sp>
        <p:nvSpPr>
          <p:cNvPr id="58371" name="Rectangle 3"/>
          <p:cNvSpPr>
            <a:spLocks noGrp="1" noChangeArrowheads="1"/>
          </p:cNvSpPr>
          <p:nvPr>
            <p:ph type="body" idx="1"/>
          </p:nvPr>
        </p:nvSpPr>
        <p:spPr/>
        <p:txBody>
          <a:bodyPr/>
          <a:lstStyle/>
          <a:p>
            <a:pPr algn="just"/>
            <a:r>
              <a:rPr lang="el-GR"/>
              <a:t>Ο καταναλωτής ως </a:t>
            </a:r>
            <a:r>
              <a:rPr lang="el-GR" b="1"/>
              <a:t>μέρος του κοινωνικού συνόλου.</a:t>
            </a:r>
          </a:p>
          <a:p>
            <a:pPr algn="just"/>
            <a:r>
              <a:rPr lang="el-GR"/>
              <a:t>Ο καταναλωτής προκειμένου να αποδείξει ότι </a:t>
            </a:r>
            <a:r>
              <a:rPr lang="el-GR" b="1"/>
              <a:t>ανήκει σε μια κοινωνική ομάδα</a:t>
            </a:r>
            <a:r>
              <a:rPr lang="el-GR"/>
              <a:t> υιοθετεί το καταναλωτικό της πρότυπο.</a:t>
            </a:r>
          </a:p>
          <a:p>
            <a:pPr algn="just"/>
            <a:r>
              <a:rPr lang="el-GR"/>
              <a:t>Ο καταναλωτής παρατηρεί, επικοινωνεί και επηρεάζεται από τα μέλη της ομάδας.</a:t>
            </a:r>
          </a:p>
          <a:p>
            <a:pPr algn="just"/>
            <a:r>
              <a:rPr lang="el-GR"/>
              <a:t>Έντονο το στοιχείο του </a:t>
            </a:r>
            <a:r>
              <a:rPr lang="el-GR" b="1"/>
              <a:t>μιμητισμού.</a:t>
            </a:r>
          </a:p>
          <a:p>
            <a:pPr algn="just"/>
            <a:endParaRPr lang="el-GR" b="1"/>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l-GR" b="1"/>
              <a:t>Α. ΟΙΚΟΓΕΝΕΙΑ</a:t>
            </a:r>
          </a:p>
        </p:txBody>
      </p:sp>
      <p:sp>
        <p:nvSpPr>
          <p:cNvPr id="59395" name="Rectangle 3"/>
          <p:cNvSpPr>
            <a:spLocks noGrp="1" noChangeArrowheads="1"/>
          </p:cNvSpPr>
          <p:nvPr>
            <p:ph type="body" idx="1"/>
          </p:nvPr>
        </p:nvSpPr>
        <p:spPr/>
        <p:txBody>
          <a:bodyPr/>
          <a:lstStyle/>
          <a:p>
            <a:pPr algn="just">
              <a:lnSpc>
                <a:spcPct val="80000"/>
              </a:lnSpc>
            </a:pPr>
            <a:r>
              <a:rPr lang="el-GR" sz="2800"/>
              <a:t>Οι προτιμήσεις για είδη διατροφής, τρόπου ζωής, και άλλα σχετικά πρότυπα έχουν τις ρίζες τους στην πρωταρχική ομάδα της οικογένειας.</a:t>
            </a:r>
          </a:p>
          <a:p>
            <a:pPr algn="just">
              <a:lnSpc>
                <a:spcPct val="80000"/>
              </a:lnSpc>
            </a:pPr>
            <a:r>
              <a:rPr lang="el-GR" sz="2800" b="1"/>
              <a:t>Κατανομή ρόλων</a:t>
            </a:r>
            <a:r>
              <a:rPr lang="el-GR" sz="2800"/>
              <a:t> μέσα στην οικογένεια:</a:t>
            </a:r>
          </a:p>
          <a:p>
            <a:pPr algn="just">
              <a:lnSpc>
                <a:spcPct val="80000"/>
              </a:lnSpc>
              <a:buFont typeface="Wingdings" pitchFamily="2" charset="2"/>
              <a:buNone/>
            </a:pPr>
            <a:r>
              <a:rPr lang="el-GR" sz="2800"/>
              <a:t>	- Ποιος επηρεάζει την αγορά;</a:t>
            </a:r>
          </a:p>
          <a:p>
            <a:pPr algn="just">
              <a:lnSpc>
                <a:spcPct val="80000"/>
              </a:lnSpc>
              <a:buFont typeface="Wingdings" pitchFamily="2" charset="2"/>
              <a:buNone/>
            </a:pPr>
            <a:r>
              <a:rPr lang="el-GR" sz="2800"/>
              <a:t>	- Ποιος αποφασίζει την αγορά;</a:t>
            </a:r>
          </a:p>
          <a:p>
            <a:pPr algn="just">
              <a:lnSpc>
                <a:spcPct val="80000"/>
              </a:lnSpc>
              <a:buFont typeface="Wingdings" pitchFamily="2" charset="2"/>
              <a:buNone/>
            </a:pPr>
            <a:r>
              <a:rPr lang="el-GR" sz="2800"/>
              <a:t>	- Ποιος πραγματοποιεί την αγορά;</a:t>
            </a:r>
          </a:p>
          <a:p>
            <a:pPr algn="just">
              <a:lnSpc>
                <a:spcPct val="80000"/>
              </a:lnSpc>
              <a:buFont typeface="Wingdings" pitchFamily="2" charset="2"/>
              <a:buNone/>
            </a:pPr>
            <a:r>
              <a:rPr lang="el-GR" sz="2800"/>
              <a:t>	- Ποιος χρησιμοποιεί το προϊόν;</a:t>
            </a:r>
          </a:p>
          <a:p>
            <a:pPr algn="just">
              <a:lnSpc>
                <a:spcPct val="80000"/>
              </a:lnSpc>
              <a:buFont typeface="Wingdings" pitchFamily="2" charset="2"/>
              <a:buNone/>
            </a:pPr>
            <a:r>
              <a:rPr lang="el-GR" sz="2800"/>
              <a:t>	- Ποιος αξιολογεί την αγορά;</a:t>
            </a:r>
          </a:p>
          <a:p>
            <a:pPr algn="just">
              <a:lnSpc>
                <a:spcPct val="80000"/>
              </a:lnSpc>
            </a:pPr>
            <a:r>
              <a:rPr lang="el-GR" sz="2800" b="1"/>
              <a:t>Κύκλος Ζωής της Οικογένειας</a:t>
            </a:r>
            <a:r>
              <a:rPr lang="en-US" sz="2800" b="1"/>
              <a:t> (</a:t>
            </a:r>
            <a:r>
              <a:rPr lang="el-GR" sz="2800" b="1"/>
              <a:t>παρεμφερές με βιολογικό κύκλο).</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l-GR" b="1"/>
              <a:t>Β. ΚΟΙΝΩΝΙΚΗ ΤΑΞΗ</a:t>
            </a:r>
          </a:p>
        </p:txBody>
      </p:sp>
      <p:sp>
        <p:nvSpPr>
          <p:cNvPr id="60419" name="Rectangle 3"/>
          <p:cNvSpPr>
            <a:spLocks noGrp="1" noChangeArrowheads="1"/>
          </p:cNvSpPr>
          <p:nvPr>
            <p:ph type="body" idx="1"/>
          </p:nvPr>
        </p:nvSpPr>
        <p:spPr>
          <a:xfrm>
            <a:off x="457200" y="1600200"/>
            <a:ext cx="8229600" cy="4997450"/>
          </a:xfrm>
        </p:spPr>
        <p:txBody>
          <a:bodyPr/>
          <a:lstStyle/>
          <a:p>
            <a:pPr algn="just">
              <a:lnSpc>
                <a:spcPct val="80000"/>
              </a:lnSpc>
              <a:buFont typeface="Wingdings" pitchFamily="2" charset="2"/>
              <a:buNone/>
            </a:pPr>
            <a:r>
              <a:rPr lang="el-GR" sz="2800"/>
              <a:t>Οι σχετικά διαρκείς και ομοιογενείς διαιρέσεις της κοινωνίας μέσα στις οποίες τα άτομα ή οι οικογένειες μοιράζονται τις ίδιες αξίες, τρόπο ζωής και ενδιαφέροντα, ενώ η συμπεριφορά τους μπορεί να ταξινομηθεί.</a:t>
            </a:r>
          </a:p>
          <a:p>
            <a:pPr algn="just">
              <a:lnSpc>
                <a:spcPct val="80000"/>
              </a:lnSpc>
              <a:buFont typeface="Wingdings" pitchFamily="2" charset="2"/>
              <a:buNone/>
            </a:pPr>
            <a:r>
              <a:rPr lang="el-GR" sz="2800"/>
              <a:t>Κριτήρια προσδιορισμού κοινωνικής τάξης:</a:t>
            </a:r>
          </a:p>
          <a:p>
            <a:pPr algn="just">
              <a:lnSpc>
                <a:spcPct val="80000"/>
              </a:lnSpc>
              <a:buFontTx/>
              <a:buChar char="-"/>
            </a:pPr>
            <a:r>
              <a:rPr lang="el-GR" sz="2800"/>
              <a:t>Επάγγελμα</a:t>
            </a:r>
          </a:p>
          <a:p>
            <a:pPr algn="just">
              <a:lnSpc>
                <a:spcPct val="80000"/>
              </a:lnSpc>
              <a:buFontTx/>
              <a:buChar char="-"/>
            </a:pPr>
            <a:r>
              <a:rPr lang="el-GR" sz="2800"/>
              <a:t>Μέγεθος εισοδήματος</a:t>
            </a:r>
          </a:p>
          <a:p>
            <a:pPr algn="just">
              <a:lnSpc>
                <a:spcPct val="80000"/>
              </a:lnSpc>
              <a:buFontTx/>
              <a:buChar char="-"/>
            </a:pPr>
            <a:r>
              <a:rPr lang="el-GR" sz="2800"/>
              <a:t>Πηγές εισοδήματος</a:t>
            </a:r>
          </a:p>
          <a:p>
            <a:pPr algn="just">
              <a:lnSpc>
                <a:spcPct val="80000"/>
              </a:lnSpc>
              <a:buFontTx/>
              <a:buChar char="-"/>
            </a:pPr>
            <a:r>
              <a:rPr lang="el-GR" sz="2800"/>
              <a:t>Μέγεθος και τύπος κατοικίας</a:t>
            </a:r>
          </a:p>
          <a:p>
            <a:pPr algn="just">
              <a:lnSpc>
                <a:spcPct val="80000"/>
              </a:lnSpc>
              <a:buFontTx/>
              <a:buChar char="-"/>
            </a:pPr>
            <a:r>
              <a:rPr lang="el-GR" sz="2800"/>
              <a:t>Περιοχή που βρίσκεται η κατοικία</a:t>
            </a:r>
          </a:p>
          <a:p>
            <a:pPr algn="just">
              <a:lnSpc>
                <a:spcPct val="80000"/>
              </a:lnSpc>
              <a:buFontTx/>
              <a:buChar char="-"/>
            </a:pPr>
            <a:r>
              <a:rPr lang="el-GR" sz="2800"/>
              <a:t>Μόρφωση</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l-GR"/>
              <a:t>ΚΟΙΝΩΝΙΚΕΣ ΤΑΞΕΙΣ</a:t>
            </a:r>
          </a:p>
        </p:txBody>
      </p:sp>
      <p:sp>
        <p:nvSpPr>
          <p:cNvPr id="61443" name="Rectangle 3"/>
          <p:cNvSpPr>
            <a:spLocks noGrp="1" noChangeArrowheads="1"/>
          </p:cNvSpPr>
          <p:nvPr>
            <p:ph type="body" idx="1"/>
          </p:nvPr>
        </p:nvSpPr>
        <p:spPr>
          <a:xfrm>
            <a:off x="457200" y="1268413"/>
            <a:ext cx="8229600" cy="5400675"/>
          </a:xfrm>
        </p:spPr>
        <p:txBody>
          <a:bodyPr/>
          <a:lstStyle/>
          <a:p>
            <a:pPr>
              <a:lnSpc>
                <a:spcPct val="80000"/>
              </a:lnSpc>
            </a:pPr>
            <a:r>
              <a:rPr lang="el-GR" sz="2800"/>
              <a:t>Ανώτατη (Κληρονομικός πλούτος, αριστοκρατία – 1%)</a:t>
            </a:r>
          </a:p>
          <a:p>
            <a:pPr>
              <a:lnSpc>
                <a:spcPct val="80000"/>
              </a:lnSpc>
            </a:pPr>
            <a:r>
              <a:rPr lang="el-GR" sz="2800"/>
              <a:t>Ανώτερη (Νεοαποκτηθείς πλούτος, αγοράζουν είδη πολυτελείας- 2%)</a:t>
            </a:r>
          </a:p>
          <a:p>
            <a:pPr>
              <a:lnSpc>
                <a:spcPct val="80000"/>
              </a:lnSpc>
            </a:pPr>
            <a:r>
              <a:rPr lang="el-GR" sz="2800"/>
              <a:t>Άνω Μεσαία (Μέτρια επιτυχημένοι επαγγελματίες, προσπαθούν να μιμηθούν την Ανώτερη τάξη, ποιοτικά προϊόντα, μόρφωση παιδιών – 10%)</a:t>
            </a:r>
          </a:p>
          <a:p>
            <a:pPr>
              <a:lnSpc>
                <a:spcPct val="80000"/>
              </a:lnSpc>
            </a:pPr>
            <a:r>
              <a:rPr lang="el-GR" sz="2800"/>
              <a:t>Κάτω Μεσαία (υπάλληλοι, μικροεπιχειρηματίες, ζουν σε καλές συνοικίες, σπουδάζουν τα παιδιά τους, απαιτούν να τους σέβονται – 33%)</a:t>
            </a:r>
          </a:p>
          <a:p>
            <a:pPr>
              <a:lnSpc>
                <a:spcPct val="80000"/>
              </a:lnSpc>
            </a:pPr>
            <a:r>
              <a:rPr lang="el-GR" sz="2800"/>
              <a:t>Κατώτερη (εργάτες, αγρότες, χαμηλή μόρφωση, μικρά σπίτια, δεν μιμούνται τη μεσαία τάξη–40%)</a:t>
            </a:r>
          </a:p>
          <a:p>
            <a:pPr>
              <a:lnSpc>
                <a:spcPct val="80000"/>
              </a:lnSpc>
            </a:pPr>
            <a:r>
              <a:rPr lang="el-GR" sz="2800"/>
              <a:t>Κατώτατη (άνεργοι, υποαπασχολούμενοι – 15%)</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l-GR"/>
              <a:t>Γ. ΟΜΑΔΑ ΑΝΑΦΟΡΑΣ</a:t>
            </a:r>
          </a:p>
        </p:txBody>
      </p:sp>
      <p:sp>
        <p:nvSpPr>
          <p:cNvPr id="62467" name="Rectangle 3"/>
          <p:cNvSpPr>
            <a:spLocks noGrp="1" noChangeArrowheads="1"/>
          </p:cNvSpPr>
          <p:nvPr>
            <p:ph type="body" idx="1"/>
          </p:nvPr>
        </p:nvSpPr>
        <p:spPr>
          <a:xfrm>
            <a:off x="457200" y="1600200"/>
            <a:ext cx="8435975" cy="5068888"/>
          </a:xfrm>
        </p:spPr>
        <p:txBody>
          <a:bodyPr/>
          <a:lstStyle/>
          <a:p>
            <a:pPr algn="just">
              <a:lnSpc>
                <a:spcPct val="80000"/>
              </a:lnSpc>
            </a:pPr>
            <a:r>
              <a:rPr lang="el-GR" sz="2800"/>
              <a:t>Είναι μια ομάδα που χρησιμεύει σε ένα άτομο για τον καθορισμό της κρίσης του, των προτιμήσεών του, των πιστεύω του, στάσεων, αξιών και συμπεριφοράς του.</a:t>
            </a:r>
          </a:p>
          <a:p>
            <a:pPr algn="just">
              <a:lnSpc>
                <a:spcPct val="80000"/>
              </a:lnSpc>
            </a:pPr>
            <a:r>
              <a:rPr lang="el-GR" sz="2800" b="1"/>
              <a:t>Πρωτογενείς:</a:t>
            </a:r>
            <a:r>
              <a:rPr lang="el-GR" sz="2800"/>
              <a:t> οικογένεια, φίλοι, συγγενείς, συμφοιτητές</a:t>
            </a:r>
          </a:p>
          <a:p>
            <a:pPr algn="just">
              <a:lnSpc>
                <a:spcPct val="80000"/>
              </a:lnSpc>
            </a:pPr>
            <a:r>
              <a:rPr lang="el-GR" sz="2800" b="1"/>
              <a:t>Δευτερογενείς:</a:t>
            </a:r>
            <a:r>
              <a:rPr lang="el-GR" sz="2800"/>
              <a:t> επαγγελματικές οργανώσεις, αθλητικά σωματεία, πολιτικά κόμματα, εκκλησία κτλ. </a:t>
            </a:r>
          </a:p>
          <a:p>
            <a:pPr algn="just">
              <a:lnSpc>
                <a:spcPct val="80000"/>
              </a:lnSpc>
            </a:pPr>
            <a:r>
              <a:rPr lang="el-GR" sz="2800"/>
              <a:t>Χρησιμεύουν σαν σημείο σύγκρισης, στη χάραξη στόχων/φιλοδοξιών και σαν προοπτικές για υιοθέτηση (το άτομο βλέπει τον κόσμο μέσα από την ομάδα). </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l-GR" b="1"/>
              <a:t>Δ. ΚΑΘΟΔΗΓΗΤΕΣ ΓΝΩΜΗΣ</a:t>
            </a:r>
          </a:p>
        </p:txBody>
      </p:sp>
      <p:sp>
        <p:nvSpPr>
          <p:cNvPr id="63491" name="Rectangle 3"/>
          <p:cNvSpPr>
            <a:spLocks noGrp="1" noChangeArrowheads="1"/>
          </p:cNvSpPr>
          <p:nvPr>
            <p:ph type="body" idx="1"/>
          </p:nvPr>
        </p:nvSpPr>
        <p:spPr/>
        <p:txBody>
          <a:bodyPr/>
          <a:lstStyle/>
          <a:p>
            <a:pPr algn="just">
              <a:lnSpc>
                <a:spcPct val="90000"/>
              </a:lnSpc>
            </a:pPr>
            <a:r>
              <a:rPr lang="el-GR"/>
              <a:t>Είναι άτομα (</a:t>
            </a:r>
            <a:r>
              <a:rPr lang="en-US"/>
              <a:t>opinion leaders) </a:t>
            </a:r>
            <a:r>
              <a:rPr lang="el-GR"/>
              <a:t>που, έχοντας </a:t>
            </a:r>
            <a:r>
              <a:rPr lang="el-GR" b="1"/>
              <a:t>ειδικές γνώσεις</a:t>
            </a:r>
            <a:r>
              <a:rPr lang="el-GR"/>
              <a:t> πάνω σε ένα θέμα και τη μεγάλη </a:t>
            </a:r>
            <a:r>
              <a:rPr lang="el-GR" b="1"/>
              <a:t>υποστήριξη από τα μαζικά μέσα επικοινωνίας</a:t>
            </a:r>
            <a:r>
              <a:rPr lang="el-GR"/>
              <a:t>, επηρεάζουν με τα λόγια ή της πράξεις τους μια ομάδα ατόμων ή το κοινό γενικά.</a:t>
            </a:r>
          </a:p>
          <a:p>
            <a:pPr algn="just">
              <a:lnSpc>
                <a:spcPct val="90000"/>
              </a:lnSpc>
            </a:pPr>
            <a:r>
              <a:rPr lang="el-GR"/>
              <a:t>Το ΜΚΤ τους δημιουργεί-χρησιμοποιεί, π.χ. διασημότητες σε διαφημίσεις.</a:t>
            </a:r>
          </a:p>
          <a:p>
            <a:pPr algn="just">
              <a:lnSpc>
                <a:spcPct val="90000"/>
              </a:lnSpc>
            </a:pPr>
            <a:r>
              <a:rPr lang="en-US" b="1"/>
              <a:t>Word of Mouth</a:t>
            </a:r>
            <a:r>
              <a:rPr lang="en-US"/>
              <a:t> (</a:t>
            </a:r>
            <a:r>
              <a:rPr lang="el-GR"/>
              <a:t>από στόμα σε στόμα).</a:t>
            </a:r>
          </a:p>
          <a:p>
            <a:pPr algn="just">
              <a:lnSpc>
                <a:spcPct val="90000"/>
              </a:lnSpc>
            </a:pPr>
            <a:endParaRPr lang="el-G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l-GR" b="1"/>
              <a:t>Ε. ΠΟΛΙΤΙΣΜΟΣ</a:t>
            </a:r>
          </a:p>
        </p:txBody>
      </p:sp>
      <p:sp>
        <p:nvSpPr>
          <p:cNvPr id="64515" name="Rectangle 3"/>
          <p:cNvSpPr>
            <a:spLocks noGrp="1" noChangeArrowheads="1"/>
          </p:cNvSpPr>
          <p:nvPr>
            <p:ph type="body" idx="1"/>
          </p:nvPr>
        </p:nvSpPr>
        <p:spPr>
          <a:xfrm>
            <a:off x="250825" y="1600200"/>
            <a:ext cx="8713788" cy="4997450"/>
          </a:xfrm>
        </p:spPr>
        <p:txBody>
          <a:bodyPr/>
          <a:lstStyle/>
          <a:p>
            <a:pPr algn="just"/>
            <a:r>
              <a:rPr lang="el-GR" sz="2800"/>
              <a:t>Ο πολιτισμός παρέχει ένα πολύπλοκο σύνολο ιδεών, αξιών, συνηθειών, πεποιθήσεων και στάσεων που </a:t>
            </a:r>
            <a:r>
              <a:rPr lang="el-GR" sz="2800" b="1"/>
              <a:t>επηρεάζουν καθοριστικά τη συμπεριφορά</a:t>
            </a:r>
            <a:r>
              <a:rPr lang="el-GR" sz="2800"/>
              <a:t> των ατόμων.</a:t>
            </a:r>
          </a:p>
          <a:p>
            <a:pPr algn="just"/>
            <a:r>
              <a:rPr lang="el-GR" sz="2800"/>
              <a:t>Επιμέρους πολιτισμοί μέσα σε μια χώρα:</a:t>
            </a:r>
          </a:p>
          <a:p>
            <a:pPr algn="just">
              <a:buFont typeface="Wingdings" pitchFamily="2" charset="2"/>
              <a:buNone/>
            </a:pPr>
            <a:r>
              <a:rPr lang="el-GR" sz="2800"/>
              <a:t>	- </a:t>
            </a:r>
            <a:r>
              <a:rPr lang="el-GR" sz="2800" b="1"/>
              <a:t>Θρησκεία:</a:t>
            </a:r>
            <a:r>
              <a:rPr lang="el-GR" sz="2800"/>
              <a:t> Ορθόδοξοι, Καθολικοί, Ευαγγελιστές κτλ. </a:t>
            </a:r>
          </a:p>
          <a:p>
            <a:pPr algn="just">
              <a:buFont typeface="Wingdings" pitchFamily="2" charset="2"/>
              <a:buNone/>
            </a:pPr>
            <a:r>
              <a:rPr lang="el-GR" sz="2800"/>
              <a:t>	- </a:t>
            </a:r>
            <a:r>
              <a:rPr lang="el-GR" sz="2800" b="1"/>
              <a:t>Φυλή:</a:t>
            </a:r>
            <a:r>
              <a:rPr lang="el-GR" sz="2800"/>
              <a:t> Έλληνες, Τούρκοι, Αλβανοί, Γύφτοι κτλ.</a:t>
            </a:r>
          </a:p>
          <a:p>
            <a:pPr algn="just">
              <a:buFont typeface="Wingdings" pitchFamily="2" charset="2"/>
              <a:buNone/>
            </a:pPr>
            <a:r>
              <a:rPr lang="el-GR" sz="2800"/>
              <a:t>	- </a:t>
            </a:r>
            <a:r>
              <a:rPr lang="el-GR" sz="2800" b="1"/>
              <a:t>Γεωγραφική καταγωγή</a:t>
            </a:r>
            <a:r>
              <a:rPr lang="el-GR" sz="2800"/>
              <a:t>: Νησιώτες, βουνίσιοι, αστοί κτλ.</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1426</Words>
  <Application>Microsoft Office PowerPoint</Application>
  <PresentationFormat>Προβολή στην οθόνη (4:3)</PresentationFormat>
  <Paragraphs>117</Paragraphs>
  <Slides>23</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ΕΙΣΑΓΩΓΗ ΣΤΟ ΜΑΡΚΕΤΙΝΓΚ</vt:lpstr>
      <vt:lpstr>Σκοποί ενότητας</vt:lpstr>
      <vt:lpstr>ΚΟΙΝΩΝΙΟΛΟΓΙΚΟ ΥΠΟΔΕΙΓΜΑ</vt:lpstr>
      <vt:lpstr>Α. ΟΙΚΟΓΕΝΕΙΑ</vt:lpstr>
      <vt:lpstr>Β. ΚΟΙΝΩΝΙΚΗ ΤΑΞΗ</vt:lpstr>
      <vt:lpstr>ΚΟΙΝΩΝΙΚΕΣ ΤΑΞΕΙΣ</vt:lpstr>
      <vt:lpstr>Γ. ΟΜΑΔΑ ΑΝΑΦΟΡΑΣ</vt:lpstr>
      <vt:lpstr>Δ. ΚΑΘΟΔΗΓΗΤΕΣ ΓΝΩΜΗΣ</vt:lpstr>
      <vt:lpstr>Ε. ΠΟΛΙΤΙΣΜΟΣ</vt:lpstr>
      <vt:lpstr>ΚΡΙΤΙΚΗ ΣΤΟ ΚΟΙΝΩΝΙΟΛΟΓΙΚΟ ΥΠΟΔΕΙΓΜΑ</vt:lpstr>
      <vt:lpstr>ΥΠΟΔΕΙΓΜΑ ΤΗΣ ΜΑΘΗΣΗΣ</vt:lpstr>
      <vt:lpstr>Κλασική Σύνδεση Αυτόνομων Αντιδράσεων</vt:lpstr>
      <vt:lpstr>Κλασική Σύνδεση Αυτόνομων Αντιδράσεων (συνέχεια)</vt:lpstr>
      <vt:lpstr>Β) Νοηματική Σύνδεση ή Συνδεδεμένη Μάθηση </vt:lpstr>
      <vt:lpstr>Γ) Συναισθηματική Σύνδεση  </vt:lpstr>
      <vt:lpstr>ΧΡΗΣΙΜΟΤΗΤΑ ΜΟΝΤΕΛΟΥ ΜΑΘΗΣΗΣ</vt:lpstr>
      <vt:lpstr>ΨΥΧΟΑΝΑΛΥΤΙΚΟ ΥΠΟΔΕΙΓΜΑ</vt:lpstr>
      <vt:lpstr>ΚΡΙΤΙΚΗ ΨΥΧΟΑΝΑΛΥΤΙΚΟΥ ΥΠΟΔΕΙΓΜΑΤΟΣ</vt:lpstr>
      <vt:lpstr>ΔΙΑΔΙΚΑΣΙΑ ΑΓΟΡΑΣΤΙΚΗΣ ΑΠΟΦΑΣΗΣ</vt:lpstr>
      <vt:lpstr>Βιβλιογραφία</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ΣΤΟ ΜΑΡΚΕΤΙΝΓΚ</dc:title>
  <dc:creator>elena</dc:creator>
  <cp:lastModifiedBy>elena</cp:lastModifiedBy>
  <cp:revision>4</cp:revision>
  <dcterms:created xsi:type="dcterms:W3CDTF">2015-09-02T21:54:56Z</dcterms:created>
  <dcterms:modified xsi:type="dcterms:W3CDTF">2015-09-20T13:51:55Z</dcterms:modified>
</cp:coreProperties>
</file>