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95" r:id="rId2"/>
    <p:sldId id="304" r:id="rId3"/>
    <p:sldId id="297" r:id="rId4"/>
    <p:sldId id="274" r:id="rId5"/>
    <p:sldId id="278" r:id="rId6"/>
    <p:sldId id="294" r:id="rId7"/>
    <p:sldId id="277" r:id="rId8"/>
    <p:sldId id="273" r:id="rId9"/>
    <p:sldId id="276" r:id="rId10"/>
    <p:sldId id="256" r:id="rId11"/>
    <p:sldId id="257" r:id="rId12"/>
    <p:sldId id="279" r:id="rId13"/>
    <p:sldId id="258" r:id="rId14"/>
    <p:sldId id="259" r:id="rId15"/>
    <p:sldId id="280" r:id="rId16"/>
    <p:sldId id="260" r:id="rId17"/>
    <p:sldId id="281" r:id="rId18"/>
    <p:sldId id="261" r:id="rId19"/>
    <p:sldId id="282" r:id="rId20"/>
    <p:sldId id="262" r:id="rId21"/>
    <p:sldId id="283" r:id="rId22"/>
    <p:sldId id="263" r:id="rId23"/>
    <p:sldId id="284" r:id="rId24"/>
    <p:sldId id="264" r:id="rId25"/>
    <p:sldId id="285" r:id="rId26"/>
    <p:sldId id="275" r:id="rId27"/>
    <p:sldId id="265" r:id="rId28"/>
    <p:sldId id="286" r:id="rId29"/>
    <p:sldId id="266" r:id="rId30"/>
    <p:sldId id="287" r:id="rId31"/>
    <p:sldId id="267" r:id="rId32"/>
    <p:sldId id="288" r:id="rId33"/>
    <p:sldId id="268" r:id="rId34"/>
    <p:sldId id="289" r:id="rId35"/>
    <p:sldId id="269" r:id="rId36"/>
    <p:sldId id="270" r:id="rId37"/>
    <p:sldId id="290" r:id="rId38"/>
    <p:sldId id="291" r:id="rId39"/>
    <p:sldId id="271" r:id="rId40"/>
    <p:sldId id="292" r:id="rId41"/>
    <p:sldId id="272" r:id="rId42"/>
    <p:sldId id="305" r:id="rId43"/>
    <p:sldId id="303" r:id="rId44"/>
    <p:sldId id="302"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635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94660"/>
  </p:normalViewPr>
  <p:slideViewPr>
    <p:cSldViewPr>
      <p:cViewPr>
        <p:scale>
          <a:sx n="70" d="100"/>
          <a:sy n="70" d="100"/>
        </p:scale>
        <p:origin x="-1182" y="-8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33DCEC-DEFB-416F-8CD6-BC43B84108AB}" type="datetimeFigureOut">
              <a:rPr lang="el-GR" smtClean="0"/>
              <a:pPr/>
              <a:t>11/6/2015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C81B88-1BEF-46FC-BC7E-BCE2DF1DB5E2}" type="slidenum">
              <a:rPr lang="el-GR" smtClean="0"/>
              <a:pPr/>
              <a:t>‹#›</a:t>
            </a:fld>
            <a:endParaRPr lang="el-GR"/>
          </a:p>
        </p:txBody>
      </p:sp>
    </p:spTree>
    <p:extLst>
      <p:ext uri="{BB962C8B-B14F-4D97-AF65-F5344CB8AC3E}">
        <p14:creationId xmlns:p14="http://schemas.microsoft.com/office/powerpoint/2010/main" xmlns="" val="571468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DC81B88-1BEF-46FC-BC7E-BCE2DF1DB5E2}" type="slidenum">
              <a:rPr lang="el-GR" smtClean="0"/>
              <a:pPr/>
              <a:t>44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D4ECA33B-E27B-4438-85C6-59AA0F2DAA3A}" type="datetimeFigureOut">
              <a:rPr lang="el-GR" smtClean="0"/>
              <a:pPr/>
              <a:t>11/6/2015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188585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4ECA33B-E27B-4438-85C6-59AA0F2DAA3A}" type="datetimeFigureOut">
              <a:rPr lang="el-GR" smtClean="0"/>
              <a:pPr/>
              <a:t>11/6/2015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81868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4ECA33B-E27B-4438-85C6-59AA0F2DAA3A}" type="datetimeFigureOut">
              <a:rPr lang="el-GR" smtClean="0"/>
              <a:pPr/>
              <a:t>11/6/2015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3070223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4ECA33B-E27B-4438-85C6-59AA0F2DAA3A}" type="datetimeFigureOut">
              <a:rPr lang="el-GR" smtClean="0"/>
              <a:pPr/>
              <a:t>11/6/2015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428611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D4ECA33B-E27B-4438-85C6-59AA0F2DAA3A}" type="datetimeFigureOut">
              <a:rPr lang="el-GR" smtClean="0"/>
              <a:pPr/>
              <a:t>11/6/2015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2970942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D4ECA33B-E27B-4438-85C6-59AA0F2DAA3A}" type="datetimeFigureOut">
              <a:rPr lang="el-GR" smtClean="0"/>
              <a:pPr/>
              <a:t>11/6/2015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271607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D4ECA33B-E27B-4438-85C6-59AA0F2DAA3A}" type="datetimeFigureOut">
              <a:rPr lang="el-GR" smtClean="0"/>
              <a:pPr/>
              <a:t>11/6/2015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7825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D4ECA33B-E27B-4438-85C6-59AA0F2DAA3A}" type="datetimeFigureOut">
              <a:rPr lang="el-GR" smtClean="0"/>
              <a:pPr/>
              <a:t>11/6/2015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1431362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4ECA33B-E27B-4438-85C6-59AA0F2DAA3A}" type="datetimeFigureOut">
              <a:rPr lang="el-GR" smtClean="0"/>
              <a:pPr/>
              <a:t>11/6/2015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3312557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4ECA33B-E27B-4438-85C6-59AA0F2DAA3A}" type="datetimeFigureOut">
              <a:rPr lang="el-GR" smtClean="0"/>
              <a:pPr/>
              <a:t>11/6/2015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193550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4ECA33B-E27B-4438-85C6-59AA0F2DAA3A}" type="datetimeFigureOut">
              <a:rPr lang="el-GR" smtClean="0"/>
              <a:pPr/>
              <a:t>11/6/2015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197924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CA33B-E27B-4438-85C6-59AA0F2DAA3A}" type="datetimeFigureOut">
              <a:rPr lang="el-GR" smtClean="0"/>
              <a:pPr/>
              <a:t>11/6/2015</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94ADD-ABBF-42CB-90D1-1316C661A432}" type="slidenum">
              <a:rPr lang="el-GR" smtClean="0"/>
              <a:pPr/>
              <a:t>‹#›</a:t>
            </a:fld>
            <a:endParaRPr lang="el-GR"/>
          </a:p>
        </p:txBody>
      </p:sp>
    </p:spTree>
    <p:extLst>
      <p:ext uri="{BB962C8B-B14F-4D97-AF65-F5344CB8AC3E}">
        <p14:creationId xmlns:p14="http://schemas.microsoft.com/office/powerpoint/2010/main" xmlns="" val="9380563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63688" y="1916832"/>
            <a:ext cx="5688632" cy="854968"/>
          </a:xfrm>
        </p:spPr>
        <p:txBody>
          <a:bodyPr>
            <a:normAutofit/>
          </a:bodyPr>
          <a:lstStyle/>
          <a:p>
            <a:pPr algn="ctr"/>
            <a:r>
              <a:rPr lang="el-GR" sz="4400" b="1" dirty="0" smtClean="0"/>
              <a:t>ΓΕΩΛΟΓΙΑ ΚΑΙ ΣΕΙΣΜΟΙ</a:t>
            </a:r>
            <a:endParaRPr lang="el-GR" sz="4400" b="1" dirty="0"/>
          </a:p>
        </p:txBody>
      </p:sp>
      <p:sp>
        <p:nvSpPr>
          <p:cNvPr id="3" name="2 - Θέση περιεχομένου"/>
          <p:cNvSpPr>
            <a:spLocks noGrp="1"/>
          </p:cNvSpPr>
          <p:nvPr>
            <p:ph idx="1"/>
          </p:nvPr>
        </p:nvSpPr>
        <p:spPr>
          <a:xfrm>
            <a:off x="251520" y="2996952"/>
            <a:ext cx="8640960" cy="2664296"/>
          </a:xfrm>
        </p:spPr>
        <p:txBody>
          <a:bodyPr>
            <a:normAutofit fontScale="92500" lnSpcReduction="10000"/>
          </a:bodyPr>
          <a:lstStyle/>
          <a:p>
            <a:pPr algn="ctr">
              <a:buNone/>
            </a:pPr>
            <a:r>
              <a:rPr lang="el-GR" sz="3500" b="1" dirty="0" smtClean="0">
                <a:latin typeface="+mj-lt"/>
              </a:rPr>
              <a:t>Ενότητα 1</a:t>
            </a:r>
            <a:r>
              <a:rPr lang="el-GR" sz="3500" dirty="0" smtClean="0">
                <a:latin typeface="+mj-lt"/>
              </a:rPr>
              <a:t>:</a:t>
            </a:r>
            <a:r>
              <a:rPr lang="el-GR" sz="3200" dirty="0" smtClean="0">
                <a:latin typeface="+mj-lt"/>
              </a:rPr>
              <a:t> </a:t>
            </a:r>
            <a:r>
              <a:rPr lang="el-GR" sz="3500" dirty="0" smtClean="0">
                <a:latin typeface="+mj-lt"/>
              </a:rPr>
              <a:t>Εισαγωγή-Παρουσίαση Περιεχομένων </a:t>
            </a:r>
          </a:p>
          <a:p>
            <a:pPr algn="ctr">
              <a:buNone/>
            </a:pPr>
            <a:endParaRPr lang="el-GR" dirty="0" smtClean="0">
              <a:latin typeface="+mj-lt"/>
            </a:endParaRPr>
          </a:p>
          <a:p>
            <a:pPr algn="ctr">
              <a:buNone/>
            </a:pPr>
            <a:r>
              <a:rPr lang="el-GR" dirty="0" smtClean="0">
                <a:latin typeface="+mj-lt"/>
              </a:rPr>
              <a:t>Ιωάννης </a:t>
            </a:r>
            <a:r>
              <a:rPr lang="el-GR" dirty="0" err="1" smtClean="0">
                <a:latin typeface="+mj-lt"/>
              </a:rPr>
              <a:t>Κουκουβέλας</a:t>
            </a:r>
            <a:r>
              <a:rPr lang="el-GR" dirty="0" smtClean="0">
                <a:latin typeface="+mj-lt"/>
              </a:rPr>
              <a:t>, Καθηγητής</a:t>
            </a:r>
          </a:p>
          <a:p>
            <a:pPr algn="ctr">
              <a:buNone/>
            </a:pPr>
            <a:r>
              <a:rPr lang="el-GR" dirty="0" smtClean="0">
                <a:latin typeface="+mj-lt"/>
              </a:rPr>
              <a:t>Σχολή Θετικών Επιστημών</a:t>
            </a:r>
          </a:p>
          <a:p>
            <a:pPr algn="ctr">
              <a:buNone/>
            </a:pPr>
            <a:r>
              <a:rPr lang="el-GR" dirty="0" smtClean="0">
                <a:latin typeface="+mj-lt"/>
              </a:rPr>
              <a:t>Τμήμα Γεωλογίας</a:t>
            </a:r>
          </a:p>
          <a:p>
            <a:pPr>
              <a:buNone/>
            </a:pPr>
            <a:endParaRPr lang="el-GR" dirty="0"/>
          </a:p>
        </p:txBody>
      </p:sp>
      <p:pic>
        <p:nvPicPr>
          <p:cNvPr id="6"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9992" y="506460"/>
            <a:ext cx="4514857" cy="935086"/>
          </a:xfrm>
          <a:prstGeom prst="rect">
            <a:avLst/>
          </a:prstGeom>
        </p:spPr>
      </p:pic>
      <p:pic>
        <p:nvPicPr>
          <p:cNvPr id="7" name="Εικόνα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1305" y="279862"/>
            <a:ext cx="3692664" cy="1388283"/>
          </a:xfrm>
          <a:prstGeom prst="rect">
            <a:avLst/>
          </a:prstGeom>
        </p:spPr>
      </p:pic>
      <p:pic>
        <p:nvPicPr>
          <p:cNvPr id="8"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3779912" y="5715495"/>
            <a:ext cx="4310289" cy="1025873"/>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899592" y="5859735"/>
            <a:ext cx="2314575"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l-GR" dirty="0"/>
          </a:p>
        </p:txBody>
      </p:sp>
      <p:sp>
        <p:nvSpPr>
          <p:cNvPr id="3" name="Subtitle 2"/>
          <p:cNvSpPr>
            <a:spLocks noGrp="1"/>
          </p:cNvSpPr>
          <p:nvPr>
            <p:ph type="subTitle" idx="1"/>
          </p:nvPr>
        </p:nvSpPr>
        <p:spPr/>
        <p:txBody>
          <a:bodyPr/>
          <a:lstStyle/>
          <a:p>
            <a:endParaRPr lang="el-GR"/>
          </a:p>
        </p:txBody>
      </p:sp>
      <p:pic>
        <p:nvPicPr>
          <p:cNvPr id="1026" name="Picture 2" descr="C:\book active final\Γεωλογια και Σεισμοί second sub\tif all\part 1\kef 1\Chapt 1 head.tif"/>
          <p:cNvPicPr>
            <a:picLocks noChangeAspect="1" noChangeArrowheads="1"/>
          </p:cNvPicPr>
          <p:nvPr/>
        </p:nvPicPr>
        <p:blipFill>
          <a:blip r:embed="rId2" cstate="email">
            <a:lum contrast="40000"/>
          </a:blip>
          <a:srcRect/>
          <a:stretch>
            <a:fillRect/>
          </a:stretch>
        </p:blipFill>
        <p:spPr bwMode="auto">
          <a:xfrm>
            <a:off x="-16375" y="1124744"/>
            <a:ext cx="9176750" cy="4518264"/>
          </a:xfrm>
          <a:prstGeom prst="rect">
            <a:avLst/>
          </a:prstGeom>
          <a:noFill/>
        </p:spPr>
      </p:pic>
      <p:sp>
        <p:nvSpPr>
          <p:cNvPr id="5" name="4 - Ορθογώνιο"/>
          <p:cNvSpPr/>
          <p:nvPr/>
        </p:nvSpPr>
        <p:spPr>
          <a:xfrm>
            <a:off x="791580" y="5940569"/>
            <a:ext cx="7560840" cy="646331"/>
          </a:xfrm>
          <a:prstGeom prst="rect">
            <a:avLst/>
          </a:prstGeom>
          <a:noFill/>
        </p:spPr>
        <p:txBody>
          <a:bodyPr wrap="square">
            <a:spAutoFit/>
          </a:bodyPr>
          <a:lstStyle/>
          <a:p>
            <a:pPr algn="ctr"/>
            <a:r>
              <a:rPr lang="el-GR" sz="3600" b="1" dirty="0" smtClean="0">
                <a:latin typeface="+mj-lt"/>
              </a:rPr>
              <a:t>Κεφάλαιο 1</a:t>
            </a:r>
            <a:r>
              <a:rPr lang="el-GR" sz="3600" b="1" baseline="30000" dirty="0" smtClean="0">
                <a:latin typeface="+mj-lt"/>
              </a:rPr>
              <a:t>ο</a:t>
            </a:r>
            <a:r>
              <a:rPr lang="el-GR" sz="3600" b="1" dirty="0" smtClean="0">
                <a:latin typeface="+mj-lt"/>
              </a:rPr>
              <a:t> </a:t>
            </a:r>
            <a:r>
              <a:rPr lang="el-GR" sz="3600" b="1" dirty="0" err="1" smtClean="0">
                <a:latin typeface="+mj-lt"/>
              </a:rPr>
              <a:t>Γεωλογείν</a:t>
            </a:r>
            <a:r>
              <a:rPr lang="el-GR" sz="3600" b="1" dirty="0" smtClean="0">
                <a:latin typeface="+mj-lt"/>
              </a:rPr>
              <a:t> περί Σεισμών</a:t>
            </a:r>
            <a:endParaRPr lang="el-GR" sz="3600" dirty="0">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book active final\Γεωλογια και Σεισμοί second sub\tif all\part 1\kef 2\kef 2 head.tif"/>
          <p:cNvPicPr>
            <a:picLocks noChangeAspect="1" noChangeArrowheads="1"/>
          </p:cNvPicPr>
          <p:nvPr/>
        </p:nvPicPr>
        <p:blipFill>
          <a:blip r:embed="rId2" cstate="email">
            <a:lum contrast="20000"/>
          </a:blip>
          <a:srcRect/>
          <a:stretch>
            <a:fillRect/>
          </a:stretch>
        </p:blipFill>
        <p:spPr bwMode="auto">
          <a:xfrm>
            <a:off x="29490" y="1196751"/>
            <a:ext cx="9085021" cy="3240361"/>
          </a:xfrm>
          <a:prstGeom prst="rect">
            <a:avLst/>
          </a:prstGeom>
          <a:noFill/>
        </p:spPr>
      </p:pic>
      <p:sp>
        <p:nvSpPr>
          <p:cNvPr id="5" name="4 - Ορθογώνιο"/>
          <p:cNvSpPr/>
          <p:nvPr/>
        </p:nvSpPr>
        <p:spPr>
          <a:xfrm>
            <a:off x="251520" y="5085184"/>
            <a:ext cx="8640960" cy="1200329"/>
          </a:xfrm>
          <a:prstGeom prst="rect">
            <a:avLst/>
          </a:prstGeom>
          <a:noFill/>
        </p:spPr>
        <p:txBody>
          <a:bodyPr wrap="square">
            <a:spAutoFit/>
          </a:bodyPr>
          <a:lstStyle/>
          <a:p>
            <a:pPr algn="ctr">
              <a:buNone/>
            </a:pPr>
            <a:r>
              <a:rPr lang="el-GR" sz="3600" b="1" dirty="0" smtClean="0">
                <a:latin typeface="+mj-lt"/>
              </a:rPr>
              <a:t>Κεφάλαιο 2</a:t>
            </a:r>
            <a:r>
              <a:rPr lang="el-GR" sz="3600" b="1" baseline="30000" dirty="0" smtClean="0">
                <a:latin typeface="+mj-lt"/>
              </a:rPr>
              <a:t>ο</a:t>
            </a:r>
            <a:r>
              <a:rPr lang="el-GR" sz="3600" b="1" dirty="0" smtClean="0">
                <a:latin typeface="+mj-lt"/>
              </a:rPr>
              <a:t> </a:t>
            </a:r>
          </a:p>
          <a:p>
            <a:pPr algn="ctr">
              <a:buNone/>
            </a:pPr>
            <a:r>
              <a:rPr lang="el-GR" sz="3600" b="1" dirty="0" err="1" smtClean="0">
                <a:latin typeface="+mj-lt"/>
              </a:rPr>
              <a:t>Λιθοσφαιρικές</a:t>
            </a:r>
            <a:r>
              <a:rPr lang="el-GR" sz="3600" b="1" dirty="0" smtClean="0">
                <a:latin typeface="+mj-lt"/>
              </a:rPr>
              <a:t> πλάκες στον Ελληνικό χώρο</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a:xfrm>
            <a:off x="1799692" y="332656"/>
            <a:ext cx="5544616" cy="794352"/>
          </a:xfrm>
        </p:spPr>
        <p:txBody>
          <a:bodyPr>
            <a:normAutofit/>
          </a:bodyPr>
          <a:lstStyle/>
          <a:p>
            <a:r>
              <a:rPr lang="el-GR" sz="3600" b="1" dirty="0" smtClean="0"/>
              <a:t>Συζήτηση</a:t>
            </a:r>
            <a:endParaRPr lang="el-GR" sz="3600" b="1" dirty="0"/>
          </a:p>
        </p:txBody>
      </p:sp>
      <p:sp>
        <p:nvSpPr>
          <p:cNvPr id="3" name="2 - Θέση περιεχομένου"/>
          <p:cNvSpPr>
            <a:spLocks noGrp="1"/>
          </p:cNvSpPr>
          <p:nvPr>
            <p:ph idx="1"/>
          </p:nvPr>
        </p:nvSpPr>
        <p:spPr>
          <a:xfrm>
            <a:off x="467544" y="1628800"/>
            <a:ext cx="8229600" cy="4389120"/>
          </a:xfrm>
          <a:noFill/>
        </p:spPr>
        <p:txBody>
          <a:bodyPr/>
          <a:lstStyle/>
          <a:p>
            <a:r>
              <a:rPr lang="el-GR" sz="2800" dirty="0" smtClean="0">
                <a:latin typeface="+mj-lt"/>
              </a:rPr>
              <a:t>Η Ελληνική χερσόνησος και τα πελάγη που την περιβάλλουν χαρακτηρίζονται από την εκδήλωση πολλών και ισχυρών σεισμών. </a:t>
            </a:r>
            <a:endParaRPr lang="en-US" sz="2800" dirty="0" smtClean="0">
              <a:latin typeface="+mj-lt"/>
            </a:endParaRPr>
          </a:p>
          <a:p>
            <a:r>
              <a:rPr lang="el-GR" sz="2800" dirty="0" smtClean="0">
                <a:latin typeface="+mj-lt"/>
              </a:rPr>
              <a:t>Επιπλέον, επειδή η σεισμικότητα στην Ελλάδα χαρακτηρίζεται από ποικίλους μηχανισμούς γένεσης, οι γνώσεις των εξειδικευμένων γεωλόγων κατ’ ελάχιστο πρέπει να είναι ικανές να τους βοηθούν στην κατανόηση μιας τόσο πολύπλοκης γεωλογικής ιστορίας. </a:t>
            </a:r>
          </a:p>
          <a:p>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33256"/>
            <a:ext cx="9144000" cy="993454"/>
          </a:xfrm>
        </p:spPr>
        <p:txBody>
          <a:bodyPr>
            <a:normAutofit fontScale="92500" lnSpcReduction="20000"/>
          </a:bodyPr>
          <a:lstStyle/>
          <a:p>
            <a:pPr algn="ctr">
              <a:buNone/>
            </a:pPr>
            <a:r>
              <a:rPr lang="el-GR" sz="3900" b="1" dirty="0" smtClean="0">
                <a:latin typeface="+mj-lt"/>
              </a:rPr>
              <a:t>Κεφάλαιο 3</a:t>
            </a:r>
            <a:r>
              <a:rPr lang="el-GR" sz="3900" b="1" baseline="30000" dirty="0" smtClean="0">
                <a:latin typeface="+mj-lt"/>
              </a:rPr>
              <a:t>ο</a:t>
            </a:r>
            <a:r>
              <a:rPr lang="el-GR" sz="3900" b="1" dirty="0" smtClean="0">
                <a:latin typeface="+mj-lt"/>
              </a:rPr>
              <a:t> Κλάδοι της Γεωλογίας των σεισμών </a:t>
            </a:r>
            <a:endParaRPr lang="el-GR" sz="3900" dirty="0" smtClean="0">
              <a:latin typeface="+mj-lt"/>
            </a:endParaRPr>
          </a:p>
          <a:p>
            <a:endParaRPr lang="el-GR" dirty="0"/>
          </a:p>
        </p:txBody>
      </p:sp>
      <p:pic>
        <p:nvPicPr>
          <p:cNvPr id="3074" name="Picture 2" descr="C:\book active final\Γεωλογια και Σεισμοί second sub\tif all\part 1\kef 3\head_3.tif"/>
          <p:cNvPicPr>
            <a:picLocks noChangeAspect="1" noChangeArrowheads="1"/>
          </p:cNvPicPr>
          <p:nvPr/>
        </p:nvPicPr>
        <p:blipFill>
          <a:blip r:embed="rId2" cstate="email">
            <a:lum bright="-30000" contrast="20000"/>
          </a:blip>
          <a:srcRect/>
          <a:stretch>
            <a:fillRect/>
          </a:stretch>
        </p:blipFill>
        <p:spPr bwMode="auto">
          <a:xfrm>
            <a:off x="539552" y="836712"/>
            <a:ext cx="8169164" cy="453868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661248"/>
            <a:ext cx="9144000" cy="1071570"/>
          </a:xfrm>
        </p:spPr>
        <p:txBody>
          <a:bodyPr>
            <a:noAutofit/>
          </a:bodyPr>
          <a:lstStyle/>
          <a:p>
            <a:pPr algn="ctr">
              <a:buNone/>
            </a:pPr>
            <a:r>
              <a:rPr lang="el-GR" sz="3600" b="1" dirty="0" smtClean="0">
                <a:latin typeface="+mj-lt"/>
              </a:rPr>
              <a:t>Κεφάλαιο 4</a:t>
            </a:r>
            <a:r>
              <a:rPr lang="el-GR" sz="3600" b="1" baseline="30000" dirty="0" smtClean="0">
                <a:latin typeface="+mj-lt"/>
              </a:rPr>
              <a:t>ο</a:t>
            </a:r>
            <a:r>
              <a:rPr lang="el-GR" sz="3600" b="1" dirty="0" smtClean="0">
                <a:latin typeface="+mj-lt"/>
              </a:rPr>
              <a:t> Τεχνικές Ανάλυσης Ενεργών Δομών</a:t>
            </a:r>
            <a:endParaRPr lang="el-GR" sz="3600" dirty="0" smtClean="0">
              <a:latin typeface="+mj-lt"/>
            </a:endParaRPr>
          </a:p>
          <a:p>
            <a:endParaRPr lang="el-GR" dirty="0"/>
          </a:p>
        </p:txBody>
      </p:sp>
      <p:pic>
        <p:nvPicPr>
          <p:cNvPr id="4098" name="Picture 2" descr="C:\book active final\Γεωλογια και Σεισμοί second sub\tif all\part 1\kef 4\head 4.tif"/>
          <p:cNvPicPr>
            <a:picLocks noChangeAspect="1" noChangeArrowheads="1"/>
          </p:cNvPicPr>
          <p:nvPr/>
        </p:nvPicPr>
        <p:blipFill>
          <a:blip r:embed="rId2" cstate="email">
            <a:lum contrast="20000"/>
          </a:blip>
          <a:srcRect/>
          <a:stretch>
            <a:fillRect/>
          </a:stretch>
        </p:blipFill>
        <p:spPr bwMode="auto">
          <a:xfrm>
            <a:off x="55594" y="716508"/>
            <a:ext cx="8945562" cy="45847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799692" y="474408"/>
            <a:ext cx="5544616" cy="794352"/>
          </a:xfrm>
        </p:spPr>
        <p:txBody>
          <a:bodyPr>
            <a:normAutofit/>
          </a:bodyPr>
          <a:lstStyle/>
          <a:p>
            <a:pPr algn="l"/>
            <a:r>
              <a:rPr lang="el-GR" sz="4400" b="1" dirty="0" smtClean="0"/>
              <a:t>Περιεχόμενα Ενότητας</a:t>
            </a:r>
            <a:endParaRPr lang="el-GR" sz="4400" b="1" dirty="0"/>
          </a:p>
        </p:txBody>
      </p:sp>
      <p:sp>
        <p:nvSpPr>
          <p:cNvPr id="3" name="2 - Θέση περιεχομένου"/>
          <p:cNvSpPr>
            <a:spLocks noGrp="1"/>
          </p:cNvSpPr>
          <p:nvPr>
            <p:ph idx="1"/>
          </p:nvPr>
        </p:nvSpPr>
        <p:spPr>
          <a:xfrm>
            <a:off x="467544" y="1556792"/>
            <a:ext cx="8229600" cy="4968552"/>
          </a:xfrm>
          <a:noFill/>
        </p:spPr>
        <p:txBody>
          <a:bodyPr>
            <a:noAutofit/>
          </a:bodyPr>
          <a:lstStyle/>
          <a:p>
            <a:r>
              <a:rPr lang="el-GR" sz="3200" dirty="0" smtClean="0">
                <a:latin typeface="+mj-lt"/>
              </a:rPr>
              <a:t>4. 1. Γεωδαιτικές παρατηρήσεις -τεκτονική γεωδαισία</a:t>
            </a:r>
            <a:endParaRPr lang="en-US" sz="3200" dirty="0" smtClean="0">
              <a:latin typeface="+mj-lt"/>
            </a:endParaRPr>
          </a:p>
          <a:p>
            <a:r>
              <a:rPr lang="el-GR" sz="3200" dirty="0" smtClean="0">
                <a:latin typeface="+mj-lt"/>
              </a:rPr>
              <a:t>4. 2. Γεωγραφικά Συστήματα Πληροφοριών </a:t>
            </a:r>
            <a:endParaRPr lang="en-US" sz="3200" dirty="0" smtClean="0">
              <a:latin typeface="+mj-lt"/>
            </a:endParaRPr>
          </a:p>
          <a:p>
            <a:r>
              <a:rPr lang="el-GR" sz="3200" dirty="0" smtClean="0">
                <a:latin typeface="+mj-lt"/>
              </a:rPr>
              <a:t>4. 3. </a:t>
            </a:r>
            <a:r>
              <a:rPr lang="el-GR" sz="3200" dirty="0" err="1" smtClean="0">
                <a:latin typeface="+mj-lt"/>
              </a:rPr>
              <a:t>Συμβολομετρία</a:t>
            </a:r>
            <a:r>
              <a:rPr lang="el-GR" sz="3200" dirty="0" smtClean="0">
                <a:latin typeface="+mj-lt"/>
              </a:rPr>
              <a:t> ραντάρ συνθετικού ανοίγματος κεραίας (</a:t>
            </a:r>
            <a:r>
              <a:rPr lang="el-GR" sz="3200" dirty="0" err="1" smtClean="0">
                <a:latin typeface="+mj-lt"/>
              </a:rPr>
              <a:t>InSAR</a:t>
            </a:r>
            <a:r>
              <a:rPr lang="el-GR" sz="3200" dirty="0" smtClean="0">
                <a:latin typeface="+mj-lt"/>
              </a:rPr>
              <a:t>)</a:t>
            </a:r>
          </a:p>
          <a:p>
            <a:r>
              <a:rPr lang="el-GR" sz="3200" dirty="0" smtClean="0">
                <a:latin typeface="+mj-lt"/>
              </a:rPr>
              <a:t>4.4  Τηλεπισκόπηση με χρήση </a:t>
            </a:r>
            <a:r>
              <a:rPr lang="el-GR" sz="3200" dirty="0" err="1" smtClean="0">
                <a:latin typeface="+mj-lt"/>
              </a:rPr>
              <a:t>ακτίνων</a:t>
            </a:r>
            <a:r>
              <a:rPr lang="el-GR" sz="3200" dirty="0" smtClean="0">
                <a:latin typeface="+mj-lt"/>
              </a:rPr>
              <a:t> </a:t>
            </a:r>
            <a:r>
              <a:rPr lang="el-GR" sz="3200" dirty="0" err="1" smtClean="0">
                <a:latin typeface="+mj-lt"/>
              </a:rPr>
              <a:t>laser</a:t>
            </a:r>
            <a:r>
              <a:rPr lang="el-GR" sz="3200" dirty="0" smtClean="0">
                <a:latin typeface="+mj-lt"/>
              </a:rPr>
              <a:t> (</a:t>
            </a:r>
            <a:r>
              <a:rPr lang="en-GB" sz="3200" dirty="0" err="1" smtClean="0">
                <a:latin typeface="+mj-lt"/>
              </a:rPr>
              <a:t>Lidar</a:t>
            </a:r>
            <a:r>
              <a:rPr lang="el-GR" sz="3200" dirty="0" smtClean="0">
                <a:latin typeface="+mj-lt"/>
              </a:rPr>
              <a:t>)</a:t>
            </a:r>
          </a:p>
          <a:p>
            <a:r>
              <a:rPr lang="el-GR" sz="3200" dirty="0" smtClean="0">
                <a:latin typeface="+mj-lt"/>
              </a:rPr>
              <a:t>4.5 Η θεωρία των </a:t>
            </a:r>
            <a:r>
              <a:rPr lang="el-GR" sz="3200" dirty="0" err="1" smtClean="0">
                <a:latin typeface="+mj-lt"/>
              </a:rPr>
              <a:t>μορφοκλασματικών</a:t>
            </a:r>
            <a:r>
              <a:rPr lang="el-GR" sz="3200" dirty="0" smtClean="0">
                <a:latin typeface="+mj-lt"/>
              </a:rPr>
              <a:t> συνόλων ή </a:t>
            </a:r>
            <a:r>
              <a:rPr lang="el-GR" sz="3200" dirty="0" err="1" smtClean="0">
                <a:latin typeface="+mj-lt"/>
              </a:rPr>
              <a:t>φράκταλς</a:t>
            </a:r>
            <a:r>
              <a:rPr lang="el-GR" sz="3200" dirty="0" smtClean="0">
                <a:latin typeface="+mj-lt"/>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book active final\Γεωλογια και Σεισμοί second sub\tif all\part 2\meros 2 pano.tif"/>
          <p:cNvPicPr>
            <a:picLocks noChangeAspect="1" noChangeArrowheads="1"/>
          </p:cNvPicPr>
          <p:nvPr/>
        </p:nvPicPr>
        <p:blipFill>
          <a:blip r:embed="rId2" cstate="email">
            <a:lum contrast="30000"/>
          </a:blip>
          <a:srcRect/>
          <a:stretch>
            <a:fillRect/>
          </a:stretch>
        </p:blipFill>
        <p:spPr bwMode="auto">
          <a:xfrm>
            <a:off x="0" y="421529"/>
            <a:ext cx="6921474" cy="3332835"/>
          </a:xfrm>
          <a:prstGeom prst="rect">
            <a:avLst/>
          </a:prstGeom>
          <a:noFill/>
        </p:spPr>
      </p:pic>
      <p:sp>
        <p:nvSpPr>
          <p:cNvPr id="2" name="Title 1"/>
          <p:cNvSpPr>
            <a:spLocks noGrp="1"/>
          </p:cNvSpPr>
          <p:nvPr>
            <p:ph type="title"/>
          </p:nvPr>
        </p:nvSpPr>
        <p:spPr>
          <a:xfrm>
            <a:off x="5994976" y="404664"/>
            <a:ext cx="3257544" cy="1143000"/>
          </a:xfrm>
          <a:noFill/>
        </p:spPr>
        <p:txBody>
          <a:bodyPr>
            <a:normAutofit/>
          </a:bodyPr>
          <a:lstStyle/>
          <a:p>
            <a:pPr algn="ctr"/>
            <a:r>
              <a:rPr lang="el-GR" sz="4400" b="1" dirty="0" smtClean="0"/>
              <a:t>ΜΕΡΟΣ  2</a:t>
            </a:r>
            <a:r>
              <a:rPr lang="el-GR" sz="4400" b="1" baseline="30000" dirty="0" smtClean="0"/>
              <a:t>Ο</a:t>
            </a:r>
            <a:r>
              <a:rPr lang="el-GR" sz="4400" dirty="0" smtClean="0"/>
              <a:t> </a:t>
            </a:r>
            <a:endParaRPr lang="el-GR" sz="4400" dirty="0"/>
          </a:p>
        </p:txBody>
      </p:sp>
      <p:pic>
        <p:nvPicPr>
          <p:cNvPr id="5122" name="Picture 2" descr="C:\book active final\Γεωλογια και Σεισμοί second sub\tif all\part 2\meros 2 kato.tif"/>
          <p:cNvPicPr>
            <a:picLocks noChangeAspect="1" noChangeArrowheads="1"/>
          </p:cNvPicPr>
          <p:nvPr/>
        </p:nvPicPr>
        <p:blipFill>
          <a:blip r:embed="rId3" cstate="email">
            <a:lum contrast="30000"/>
          </a:blip>
          <a:srcRect/>
          <a:stretch>
            <a:fillRect/>
          </a:stretch>
        </p:blipFill>
        <p:spPr bwMode="auto">
          <a:xfrm>
            <a:off x="2173635" y="3727944"/>
            <a:ext cx="6970365" cy="313005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799692" y="474408"/>
            <a:ext cx="5544616" cy="794352"/>
          </a:xfrm>
        </p:spPr>
        <p:txBody>
          <a:bodyPr>
            <a:normAutofit/>
          </a:bodyPr>
          <a:lstStyle/>
          <a:p>
            <a:pPr algn="l"/>
            <a:r>
              <a:rPr lang="el-GR" sz="4400" b="1" dirty="0" smtClean="0"/>
              <a:t>Περιεχόμενα Ενότητας</a:t>
            </a:r>
            <a:endParaRPr lang="el-GR" sz="4400" b="1" dirty="0"/>
          </a:p>
        </p:txBody>
      </p:sp>
      <p:sp>
        <p:nvSpPr>
          <p:cNvPr id="3" name="2 - Θέση περιεχομένου"/>
          <p:cNvSpPr>
            <a:spLocks noGrp="1"/>
          </p:cNvSpPr>
          <p:nvPr>
            <p:ph idx="1"/>
          </p:nvPr>
        </p:nvSpPr>
        <p:spPr>
          <a:xfrm>
            <a:off x="467544" y="2060848"/>
            <a:ext cx="8229600" cy="2736304"/>
          </a:xfrm>
          <a:noFill/>
        </p:spPr>
        <p:txBody>
          <a:bodyPr>
            <a:normAutofit/>
          </a:bodyPr>
          <a:lstStyle/>
          <a:p>
            <a:r>
              <a:rPr lang="el-GR" sz="3200" dirty="0" smtClean="0">
                <a:latin typeface="+mj-lt"/>
              </a:rPr>
              <a:t>Κεφάλαιο 5ο Βασικές Έννοιες Τεκτονικής</a:t>
            </a:r>
          </a:p>
          <a:p>
            <a:r>
              <a:rPr lang="el-GR" sz="3200" dirty="0" smtClean="0">
                <a:latin typeface="+mj-lt"/>
              </a:rPr>
              <a:t>Κεφάλαιο 6ο </a:t>
            </a:r>
            <a:r>
              <a:rPr lang="el-GR" sz="3200" dirty="0" err="1" smtClean="0">
                <a:latin typeface="+mj-lt"/>
              </a:rPr>
              <a:t>Διακλάσεις</a:t>
            </a:r>
            <a:r>
              <a:rPr lang="el-GR" sz="3200" dirty="0" smtClean="0">
                <a:latin typeface="+mj-lt"/>
              </a:rPr>
              <a:t> και Ρήγματα</a:t>
            </a:r>
          </a:p>
          <a:p>
            <a:r>
              <a:rPr lang="el-GR" sz="3200" dirty="0" smtClean="0">
                <a:latin typeface="+mj-lt"/>
              </a:rPr>
              <a:t>Κεφάλαιο 7ο Πετρώματα Ρηξιγενών Ζωνών</a:t>
            </a:r>
          </a:p>
          <a:p>
            <a:r>
              <a:rPr lang="el-GR" sz="3200" dirty="0" smtClean="0">
                <a:latin typeface="+mj-lt"/>
              </a:rPr>
              <a:t>Κεφάλαιο 8ο Σεισμοί και Ρήγματα</a:t>
            </a:r>
            <a:endParaRPr lang="el-GR" sz="3200"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578818"/>
            <a:ext cx="9144000" cy="1136330"/>
          </a:xfrm>
        </p:spPr>
        <p:txBody>
          <a:bodyPr>
            <a:noAutofit/>
          </a:bodyPr>
          <a:lstStyle/>
          <a:p>
            <a:pPr algn="ctr">
              <a:buNone/>
            </a:pPr>
            <a:r>
              <a:rPr lang="el-GR" sz="3600" b="1" dirty="0" smtClean="0">
                <a:latin typeface="Calibri" pitchFamily="34" charset="0"/>
                <a:ea typeface="Calibri" pitchFamily="34" charset="0"/>
                <a:cs typeface="Tahoma" pitchFamily="34" charset="0"/>
              </a:rPr>
              <a:t>Κεφάλαιο 5</a:t>
            </a:r>
            <a:r>
              <a:rPr lang="el-GR" sz="3600" b="1" baseline="30000" dirty="0" smtClean="0">
                <a:latin typeface="Calibri" pitchFamily="34" charset="0"/>
                <a:ea typeface="Calibri" pitchFamily="34" charset="0"/>
                <a:cs typeface="Tahoma" pitchFamily="34" charset="0"/>
              </a:rPr>
              <a:t>ο</a:t>
            </a:r>
            <a:r>
              <a:rPr lang="el-GR" sz="3600" b="1" dirty="0" smtClean="0">
                <a:latin typeface="Calibri" pitchFamily="34" charset="0"/>
                <a:ea typeface="Calibri" pitchFamily="34" charset="0"/>
                <a:cs typeface="Tahoma" pitchFamily="34" charset="0"/>
              </a:rPr>
              <a:t>  Βασικές Έννοιες Τεκτονικής &amp; Ρήγματα</a:t>
            </a:r>
            <a:endParaRPr lang="el-GR" sz="3600" dirty="0"/>
          </a:p>
        </p:txBody>
      </p:sp>
      <p:pic>
        <p:nvPicPr>
          <p:cNvPr id="6146" name="Picture 2" descr="C:\book active final\Γεωλογια και Σεισμοί second sub\tif all\part 2\kef 5\kef 5 head.tif"/>
          <p:cNvPicPr>
            <a:picLocks noChangeAspect="1" noChangeArrowheads="1"/>
          </p:cNvPicPr>
          <p:nvPr/>
        </p:nvPicPr>
        <p:blipFill>
          <a:blip r:embed="rId2" cstate="email"/>
          <a:srcRect/>
          <a:stretch>
            <a:fillRect/>
          </a:stretch>
        </p:blipFill>
        <p:spPr bwMode="auto">
          <a:xfrm>
            <a:off x="840697" y="404664"/>
            <a:ext cx="7374641" cy="507209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799692" y="474408"/>
            <a:ext cx="5544616" cy="794352"/>
          </a:xfrm>
        </p:spPr>
        <p:txBody>
          <a:bodyPr>
            <a:normAutofit/>
          </a:bodyPr>
          <a:lstStyle/>
          <a:p>
            <a:pPr algn="l"/>
            <a:r>
              <a:rPr lang="el-GR" sz="4400" b="1" dirty="0" smtClean="0"/>
              <a:t>Περιεχόμενα Ενότητας</a:t>
            </a:r>
            <a:endParaRPr lang="el-GR" sz="4400" b="1" dirty="0"/>
          </a:p>
        </p:txBody>
      </p:sp>
      <p:sp>
        <p:nvSpPr>
          <p:cNvPr id="3" name="2 - Θέση περιεχομένου"/>
          <p:cNvSpPr>
            <a:spLocks noGrp="1"/>
          </p:cNvSpPr>
          <p:nvPr>
            <p:ph idx="1"/>
          </p:nvPr>
        </p:nvSpPr>
        <p:spPr>
          <a:xfrm>
            <a:off x="467544" y="2852936"/>
            <a:ext cx="8229600" cy="1637536"/>
          </a:xfrm>
          <a:noFill/>
        </p:spPr>
        <p:txBody>
          <a:bodyPr>
            <a:normAutofit/>
          </a:bodyPr>
          <a:lstStyle/>
          <a:p>
            <a:r>
              <a:rPr lang="el-GR" sz="3200" dirty="0" smtClean="0">
                <a:latin typeface="+mj-lt"/>
              </a:rPr>
              <a:t>5. 1. Ορισμοί</a:t>
            </a:r>
            <a:endParaRPr lang="en-US" sz="3200" dirty="0" smtClean="0">
              <a:latin typeface="+mj-lt"/>
            </a:endParaRPr>
          </a:p>
          <a:p>
            <a:r>
              <a:rPr lang="el-GR" sz="3200" dirty="0" smtClean="0">
                <a:latin typeface="+mj-lt"/>
              </a:rPr>
              <a:t>5.2. Δύναμη, Τάση και Παραμόρφωση</a:t>
            </a:r>
            <a:endParaRPr lang="en-US" sz="3200" dirty="0" smtClean="0">
              <a:latin typeface="+mj-lt"/>
            </a:endParaRPr>
          </a:p>
          <a:p>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3 - Ορθογώνιο"/>
          <p:cNvSpPr>
            <a:spLocks noChangeArrowheads="1"/>
          </p:cNvSpPr>
          <p:nvPr/>
        </p:nvSpPr>
        <p:spPr bwMode="auto">
          <a:xfrm>
            <a:off x="71438" y="1052513"/>
            <a:ext cx="9072562" cy="1554162"/>
          </a:xfrm>
          <a:prstGeom prst="rect">
            <a:avLst/>
          </a:prstGeom>
          <a:noFill/>
          <a:ln w="9525">
            <a:noFill/>
            <a:miter lim="800000"/>
            <a:headEnd/>
            <a:tailEnd/>
          </a:ln>
        </p:spPr>
        <p:txBody>
          <a:bodyPr>
            <a:spAutoFit/>
          </a:bodyPr>
          <a:lstStyle/>
          <a:p>
            <a:r>
              <a:rPr lang="el-GR" sz="1900">
                <a:solidFill>
                  <a:srgbClr val="000000"/>
                </a:solidFill>
                <a:latin typeface="Calibri" pitchFamily="34" charset="0"/>
                <a:cs typeface="Arial" charset="0"/>
              </a:rPr>
              <a:t>Το παρόν υλικό διατίθεται με τους όρους της άδειας χρήσης Creative Commons Αναφορά, Μη Εμπορική Χρήση, Μη παράγωγα έργα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p:txBody>
      </p:sp>
      <p:sp>
        <p:nvSpPr>
          <p:cNvPr id="14339" name="AutoShape 2" descr="Αποτέλεσμα εικόνας για ΨΨ ΒΥ Σ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sp>
        <p:nvSpPr>
          <p:cNvPr id="14340" name="AutoShape 4" descr="Αποτέλεσμα εικόνας για ΨΨ ΒΥ Σ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sp>
        <p:nvSpPr>
          <p:cNvPr id="14341" name="8 - Ορθογώνιο"/>
          <p:cNvSpPr>
            <a:spLocks noChangeArrowheads="1"/>
          </p:cNvSpPr>
          <p:nvPr/>
        </p:nvSpPr>
        <p:spPr bwMode="auto">
          <a:xfrm>
            <a:off x="36513" y="4160838"/>
            <a:ext cx="9070975" cy="2724150"/>
          </a:xfrm>
          <a:prstGeom prst="rect">
            <a:avLst/>
          </a:prstGeom>
          <a:noFill/>
          <a:ln w="9525">
            <a:noFill/>
            <a:miter lim="800000"/>
            <a:headEnd/>
            <a:tailEnd/>
          </a:ln>
        </p:spPr>
        <p:txBody>
          <a:bodyPr>
            <a:spAutoFit/>
          </a:bodyPr>
          <a:lstStyle/>
          <a:p>
            <a:pPr algn="just"/>
            <a:r>
              <a:rPr lang="el-GR" sz="1900" b="1">
                <a:solidFill>
                  <a:srgbClr val="000000"/>
                </a:solidFill>
                <a:latin typeface="Calibri" pitchFamily="34" charset="0"/>
                <a:cs typeface="Arial" charset="0"/>
              </a:rPr>
              <a:t>Σύμφωνα με αυτήν την άδεια ο δικαιούχος σας δίνει το δικαίωμα να:</a:t>
            </a:r>
          </a:p>
          <a:p>
            <a:pPr algn="just"/>
            <a:r>
              <a:rPr lang="el-GR" sz="1900" b="1">
                <a:solidFill>
                  <a:srgbClr val="000000"/>
                </a:solidFill>
                <a:latin typeface="Calibri" pitchFamily="34" charset="0"/>
                <a:cs typeface="Arial" charset="0"/>
              </a:rPr>
              <a:t>Μοιραστείτε</a:t>
            </a:r>
            <a:r>
              <a:rPr lang="el-GR" sz="1900">
                <a:solidFill>
                  <a:srgbClr val="000000"/>
                </a:solidFill>
                <a:latin typeface="Calibri" pitchFamily="34" charset="0"/>
                <a:cs typeface="Arial" charset="0"/>
              </a:rPr>
              <a:t> — αντιγράψετε και αναδιανέμετε το υλικό</a:t>
            </a:r>
          </a:p>
          <a:p>
            <a:pPr algn="just"/>
            <a:r>
              <a:rPr lang="el-GR" sz="1900" b="1">
                <a:solidFill>
                  <a:srgbClr val="000000"/>
                </a:solidFill>
                <a:latin typeface="Calibri" pitchFamily="34" charset="0"/>
                <a:cs typeface="Arial" charset="0"/>
              </a:rPr>
              <a:t>Υπό τους ακόλουθους όρους:</a:t>
            </a:r>
          </a:p>
          <a:p>
            <a:pPr algn="just"/>
            <a:r>
              <a:rPr lang="el-GR" sz="1900" b="1">
                <a:solidFill>
                  <a:srgbClr val="000000"/>
                </a:solidFill>
                <a:latin typeface="Calibri" pitchFamily="34" charset="0"/>
                <a:cs typeface="Arial" charset="0"/>
              </a:rPr>
              <a:t>Αναφορά Δημιουργού</a:t>
            </a:r>
            <a:r>
              <a:rPr lang="el-GR" sz="1900">
                <a:solidFill>
                  <a:srgbClr val="000000"/>
                </a:solidFill>
                <a:latin typeface="Calibri" pitchFamily="34" charset="0"/>
                <a:cs typeface="Arial" charset="0"/>
              </a:rPr>
              <a:t> — Θα πρέπει να καταχωρίσετε αναφορά στο δημιουργό, με σύνδεσμο της άδειας</a:t>
            </a:r>
          </a:p>
          <a:p>
            <a:pPr algn="just"/>
            <a:r>
              <a:rPr lang="el-GR" sz="1900" b="1">
                <a:solidFill>
                  <a:srgbClr val="000000"/>
                </a:solidFill>
                <a:latin typeface="Calibri" pitchFamily="34" charset="0"/>
                <a:cs typeface="Arial" charset="0"/>
              </a:rPr>
              <a:t>Μη εμπορική χρήση</a:t>
            </a:r>
            <a:r>
              <a:rPr lang="el-GR" sz="1900">
                <a:solidFill>
                  <a:srgbClr val="000000"/>
                </a:solidFill>
                <a:latin typeface="Calibri" pitchFamily="34" charset="0"/>
                <a:cs typeface="Arial" charset="0"/>
              </a:rPr>
              <a:t> — Δεν μπορείτε να χρησιμοποιήσετε το υλικό για εμπορικούς σκοπούς</a:t>
            </a:r>
          </a:p>
          <a:p>
            <a:pPr algn="just"/>
            <a:r>
              <a:rPr lang="el-GR" sz="1900" b="1">
                <a:solidFill>
                  <a:srgbClr val="000000"/>
                </a:solidFill>
                <a:latin typeface="Calibri" pitchFamily="34" charset="0"/>
                <a:cs typeface="Arial" charset="0"/>
              </a:rPr>
              <a:t>Μη παράγωγα έργα</a:t>
            </a:r>
            <a:r>
              <a:rPr lang="el-GR" sz="1900">
                <a:solidFill>
                  <a:srgbClr val="000000"/>
                </a:solidFill>
                <a:latin typeface="Calibri" pitchFamily="34" charset="0"/>
                <a:cs typeface="Arial" charset="0"/>
              </a:rPr>
              <a:t> — Μπορείτε να αναδιανείμετε το υλικό ως έχει, χωρίς να προβείτε σε αλλαγές (ανάμιξη, τροποποίηση)</a:t>
            </a:r>
            <a:endParaRPr lang="el-GR" sz="1900" b="1">
              <a:solidFill>
                <a:srgbClr val="000000"/>
              </a:solidFill>
              <a:latin typeface="Calibri" pitchFamily="34" charset="0"/>
              <a:cs typeface="Arial" charset="0"/>
            </a:endParaRPr>
          </a:p>
        </p:txBody>
      </p:sp>
      <p:sp>
        <p:nvSpPr>
          <p:cNvPr id="14342" name="AutoShape 2" descr="Αποτέλεσμα εικόνας για cc by nc nd"/>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sp>
        <p:nvSpPr>
          <p:cNvPr id="14343" name="AutoShape 4" descr="Αποτέλεσμα εικόνας για cc by nc nd"/>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tLang="el-GR" sz="1800">
              <a:solidFill>
                <a:srgbClr val="000000"/>
              </a:solidFill>
              <a:latin typeface="Tahoma" pitchFamily="34" charset="0"/>
              <a:cs typeface="Arial" charset="0"/>
            </a:endParaRPr>
          </a:p>
        </p:txBody>
      </p:sp>
      <p:pic>
        <p:nvPicPr>
          <p:cNvPr id="14344" name="Picture 6" descr="http://mirrors.creativecommons.org/presskit/buttons/88x31/png/by-nc-nd.eu.png"/>
          <p:cNvPicPr>
            <a:picLocks noChangeAspect="1" noChangeArrowheads="1"/>
          </p:cNvPicPr>
          <p:nvPr/>
        </p:nvPicPr>
        <p:blipFill>
          <a:blip r:embed="rId2" cstate="print"/>
          <a:srcRect/>
          <a:stretch>
            <a:fillRect/>
          </a:stretch>
        </p:blipFill>
        <p:spPr bwMode="auto">
          <a:xfrm>
            <a:off x="3216275" y="2636838"/>
            <a:ext cx="2711450" cy="936625"/>
          </a:xfrm>
          <a:prstGeom prst="rect">
            <a:avLst/>
          </a:prstGeom>
          <a:noFill/>
          <a:ln w="9525">
            <a:noFill/>
            <a:miter lim="800000"/>
            <a:headEnd/>
            <a:tailEnd/>
          </a:ln>
        </p:spPr>
      </p:pic>
      <p:sp>
        <p:nvSpPr>
          <p:cNvPr id="14345" name="Τίτλος 1"/>
          <p:cNvSpPr txBox="1">
            <a:spLocks/>
          </p:cNvSpPr>
          <p:nvPr/>
        </p:nvSpPr>
        <p:spPr bwMode="auto">
          <a:xfrm>
            <a:off x="2635250" y="115888"/>
            <a:ext cx="3873500" cy="793750"/>
          </a:xfrm>
          <a:prstGeom prst="rect">
            <a:avLst/>
          </a:prstGeom>
          <a:noFill/>
          <a:ln w="9525">
            <a:noFill/>
            <a:miter lim="800000"/>
            <a:headEnd/>
            <a:tailEnd/>
          </a:ln>
        </p:spPr>
        <p:txBody>
          <a:bodyPr anchor="ctr"/>
          <a:lstStyle/>
          <a:p>
            <a:r>
              <a:rPr lang="el-GR" altLang="el-GR" sz="4400" b="1">
                <a:solidFill>
                  <a:srgbClr val="000000"/>
                </a:solidFill>
                <a:latin typeface="Calibri" pitchFamily="34" charset="0"/>
                <a:cs typeface="Arial" charset="0"/>
              </a:rPr>
              <a:t>Άδειες Χρήσης</a:t>
            </a:r>
          </a:p>
        </p:txBody>
      </p:sp>
      <p:sp>
        <p:nvSpPr>
          <p:cNvPr id="14346" name="Ορθογώνιο 7"/>
          <p:cNvSpPr>
            <a:spLocks noChangeArrowheads="1"/>
          </p:cNvSpPr>
          <p:nvPr/>
        </p:nvSpPr>
        <p:spPr bwMode="auto">
          <a:xfrm>
            <a:off x="36513" y="3635375"/>
            <a:ext cx="9144000" cy="369888"/>
          </a:xfrm>
          <a:prstGeom prst="rect">
            <a:avLst/>
          </a:prstGeom>
          <a:noFill/>
          <a:ln w="9525">
            <a:noFill/>
            <a:miter lim="800000"/>
            <a:headEnd/>
            <a:tailEnd/>
          </a:ln>
        </p:spPr>
        <p:txBody>
          <a:bodyPr>
            <a:spAutoFit/>
          </a:bodyPr>
          <a:lstStyle/>
          <a:p>
            <a:r>
              <a:rPr lang="en-US" sz="1800">
                <a:solidFill>
                  <a:srgbClr val="000000"/>
                </a:solidFill>
                <a:latin typeface="Calibri" pitchFamily="34" charset="0"/>
                <a:cs typeface="Arial" charset="0"/>
              </a:rPr>
              <a:t>[1] http://creativecommons.org/licenses/by-nc-nd/4.0/ </a:t>
            </a:r>
            <a:endParaRPr lang="el-GR" sz="1800">
              <a:solidFill>
                <a:srgbClr val="000000"/>
              </a:solidFill>
              <a:latin typeface="Calibri" pitchFamily="34"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5282" y="5517232"/>
            <a:ext cx="7553436" cy="564826"/>
          </a:xfrm>
          <a:noFill/>
        </p:spPr>
        <p:txBody>
          <a:bodyPr>
            <a:normAutofit fontScale="92500" lnSpcReduction="20000"/>
          </a:bodyPr>
          <a:lstStyle/>
          <a:p>
            <a:pPr lvl="0" algn="ctr">
              <a:buNone/>
            </a:pPr>
            <a:r>
              <a:rPr lang="el-GR" sz="3900" b="1" dirty="0" smtClean="0">
                <a:latin typeface="+mj-lt"/>
                <a:ea typeface="Calibri" pitchFamily="34" charset="0"/>
                <a:cs typeface="Tahoma" pitchFamily="34" charset="0"/>
              </a:rPr>
              <a:t>Κεφάλαιο 6</a:t>
            </a:r>
            <a:r>
              <a:rPr lang="el-GR" sz="3900" b="1" baseline="30000" dirty="0" smtClean="0">
                <a:latin typeface="+mj-lt"/>
                <a:ea typeface="Calibri" pitchFamily="34" charset="0"/>
                <a:cs typeface="Tahoma" pitchFamily="34" charset="0"/>
              </a:rPr>
              <a:t>ο</a:t>
            </a:r>
            <a:r>
              <a:rPr lang="el-GR" sz="3900" b="1" dirty="0" smtClean="0">
                <a:latin typeface="+mj-lt"/>
                <a:ea typeface="Calibri" pitchFamily="34" charset="0"/>
                <a:cs typeface="Tahoma" pitchFamily="34" charset="0"/>
              </a:rPr>
              <a:t> </a:t>
            </a:r>
            <a:r>
              <a:rPr lang="el-GR" sz="3900" b="1" dirty="0" err="1" smtClean="0">
                <a:latin typeface="+mj-lt"/>
                <a:ea typeface="Calibri" pitchFamily="34" charset="0"/>
                <a:cs typeface="Tahoma" pitchFamily="34" charset="0"/>
              </a:rPr>
              <a:t>Διακλάσεις</a:t>
            </a:r>
            <a:r>
              <a:rPr lang="el-GR" sz="3900" b="1" dirty="0" smtClean="0">
                <a:latin typeface="+mj-lt"/>
                <a:ea typeface="Calibri" pitchFamily="34" charset="0"/>
                <a:cs typeface="Tahoma" pitchFamily="34" charset="0"/>
              </a:rPr>
              <a:t> και Ρήγματα</a:t>
            </a:r>
            <a:endParaRPr lang="el-GR" sz="3900" dirty="0" smtClean="0">
              <a:latin typeface="+mj-lt"/>
            </a:endParaRPr>
          </a:p>
          <a:p>
            <a:pPr algn="ctr"/>
            <a:endParaRPr lang="el-GR" dirty="0"/>
          </a:p>
        </p:txBody>
      </p:sp>
      <p:pic>
        <p:nvPicPr>
          <p:cNvPr id="7170" name="Picture 2" descr="C:\book active final\Γεωλογια και Σεισμοί second sub\tif all\part 2\kef 6\head 6.tif"/>
          <p:cNvPicPr>
            <a:picLocks noChangeAspect="1" noChangeArrowheads="1"/>
          </p:cNvPicPr>
          <p:nvPr/>
        </p:nvPicPr>
        <p:blipFill>
          <a:blip r:embed="rId2" cstate="email">
            <a:lum contrast="20000"/>
          </a:blip>
          <a:srcRect/>
          <a:stretch>
            <a:fillRect/>
          </a:stretch>
        </p:blipFill>
        <p:spPr bwMode="auto">
          <a:xfrm>
            <a:off x="431540" y="1071546"/>
            <a:ext cx="8280920" cy="400052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799692" y="332656"/>
            <a:ext cx="5544616" cy="794352"/>
          </a:xfrm>
        </p:spPr>
        <p:txBody>
          <a:bodyPr>
            <a:normAutofit/>
          </a:bodyPr>
          <a:lstStyle/>
          <a:p>
            <a:pPr algn="l"/>
            <a:r>
              <a:rPr lang="el-GR" sz="4400" b="1" dirty="0" smtClean="0"/>
              <a:t>Περιεχόμενα Ενότητας</a:t>
            </a:r>
            <a:endParaRPr lang="el-GR" sz="4400" b="1" dirty="0"/>
          </a:p>
        </p:txBody>
      </p:sp>
      <p:sp>
        <p:nvSpPr>
          <p:cNvPr id="3" name="2 - Θέση περιεχομένου"/>
          <p:cNvSpPr>
            <a:spLocks noGrp="1"/>
          </p:cNvSpPr>
          <p:nvPr>
            <p:ph idx="1"/>
          </p:nvPr>
        </p:nvSpPr>
        <p:spPr>
          <a:xfrm>
            <a:off x="35496" y="1198712"/>
            <a:ext cx="8999984" cy="5659288"/>
          </a:xfrm>
          <a:noFill/>
        </p:spPr>
        <p:txBody>
          <a:bodyPr>
            <a:normAutofit fontScale="77500" lnSpcReduction="20000"/>
          </a:bodyPr>
          <a:lstStyle/>
          <a:p>
            <a:r>
              <a:rPr lang="el-GR" sz="3600" dirty="0" smtClean="0">
                <a:latin typeface="+mj-lt"/>
              </a:rPr>
              <a:t>6.1. Ασυνέχειες</a:t>
            </a:r>
          </a:p>
          <a:p>
            <a:r>
              <a:rPr lang="el-GR" sz="3600" dirty="0" smtClean="0">
                <a:latin typeface="+mj-lt"/>
              </a:rPr>
              <a:t>6.2. Τεκτονικές </a:t>
            </a:r>
            <a:r>
              <a:rPr lang="el-GR" sz="3600" dirty="0" err="1" smtClean="0">
                <a:latin typeface="+mj-lt"/>
              </a:rPr>
              <a:t>διακλάσεις</a:t>
            </a:r>
            <a:r>
              <a:rPr lang="el-GR" sz="3600" dirty="0" smtClean="0">
                <a:latin typeface="+mj-lt"/>
              </a:rPr>
              <a:t> </a:t>
            </a:r>
          </a:p>
          <a:p>
            <a:r>
              <a:rPr lang="el-GR" sz="3600" dirty="0" smtClean="0">
                <a:latin typeface="+mj-lt"/>
              </a:rPr>
              <a:t> 6.3. Χαρακτηριστικά των επιφανειών </a:t>
            </a:r>
            <a:r>
              <a:rPr lang="el-GR" sz="3600" dirty="0" err="1" smtClean="0">
                <a:latin typeface="+mj-lt"/>
              </a:rPr>
              <a:t>διάκλασης</a:t>
            </a:r>
            <a:endParaRPr lang="en-US" sz="3600" dirty="0" smtClean="0">
              <a:latin typeface="+mj-lt"/>
            </a:endParaRPr>
          </a:p>
          <a:p>
            <a:r>
              <a:rPr lang="el-GR" sz="3600" dirty="0" smtClean="0">
                <a:latin typeface="+mj-lt"/>
              </a:rPr>
              <a:t>6.4. Ρήγματα – βασικές έννοιες </a:t>
            </a:r>
            <a:endParaRPr lang="en-US" sz="3600" dirty="0" smtClean="0">
              <a:latin typeface="+mj-lt"/>
            </a:endParaRPr>
          </a:p>
          <a:p>
            <a:r>
              <a:rPr lang="el-GR" sz="3600" dirty="0" smtClean="0">
                <a:latin typeface="+mj-lt"/>
              </a:rPr>
              <a:t>6.5. Ταξινόμηση ρηγμάτων</a:t>
            </a:r>
            <a:endParaRPr lang="en-US" sz="3600" dirty="0" smtClean="0">
              <a:latin typeface="+mj-lt"/>
            </a:endParaRPr>
          </a:p>
          <a:p>
            <a:r>
              <a:rPr lang="el-GR" sz="3600" dirty="0" smtClean="0">
                <a:latin typeface="+mj-lt"/>
              </a:rPr>
              <a:t>6.6. Κινηματική των ρηγμάτων</a:t>
            </a:r>
          </a:p>
          <a:p>
            <a:r>
              <a:rPr lang="el-GR" sz="3600" dirty="0" smtClean="0">
                <a:latin typeface="+mj-lt"/>
              </a:rPr>
              <a:t>6.7. Ο προσδιορισμός του πεδίου τάσης με χρήση γραμμώσεων ολίσθησης επί των επιπέδων των ρηγμάτων </a:t>
            </a:r>
            <a:endParaRPr lang="en-US" sz="3600" dirty="0" smtClean="0">
              <a:latin typeface="+mj-lt"/>
            </a:endParaRPr>
          </a:p>
          <a:p>
            <a:r>
              <a:rPr lang="el-GR" sz="3600" dirty="0" smtClean="0">
                <a:latin typeface="+mj-lt"/>
              </a:rPr>
              <a:t>6.8. Τύποι πεδίων τάσης</a:t>
            </a:r>
            <a:endParaRPr lang="en-US" sz="3600" dirty="0" smtClean="0">
              <a:latin typeface="+mj-lt"/>
            </a:endParaRPr>
          </a:p>
          <a:p>
            <a:r>
              <a:rPr lang="el-GR" sz="3600" dirty="0" smtClean="0">
                <a:latin typeface="+mj-lt"/>
              </a:rPr>
              <a:t>6.9. Προβλήματα προσδιορισμού του πεδίου των τάσεων από γεωλογικά δεδομένα</a:t>
            </a:r>
            <a:endParaRPr lang="en-US" sz="3600" dirty="0" smtClean="0">
              <a:latin typeface="+mj-lt"/>
            </a:endParaRPr>
          </a:p>
          <a:p>
            <a:r>
              <a:rPr lang="el-GR" sz="3600" dirty="0" smtClean="0">
                <a:latin typeface="+mj-lt"/>
              </a:rPr>
              <a:t>6.10. Παραμόρφωση και Ρήγματα </a:t>
            </a:r>
            <a:endParaRPr lang="en-US" sz="3600" dirty="0" smtClean="0">
              <a:latin typeface="+mj-lt"/>
            </a:endParaRPr>
          </a:p>
          <a:p>
            <a:r>
              <a:rPr lang="el-GR" sz="3600" dirty="0" smtClean="0">
                <a:latin typeface="+mj-lt"/>
              </a:rPr>
              <a:t>6.11. Ανάπτυξη και διεύρυνση των ρηγμάτων</a:t>
            </a:r>
          </a:p>
          <a:p>
            <a:endParaRPr lang="el-GR" dirty="0" smtClean="0"/>
          </a:p>
          <a:p>
            <a:endParaRPr lang="el-GR" dirty="0" smtClean="0"/>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04" y="5733256"/>
            <a:ext cx="7643192" cy="850578"/>
          </a:xfrm>
          <a:noFill/>
        </p:spPr>
        <p:txBody>
          <a:bodyPr/>
          <a:lstStyle/>
          <a:p>
            <a:pPr lvl="0">
              <a:buNone/>
            </a:pPr>
            <a:r>
              <a:rPr lang="el-GR" sz="3200" b="1" dirty="0" smtClean="0">
                <a:latin typeface="+mj-lt"/>
                <a:ea typeface="Calibri" pitchFamily="34" charset="0"/>
                <a:cs typeface="Tahoma" pitchFamily="34" charset="0"/>
              </a:rPr>
              <a:t>Κεφάλαιο 7</a:t>
            </a:r>
            <a:r>
              <a:rPr lang="el-GR" sz="3200" b="1" baseline="30000" dirty="0" smtClean="0">
                <a:latin typeface="+mj-lt"/>
                <a:ea typeface="Calibri" pitchFamily="34" charset="0"/>
                <a:cs typeface="Tahoma" pitchFamily="34" charset="0"/>
              </a:rPr>
              <a:t>ο</a:t>
            </a:r>
            <a:r>
              <a:rPr lang="el-GR" sz="3200" b="1" dirty="0" smtClean="0">
                <a:latin typeface="+mj-lt"/>
                <a:ea typeface="Calibri" pitchFamily="34" charset="0"/>
                <a:cs typeface="Tahoma" pitchFamily="34" charset="0"/>
              </a:rPr>
              <a:t> Πετρώματα Ρηξιγενών Ζωνών </a:t>
            </a:r>
            <a:endParaRPr lang="el-GR" sz="3200" dirty="0" smtClean="0">
              <a:latin typeface="+mj-lt"/>
            </a:endParaRPr>
          </a:p>
          <a:p>
            <a:endParaRPr lang="el-GR" dirty="0"/>
          </a:p>
        </p:txBody>
      </p:sp>
      <p:pic>
        <p:nvPicPr>
          <p:cNvPr id="8194" name="Picture 2" descr="C:\book active final\Γεωλογια και Σεισμοί second sub\tif all\part 2\kef 7\kef 7 head.tif"/>
          <p:cNvPicPr>
            <a:picLocks noChangeAspect="1" noChangeArrowheads="1"/>
          </p:cNvPicPr>
          <p:nvPr/>
        </p:nvPicPr>
        <p:blipFill>
          <a:blip r:embed="rId2" cstate="email"/>
          <a:srcRect/>
          <a:stretch>
            <a:fillRect/>
          </a:stretch>
        </p:blipFill>
        <p:spPr bwMode="auto">
          <a:xfrm>
            <a:off x="215175" y="764704"/>
            <a:ext cx="8713651" cy="464347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799692" y="474408"/>
            <a:ext cx="5544616" cy="794352"/>
          </a:xfrm>
        </p:spPr>
        <p:txBody>
          <a:bodyPr>
            <a:normAutofit/>
          </a:bodyPr>
          <a:lstStyle/>
          <a:p>
            <a:pPr algn="l"/>
            <a:r>
              <a:rPr lang="el-GR" sz="4400" b="1" dirty="0" smtClean="0"/>
              <a:t>Περιεχόμενα Ενότητας</a:t>
            </a:r>
            <a:endParaRPr lang="el-GR" sz="4400" b="1" dirty="0"/>
          </a:p>
        </p:txBody>
      </p:sp>
      <p:sp>
        <p:nvSpPr>
          <p:cNvPr id="3" name="2 - Θέση περιεχομένου"/>
          <p:cNvSpPr>
            <a:spLocks noGrp="1"/>
          </p:cNvSpPr>
          <p:nvPr>
            <p:ph idx="1"/>
          </p:nvPr>
        </p:nvSpPr>
        <p:spPr>
          <a:xfrm>
            <a:off x="457200" y="1935480"/>
            <a:ext cx="8229600" cy="2933680"/>
          </a:xfrm>
          <a:noFill/>
        </p:spPr>
        <p:txBody>
          <a:bodyPr>
            <a:normAutofit/>
          </a:bodyPr>
          <a:lstStyle/>
          <a:p>
            <a:r>
              <a:rPr lang="el-GR" sz="3200" dirty="0" smtClean="0">
                <a:latin typeface="+mj-lt"/>
              </a:rPr>
              <a:t>7. 1. Χαρακτηριστικά των ζωνών διάρρηξης</a:t>
            </a:r>
          </a:p>
          <a:p>
            <a:r>
              <a:rPr lang="el-GR" sz="3200" dirty="0" smtClean="0">
                <a:latin typeface="+mj-lt"/>
              </a:rPr>
              <a:t>7. 2. Σχηματισμός πετρωμάτων ζωνών διάρρηξης</a:t>
            </a:r>
          </a:p>
          <a:p>
            <a:r>
              <a:rPr lang="el-GR" sz="3200" dirty="0" smtClean="0">
                <a:latin typeface="+mj-lt"/>
              </a:rPr>
              <a:t> 7.3. Πετρώματα ζωνών διάρρηξης σε ενεργά ρήγματα </a:t>
            </a:r>
          </a:p>
          <a:p>
            <a:endParaRPr lang="el-GR"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3668" y="5643578"/>
            <a:ext cx="5976664" cy="850578"/>
          </a:xfrm>
          <a:noFill/>
        </p:spPr>
        <p:txBody>
          <a:bodyPr>
            <a:normAutofit/>
          </a:bodyPr>
          <a:lstStyle/>
          <a:p>
            <a:pPr lvl="0">
              <a:buNone/>
            </a:pPr>
            <a:r>
              <a:rPr lang="el-GR" sz="3200" b="1" dirty="0" smtClean="0">
                <a:latin typeface="Calibri" pitchFamily="34" charset="0"/>
                <a:ea typeface="Calibri" pitchFamily="34" charset="0"/>
                <a:cs typeface="Tahoma" pitchFamily="34" charset="0"/>
              </a:rPr>
              <a:t>Κεφάλαιο 8</a:t>
            </a:r>
            <a:r>
              <a:rPr lang="el-GR" sz="3200" b="1" baseline="30000" dirty="0" smtClean="0">
                <a:latin typeface="Calibri" pitchFamily="34" charset="0"/>
                <a:ea typeface="Calibri" pitchFamily="34" charset="0"/>
                <a:cs typeface="Tahoma" pitchFamily="34" charset="0"/>
              </a:rPr>
              <a:t>ο</a:t>
            </a:r>
            <a:r>
              <a:rPr lang="el-GR" sz="3200" b="1" dirty="0" smtClean="0">
                <a:latin typeface="Calibri" pitchFamily="34" charset="0"/>
                <a:ea typeface="Calibri" pitchFamily="34" charset="0"/>
                <a:cs typeface="Tahoma" pitchFamily="34" charset="0"/>
              </a:rPr>
              <a:t> Σεισμοί και Ρήγματα</a:t>
            </a:r>
            <a:endParaRPr lang="el-GR" sz="3200" dirty="0" smtClean="0">
              <a:latin typeface="Arial" pitchFamily="34" charset="0"/>
            </a:endParaRPr>
          </a:p>
          <a:p>
            <a:endParaRPr lang="el-GR" dirty="0"/>
          </a:p>
        </p:txBody>
      </p:sp>
      <p:pic>
        <p:nvPicPr>
          <p:cNvPr id="9218" name="Picture 2" descr="C:\book active final\Γεωλογια και Σεισμοί second sub\tif all\part 2\kef 8\head 8.tif"/>
          <p:cNvPicPr>
            <a:picLocks noChangeAspect="1" noChangeArrowheads="1"/>
          </p:cNvPicPr>
          <p:nvPr/>
        </p:nvPicPr>
        <p:blipFill>
          <a:blip r:embed="rId2" cstate="email">
            <a:lum contrast="10000"/>
          </a:blip>
          <a:srcRect/>
          <a:stretch>
            <a:fillRect/>
          </a:stretch>
        </p:blipFill>
        <p:spPr bwMode="auto">
          <a:xfrm>
            <a:off x="238382" y="908720"/>
            <a:ext cx="8667237" cy="453232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799692" y="332656"/>
            <a:ext cx="5544616" cy="794352"/>
          </a:xfrm>
        </p:spPr>
        <p:txBody>
          <a:bodyPr>
            <a:normAutofit/>
          </a:bodyPr>
          <a:lstStyle/>
          <a:p>
            <a:r>
              <a:rPr lang="el-GR" sz="3600" b="1" dirty="0" smtClean="0"/>
              <a:t>Συζήτηση</a:t>
            </a:r>
            <a:endParaRPr lang="el-GR" sz="3600" b="1" dirty="0"/>
          </a:p>
        </p:txBody>
      </p:sp>
      <p:sp>
        <p:nvSpPr>
          <p:cNvPr id="3" name="2 - Θέση περιεχομένου"/>
          <p:cNvSpPr>
            <a:spLocks noGrp="1"/>
          </p:cNvSpPr>
          <p:nvPr>
            <p:ph idx="1"/>
          </p:nvPr>
        </p:nvSpPr>
        <p:spPr>
          <a:xfrm>
            <a:off x="457200" y="1935480"/>
            <a:ext cx="8229600" cy="2861672"/>
          </a:xfrm>
          <a:noFill/>
        </p:spPr>
        <p:txBody>
          <a:bodyPr>
            <a:normAutofit/>
          </a:bodyPr>
          <a:lstStyle/>
          <a:p>
            <a:endParaRPr lang="en-US" dirty="0" smtClean="0"/>
          </a:p>
          <a:p>
            <a:r>
              <a:rPr lang="el-GR" sz="2800" dirty="0" smtClean="0">
                <a:latin typeface="+mj-lt"/>
              </a:rPr>
              <a:t>Η </a:t>
            </a:r>
            <a:r>
              <a:rPr lang="el-GR" sz="2800" i="1" dirty="0" smtClean="0">
                <a:latin typeface="+mj-lt"/>
              </a:rPr>
              <a:t>πρόβλεψη των σεισμών</a:t>
            </a:r>
            <a:endParaRPr lang="en-US" sz="2800" i="1" dirty="0" smtClean="0">
              <a:latin typeface="+mj-lt"/>
            </a:endParaRPr>
          </a:p>
          <a:p>
            <a:endParaRPr lang="en-US" sz="2800" dirty="0" smtClean="0">
              <a:latin typeface="+mj-lt"/>
            </a:endParaRPr>
          </a:p>
          <a:p>
            <a:r>
              <a:rPr lang="el-GR" sz="2800" dirty="0" smtClean="0">
                <a:latin typeface="+mj-lt"/>
              </a:rPr>
              <a:t> </a:t>
            </a:r>
            <a:r>
              <a:rPr lang="el-GR" sz="2800" i="1" dirty="0" smtClean="0">
                <a:latin typeface="+mj-lt"/>
              </a:rPr>
              <a:t>Περίοδος επανάληψης</a:t>
            </a:r>
            <a:r>
              <a:rPr lang="el-GR" sz="2800" dirty="0" smtClean="0">
                <a:latin typeface="+mj-lt"/>
              </a:rPr>
              <a:t> </a:t>
            </a:r>
            <a:endParaRPr lang="el-GR" sz="2800" dirty="0">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 Εικόνα" descr="Kaparelli.JPG"/>
          <p:cNvPicPr/>
          <p:nvPr/>
        </p:nvPicPr>
        <p:blipFill>
          <a:blip r:embed="rId2" cstate="email">
            <a:lum bright="7000" contrast="30000"/>
          </a:blip>
          <a:stretch>
            <a:fillRect/>
          </a:stretch>
        </p:blipFill>
        <p:spPr>
          <a:xfrm>
            <a:off x="357190" y="142876"/>
            <a:ext cx="6231034" cy="3934196"/>
          </a:xfrm>
          <a:prstGeom prst="rect">
            <a:avLst/>
          </a:prstGeom>
        </p:spPr>
      </p:pic>
      <p:pic>
        <p:nvPicPr>
          <p:cNvPr id="6" name="6 - Εικόνα" descr="Upper Dixie Valley.jpg"/>
          <p:cNvPicPr/>
          <p:nvPr/>
        </p:nvPicPr>
        <p:blipFill>
          <a:blip r:embed="rId3" cstate="email">
            <a:lum contrast="30000"/>
          </a:blip>
          <a:stretch>
            <a:fillRect/>
          </a:stretch>
        </p:blipFill>
        <p:spPr>
          <a:xfrm>
            <a:off x="2483768" y="3789040"/>
            <a:ext cx="6684794" cy="3073408"/>
          </a:xfrm>
          <a:prstGeom prst="rect">
            <a:avLst/>
          </a:prstGeom>
        </p:spPr>
      </p:pic>
      <p:sp>
        <p:nvSpPr>
          <p:cNvPr id="7" name="Title 1"/>
          <p:cNvSpPr txBox="1">
            <a:spLocks/>
          </p:cNvSpPr>
          <p:nvPr/>
        </p:nvSpPr>
        <p:spPr>
          <a:xfrm>
            <a:off x="5699281" y="404664"/>
            <a:ext cx="3257544" cy="846980"/>
          </a:xfrm>
          <a:prstGeom prst="rect">
            <a:avLst/>
          </a:prstGeom>
          <a:noFill/>
        </p:spPr>
        <p:txBody>
          <a:bodyPr vert="horz"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effectLst/>
                <a:uLnTx/>
                <a:uFillTx/>
                <a:latin typeface="+mj-lt"/>
                <a:ea typeface="+mj-ea"/>
                <a:cs typeface="+mj-cs"/>
              </a:rPr>
              <a:t>ΜΕΡΟΣ  </a:t>
            </a:r>
            <a:r>
              <a:rPr kumimoji="0" lang="en-US" sz="4400" b="1" i="0" u="none" strike="noStrike" kern="1200" cap="none" spc="0" normalizeH="0" baseline="0" noProof="0" dirty="0" smtClean="0">
                <a:ln>
                  <a:noFill/>
                </a:ln>
                <a:effectLst/>
                <a:uLnTx/>
                <a:uFillTx/>
                <a:latin typeface="+mj-lt"/>
                <a:ea typeface="+mj-ea"/>
                <a:cs typeface="+mj-cs"/>
              </a:rPr>
              <a:t>3</a:t>
            </a:r>
            <a:r>
              <a:rPr kumimoji="0" lang="el-GR" sz="4400" b="1" i="0" u="none" strike="noStrike" kern="1200" cap="none" spc="0" normalizeH="0" baseline="30000" noProof="0" dirty="0" smtClean="0">
                <a:ln>
                  <a:noFill/>
                </a:ln>
                <a:effectLst/>
                <a:uLnTx/>
                <a:uFillTx/>
                <a:latin typeface="+mj-lt"/>
                <a:ea typeface="+mj-ea"/>
                <a:cs typeface="+mj-cs"/>
              </a:rPr>
              <a:t>Ο</a:t>
            </a:r>
            <a:r>
              <a:rPr kumimoji="0" lang="el-GR" sz="4400" b="0" i="0" u="none" strike="noStrike" kern="1200" cap="none" spc="0" normalizeH="0" baseline="0" noProof="0" dirty="0" smtClean="0">
                <a:ln>
                  <a:noFill/>
                </a:ln>
                <a:effectLst/>
                <a:uLnTx/>
                <a:uFillTx/>
                <a:latin typeface="+mj-lt"/>
                <a:ea typeface="+mj-ea"/>
                <a:cs typeface="+mj-cs"/>
              </a:rPr>
              <a:t> </a:t>
            </a:r>
            <a:endParaRPr kumimoji="0" lang="el-GR" sz="44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book active final\Γεωλογια και Σεισμοί second sub\tif all\part 3\kef 9\chapt 9 head.tif"/>
          <p:cNvPicPr>
            <a:picLocks noChangeAspect="1" noChangeArrowheads="1"/>
          </p:cNvPicPr>
          <p:nvPr/>
        </p:nvPicPr>
        <p:blipFill>
          <a:blip r:embed="rId2" cstate="email">
            <a:lum contrast="30000"/>
          </a:blip>
          <a:srcRect/>
          <a:stretch>
            <a:fillRect/>
          </a:stretch>
        </p:blipFill>
        <p:spPr bwMode="auto">
          <a:xfrm>
            <a:off x="611560" y="116632"/>
            <a:ext cx="7992888" cy="5429264"/>
          </a:xfrm>
          <a:prstGeom prst="rect">
            <a:avLst/>
          </a:prstGeom>
          <a:noFill/>
        </p:spPr>
      </p:pic>
      <p:sp>
        <p:nvSpPr>
          <p:cNvPr id="7" name="6 - Τίτλος"/>
          <p:cNvSpPr>
            <a:spLocks noGrp="1"/>
          </p:cNvSpPr>
          <p:nvPr>
            <p:ph type="ctrTitle"/>
          </p:nvPr>
        </p:nvSpPr>
        <p:spPr>
          <a:xfrm>
            <a:off x="0" y="5661248"/>
            <a:ext cx="9144000" cy="1112168"/>
          </a:xfrm>
        </p:spPr>
        <p:txBody>
          <a:bodyPr>
            <a:noAutofit/>
          </a:bodyPr>
          <a:lstStyle/>
          <a:p>
            <a:r>
              <a:rPr lang="el-GR" sz="3600" b="1" dirty="0" smtClean="0">
                <a:effectLst/>
              </a:rPr>
              <a:t>Κεφάλαιο 9</a:t>
            </a:r>
            <a:r>
              <a:rPr lang="el-GR" sz="3600" b="1" baseline="30000" dirty="0" smtClean="0">
                <a:effectLst/>
              </a:rPr>
              <a:t>ο</a:t>
            </a:r>
            <a:r>
              <a:rPr lang="el-GR" sz="3600" b="1" dirty="0" smtClean="0">
                <a:effectLst/>
              </a:rPr>
              <a:t> Γεωμορφολογική έκφραση ρηγμάτων</a:t>
            </a:r>
            <a:endParaRPr lang="el-GR" sz="3600" b="1" dirty="0">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799692" y="476672"/>
            <a:ext cx="5544616" cy="650336"/>
          </a:xfrm>
        </p:spPr>
        <p:txBody>
          <a:bodyPr>
            <a:normAutofit/>
          </a:bodyPr>
          <a:lstStyle/>
          <a:p>
            <a:r>
              <a:rPr lang="el-GR" sz="3600" b="1" dirty="0" smtClean="0"/>
              <a:t>Συζήτηση</a:t>
            </a:r>
            <a:endParaRPr lang="el-GR" sz="3600" b="1" dirty="0"/>
          </a:p>
        </p:txBody>
      </p:sp>
      <p:sp>
        <p:nvSpPr>
          <p:cNvPr id="3" name="2 - Θέση περιεχομένου"/>
          <p:cNvSpPr>
            <a:spLocks noGrp="1"/>
          </p:cNvSpPr>
          <p:nvPr>
            <p:ph idx="1"/>
          </p:nvPr>
        </p:nvSpPr>
        <p:spPr>
          <a:xfrm>
            <a:off x="457200" y="1556792"/>
            <a:ext cx="8229600" cy="5112568"/>
          </a:xfrm>
          <a:noFill/>
        </p:spPr>
        <p:txBody>
          <a:bodyPr>
            <a:normAutofit fontScale="92500" lnSpcReduction="20000"/>
          </a:bodyPr>
          <a:lstStyle/>
          <a:p>
            <a:r>
              <a:rPr lang="el-GR" sz="3000" dirty="0" smtClean="0">
                <a:latin typeface="+mj-lt"/>
              </a:rPr>
              <a:t>Επιπτώσεις των σεισμών στην επιφάνεια της Γης. </a:t>
            </a:r>
          </a:p>
          <a:p>
            <a:r>
              <a:rPr lang="el-GR" sz="3000" dirty="0" smtClean="0">
                <a:latin typeface="+mj-lt"/>
              </a:rPr>
              <a:t>Για τα τεχνικά έργα η εκτίμηση των πιθανών μετατοπίσεων σε ένα ρήγμα στη διάρκεια ενός επερχόμενου σεισμού αποτελεί απαραίτητη παράμετρο σχεδιασμού. </a:t>
            </a:r>
          </a:p>
          <a:p>
            <a:r>
              <a:rPr lang="el-GR" sz="3000" dirty="0" smtClean="0">
                <a:latin typeface="+mj-lt"/>
              </a:rPr>
              <a:t>Στη γεωλογία των σεισμών εφαρμόζεται συστηματικά η παραδοχή ότι οι σεισμοί αφήνουν ανεξίτηλα σημάδια στην επιφάνεια της Γης. </a:t>
            </a:r>
          </a:p>
          <a:p>
            <a:r>
              <a:rPr lang="el-GR" sz="3000" dirty="0" smtClean="0">
                <a:latin typeface="+mj-lt"/>
              </a:rPr>
              <a:t>Έτσι όταν για έναν ιστορικό σεισμό δεν υπάρχουν δεδομένα συσχέτισής του με ένα ρήγμα οι γεωλόγοι προσπαθούν να αναγνωρίσουν τη σπουδαιότητα των ρηγμάτων και της </a:t>
            </a:r>
            <a:r>
              <a:rPr lang="el-GR" sz="3000" dirty="0" err="1" smtClean="0">
                <a:latin typeface="+mj-lt"/>
              </a:rPr>
              <a:t>ενεργότητάς</a:t>
            </a:r>
            <a:r>
              <a:rPr lang="el-GR" sz="3000" dirty="0" smtClean="0">
                <a:latin typeface="+mj-lt"/>
              </a:rPr>
              <a:t> τους αναλύοντας τις παρακείμενες των ρηγμάτων </a:t>
            </a:r>
            <a:r>
              <a:rPr lang="el-GR" sz="3000" dirty="0" err="1" smtClean="0">
                <a:latin typeface="+mj-lt"/>
              </a:rPr>
              <a:t>γεωμορφές</a:t>
            </a:r>
            <a:r>
              <a:rPr lang="el-GR" sz="3000" dirty="0" smtClean="0">
                <a:latin typeface="+mj-lt"/>
              </a:rPr>
              <a:t>. </a:t>
            </a:r>
          </a:p>
          <a:p>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book active final\Γεωλογια και Σεισμοί second sub\tif all\part 3\kefalaio_10\επιφυλλίδα.tif"/>
          <p:cNvPicPr>
            <a:picLocks noChangeAspect="1" noChangeArrowheads="1"/>
          </p:cNvPicPr>
          <p:nvPr/>
        </p:nvPicPr>
        <p:blipFill>
          <a:blip r:embed="rId2" cstate="email">
            <a:lum bright="-10000" contrast="20000"/>
          </a:blip>
          <a:srcRect/>
          <a:stretch>
            <a:fillRect/>
          </a:stretch>
        </p:blipFill>
        <p:spPr bwMode="auto">
          <a:xfrm>
            <a:off x="539552" y="332656"/>
            <a:ext cx="7875083" cy="4929198"/>
          </a:xfrm>
          <a:prstGeom prst="rect">
            <a:avLst/>
          </a:prstGeom>
          <a:noFill/>
        </p:spPr>
      </p:pic>
      <p:sp>
        <p:nvSpPr>
          <p:cNvPr id="4" name="3 - Τίτλος"/>
          <p:cNvSpPr>
            <a:spLocks noGrp="1"/>
          </p:cNvSpPr>
          <p:nvPr>
            <p:ph type="title"/>
          </p:nvPr>
        </p:nvSpPr>
        <p:spPr>
          <a:xfrm>
            <a:off x="720080" y="5445224"/>
            <a:ext cx="8172400" cy="1143000"/>
          </a:xfrm>
        </p:spPr>
        <p:txBody>
          <a:bodyPr>
            <a:normAutofit/>
          </a:bodyPr>
          <a:lstStyle/>
          <a:p>
            <a:r>
              <a:rPr lang="el-GR" sz="3200" b="1" dirty="0" smtClean="0">
                <a:solidFill>
                  <a:schemeClr val="tx1"/>
                </a:solidFill>
              </a:rPr>
              <a:t>Κεφάλαιο 10</a:t>
            </a:r>
            <a:r>
              <a:rPr lang="el-GR" sz="3200" b="1" baseline="30000" dirty="0" smtClean="0">
                <a:solidFill>
                  <a:schemeClr val="tx1"/>
                </a:solidFill>
              </a:rPr>
              <a:t>ο</a:t>
            </a:r>
            <a:r>
              <a:rPr lang="el-GR" sz="3200" b="1" dirty="0" smtClean="0">
                <a:solidFill>
                  <a:schemeClr val="tx1"/>
                </a:solidFill>
              </a:rPr>
              <a:t> </a:t>
            </a:r>
            <a:r>
              <a:rPr lang="el-GR" sz="3200" b="1" dirty="0" err="1" smtClean="0">
                <a:solidFill>
                  <a:schemeClr val="tx1"/>
                </a:solidFill>
              </a:rPr>
              <a:t>Παλαιοσεισμολογική</a:t>
            </a:r>
            <a:r>
              <a:rPr lang="el-GR" sz="3200" b="1" dirty="0" smtClean="0">
                <a:solidFill>
                  <a:schemeClr val="tx1"/>
                </a:solidFill>
              </a:rPr>
              <a:t> έκφραση ρηγμάτων</a:t>
            </a:r>
            <a:endParaRPr lang="el-GR" sz="3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447764" y="404664"/>
            <a:ext cx="4248472" cy="794352"/>
          </a:xfrm>
        </p:spPr>
        <p:txBody>
          <a:bodyPr>
            <a:normAutofit/>
          </a:bodyPr>
          <a:lstStyle/>
          <a:p>
            <a:pPr algn="l"/>
            <a:r>
              <a:rPr lang="el-GR" sz="4400" b="1" dirty="0" smtClean="0"/>
              <a:t>Χρηματοδότηση</a:t>
            </a:r>
            <a:endParaRPr lang="el-GR" sz="4400" b="1" dirty="0"/>
          </a:p>
        </p:txBody>
      </p:sp>
      <p:sp>
        <p:nvSpPr>
          <p:cNvPr id="3" name="Θέση περιεχομένου 2"/>
          <p:cNvSpPr>
            <a:spLocks noGrp="1"/>
          </p:cNvSpPr>
          <p:nvPr>
            <p:ph idx="1"/>
          </p:nvPr>
        </p:nvSpPr>
        <p:spPr>
          <a:xfrm>
            <a:off x="467544" y="1412776"/>
            <a:ext cx="8229600" cy="3600400"/>
          </a:xfrm>
        </p:spPr>
        <p:txBody>
          <a:bodyPr>
            <a:normAutofit/>
          </a:bodyPr>
          <a:lstStyle/>
          <a:p>
            <a:r>
              <a:rPr lang="el-GR" sz="2400" dirty="0">
                <a:latin typeface="+mj-lt"/>
              </a:rPr>
              <a:t>Το παρόν εκπαιδευτικό υλικό έχει αναπτυχθεί στα πλαίσια του εκπαιδευτικού έργου του διδάσκοντα.</a:t>
            </a:r>
            <a:endParaRPr lang="en-US" sz="2400" dirty="0">
              <a:latin typeface="+mj-lt"/>
            </a:endParaRPr>
          </a:p>
          <a:p>
            <a:r>
              <a:rPr lang="el-GR" sz="2400" dirty="0">
                <a:latin typeface="+mj-lt"/>
              </a:rPr>
              <a:t>Το έργο «</a:t>
            </a:r>
            <a:r>
              <a:rPr lang="el-GR" sz="2400" b="1" dirty="0">
                <a:latin typeface="+mj-lt"/>
              </a:rPr>
              <a:t>Ανοικτά Ακαδημαϊκά Μαθήματα στο Πανεπιστήμιο Πατρών</a:t>
            </a:r>
            <a:r>
              <a:rPr lang="el-GR" sz="2400" dirty="0">
                <a:latin typeface="+mj-lt"/>
              </a:rPr>
              <a:t>» έχει χρηματοδοτήσει μόνο τη αναδιαμόρφωση του εκπαιδευτικού υλικού. </a:t>
            </a:r>
          </a:p>
          <a:p>
            <a:r>
              <a:rPr lang="el-GR" sz="2400" dirty="0">
                <a:latin typeface="+mj-lt"/>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l-GR" dirty="0"/>
          </a:p>
        </p:txBody>
      </p:sp>
      <p:pic>
        <p:nvPicPr>
          <p:cNvPr id="4" name="Picture 3" descr="Λογότυπο Επιχειρησιακού Προγράμματος Εκπαίδευση και Δια βίου Μάθηση"/>
          <p:cNvPicPr>
            <a:picLocks noChangeAspect="1" noChangeArrowheads="1"/>
          </p:cNvPicPr>
          <p:nvPr/>
        </p:nvPicPr>
        <p:blipFill>
          <a:blip r:embed="rId2" cstate="print"/>
          <a:srcRect/>
          <a:stretch>
            <a:fillRect/>
          </a:stretch>
        </p:blipFill>
        <p:spPr bwMode="auto">
          <a:xfrm>
            <a:off x="1404320" y="5055064"/>
            <a:ext cx="6480048" cy="1542288"/>
          </a:xfrm>
          <a:prstGeom prst="rect">
            <a:avLst/>
          </a:prstGeom>
          <a:noFill/>
        </p:spPr>
      </p:pic>
    </p:spTree>
    <p:extLst>
      <p:ext uri="{BB962C8B-B14F-4D97-AF65-F5344CB8AC3E}">
        <p14:creationId xmlns:p14="http://schemas.microsoft.com/office/powerpoint/2010/main" xmlns="" val="1733405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3167844" y="476672"/>
            <a:ext cx="2808312" cy="578328"/>
          </a:xfrm>
        </p:spPr>
        <p:txBody>
          <a:bodyPr>
            <a:noAutofit/>
          </a:bodyPr>
          <a:lstStyle/>
          <a:p>
            <a:r>
              <a:rPr lang="el-GR" sz="3600" b="1" dirty="0" smtClean="0"/>
              <a:t>Συζήτηση</a:t>
            </a:r>
            <a:endParaRPr lang="el-GR" sz="3600" b="1" dirty="0"/>
          </a:p>
        </p:txBody>
      </p:sp>
      <p:sp>
        <p:nvSpPr>
          <p:cNvPr id="3" name="2 - Θέση περιεχομένου"/>
          <p:cNvSpPr>
            <a:spLocks noGrp="1"/>
          </p:cNvSpPr>
          <p:nvPr>
            <p:ph idx="1"/>
          </p:nvPr>
        </p:nvSpPr>
        <p:spPr>
          <a:xfrm>
            <a:off x="467544" y="2060848"/>
            <a:ext cx="8229600" cy="2952328"/>
          </a:xfrm>
          <a:noFill/>
        </p:spPr>
        <p:txBody>
          <a:bodyPr>
            <a:normAutofit/>
          </a:bodyPr>
          <a:lstStyle/>
          <a:p>
            <a:r>
              <a:rPr lang="el-GR" sz="2800" dirty="0" smtClean="0">
                <a:latin typeface="+mj-lt"/>
              </a:rPr>
              <a:t>Η </a:t>
            </a:r>
            <a:r>
              <a:rPr lang="el-GR" sz="2800" dirty="0" err="1" smtClean="0">
                <a:latin typeface="+mj-lt"/>
              </a:rPr>
              <a:t>παλαιοσεισμολογία</a:t>
            </a:r>
            <a:r>
              <a:rPr lang="el-GR" sz="2800" dirty="0" smtClean="0">
                <a:latin typeface="+mj-lt"/>
              </a:rPr>
              <a:t> προϋποθέτει ότι ένα ενεργό ρήγμα σχετίζεται με συγκρίσιμα από άποψη μεγέθους, επαναλαμβανόμενα για χιλιάδες ή δεκάδες χιλιάδες χρόνια σεισμικά γεγονότα που προκαλούν μετατόπιση της επιφάνειας της Γης.</a:t>
            </a:r>
            <a:endParaRPr lang="el-GR" sz="2800" dirty="0">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book active final\Γεωλογια και Σεισμοί second sub\tif all\part 3\kef 11\επιφυλλίδα κεφ 11.tif"/>
          <p:cNvPicPr>
            <a:picLocks noChangeAspect="1" noChangeArrowheads="1"/>
          </p:cNvPicPr>
          <p:nvPr/>
        </p:nvPicPr>
        <p:blipFill>
          <a:blip r:embed="rId2" cstate="email"/>
          <a:srcRect/>
          <a:stretch>
            <a:fillRect/>
          </a:stretch>
        </p:blipFill>
        <p:spPr bwMode="auto">
          <a:xfrm>
            <a:off x="251520" y="692696"/>
            <a:ext cx="8640960" cy="4176464"/>
          </a:xfrm>
          <a:prstGeom prst="rect">
            <a:avLst/>
          </a:prstGeom>
          <a:noFill/>
        </p:spPr>
      </p:pic>
      <p:sp>
        <p:nvSpPr>
          <p:cNvPr id="4" name="3 - Τίτλος"/>
          <p:cNvSpPr>
            <a:spLocks noGrp="1"/>
          </p:cNvSpPr>
          <p:nvPr>
            <p:ph type="title"/>
          </p:nvPr>
        </p:nvSpPr>
        <p:spPr>
          <a:xfrm>
            <a:off x="359532" y="5589240"/>
            <a:ext cx="8424936" cy="782960"/>
          </a:xfrm>
        </p:spPr>
        <p:txBody>
          <a:bodyPr>
            <a:noAutofit/>
          </a:bodyPr>
          <a:lstStyle/>
          <a:p>
            <a:r>
              <a:rPr lang="el-GR" sz="3600" b="1" dirty="0" smtClean="0">
                <a:solidFill>
                  <a:schemeClr val="tx1"/>
                </a:solidFill>
              </a:rPr>
              <a:t>Κεφάλαιο 11</a:t>
            </a:r>
            <a:r>
              <a:rPr lang="el-GR" sz="3600" b="1" baseline="30000" dirty="0" smtClean="0">
                <a:solidFill>
                  <a:schemeClr val="tx1"/>
                </a:solidFill>
              </a:rPr>
              <a:t>ο</a:t>
            </a:r>
            <a:r>
              <a:rPr lang="el-GR" sz="3600" b="1" dirty="0" smtClean="0">
                <a:solidFill>
                  <a:schemeClr val="tx1"/>
                </a:solidFill>
              </a:rPr>
              <a:t> Τεκτονική Γεωμορφολογία</a:t>
            </a:r>
            <a:endParaRPr lang="el-GR" sz="3600"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3167844" y="476672"/>
            <a:ext cx="2808312" cy="578328"/>
          </a:xfrm>
        </p:spPr>
        <p:txBody>
          <a:bodyPr>
            <a:noAutofit/>
          </a:bodyPr>
          <a:lstStyle/>
          <a:p>
            <a:r>
              <a:rPr lang="el-GR" sz="3600" b="1" dirty="0" smtClean="0"/>
              <a:t>Συζήτηση</a:t>
            </a:r>
            <a:endParaRPr lang="el-GR" sz="3600" b="1" dirty="0"/>
          </a:p>
        </p:txBody>
      </p:sp>
      <p:sp>
        <p:nvSpPr>
          <p:cNvPr id="3" name="2 - Θέση περιεχομένου"/>
          <p:cNvSpPr>
            <a:spLocks noGrp="1"/>
          </p:cNvSpPr>
          <p:nvPr>
            <p:ph idx="1"/>
          </p:nvPr>
        </p:nvSpPr>
        <p:spPr>
          <a:xfrm>
            <a:off x="467544" y="1484784"/>
            <a:ext cx="8229600" cy="5055840"/>
          </a:xfrm>
          <a:noFill/>
        </p:spPr>
        <p:txBody>
          <a:bodyPr>
            <a:normAutofit/>
          </a:bodyPr>
          <a:lstStyle/>
          <a:p>
            <a:r>
              <a:rPr lang="el-GR" sz="2800" dirty="0" err="1" smtClean="0">
                <a:latin typeface="+mj-lt"/>
              </a:rPr>
              <a:t>Γεωμορφές</a:t>
            </a:r>
            <a:r>
              <a:rPr lang="el-GR" sz="2800" dirty="0" smtClean="0">
                <a:latin typeface="+mj-lt"/>
              </a:rPr>
              <a:t> ονομάζονται τα επιφανειακά χαρακτηριστικά της γης. </a:t>
            </a:r>
          </a:p>
          <a:p>
            <a:r>
              <a:rPr lang="el-GR" sz="2800" dirty="0" smtClean="0">
                <a:latin typeface="+mj-lt"/>
              </a:rPr>
              <a:t>Ανάπτυξη και εξέλιξή τους συνεπάγονται μεταβολές στο ανάγλυφο μιας περιοχής. </a:t>
            </a:r>
          </a:p>
          <a:p>
            <a:r>
              <a:rPr lang="el-GR" sz="2800" dirty="0" smtClean="0">
                <a:latin typeface="+mj-lt"/>
              </a:rPr>
              <a:t>Η γεωμορφολογία είναι η επιστήμη που μελετά τη φύση, τη γένεση και την εξέλιξη του ανάγλυφου, με βάση την ανάλυση των φυσικών, χημικών και βιολογικών διεργασιών. </a:t>
            </a:r>
          </a:p>
          <a:p>
            <a:r>
              <a:rPr lang="el-GR" sz="2800" dirty="0" smtClean="0">
                <a:latin typeface="+mj-lt"/>
              </a:rPr>
              <a:t>Κλάδο της γεωμορφολογίας συνιστά η </a:t>
            </a:r>
            <a:r>
              <a:rPr lang="el-GR" sz="2800" b="1" i="1" dirty="0" smtClean="0">
                <a:latin typeface="+mj-lt"/>
              </a:rPr>
              <a:t>τεκτονική γεωμορφολογία</a:t>
            </a:r>
            <a:r>
              <a:rPr lang="el-GR" sz="2800" i="1" dirty="0" smtClean="0">
                <a:latin typeface="+mj-lt"/>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book active final\Γεωλογια και Σεισμοί second sub\tif all\part 3\kefalaio_12\kef 12 head.tif"/>
          <p:cNvPicPr>
            <a:picLocks noChangeAspect="1" noChangeArrowheads="1"/>
          </p:cNvPicPr>
          <p:nvPr/>
        </p:nvPicPr>
        <p:blipFill>
          <a:blip r:embed="rId2" cstate="email"/>
          <a:srcRect/>
          <a:stretch>
            <a:fillRect/>
          </a:stretch>
        </p:blipFill>
        <p:spPr bwMode="auto">
          <a:xfrm>
            <a:off x="251520" y="188640"/>
            <a:ext cx="8637842" cy="5357826"/>
          </a:xfrm>
          <a:prstGeom prst="rect">
            <a:avLst/>
          </a:prstGeom>
          <a:noFill/>
        </p:spPr>
      </p:pic>
      <p:sp>
        <p:nvSpPr>
          <p:cNvPr id="4" name="3 - Τίτλος"/>
          <p:cNvSpPr>
            <a:spLocks noGrp="1"/>
          </p:cNvSpPr>
          <p:nvPr>
            <p:ph type="title"/>
          </p:nvPr>
        </p:nvSpPr>
        <p:spPr>
          <a:xfrm>
            <a:off x="0" y="5589240"/>
            <a:ext cx="9144000" cy="1143000"/>
          </a:xfrm>
        </p:spPr>
        <p:txBody>
          <a:bodyPr>
            <a:noAutofit/>
          </a:bodyPr>
          <a:lstStyle/>
          <a:p>
            <a:r>
              <a:rPr lang="el-GR" sz="3600" b="1" dirty="0" smtClean="0">
                <a:solidFill>
                  <a:schemeClr val="tx1"/>
                </a:solidFill>
              </a:rPr>
              <a:t>Κεφάλαιο 12</a:t>
            </a:r>
            <a:r>
              <a:rPr lang="el-GR" sz="3600" b="1" baseline="30000" dirty="0" smtClean="0">
                <a:solidFill>
                  <a:schemeClr val="tx1"/>
                </a:solidFill>
              </a:rPr>
              <a:t>ο</a:t>
            </a:r>
            <a:r>
              <a:rPr lang="el-GR" sz="3600" b="1" dirty="0" smtClean="0">
                <a:solidFill>
                  <a:schemeClr val="tx1"/>
                </a:solidFill>
              </a:rPr>
              <a:t> </a:t>
            </a:r>
            <a:br>
              <a:rPr lang="el-GR" sz="3600" b="1" dirty="0" smtClean="0">
                <a:solidFill>
                  <a:schemeClr val="tx1"/>
                </a:solidFill>
              </a:rPr>
            </a:br>
            <a:r>
              <a:rPr lang="el-GR" sz="3600" b="1" dirty="0" smtClean="0">
                <a:solidFill>
                  <a:schemeClr val="tx1"/>
                </a:solidFill>
              </a:rPr>
              <a:t>Ποσοτική Γεωμορφολογία – </a:t>
            </a:r>
            <a:r>
              <a:rPr lang="el-GR" sz="3600" b="1" dirty="0" err="1" smtClean="0">
                <a:solidFill>
                  <a:schemeClr val="tx1"/>
                </a:solidFill>
              </a:rPr>
              <a:t>Μορφοτεκτονική</a:t>
            </a:r>
            <a:endParaRPr lang="el-GR" sz="360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3167844" y="476672"/>
            <a:ext cx="2808312" cy="578328"/>
          </a:xfrm>
        </p:spPr>
        <p:txBody>
          <a:bodyPr>
            <a:noAutofit/>
          </a:bodyPr>
          <a:lstStyle/>
          <a:p>
            <a:r>
              <a:rPr lang="el-GR" sz="3600" b="1" dirty="0" smtClean="0"/>
              <a:t>Συζήτηση</a:t>
            </a:r>
            <a:endParaRPr lang="el-GR" sz="3600" b="1" dirty="0"/>
          </a:p>
        </p:txBody>
      </p:sp>
      <p:sp>
        <p:nvSpPr>
          <p:cNvPr id="3" name="2 - Θέση περιεχομένου"/>
          <p:cNvSpPr>
            <a:spLocks noGrp="1"/>
          </p:cNvSpPr>
          <p:nvPr>
            <p:ph idx="1"/>
          </p:nvPr>
        </p:nvSpPr>
        <p:spPr>
          <a:xfrm>
            <a:off x="457200" y="2295520"/>
            <a:ext cx="8229600" cy="2789664"/>
          </a:xfrm>
          <a:noFill/>
        </p:spPr>
        <p:txBody>
          <a:bodyPr/>
          <a:lstStyle/>
          <a:p>
            <a:pPr marL="0" indent="0">
              <a:buNone/>
            </a:pPr>
            <a:endParaRPr lang="el-GR" b="1" i="1" dirty="0" smtClean="0"/>
          </a:p>
          <a:p>
            <a:r>
              <a:rPr lang="el-GR" sz="2800" i="1" dirty="0" err="1" smtClean="0">
                <a:latin typeface="+mj-lt"/>
              </a:rPr>
              <a:t>Μορφομετρία</a:t>
            </a:r>
            <a:r>
              <a:rPr lang="el-GR" sz="2800" i="1" dirty="0" smtClean="0">
                <a:latin typeface="+mj-lt"/>
              </a:rPr>
              <a:t>, η οποία </a:t>
            </a:r>
            <a:r>
              <a:rPr lang="el-GR" sz="2800" dirty="0" smtClean="0">
                <a:latin typeface="+mj-lt"/>
              </a:rPr>
              <a:t>αναφέρεται στην ποσοτική απόδοση της μορφής του ανάγλυφου.</a:t>
            </a:r>
          </a:p>
          <a:p>
            <a:pPr>
              <a:buNone/>
            </a:pPr>
            <a:r>
              <a:rPr lang="el-GR" sz="2800" dirty="0" smtClean="0">
                <a:latin typeface="+mj-lt"/>
              </a:rPr>
              <a:t> </a:t>
            </a:r>
          </a:p>
          <a:p>
            <a:r>
              <a:rPr lang="el-GR" sz="2800" i="1" dirty="0" err="1" smtClean="0">
                <a:latin typeface="+mj-lt"/>
              </a:rPr>
              <a:t>Μορφοτεκτονική</a:t>
            </a:r>
            <a:r>
              <a:rPr lang="el-GR" sz="2800" dirty="0" smtClean="0">
                <a:latin typeface="+mj-lt"/>
              </a:rPr>
              <a:t> </a:t>
            </a:r>
            <a:endParaRPr lang="el-GR" sz="2800" dirty="0">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book active final\Γεωλογια και Σεισμοί second sub\tif all\part 4\meros 4 pano.tif"/>
          <p:cNvPicPr>
            <a:picLocks noChangeAspect="1" noChangeArrowheads="1"/>
          </p:cNvPicPr>
          <p:nvPr/>
        </p:nvPicPr>
        <p:blipFill>
          <a:blip r:embed="rId2" cstate="email"/>
          <a:srcRect/>
          <a:stretch>
            <a:fillRect/>
          </a:stretch>
        </p:blipFill>
        <p:spPr bwMode="auto">
          <a:xfrm>
            <a:off x="72008" y="108011"/>
            <a:ext cx="7308304" cy="5481229"/>
          </a:xfrm>
          <a:prstGeom prst="rect">
            <a:avLst/>
          </a:prstGeom>
          <a:noFill/>
        </p:spPr>
      </p:pic>
      <p:pic>
        <p:nvPicPr>
          <p:cNvPr id="14339" name="Picture 3" descr="C:\book active final\Γεωλογια και Σεισμοί second sub\tif all\part 4\meros 4 kato.tif"/>
          <p:cNvPicPr>
            <a:picLocks noChangeAspect="1" noChangeArrowheads="1"/>
          </p:cNvPicPr>
          <p:nvPr/>
        </p:nvPicPr>
        <p:blipFill>
          <a:blip r:embed="rId3" cstate="email"/>
          <a:srcRect/>
          <a:stretch>
            <a:fillRect/>
          </a:stretch>
        </p:blipFill>
        <p:spPr bwMode="auto">
          <a:xfrm>
            <a:off x="3923928" y="4286019"/>
            <a:ext cx="5220072" cy="2599365"/>
          </a:xfrm>
          <a:prstGeom prst="rect">
            <a:avLst/>
          </a:prstGeom>
          <a:noFill/>
        </p:spPr>
      </p:pic>
      <p:sp>
        <p:nvSpPr>
          <p:cNvPr id="6" name="Title 1"/>
          <p:cNvSpPr txBox="1">
            <a:spLocks/>
          </p:cNvSpPr>
          <p:nvPr/>
        </p:nvSpPr>
        <p:spPr>
          <a:xfrm>
            <a:off x="5572132" y="500042"/>
            <a:ext cx="3257544" cy="857248"/>
          </a:xfrm>
          <a:prstGeom prst="rect">
            <a:avLst/>
          </a:prstGeom>
          <a:noFill/>
        </p:spPr>
        <p:txBody>
          <a:bodyPr vert="horz"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effectLst/>
                <a:uLnTx/>
                <a:uFillTx/>
                <a:latin typeface="+mj-lt"/>
                <a:ea typeface="+mj-ea"/>
                <a:cs typeface="+mj-cs"/>
              </a:rPr>
              <a:t>ΜΕΡΟΣ  </a:t>
            </a:r>
            <a:r>
              <a:rPr kumimoji="0" lang="en-US" sz="4400" b="1" i="0" u="none" strike="noStrike" kern="1200" cap="none" spc="0" normalizeH="0" baseline="0" noProof="0" dirty="0" smtClean="0">
                <a:ln>
                  <a:noFill/>
                </a:ln>
                <a:effectLst/>
                <a:uLnTx/>
                <a:uFillTx/>
                <a:latin typeface="+mj-lt"/>
                <a:ea typeface="+mj-ea"/>
                <a:cs typeface="+mj-cs"/>
              </a:rPr>
              <a:t>4</a:t>
            </a:r>
            <a:r>
              <a:rPr kumimoji="0" lang="el-GR" sz="4400" b="1" i="0" u="none" strike="noStrike" kern="1200" cap="none" spc="0" normalizeH="0" baseline="30000" noProof="0" dirty="0" smtClean="0">
                <a:ln>
                  <a:noFill/>
                </a:ln>
                <a:effectLst/>
                <a:uLnTx/>
                <a:uFillTx/>
                <a:latin typeface="+mj-lt"/>
                <a:ea typeface="+mj-ea"/>
                <a:cs typeface="+mj-cs"/>
              </a:rPr>
              <a:t>Ο</a:t>
            </a:r>
            <a:r>
              <a:rPr kumimoji="0" lang="el-GR" sz="4400" b="0" i="0" u="none" strike="noStrike" kern="1200" cap="none" spc="0" normalizeH="0" baseline="0" noProof="0" dirty="0" smtClean="0">
                <a:ln>
                  <a:noFill/>
                </a:ln>
                <a:effectLst/>
                <a:uLnTx/>
                <a:uFillTx/>
                <a:latin typeface="+mj-lt"/>
                <a:ea typeface="+mj-ea"/>
                <a:cs typeface="+mj-cs"/>
              </a:rPr>
              <a:t> </a:t>
            </a:r>
            <a:endParaRPr kumimoji="0" lang="el-GR" sz="44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book active final\Γεωλογια και Σεισμοί second sub\tif all\part 4\kef 13\chapter 13 head.tif"/>
          <p:cNvPicPr>
            <a:picLocks noChangeAspect="1" noChangeArrowheads="1"/>
          </p:cNvPicPr>
          <p:nvPr/>
        </p:nvPicPr>
        <p:blipFill>
          <a:blip r:embed="rId2" cstate="email"/>
          <a:srcRect/>
          <a:stretch>
            <a:fillRect/>
          </a:stretch>
        </p:blipFill>
        <p:spPr bwMode="auto">
          <a:xfrm>
            <a:off x="539552" y="836712"/>
            <a:ext cx="8207985" cy="4248472"/>
          </a:xfrm>
          <a:prstGeom prst="rect">
            <a:avLst/>
          </a:prstGeom>
          <a:noFill/>
        </p:spPr>
      </p:pic>
      <p:sp>
        <p:nvSpPr>
          <p:cNvPr id="5" name="4 - Τίτλος"/>
          <p:cNvSpPr>
            <a:spLocks noGrp="1"/>
          </p:cNvSpPr>
          <p:nvPr>
            <p:ph type="title"/>
          </p:nvPr>
        </p:nvSpPr>
        <p:spPr>
          <a:xfrm>
            <a:off x="251520" y="5301208"/>
            <a:ext cx="8640960" cy="1143000"/>
          </a:xfrm>
        </p:spPr>
        <p:txBody>
          <a:bodyPr>
            <a:noAutofit/>
          </a:bodyPr>
          <a:lstStyle/>
          <a:p>
            <a:r>
              <a:rPr lang="el-GR" sz="3600" b="1" dirty="0" smtClean="0">
                <a:solidFill>
                  <a:schemeClr val="tx1"/>
                </a:solidFill>
              </a:rPr>
              <a:t>Κεφάλαιο 13</a:t>
            </a:r>
            <a:r>
              <a:rPr lang="el-GR" sz="3600" b="1" baseline="30000" dirty="0" smtClean="0">
                <a:solidFill>
                  <a:schemeClr val="tx1"/>
                </a:solidFill>
              </a:rPr>
              <a:t>ο</a:t>
            </a:r>
            <a:r>
              <a:rPr lang="el-GR" sz="3600" b="1" dirty="0" smtClean="0">
                <a:solidFill>
                  <a:schemeClr val="tx1"/>
                </a:solidFill>
              </a:rPr>
              <a:t> </a:t>
            </a:r>
            <a:br>
              <a:rPr lang="el-GR" sz="3600" b="1" dirty="0" smtClean="0">
                <a:solidFill>
                  <a:schemeClr val="tx1"/>
                </a:solidFill>
              </a:rPr>
            </a:br>
            <a:r>
              <a:rPr lang="el-GR" sz="3600" b="1" dirty="0" smtClean="0">
                <a:solidFill>
                  <a:schemeClr val="tx1"/>
                </a:solidFill>
              </a:rPr>
              <a:t>Δευτερογενείς Επιπτώσεις των Σεισμών</a:t>
            </a:r>
            <a:endParaRPr lang="el-GR" sz="3600"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476672"/>
            <a:ext cx="8568952" cy="6120680"/>
          </a:xfrm>
          <a:noFill/>
        </p:spPr>
        <p:txBody>
          <a:bodyPr>
            <a:normAutofit fontScale="92500" lnSpcReduction="20000"/>
          </a:bodyPr>
          <a:lstStyle/>
          <a:p>
            <a:pPr>
              <a:lnSpc>
                <a:spcPct val="120000"/>
              </a:lnSpc>
              <a:buNone/>
            </a:pPr>
            <a:r>
              <a:rPr lang="en-US" i="1" dirty="0" smtClean="0"/>
              <a:t>	</a:t>
            </a:r>
            <a:r>
              <a:rPr lang="el-GR" sz="3900" i="1" dirty="0" smtClean="0">
                <a:latin typeface="Calibri" pitchFamily="34" charset="0"/>
              </a:rPr>
              <a:t>“</a:t>
            </a:r>
            <a:r>
              <a:rPr lang="en-US" sz="3900" i="1" dirty="0" smtClean="0">
                <a:latin typeface="Calibri" pitchFamily="34" charset="0"/>
              </a:rPr>
              <a:t> </a:t>
            </a:r>
            <a:r>
              <a:rPr lang="el-GR" sz="3900" i="1" dirty="0" smtClean="0">
                <a:latin typeface="Calibri" pitchFamily="34" charset="0"/>
              </a:rPr>
              <a:t>Όπου δε ήθελε γίνει τοιούτος σεισμός, εκβάλλεται εκ των κάτω και μένει επί της επιφανείας πλήθος λίθων όπως ακριβώς τα κοχλάζοντα εις τα λίκνα κατά το λίχνισμα κατά τούτον βεβαίως τον τρόπον γενομένου σεισμού ανετράπησαν τα περί το </a:t>
            </a:r>
            <a:r>
              <a:rPr lang="el-GR" sz="3900" i="1" dirty="0" err="1" smtClean="0">
                <a:latin typeface="Calibri" pitchFamily="34" charset="0"/>
              </a:rPr>
              <a:t>Σίπυλον</a:t>
            </a:r>
            <a:r>
              <a:rPr lang="el-GR" sz="3900" i="1" dirty="0" smtClean="0">
                <a:latin typeface="Calibri" pitchFamily="34" charset="0"/>
              </a:rPr>
              <a:t> και το </a:t>
            </a:r>
            <a:r>
              <a:rPr lang="el-GR" sz="3900" i="1" dirty="0" err="1" smtClean="0">
                <a:latin typeface="Calibri" pitchFamily="34" charset="0"/>
              </a:rPr>
              <a:t>καλούμενον</a:t>
            </a:r>
            <a:r>
              <a:rPr lang="el-GR" sz="3900" i="1" dirty="0" smtClean="0">
                <a:latin typeface="Calibri" pitchFamily="34" charset="0"/>
              </a:rPr>
              <a:t> </a:t>
            </a:r>
            <a:r>
              <a:rPr lang="el-GR" sz="3900" i="1" dirty="0" err="1" smtClean="0">
                <a:latin typeface="Calibri" pitchFamily="34" charset="0"/>
              </a:rPr>
              <a:t>Φλεγμαίον</a:t>
            </a:r>
            <a:r>
              <a:rPr lang="el-GR" sz="3900" i="1" dirty="0" smtClean="0">
                <a:latin typeface="Calibri" pitchFamily="34" charset="0"/>
              </a:rPr>
              <a:t> πεδίον και τα περί την </a:t>
            </a:r>
            <a:r>
              <a:rPr lang="el-GR" sz="3900" i="1" dirty="0" err="1" smtClean="0">
                <a:latin typeface="Calibri" pitchFamily="34" charset="0"/>
              </a:rPr>
              <a:t>Λυγιστικήν</a:t>
            </a:r>
            <a:r>
              <a:rPr lang="el-GR" sz="3900" i="1" dirty="0" smtClean="0">
                <a:latin typeface="Calibri" pitchFamily="34" charset="0"/>
              </a:rPr>
              <a:t> </a:t>
            </a:r>
            <a:r>
              <a:rPr lang="el-GR" sz="3900" i="1" dirty="0" err="1" smtClean="0">
                <a:latin typeface="Calibri" pitchFamily="34" charset="0"/>
              </a:rPr>
              <a:t>χώραν</a:t>
            </a:r>
            <a:r>
              <a:rPr lang="en-US" sz="3900" i="1" dirty="0" smtClean="0">
                <a:latin typeface="Calibri" pitchFamily="34" charset="0"/>
              </a:rPr>
              <a:t> </a:t>
            </a:r>
            <a:r>
              <a:rPr lang="el-GR" sz="3900" i="1" dirty="0" smtClean="0">
                <a:latin typeface="Calibri" pitchFamily="34" charset="0"/>
              </a:rPr>
              <a:t>" </a:t>
            </a:r>
            <a:endParaRPr lang="el-GR" sz="3900" dirty="0" smtClean="0">
              <a:latin typeface="Calibri" pitchFamily="34" charset="0"/>
            </a:endParaRPr>
          </a:p>
          <a:p>
            <a:pPr>
              <a:lnSpc>
                <a:spcPct val="120000"/>
              </a:lnSpc>
              <a:buNone/>
            </a:pPr>
            <a:r>
              <a:rPr lang="el-GR" sz="3900" i="1" dirty="0" smtClean="0">
                <a:latin typeface="Calibri" pitchFamily="34" charset="0"/>
              </a:rPr>
              <a:t>   Αριστοτέλης, Τα Μετεωρολογικά ΒΙΒΛ. Β-Η παρ. 49</a:t>
            </a:r>
          </a:p>
          <a:p>
            <a:pPr>
              <a:buNone/>
            </a:pPr>
            <a:endParaRPr lang="el-GR" dirty="0" smtClean="0"/>
          </a:p>
          <a:p>
            <a:pPr>
              <a:buNone/>
            </a:pP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1565666" y="188640"/>
            <a:ext cx="6012668" cy="720080"/>
          </a:xfrm>
        </p:spPr>
        <p:txBody>
          <a:bodyPr>
            <a:noAutofit/>
          </a:bodyPr>
          <a:lstStyle/>
          <a:p>
            <a:r>
              <a:rPr lang="el-GR" b="1" dirty="0" smtClean="0"/>
              <a:t>Δευτερογενή Φαινόμενα</a:t>
            </a:r>
            <a:endParaRPr lang="el-GR" b="1" dirty="0"/>
          </a:p>
        </p:txBody>
      </p:sp>
      <p:sp>
        <p:nvSpPr>
          <p:cNvPr id="3" name="2 - Θέση περιεχομένου"/>
          <p:cNvSpPr>
            <a:spLocks noGrp="1"/>
          </p:cNvSpPr>
          <p:nvPr>
            <p:ph idx="1"/>
          </p:nvPr>
        </p:nvSpPr>
        <p:spPr>
          <a:xfrm>
            <a:off x="144016" y="1052736"/>
            <a:ext cx="8892480" cy="5805264"/>
          </a:xfrm>
          <a:noFill/>
        </p:spPr>
        <p:txBody>
          <a:bodyPr>
            <a:noAutofit/>
          </a:bodyPr>
          <a:lstStyle/>
          <a:p>
            <a:r>
              <a:rPr lang="el-GR" sz="2800" dirty="0" smtClean="0">
                <a:latin typeface="+mj-lt"/>
              </a:rPr>
              <a:t>Οι δευτερογενείς επιπτώσεις των σεισμών είναι εύκολο να παρατηρηθούν ακόμα και από μη εξειδικευμένους παρατηρητές, ενώ μερικές φορές είναι τόσο εντυπωσιακά ώστε να περιγράφονται και στις αρχαίες πηγές. </a:t>
            </a:r>
          </a:p>
          <a:p>
            <a:r>
              <a:rPr lang="el-GR" sz="2800" dirty="0" smtClean="0">
                <a:latin typeface="+mj-lt"/>
              </a:rPr>
              <a:t>Στα δευτερογενή φαινόμενα συγκαταλέγονται οι κατολισθήσεις, οι ρευστοποιήσεις και ολισθήσεις εδαφών και τα θαλάσσια κύματα βαρύτητας ή </a:t>
            </a:r>
            <a:r>
              <a:rPr lang="el-GR" sz="2800" dirty="0" err="1" smtClean="0">
                <a:latin typeface="+mj-lt"/>
              </a:rPr>
              <a:t>τσουνάμι</a:t>
            </a:r>
            <a:r>
              <a:rPr lang="el-GR" sz="2800" dirty="0" smtClean="0">
                <a:latin typeface="+mj-lt"/>
              </a:rPr>
              <a:t>.</a:t>
            </a:r>
          </a:p>
          <a:p>
            <a:r>
              <a:rPr lang="el-GR" sz="2800" dirty="0" smtClean="0">
                <a:latin typeface="+mj-lt"/>
              </a:rPr>
              <a:t>Τα δευτερογενή φαινόμενα εκδηλώνονται κατά τη διάρκεια των σεισμών και των ισχυρών μετασεισμών που τους συνοδεύουν και επιδρούν στην επιφάνεια της Γης, επί των τεχνικών έργων, και των εδαφών θεμελίωσης.</a:t>
            </a:r>
            <a:endParaRPr lang="el-GR" sz="2800" dirty="0">
              <a:latin typeface="+mj-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5184"/>
            <a:ext cx="9144000" cy="1700808"/>
          </a:xfrm>
        </p:spPr>
        <p:txBody>
          <a:bodyPr>
            <a:noAutofit/>
          </a:bodyPr>
          <a:lstStyle/>
          <a:p>
            <a:r>
              <a:rPr lang="el-GR" sz="3600" b="1" dirty="0" smtClean="0">
                <a:solidFill>
                  <a:schemeClr val="tx1"/>
                </a:solidFill>
              </a:rPr>
              <a:t>Κεφάλαιο 14</a:t>
            </a:r>
            <a:r>
              <a:rPr lang="el-GR" sz="3600" b="1" baseline="30000" dirty="0" smtClean="0">
                <a:solidFill>
                  <a:schemeClr val="tx1"/>
                </a:solidFill>
              </a:rPr>
              <a:t>ο</a:t>
            </a:r>
            <a:r>
              <a:rPr lang="el-GR" sz="3600" b="1" dirty="0" smtClean="0">
                <a:solidFill>
                  <a:schemeClr val="tx1"/>
                </a:solidFill>
              </a:rPr>
              <a:t> </a:t>
            </a:r>
            <a:r>
              <a:rPr lang="el-GR" sz="3600" b="1" dirty="0" smtClean="0">
                <a:solidFill>
                  <a:srgbClr val="A86358"/>
                </a:solidFill>
              </a:rPr>
              <a:t/>
            </a:r>
            <a:br>
              <a:rPr lang="el-GR" sz="3600" b="1" dirty="0" smtClean="0">
                <a:solidFill>
                  <a:srgbClr val="A86358"/>
                </a:solidFill>
              </a:rPr>
            </a:br>
            <a:r>
              <a:rPr lang="el-GR" sz="3600" b="1" dirty="0" smtClean="0">
                <a:solidFill>
                  <a:schemeClr val="tx1"/>
                </a:solidFill>
              </a:rPr>
              <a:t>Σεισμική Επικινδυνότητα  και Γεωλογία Σεισμών</a:t>
            </a:r>
            <a:endParaRPr lang="el-GR" sz="3600" dirty="0">
              <a:solidFill>
                <a:schemeClr val="tx1"/>
              </a:solidFill>
            </a:endParaRPr>
          </a:p>
        </p:txBody>
      </p:sp>
      <p:pic>
        <p:nvPicPr>
          <p:cNvPr id="16386" name="Picture 2" descr="C:\book active final\Γεωλογια και Σεισμοί second sub\tif all\part 4\kef 14\head 14.tif"/>
          <p:cNvPicPr>
            <a:picLocks noChangeAspect="1" noChangeArrowheads="1"/>
          </p:cNvPicPr>
          <p:nvPr/>
        </p:nvPicPr>
        <p:blipFill>
          <a:blip r:embed="rId2" cstate="email"/>
          <a:srcRect/>
          <a:stretch>
            <a:fillRect/>
          </a:stretch>
        </p:blipFill>
        <p:spPr bwMode="auto">
          <a:xfrm>
            <a:off x="95236" y="788786"/>
            <a:ext cx="8953529" cy="398261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285992"/>
            <a:ext cx="8229600" cy="1350644"/>
          </a:xfrm>
        </p:spPr>
        <p:txBody>
          <a:bodyPr>
            <a:normAutofit/>
          </a:bodyPr>
          <a:lstStyle/>
          <a:p>
            <a:pPr algn="ctr">
              <a:buNone/>
            </a:pPr>
            <a:r>
              <a:rPr lang="el-GR" sz="4400" b="1" spc="300" dirty="0" smtClean="0">
                <a:solidFill>
                  <a:srgbClr val="FF0000"/>
                </a:solidFill>
              </a:rPr>
              <a:t>ΓΕΩΛΟΓΙΑ   &amp;   ΣΕΙΣΜΟΙ</a:t>
            </a:r>
            <a:endParaRPr lang="el-GR" sz="4400" b="1" spc="300" dirty="0">
              <a:solidFill>
                <a:srgbClr val="FF0000"/>
              </a:solidFill>
            </a:endParaRPr>
          </a:p>
        </p:txBody>
      </p:sp>
      <p:pic>
        <p:nvPicPr>
          <p:cNvPr id="1026" name="Picture 2" descr="F:\Εξωφυλλο.jpg"/>
          <p:cNvPicPr>
            <a:picLocks noChangeAspect="1" noChangeArrowheads="1"/>
          </p:cNvPicPr>
          <p:nvPr/>
        </p:nvPicPr>
        <p:blipFill>
          <a:blip r:embed="rId2" cstate="email"/>
          <a:srcRect/>
          <a:stretch>
            <a:fillRect/>
          </a:stretch>
        </p:blipFill>
        <p:spPr bwMode="auto">
          <a:xfrm>
            <a:off x="12286" y="-13691"/>
            <a:ext cx="9119429" cy="688538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3167844" y="404664"/>
            <a:ext cx="2808312" cy="578328"/>
          </a:xfrm>
        </p:spPr>
        <p:txBody>
          <a:bodyPr>
            <a:noAutofit/>
          </a:bodyPr>
          <a:lstStyle/>
          <a:p>
            <a:r>
              <a:rPr lang="el-GR" sz="3600" b="1" dirty="0" smtClean="0"/>
              <a:t>Συζήτηση</a:t>
            </a:r>
            <a:endParaRPr lang="el-GR" sz="3600" b="1" dirty="0"/>
          </a:p>
        </p:txBody>
      </p:sp>
      <p:sp>
        <p:nvSpPr>
          <p:cNvPr id="3" name="2 - Θέση περιεχομένου"/>
          <p:cNvSpPr>
            <a:spLocks noGrp="1"/>
          </p:cNvSpPr>
          <p:nvPr>
            <p:ph idx="1"/>
          </p:nvPr>
        </p:nvSpPr>
        <p:spPr>
          <a:xfrm>
            <a:off x="0" y="1124744"/>
            <a:ext cx="9144000" cy="5733256"/>
          </a:xfrm>
          <a:noFill/>
        </p:spPr>
        <p:txBody>
          <a:bodyPr>
            <a:noAutofit/>
          </a:bodyPr>
          <a:lstStyle/>
          <a:p>
            <a:r>
              <a:rPr lang="el-GR" sz="2600" dirty="0" smtClean="0">
                <a:latin typeface="+mj-lt"/>
              </a:rPr>
              <a:t>Οι σεισμοί αντιπροσωπεύουν ένα μείζονα φυσικό κίνδυνο, (καταστροφές σε κτήρια και επιχειρήσεις, τραυματισμούς ή την απώλεια ανθρώπινων ζωών και έλλειψη αισθήματος ασφάλειας από τους κατοίκους).</a:t>
            </a:r>
          </a:p>
          <a:p>
            <a:r>
              <a:rPr lang="el-GR" sz="2600" dirty="0" smtClean="0">
                <a:latin typeface="+mj-lt"/>
              </a:rPr>
              <a:t> Κύριο προσδοκώμενο από την ανάλυση των σεισμών που έχουν ήδη εκδηλωθεί σε μια περιοχή είναι η πιθανή εκτίμηση του χρόνου, της θέσης και του τρόπου εκδήλωσής τους, ώστε να καθιερωθούν στρατηγικές διαχείρισης και αντιμετώπισης των καταστροφών πριν, κατά και μετά το σεισμικό επεισόδιο. </a:t>
            </a:r>
          </a:p>
          <a:p>
            <a:r>
              <a:rPr lang="el-GR" sz="2600" dirty="0" smtClean="0">
                <a:latin typeface="+mj-lt"/>
              </a:rPr>
              <a:t>Οι  χώρες </a:t>
            </a:r>
          </a:p>
          <a:p>
            <a:r>
              <a:rPr lang="el-GR" sz="2600" dirty="0" smtClean="0">
                <a:latin typeface="+mj-lt"/>
              </a:rPr>
              <a:t>Οι  άνθρωποι </a:t>
            </a:r>
          </a:p>
          <a:p>
            <a:r>
              <a:rPr lang="el-GR" sz="2600" dirty="0" smtClean="0">
                <a:latin typeface="+mj-lt"/>
              </a:rPr>
              <a:t>Η διαχείριση αντιμετώπισης των κινδύνων</a:t>
            </a:r>
          </a:p>
          <a:p>
            <a:r>
              <a:rPr lang="el-GR" sz="2600" dirty="0" smtClean="0">
                <a:latin typeface="+mj-lt"/>
              </a:rPr>
              <a:t>Εθνικός και περιφερειακός σχεδιασμός</a:t>
            </a:r>
            <a:endParaRPr lang="el-GR" sz="2600" dirty="0">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2"/>
            <a:ext cx="8229600" cy="1143000"/>
          </a:xfrm>
        </p:spPr>
        <p:txBody>
          <a:bodyPr>
            <a:normAutofit fontScale="90000"/>
          </a:bodyPr>
          <a:lstStyle/>
          <a:p>
            <a:r>
              <a:rPr lang="el-GR" dirty="0" smtClean="0"/>
              <a:t/>
            </a:r>
            <a:br>
              <a:rPr lang="el-GR" dirty="0" smtClean="0"/>
            </a:br>
            <a:endParaRPr lang="el-GR" dirty="0"/>
          </a:p>
        </p:txBody>
      </p:sp>
      <p:pic>
        <p:nvPicPr>
          <p:cNvPr id="17410" name="Picture 2" descr="C:\book active final\Γεωλογια και Σεισμοί second sub\tif all\part 4\kef 15\chapter15_head.tif"/>
          <p:cNvPicPr>
            <a:picLocks noChangeAspect="1" noChangeArrowheads="1"/>
          </p:cNvPicPr>
          <p:nvPr/>
        </p:nvPicPr>
        <p:blipFill>
          <a:blip r:embed="rId2" cstate="email"/>
          <a:srcRect/>
          <a:stretch>
            <a:fillRect/>
          </a:stretch>
        </p:blipFill>
        <p:spPr bwMode="auto">
          <a:xfrm>
            <a:off x="1043608" y="531748"/>
            <a:ext cx="7149560" cy="4913476"/>
          </a:xfrm>
          <a:prstGeom prst="rect">
            <a:avLst/>
          </a:prstGeom>
          <a:noFill/>
        </p:spPr>
      </p:pic>
      <p:sp>
        <p:nvSpPr>
          <p:cNvPr id="5" name="4 - Ορθογώνιο"/>
          <p:cNvSpPr/>
          <p:nvPr/>
        </p:nvSpPr>
        <p:spPr>
          <a:xfrm>
            <a:off x="1205626" y="5733256"/>
            <a:ext cx="6732748" cy="584775"/>
          </a:xfrm>
          <a:prstGeom prst="rect">
            <a:avLst/>
          </a:prstGeom>
        </p:spPr>
        <p:txBody>
          <a:bodyPr wrap="square">
            <a:spAutoFit/>
          </a:bodyPr>
          <a:lstStyle/>
          <a:p>
            <a:r>
              <a:rPr lang="el-GR" sz="3200" b="1" dirty="0" smtClean="0">
                <a:latin typeface="+mj-lt"/>
              </a:rPr>
              <a:t>Κεφάλαιο 15</a:t>
            </a:r>
            <a:r>
              <a:rPr lang="el-GR" sz="3200" b="1" baseline="30000" dirty="0" smtClean="0">
                <a:latin typeface="+mj-lt"/>
              </a:rPr>
              <a:t>ο</a:t>
            </a:r>
            <a:r>
              <a:rPr lang="el-GR" sz="3200" b="1" dirty="0" smtClean="0">
                <a:latin typeface="+mj-lt"/>
              </a:rPr>
              <a:t> Χαρτογραφικές έννοιες</a:t>
            </a:r>
            <a:endParaRPr lang="el-GR" sz="3200"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07704" y="548680"/>
            <a:ext cx="5328592" cy="794352"/>
          </a:xfrm>
        </p:spPr>
        <p:txBody>
          <a:bodyPr>
            <a:normAutofit/>
          </a:bodyPr>
          <a:lstStyle/>
          <a:p>
            <a:r>
              <a:rPr lang="el-GR" sz="4400" b="1" dirty="0" smtClean="0"/>
              <a:t>Σημείωμα Αναφοράς</a:t>
            </a:r>
            <a:endParaRPr lang="el-GR" sz="4400" b="1" dirty="0"/>
          </a:p>
        </p:txBody>
      </p:sp>
      <p:sp>
        <p:nvSpPr>
          <p:cNvPr id="3" name="2 - Θέση περιεχομένου"/>
          <p:cNvSpPr>
            <a:spLocks noGrp="1"/>
          </p:cNvSpPr>
          <p:nvPr>
            <p:ph idx="1"/>
          </p:nvPr>
        </p:nvSpPr>
        <p:spPr>
          <a:xfrm>
            <a:off x="467544" y="2492896"/>
            <a:ext cx="8229600" cy="2520280"/>
          </a:xfrm>
        </p:spPr>
        <p:txBody>
          <a:bodyPr>
            <a:normAutofit/>
          </a:bodyPr>
          <a:lstStyle/>
          <a:p>
            <a:pPr>
              <a:buNone/>
            </a:pPr>
            <a:r>
              <a:rPr lang="el-GR" dirty="0" smtClean="0"/>
              <a:t>	</a:t>
            </a:r>
            <a:r>
              <a:rPr lang="en-US" sz="2800" dirty="0" smtClean="0"/>
              <a:t>Copyright, </a:t>
            </a:r>
            <a:r>
              <a:rPr lang="el-GR" sz="2800" dirty="0" smtClean="0"/>
              <a:t>Πανεπιστήμιο Πατρών, Ιωάννης </a:t>
            </a:r>
            <a:r>
              <a:rPr lang="el-GR" sz="2800" dirty="0" err="1" smtClean="0"/>
              <a:t>Κουκουβέλας</a:t>
            </a:r>
            <a:r>
              <a:rPr lang="el-GR" sz="2800" dirty="0" smtClean="0"/>
              <a:t>, Σωτήριος </a:t>
            </a:r>
            <a:r>
              <a:rPr lang="el-GR" sz="2800" dirty="0" err="1" smtClean="0"/>
              <a:t>Κοκκάλας</a:t>
            </a:r>
            <a:r>
              <a:rPr lang="el-GR" sz="2800" dirty="0" smtClean="0"/>
              <a:t> και Βασιλική </a:t>
            </a:r>
            <a:r>
              <a:rPr lang="el-GR" sz="2800" dirty="0" err="1" smtClean="0"/>
              <a:t>Ζυγούρη</a:t>
            </a:r>
            <a:r>
              <a:rPr lang="el-GR" sz="2800" dirty="0" smtClean="0"/>
              <a:t>. «Γεωλογία </a:t>
            </a:r>
            <a:r>
              <a:rPr lang="el-GR" sz="2800" dirty="0" smtClean="0"/>
              <a:t>και </a:t>
            </a:r>
            <a:r>
              <a:rPr lang="el-GR" sz="2800" dirty="0" smtClean="0"/>
              <a:t>Σεισμοί». </a:t>
            </a:r>
            <a:r>
              <a:rPr lang="el-GR" sz="2800" dirty="0" smtClean="0"/>
              <a:t>Έκδοση: 1.0. </a:t>
            </a:r>
            <a:r>
              <a:rPr lang="el-GR" sz="2800" dirty="0" smtClean="0"/>
              <a:t>Πάτρα 2015. </a:t>
            </a:r>
            <a:r>
              <a:rPr lang="el-GR" altLang="el-GR" sz="2800" dirty="0" smtClean="0">
                <a:cs typeface="Arial" charset="0"/>
              </a:rPr>
              <a:t>Διαθέσιμο από τη δικτυακή διεύθυνση: </a:t>
            </a:r>
            <a:r>
              <a:rPr lang="en-US" altLang="el-GR" sz="2800" dirty="0" smtClean="0">
                <a:cs typeface="Arial" charset="0"/>
              </a:rPr>
              <a:t>https://eclass.upatras.gr/courses/GEO344/</a:t>
            </a:r>
            <a:endParaRPr lang="el-GR" sz="2800" dirty="0" smtClean="0"/>
          </a:p>
          <a:p>
            <a:pPr>
              <a:buNone/>
            </a:pPr>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5556" y="474408"/>
            <a:ext cx="7992888" cy="794352"/>
          </a:xfrm>
        </p:spPr>
        <p:txBody>
          <a:bodyPr>
            <a:normAutofit/>
          </a:bodyPr>
          <a:lstStyle/>
          <a:p>
            <a:r>
              <a:rPr lang="el-GR" sz="4400" b="1" dirty="0" smtClean="0"/>
              <a:t>Σημείωμα Χρήσης Έργων Τρίτων</a:t>
            </a:r>
            <a:endParaRPr lang="el-GR" sz="4400" b="1" dirty="0"/>
          </a:p>
        </p:txBody>
      </p:sp>
      <p:sp>
        <p:nvSpPr>
          <p:cNvPr id="3" name="2 - Θέση περιεχομένου"/>
          <p:cNvSpPr>
            <a:spLocks noGrp="1"/>
          </p:cNvSpPr>
          <p:nvPr>
            <p:ph idx="1"/>
          </p:nvPr>
        </p:nvSpPr>
        <p:spPr>
          <a:xfrm>
            <a:off x="467544" y="2060848"/>
            <a:ext cx="8229600" cy="2861672"/>
          </a:xfrm>
        </p:spPr>
        <p:txBody>
          <a:bodyPr>
            <a:normAutofit fontScale="85000" lnSpcReduction="10000"/>
          </a:bodyPr>
          <a:lstStyle/>
          <a:p>
            <a:pPr>
              <a:buNone/>
            </a:pPr>
            <a:r>
              <a:rPr lang="el-GR" dirty="0" smtClean="0"/>
              <a:t>	Το υλικό της παρουσίασης προέρχεται από το βιβλίο:</a:t>
            </a:r>
          </a:p>
          <a:p>
            <a:pPr>
              <a:buNone/>
            </a:pPr>
            <a:endParaRPr lang="el-GR" dirty="0" smtClean="0"/>
          </a:p>
          <a:p>
            <a:pPr>
              <a:buNone/>
            </a:pPr>
            <a:r>
              <a:rPr lang="el-GR" dirty="0" smtClean="0"/>
              <a:t>	</a:t>
            </a:r>
            <a:r>
              <a:rPr lang="el-GR" b="1" i="1" dirty="0" smtClean="0"/>
              <a:t>ΓΕΩΛΟΓΙΑ ΚΑΙ ΣΕΙΣΜΟΙ</a:t>
            </a:r>
            <a:endParaRPr lang="el-GR" dirty="0" smtClean="0"/>
          </a:p>
          <a:p>
            <a:pPr>
              <a:buNone/>
            </a:pPr>
            <a:r>
              <a:rPr lang="el-GR" dirty="0" smtClean="0"/>
              <a:t>	Ιωάννης </a:t>
            </a:r>
            <a:r>
              <a:rPr lang="el-GR" dirty="0" err="1" smtClean="0"/>
              <a:t>Κουκουβέλας</a:t>
            </a:r>
            <a:r>
              <a:rPr lang="el-GR" dirty="0" smtClean="0"/>
              <a:t>, Σωτήριος </a:t>
            </a:r>
            <a:r>
              <a:rPr lang="el-GR" dirty="0" err="1" smtClean="0"/>
              <a:t>Κοκκάλας</a:t>
            </a:r>
            <a:r>
              <a:rPr lang="el-GR" dirty="0" smtClean="0"/>
              <a:t> και Βασιλική </a:t>
            </a:r>
            <a:r>
              <a:rPr lang="el-GR" dirty="0" err="1" smtClean="0"/>
              <a:t>Ζυγούρη</a:t>
            </a:r>
            <a:r>
              <a:rPr lang="el-GR" dirty="0" smtClean="0"/>
              <a:t>, </a:t>
            </a:r>
            <a:r>
              <a:rPr lang="el-GR" dirty="0"/>
              <a:t>Εκδόσεις </a:t>
            </a:r>
            <a:r>
              <a:rPr lang="el-GR" dirty="0" err="1"/>
              <a:t>Δίσιγμα</a:t>
            </a:r>
            <a:r>
              <a:rPr lang="el-GR" dirty="0"/>
              <a:t> – Έκδοση 2010 –ISBN: </a:t>
            </a:r>
            <a:r>
              <a:rPr lang="el-GR" dirty="0" smtClean="0"/>
              <a:t>978-960-9935-03-6</a:t>
            </a:r>
            <a:endParaRPr lang="el-GR" dirty="0"/>
          </a:p>
        </p:txBody>
      </p:sp>
    </p:spTree>
    <p:extLst>
      <p:ext uri="{BB962C8B-B14F-4D97-AF65-F5344CB8AC3E}">
        <p14:creationId xmlns:p14="http://schemas.microsoft.com/office/powerpoint/2010/main" xmlns="" val="14895239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34580" y="2420888"/>
            <a:ext cx="4474840" cy="938368"/>
          </a:xfrm>
        </p:spPr>
        <p:txBody>
          <a:bodyPr>
            <a:normAutofit/>
          </a:bodyPr>
          <a:lstStyle/>
          <a:p>
            <a:pPr algn="ctr"/>
            <a:r>
              <a:rPr lang="el-GR" sz="4400" b="1" dirty="0" smtClean="0"/>
              <a:t>Τέλος Ενότητας</a:t>
            </a:r>
            <a:endParaRPr lang="el-GR" sz="4400" b="1" dirty="0"/>
          </a:p>
        </p:txBody>
      </p:sp>
      <p:pic>
        <p:nvPicPr>
          <p:cNvPr id="6" name="Picture 2"/>
          <p:cNvPicPr>
            <a:picLocks noChangeAspect="1" noChangeArrowheads="1"/>
          </p:cNvPicPr>
          <p:nvPr/>
        </p:nvPicPr>
        <p:blipFill>
          <a:blip r:embed="rId3" cstate="print"/>
          <a:srcRect/>
          <a:stretch>
            <a:fillRect/>
          </a:stretch>
        </p:blipFill>
        <p:spPr bwMode="auto">
          <a:xfrm>
            <a:off x="1105297" y="5733256"/>
            <a:ext cx="2314575" cy="809625"/>
          </a:xfrm>
          <a:prstGeom prst="rect">
            <a:avLst/>
          </a:prstGeom>
          <a:noFill/>
          <a:ln w="9525">
            <a:noFill/>
            <a:miter lim="800000"/>
            <a:headEnd/>
            <a:tailEnd/>
          </a:ln>
        </p:spPr>
      </p:pic>
      <p:pic>
        <p:nvPicPr>
          <p:cNvPr id="7"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3923928" y="5589240"/>
            <a:ext cx="4310289" cy="102587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1907704" y="260648"/>
            <a:ext cx="5328592" cy="1143000"/>
          </a:xfrm>
        </p:spPr>
        <p:txBody>
          <a:bodyPr>
            <a:normAutofit fontScale="90000"/>
          </a:bodyPr>
          <a:lstStyle/>
          <a:p>
            <a:r>
              <a:rPr lang="en-US" sz="4000" b="1" dirty="0" smtClean="0"/>
              <a:t>“BELIEVE IT OR NOT?”</a:t>
            </a:r>
            <a:r>
              <a:rPr lang="el-GR" dirty="0" smtClean="0"/>
              <a:t/>
            </a:r>
            <a:br>
              <a:rPr lang="el-GR" dirty="0" smtClean="0"/>
            </a:br>
            <a:endParaRPr lang="el-GR" dirty="0"/>
          </a:p>
        </p:txBody>
      </p:sp>
      <p:sp>
        <p:nvSpPr>
          <p:cNvPr id="3" name="2 - Θέση περιεχομένου"/>
          <p:cNvSpPr>
            <a:spLocks noGrp="1"/>
          </p:cNvSpPr>
          <p:nvPr>
            <p:ph idx="4294967295"/>
          </p:nvPr>
        </p:nvSpPr>
        <p:spPr>
          <a:xfrm>
            <a:off x="0" y="965200"/>
            <a:ext cx="9144000" cy="5919788"/>
          </a:xfrm>
          <a:noFill/>
        </p:spPr>
        <p:txBody>
          <a:bodyPr>
            <a:normAutofit fontScale="77500" lnSpcReduction="20000"/>
          </a:bodyPr>
          <a:lstStyle/>
          <a:p>
            <a:r>
              <a:rPr lang="en-US" sz="3400" i="1" dirty="0" smtClean="0">
                <a:latin typeface="Calibri" pitchFamily="34" charset="0"/>
              </a:rPr>
              <a:t>Reports on earthquake effects must be considered critically. Earthquakes are exciting and sometimes spectacular events, offering opportunity for mistakes and exaggeration. Accounts in the popular press, or observations by untrained persons, can be used for scientific purposes only with caution. Even scientific men without adequate training in seismology are sometimes responsible for misinformation. The serious student needs knowledge both of earthquake and of the psychology of error. In dealing with earthquakes of old date, he also needs a knowledge of history; proper interpretation of documents may call for help of professional historians.</a:t>
            </a:r>
            <a:endParaRPr lang="el-GR" sz="3400" dirty="0" smtClean="0">
              <a:latin typeface="Calibri" pitchFamily="34" charset="0"/>
            </a:endParaRPr>
          </a:p>
          <a:p>
            <a:r>
              <a:rPr lang="en-US" sz="3400" i="1" dirty="0" smtClean="0">
                <a:latin typeface="Calibri" pitchFamily="34" charset="0"/>
              </a:rPr>
              <a:t>Data in seismology accumulate slowly; much depends on investigating large earthquakes, which are not frequent. Actual harm has been done to the science by premature conclusions </a:t>
            </a:r>
            <a:r>
              <a:rPr lang="en-US" sz="3400" i="1" dirty="0" err="1" smtClean="0">
                <a:latin typeface="Calibri" pitchFamily="34" charset="0"/>
              </a:rPr>
              <a:t>fr</a:t>
            </a:r>
            <a:r>
              <a:rPr lang="el-GR" sz="3400" i="1" dirty="0" smtClean="0">
                <a:latin typeface="Calibri" pitchFamily="34" charset="0"/>
              </a:rPr>
              <a:t>ο</a:t>
            </a:r>
            <a:r>
              <a:rPr lang="en-US" sz="3400" i="1" dirty="0" smtClean="0">
                <a:latin typeface="Calibri" pitchFamily="34" charset="0"/>
              </a:rPr>
              <a:t>m fragmentary data, repeated from publication to publication. Few seismologists have had the admirable tact of the Russian who wrote (his own translation), “For lack of material we restrain ourselves from any kind of conclusions”.</a:t>
            </a:r>
            <a:endParaRPr lang="el-GR" sz="3400" dirty="0" smtClean="0">
              <a:latin typeface="Calibri" pitchFamily="34" charset="0"/>
            </a:endParaRPr>
          </a:p>
          <a:p>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851920" y="620688"/>
            <a:ext cx="1440160" cy="646331"/>
          </a:xfrm>
          <a:prstGeom prst="rect">
            <a:avLst/>
          </a:prstGeom>
          <a:noFill/>
        </p:spPr>
        <p:txBody>
          <a:bodyPr wrap="square" rtlCol="0">
            <a:spAutoFit/>
          </a:bodyPr>
          <a:lstStyle/>
          <a:p>
            <a:pPr algn="ctr"/>
            <a:r>
              <a:rPr lang="el-GR" sz="3600" b="1" dirty="0" smtClean="0">
                <a:latin typeface="+mj-lt"/>
              </a:rPr>
              <a:t>ΠΟΥ;</a:t>
            </a:r>
            <a:endParaRPr lang="el-GR" sz="3600" b="1" dirty="0">
              <a:latin typeface="+mj-lt"/>
            </a:endParaRPr>
          </a:p>
        </p:txBody>
      </p:sp>
      <p:sp>
        <p:nvSpPr>
          <p:cNvPr id="6" name="5 - TextBox"/>
          <p:cNvSpPr txBox="1"/>
          <p:nvPr/>
        </p:nvSpPr>
        <p:spPr>
          <a:xfrm>
            <a:off x="3563888" y="2062589"/>
            <a:ext cx="2016224" cy="646331"/>
          </a:xfrm>
          <a:prstGeom prst="rect">
            <a:avLst/>
          </a:prstGeom>
          <a:noFill/>
        </p:spPr>
        <p:txBody>
          <a:bodyPr wrap="square" rtlCol="0">
            <a:spAutoFit/>
          </a:bodyPr>
          <a:lstStyle/>
          <a:p>
            <a:pPr algn="ctr"/>
            <a:r>
              <a:rPr lang="el-GR" sz="3600" b="1" dirty="0" smtClean="0">
                <a:latin typeface="+mj-lt"/>
              </a:rPr>
              <a:t>ΠΟΤΕ;</a:t>
            </a:r>
            <a:endParaRPr lang="el-GR" sz="3600" b="1" dirty="0">
              <a:latin typeface="+mj-lt"/>
            </a:endParaRPr>
          </a:p>
        </p:txBody>
      </p:sp>
      <p:sp>
        <p:nvSpPr>
          <p:cNvPr id="7" name="6 - TextBox"/>
          <p:cNvSpPr txBox="1"/>
          <p:nvPr/>
        </p:nvSpPr>
        <p:spPr>
          <a:xfrm>
            <a:off x="3563888" y="3790781"/>
            <a:ext cx="2016224" cy="646331"/>
          </a:xfrm>
          <a:prstGeom prst="rect">
            <a:avLst/>
          </a:prstGeom>
          <a:noFill/>
        </p:spPr>
        <p:txBody>
          <a:bodyPr wrap="square" rtlCol="0">
            <a:spAutoFit/>
          </a:bodyPr>
          <a:lstStyle/>
          <a:p>
            <a:pPr algn="ctr"/>
            <a:r>
              <a:rPr lang="el-GR" sz="3600" b="1" dirty="0" smtClean="0">
                <a:latin typeface="+mj-lt"/>
              </a:rPr>
              <a:t>ΠΟΣΟ;</a:t>
            </a:r>
            <a:endParaRPr lang="el-GR" sz="3600" b="1" dirty="0">
              <a:latin typeface="+mj-lt"/>
            </a:endParaRPr>
          </a:p>
        </p:txBody>
      </p:sp>
      <p:sp>
        <p:nvSpPr>
          <p:cNvPr id="8" name="7 - TextBox"/>
          <p:cNvSpPr txBox="1"/>
          <p:nvPr/>
        </p:nvSpPr>
        <p:spPr>
          <a:xfrm>
            <a:off x="3563888" y="5445224"/>
            <a:ext cx="2016224" cy="646331"/>
          </a:xfrm>
          <a:prstGeom prst="rect">
            <a:avLst/>
          </a:prstGeom>
          <a:noFill/>
        </p:spPr>
        <p:txBody>
          <a:bodyPr wrap="square" rtlCol="0">
            <a:spAutoFit/>
          </a:bodyPr>
          <a:lstStyle/>
          <a:p>
            <a:pPr algn="ctr"/>
            <a:r>
              <a:rPr lang="el-GR" sz="3600" b="1" dirty="0" smtClean="0">
                <a:latin typeface="+mj-lt"/>
              </a:rPr>
              <a:t>ΓΙΑΤΙ;</a:t>
            </a:r>
            <a:endParaRPr lang="el-GR" sz="3600" b="1"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39752" y="476672"/>
            <a:ext cx="4464496" cy="794352"/>
          </a:xfrm>
        </p:spPr>
        <p:txBody>
          <a:bodyPr>
            <a:noAutofit/>
          </a:bodyPr>
          <a:lstStyle/>
          <a:p>
            <a:r>
              <a:rPr lang="el-GR" b="1" dirty="0" smtClean="0"/>
              <a:t>Σκοποί Ενότητας</a:t>
            </a:r>
            <a:endParaRPr lang="el-GR" b="1" dirty="0"/>
          </a:p>
        </p:txBody>
      </p:sp>
      <p:sp>
        <p:nvSpPr>
          <p:cNvPr id="3" name="2 - Θέση περιεχομένου"/>
          <p:cNvSpPr>
            <a:spLocks noGrp="1"/>
          </p:cNvSpPr>
          <p:nvPr>
            <p:ph idx="1"/>
          </p:nvPr>
        </p:nvSpPr>
        <p:spPr>
          <a:xfrm>
            <a:off x="179512" y="1988840"/>
            <a:ext cx="8712968" cy="4104456"/>
          </a:xfrm>
          <a:noFill/>
        </p:spPr>
        <p:txBody>
          <a:bodyPr>
            <a:normAutofit/>
          </a:bodyPr>
          <a:lstStyle/>
          <a:p>
            <a:pPr>
              <a:buNone/>
            </a:pPr>
            <a:r>
              <a:rPr lang="en-US" sz="2800" dirty="0" smtClean="0">
                <a:latin typeface="Calibri" pitchFamily="34" charset="0"/>
              </a:rPr>
              <a:t>	</a:t>
            </a:r>
            <a:r>
              <a:rPr lang="el-GR" sz="2800" dirty="0" smtClean="0">
                <a:latin typeface="Calibri" pitchFamily="34" charset="0"/>
              </a:rPr>
              <a:t>Στόχος του βιβλίου είναι η όσο το δυνατό μεγαλύτερη εξειδίκευση των γεωλόγων και όσων ασχολούνται με τις επιστήμες της Γης σε θέματα σεισμών. Αυτή η εξειδίκευση αφορά στην επίπτωση των σεισμών στην επιφάνεια της Γης και στο πως στοιχεία επιφανειακής Γεωλογίας μπορούν να συσχετισθούν με τη σεισμική δράση στο χώρο και το χρόνο.</a:t>
            </a:r>
          </a:p>
          <a:p>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4 - Εικόνα" descr="P8060029.JPG"/>
          <p:cNvPicPr/>
          <p:nvPr/>
        </p:nvPicPr>
        <p:blipFill>
          <a:blip r:embed="rId2" cstate="email"/>
          <a:srcRect/>
          <a:stretch>
            <a:fillRect/>
          </a:stretch>
        </p:blipFill>
        <p:spPr bwMode="auto">
          <a:xfrm>
            <a:off x="214282" y="214290"/>
            <a:ext cx="5000660" cy="5000660"/>
          </a:xfrm>
          <a:prstGeom prst="rect">
            <a:avLst/>
          </a:prstGeom>
          <a:noFill/>
        </p:spPr>
      </p:pic>
      <p:pic>
        <p:nvPicPr>
          <p:cNvPr id="4" name="Εικόνα 1"/>
          <p:cNvPicPr/>
          <p:nvPr/>
        </p:nvPicPr>
        <p:blipFill>
          <a:blip r:embed="rId3" cstate="email"/>
          <a:srcRect/>
          <a:stretch>
            <a:fillRect/>
          </a:stretch>
        </p:blipFill>
        <p:spPr bwMode="auto">
          <a:xfrm>
            <a:off x="4572000" y="71414"/>
            <a:ext cx="4572000" cy="3357586"/>
          </a:xfrm>
          <a:prstGeom prst="rect">
            <a:avLst/>
          </a:prstGeom>
          <a:noFill/>
          <a:ln w="9525">
            <a:noFill/>
            <a:miter lim="800000"/>
            <a:headEnd/>
            <a:tailEnd/>
          </a:ln>
        </p:spPr>
      </p:pic>
      <p:sp>
        <p:nvSpPr>
          <p:cNvPr id="7" name="Title 1"/>
          <p:cNvSpPr txBox="1">
            <a:spLocks/>
          </p:cNvSpPr>
          <p:nvPr/>
        </p:nvSpPr>
        <p:spPr>
          <a:xfrm>
            <a:off x="5500694" y="4643446"/>
            <a:ext cx="3257544" cy="1143000"/>
          </a:xfrm>
          <a:prstGeom prst="rect">
            <a:avLst/>
          </a:prstGeom>
          <a:noFill/>
        </p:spPr>
        <p:txBody>
          <a:bodyPr vert="horz"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effectLst/>
                <a:uLnTx/>
                <a:uFillTx/>
                <a:latin typeface="+mj-lt"/>
                <a:ea typeface="+mj-ea"/>
                <a:cs typeface="+mj-cs"/>
              </a:rPr>
              <a:t>ΜΕΡΟΣ  1</a:t>
            </a:r>
            <a:r>
              <a:rPr kumimoji="0" lang="el-GR" sz="4400" b="1" i="0" u="none" strike="noStrike" kern="1200" cap="none" spc="0" normalizeH="0" baseline="30000" noProof="0" dirty="0" smtClean="0">
                <a:ln>
                  <a:noFill/>
                </a:ln>
                <a:effectLst/>
                <a:uLnTx/>
                <a:uFillTx/>
                <a:latin typeface="+mj-lt"/>
                <a:ea typeface="+mj-ea"/>
                <a:cs typeface="+mj-cs"/>
              </a:rPr>
              <a:t>Ο</a:t>
            </a:r>
            <a:r>
              <a:rPr kumimoji="0" lang="el-GR" sz="4400" b="0" i="0" u="none" strike="noStrike" kern="1200" cap="none" spc="0" normalizeH="0" baseline="0" noProof="0" dirty="0" smtClean="0">
                <a:ln>
                  <a:noFill/>
                </a:ln>
                <a:effectLst/>
                <a:uLnTx/>
                <a:uFillTx/>
                <a:latin typeface="+mj-lt"/>
                <a:ea typeface="+mj-ea"/>
                <a:cs typeface="+mj-cs"/>
              </a:rPr>
              <a:t> </a:t>
            </a:r>
            <a:endParaRPr kumimoji="0" lang="el-GR" sz="44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a:xfrm>
            <a:off x="1799692" y="474408"/>
            <a:ext cx="5544616" cy="794352"/>
          </a:xfrm>
        </p:spPr>
        <p:txBody>
          <a:bodyPr>
            <a:normAutofit/>
          </a:bodyPr>
          <a:lstStyle/>
          <a:p>
            <a:pPr algn="l"/>
            <a:r>
              <a:rPr lang="el-GR" sz="4400" b="1" dirty="0" smtClean="0"/>
              <a:t>Περιεχόμενα Ενότητας</a:t>
            </a:r>
            <a:endParaRPr lang="el-GR" sz="4400" b="1" dirty="0"/>
          </a:p>
        </p:txBody>
      </p:sp>
      <p:sp>
        <p:nvSpPr>
          <p:cNvPr id="3" name="2 - Θέση περιεχομένου"/>
          <p:cNvSpPr>
            <a:spLocks noGrp="1"/>
          </p:cNvSpPr>
          <p:nvPr>
            <p:ph idx="1"/>
          </p:nvPr>
        </p:nvSpPr>
        <p:spPr>
          <a:xfrm>
            <a:off x="179512" y="1935480"/>
            <a:ext cx="8784976" cy="3005688"/>
          </a:xfrm>
          <a:noFill/>
        </p:spPr>
        <p:txBody>
          <a:bodyPr>
            <a:normAutofit/>
          </a:bodyPr>
          <a:lstStyle/>
          <a:p>
            <a:r>
              <a:rPr lang="el-GR" sz="3200" dirty="0" smtClean="0">
                <a:latin typeface="+mj-lt"/>
              </a:rPr>
              <a:t>Κεφάλαιο 1</a:t>
            </a:r>
            <a:r>
              <a:rPr lang="el-GR" sz="3200" baseline="30000" dirty="0" smtClean="0">
                <a:latin typeface="+mj-lt"/>
              </a:rPr>
              <a:t>ο</a:t>
            </a:r>
            <a:r>
              <a:rPr lang="el-GR" sz="3200" dirty="0" smtClean="0">
                <a:latin typeface="+mj-lt"/>
              </a:rPr>
              <a:t> Σεισμοί και Γεωλογία</a:t>
            </a:r>
          </a:p>
          <a:p>
            <a:r>
              <a:rPr lang="el-GR" sz="3200" dirty="0" smtClean="0">
                <a:latin typeface="+mj-lt"/>
              </a:rPr>
              <a:t>Κεφάλαιο 2</a:t>
            </a:r>
            <a:r>
              <a:rPr lang="el-GR" sz="3200" baseline="30000" dirty="0" smtClean="0">
                <a:latin typeface="+mj-lt"/>
              </a:rPr>
              <a:t>ο</a:t>
            </a:r>
            <a:r>
              <a:rPr lang="el-GR" sz="3200" dirty="0" smtClean="0">
                <a:latin typeface="+mj-lt"/>
              </a:rPr>
              <a:t> </a:t>
            </a:r>
            <a:r>
              <a:rPr lang="el-GR" sz="3200" dirty="0" err="1" smtClean="0">
                <a:latin typeface="+mj-lt"/>
              </a:rPr>
              <a:t>Λιθοσφαιρικές</a:t>
            </a:r>
            <a:r>
              <a:rPr lang="el-GR" sz="3200" dirty="0" smtClean="0">
                <a:latin typeface="+mj-lt"/>
              </a:rPr>
              <a:t> πλάκες στον Ελληνικό χώρο</a:t>
            </a:r>
          </a:p>
          <a:p>
            <a:r>
              <a:rPr lang="el-GR" sz="3200" dirty="0" smtClean="0">
                <a:latin typeface="+mj-lt"/>
              </a:rPr>
              <a:t>Κεφάλαιο 3</a:t>
            </a:r>
            <a:r>
              <a:rPr lang="el-GR" sz="3200" baseline="30000" dirty="0" smtClean="0">
                <a:latin typeface="+mj-lt"/>
              </a:rPr>
              <a:t>ο</a:t>
            </a:r>
            <a:r>
              <a:rPr lang="el-GR" sz="3200" dirty="0" smtClean="0">
                <a:latin typeface="+mj-lt"/>
              </a:rPr>
              <a:t> Κλάδοι της Γεωλογίας των σεισμών </a:t>
            </a:r>
          </a:p>
          <a:p>
            <a:r>
              <a:rPr lang="el-GR" sz="3200" dirty="0" smtClean="0">
                <a:latin typeface="+mj-lt"/>
              </a:rPr>
              <a:t>Κεφάλαιο 4</a:t>
            </a:r>
            <a:r>
              <a:rPr lang="el-GR" sz="3200" baseline="30000" dirty="0" smtClean="0">
                <a:latin typeface="+mj-lt"/>
              </a:rPr>
              <a:t>ο</a:t>
            </a:r>
            <a:r>
              <a:rPr lang="el-GR" sz="3200" dirty="0" smtClean="0">
                <a:latin typeface="+mj-lt"/>
              </a:rPr>
              <a:t> Τεχνικές Ανάλυσης Ενεργών Δομών</a:t>
            </a:r>
          </a:p>
          <a:p>
            <a:pPr>
              <a:buNone/>
            </a:pPr>
            <a:endParaRPr lang="el-G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4273</TotalTime>
  <Words>1020</Words>
  <Application>Microsoft Office PowerPoint</Application>
  <PresentationFormat>Προβολή στην οθόνη (4:3)</PresentationFormat>
  <Paragraphs>135</Paragraphs>
  <Slides>44</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44</vt:i4>
      </vt:variant>
    </vt:vector>
  </HeadingPairs>
  <TitlesOfParts>
    <vt:vector size="45" baseType="lpstr">
      <vt:lpstr>Θέμα του Office</vt:lpstr>
      <vt:lpstr>ΓΕΩΛΟΓΙΑ ΚΑΙ ΣΕΙΣΜΟΙ</vt:lpstr>
      <vt:lpstr>Διαφάνεια 2</vt:lpstr>
      <vt:lpstr>Χρηματοδότηση</vt:lpstr>
      <vt:lpstr>Διαφάνεια 4</vt:lpstr>
      <vt:lpstr>“BELIEVE IT OR NOT?” </vt:lpstr>
      <vt:lpstr>Διαφάνεια 6</vt:lpstr>
      <vt:lpstr>Σκοποί Ενότητας</vt:lpstr>
      <vt:lpstr>Διαφάνεια 8</vt:lpstr>
      <vt:lpstr>Περιεχόμενα Ενότητας</vt:lpstr>
      <vt:lpstr>Διαφάνεια 10</vt:lpstr>
      <vt:lpstr>Διαφάνεια 11</vt:lpstr>
      <vt:lpstr>Συζήτηση</vt:lpstr>
      <vt:lpstr>Διαφάνεια 13</vt:lpstr>
      <vt:lpstr>Διαφάνεια 14</vt:lpstr>
      <vt:lpstr>Περιεχόμενα Ενότητας</vt:lpstr>
      <vt:lpstr>ΜΕΡΟΣ  2Ο </vt:lpstr>
      <vt:lpstr>Περιεχόμενα Ενότητας</vt:lpstr>
      <vt:lpstr>Διαφάνεια 18</vt:lpstr>
      <vt:lpstr>Περιεχόμενα Ενότητας</vt:lpstr>
      <vt:lpstr>Διαφάνεια 20</vt:lpstr>
      <vt:lpstr>Περιεχόμενα Ενότητας</vt:lpstr>
      <vt:lpstr>Διαφάνεια 22</vt:lpstr>
      <vt:lpstr>Περιεχόμενα Ενότητας</vt:lpstr>
      <vt:lpstr>Διαφάνεια 24</vt:lpstr>
      <vt:lpstr>Συζήτηση</vt:lpstr>
      <vt:lpstr>Διαφάνεια 26</vt:lpstr>
      <vt:lpstr>Κεφάλαιο 9ο Γεωμορφολογική έκφραση ρηγμάτων</vt:lpstr>
      <vt:lpstr>Συζήτηση</vt:lpstr>
      <vt:lpstr>Κεφάλαιο 10ο Παλαιοσεισμολογική έκφραση ρηγμάτων</vt:lpstr>
      <vt:lpstr>Συζήτηση</vt:lpstr>
      <vt:lpstr>Κεφάλαιο 11ο Τεκτονική Γεωμορφολογία</vt:lpstr>
      <vt:lpstr>Συζήτηση</vt:lpstr>
      <vt:lpstr>Κεφάλαιο 12ο  Ποσοτική Γεωμορφολογία – Μορφοτεκτονική</vt:lpstr>
      <vt:lpstr>Συζήτηση</vt:lpstr>
      <vt:lpstr>Διαφάνεια 35</vt:lpstr>
      <vt:lpstr>Κεφάλαιο 13ο  Δευτερογενείς Επιπτώσεις των Σεισμών</vt:lpstr>
      <vt:lpstr>Διαφάνεια 37</vt:lpstr>
      <vt:lpstr>Δευτερογενή Φαινόμενα</vt:lpstr>
      <vt:lpstr>Κεφάλαιο 14ο  Σεισμική Επικινδυνότητα  και Γεωλογία Σεισμών</vt:lpstr>
      <vt:lpstr>Συζήτηση</vt:lpstr>
      <vt:lpstr> </vt:lpstr>
      <vt:lpstr>Σημείωμα Αναφοράς</vt:lpstr>
      <vt:lpstr>Σημείωμα Χρήσης Έργων Τρίτων</vt:lpstr>
      <vt:lpstr>Τέλος Ενότητας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56</cp:revision>
  <dcterms:created xsi:type="dcterms:W3CDTF">2011-10-06T07:46:53Z</dcterms:created>
  <dcterms:modified xsi:type="dcterms:W3CDTF">2015-06-11T10:26:03Z</dcterms:modified>
</cp:coreProperties>
</file>