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ＭＳ Ｐゴシック"/>
              </a:defRPr>
            </a:lvl1pPr>
          </a:lstStyle>
          <a:p>
            <a:pPr lvl="0"/>
            <a:endParaRPr lang="en-US"/>
          </a:p>
        </p:txBody>
      </p:sp>
      <p:sp>
        <p:nvSpPr>
          <p:cNvPr id="3" name="Rectangle 3"/>
          <p:cNvSpPr txBox="1">
            <a:spLocks noGrp="1"/>
          </p:cNvSpPr>
          <p:nvPr>
            <p:ph type="dt" idx="1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ＭＳ Ｐゴシック"/>
              </a:defRPr>
            </a:lvl1pPr>
          </a:lstStyle>
          <a:p>
            <a:pPr lvl="0"/>
            <a:endParaRPr lang="en-US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8">
            <a:solidFill>
              <a:srgbClr val="000000"/>
            </a:solidFill>
            <a:prstDash val="solid"/>
            <a:miter/>
          </a:ln>
        </p:spPr>
      </p:sp>
      <p:sp>
        <p:nvSpPr>
          <p:cNvPr id="5" name="Rectangle 5"/>
          <p:cNvSpPr txBox="1">
            <a:spLocks noGrp="1"/>
          </p:cNvSpPr>
          <p:nvPr>
            <p:ph type="body" sz="quarter" idx="3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 txBox="1">
            <a:spLocks noGrp="1"/>
          </p:cNvSpPr>
          <p:nvPr>
            <p:ph type="ftr" sz="quarter" idx="4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ＭＳ Ｐゴシック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Rectangle 7"/>
          <p:cNvSpPr txBox="1">
            <a:spLocks noGrp="1"/>
          </p:cNvSpPr>
          <p:nvPr>
            <p:ph type="sldNum" sz="quarter" idx="5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  <a:ea typeface="ＭＳ Ｐゴシック"/>
              </a:defRPr>
            </a:lvl1pPr>
          </a:lstStyle>
          <a:p>
            <a:pPr lvl="0"/>
            <a:fld id="{18DB5A2F-7379-472A-A6D6-F363928AE34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107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Arial"/>
        <a:ea typeface="ＭＳ Ｐゴシック"/>
      </a:defRPr>
    </a:lvl1pPr>
    <a:lvl2pPr marL="457200" marR="0" lvl="1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Arial"/>
        <a:ea typeface="ＭＳ Ｐゴシック"/>
      </a:defRPr>
    </a:lvl2pPr>
    <a:lvl3pPr marL="914400" marR="0" lvl="2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Arial"/>
        <a:ea typeface="ＭＳ Ｐゴシック"/>
      </a:defRPr>
    </a:lvl3pPr>
    <a:lvl4pPr marL="1371600" marR="0" lvl="3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Arial"/>
        <a:ea typeface="ＭＳ Ｐゴシック"/>
      </a:defRPr>
    </a:lvl4pPr>
    <a:lvl5pPr marL="1828800" marR="0" lvl="4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Arial"/>
        <a:ea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3853486-2AED-453D-9CD0-1A55C4B0B688}" type="slidenum">
              <a:t>1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  <a:ea typeface="ＭＳ Ｐゴシック" pitchFamily="34"/>
            </a:endParaRPr>
          </a:p>
        </p:txBody>
      </p:sp>
      <p:sp>
        <p:nvSpPr>
          <p:cNvPr id="3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1095378" y="650879"/>
            <a:ext cx="4635495" cy="3476621"/>
          </a:xfrm>
          <a:solidFill>
            <a:srgbClr val="FFFFFF"/>
          </a:solidFill>
        </p:spPr>
      </p:sp>
      <p:sp>
        <p:nvSpPr>
          <p:cNvPr id="4" name="Rectangle 3"/>
          <p:cNvSpPr txBox="1">
            <a:spLocks noGrp="1"/>
          </p:cNvSpPr>
          <p:nvPr>
            <p:ph type="body" sz="quarter" idx="1"/>
          </p:nvPr>
        </p:nvSpPr>
        <p:spPr>
          <a:xfrm>
            <a:off x="909635" y="4344991"/>
            <a:ext cx="5008561" cy="4125909"/>
          </a:xfrm>
          <a:solidFill>
            <a:srgbClr val="FFFFFF"/>
          </a:solidFill>
          <a:ln w="9528">
            <a:solidFill>
              <a:srgbClr val="000000"/>
            </a:solidFill>
            <a:prstDash val="solid"/>
            <a:miter/>
          </a:ln>
        </p:spPr>
        <p:txBody>
          <a:bodyPr lIns="88614" tIns="44302" rIns="88614" bIns="44302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077E05F-5A7B-47E0-9557-0B9C11F9DCEB}" type="slidenum">
              <a:t>10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  <a:ea typeface="ＭＳ Ｐゴシック" pitchFamily="34"/>
            </a:endParaRPr>
          </a:p>
        </p:txBody>
      </p:sp>
      <p:sp>
        <p:nvSpPr>
          <p:cNvPr id="3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1095378" y="650879"/>
            <a:ext cx="4635495" cy="3476621"/>
          </a:xfrm>
          <a:solidFill>
            <a:srgbClr val="FFFFFF"/>
          </a:solidFill>
        </p:spPr>
      </p:sp>
      <p:sp>
        <p:nvSpPr>
          <p:cNvPr id="4" name="Rectangle 3"/>
          <p:cNvSpPr txBox="1">
            <a:spLocks noGrp="1"/>
          </p:cNvSpPr>
          <p:nvPr>
            <p:ph type="body" sz="quarter" idx="1"/>
          </p:nvPr>
        </p:nvSpPr>
        <p:spPr>
          <a:xfrm>
            <a:off x="909635" y="4344991"/>
            <a:ext cx="5008561" cy="4125909"/>
          </a:xfrm>
          <a:solidFill>
            <a:srgbClr val="FFFFFF"/>
          </a:solidFill>
          <a:ln w="9528">
            <a:solidFill>
              <a:srgbClr val="000000"/>
            </a:solidFill>
            <a:prstDash val="solid"/>
            <a:miter/>
          </a:ln>
        </p:spPr>
        <p:txBody>
          <a:bodyPr lIns="88614" tIns="44302" rIns="88614" bIns="44302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1E006C1-09C0-4578-B3B2-56457B22ED98}" type="slidenum">
              <a:t>11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  <a:ea typeface="ＭＳ Ｐゴシック" pitchFamily="34"/>
            </a:endParaRPr>
          </a:p>
        </p:txBody>
      </p:sp>
      <p:sp>
        <p:nvSpPr>
          <p:cNvPr id="3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1095378" y="650879"/>
            <a:ext cx="4635495" cy="3476621"/>
          </a:xfrm>
          <a:solidFill>
            <a:srgbClr val="FFFFFF"/>
          </a:solidFill>
        </p:spPr>
      </p:sp>
      <p:sp>
        <p:nvSpPr>
          <p:cNvPr id="4" name="Rectangle 3"/>
          <p:cNvSpPr txBox="1">
            <a:spLocks noGrp="1"/>
          </p:cNvSpPr>
          <p:nvPr>
            <p:ph type="body" sz="quarter" idx="1"/>
          </p:nvPr>
        </p:nvSpPr>
        <p:spPr>
          <a:xfrm>
            <a:off x="909635" y="4344991"/>
            <a:ext cx="5008561" cy="4125909"/>
          </a:xfrm>
          <a:solidFill>
            <a:srgbClr val="FFFFFF"/>
          </a:solidFill>
          <a:ln w="9528">
            <a:solidFill>
              <a:srgbClr val="000000"/>
            </a:solidFill>
            <a:prstDash val="solid"/>
            <a:miter/>
          </a:ln>
        </p:spPr>
        <p:txBody>
          <a:bodyPr lIns="88614" tIns="44302" rIns="88614" bIns="44302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D2D1A5B-C364-4E78-BD9A-2498B3356085}" type="slidenum">
              <a:t>12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  <a:ea typeface="ＭＳ Ｐゴシック" pitchFamily="34"/>
            </a:endParaRPr>
          </a:p>
        </p:txBody>
      </p:sp>
      <p:sp>
        <p:nvSpPr>
          <p:cNvPr id="3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1095378" y="650879"/>
            <a:ext cx="4635495" cy="3476621"/>
          </a:xfrm>
          <a:solidFill>
            <a:srgbClr val="FFFFFF"/>
          </a:solidFill>
        </p:spPr>
      </p:sp>
      <p:sp>
        <p:nvSpPr>
          <p:cNvPr id="4" name="Rectangle 3"/>
          <p:cNvSpPr txBox="1">
            <a:spLocks noGrp="1"/>
          </p:cNvSpPr>
          <p:nvPr>
            <p:ph type="body" sz="quarter" idx="1"/>
          </p:nvPr>
        </p:nvSpPr>
        <p:spPr>
          <a:xfrm>
            <a:off x="909635" y="4344991"/>
            <a:ext cx="5008561" cy="4125909"/>
          </a:xfrm>
          <a:solidFill>
            <a:srgbClr val="FFFFFF"/>
          </a:solidFill>
          <a:ln w="9528">
            <a:solidFill>
              <a:srgbClr val="000000"/>
            </a:solidFill>
            <a:prstDash val="solid"/>
            <a:miter/>
          </a:ln>
        </p:spPr>
        <p:txBody>
          <a:bodyPr lIns="88614" tIns="44302" rIns="88614" bIns="44302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C50EC3D-8A10-4322-B6B6-6F55DF87BA45}" type="slidenum">
              <a:t>13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  <a:ea typeface="ＭＳ Ｐゴシック" pitchFamily="34"/>
            </a:endParaRPr>
          </a:p>
        </p:txBody>
      </p:sp>
      <p:sp>
        <p:nvSpPr>
          <p:cNvPr id="3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1095378" y="650879"/>
            <a:ext cx="4635495" cy="3476621"/>
          </a:xfrm>
          <a:solidFill>
            <a:srgbClr val="FFFFFF"/>
          </a:solidFill>
        </p:spPr>
      </p:sp>
      <p:sp>
        <p:nvSpPr>
          <p:cNvPr id="4" name="Rectangle 3"/>
          <p:cNvSpPr txBox="1">
            <a:spLocks noGrp="1"/>
          </p:cNvSpPr>
          <p:nvPr>
            <p:ph type="body" sz="quarter" idx="1"/>
          </p:nvPr>
        </p:nvSpPr>
        <p:spPr>
          <a:xfrm>
            <a:off x="909635" y="4344991"/>
            <a:ext cx="5008561" cy="4125909"/>
          </a:xfrm>
          <a:solidFill>
            <a:srgbClr val="FFFFFF"/>
          </a:solidFill>
          <a:ln w="9528">
            <a:solidFill>
              <a:srgbClr val="000000"/>
            </a:solidFill>
            <a:prstDash val="solid"/>
            <a:miter/>
          </a:ln>
        </p:spPr>
        <p:txBody>
          <a:bodyPr lIns="88614" tIns="44302" rIns="88614" bIns="44302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BE2A4CD-3936-4EFA-8C18-6C953FFFC8B4}" type="slidenum">
              <a:t>14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  <a:ea typeface="ＭＳ Ｐゴシック" pitchFamily="34"/>
            </a:endParaRPr>
          </a:p>
        </p:txBody>
      </p:sp>
      <p:sp>
        <p:nvSpPr>
          <p:cNvPr id="3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1095378" y="650879"/>
            <a:ext cx="4635495" cy="3476621"/>
          </a:xfrm>
          <a:solidFill>
            <a:srgbClr val="FFFFFF"/>
          </a:solidFill>
        </p:spPr>
      </p:sp>
      <p:sp>
        <p:nvSpPr>
          <p:cNvPr id="4" name="Rectangle 3"/>
          <p:cNvSpPr txBox="1">
            <a:spLocks noGrp="1"/>
          </p:cNvSpPr>
          <p:nvPr>
            <p:ph type="body" sz="quarter" idx="1"/>
          </p:nvPr>
        </p:nvSpPr>
        <p:spPr>
          <a:xfrm>
            <a:off x="909635" y="4344991"/>
            <a:ext cx="5008561" cy="4125909"/>
          </a:xfrm>
          <a:solidFill>
            <a:srgbClr val="FFFFFF"/>
          </a:solidFill>
          <a:ln w="9528">
            <a:solidFill>
              <a:srgbClr val="000000"/>
            </a:solidFill>
            <a:prstDash val="solid"/>
            <a:miter/>
          </a:ln>
        </p:spPr>
        <p:txBody>
          <a:bodyPr lIns="88614" tIns="44302" rIns="88614" bIns="44302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32EFB4C-9634-4753-BF4B-DAE75FD69A4D}" type="slidenum">
              <a:t>17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  <a:ea typeface="ＭＳ Ｐゴシック" pitchFamily="34"/>
            </a:endParaRPr>
          </a:p>
        </p:txBody>
      </p:sp>
      <p:sp>
        <p:nvSpPr>
          <p:cNvPr id="3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1095378" y="650879"/>
            <a:ext cx="4635495" cy="3476621"/>
          </a:xfrm>
          <a:solidFill>
            <a:srgbClr val="FFFFFF"/>
          </a:solidFill>
        </p:spPr>
      </p:sp>
      <p:sp>
        <p:nvSpPr>
          <p:cNvPr id="4" name="Rectangle 3"/>
          <p:cNvSpPr txBox="1">
            <a:spLocks noGrp="1"/>
          </p:cNvSpPr>
          <p:nvPr>
            <p:ph type="body" sz="quarter" idx="1"/>
          </p:nvPr>
        </p:nvSpPr>
        <p:spPr>
          <a:xfrm>
            <a:off x="909635" y="4344991"/>
            <a:ext cx="5008561" cy="4125909"/>
          </a:xfrm>
          <a:solidFill>
            <a:srgbClr val="FFFFFF"/>
          </a:solidFill>
          <a:ln w="9528">
            <a:solidFill>
              <a:srgbClr val="000000"/>
            </a:solidFill>
            <a:prstDash val="solid"/>
            <a:miter/>
          </a:ln>
        </p:spPr>
        <p:txBody>
          <a:bodyPr lIns="88614" tIns="44302" rIns="88614" bIns="44302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EB7F43E-7D15-42C4-B2AD-6A0878CC3412}" type="slidenum">
              <a:t>18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  <a:ea typeface="ＭＳ Ｐゴシック" pitchFamily="34"/>
            </a:endParaRPr>
          </a:p>
        </p:txBody>
      </p:sp>
      <p:sp>
        <p:nvSpPr>
          <p:cNvPr id="3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1095378" y="650879"/>
            <a:ext cx="4635495" cy="3476621"/>
          </a:xfrm>
          <a:solidFill>
            <a:srgbClr val="FFFFFF"/>
          </a:solidFill>
        </p:spPr>
      </p:sp>
      <p:sp>
        <p:nvSpPr>
          <p:cNvPr id="4" name="Rectangle 3"/>
          <p:cNvSpPr txBox="1">
            <a:spLocks noGrp="1"/>
          </p:cNvSpPr>
          <p:nvPr>
            <p:ph type="body" sz="quarter" idx="1"/>
          </p:nvPr>
        </p:nvSpPr>
        <p:spPr>
          <a:xfrm>
            <a:off x="909635" y="4344991"/>
            <a:ext cx="5008561" cy="4125909"/>
          </a:xfrm>
          <a:solidFill>
            <a:srgbClr val="FFFFFF"/>
          </a:solidFill>
          <a:ln w="9528">
            <a:solidFill>
              <a:srgbClr val="000000"/>
            </a:solidFill>
            <a:prstDash val="solid"/>
            <a:miter/>
          </a:ln>
        </p:spPr>
        <p:txBody>
          <a:bodyPr lIns="88614" tIns="44302" rIns="88614" bIns="44302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8104508-C9ED-4D4A-866D-4A5EEA3C5D52}" type="slidenum">
              <a:t>20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  <a:ea typeface="ＭＳ Ｐゴシック" pitchFamily="34"/>
            </a:endParaRPr>
          </a:p>
        </p:txBody>
      </p:sp>
      <p:sp>
        <p:nvSpPr>
          <p:cNvPr id="3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1095378" y="650879"/>
            <a:ext cx="4635495" cy="3476621"/>
          </a:xfrm>
          <a:solidFill>
            <a:srgbClr val="FFFFFF"/>
          </a:solidFill>
        </p:spPr>
      </p:sp>
      <p:sp>
        <p:nvSpPr>
          <p:cNvPr id="4" name="Rectangle 3"/>
          <p:cNvSpPr txBox="1">
            <a:spLocks noGrp="1"/>
          </p:cNvSpPr>
          <p:nvPr>
            <p:ph type="body" sz="quarter" idx="1"/>
          </p:nvPr>
        </p:nvSpPr>
        <p:spPr>
          <a:xfrm>
            <a:off x="909635" y="4344991"/>
            <a:ext cx="5008561" cy="4125909"/>
          </a:xfrm>
          <a:solidFill>
            <a:srgbClr val="FFFFFF"/>
          </a:solidFill>
          <a:ln w="9528">
            <a:solidFill>
              <a:srgbClr val="000000"/>
            </a:solidFill>
            <a:prstDash val="solid"/>
            <a:miter/>
          </a:ln>
        </p:spPr>
        <p:txBody>
          <a:bodyPr lIns="88614" tIns="44302" rIns="88614" bIns="44302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80B3EE4-F7CD-401A-83B7-2892199DC1CA}" type="slidenum">
              <a:t>21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  <a:ea typeface="ＭＳ Ｐゴシック" pitchFamily="34"/>
            </a:endParaRPr>
          </a:p>
        </p:txBody>
      </p:sp>
      <p:sp>
        <p:nvSpPr>
          <p:cNvPr id="3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1095378" y="650879"/>
            <a:ext cx="4635495" cy="3476621"/>
          </a:xfrm>
          <a:solidFill>
            <a:srgbClr val="FFFFFF"/>
          </a:solidFill>
        </p:spPr>
      </p:sp>
      <p:sp>
        <p:nvSpPr>
          <p:cNvPr id="4" name="Rectangle 3"/>
          <p:cNvSpPr txBox="1">
            <a:spLocks noGrp="1"/>
          </p:cNvSpPr>
          <p:nvPr>
            <p:ph type="body" sz="quarter" idx="1"/>
          </p:nvPr>
        </p:nvSpPr>
        <p:spPr>
          <a:xfrm>
            <a:off x="909635" y="4344991"/>
            <a:ext cx="5008561" cy="4125909"/>
          </a:xfrm>
          <a:solidFill>
            <a:srgbClr val="FFFFFF"/>
          </a:solidFill>
          <a:ln w="9528">
            <a:solidFill>
              <a:srgbClr val="000000"/>
            </a:solidFill>
            <a:prstDash val="solid"/>
            <a:miter/>
          </a:ln>
        </p:spPr>
        <p:txBody>
          <a:bodyPr lIns="88614" tIns="44302" rIns="88614" bIns="44302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DD687CC-EA52-48E8-AEBB-25AB50CB87FB}" type="slidenum">
              <a:t>22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  <a:ea typeface="ＭＳ Ｐゴシック" pitchFamily="34"/>
            </a:endParaRPr>
          </a:p>
        </p:txBody>
      </p:sp>
      <p:sp>
        <p:nvSpPr>
          <p:cNvPr id="3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1095378" y="650879"/>
            <a:ext cx="4635495" cy="3476621"/>
          </a:xfrm>
          <a:solidFill>
            <a:srgbClr val="FFFFFF"/>
          </a:solidFill>
        </p:spPr>
      </p:sp>
      <p:sp>
        <p:nvSpPr>
          <p:cNvPr id="4" name="Rectangle 3"/>
          <p:cNvSpPr txBox="1">
            <a:spLocks noGrp="1"/>
          </p:cNvSpPr>
          <p:nvPr>
            <p:ph type="body" sz="quarter" idx="1"/>
          </p:nvPr>
        </p:nvSpPr>
        <p:spPr>
          <a:xfrm>
            <a:off x="909635" y="4344991"/>
            <a:ext cx="5008561" cy="4125909"/>
          </a:xfrm>
          <a:solidFill>
            <a:srgbClr val="FFFFFF"/>
          </a:solidFill>
          <a:ln w="9528">
            <a:solidFill>
              <a:srgbClr val="000000"/>
            </a:solidFill>
            <a:prstDash val="solid"/>
            <a:miter/>
          </a:ln>
        </p:spPr>
        <p:txBody>
          <a:bodyPr lIns="88614" tIns="44302" rIns="88614" bIns="44302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38F408D-DD2D-498C-B0E6-610C9608983F}" type="slidenum">
              <a:t>2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  <a:ea typeface="ＭＳ Ｐゴシック" pitchFamily="34"/>
            </a:endParaRPr>
          </a:p>
        </p:txBody>
      </p:sp>
      <p:sp>
        <p:nvSpPr>
          <p:cNvPr id="3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1095378" y="650879"/>
            <a:ext cx="4635495" cy="3476621"/>
          </a:xfrm>
          <a:solidFill>
            <a:srgbClr val="FFFFFF"/>
          </a:solidFill>
        </p:spPr>
      </p:sp>
      <p:sp>
        <p:nvSpPr>
          <p:cNvPr id="4" name="Rectangle 3"/>
          <p:cNvSpPr txBox="1">
            <a:spLocks noGrp="1"/>
          </p:cNvSpPr>
          <p:nvPr>
            <p:ph type="body" sz="quarter" idx="1"/>
          </p:nvPr>
        </p:nvSpPr>
        <p:spPr>
          <a:xfrm>
            <a:off x="909635" y="4344991"/>
            <a:ext cx="5008561" cy="4125909"/>
          </a:xfrm>
          <a:solidFill>
            <a:srgbClr val="FFFFFF"/>
          </a:solidFill>
          <a:ln w="9528">
            <a:solidFill>
              <a:srgbClr val="000000"/>
            </a:solidFill>
            <a:prstDash val="solid"/>
            <a:miter/>
          </a:ln>
        </p:spPr>
        <p:txBody>
          <a:bodyPr lIns="88614" tIns="44302" rIns="88614" bIns="44302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F5A32F1-6587-4B70-8E57-9BC5A46CC4E5}" type="slidenum">
              <a:t>24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  <a:ea typeface="ＭＳ Ｐゴシック" pitchFamily="34"/>
            </a:endParaRPr>
          </a:p>
        </p:txBody>
      </p:sp>
      <p:sp>
        <p:nvSpPr>
          <p:cNvPr id="3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1095378" y="650879"/>
            <a:ext cx="4635495" cy="3476621"/>
          </a:xfrm>
          <a:solidFill>
            <a:srgbClr val="FFFFFF"/>
          </a:solidFill>
        </p:spPr>
      </p:sp>
      <p:sp>
        <p:nvSpPr>
          <p:cNvPr id="4" name="Rectangle 3"/>
          <p:cNvSpPr txBox="1">
            <a:spLocks noGrp="1"/>
          </p:cNvSpPr>
          <p:nvPr>
            <p:ph type="body" sz="quarter" idx="1"/>
          </p:nvPr>
        </p:nvSpPr>
        <p:spPr>
          <a:xfrm>
            <a:off x="909635" y="4344991"/>
            <a:ext cx="5008561" cy="4125909"/>
          </a:xfrm>
          <a:solidFill>
            <a:srgbClr val="FFFFFF"/>
          </a:solidFill>
          <a:ln w="9528">
            <a:solidFill>
              <a:srgbClr val="000000"/>
            </a:solidFill>
            <a:prstDash val="solid"/>
            <a:miter/>
          </a:ln>
        </p:spPr>
        <p:txBody>
          <a:bodyPr lIns="88614" tIns="44302" rIns="88614" bIns="44302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3D45761-2B65-49CA-902D-FC4327DB00B9}" type="slidenum">
              <a:t>25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  <a:ea typeface="ＭＳ Ｐゴシック" pitchFamily="34"/>
            </a:endParaRPr>
          </a:p>
        </p:txBody>
      </p:sp>
      <p:sp>
        <p:nvSpPr>
          <p:cNvPr id="3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1095378" y="650879"/>
            <a:ext cx="4635495" cy="3476621"/>
          </a:xfrm>
          <a:solidFill>
            <a:srgbClr val="FFFFFF"/>
          </a:solidFill>
        </p:spPr>
      </p:sp>
      <p:sp>
        <p:nvSpPr>
          <p:cNvPr id="4" name="Rectangle 3"/>
          <p:cNvSpPr txBox="1">
            <a:spLocks noGrp="1"/>
          </p:cNvSpPr>
          <p:nvPr>
            <p:ph type="body" sz="quarter" idx="1"/>
          </p:nvPr>
        </p:nvSpPr>
        <p:spPr>
          <a:xfrm>
            <a:off x="909635" y="4344991"/>
            <a:ext cx="5008561" cy="4125909"/>
          </a:xfrm>
          <a:solidFill>
            <a:srgbClr val="FFFFFF"/>
          </a:solidFill>
          <a:ln w="9528">
            <a:solidFill>
              <a:srgbClr val="000000"/>
            </a:solidFill>
            <a:prstDash val="solid"/>
            <a:miter/>
          </a:ln>
        </p:spPr>
        <p:txBody>
          <a:bodyPr lIns="88614" tIns="44302" rIns="88614" bIns="44302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0DA8E24-DB85-4F65-ABE1-35995EFAA3DC}" type="slidenum">
              <a:t>26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  <a:ea typeface="ＭＳ Ｐゴシック" pitchFamily="34"/>
            </a:endParaRPr>
          </a:p>
        </p:txBody>
      </p:sp>
      <p:sp>
        <p:nvSpPr>
          <p:cNvPr id="3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1095378" y="650879"/>
            <a:ext cx="4635495" cy="3476621"/>
          </a:xfrm>
          <a:solidFill>
            <a:srgbClr val="FFFFFF"/>
          </a:solidFill>
        </p:spPr>
      </p:sp>
      <p:sp>
        <p:nvSpPr>
          <p:cNvPr id="4" name="Rectangle 3"/>
          <p:cNvSpPr txBox="1">
            <a:spLocks noGrp="1"/>
          </p:cNvSpPr>
          <p:nvPr>
            <p:ph type="body" sz="quarter" idx="1"/>
          </p:nvPr>
        </p:nvSpPr>
        <p:spPr>
          <a:xfrm>
            <a:off x="909635" y="4344991"/>
            <a:ext cx="5008561" cy="4125909"/>
          </a:xfrm>
          <a:solidFill>
            <a:srgbClr val="FFFFFF"/>
          </a:solidFill>
          <a:ln w="9528">
            <a:solidFill>
              <a:srgbClr val="000000"/>
            </a:solidFill>
            <a:prstDash val="solid"/>
            <a:miter/>
          </a:ln>
        </p:spPr>
        <p:txBody>
          <a:bodyPr lIns="88614" tIns="44302" rIns="88614" bIns="44302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6BECDE7-0A93-4B41-B98B-C731E9A8B7F6}" type="slidenum">
              <a:t>27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  <a:ea typeface="ＭＳ Ｐゴシック" pitchFamily="34"/>
            </a:endParaRPr>
          </a:p>
        </p:txBody>
      </p:sp>
      <p:sp>
        <p:nvSpPr>
          <p:cNvPr id="3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1095378" y="650879"/>
            <a:ext cx="4635495" cy="3476621"/>
          </a:xfrm>
          <a:solidFill>
            <a:srgbClr val="FFFFFF"/>
          </a:solidFill>
        </p:spPr>
      </p:sp>
      <p:sp>
        <p:nvSpPr>
          <p:cNvPr id="4" name="Rectangle 3"/>
          <p:cNvSpPr txBox="1">
            <a:spLocks noGrp="1"/>
          </p:cNvSpPr>
          <p:nvPr>
            <p:ph type="body" sz="quarter" idx="1"/>
          </p:nvPr>
        </p:nvSpPr>
        <p:spPr>
          <a:xfrm>
            <a:off x="909635" y="4344991"/>
            <a:ext cx="5008561" cy="4125909"/>
          </a:xfrm>
          <a:solidFill>
            <a:srgbClr val="FFFFFF"/>
          </a:solidFill>
          <a:ln w="9528">
            <a:solidFill>
              <a:srgbClr val="000000"/>
            </a:solidFill>
            <a:prstDash val="solid"/>
            <a:miter/>
          </a:ln>
        </p:spPr>
        <p:txBody>
          <a:bodyPr lIns="88614" tIns="44302" rIns="88614" bIns="44302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72DDD2D-E5F8-4E5C-9355-FC8DC8B9D5D4}" type="slidenum">
              <a:t>3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  <a:ea typeface="ＭＳ Ｐゴシック" pitchFamily="34"/>
            </a:endParaRPr>
          </a:p>
        </p:txBody>
      </p:sp>
      <p:sp>
        <p:nvSpPr>
          <p:cNvPr id="3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1095378" y="650879"/>
            <a:ext cx="4635495" cy="3476621"/>
          </a:xfrm>
          <a:solidFill>
            <a:srgbClr val="FFFFFF"/>
          </a:solidFill>
        </p:spPr>
      </p:sp>
      <p:sp>
        <p:nvSpPr>
          <p:cNvPr id="4" name="Rectangle 3"/>
          <p:cNvSpPr txBox="1">
            <a:spLocks noGrp="1"/>
          </p:cNvSpPr>
          <p:nvPr>
            <p:ph type="body" sz="quarter" idx="1"/>
          </p:nvPr>
        </p:nvSpPr>
        <p:spPr>
          <a:xfrm>
            <a:off x="909635" y="4344991"/>
            <a:ext cx="5008561" cy="4125909"/>
          </a:xfrm>
          <a:solidFill>
            <a:srgbClr val="FFFFFF"/>
          </a:solidFill>
          <a:ln w="9528">
            <a:solidFill>
              <a:srgbClr val="000000"/>
            </a:solidFill>
            <a:prstDash val="solid"/>
            <a:miter/>
          </a:ln>
        </p:spPr>
        <p:txBody>
          <a:bodyPr lIns="88614" tIns="44302" rIns="88614" bIns="44302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4BCD9DE-6532-48F6-BEF8-0AE837C57FE4}" type="slidenum">
              <a:t>4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  <a:ea typeface="ＭＳ Ｐゴシック" pitchFamily="34"/>
            </a:endParaRPr>
          </a:p>
        </p:txBody>
      </p:sp>
      <p:sp>
        <p:nvSpPr>
          <p:cNvPr id="3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1095378" y="650879"/>
            <a:ext cx="4635495" cy="3476621"/>
          </a:xfrm>
          <a:solidFill>
            <a:srgbClr val="FFFFFF"/>
          </a:solidFill>
        </p:spPr>
      </p:sp>
      <p:sp>
        <p:nvSpPr>
          <p:cNvPr id="4" name="Rectangle 3"/>
          <p:cNvSpPr txBox="1">
            <a:spLocks noGrp="1"/>
          </p:cNvSpPr>
          <p:nvPr>
            <p:ph type="body" sz="quarter" idx="1"/>
          </p:nvPr>
        </p:nvSpPr>
        <p:spPr>
          <a:xfrm>
            <a:off x="909635" y="4344991"/>
            <a:ext cx="5008561" cy="4125909"/>
          </a:xfrm>
          <a:solidFill>
            <a:srgbClr val="FFFFFF"/>
          </a:solidFill>
          <a:ln w="9528">
            <a:solidFill>
              <a:srgbClr val="000000"/>
            </a:solidFill>
            <a:prstDash val="solid"/>
            <a:miter/>
          </a:ln>
        </p:spPr>
        <p:txBody>
          <a:bodyPr lIns="88614" tIns="44302" rIns="88614" bIns="44302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E74378E-D7AF-4AC2-A083-3AF028114B24}" type="slidenum">
              <a:t>5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  <a:ea typeface="ＭＳ Ｐゴシック" pitchFamily="34"/>
            </a:endParaRPr>
          </a:p>
        </p:txBody>
      </p:sp>
      <p:sp>
        <p:nvSpPr>
          <p:cNvPr id="3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1095378" y="650879"/>
            <a:ext cx="4635495" cy="3476621"/>
          </a:xfrm>
          <a:solidFill>
            <a:srgbClr val="FFFFFF"/>
          </a:solidFill>
        </p:spPr>
      </p:sp>
      <p:sp>
        <p:nvSpPr>
          <p:cNvPr id="4" name="Rectangle 3"/>
          <p:cNvSpPr txBox="1">
            <a:spLocks noGrp="1"/>
          </p:cNvSpPr>
          <p:nvPr>
            <p:ph type="body" sz="quarter" idx="1"/>
          </p:nvPr>
        </p:nvSpPr>
        <p:spPr>
          <a:xfrm>
            <a:off x="909635" y="4344991"/>
            <a:ext cx="5008561" cy="4125909"/>
          </a:xfrm>
          <a:solidFill>
            <a:srgbClr val="FFFFFF"/>
          </a:solidFill>
          <a:ln w="9528">
            <a:solidFill>
              <a:srgbClr val="000000"/>
            </a:solidFill>
            <a:prstDash val="solid"/>
            <a:miter/>
          </a:ln>
        </p:spPr>
        <p:txBody>
          <a:bodyPr lIns="88614" tIns="44302" rIns="88614" bIns="44302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2B60EAB-5AB6-4CE7-A78F-F2DE6631A47A}" type="slidenum">
              <a:t>6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  <a:ea typeface="ＭＳ Ｐゴシック" pitchFamily="34"/>
            </a:endParaRPr>
          </a:p>
        </p:txBody>
      </p:sp>
      <p:sp>
        <p:nvSpPr>
          <p:cNvPr id="3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1095378" y="650879"/>
            <a:ext cx="4635495" cy="3476621"/>
          </a:xfrm>
          <a:solidFill>
            <a:srgbClr val="FFFFFF"/>
          </a:solidFill>
        </p:spPr>
      </p:sp>
      <p:sp>
        <p:nvSpPr>
          <p:cNvPr id="4" name="Rectangle 3"/>
          <p:cNvSpPr txBox="1">
            <a:spLocks noGrp="1"/>
          </p:cNvSpPr>
          <p:nvPr>
            <p:ph type="body" sz="quarter" idx="1"/>
          </p:nvPr>
        </p:nvSpPr>
        <p:spPr>
          <a:xfrm>
            <a:off x="909635" y="4344991"/>
            <a:ext cx="5008561" cy="4125909"/>
          </a:xfrm>
          <a:solidFill>
            <a:srgbClr val="FFFFFF"/>
          </a:solidFill>
          <a:ln w="9528">
            <a:solidFill>
              <a:srgbClr val="000000"/>
            </a:solidFill>
            <a:prstDash val="solid"/>
            <a:miter/>
          </a:ln>
        </p:spPr>
        <p:txBody>
          <a:bodyPr lIns="88614" tIns="44302" rIns="88614" bIns="44302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3B633E9-6C89-4BFF-B7D6-A28700346FE8}" type="slidenum">
              <a:t>7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  <a:ea typeface="ＭＳ Ｐゴシック" pitchFamily="34"/>
            </a:endParaRPr>
          </a:p>
        </p:txBody>
      </p:sp>
      <p:sp>
        <p:nvSpPr>
          <p:cNvPr id="3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1095378" y="650879"/>
            <a:ext cx="4635495" cy="3476621"/>
          </a:xfrm>
          <a:solidFill>
            <a:srgbClr val="FFFFFF"/>
          </a:solidFill>
        </p:spPr>
      </p:sp>
      <p:sp>
        <p:nvSpPr>
          <p:cNvPr id="4" name="Rectangle 3"/>
          <p:cNvSpPr txBox="1">
            <a:spLocks noGrp="1"/>
          </p:cNvSpPr>
          <p:nvPr>
            <p:ph type="body" sz="quarter" idx="1"/>
          </p:nvPr>
        </p:nvSpPr>
        <p:spPr>
          <a:xfrm>
            <a:off x="909635" y="4344991"/>
            <a:ext cx="5008561" cy="4125909"/>
          </a:xfrm>
          <a:solidFill>
            <a:srgbClr val="FFFFFF"/>
          </a:solidFill>
          <a:ln w="9528">
            <a:solidFill>
              <a:srgbClr val="000000"/>
            </a:solidFill>
            <a:prstDash val="solid"/>
            <a:miter/>
          </a:ln>
        </p:spPr>
        <p:txBody>
          <a:bodyPr lIns="88614" tIns="44302" rIns="88614" bIns="44302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42426C3-1EE1-4D8D-9992-DD65EDF8DE89}" type="slidenum">
              <a:t>8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  <a:ea typeface="ＭＳ Ｐゴシック" pitchFamily="34"/>
            </a:endParaRPr>
          </a:p>
        </p:txBody>
      </p:sp>
      <p:sp>
        <p:nvSpPr>
          <p:cNvPr id="3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1095378" y="650879"/>
            <a:ext cx="4635495" cy="3476621"/>
          </a:xfrm>
          <a:solidFill>
            <a:srgbClr val="FFFFFF"/>
          </a:solidFill>
        </p:spPr>
      </p:sp>
      <p:sp>
        <p:nvSpPr>
          <p:cNvPr id="4" name="Rectangle 3"/>
          <p:cNvSpPr txBox="1">
            <a:spLocks noGrp="1"/>
          </p:cNvSpPr>
          <p:nvPr>
            <p:ph type="body" sz="quarter" idx="1"/>
          </p:nvPr>
        </p:nvSpPr>
        <p:spPr>
          <a:xfrm>
            <a:off x="909635" y="4344991"/>
            <a:ext cx="5008561" cy="4125909"/>
          </a:xfrm>
          <a:solidFill>
            <a:srgbClr val="FFFFFF"/>
          </a:solidFill>
          <a:ln w="9528">
            <a:solidFill>
              <a:srgbClr val="000000"/>
            </a:solidFill>
            <a:prstDash val="solid"/>
            <a:miter/>
          </a:ln>
        </p:spPr>
        <p:txBody>
          <a:bodyPr lIns="88614" tIns="44302" rIns="88614" bIns="44302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171EAFF-B991-498C-8170-9283FC9FA42B}" type="slidenum">
              <a:t>9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Arial" pitchFamily="34"/>
              <a:ea typeface="ＭＳ Ｐゴシック" pitchFamily="34"/>
            </a:endParaRPr>
          </a:p>
        </p:txBody>
      </p:sp>
      <p:sp>
        <p:nvSpPr>
          <p:cNvPr id="3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1095378" y="650879"/>
            <a:ext cx="4635495" cy="3476621"/>
          </a:xfrm>
          <a:solidFill>
            <a:srgbClr val="FFFFFF"/>
          </a:solidFill>
        </p:spPr>
      </p:sp>
      <p:sp>
        <p:nvSpPr>
          <p:cNvPr id="4" name="Rectangle 3"/>
          <p:cNvSpPr txBox="1">
            <a:spLocks noGrp="1"/>
          </p:cNvSpPr>
          <p:nvPr>
            <p:ph type="body" sz="quarter" idx="1"/>
          </p:nvPr>
        </p:nvSpPr>
        <p:spPr>
          <a:xfrm>
            <a:off x="909635" y="4344991"/>
            <a:ext cx="5008561" cy="4125909"/>
          </a:xfrm>
          <a:solidFill>
            <a:srgbClr val="FFFFFF"/>
          </a:solidFill>
          <a:ln w="9528">
            <a:solidFill>
              <a:srgbClr val="000000"/>
            </a:solidFill>
            <a:prstDash val="solid"/>
            <a:miter/>
          </a:ln>
        </p:spPr>
        <p:txBody>
          <a:bodyPr lIns="88614" tIns="44302" rIns="88614" bIns="44302"/>
          <a:lstStyle/>
          <a:p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Ορθογώνιο"/>
          <p:cNvSpPr/>
          <p:nvPr/>
        </p:nvSpPr>
        <p:spPr>
          <a:xfrm flipV="1">
            <a:off x="5410203" y="3810003"/>
            <a:ext cx="3733796" cy="90489"/>
          </a:xfrm>
          <a:prstGeom prst="rect">
            <a:avLst/>
          </a:prstGeom>
          <a:solidFill>
            <a:srgbClr val="9CB084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3" name="4 - Ορθογώνιο"/>
          <p:cNvSpPr/>
          <p:nvPr/>
        </p:nvSpPr>
        <p:spPr>
          <a:xfrm flipV="1">
            <a:off x="5410203" y="3897309"/>
            <a:ext cx="3733796" cy="192088"/>
          </a:xfrm>
          <a:prstGeom prst="rect">
            <a:avLst/>
          </a:prstGeom>
          <a:solidFill>
            <a:srgbClr val="9CB084">
              <a:alpha val="50000"/>
            </a:srgbClr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4" name="5 - Ορθογώνιο"/>
          <p:cNvSpPr/>
          <p:nvPr/>
        </p:nvSpPr>
        <p:spPr>
          <a:xfrm flipV="1">
            <a:off x="5410203" y="4114800"/>
            <a:ext cx="3733796" cy="9528"/>
          </a:xfrm>
          <a:prstGeom prst="rect">
            <a:avLst/>
          </a:prstGeom>
          <a:solidFill>
            <a:srgbClr val="9CB084">
              <a:alpha val="65000"/>
            </a:srgbClr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5" name="6 - Ορθογώνιο"/>
          <p:cNvSpPr/>
          <p:nvPr/>
        </p:nvSpPr>
        <p:spPr>
          <a:xfrm flipV="1">
            <a:off x="5410203" y="4164013"/>
            <a:ext cx="1965329" cy="19046"/>
          </a:xfrm>
          <a:prstGeom prst="rect">
            <a:avLst/>
          </a:prstGeom>
          <a:solidFill>
            <a:srgbClr val="9CB084">
              <a:alpha val="60000"/>
            </a:srgbClr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6" name="9 - Ορθογώνιο"/>
          <p:cNvSpPr/>
          <p:nvPr/>
        </p:nvSpPr>
        <p:spPr>
          <a:xfrm flipV="1">
            <a:off x="5410203" y="4198933"/>
            <a:ext cx="1965329" cy="9528"/>
          </a:xfrm>
          <a:prstGeom prst="rect">
            <a:avLst/>
          </a:prstGeom>
          <a:solidFill>
            <a:srgbClr val="9CB084">
              <a:alpha val="65000"/>
            </a:srgbClr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7" name="10 - Στρογγυλεμένο ορθογώνιο"/>
          <p:cNvSpPr/>
          <p:nvPr/>
        </p:nvSpPr>
        <p:spPr>
          <a:xfrm>
            <a:off x="5410203" y="3962396"/>
            <a:ext cx="3063870" cy="26983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8" name="11 - Στρογγυλεμένο ορθογώνιο"/>
          <p:cNvSpPr/>
          <p:nvPr/>
        </p:nvSpPr>
        <p:spPr>
          <a:xfrm>
            <a:off x="7377114" y="4060822"/>
            <a:ext cx="1600200" cy="36511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9" name="12 - Ορθογώνιο"/>
          <p:cNvSpPr/>
          <p:nvPr/>
        </p:nvSpPr>
        <p:spPr>
          <a:xfrm>
            <a:off x="0" y="3649663"/>
            <a:ext cx="9144000" cy="244473"/>
          </a:xfrm>
          <a:prstGeom prst="rect">
            <a:avLst/>
          </a:prstGeom>
          <a:solidFill>
            <a:srgbClr val="9CB084">
              <a:alpha val="50000"/>
            </a:srgbClr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10" name="13 - Ορθογώνιο"/>
          <p:cNvSpPr/>
          <p:nvPr/>
        </p:nvSpPr>
        <p:spPr>
          <a:xfrm>
            <a:off x="0" y="3675065"/>
            <a:ext cx="9144000" cy="141283"/>
          </a:xfrm>
          <a:prstGeom prst="rect">
            <a:avLst/>
          </a:prstGeom>
          <a:solidFill>
            <a:srgbClr val="9CB084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11" name="14 - Ορθογώνιο"/>
          <p:cNvSpPr/>
          <p:nvPr/>
        </p:nvSpPr>
        <p:spPr>
          <a:xfrm flipV="1">
            <a:off x="6413501" y="3643317"/>
            <a:ext cx="2730498" cy="247646"/>
          </a:xfrm>
          <a:prstGeom prst="rect">
            <a:avLst/>
          </a:prstGeom>
          <a:solidFill>
            <a:srgbClr val="9CB084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12" name="15 - Ορθογώνιο"/>
          <p:cNvSpPr/>
          <p:nvPr/>
        </p:nvSpPr>
        <p:spPr>
          <a:xfrm>
            <a:off x="0" y="0"/>
            <a:ext cx="9144000" cy="3702048"/>
          </a:xfrm>
          <a:prstGeom prst="rect">
            <a:avLst/>
          </a:prstGeom>
          <a:solidFill>
            <a:srgbClr val="69676D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13" name="7 - Τίτλος"/>
          <p:cNvSpPr txBox="1">
            <a:spLocks noGrp="1"/>
          </p:cNvSpPr>
          <p:nvPr>
            <p:ph type="ctrTitle"/>
          </p:nvPr>
        </p:nvSpPr>
        <p:spPr>
          <a:xfrm>
            <a:off x="457200" y="2401891"/>
            <a:ext cx="8458200" cy="1470026"/>
          </a:xfrm>
        </p:spPr>
        <p:txBody>
          <a:bodyPr anchor="b"/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pPr lvl="0"/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14" name="8 - Υπότιτλος"/>
          <p:cNvSpPr txBox="1">
            <a:spLocks noGrp="1"/>
          </p:cNvSpPr>
          <p:nvPr>
            <p:ph type="subTitle" idx="1"/>
          </p:nvPr>
        </p:nvSpPr>
        <p:spPr>
          <a:xfrm>
            <a:off x="457200" y="3899934"/>
            <a:ext cx="4953003" cy="1752603"/>
          </a:xfrm>
        </p:spPr>
        <p:txBody>
          <a:bodyPr/>
          <a:lstStyle>
            <a:lvl1pPr marL="64008" indent="0">
              <a:buNone/>
              <a:defRPr sz="2400">
                <a:solidFill>
                  <a:srgbClr val="69676D"/>
                </a:solidFill>
              </a:defRPr>
            </a:lvl1pPr>
          </a:lstStyle>
          <a:p>
            <a:pPr lvl="0"/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15" name="27 - Θέση ημερομηνίας"/>
          <p:cNvSpPr txBox="1">
            <a:spLocks noGrp="1"/>
          </p:cNvSpPr>
          <p:nvPr>
            <p:ph type="dt" sz="half" idx="7"/>
          </p:nvPr>
        </p:nvSpPr>
        <p:spPr>
          <a:xfrm>
            <a:off x="6705596" y="4206870"/>
            <a:ext cx="960440" cy="4572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16" name="16 - Θέση υποσέλιδου"/>
          <p:cNvSpPr txBox="1">
            <a:spLocks noGrp="1"/>
          </p:cNvSpPr>
          <p:nvPr>
            <p:ph type="ftr" sz="quarter" idx="9"/>
          </p:nvPr>
        </p:nvSpPr>
        <p:spPr>
          <a:xfrm>
            <a:off x="5410203" y="4205289"/>
            <a:ext cx="1295403" cy="4572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17" name="28 - Θέση αριθμού διαφάνειας"/>
          <p:cNvSpPr txBox="1">
            <a:spLocks noGrp="1"/>
          </p:cNvSpPr>
          <p:nvPr>
            <p:ph type="sldNum" sz="quarter" idx="8"/>
          </p:nvPr>
        </p:nvSpPr>
        <p:spPr>
          <a:xfrm>
            <a:off x="8320089" y="1591"/>
            <a:ext cx="747714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472F86F3-03F4-486D-A79A-F28FE8FBE1A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9020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13 - Θέση ημερομηνίας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2 - Θέση υποσέλιδου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22 - Θέση αριθμού διαφάνειας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6CBEBA6-3575-49AD-84DF-A4C65A92922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9358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 txBox="1">
            <a:spLocks noGrp="1"/>
          </p:cNvSpPr>
          <p:nvPr>
            <p:ph type="title" orient="vert"/>
          </p:nvPr>
        </p:nvSpPr>
        <p:spPr>
          <a:xfrm>
            <a:off x="6781803" y="1143000"/>
            <a:ext cx="1904996" cy="5486400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 txBox="1"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396" cy="548640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13 - Θέση ημερομηνίας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2 - Θέση υποσέλιδου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22 - Θέση αριθμού διαφάνειας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5BD42D7-D29F-4981-9AC2-923FF444F72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45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Τίτλος, Κείμενο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 noGrp="1"/>
          </p:cNvSpPr>
          <p:nvPr>
            <p:ph type="title"/>
          </p:nvPr>
        </p:nvSpPr>
        <p:spPr>
          <a:xfrm>
            <a:off x="685800" y="609603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 txBox="1">
            <a:spLocks noGrp="1"/>
          </p:cNvSpPr>
          <p:nvPr>
            <p:ph type="body" idx="1"/>
          </p:nvPr>
        </p:nvSpPr>
        <p:spPr>
          <a:xfrm>
            <a:off x="685800" y="1981203"/>
            <a:ext cx="3810003" cy="41148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 txBox="1">
            <a:spLocks noGrp="1"/>
          </p:cNvSpPr>
          <p:nvPr>
            <p:ph idx="2"/>
          </p:nvPr>
        </p:nvSpPr>
        <p:spPr>
          <a:xfrm>
            <a:off x="4648196" y="1981203"/>
            <a:ext cx="3810003" cy="41148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13 - Θέση ημερομηνίας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2 - Θέση υποσέλιδου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22 - Θέση αριθμού διαφάνειας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6D4E5E3-CA56-4636-8CF2-9C3B476B1B3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2964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Τίτλος, Αντικείμενο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 noGrp="1"/>
          </p:cNvSpPr>
          <p:nvPr>
            <p:ph type="title"/>
          </p:nvPr>
        </p:nvSpPr>
        <p:spPr>
          <a:xfrm>
            <a:off x="685800" y="609603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 txBox="1">
            <a:spLocks noGrp="1"/>
          </p:cNvSpPr>
          <p:nvPr>
            <p:ph idx="1"/>
          </p:nvPr>
        </p:nvSpPr>
        <p:spPr>
          <a:xfrm>
            <a:off x="685800" y="1981203"/>
            <a:ext cx="3810003" cy="41148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 txBox="1">
            <a:spLocks noGrp="1"/>
          </p:cNvSpPr>
          <p:nvPr>
            <p:ph type="body" idx="2"/>
          </p:nvPr>
        </p:nvSpPr>
        <p:spPr>
          <a:xfrm>
            <a:off x="4648196" y="1981203"/>
            <a:ext cx="3810003" cy="41148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13 - Θέση ημερομηνίας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2 - Θέση υποσέλιδου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22 - Θέση αριθμού διαφάνειας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F7885F3-B827-44EF-9683-AB799096675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5275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Τίτλος, 2 Αντικείμενα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 noGrp="1"/>
          </p:cNvSpPr>
          <p:nvPr>
            <p:ph type="title"/>
          </p:nvPr>
        </p:nvSpPr>
        <p:spPr>
          <a:xfrm>
            <a:off x="685800" y="609603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 txBox="1">
            <a:spLocks noGrp="1"/>
          </p:cNvSpPr>
          <p:nvPr>
            <p:ph idx="1"/>
          </p:nvPr>
        </p:nvSpPr>
        <p:spPr>
          <a:xfrm>
            <a:off x="685800" y="1981203"/>
            <a:ext cx="3810003" cy="19812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 txBox="1">
            <a:spLocks noGrp="1"/>
          </p:cNvSpPr>
          <p:nvPr>
            <p:ph idx="2"/>
          </p:nvPr>
        </p:nvSpPr>
        <p:spPr>
          <a:xfrm>
            <a:off x="685800" y="4114800"/>
            <a:ext cx="3810003" cy="19812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 txBox="1">
            <a:spLocks noGrp="1"/>
          </p:cNvSpPr>
          <p:nvPr>
            <p:ph type="body" idx="3"/>
          </p:nvPr>
        </p:nvSpPr>
        <p:spPr>
          <a:xfrm>
            <a:off x="4648196" y="1981203"/>
            <a:ext cx="3810003" cy="41148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13 - Θέση ημερομηνίας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2 - Θέση υποσέλιδου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22 - Θέση αριθμού διαφάνειας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0573970-6982-4282-8D05-A3E11BAF572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183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13 - Θέση ημερομηνίας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2 - Θέση υποσέλιδου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22 - Θέση αριθμού διαφάνειας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EF93D35-96AD-4F98-A32C-789814A55F7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9960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 noGrp="1"/>
          </p:cNvSpPr>
          <p:nvPr>
            <p:ph type="title"/>
          </p:nvPr>
        </p:nvSpPr>
        <p:spPr>
          <a:xfrm>
            <a:off x="722311" y="1981203"/>
            <a:ext cx="7772400" cy="1362071"/>
          </a:xfrm>
        </p:spPr>
        <p:txBody>
          <a:bodyPr anchor="b"/>
          <a:lstStyle>
            <a:lvl1pPr>
              <a:defRPr sz="4300" b="1">
                <a:solidFill>
                  <a:srgbClr val="FFFFFF"/>
                </a:solidFill>
                <a:effectLst>
                  <a:outerShdw dist="38103" dir="5400000">
                    <a:srgbClr val="000000"/>
                  </a:outerShdw>
                </a:effectLst>
              </a:defRPr>
            </a:lvl1pPr>
          </a:lstStyle>
          <a:p>
            <a:pPr lvl="0"/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 txBox="1">
            <a:spLocks noGrp="1"/>
          </p:cNvSpPr>
          <p:nvPr>
            <p:ph type="body" idx="1"/>
          </p:nvPr>
        </p:nvSpPr>
        <p:spPr>
          <a:xfrm>
            <a:off x="722311" y="3367085"/>
            <a:ext cx="7772400" cy="1509710"/>
          </a:xfrm>
        </p:spPr>
        <p:txBody>
          <a:bodyPr/>
          <a:lstStyle>
            <a:lvl1pPr marL="45720" indent="0">
              <a:buNone/>
              <a:defRPr sz="2100">
                <a:solidFill>
                  <a:srgbClr val="69676D"/>
                </a:solidFill>
              </a:defRPr>
            </a:lvl1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13 - Θέση ημερομηνίας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2 - Θέση υποσέλιδου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22 - Θέση αριθμού διαφάνειας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608E026-A001-4F47-ADCA-C60A8B2E1F1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446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 txBox="1">
            <a:spLocks noGrp="1"/>
          </p:cNvSpPr>
          <p:nvPr>
            <p:ph idx="1"/>
          </p:nvPr>
        </p:nvSpPr>
        <p:spPr>
          <a:xfrm>
            <a:off x="457200" y="2249424"/>
            <a:ext cx="4038603" cy="4525959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 txBox="1">
            <a:spLocks noGrp="1"/>
          </p:cNvSpPr>
          <p:nvPr>
            <p:ph idx="2"/>
          </p:nvPr>
        </p:nvSpPr>
        <p:spPr>
          <a:xfrm>
            <a:off x="4648196" y="2249424"/>
            <a:ext cx="4038603" cy="4525959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13 - Θέση ημερομηνίας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2 - Θέση υποσέλιδου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22 - Θέση αριθμού διαφάνειας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2FA4824-1CA5-4177-8492-7BAFE28348C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6549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 noGrp="1"/>
          </p:cNvSpPr>
          <p:nvPr>
            <p:ph type="title"/>
          </p:nvPr>
        </p:nvSpPr>
        <p:spPr>
          <a:xfrm>
            <a:off x="381003" y="1143000"/>
            <a:ext cx="8382003" cy="106984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 txBox="1">
            <a:spLocks noGrp="1"/>
          </p:cNvSpPr>
          <p:nvPr>
            <p:ph type="body" idx="1"/>
          </p:nvPr>
        </p:nvSpPr>
        <p:spPr>
          <a:xfrm>
            <a:off x="381003" y="2244970"/>
            <a:ext cx="4041648" cy="457200"/>
          </a:xfrm>
          <a:solidFill>
            <a:srgbClr val="9DBB79">
              <a:alpha val="25000"/>
            </a:srgbClr>
          </a:solidFill>
          <a:ln w="12701">
            <a:solidFill>
              <a:srgbClr val="9CB084"/>
            </a:solidFill>
            <a:prstDash val="solid"/>
            <a:miter/>
          </a:ln>
        </p:spPr>
        <p:txBody>
          <a:bodyPr anchor="ctr"/>
          <a:lstStyle>
            <a:lvl1pPr marL="45720" indent="0">
              <a:buNone/>
              <a:defRPr sz="1900" b="1">
                <a:solidFill>
                  <a:srgbClr val="3F3F3F"/>
                </a:solidFill>
              </a:defRPr>
            </a:lvl1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 txBox="1">
            <a:spLocks noGrp="1"/>
          </p:cNvSpPr>
          <p:nvPr>
            <p:ph type="body" idx="3"/>
          </p:nvPr>
        </p:nvSpPr>
        <p:spPr>
          <a:xfrm>
            <a:off x="4721220" y="2244970"/>
            <a:ext cx="4041776" cy="457200"/>
          </a:xfrm>
          <a:solidFill>
            <a:srgbClr val="9DBB79">
              <a:alpha val="25000"/>
            </a:srgbClr>
          </a:solidFill>
          <a:ln w="12701">
            <a:solidFill>
              <a:srgbClr val="9CB084"/>
            </a:solidFill>
            <a:prstDash val="solid"/>
            <a:miter/>
          </a:ln>
        </p:spPr>
        <p:txBody>
          <a:bodyPr anchor="ctr"/>
          <a:lstStyle>
            <a:lvl1pPr marL="45720" indent="0">
              <a:buNone/>
              <a:defRPr sz="1900" b="1">
                <a:solidFill>
                  <a:srgbClr val="3F3F3F"/>
                </a:solidFill>
              </a:defRPr>
            </a:lvl1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 txBox="1">
            <a:spLocks noGrp="1"/>
          </p:cNvSpPr>
          <p:nvPr>
            <p:ph idx="2"/>
          </p:nvPr>
        </p:nvSpPr>
        <p:spPr>
          <a:xfrm>
            <a:off x="381003" y="2708516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6" name="5 - Θέση περιεχομένου"/>
          <p:cNvSpPr txBox="1">
            <a:spLocks noGrp="1"/>
          </p:cNvSpPr>
          <p:nvPr>
            <p:ph idx="4"/>
          </p:nvPr>
        </p:nvSpPr>
        <p:spPr>
          <a:xfrm>
            <a:off x="4718303" y="2708516"/>
            <a:ext cx="4041776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7" name="25 - Θέση ημερομηνίας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26 - Θέση αριθμού διαφάνειας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CB04268-4250-442A-97DA-A30B4553DEC1}" type="slidenum">
              <a:t>‹#›</a:t>
            </a:fld>
            <a:endParaRPr lang="en-US"/>
          </a:p>
        </p:txBody>
      </p:sp>
      <p:sp>
        <p:nvSpPr>
          <p:cNvPr id="9" name="27 - Θέση υποσέλιδου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3233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ημερομηνίας"/>
          <p:cNvSpPr txBox="1">
            <a:spLocks noGrp="1"/>
          </p:cNvSpPr>
          <p:nvPr>
            <p:ph type="dt" sz="half" idx="7"/>
          </p:nvPr>
        </p:nvSpPr>
        <p:spPr>
          <a:xfrm>
            <a:off x="6583359" y="612776"/>
            <a:ext cx="957257" cy="4572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3 - Θέση υποσέλιδου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4 - Θέση αριθμού διαφάνειας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155D0AA-52B5-4894-BB7F-B00DE8C2E79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945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3 - Θέση ημερομηνίας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" name="2 - Θέση υποσέλιδου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22 - Θέση αριθμού διαφάνειας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B8EC75-E62D-4896-865A-4861AA63EA6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8438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 noGrp="1"/>
          </p:cNvSpPr>
          <p:nvPr>
            <p:ph type="title"/>
          </p:nvPr>
        </p:nvSpPr>
        <p:spPr>
          <a:xfrm>
            <a:off x="5353491" y="1101970"/>
            <a:ext cx="3383280" cy="877824"/>
          </a:xfrm>
        </p:spPr>
        <p:txBody>
          <a:bodyPr anchor="b"/>
          <a:lstStyle>
            <a:lvl1pPr>
              <a:defRPr sz="1800" b="1"/>
            </a:lvl1pPr>
          </a:lstStyle>
          <a:p>
            <a:pPr lvl="0"/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 txBox="1">
            <a:spLocks noGrp="1"/>
          </p:cNvSpPr>
          <p:nvPr>
            <p:ph type="body" idx="2"/>
          </p:nvPr>
        </p:nvSpPr>
        <p:spPr>
          <a:xfrm>
            <a:off x="5353491" y="2010729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 txBox="1">
            <a:spLocks noGrp="1"/>
          </p:cNvSpPr>
          <p:nvPr>
            <p:ph idx="1"/>
          </p:nvPr>
        </p:nvSpPr>
        <p:spPr>
          <a:xfrm>
            <a:off x="152403" y="776289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/>
            </a:lvl3pPr>
            <a:lvl4pPr>
              <a:defRPr sz="2000"/>
            </a:lvl4pPr>
            <a:lvl5pPr>
              <a:defRPr/>
            </a:lvl5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13 - Θέση ημερομηνίας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2 - Θέση υποσέλιδου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22 - Θέση αριθμού διαφάνειας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CC18478-7F9B-4AF1-9183-E0E7EE2D40E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1990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 noGrp="1"/>
          </p:cNvSpPr>
          <p:nvPr>
            <p:ph type="title"/>
          </p:nvPr>
        </p:nvSpPr>
        <p:spPr>
          <a:xfrm>
            <a:off x="5440433" y="1109158"/>
            <a:ext cx="586807" cy="4681636"/>
          </a:xfrm>
        </p:spPr>
        <p:txBody>
          <a:bodyPr lIns="45720" tIns="0" rIns="45720" anchor="t" anchorCtr="1"/>
          <a:lstStyle>
            <a:lvl1pPr algn="ctr">
              <a:defRPr sz="2000" b="1"/>
            </a:lvl1pPr>
          </a:lstStyle>
          <a:p>
            <a:pPr lvl="0"/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 txBox="1"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4">
            <a:solidFill>
              <a:srgbClr val="FFFFFF"/>
            </a:solidFill>
            <a:prstDash val="solid"/>
            <a:miter/>
          </a:ln>
          <a:effectLst>
            <a:outerShdw dist="31754" dir="4800117" algn="tl">
              <a:srgbClr val="000000">
                <a:alpha val="25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el-GR"/>
              <a:t>Κάντε κλικ στο εικονίδιο για να προσθέσετε μια εικόνα</a:t>
            </a:r>
            <a:endParaRPr lang="en-US"/>
          </a:p>
        </p:txBody>
      </p:sp>
      <p:sp>
        <p:nvSpPr>
          <p:cNvPr id="4" name="3 - Θέση κειμένου"/>
          <p:cNvSpPr txBox="1">
            <a:spLocks noGrp="1"/>
          </p:cNvSpPr>
          <p:nvPr>
            <p:ph type="body" idx="2"/>
          </p:nvPr>
        </p:nvSpPr>
        <p:spPr>
          <a:xfrm>
            <a:off x="6088440" y="3274310"/>
            <a:ext cx="2590796" cy="2516492"/>
          </a:xfrm>
        </p:spPr>
        <p:txBody>
          <a:bodyPr lIns="0" tIns="0" rIns="45720"/>
          <a:lstStyle>
            <a:lvl1pPr marL="0" indent="0">
              <a:spcBef>
                <a:spcPts val="0"/>
              </a:spcBef>
              <a:buNone/>
              <a:defRPr sz="1300"/>
            </a:lvl1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13 - Θέση ημερομηνίας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2 - Θέση υποσέλιδου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22 - Θέση αριθμού διαφάνειας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E6E0212-3BF3-4EB8-B028-9F27589ED52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3845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7 - Ορθογώνιο"/>
          <p:cNvSpPr/>
          <p:nvPr/>
        </p:nvSpPr>
        <p:spPr>
          <a:xfrm>
            <a:off x="0" y="366710"/>
            <a:ext cx="9144000" cy="84133"/>
          </a:xfrm>
          <a:prstGeom prst="rect">
            <a:avLst/>
          </a:prstGeom>
          <a:solidFill>
            <a:srgbClr val="9CB084">
              <a:alpha val="50000"/>
            </a:srgbClr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3" name="28 - Ορθογώνιο"/>
          <p:cNvSpPr/>
          <p:nvPr/>
        </p:nvSpPr>
        <p:spPr>
          <a:xfrm>
            <a:off x="0" y="0"/>
            <a:ext cx="9144000" cy="311152"/>
          </a:xfrm>
          <a:prstGeom prst="rect">
            <a:avLst/>
          </a:prstGeom>
          <a:solidFill>
            <a:srgbClr val="69676D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4" name="29 - Ορθογώνιο"/>
          <p:cNvSpPr/>
          <p:nvPr/>
        </p:nvSpPr>
        <p:spPr>
          <a:xfrm>
            <a:off x="0" y="307979"/>
            <a:ext cx="9144000" cy="92070"/>
          </a:xfrm>
          <a:prstGeom prst="rect">
            <a:avLst/>
          </a:prstGeom>
          <a:solidFill>
            <a:srgbClr val="9CB084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5" name="30 - Ορθογώνιο"/>
          <p:cNvSpPr/>
          <p:nvPr/>
        </p:nvSpPr>
        <p:spPr>
          <a:xfrm flipV="1">
            <a:off x="5410203" y="360365"/>
            <a:ext cx="3733796" cy="90489"/>
          </a:xfrm>
          <a:prstGeom prst="rect">
            <a:avLst/>
          </a:prstGeom>
          <a:solidFill>
            <a:srgbClr val="9CB084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6" name="31 - Ορθογώνιο"/>
          <p:cNvSpPr/>
          <p:nvPr/>
        </p:nvSpPr>
        <p:spPr>
          <a:xfrm flipV="1">
            <a:off x="5410203" y="439734"/>
            <a:ext cx="3733796" cy="180978"/>
          </a:xfrm>
          <a:prstGeom prst="rect">
            <a:avLst/>
          </a:prstGeom>
          <a:solidFill>
            <a:srgbClr val="9CB084">
              <a:alpha val="50000"/>
            </a:srgbClr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7" name="32 - Στρογγυλεμένο ορθογώνιο"/>
          <p:cNvSpPr/>
          <p:nvPr/>
        </p:nvSpPr>
        <p:spPr>
          <a:xfrm>
            <a:off x="5407020" y="496884"/>
            <a:ext cx="3063870" cy="28575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8" name="33 - Στρογγυλεμένο ορθογώνιο"/>
          <p:cNvSpPr/>
          <p:nvPr/>
        </p:nvSpPr>
        <p:spPr>
          <a:xfrm>
            <a:off x="7373941" y="588965"/>
            <a:ext cx="1600200" cy="36511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9" name="34 - Ορθογώνιο"/>
          <p:cNvSpPr/>
          <p:nvPr/>
        </p:nvSpPr>
        <p:spPr>
          <a:xfrm>
            <a:off x="9085258" y="-1591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10" name="35 - Ορθογώνιο"/>
          <p:cNvSpPr/>
          <p:nvPr/>
        </p:nvSpPr>
        <p:spPr>
          <a:xfrm>
            <a:off x="9043992" y="-1591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11" name="36 - Ορθογώνιο"/>
          <p:cNvSpPr/>
          <p:nvPr/>
        </p:nvSpPr>
        <p:spPr>
          <a:xfrm>
            <a:off x="9024935" y="-1591"/>
            <a:ext cx="9528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12" name="37 - Ορθογώνιο"/>
          <p:cNvSpPr/>
          <p:nvPr/>
        </p:nvSpPr>
        <p:spPr>
          <a:xfrm>
            <a:off x="8975722" y="-1591"/>
            <a:ext cx="26983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13" name="38 - Ορθογώνιο"/>
          <p:cNvSpPr/>
          <p:nvPr/>
        </p:nvSpPr>
        <p:spPr>
          <a:xfrm>
            <a:off x="8915400" y="0"/>
            <a:ext cx="55558" cy="585792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14" name="39 - Ορθογώνιο"/>
          <p:cNvSpPr/>
          <p:nvPr/>
        </p:nvSpPr>
        <p:spPr>
          <a:xfrm>
            <a:off x="8874123" y="0"/>
            <a:ext cx="7936" cy="585792"/>
          </a:xfrm>
          <a:prstGeom prst="rect">
            <a:avLst/>
          </a:prstGeom>
          <a:solidFill>
            <a:srgbClr val="FFFFFF">
              <a:alpha val="30196"/>
            </a:srgbClr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FFFFFF"/>
              </a:solidFill>
              <a:uFillTx/>
              <a:latin typeface="Georgia"/>
            </a:endParaRPr>
          </a:p>
        </p:txBody>
      </p:sp>
      <p:sp>
        <p:nvSpPr>
          <p:cNvPr id="15" name="21 - Θέση τίτλου"/>
          <p:cNvSpPr txBox="1">
            <a:spLocks noGrp="1"/>
          </p:cNvSpPr>
          <p:nvPr>
            <p:ph type="title"/>
          </p:nvPr>
        </p:nvSpPr>
        <p:spPr>
          <a:xfrm>
            <a:off x="457200" y="1143000"/>
            <a:ext cx="8229600" cy="106680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/>
          <a:p>
            <a:pPr lvl="0"/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16" name="12 - Θέση κειμένου"/>
          <p:cNvSpPr txBox="1">
            <a:spLocks noGrp="1"/>
          </p:cNvSpPr>
          <p:nvPr>
            <p:ph type="body" idx="1"/>
          </p:nvPr>
        </p:nvSpPr>
        <p:spPr>
          <a:xfrm>
            <a:off x="457200" y="2249488"/>
            <a:ext cx="8229600" cy="432435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7" name="13 - Θέση ημερομηνίας"/>
          <p:cNvSpPr txBox="1">
            <a:spLocks noGrp="1"/>
          </p:cNvSpPr>
          <p:nvPr>
            <p:ph type="dt" sz="half" idx="2"/>
          </p:nvPr>
        </p:nvSpPr>
        <p:spPr>
          <a:xfrm>
            <a:off x="6586542" y="612776"/>
            <a:ext cx="957257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800" b="0" i="0" u="none" strike="noStrike" kern="1200" cap="none" spc="0" baseline="0">
                <a:solidFill>
                  <a:srgbClr val="9CB084"/>
                </a:solidFill>
                <a:uFillTx/>
                <a:latin typeface="Arial"/>
                <a:ea typeface="ＭＳ Ｐゴシック"/>
              </a:defRPr>
            </a:lvl1pPr>
          </a:lstStyle>
          <a:p>
            <a:pPr lvl="0"/>
            <a:endParaRPr lang="en-US"/>
          </a:p>
        </p:txBody>
      </p:sp>
      <p:sp>
        <p:nvSpPr>
          <p:cNvPr id="18" name="2 - Θέση υποσέλιδου"/>
          <p:cNvSpPr txBox="1">
            <a:spLocks noGrp="1"/>
          </p:cNvSpPr>
          <p:nvPr>
            <p:ph type="ftr" sz="quarter" idx="3"/>
          </p:nvPr>
        </p:nvSpPr>
        <p:spPr>
          <a:xfrm>
            <a:off x="5257800" y="612776"/>
            <a:ext cx="1325559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800" b="0" i="0" u="none" strike="noStrike" kern="1200" cap="none" spc="0" baseline="0">
                <a:solidFill>
                  <a:srgbClr val="9CB084"/>
                </a:solidFill>
                <a:uFillTx/>
                <a:latin typeface="Arial"/>
                <a:ea typeface="ＭＳ Ｐゴシック"/>
              </a:defRPr>
            </a:lvl1pPr>
          </a:lstStyle>
          <a:p>
            <a:pPr lvl="0"/>
            <a:endParaRPr lang="en-US"/>
          </a:p>
        </p:txBody>
      </p:sp>
      <p:sp>
        <p:nvSpPr>
          <p:cNvPr id="19" name="22 - Θέση αριθμού διαφάνειας"/>
          <p:cNvSpPr txBox="1">
            <a:spLocks noGrp="1"/>
          </p:cNvSpPr>
          <p:nvPr>
            <p:ph type="sldNum" sz="quarter" idx="4"/>
          </p:nvPr>
        </p:nvSpPr>
        <p:spPr>
          <a:xfrm>
            <a:off x="8174041" y="1591"/>
            <a:ext cx="761996" cy="36671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800" b="0" i="0" u="none" strike="noStrike" kern="1200" cap="none" spc="0" baseline="0">
                <a:solidFill>
                  <a:srgbClr val="FFFFFF"/>
                </a:solidFill>
                <a:uFillTx/>
                <a:latin typeface="Arial"/>
                <a:ea typeface="ＭＳ Ｐゴシック"/>
              </a:defRPr>
            </a:lvl1pPr>
          </a:lstStyle>
          <a:p>
            <a:pPr lvl="0"/>
            <a:fld id="{74ECDD78-B4A4-42F8-AA74-AA7FEEFE9E95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l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el-GR" sz="4000" b="0" i="0" u="none" strike="noStrike" kern="1200" cap="none" spc="0" baseline="0">
          <a:solidFill>
            <a:srgbClr val="69676D"/>
          </a:solidFill>
          <a:uFillTx/>
          <a:latin typeface="Trebuchet MS"/>
        </a:defRPr>
      </a:lvl1pPr>
    </p:titleStyle>
    <p:bodyStyle>
      <a:lvl1pPr marL="365129" marR="0" lvl="0" indent="-255583" algn="l" defTabSz="914400" rtl="0" fontAlgn="auto" hangingPunct="0">
        <a:lnSpc>
          <a:spcPct val="100000"/>
        </a:lnSpc>
        <a:spcBef>
          <a:spcPts val="300"/>
        </a:spcBef>
        <a:spcAft>
          <a:spcPts val="0"/>
        </a:spcAft>
        <a:buClr>
          <a:srgbClr val="6BB1C9"/>
        </a:buClr>
        <a:buSzPct val="100000"/>
        <a:buFont typeface="Georgia" pitchFamily="18"/>
        <a:buChar char="•"/>
        <a:tabLst/>
        <a:defRPr lang="el-GR" sz="2800" b="0" i="0" u="none" strike="noStrike" kern="1200" cap="none" spc="0" baseline="0">
          <a:solidFill>
            <a:srgbClr val="000000"/>
          </a:solidFill>
          <a:uFillTx/>
          <a:latin typeface="Georgia"/>
        </a:defRPr>
      </a:lvl1pPr>
      <a:lvl2pPr marL="657225" marR="0" lvl="1" indent="-246065" algn="l" defTabSz="914400" rtl="0" fontAlgn="auto" hangingPunct="0">
        <a:lnSpc>
          <a:spcPct val="100000"/>
        </a:lnSpc>
        <a:spcBef>
          <a:spcPts val="300"/>
        </a:spcBef>
        <a:spcAft>
          <a:spcPts val="0"/>
        </a:spcAft>
        <a:buClr>
          <a:srgbClr val="9CB084"/>
        </a:buClr>
        <a:buSzPct val="100000"/>
        <a:buFont typeface="Georgia" pitchFamily="18"/>
        <a:buChar char="▫"/>
        <a:tabLst/>
        <a:defRPr lang="el-GR" sz="2600" b="0" i="0" u="none" strike="noStrike" kern="1200" cap="none" spc="0" baseline="0">
          <a:solidFill>
            <a:srgbClr val="9CB084"/>
          </a:solidFill>
          <a:uFillTx/>
          <a:latin typeface="Georgia"/>
        </a:defRPr>
      </a:lvl2pPr>
      <a:lvl3pPr marL="922336" marR="0" lvl="2" indent="-219071" algn="l" defTabSz="914400" rtl="0" fontAlgn="auto" hangingPunct="0">
        <a:lnSpc>
          <a:spcPct val="100000"/>
        </a:lnSpc>
        <a:spcBef>
          <a:spcPts val="300"/>
        </a:spcBef>
        <a:spcAft>
          <a:spcPts val="0"/>
        </a:spcAft>
        <a:buClr>
          <a:srgbClr val="CEB966"/>
        </a:buClr>
        <a:buSzPct val="100000"/>
        <a:buFont typeface="Wingdings 2" pitchFamily="18"/>
        <a:buChar char=""/>
        <a:tabLst/>
        <a:defRPr lang="el-GR" sz="2400" b="0" i="0" u="none" strike="noStrike" kern="1200" cap="none" spc="0" baseline="0">
          <a:solidFill>
            <a:srgbClr val="CEB966"/>
          </a:solidFill>
          <a:uFillTx/>
          <a:latin typeface="Georgia"/>
        </a:defRPr>
      </a:lvl3pPr>
      <a:lvl4pPr marL="1179511" marR="0" lvl="3" indent="-200025" algn="l" defTabSz="914400" rtl="0" fontAlgn="auto" hangingPunct="0">
        <a:lnSpc>
          <a:spcPct val="100000"/>
        </a:lnSpc>
        <a:spcBef>
          <a:spcPts val="300"/>
        </a:spcBef>
        <a:spcAft>
          <a:spcPts val="0"/>
        </a:spcAft>
        <a:buClr>
          <a:srgbClr val="CEB966"/>
        </a:buClr>
        <a:buSzPct val="100000"/>
        <a:buFont typeface="Wingdings 2" pitchFamily="18"/>
        <a:buChar char=""/>
        <a:tabLst/>
        <a:defRPr lang="el-GR" sz="2200" b="0" i="0" u="none" strike="noStrike" kern="1200" cap="none" spc="0" baseline="0">
          <a:solidFill>
            <a:srgbClr val="CEB966"/>
          </a:solidFill>
          <a:uFillTx/>
          <a:latin typeface="Georgia"/>
        </a:defRPr>
      </a:lvl4pPr>
      <a:lvl5pPr marL="1389065" marR="0" lvl="4" indent="-182559" algn="l" defTabSz="914400" rtl="0" fontAlgn="auto" hangingPunct="0">
        <a:lnSpc>
          <a:spcPct val="100000"/>
        </a:lnSpc>
        <a:spcBef>
          <a:spcPts val="300"/>
        </a:spcBef>
        <a:spcAft>
          <a:spcPts val="0"/>
        </a:spcAft>
        <a:buClr>
          <a:srgbClr val="6BB1C9"/>
        </a:buClr>
        <a:buSzPct val="100000"/>
        <a:buFont typeface="Georgia" pitchFamily="18"/>
        <a:buChar char="▫"/>
        <a:tabLst/>
        <a:defRPr lang="el-GR" sz="2000" b="0" i="0" u="none" strike="noStrike" kern="1200" cap="none" spc="0" baseline="0">
          <a:solidFill>
            <a:srgbClr val="6BB1C9"/>
          </a:solidFill>
          <a:uFillTx/>
          <a:latin typeface="Georgia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hyperlink" Target="http://www.angelfire.com/dc/apgenetics/red.blood.cell.sickle.jpg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csb.org/pdb/cgi/explore.cgi?job=graphics;pdbId=1ASH;page=0;pid=9412971732936&amp;opt=chime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k12education.uams.edu/scvlab/hemoglobintetramer.htm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hyperlink" Target="http://www.rcsb.org/pdb/cgi/explore.cgi?job=graphics;pdbId=1ASH;page=0;pid=9412971732936&amp;opt=chime" TargetMode="External"/><Relationship Id="rId7" Type="http://schemas.openxmlformats.org/officeDocument/2006/relationships/hyperlink" Target="http://k12education.uams.edu/scvlab/hemoglobinStetramer.ht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1.png"/><Relationship Id="rId5" Type="http://schemas.openxmlformats.org/officeDocument/2006/relationships/hyperlink" Target="http://k12education.uams.edu/scvlab/montage.htm" TargetMode="External"/><Relationship Id="rId4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4.jpeg"/><Relationship Id="rId4" Type="http://schemas.openxmlformats.org/officeDocument/2006/relationships/hyperlink" Target="http://images.google.com.gr/imgres?imgurl=http://www2.warwick.ac.uk/about/warwickmagazine3/images/cell7.jpg&amp;imgrefurl=http://www2.warwick.ac.uk/about/warwickmagazine3/sicklecell/&amp;h=150&amp;w=150&amp;sz=6&amp;tbnid=IQSYDxPf_CpV_M:&amp;tbnh=90&amp;tbnw=90&amp;hl=el&amp;start=88&amp;prev=/images%3Fq%3Dsickle%2Bcell%2Bdisease%2B%26start%3D80%26svnum%3D10%26hl%3Del%26lr%3D%26sa%3DN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hiosicklecell.org/images/sc3.jpg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hyperlink" Target="http://k12education.uams.edu/scvlab/montage.htm" TargetMode="External"/><Relationship Id="rId4" Type="http://schemas.openxmlformats.org/officeDocument/2006/relationships/image" Target="../media/image15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13" Type="http://schemas.openxmlformats.org/officeDocument/2006/relationships/hyperlink" Target="http://images.google.com.gr/imgres?imgurl=http://tell.fll.purdue.edu/JapanProj/FLClipart/Verbs/fever.gif&amp;imgrefurl=http://tell.fll.purdue.edu/JapanProj/FLClipart/Verbs.html&amp;h=523&amp;w=800&amp;sz=9&amp;tbnid=UDnhXvSUF9tRKM:&amp;tbnh=92&amp;tbnw=142&amp;hl=el&amp;start=2&amp;prev=/images%3Fq%3Dfever%26svnum%3D10%26hl%3Del%26lr%3D%26sa%3DN" TargetMode="External"/><Relationship Id="rId3" Type="http://schemas.openxmlformats.org/officeDocument/2006/relationships/image" Target="../media/image17.png"/><Relationship Id="rId7" Type="http://schemas.openxmlformats.org/officeDocument/2006/relationships/hyperlink" Target="http://images.google.com.gr/imgres?imgurl=http://albert.sacredsf.org/~munstermann/duchesne/voyage/dehydration.gif&amp;imgrefurl=http://albert.sacredsf.org/~munstermann/duchesne/voyage/voyage.html&amp;h=567&amp;w=752&amp;sz=19&amp;tbnid=ZdYKF303kGuBnM:&amp;tbnh=105&amp;tbnw=140&amp;hl=el&amp;start=3&amp;prev=/images%3Fq%3Ddehydration%26svnum%3D10%26hl%3Del%26lr%3D%26sa%3DG" TargetMode="External"/><Relationship Id="rId12" Type="http://schemas.openxmlformats.org/officeDocument/2006/relationships/image" Target="../media/image2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11" Type="http://schemas.openxmlformats.org/officeDocument/2006/relationships/hyperlink" Target="http://images.google.com.gr/imgres?imgurl=http://www.lessons4living.com/Stress-Cat3.gif&amp;imgrefurl=http://www.lessons4living.com/stresscat.htm&amp;h=337&amp;w=182&amp;sz=48&amp;tbnid=FtptXU1qfYxIYM:&amp;tbnh=115&amp;tbnw=62&amp;hl=el&amp;start=118&amp;prev=/images%3Fq%3Dstress%26start%3D100%26svnum%3D10%26hl%3Del%26lr%3D%26sa%3DN" TargetMode="External"/><Relationship Id="rId5" Type="http://schemas.openxmlformats.org/officeDocument/2006/relationships/hyperlink" Target="http://images.google.com.gr/imgres?imgurl=http://tell.fll.purdue.edu/JapanProj/FLClipart/Adjectives/cold.gif&amp;imgrefurl=http://tell.fll.purdue.edu/JapanProj/FLClipart/Adjectives.html&amp;h=526&amp;w=800&amp;sz=11&amp;tbnid=vfPR3Ptx2KFM_M:&amp;tbnh=93&amp;tbnw=142&amp;hl=el&amp;start=3&amp;prev=/images%3Fq%3Dcold%26svnum%3D10%26hl%3Del%26lr%3D%26sa%3DG" TargetMode="External"/><Relationship Id="rId10" Type="http://schemas.openxmlformats.org/officeDocument/2006/relationships/image" Target="../media/image21.jpeg"/><Relationship Id="rId4" Type="http://schemas.openxmlformats.org/officeDocument/2006/relationships/image" Target="../media/image18.png"/><Relationship Id="rId9" Type="http://schemas.openxmlformats.org/officeDocument/2006/relationships/hyperlink" Target="http://images.google.com.gr/imgres?imgurl=http://www.ac-creteil.fr/clgpicassomontferm/journal/images/alcool.jpg&amp;imgrefurl=http://www.ac-creteil.fr/clgpicassomontferm/journal/audrey.htm&amp;h=500&amp;w=289&amp;sz=13&amp;tbnid=rvJSQawT_ZKuMM:&amp;tbnh=127&amp;tbnw=73&amp;hl=el&amp;start=78&amp;prev=/images%3Fq%3Dalcool%26start%3D60%26svnum%3D10%26hl%3Del%26lr%3D%26sa%3DN" TargetMode="External"/><Relationship Id="rId14" Type="http://schemas.openxmlformats.org/officeDocument/2006/relationships/image" Target="../media/image2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jpeg"/><Relationship Id="rId4" Type="http://schemas.openxmlformats.org/officeDocument/2006/relationships/hyperlink" Target="http://images.google.com.gr/imgres?imgurl=http://www.enchantedlearning.com/subjects/anatomy/body/label/label.GIF&amp;imgrefurl=http://www.enchantedlearning.com/subjects/anatomy/body/label/&amp;h=379&amp;w=340&amp;sz=6&amp;tbnid=e-q3LPnekiekPM:&amp;tbnh=119&amp;tbnw=106&amp;hl=el&amp;start=24&amp;prev=/images%3Fq%3Dbody%26start%3D20%26svnum%3D10%26hl%3Del%26lr%3D%26sa%3DN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jpeg"/><Relationship Id="rId4" Type="http://schemas.openxmlformats.org/officeDocument/2006/relationships/hyperlink" Target="http://images.google.com.gr/imgres?imgurl=http://www.americanredcrossblood.org/images/microscope.jpg&amp;imgrefurl=http://www.americanredcrossblood.org/default.asp%3Faction%3Darticle%26ID%3D102&amp;h=100&amp;w=160&amp;sz=4&amp;tbnid=liY0f4k8xxnvfM:&amp;tbnh=57&amp;tbnw=92&amp;hl=el&amp;start=435&amp;prev=/images%3Fq%3Dsickle%2Bcell%2Bcrisis%26start%3D420%26svnum%3D10%26hl%3Del%26lr%3D%26sa%3DN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gr/imgres?imgurl=http://www.ivanhoe.com/images/ivanhoe/storyimages/2005_07/11597_1.jpg&amp;imgrefurl=http://www.ivanhoe.com/smartwoman/p_swstory.cfm%3Fstoryid%3D11597&amp;h=119&amp;w=160&amp;sz=21&amp;tbnid=iebduLBmMwHUOM:&amp;tbnh=68&amp;tbnw=92&amp;hl=el&amp;start=390&amp;prev=/images%3Fq%3Dsickle%2Bcell%2Bcrisis%26start%3D380%26svnum%3D10%26hl%3Del%26lr%3D%26sa%3DN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jpeg"/><Relationship Id="rId5" Type="http://schemas.openxmlformats.org/officeDocument/2006/relationships/image" Target="../media/image29.jpeg"/><Relationship Id="rId4" Type="http://schemas.openxmlformats.org/officeDocument/2006/relationships/hyperlink" Target="http://images.google.com.gr/imgres?imgurl=http://www.btinternet.com/~fireballxl5/medical/pics/injection.jpg&amp;imgrefurl=http://www.btinternet.com/~fireballxl5/medical/&amp;h=744&amp;w=1124&amp;sz=530&amp;tbnid=pSZmUJXDxvGTRM:&amp;tbnh=99&amp;tbnw=150&amp;hl=el&amp;start=1&amp;prev=/images%3Fq%3Dinjection%26svnum%3D10%26hl%3Del%26lr%3D%26sa%3D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ctrTitle"/>
          </p:nvPr>
        </p:nvSpPr>
        <p:spPr>
          <a:xfrm>
            <a:off x="827083" y="1700217"/>
            <a:ext cx="8099426" cy="1163638"/>
          </a:xfrm>
          <a:solidFill>
            <a:srgbClr val="F5F1E0"/>
          </a:solidFill>
          <a:ln w="28575">
            <a:solidFill>
              <a:srgbClr val="C00000"/>
            </a:solidFill>
            <a:prstDash val="solid"/>
            <a:miter/>
          </a:ln>
        </p:spPr>
        <p:txBody>
          <a:bodyPr anchorCtr="1"/>
          <a:lstStyle/>
          <a:p>
            <a:pPr lvl="0" algn="ctr" hangingPunct="1"/>
            <a:r>
              <a:rPr lang="el-GR" sz="4000" b="1">
                <a:solidFill>
                  <a:srgbClr val="000000"/>
                </a:solidFill>
                <a:latin typeface="Times New Roman" pitchFamily="18"/>
                <a:cs typeface="Times New Roman" pitchFamily="18"/>
              </a:rPr>
              <a:t>ΑΙΜΟΣΦΑΙΡΙΝΟΠΑΘΕΙΕΣ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type="subTitle" idx="1"/>
          </p:nvPr>
        </p:nvSpPr>
        <p:spPr>
          <a:xfrm>
            <a:off x="1476371" y="4221163"/>
            <a:ext cx="6767510" cy="1728782"/>
          </a:xfrm>
          <a:ln w="28575">
            <a:solidFill>
              <a:srgbClr val="C00000"/>
            </a:solidFill>
            <a:prstDash val="solid"/>
            <a:miter/>
          </a:ln>
        </p:spPr>
        <p:txBody>
          <a:bodyPr/>
          <a:lstStyle/>
          <a:p>
            <a:pPr lvl="0" algn="ctr" hangingPunct="1"/>
            <a:r>
              <a:rPr lang="el-GR" sz="2800" b="1" i="1">
                <a:solidFill>
                  <a:srgbClr val="000000"/>
                </a:solidFill>
                <a:latin typeface="Times New Roman" pitchFamily="18"/>
                <a:cs typeface="Times New Roman" pitchFamily="18"/>
              </a:rPr>
              <a:t>Αλεξάνδρα Κουράκλη-Συμεωνίδου</a:t>
            </a:r>
            <a:endParaRPr lang="en-US" sz="2800" b="1" i="1">
              <a:solidFill>
                <a:srgbClr val="000000"/>
              </a:solidFill>
              <a:latin typeface="Times New Roman" pitchFamily="18"/>
              <a:cs typeface="Times New Roman" pitchFamily="18"/>
            </a:endParaRPr>
          </a:p>
          <a:p>
            <a:pPr lvl="0" algn="ctr" hangingPunct="1"/>
            <a:r>
              <a:rPr lang="el-GR" sz="2800" b="1" i="1">
                <a:solidFill>
                  <a:srgbClr val="000000"/>
                </a:solidFill>
                <a:latin typeface="Times New Roman" pitchFamily="18"/>
                <a:cs typeface="Times New Roman" pitchFamily="18"/>
              </a:rPr>
              <a:t>Απαρτιωμένη διδασκαλία</a:t>
            </a:r>
          </a:p>
          <a:p>
            <a:pPr lvl="0" algn="ctr" hangingPunct="1"/>
            <a:r>
              <a:rPr lang="el-GR" sz="2800" b="1" i="1">
                <a:solidFill>
                  <a:srgbClr val="000000"/>
                </a:solidFill>
                <a:latin typeface="Times New Roman" pitchFamily="18"/>
                <a:cs typeface="Times New Roman" pitchFamily="18"/>
              </a:rPr>
              <a:t>Μάρτιος 20</a:t>
            </a:r>
            <a:r>
              <a:rPr lang="en-US" sz="2800" b="1" i="1">
                <a:solidFill>
                  <a:srgbClr val="000000"/>
                </a:solidFill>
                <a:latin typeface="Times New Roman" pitchFamily="18"/>
                <a:cs typeface="Times New Roman" pitchFamily="18"/>
              </a:rPr>
              <a:t>1</a:t>
            </a:r>
            <a:r>
              <a:rPr lang="el-GR" sz="2800" b="1" i="1">
                <a:solidFill>
                  <a:srgbClr val="000000"/>
                </a:solidFill>
                <a:latin typeface="Times New Roman" pitchFamily="18"/>
                <a:cs typeface="Times New Roman" pitchFamily="18"/>
              </a:rPr>
              <a:t>4</a:t>
            </a:r>
          </a:p>
          <a:p>
            <a:pPr marL="63495" lvl="0" hangingPunct="1"/>
            <a:endParaRPr lang="el-G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>
          <a:xfrm>
            <a:off x="2555876" y="692145"/>
            <a:ext cx="2733671" cy="790571"/>
          </a:xfrm>
          <a:solidFill>
            <a:srgbClr val="E1EFF4"/>
          </a:solidFill>
          <a:ln w="28575">
            <a:solidFill>
              <a:srgbClr val="C00000"/>
            </a:solidFill>
            <a:prstDash val="solid"/>
            <a:miter/>
          </a:ln>
        </p:spPr>
        <p:txBody>
          <a:bodyPr/>
          <a:lstStyle/>
          <a:p>
            <a:pPr lvl="0" hangingPunct="1"/>
            <a:r>
              <a:rPr lang="el-GR" sz="3200" b="1">
                <a:solidFill>
                  <a:srgbClr val="000000"/>
                </a:solidFill>
                <a:latin typeface="Times New Roman" pitchFamily="18"/>
                <a:cs typeface="Times New Roman" pitchFamily="18"/>
              </a:rPr>
              <a:t>ΔΙΑΓΝΩΣΗ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type="body" idx="1"/>
          </p:nvPr>
        </p:nvSpPr>
        <p:spPr>
          <a:xfrm>
            <a:off x="1403347" y="2060572"/>
            <a:ext cx="4170358" cy="4537079"/>
          </a:xfrm>
          <a:ln w="28575">
            <a:solidFill>
              <a:srgbClr val="C00000"/>
            </a:solidFill>
            <a:prstDash val="solid"/>
            <a:miter/>
          </a:ln>
        </p:spPr>
        <p:txBody>
          <a:bodyPr/>
          <a:lstStyle/>
          <a:p>
            <a:pPr lvl="0" hangingPunct="1">
              <a:lnSpc>
                <a:spcPct val="90000"/>
              </a:lnSpc>
              <a:buClr>
                <a:srgbClr val="C00000"/>
              </a:buClr>
              <a:buFont typeface="Wingdings" pitchFamily="2"/>
              <a:buChar char="ü"/>
            </a:pP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Μορφολογία ερυθρών</a:t>
            </a:r>
          </a:p>
          <a:p>
            <a:pPr lvl="0" hangingPunct="1">
              <a:lnSpc>
                <a:spcPct val="90000"/>
              </a:lnSpc>
              <a:buClr>
                <a:srgbClr val="C00000"/>
              </a:buClr>
              <a:buFont typeface="Wingdings" pitchFamily="2"/>
              <a:buChar char="ü"/>
            </a:pPr>
            <a:endParaRPr lang="en-US" sz="2400" b="1">
              <a:solidFill>
                <a:srgbClr val="080808"/>
              </a:solidFill>
              <a:latin typeface="Times New Roman" pitchFamily="18"/>
              <a:cs typeface="Times New Roman" pitchFamily="18"/>
            </a:endParaRPr>
          </a:p>
          <a:p>
            <a:pPr lvl="0" hangingPunct="1">
              <a:lnSpc>
                <a:spcPct val="90000"/>
              </a:lnSpc>
              <a:buClr>
                <a:srgbClr val="C00000"/>
              </a:buClr>
              <a:buFont typeface="Wingdings" pitchFamily="2"/>
              <a:buChar char="ü"/>
            </a:pPr>
            <a:endParaRPr lang="en-US" sz="2400" b="1">
              <a:solidFill>
                <a:srgbClr val="080808"/>
              </a:solidFill>
              <a:latin typeface="Times New Roman" pitchFamily="18"/>
              <a:cs typeface="Times New Roman" pitchFamily="18"/>
            </a:endParaRPr>
          </a:p>
          <a:p>
            <a:pPr lvl="0" hangingPunct="1">
              <a:lnSpc>
                <a:spcPct val="90000"/>
              </a:lnSpc>
              <a:buClr>
                <a:srgbClr val="C00000"/>
              </a:buClr>
              <a:buFont typeface="Wingdings" pitchFamily="2"/>
              <a:buChar char="ü"/>
            </a:pP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Δοκιμασία δρεπάνωσης</a:t>
            </a:r>
          </a:p>
          <a:p>
            <a:pPr lvl="0" hangingPunct="1">
              <a:lnSpc>
                <a:spcPct val="90000"/>
              </a:lnSpc>
              <a:buClr>
                <a:srgbClr val="C00000"/>
              </a:buClr>
              <a:buFont typeface="Wingdings" pitchFamily="2"/>
              <a:buChar char="ü"/>
            </a:pPr>
            <a:endParaRPr lang="en-US" sz="2400" b="1">
              <a:solidFill>
                <a:srgbClr val="080808"/>
              </a:solidFill>
              <a:latin typeface="Times New Roman" pitchFamily="18"/>
              <a:cs typeface="Times New Roman" pitchFamily="18"/>
            </a:endParaRPr>
          </a:p>
          <a:p>
            <a:pPr lvl="0" hangingPunct="1">
              <a:lnSpc>
                <a:spcPct val="90000"/>
              </a:lnSpc>
              <a:buClr>
                <a:srgbClr val="C00000"/>
              </a:buClr>
              <a:buFont typeface="Wingdings" pitchFamily="2"/>
              <a:buChar char="ü"/>
            </a:pPr>
            <a:endParaRPr lang="en-US" sz="2400" b="1">
              <a:solidFill>
                <a:srgbClr val="080808"/>
              </a:solidFill>
              <a:latin typeface="Times New Roman" pitchFamily="18"/>
              <a:cs typeface="Times New Roman" pitchFamily="18"/>
            </a:endParaRPr>
          </a:p>
          <a:p>
            <a:pPr lvl="0" hangingPunct="1">
              <a:lnSpc>
                <a:spcPct val="90000"/>
              </a:lnSpc>
              <a:buClr>
                <a:srgbClr val="C00000"/>
              </a:buClr>
              <a:buFont typeface="Wingdings" pitchFamily="2"/>
              <a:buChar char="ü"/>
            </a:pP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Ηλεκτροφόρηση αιμοσφαιρίνης</a:t>
            </a:r>
            <a:endParaRPr lang="en-US" sz="2400" b="1">
              <a:solidFill>
                <a:srgbClr val="080808"/>
              </a:solidFill>
              <a:latin typeface="Times New Roman" pitchFamily="18"/>
              <a:cs typeface="Times New Roman" pitchFamily="18"/>
            </a:endParaRPr>
          </a:p>
          <a:p>
            <a:pPr lvl="0" hangingPunct="1">
              <a:lnSpc>
                <a:spcPct val="90000"/>
              </a:lnSpc>
              <a:buNone/>
            </a:pPr>
            <a:r>
              <a:rPr lang="en-US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  </a:t>
            </a: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Ετερ.</a:t>
            </a:r>
            <a:r>
              <a:rPr lang="en-US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:HbS</a:t>
            </a: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-</a:t>
            </a:r>
            <a:r>
              <a:rPr lang="en-US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HbA&gt;50%</a:t>
            </a:r>
            <a:endParaRPr lang="el-GR" sz="2400" b="1">
              <a:solidFill>
                <a:srgbClr val="080808"/>
              </a:solidFill>
              <a:latin typeface="Times New Roman" pitchFamily="18"/>
              <a:cs typeface="Times New Roman" pitchFamily="18"/>
            </a:endParaRPr>
          </a:p>
          <a:p>
            <a:pPr lvl="0" hangingPunct="1">
              <a:lnSpc>
                <a:spcPct val="90000"/>
              </a:lnSpc>
              <a:buNone/>
            </a:pPr>
            <a:r>
              <a:rPr lang="en-US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  </a:t>
            </a: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Ομόζ</a:t>
            </a:r>
            <a:r>
              <a:rPr lang="en-US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: HbS+HbA2+HbF</a:t>
            </a:r>
          </a:p>
          <a:p>
            <a:pPr lvl="0" hangingPunct="1">
              <a:lnSpc>
                <a:spcPct val="90000"/>
              </a:lnSpc>
              <a:buNone/>
            </a:pPr>
            <a:r>
              <a:rPr lang="en-US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  </a:t>
            </a: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Μικροδρ</a:t>
            </a:r>
            <a:r>
              <a:rPr lang="en-US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.: HbS+HbA+HbF+HbA2</a:t>
            </a:r>
            <a:endParaRPr lang="el-GR" sz="2400" b="1">
              <a:solidFill>
                <a:srgbClr val="080808"/>
              </a:solidFill>
              <a:latin typeface="Times New Roman" pitchFamily="18"/>
              <a:cs typeface="Times New Roman" pitchFamily="18"/>
            </a:endParaRPr>
          </a:p>
        </p:txBody>
      </p:sp>
      <p:pic>
        <p:nvPicPr>
          <p:cNvPr id="4" name="Picture 4" descr="ΔΡΕΠΑΝΟΚΥΤΤΑΡΙΚΗ ΝΟΣΟΣ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5724528" y="2781303"/>
            <a:ext cx="2449513" cy="17129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5" descr="red">
            <a:hlinkClick r:id="rId4"/>
          </p:cNvPr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6300792" y="1844673"/>
            <a:ext cx="1066803" cy="78105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6" descr="s46-A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5724528" y="4508504"/>
            <a:ext cx="2808286" cy="21066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>
          <a:solidFill>
            <a:srgbClr val="E1EFF4"/>
          </a:solidFill>
          <a:ln w="28575">
            <a:solidFill>
              <a:srgbClr val="C00000"/>
            </a:solidFill>
            <a:prstDash val="solid"/>
            <a:miter/>
          </a:ln>
        </p:spPr>
        <p:txBody>
          <a:bodyPr anchorCtr="1"/>
          <a:lstStyle/>
          <a:p>
            <a:pPr lvl="0" algn="ctr" hangingPunct="1"/>
            <a:r>
              <a:rPr lang="el-GR" sz="3200" b="1">
                <a:solidFill>
                  <a:srgbClr val="000000"/>
                </a:solidFill>
                <a:latin typeface="Times New Roman" pitchFamily="18"/>
                <a:cs typeface="Times New Roman" pitchFamily="18"/>
              </a:rPr>
              <a:t>ΠΟΛΥΜΕΡΙΣΜΟΣ </a:t>
            </a:r>
            <a:r>
              <a:rPr lang="en-US" sz="3200" b="1">
                <a:solidFill>
                  <a:srgbClr val="000000"/>
                </a:solidFill>
                <a:latin typeface="Times New Roman" pitchFamily="18"/>
                <a:cs typeface="Times New Roman" pitchFamily="18"/>
              </a:rPr>
              <a:t>HbS</a:t>
            </a:r>
            <a:r>
              <a:rPr lang="el-GR" sz="3200" b="1">
                <a:solidFill>
                  <a:srgbClr val="000000"/>
                </a:solidFill>
                <a:latin typeface="Times New Roman" pitchFamily="18"/>
                <a:cs typeface="Times New Roman" pitchFamily="18"/>
              </a:rPr>
              <a:t>-ΦΑΙΝΟΜΕΝΟ ΔΡΕΠΑΝΩΣΗΣ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type="body" idx="2"/>
          </p:nvPr>
        </p:nvSpPr>
        <p:spPr>
          <a:xfrm>
            <a:off x="539752" y="1989140"/>
            <a:ext cx="4584701" cy="4392613"/>
          </a:xfrm>
          <a:ln w="9528">
            <a:solidFill>
              <a:srgbClr val="C00000"/>
            </a:solidFill>
            <a:prstDash val="solid"/>
            <a:miter/>
          </a:ln>
        </p:spPr>
        <p:txBody>
          <a:bodyPr/>
          <a:lstStyle/>
          <a:p>
            <a:pPr marL="365760" lvl="0" indent="-256032" hangingPunct="1">
              <a:buNone/>
            </a:pPr>
            <a:r>
              <a:rPr lang="el-GR" sz="2200" b="1">
                <a:solidFill>
                  <a:srgbClr val="CC0000"/>
                </a:solidFill>
                <a:latin typeface="Times New Roman" pitchFamily="18"/>
                <a:cs typeface="Times New Roman" pitchFamily="18"/>
              </a:rPr>
              <a:t>Μειωμένη διαλυτότητα</a:t>
            </a:r>
            <a:r>
              <a:rPr lang="el-GR" sz="22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αποξυγονωμένης </a:t>
            </a:r>
            <a:r>
              <a:rPr lang="en-US" sz="22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HbS</a:t>
            </a:r>
            <a:endParaRPr lang="el-GR" sz="2200" b="1">
              <a:solidFill>
                <a:srgbClr val="080808"/>
              </a:solidFill>
              <a:latin typeface="Times New Roman" pitchFamily="18"/>
              <a:cs typeface="Times New Roman" pitchFamily="18"/>
            </a:endParaRPr>
          </a:p>
          <a:p>
            <a:pPr marL="365760" lvl="0" indent="-256032" hangingPunct="1">
              <a:buNone/>
            </a:pPr>
            <a:r>
              <a:rPr lang="el-GR" sz="22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Αρχικά</a:t>
            </a:r>
            <a:r>
              <a:rPr lang="en-US" sz="22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:</a:t>
            </a:r>
            <a:r>
              <a:rPr lang="el-GR" sz="22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σχηματισμός </a:t>
            </a:r>
            <a:r>
              <a:rPr lang="el-GR" sz="2200" b="1">
                <a:solidFill>
                  <a:srgbClr val="CC0000"/>
                </a:solidFill>
                <a:latin typeface="Times New Roman" pitchFamily="18"/>
                <a:cs typeface="Times New Roman" pitchFamily="18"/>
              </a:rPr>
              <a:t>πυρήνα</a:t>
            </a:r>
            <a:r>
              <a:rPr lang="el-GR" sz="22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από μικρό αριθμό μορίων </a:t>
            </a:r>
            <a:r>
              <a:rPr lang="en-US" sz="22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HbS =&gt; </a:t>
            </a:r>
            <a:r>
              <a:rPr lang="el-GR" sz="22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</a:t>
            </a:r>
            <a:r>
              <a:rPr lang="el-GR" sz="2200" b="1">
                <a:solidFill>
                  <a:srgbClr val="CC0000"/>
                </a:solidFill>
                <a:latin typeface="Times New Roman" pitchFamily="18"/>
                <a:cs typeface="Times New Roman" pitchFamily="18"/>
              </a:rPr>
              <a:t>διαμοριακοί δεσμοί</a:t>
            </a:r>
            <a:r>
              <a:rPr lang="el-GR" sz="22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μεταξύ παρακειμένων μορίων </a:t>
            </a:r>
            <a:r>
              <a:rPr lang="en-US" sz="22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=&gt;</a:t>
            </a:r>
            <a:r>
              <a:rPr lang="el-GR" sz="22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σχηματισμός δεσμών </a:t>
            </a:r>
            <a:r>
              <a:rPr lang="el-GR" sz="2200" b="1">
                <a:solidFill>
                  <a:srgbClr val="CC0000"/>
                </a:solidFill>
                <a:latin typeface="Times New Roman" pitchFamily="18"/>
                <a:cs typeface="Times New Roman" pitchFamily="18"/>
              </a:rPr>
              <a:t>νηματίων</a:t>
            </a:r>
            <a:r>
              <a:rPr lang="el-GR" sz="22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</a:t>
            </a:r>
            <a:r>
              <a:rPr lang="en-US" sz="22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=&gt;</a:t>
            </a:r>
            <a:r>
              <a:rPr lang="el-GR" sz="22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</a:t>
            </a:r>
            <a:r>
              <a:rPr lang="el-GR" sz="2200" b="1">
                <a:solidFill>
                  <a:srgbClr val="CC0000"/>
                </a:solidFill>
                <a:latin typeface="Times New Roman" pitchFamily="18"/>
                <a:cs typeface="Times New Roman" pitchFamily="18"/>
              </a:rPr>
              <a:t>ανάπτυξη ίνας</a:t>
            </a:r>
          </a:p>
          <a:p>
            <a:pPr marL="365760" lvl="0" indent="-256032" hangingPunct="1">
              <a:buNone/>
            </a:pPr>
            <a:r>
              <a:rPr lang="el-GR" sz="22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Σχηματισμός μεγάλων </a:t>
            </a:r>
            <a:r>
              <a:rPr lang="el-GR" sz="2200" b="1">
                <a:solidFill>
                  <a:srgbClr val="CC0000"/>
                </a:solidFill>
                <a:latin typeface="Times New Roman" pitchFamily="18"/>
                <a:cs typeface="Times New Roman" pitchFamily="18"/>
              </a:rPr>
              <a:t>πολυμερών</a:t>
            </a:r>
            <a:r>
              <a:rPr lang="el-GR" sz="22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(ινών) από διπλά νημάτια με δεσμούς μεταξύ τους</a:t>
            </a:r>
          </a:p>
          <a:p>
            <a:pPr marL="365760" lvl="0" indent="-256032" hangingPunct="1">
              <a:buNone/>
            </a:pPr>
            <a:r>
              <a:rPr lang="el-GR" sz="2200" b="1">
                <a:solidFill>
                  <a:srgbClr val="080808"/>
                </a:solidFill>
                <a:effectLst>
                  <a:outerShdw dist="38096" dir="2700000">
                    <a:srgbClr val="C0C0C0"/>
                  </a:outerShdw>
                </a:effectLst>
              </a:rPr>
              <a:t> </a:t>
            </a:r>
            <a:r>
              <a:rPr lang="en-US" sz="2200" b="1">
                <a:solidFill>
                  <a:srgbClr val="080808"/>
                </a:solidFill>
                <a:effectLst>
                  <a:outerShdw dist="38096" dir="2700000">
                    <a:srgbClr val="C0C0C0"/>
                  </a:outerShdw>
                </a:effectLst>
              </a:rPr>
              <a:t> </a:t>
            </a:r>
            <a:endParaRPr lang="el-GR" sz="2200" b="1">
              <a:solidFill>
                <a:srgbClr val="080808"/>
              </a:solidFill>
              <a:effectLst>
                <a:outerShdw dist="38096" dir="2700000">
                  <a:srgbClr val="C0C0C0"/>
                </a:outerShdw>
              </a:effectLst>
            </a:endParaRPr>
          </a:p>
        </p:txBody>
      </p:sp>
      <p:pic>
        <p:nvPicPr>
          <p:cNvPr id="4" name="Picture 4" descr="HEMOGLOBIN POLYMERIZATION">
            <a:hlinkClick r:id="rId3"/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5514975" y="2565404"/>
            <a:ext cx="3629025" cy="2924178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>
          <a:xfrm>
            <a:off x="755651" y="908054"/>
            <a:ext cx="7931148" cy="1066803"/>
          </a:xfrm>
          <a:ln w="28575">
            <a:solidFill>
              <a:srgbClr val="C00000"/>
            </a:solidFill>
            <a:prstDash val="solid"/>
            <a:miter/>
          </a:ln>
        </p:spPr>
        <p:txBody>
          <a:bodyPr anchorCtr="1"/>
          <a:lstStyle/>
          <a:p>
            <a:pPr lvl="0" algn="ctr" hangingPunct="1"/>
            <a:r>
              <a:rPr lang="el-GR" sz="3200" b="1">
                <a:solidFill>
                  <a:srgbClr val="000000"/>
                </a:solidFill>
                <a:latin typeface="Times New Roman" pitchFamily="18"/>
                <a:cs typeface="Times New Roman" pitchFamily="18"/>
              </a:rPr>
              <a:t>ΦΥΣΙΟΛΟΓΙΚΗ ΑΙΜΟΣΦΑΙΡΙΝΗ</a:t>
            </a:r>
            <a:r>
              <a:rPr lang="en-US" sz="3200" b="1">
                <a:solidFill>
                  <a:srgbClr val="000000"/>
                </a:solidFill>
                <a:latin typeface="Times New Roman" pitchFamily="18"/>
                <a:cs typeface="Times New Roman" pitchFamily="18"/>
              </a:rPr>
              <a:t> </a:t>
            </a:r>
            <a:r>
              <a:rPr lang="el-GR" sz="3200" b="1">
                <a:solidFill>
                  <a:srgbClr val="000000"/>
                </a:solidFill>
                <a:latin typeface="Times New Roman" pitchFamily="18"/>
                <a:cs typeface="Times New Roman" pitchFamily="18"/>
              </a:rPr>
              <a:t>ΦΥΣΙΟΛΟΓΙΚΟ ΕΡΥΘΡΟΚΥΤΤΑΡΟ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ln w="9528">
            <a:solidFill>
              <a:srgbClr val="C00000"/>
            </a:solidFill>
            <a:prstDash val="solid"/>
            <a:miter/>
          </a:ln>
        </p:spPr>
        <p:txBody>
          <a:bodyPr/>
          <a:lstStyle/>
          <a:p>
            <a:pPr marL="365760" lvl="0" indent="-256032" hangingPunct="1">
              <a:buNone/>
            </a:pPr>
            <a:r>
              <a:rPr lang="el-GR" sz="2400" b="1">
                <a:solidFill>
                  <a:srgbClr val="080808"/>
                </a:solidFill>
                <a:effectLst>
                  <a:outerShdw dist="38096" dir="2700000">
                    <a:srgbClr val="C0C0C0"/>
                  </a:outerShdw>
                </a:effectLst>
              </a:rPr>
              <a:t>    </a:t>
            </a:r>
            <a:r>
              <a:rPr lang="en-US" sz="2400" b="1">
                <a:solidFill>
                  <a:srgbClr val="080808"/>
                </a:solidFill>
                <a:effectLst>
                  <a:outerShdw dist="38096" dir="2700000">
                    <a:srgbClr val="C0C0C0"/>
                  </a:outerShdw>
                </a:effectLst>
              </a:rPr>
              <a:t>     </a:t>
            </a: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Τετραμερές </a:t>
            </a:r>
            <a:r>
              <a:rPr lang="en-US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Hb</a:t>
            </a: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          Φυσιολογικό ερυθροκύτταρο</a:t>
            </a:r>
          </a:p>
        </p:txBody>
      </p:sp>
      <p:pic>
        <p:nvPicPr>
          <p:cNvPr id="4" name="Picture 4" descr="HEMOGLOBIN TETRAMER">
            <a:hlinkClick r:id="rId3"/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1192213" y="3284533"/>
            <a:ext cx="2520945" cy="252094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5" descr="RED CELL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4067178" y="3273423"/>
            <a:ext cx="4105271" cy="25257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>
          <a:ln w="9528">
            <a:solidFill>
              <a:srgbClr val="C00000"/>
            </a:solidFill>
            <a:prstDash val="solid"/>
            <a:miter/>
          </a:ln>
        </p:spPr>
        <p:txBody>
          <a:bodyPr anchorCtr="1"/>
          <a:lstStyle/>
          <a:p>
            <a:pPr lvl="0" algn="ctr" hangingPunct="1"/>
            <a:r>
              <a:rPr lang="el-GR" sz="2800" b="1">
                <a:solidFill>
                  <a:srgbClr val="000000"/>
                </a:solidFill>
                <a:latin typeface="Times New Roman" pitchFamily="18"/>
                <a:cs typeface="Times New Roman" pitchFamily="18"/>
              </a:rPr>
              <a:t>ΣΧΗΜΑΤΙΣΜΟΣ</a:t>
            </a:r>
            <a:r>
              <a:rPr lang="en-US" sz="2800" b="1">
                <a:solidFill>
                  <a:srgbClr val="000000"/>
                </a:solidFill>
                <a:latin typeface="Times New Roman" pitchFamily="18"/>
                <a:cs typeface="Times New Roman" pitchFamily="18"/>
              </a:rPr>
              <a:t> </a:t>
            </a:r>
            <a:r>
              <a:rPr lang="el-GR" sz="2800" b="1">
                <a:solidFill>
                  <a:srgbClr val="000000"/>
                </a:solidFill>
                <a:latin typeface="Times New Roman" pitchFamily="18"/>
                <a:cs typeface="Times New Roman" pitchFamily="18"/>
              </a:rPr>
              <a:t>ΠΟΛΥΜΕΡΩΝ ΑΙΜΟΣΦΑΙΡΙΝΗΣ </a:t>
            </a:r>
            <a:r>
              <a:rPr lang="en-US" sz="2800" b="1">
                <a:solidFill>
                  <a:srgbClr val="000000"/>
                </a:solidFill>
                <a:latin typeface="Times New Roman" pitchFamily="18"/>
                <a:cs typeface="Times New Roman" pitchFamily="18"/>
              </a:rPr>
              <a:t>S </a:t>
            </a:r>
            <a:r>
              <a:rPr lang="el-GR" sz="2800" b="1">
                <a:solidFill>
                  <a:srgbClr val="000000"/>
                </a:solidFill>
                <a:latin typeface="Times New Roman" pitchFamily="18"/>
                <a:cs typeface="Times New Roman" pitchFamily="18"/>
              </a:rPr>
              <a:t>-ΔΡΕΠΑΝΟΚΥΤΤΑΡΟ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type="body" idx="3"/>
          </p:nvPr>
        </p:nvSpPr>
        <p:spPr>
          <a:xfrm>
            <a:off x="5076821" y="4437061"/>
            <a:ext cx="3810003" cy="2571749"/>
          </a:xfrm>
        </p:spPr>
        <p:txBody>
          <a:bodyPr/>
          <a:lstStyle/>
          <a:p>
            <a:endParaRPr lang="el-GR"/>
          </a:p>
        </p:txBody>
      </p:sp>
      <p:pic>
        <p:nvPicPr>
          <p:cNvPr id="4" name="Picture 4" descr="HEMOGLOBIN POLYMERIZATION">
            <a:hlinkClick r:id="rId3"/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1042992" y="4132265"/>
            <a:ext cx="3384551" cy="272573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5" descr="SICKLE CELL">
            <a:hlinkClick r:id="rId5"/>
          </p:cNvPr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5003797" y="3716341"/>
            <a:ext cx="3889372" cy="288131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6" descr="SICKLE CELL HEMOGLOBIN">
            <a:hlinkClick r:id="rId7"/>
          </p:cNvPr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>
          <a:xfrm>
            <a:off x="1763713" y="1916116"/>
            <a:ext cx="2381253" cy="23812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>
          <a:xfrm>
            <a:off x="755651" y="620713"/>
            <a:ext cx="8083552" cy="784226"/>
          </a:xfrm>
          <a:solidFill>
            <a:srgbClr val="E1EFF4"/>
          </a:solidFill>
          <a:ln w="28575">
            <a:solidFill>
              <a:srgbClr val="C00000"/>
            </a:solidFill>
            <a:prstDash val="solid"/>
            <a:miter/>
          </a:ln>
        </p:spPr>
        <p:txBody>
          <a:bodyPr anchorCtr="1"/>
          <a:lstStyle/>
          <a:p>
            <a:pPr lvl="0" algn="ctr" hangingPunct="1"/>
            <a:r>
              <a:rPr lang="el-GR" sz="3200" b="1">
                <a:solidFill>
                  <a:srgbClr val="000000"/>
                </a:solidFill>
                <a:latin typeface="Times New Roman" pitchFamily="18"/>
                <a:cs typeface="Times New Roman" pitchFamily="18"/>
              </a:rPr>
              <a:t>ΔΡΕΠΑΝΩΣΗ=ΣΥΝΘΕΤΟ ΦΑΙΝΟΜΕΝΟ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type="body" idx="1"/>
          </p:nvPr>
        </p:nvSpPr>
        <p:spPr>
          <a:xfrm>
            <a:off x="0" y="1524003"/>
            <a:ext cx="8893170" cy="5333996"/>
          </a:xfrm>
          <a:ln w="28575">
            <a:solidFill>
              <a:srgbClr val="C00000"/>
            </a:solidFill>
            <a:prstDash val="solid"/>
            <a:miter/>
          </a:ln>
        </p:spPr>
        <p:txBody>
          <a:bodyPr/>
          <a:lstStyle/>
          <a:p>
            <a:pPr marL="365760" lvl="0" indent="-256032" hangingPunct="1">
              <a:lnSpc>
                <a:spcPct val="90000"/>
              </a:lnSpc>
              <a:buNone/>
            </a:pPr>
            <a:r>
              <a:rPr lang="el-GR" sz="2400" b="1">
                <a:latin typeface="Times New Roman" pitchFamily="18"/>
                <a:cs typeface="Times New Roman" pitchFamily="18"/>
              </a:rPr>
              <a:t>1)</a:t>
            </a: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Δομικές βλάβες μεμβράνης  </a:t>
            </a:r>
            <a:r>
              <a:rPr lang="en-US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=&gt;</a:t>
            </a: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</a:t>
            </a:r>
            <a:r>
              <a:rPr lang="el-GR" sz="2400" b="1">
                <a:solidFill>
                  <a:srgbClr val="CC0000"/>
                </a:solidFill>
                <a:latin typeface="Times New Roman" pitchFamily="18"/>
                <a:cs typeface="Times New Roman" pitchFamily="18"/>
              </a:rPr>
              <a:t>αφυδάτωση</a:t>
            </a:r>
          </a:p>
          <a:p>
            <a:pPr marL="365760" lvl="0" indent="-256032" hangingPunct="1">
              <a:lnSpc>
                <a:spcPct val="90000"/>
              </a:lnSpc>
              <a:buNone/>
            </a:pPr>
            <a:r>
              <a:rPr lang="el-GR" sz="2400" b="1">
                <a:solidFill>
                  <a:srgbClr val="CC0000"/>
                </a:solidFill>
                <a:latin typeface="Times New Roman" pitchFamily="18"/>
                <a:cs typeface="Times New Roman" pitchFamily="18"/>
              </a:rPr>
              <a:t>κυττάρου </a:t>
            </a: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λόγω ανώμαλης διακίνησης ιόντων.</a:t>
            </a:r>
          </a:p>
          <a:p>
            <a:pPr marL="365760" lvl="0" indent="-256032" hangingPunct="1">
              <a:lnSpc>
                <a:spcPct val="90000"/>
              </a:lnSpc>
              <a:buNone/>
            </a:pP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Απώλεια ύδατος και Κ+   μέσω ενεργοποίησης </a:t>
            </a:r>
            <a:r>
              <a:rPr lang="en-US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                            </a:t>
            </a: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του</a:t>
            </a:r>
            <a:r>
              <a:rPr lang="en-US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</a:t>
            </a: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διαύλου </a:t>
            </a:r>
            <a:r>
              <a:rPr lang="en-US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Gardos</a:t>
            </a: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από εισροή ιόντων </a:t>
            </a:r>
            <a:r>
              <a:rPr lang="en-US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Ca++                           </a:t>
            </a: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στο</a:t>
            </a:r>
            <a:r>
              <a:rPr lang="en-US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</a:t>
            </a: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κυτταρόπλασμα</a:t>
            </a:r>
            <a:endParaRPr lang="en-US" sz="2400" b="1">
              <a:solidFill>
                <a:srgbClr val="080808"/>
              </a:solidFill>
              <a:latin typeface="Times New Roman" pitchFamily="18"/>
              <a:cs typeface="Times New Roman" pitchFamily="18"/>
            </a:endParaRPr>
          </a:p>
          <a:p>
            <a:pPr marL="365760" lvl="0" indent="-256032" hangingPunct="1">
              <a:lnSpc>
                <a:spcPct val="90000"/>
              </a:lnSpc>
              <a:buNone/>
            </a:pP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2) </a:t>
            </a:r>
            <a:r>
              <a:rPr lang="el-GR" sz="2400" b="1">
                <a:solidFill>
                  <a:srgbClr val="CC0000"/>
                </a:solidFill>
                <a:latin typeface="Times New Roman" pitchFamily="18"/>
                <a:cs typeface="Times New Roman" pitchFamily="18"/>
              </a:rPr>
              <a:t>Μη αντιστρεπτά</a:t>
            </a: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δρεπανοκύτταρα</a:t>
            </a:r>
          </a:p>
          <a:p>
            <a:pPr marL="365760" lvl="0" indent="-256032" hangingPunct="1">
              <a:lnSpc>
                <a:spcPct val="90000"/>
              </a:lnSpc>
              <a:buNone/>
            </a:pP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3) </a:t>
            </a:r>
            <a:r>
              <a:rPr lang="el-GR" sz="2400" b="1">
                <a:solidFill>
                  <a:srgbClr val="CC0000"/>
                </a:solidFill>
                <a:latin typeface="Times New Roman" pitchFamily="18"/>
                <a:cs typeface="Times New Roman" pitchFamily="18"/>
              </a:rPr>
              <a:t>Προσκόλληση </a:t>
            </a: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δρεπανοκυττάρων στο ενδοθήλιο</a:t>
            </a:r>
          </a:p>
          <a:p>
            <a:pPr marL="365760" lvl="0" indent="-256032" hangingPunct="1">
              <a:lnSpc>
                <a:spcPct val="90000"/>
              </a:lnSpc>
              <a:buNone/>
            </a:pP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4) </a:t>
            </a:r>
            <a:r>
              <a:rPr lang="el-GR" sz="2400" b="1">
                <a:solidFill>
                  <a:srgbClr val="CC0000"/>
                </a:solidFill>
                <a:latin typeface="Times New Roman" pitchFamily="18"/>
                <a:cs typeface="Times New Roman" pitchFamily="18"/>
              </a:rPr>
              <a:t>Οξειδωτικό </a:t>
            </a:r>
            <a:r>
              <a:rPr lang="en-US" sz="2400" b="1">
                <a:solidFill>
                  <a:srgbClr val="CC0000"/>
                </a:solidFill>
                <a:latin typeface="Times New Roman" pitchFamily="18"/>
                <a:cs typeface="Times New Roman" pitchFamily="18"/>
              </a:rPr>
              <a:t>stress</a:t>
            </a:r>
            <a:r>
              <a:rPr lang="en-US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</a:t>
            </a: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λόγω παραγωγής μεθαιμοσφαι-</a:t>
            </a:r>
          </a:p>
          <a:p>
            <a:pPr marL="365760" lvl="0" indent="-256032" hangingPunct="1">
              <a:lnSpc>
                <a:spcPct val="90000"/>
              </a:lnSpc>
              <a:buNone/>
            </a:pP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ρίνης και οξειδωτικών ριζών </a:t>
            </a:r>
            <a:r>
              <a:rPr lang="en-US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=&gt;</a:t>
            </a: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τοξική επίδραση</a:t>
            </a:r>
          </a:p>
          <a:p>
            <a:pPr marL="365760" lvl="0" indent="-256032" hangingPunct="1">
              <a:lnSpc>
                <a:spcPct val="90000"/>
              </a:lnSpc>
              <a:buNone/>
            </a:pP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στην μεμβράνη και την </a:t>
            </a:r>
            <a:r>
              <a:rPr lang="en-US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HbS =&gt;</a:t>
            </a: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υπεροξείδωση</a:t>
            </a:r>
          </a:p>
          <a:p>
            <a:pPr marL="365760" lvl="0" indent="-256032" hangingPunct="1">
              <a:lnSpc>
                <a:spcPct val="90000"/>
              </a:lnSpc>
              <a:buNone/>
            </a:pP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λιπιδίων-</a:t>
            </a:r>
            <a:r>
              <a:rPr lang="en-US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&gt;</a:t>
            </a: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↓ευλυγισίας, </a:t>
            </a:r>
            <a:r>
              <a:rPr lang="el-GR" sz="2400" b="1">
                <a:solidFill>
                  <a:srgbClr val="CC0000"/>
                </a:solidFill>
                <a:latin typeface="Times New Roman" pitchFamily="18"/>
                <a:cs typeface="Times New Roman" pitchFamily="18"/>
              </a:rPr>
              <a:t>ενεργοποίηση παραγόντων</a:t>
            </a:r>
          </a:p>
          <a:p>
            <a:pPr marL="365760" lvl="0" indent="-256032" hangingPunct="1">
              <a:lnSpc>
                <a:spcPct val="90000"/>
              </a:lnSpc>
              <a:buNone/>
            </a:pPr>
            <a:r>
              <a:rPr lang="el-GR" sz="2400" b="1">
                <a:solidFill>
                  <a:srgbClr val="CC0000"/>
                </a:solidFill>
                <a:latin typeface="Times New Roman" pitchFamily="18"/>
                <a:cs typeface="Times New Roman" pitchFamily="18"/>
              </a:rPr>
              <a:t>πήξεως, </a:t>
            </a: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απώλεια προστατευτικών πρωτεϊνών </a:t>
            </a:r>
            <a:r>
              <a:rPr lang="en-US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=&gt;</a:t>
            </a:r>
            <a:endParaRPr lang="el-GR" sz="2400" b="1">
              <a:solidFill>
                <a:srgbClr val="080808"/>
              </a:solidFill>
              <a:latin typeface="Times New Roman" pitchFamily="18"/>
              <a:cs typeface="Times New Roman" pitchFamily="18"/>
            </a:endParaRPr>
          </a:p>
          <a:p>
            <a:pPr marL="365760" lvl="0" indent="-256032" hangingPunct="1">
              <a:lnSpc>
                <a:spcPct val="90000"/>
              </a:lnSpc>
              <a:buNone/>
            </a:pP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αύξηση </a:t>
            </a:r>
            <a:r>
              <a:rPr lang="el-GR" sz="2400" b="1">
                <a:solidFill>
                  <a:srgbClr val="CC0000"/>
                </a:solidFill>
                <a:latin typeface="Times New Roman" pitchFamily="18"/>
                <a:cs typeface="Times New Roman" pitchFamily="18"/>
              </a:rPr>
              <a:t>αιμολυτικής δράσης</a:t>
            </a: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συμπληρώματος</a:t>
            </a:r>
            <a:endParaRPr lang="el-GR" sz="2400" b="1">
              <a:solidFill>
                <a:srgbClr val="CC0000"/>
              </a:solidFill>
              <a:latin typeface="Times New Roman" pitchFamily="18"/>
              <a:cs typeface="Times New Roman" pitchFamily="18"/>
            </a:endParaRPr>
          </a:p>
          <a:p>
            <a:pPr marL="365760" lvl="0" indent="-256032" hangingPunct="1">
              <a:lnSpc>
                <a:spcPct val="90000"/>
              </a:lnSpc>
              <a:buNone/>
            </a:pPr>
            <a:endParaRPr lang="en-US" sz="2000" b="1">
              <a:solidFill>
                <a:srgbClr val="CC0000"/>
              </a:solidFill>
              <a:effectLst>
                <a:outerShdw dist="38096" dir="2700000">
                  <a:srgbClr val="C0C0C0"/>
                </a:outerShdw>
              </a:effectLst>
              <a:cs typeface="Times New Roman"/>
            </a:endParaRPr>
          </a:p>
        </p:txBody>
      </p:sp>
      <p:pic>
        <p:nvPicPr>
          <p:cNvPr id="4" name="Picture 4" descr="sickle_cell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6788148" y="1484308"/>
            <a:ext cx="2355851" cy="230504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5" descr="cell7">
            <a:hlinkClick r:id="rId4"/>
          </p:cNvPr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7308854" y="4502148"/>
            <a:ext cx="1655758" cy="16557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>
          <a:xfrm>
            <a:off x="755651" y="765179"/>
            <a:ext cx="7272342" cy="1066803"/>
          </a:xfrm>
          <a:solidFill>
            <a:srgbClr val="E1EFF4"/>
          </a:solidFill>
          <a:ln w="28575">
            <a:solidFill>
              <a:srgbClr val="C00000"/>
            </a:solidFill>
            <a:prstDash val="solid"/>
            <a:miter/>
          </a:ln>
        </p:spPr>
        <p:txBody>
          <a:bodyPr anchorCtr="1"/>
          <a:lstStyle/>
          <a:p>
            <a:pPr lvl="0" algn="ctr" hangingPunct="1"/>
            <a:r>
              <a:rPr lang="el-GR" sz="3600" b="1">
                <a:solidFill>
                  <a:srgbClr val="000000"/>
                </a:solidFill>
                <a:latin typeface="Times New Roman" pitchFamily="18"/>
                <a:cs typeface="Times New Roman" pitchFamily="18"/>
              </a:rPr>
              <a:t>ΚΛΙΝΙΚΕΣ ΕΚΔΗΛΩΣΕΙΣ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xfrm>
            <a:off x="611184" y="2276471"/>
            <a:ext cx="7643807" cy="3268659"/>
          </a:xfrm>
          <a:ln w="28575">
            <a:solidFill>
              <a:srgbClr val="C00000"/>
            </a:solidFill>
            <a:prstDash val="solid"/>
            <a:miter/>
          </a:ln>
        </p:spPr>
        <p:txBody>
          <a:bodyPr/>
          <a:lstStyle/>
          <a:p>
            <a:pPr lvl="0" hangingPunct="1">
              <a:lnSpc>
                <a:spcPct val="90000"/>
              </a:lnSpc>
              <a:buNone/>
            </a:pPr>
            <a:r>
              <a:rPr lang="el-GR" b="1">
                <a:latin typeface="Times New Roman" pitchFamily="18"/>
                <a:cs typeface="Times New Roman" pitchFamily="18"/>
              </a:rPr>
              <a:t>Οι κύριες κλινικές εκδηλώσεις της δρεπανοκυτταρικής νόσου (ΔΝ) οφείλονται:</a:t>
            </a:r>
          </a:p>
          <a:p>
            <a:pPr lvl="0" hangingPunct="1">
              <a:lnSpc>
                <a:spcPct val="90000"/>
              </a:lnSpc>
              <a:buNone/>
            </a:pPr>
            <a:endParaRPr lang="el-GR"/>
          </a:p>
          <a:p>
            <a:pPr lvl="0" hangingPunct="1">
              <a:lnSpc>
                <a:spcPct val="90000"/>
              </a:lnSpc>
              <a:buClr>
                <a:srgbClr val="C00000"/>
              </a:buClr>
              <a:buFont typeface="Wingdings" pitchFamily="2"/>
              <a:buChar char="v"/>
            </a:pPr>
            <a:r>
              <a:rPr lang="en-US" b="1">
                <a:latin typeface="Times New Roman" pitchFamily="18"/>
                <a:cs typeface="Times New Roman" pitchFamily="18"/>
              </a:rPr>
              <a:t>  </a:t>
            </a:r>
            <a:r>
              <a:rPr lang="el-GR" b="1">
                <a:latin typeface="Times New Roman" pitchFamily="18"/>
                <a:cs typeface="Times New Roman" pitchFamily="18"/>
              </a:rPr>
              <a:t>στην </a:t>
            </a:r>
            <a:r>
              <a:rPr lang="el-GR" b="1">
                <a:solidFill>
                  <a:srgbClr val="C00000"/>
                </a:solidFill>
                <a:latin typeface="Times New Roman" pitchFamily="18"/>
                <a:cs typeface="Times New Roman" pitchFamily="18"/>
              </a:rPr>
              <a:t>χρόνια αιμολυτική αναιμία</a:t>
            </a:r>
            <a:r>
              <a:rPr lang="el-GR" b="1">
                <a:latin typeface="Times New Roman" pitchFamily="18"/>
                <a:cs typeface="Times New Roman" pitchFamily="18"/>
              </a:rPr>
              <a:t>,</a:t>
            </a:r>
          </a:p>
          <a:p>
            <a:pPr lvl="0" hangingPunct="1">
              <a:lnSpc>
                <a:spcPct val="90000"/>
              </a:lnSpc>
              <a:buClr>
                <a:srgbClr val="C00000"/>
              </a:buClr>
              <a:buFont typeface="Wingdings" pitchFamily="2"/>
              <a:buChar char="v"/>
            </a:pPr>
            <a:r>
              <a:rPr lang="en-US" b="1">
                <a:latin typeface="Times New Roman" pitchFamily="18"/>
                <a:cs typeface="Times New Roman" pitchFamily="18"/>
              </a:rPr>
              <a:t>  </a:t>
            </a:r>
            <a:r>
              <a:rPr lang="el-GR" b="1">
                <a:latin typeface="Times New Roman" pitchFamily="18"/>
                <a:cs typeface="Times New Roman" pitchFamily="18"/>
              </a:rPr>
              <a:t>στα </a:t>
            </a:r>
            <a:r>
              <a:rPr lang="el-GR" b="1">
                <a:solidFill>
                  <a:srgbClr val="C00000"/>
                </a:solidFill>
                <a:latin typeface="Times New Roman" pitchFamily="18"/>
                <a:cs typeface="Times New Roman" pitchFamily="18"/>
              </a:rPr>
              <a:t>αγγειοαποφρακτικά</a:t>
            </a:r>
            <a:r>
              <a:rPr lang="el-GR" b="1">
                <a:latin typeface="Times New Roman" pitchFamily="18"/>
                <a:cs typeface="Times New Roman" pitchFamily="18"/>
              </a:rPr>
              <a:t> επεισόδια,</a:t>
            </a:r>
          </a:p>
          <a:p>
            <a:pPr lvl="0" hangingPunct="1">
              <a:lnSpc>
                <a:spcPct val="90000"/>
              </a:lnSpc>
              <a:buClr>
                <a:srgbClr val="C00000"/>
              </a:buClr>
              <a:buFont typeface="Wingdings" pitchFamily="2"/>
              <a:buChar char="v"/>
            </a:pPr>
            <a:r>
              <a:rPr lang="en-US" b="1">
                <a:latin typeface="Times New Roman" pitchFamily="18"/>
                <a:cs typeface="Times New Roman" pitchFamily="18"/>
              </a:rPr>
              <a:t>  </a:t>
            </a:r>
            <a:r>
              <a:rPr lang="el-GR" b="1">
                <a:latin typeface="Times New Roman" pitchFamily="18"/>
                <a:cs typeface="Times New Roman" pitchFamily="18"/>
              </a:rPr>
              <a:t>στην </a:t>
            </a:r>
            <a:r>
              <a:rPr lang="el-GR" b="1">
                <a:solidFill>
                  <a:srgbClr val="C00000"/>
                </a:solidFill>
                <a:latin typeface="Times New Roman" pitchFamily="18"/>
                <a:cs typeface="Times New Roman" pitchFamily="18"/>
              </a:rPr>
              <a:t>ηπατική νόσο </a:t>
            </a:r>
            <a:r>
              <a:rPr lang="el-GR" b="1">
                <a:latin typeface="Times New Roman" pitchFamily="18"/>
                <a:cs typeface="Times New Roman" pitchFamily="18"/>
              </a:rPr>
              <a:t>που αναπτύσσεται και</a:t>
            </a:r>
          </a:p>
          <a:p>
            <a:pPr marL="622304" lvl="0" indent="-512758" hangingPunct="1">
              <a:lnSpc>
                <a:spcPct val="90000"/>
              </a:lnSpc>
              <a:buClr>
                <a:srgbClr val="C00000"/>
              </a:buClr>
              <a:buFont typeface="Wingdings" pitchFamily="2"/>
              <a:buChar char="v"/>
            </a:pPr>
            <a:r>
              <a:rPr lang="el-GR" b="1">
                <a:latin typeface="Times New Roman" pitchFamily="18"/>
                <a:cs typeface="Times New Roman" pitchFamily="18"/>
              </a:rPr>
              <a:t>στην </a:t>
            </a:r>
            <a:r>
              <a:rPr lang="el-GR" b="1">
                <a:solidFill>
                  <a:srgbClr val="C00000"/>
                </a:solidFill>
                <a:latin typeface="Times New Roman" pitchFamily="18"/>
                <a:cs typeface="Times New Roman" pitchFamily="18"/>
              </a:rPr>
              <a:t>ευπάθεια για λοιμώξεις</a:t>
            </a:r>
            <a:r>
              <a:rPr lang="el-GR" b="1">
                <a:latin typeface="Times New Roman" pitchFamily="18"/>
                <a:cs typeface="Times New Roman" pitchFamily="18"/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>
          <a:xfrm>
            <a:off x="468309" y="836611"/>
            <a:ext cx="8229600" cy="1066803"/>
          </a:xfrm>
          <a:solidFill>
            <a:srgbClr val="E1EFF4"/>
          </a:solidFill>
          <a:ln w="28575">
            <a:solidFill>
              <a:srgbClr val="C00000"/>
            </a:solidFill>
            <a:prstDash val="solid"/>
            <a:miter/>
          </a:ln>
        </p:spPr>
        <p:txBody>
          <a:bodyPr anchorCtr="1"/>
          <a:lstStyle/>
          <a:p>
            <a:pPr lvl="0" algn="ctr" hangingPunct="1"/>
            <a:r>
              <a:rPr lang="el-GR" sz="3600" b="1">
                <a:solidFill>
                  <a:srgbClr val="000000"/>
                </a:solidFill>
                <a:latin typeface="Times New Roman" pitchFamily="18"/>
                <a:cs typeface="Times New Roman" pitchFamily="18"/>
              </a:rPr>
              <a:t>Επεισόδια επιδείνωσης της αναιμίας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ln w="28575">
            <a:solidFill>
              <a:srgbClr val="C00000"/>
            </a:solidFill>
            <a:prstDash val="solid"/>
            <a:miter/>
          </a:ln>
        </p:spPr>
        <p:txBody>
          <a:bodyPr/>
          <a:lstStyle/>
          <a:p>
            <a:pPr marL="812801" lvl="0" indent="-703265" hangingPunct="1">
              <a:buClr>
                <a:srgbClr val="C00000"/>
              </a:buClr>
              <a:buFont typeface="Wingdings" pitchFamily="2"/>
              <a:buChar char="Ø"/>
            </a:pPr>
            <a:r>
              <a:rPr lang="el-GR" b="1">
                <a:latin typeface="Times New Roman" pitchFamily="18"/>
                <a:cs typeface="Times New Roman" pitchFamily="18"/>
              </a:rPr>
              <a:t>Απλαστικές κρίσεις</a:t>
            </a:r>
          </a:p>
          <a:p>
            <a:pPr lvl="0" hangingPunct="1">
              <a:buClr>
                <a:srgbClr val="C00000"/>
              </a:buClr>
              <a:buFont typeface="Wingdings" pitchFamily="2"/>
              <a:buChar char="Ø"/>
            </a:pPr>
            <a:r>
              <a:rPr lang="en-US" b="1">
                <a:latin typeface="Times New Roman" pitchFamily="18"/>
                <a:cs typeface="Times New Roman" pitchFamily="18"/>
              </a:rPr>
              <a:t>     </a:t>
            </a:r>
            <a:r>
              <a:rPr lang="el-GR" b="1">
                <a:latin typeface="Times New Roman" pitchFamily="18"/>
                <a:cs typeface="Times New Roman" pitchFamily="18"/>
              </a:rPr>
              <a:t>Οξεία παγίδευση ερυθρών στον σπλήνα</a:t>
            </a:r>
          </a:p>
          <a:p>
            <a:pPr lvl="0" hangingPunct="1">
              <a:buNone/>
            </a:pPr>
            <a:r>
              <a:rPr lang="en-US">
                <a:latin typeface="Times New Roman" pitchFamily="18"/>
                <a:cs typeface="Times New Roman" pitchFamily="18"/>
              </a:rPr>
              <a:t>     </a:t>
            </a:r>
          </a:p>
          <a:p>
            <a:pPr lvl="0" hangingPunct="1">
              <a:buClr>
                <a:srgbClr val="C00000"/>
              </a:buClr>
              <a:buFont typeface="Wingdings" pitchFamily="2"/>
              <a:buChar char="Ø"/>
            </a:pPr>
            <a:r>
              <a:rPr lang="el-GR">
                <a:latin typeface="Times New Roman" pitchFamily="18"/>
                <a:cs typeface="Times New Roman" pitchFamily="18"/>
              </a:rPr>
              <a:t>Σπανιότερα αίτια είναι η εμφάνιση χρόνιας </a:t>
            </a:r>
            <a:r>
              <a:rPr lang="en-US">
                <a:latin typeface="Times New Roman" pitchFamily="18"/>
                <a:cs typeface="Times New Roman" pitchFamily="18"/>
              </a:rPr>
              <a:t>  </a:t>
            </a:r>
            <a:r>
              <a:rPr lang="el-GR">
                <a:latin typeface="Times New Roman" pitchFamily="18"/>
                <a:cs typeface="Times New Roman" pitchFamily="18"/>
              </a:rPr>
              <a:t>νεφρικής ανεπάρκειας, η νέκρωση του μυελού των οστών, η παγίδευση ερυθρών σε άλλα όργανα</a:t>
            </a:r>
            <a:r>
              <a:rPr lang="en-US">
                <a:latin typeface="Times New Roman" pitchFamily="18"/>
                <a:cs typeface="Times New Roman" pitchFamily="18"/>
              </a:rPr>
              <a:t>     </a:t>
            </a:r>
            <a:r>
              <a:rPr lang="el-GR">
                <a:latin typeface="Times New Roman" pitchFamily="18"/>
                <a:cs typeface="Times New Roman" pitchFamily="18"/>
              </a:rPr>
              <a:t> (π.χ. ήπαρ), η έλλειψη φυλλικού οξέος ή σιδήρου </a:t>
            </a:r>
            <a:r>
              <a:rPr lang="en-US">
                <a:latin typeface="Times New Roman" pitchFamily="18"/>
                <a:cs typeface="Times New Roman" pitchFamily="18"/>
              </a:rPr>
              <a:t>  </a:t>
            </a:r>
            <a:r>
              <a:rPr lang="el-GR">
                <a:latin typeface="Times New Roman" pitchFamily="18"/>
                <a:cs typeface="Times New Roman" pitchFamily="18"/>
              </a:rPr>
              <a:t>και η υπεραιμόλυση.</a:t>
            </a:r>
          </a:p>
          <a:p>
            <a:pPr lvl="0" hangingPunct="1"/>
            <a:endParaRPr lang="el-GR" sz="2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ctrTitle"/>
          </p:nvPr>
        </p:nvSpPr>
        <p:spPr>
          <a:xfrm>
            <a:off x="539752" y="333371"/>
            <a:ext cx="8420096" cy="2222504"/>
          </a:xfrm>
          <a:solidFill>
            <a:srgbClr val="E1EFF4"/>
          </a:solidFill>
          <a:ln w="28575">
            <a:solidFill>
              <a:srgbClr val="C00000"/>
            </a:solidFill>
            <a:prstDash val="solid"/>
            <a:miter/>
          </a:ln>
        </p:spPr>
        <p:txBody>
          <a:bodyPr anchorCtr="1"/>
          <a:lstStyle/>
          <a:p>
            <a:pPr lvl="0" algn="ctr" hangingPunct="1"/>
            <a:r>
              <a:rPr lang="el-GR" sz="3200" b="1">
                <a:solidFill>
                  <a:srgbClr val="C00000"/>
                </a:solidFill>
                <a:latin typeface="Times New Roman" pitchFamily="18"/>
                <a:cs typeface="Times New Roman" pitchFamily="18"/>
              </a:rPr>
              <a:t>ΑΓΓΕΙΟΑΠΟΦΡΑΚΤΙΚΗ ΚΡΙΣΗ ΔΡΕΠΑΝΩΣΗΣ</a:t>
            </a:r>
            <a:r>
              <a:rPr lang="el-GR" sz="3200" b="1">
                <a:solidFill>
                  <a:srgbClr val="00B050"/>
                </a:solidFill>
                <a:latin typeface="Times New Roman" pitchFamily="18"/>
                <a:cs typeface="Times New Roman" pitchFamily="18"/>
              </a:rPr>
              <a:t/>
            </a:r>
            <a:br>
              <a:rPr lang="el-GR" sz="3200" b="1">
                <a:solidFill>
                  <a:srgbClr val="00B050"/>
                </a:solidFill>
                <a:latin typeface="Times New Roman" pitchFamily="18"/>
                <a:cs typeface="Times New Roman" pitchFamily="18"/>
              </a:rPr>
            </a:br>
            <a:r>
              <a:rPr lang="el-GR" sz="32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ΑΙΤΙΑ-ΔΙΑΓΝΩΣΗ-ΘΕΡΑΠΕΙΑ</a:t>
            </a:r>
            <a:r>
              <a:rPr lang="el-GR" sz="3200" b="1">
                <a:solidFill>
                  <a:srgbClr val="080808"/>
                </a:solidFill>
              </a:rPr>
              <a:t/>
            </a:r>
            <a:br>
              <a:rPr lang="el-GR" sz="3200" b="1">
                <a:solidFill>
                  <a:srgbClr val="080808"/>
                </a:solidFill>
              </a:rPr>
            </a:br>
            <a:endParaRPr lang="el-GR" sz="3200" b="1">
              <a:solidFill>
                <a:srgbClr val="080808"/>
              </a:solidFill>
            </a:endParaRPr>
          </a:p>
        </p:txBody>
      </p:sp>
      <p:sp>
        <p:nvSpPr>
          <p:cNvPr id="3" name="Rectangle 3"/>
          <p:cNvSpPr txBox="1">
            <a:spLocks noGrp="1"/>
          </p:cNvSpPr>
          <p:nvPr>
            <p:ph type="subTitle" idx="1"/>
          </p:nvPr>
        </p:nvSpPr>
        <p:spPr>
          <a:xfrm>
            <a:off x="539752" y="4292595"/>
            <a:ext cx="8353428" cy="1957392"/>
          </a:xfrm>
          <a:ln w="9528">
            <a:solidFill>
              <a:srgbClr val="C00000"/>
            </a:solidFill>
            <a:prstDash val="solid"/>
            <a:miter/>
          </a:ln>
        </p:spPr>
        <p:txBody>
          <a:bodyPr anchorCtr="1"/>
          <a:lstStyle/>
          <a:p>
            <a:pPr lvl="0" algn="ctr" hangingPunct="1"/>
            <a:r>
              <a:rPr lang="el-GR" b="1">
                <a:solidFill>
                  <a:srgbClr val="008000"/>
                </a:solidFill>
                <a:latin typeface="Times New Roman" pitchFamily="18"/>
                <a:cs typeface="Times New Roman" pitchFamily="18"/>
              </a:rPr>
              <a:t>Ορισμός</a:t>
            </a:r>
            <a:r>
              <a:rPr lang="en-US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:</a:t>
            </a:r>
            <a:r>
              <a:rPr lang="el-GR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</a:t>
            </a:r>
            <a:r>
              <a:rPr lang="el-GR" b="1">
                <a:solidFill>
                  <a:srgbClr val="CC0000"/>
                </a:solidFill>
                <a:latin typeface="Times New Roman" pitchFamily="18"/>
                <a:cs typeface="Times New Roman" pitchFamily="18"/>
              </a:rPr>
              <a:t>άλγος</a:t>
            </a:r>
            <a:r>
              <a:rPr lang="el-GR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με εντόπιση άκρα, κοιλιά, ράχη, θώρακα, ή κεφάλι </a:t>
            </a:r>
            <a:r>
              <a:rPr lang="el-GR" b="1">
                <a:solidFill>
                  <a:srgbClr val="CC0000"/>
                </a:solidFill>
                <a:latin typeface="Times New Roman" pitchFamily="18"/>
                <a:cs typeface="Times New Roman" pitchFamily="18"/>
              </a:rPr>
              <a:t>διάρκειας &gt; 2</a:t>
            </a:r>
            <a:r>
              <a:rPr lang="en-US" b="1">
                <a:solidFill>
                  <a:srgbClr val="CC0000"/>
                </a:solidFill>
                <a:latin typeface="Times New Roman" pitchFamily="18"/>
                <a:cs typeface="Times New Roman" pitchFamily="18"/>
              </a:rPr>
              <a:t>h</a:t>
            </a:r>
            <a:r>
              <a:rPr lang="en-US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</a:t>
            </a:r>
            <a:r>
              <a:rPr lang="el-GR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που οδηγεί τον ασθενή στο </a:t>
            </a:r>
            <a:r>
              <a:rPr lang="el-GR" b="1">
                <a:solidFill>
                  <a:srgbClr val="CC0000"/>
                </a:solidFill>
                <a:latin typeface="Times New Roman" pitchFamily="18"/>
                <a:cs typeface="Times New Roman" pitchFamily="18"/>
              </a:rPr>
              <a:t>νοσοκομείο</a:t>
            </a:r>
            <a:r>
              <a:rPr lang="el-GR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και δεν έχει άλλη προέλευση πλην της δρεπανοκυτταρικής νόσου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>
          <a:xfrm>
            <a:off x="1042992" y="765179"/>
            <a:ext cx="7772400" cy="639759"/>
          </a:xfrm>
          <a:solidFill>
            <a:srgbClr val="E1EFF4"/>
          </a:solidFill>
          <a:ln w="28575">
            <a:solidFill>
              <a:srgbClr val="C00000"/>
            </a:solidFill>
            <a:prstDash val="solid"/>
            <a:miter/>
          </a:ln>
        </p:spPr>
        <p:txBody>
          <a:bodyPr anchorCtr="1"/>
          <a:lstStyle/>
          <a:p>
            <a:pPr lvl="0" algn="ctr" hangingPunct="1"/>
            <a:r>
              <a:rPr lang="el-GR" sz="3200" b="1">
                <a:solidFill>
                  <a:srgbClr val="000000"/>
                </a:solidFill>
                <a:latin typeface="Times New Roman" pitchFamily="18"/>
                <a:cs typeface="Times New Roman" pitchFamily="18"/>
              </a:rPr>
              <a:t>ΜΗΧΑΝΙΣΜΟΣ ΑΓΓΕΙΟΑΠΟΦΡΑΞΗΣ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xfrm>
            <a:off x="468309" y="1700217"/>
            <a:ext cx="8229600" cy="4325934"/>
          </a:xfrm>
          <a:ln w="9528">
            <a:solidFill>
              <a:srgbClr val="C00000"/>
            </a:solidFill>
            <a:prstDash val="solid"/>
            <a:miter/>
          </a:ln>
        </p:spPr>
        <p:txBody>
          <a:bodyPr/>
          <a:lstStyle/>
          <a:p>
            <a:pPr lvl="0" hangingPunct="1"/>
            <a:r>
              <a:rPr lang="el-GR" sz="2400" b="1">
                <a:latin typeface="Times New Roman" pitchFamily="18"/>
                <a:cs typeface="Times New Roman" pitchFamily="18"/>
              </a:rPr>
              <a:t>Δημιουργία </a:t>
            </a:r>
            <a:r>
              <a:rPr lang="el-GR" sz="2400" b="1">
                <a:solidFill>
                  <a:srgbClr val="0000CC"/>
                </a:solidFill>
                <a:latin typeface="Times New Roman" pitchFamily="18"/>
                <a:cs typeface="Times New Roman" pitchFamily="18"/>
              </a:rPr>
              <a:t>άκαμπτων ερυθρών</a:t>
            </a:r>
            <a:r>
              <a:rPr lang="el-GR" sz="2400" b="1">
                <a:latin typeface="Times New Roman" pitchFamily="18"/>
                <a:cs typeface="Times New Roman" pitchFamily="18"/>
              </a:rPr>
              <a:t> </a:t>
            </a: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από πολυμερισμό αποξυγονωμένης </a:t>
            </a:r>
            <a:r>
              <a:rPr lang="en-US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Hb-S </a:t>
            </a: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που σχηματίζει </a:t>
            </a:r>
            <a:r>
              <a:rPr lang="el-GR" sz="2400" b="1">
                <a:solidFill>
                  <a:srgbClr val="CC0000"/>
                </a:solidFill>
                <a:latin typeface="Times New Roman" pitchFamily="18"/>
                <a:cs typeface="Times New Roman" pitchFamily="18"/>
              </a:rPr>
              <a:t>&lt;&lt;τακτοειδή&gt;&gt;</a:t>
            </a:r>
          </a:p>
          <a:p>
            <a:pPr lvl="0" hangingPunct="1"/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Τα τακτοειδή σχηματίζουν κρυστάλλους, τα </a:t>
            </a:r>
            <a:r>
              <a:rPr lang="el-GR" sz="2400" b="1">
                <a:solidFill>
                  <a:srgbClr val="CC0000"/>
                </a:solidFill>
                <a:latin typeface="Times New Roman" pitchFamily="18"/>
                <a:cs typeface="Times New Roman" pitchFamily="18"/>
              </a:rPr>
              <a:t>διπλά δομικά νημάτια</a:t>
            </a: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.</a:t>
            </a:r>
          </a:p>
          <a:p>
            <a:pPr lvl="0" hangingPunct="1"/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Η </a:t>
            </a:r>
            <a:r>
              <a:rPr lang="el-GR" sz="2400" b="1">
                <a:solidFill>
                  <a:srgbClr val="CC0000"/>
                </a:solidFill>
                <a:latin typeface="Times New Roman" pitchFamily="18"/>
                <a:cs typeface="Times New Roman" pitchFamily="18"/>
              </a:rPr>
              <a:t>δρεπάνωση</a:t>
            </a: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αρχίζει σε μείωση κορεσμού της </a:t>
            </a:r>
            <a:r>
              <a:rPr lang="en-US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Hb</a:t>
            </a: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σε      Ο2 &lt; 85% και ολοκληρώνεται στο 38%</a:t>
            </a:r>
          </a:p>
        </p:txBody>
      </p:sp>
      <p:pic>
        <p:nvPicPr>
          <p:cNvPr id="4" name="Picture 4" descr="sc3">
            <a:hlinkClick r:id="rId3"/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7380286" y="4868859"/>
            <a:ext cx="981078" cy="800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5" descr="SICKLE CELL CRISIS">
            <a:hlinkClick r:id="rId5"/>
          </p:cNvPr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2987673" y="4724403"/>
            <a:ext cx="2951161" cy="17541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>
          <a:xfrm>
            <a:off x="539752" y="836611"/>
            <a:ext cx="8229600" cy="1066803"/>
          </a:xfrm>
          <a:solidFill>
            <a:srgbClr val="E1EFF4"/>
          </a:solidFill>
          <a:ln w="9528">
            <a:solidFill>
              <a:srgbClr val="C00000"/>
            </a:solidFill>
            <a:prstDash val="solid"/>
            <a:miter/>
          </a:ln>
        </p:spPr>
        <p:txBody>
          <a:bodyPr/>
          <a:lstStyle/>
          <a:p>
            <a:pPr lvl="0" hangingPunct="1"/>
            <a:r>
              <a:rPr lang="el-GR" sz="1400" b="1">
                <a:solidFill>
                  <a:srgbClr val="000000"/>
                </a:solidFill>
                <a:latin typeface="Times New Roman" pitchFamily="18"/>
                <a:cs typeface="Times New Roman" pitchFamily="18"/>
              </a:rPr>
              <a:t>Παθογένεια αγγειοαποφρακτικής κρίσης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xfrm>
            <a:off x="838203" y="1981203"/>
            <a:ext cx="7772400" cy="4616448"/>
          </a:xfrm>
          <a:ln w="28575">
            <a:solidFill>
              <a:srgbClr val="C00000"/>
            </a:solidFill>
            <a:prstDash val="solid"/>
            <a:miter/>
          </a:ln>
        </p:spPr>
        <p:txBody>
          <a:bodyPr/>
          <a:lstStyle/>
          <a:p>
            <a:pPr lvl="0" hangingPunct="1">
              <a:buNone/>
            </a:pPr>
            <a:r>
              <a:rPr lang="el-GR">
                <a:latin typeface="Times New Roman" pitchFamily="18"/>
                <a:cs typeface="Times New Roman" pitchFamily="18"/>
              </a:rPr>
              <a:t>Η αγγειοαποφρακτική κρίση στη δρεπανοκυτταρική νόσο είναι αποτέλεσμα </a:t>
            </a:r>
            <a:r>
              <a:rPr lang="el-GR" b="1">
                <a:solidFill>
                  <a:srgbClr val="C00000"/>
                </a:solidFill>
                <a:latin typeface="Times New Roman" pitchFamily="18"/>
                <a:cs typeface="Times New Roman" pitchFamily="18"/>
              </a:rPr>
              <a:t>πολλαπλών αλληλοεξαρτώμενων παθοφυσιολογικών διαταραχών, </a:t>
            </a:r>
            <a:r>
              <a:rPr lang="el-GR">
                <a:latin typeface="Times New Roman" pitchFamily="18"/>
                <a:cs typeface="Times New Roman" pitchFamily="18"/>
              </a:rPr>
              <a:t>που οδηγούν σε σοβαρή </a:t>
            </a:r>
            <a:r>
              <a:rPr lang="el-GR" b="1">
                <a:latin typeface="Times New Roman" pitchFamily="18"/>
                <a:cs typeface="Times New Roman" pitchFamily="18"/>
              </a:rPr>
              <a:t>δυσλειτουργία του ενδοθηλίου</a:t>
            </a:r>
            <a:r>
              <a:rPr lang="el-GR">
                <a:latin typeface="Times New Roman" pitchFamily="18"/>
                <a:cs typeface="Times New Roman" pitchFamily="18"/>
              </a:rPr>
              <a:t> των αγγείων.</a:t>
            </a:r>
            <a:endParaRPr lang="en-US">
              <a:latin typeface="Times New Roman" pitchFamily="18"/>
              <a:cs typeface="Times New Roman" pitchFamily="18"/>
            </a:endParaRPr>
          </a:p>
          <a:p>
            <a:pPr lvl="0" hangingPunct="1">
              <a:buNone/>
            </a:pPr>
            <a:r>
              <a:rPr lang="el-GR">
                <a:latin typeface="Times New Roman" pitchFamily="18"/>
                <a:cs typeface="Times New Roman" pitchFamily="18"/>
              </a:rPr>
              <a:t>Το γεγονός αυτό βέβαια δεν πρέπει να μας οδηγήσει στο να παραβλέψουμε ότι το βασικό,       το </a:t>
            </a:r>
            <a:r>
              <a:rPr lang="el-GR" b="1">
                <a:latin typeface="Times New Roman" pitchFamily="18"/>
                <a:cs typeface="Times New Roman" pitchFamily="18"/>
              </a:rPr>
              <a:t>πρωταρχικό γεγονός, είναι ο πολυμερισμός του μορίου της αιμοσφαιρίνης και                              η δρεπάνωση των ερυθρών αιμοσφαιρίων</a:t>
            </a:r>
            <a:r>
              <a:rPr lang="el-GR">
                <a:latin typeface="Times New Roman" pitchFamily="18"/>
                <a:cs typeface="Times New Roman" pitchFamily="18"/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>
          <a:xfrm>
            <a:off x="2700342" y="620713"/>
            <a:ext cx="4473573" cy="792163"/>
          </a:xfrm>
          <a:solidFill>
            <a:srgbClr val="E1EFF4"/>
          </a:solidFill>
          <a:ln w="28575">
            <a:solidFill>
              <a:srgbClr val="C00000"/>
            </a:solidFill>
            <a:prstDash val="solid"/>
            <a:miter/>
          </a:ln>
        </p:spPr>
        <p:txBody>
          <a:bodyPr anchorCtr="1"/>
          <a:lstStyle/>
          <a:p>
            <a:pPr lvl="0" algn="ctr" hangingPunct="1"/>
            <a:r>
              <a:rPr lang="el-GR" b="1">
                <a:solidFill>
                  <a:srgbClr val="000000"/>
                </a:solidFill>
                <a:latin typeface="Times New Roman" pitchFamily="18"/>
                <a:cs typeface="Times New Roman" pitchFamily="18"/>
              </a:rPr>
              <a:t>ΟΡΙΣΜΟΙ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xfrm>
            <a:off x="539752" y="1484308"/>
            <a:ext cx="8229600" cy="5184776"/>
          </a:xfrm>
          <a:ln w="28575">
            <a:solidFill>
              <a:srgbClr val="C00000"/>
            </a:solidFill>
            <a:prstDash val="solid"/>
            <a:miter/>
          </a:ln>
        </p:spPr>
        <p:txBody>
          <a:bodyPr/>
          <a:lstStyle/>
          <a:p>
            <a:pPr lvl="0" algn="just" hangingPunct="1">
              <a:lnSpc>
                <a:spcPct val="80000"/>
              </a:lnSpc>
              <a:buClr>
                <a:srgbClr val="C00000"/>
              </a:buClr>
              <a:buFont typeface="Wingdings" pitchFamily="2"/>
              <a:buChar char="v"/>
            </a:pPr>
            <a:r>
              <a:rPr lang="en-US" sz="2400" b="1">
                <a:latin typeface="Times New Roman" pitchFamily="18"/>
                <a:cs typeface="Times New Roman" pitchFamily="18"/>
              </a:rPr>
              <a:t> </a:t>
            </a:r>
            <a:r>
              <a:rPr lang="el-GR" sz="2400" b="1">
                <a:latin typeface="Times New Roman" pitchFamily="18"/>
                <a:cs typeface="Times New Roman" pitchFamily="18"/>
              </a:rPr>
              <a:t>Οι αιμοσφαιρινοπάθειες χαρακτηρίζονται από την παρουσία </a:t>
            </a:r>
            <a:r>
              <a:rPr lang="el-GR" sz="2400" b="1">
                <a:solidFill>
                  <a:srgbClr val="C00000"/>
                </a:solidFill>
                <a:latin typeface="Times New Roman" pitchFamily="18"/>
                <a:cs typeface="Times New Roman" pitchFamily="18"/>
              </a:rPr>
              <a:t>ανώμαλου δομικά μορίου αιμοσφαιρίνης</a:t>
            </a:r>
            <a:r>
              <a:rPr lang="el-GR" sz="2400" b="1">
                <a:latin typeface="Times New Roman" pitchFamily="18"/>
                <a:cs typeface="Times New Roman" pitchFamily="18"/>
              </a:rPr>
              <a:t>, με την αντικατάσταση τουλάχιστον ενός αμινοξέος.</a:t>
            </a:r>
          </a:p>
          <a:p>
            <a:pPr lvl="0" algn="just" hangingPunct="1">
              <a:lnSpc>
                <a:spcPct val="80000"/>
              </a:lnSpc>
              <a:buNone/>
            </a:pPr>
            <a:endParaRPr lang="el-GR"/>
          </a:p>
          <a:p>
            <a:pPr lvl="0" algn="just" hangingPunct="1">
              <a:lnSpc>
                <a:spcPct val="80000"/>
              </a:lnSpc>
              <a:buClr>
                <a:srgbClr val="C00000"/>
              </a:buClr>
              <a:buFont typeface="Wingdings" pitchFamily="2"/>
              <a:buChar char="v"/>
            </a:pPr>
            <a:r>
              <a:rPr lang="en-US" sz="2400" b="1">
                <a:latin typeface="Times New Roman" pitchFamily="18"/>
                <a:cs typeface="Times New Roman" pitchFamily="18"/>
              </a:rPr>
              <a:t> </a:t>
            </a:r>
            <a:r>
              <a:rPr lang="el-GR" sz="2400" b="1">
                <a:latin typeface="Times New Roman" pitchFamily="18"/>
                <a:cs typeface="Times New Roman" pitchFamily="18"/>
              </a:rPr>
              <a:t>Στην ευρύτερη έννοια των παθήσεων της αιμοσφαιρίνης περιλαμβάνονται και οι θαλασσαιμίες ή μεσογειακά σύνδρομα, στα οποία όμως δεν υπάρχει δομική ανωμαλία της </a:t>
            </a:r>
            <a:r>
              <a:rPr lang="en-US" sz="2400" b="1">
                <a:latin typeface="Times New Roman" pitchFamily="18"/>
                <a:cs typeface="Times New Roman" pitchFamily="18"/>
              </a:rPr>
              <a:t>Hb</a:t>
            </a:r>
            <a:r>
              <a:rPr lang="el-GR" sz="2400" b="1">
                <a:latin typeface="Times New Roman" pitchFamily="18"/>
                <a:cs typeface="Times New Roman" pitchFamily="18"/>
              </a:rPr>
              <a:t>, αλλά ελαττωμένη ή ελλείπουσα σύνθεση μιας ή περισσότερων σφαιρινικών αλυσίδων της.</a:t>
            </a:r>
            <a:endParaRPr lang="en-US" sz="2400" b="1">
              <a:latin typeface="Times New Roman" pitchFamily="18"/>
              <a:cs typeface="Times New Roman" pitchFamily="18"/>
            </a:endParaRPr>
          </a:p>
          <a:p>
            <a:pPr lvl="0" algn="just" hangingPunct="1">
              <a:lnSpc>
                <a:spcPct val="80000"/>
              </a:lnSpc>
              <a:buNone/>
            </a:pPr>
            <a:endParaRPr lang="el-GR"/>
          </a:p>
          <a:p>
            <a:pPr lvl="0" algn="just" hangingPunct="1">
              <a:lnSpc>
                <a:spcPct val="80000"/>
              </a:lnSpc>
              <a:buClr>
                <a:srgbClr val="C00000"/>
              </a:buClr>
              <a:buFont typeface="Wingdings" pitchFamily="2"/>
              <a:buChar char="v"/>
            </a:pPr>
            <a:r>
              <a:rPr lang="en-US" sz="2400" b="1">
                <a:latin typeface="Times New Roman" pitchFamily="18"/>
                <a:cs typeface="Times New Roman" pitchFamily="18"/>
              </a:rPr>
              <a:t> </a:t>
            </a:r>
            <a:r>
              <a:rPr lang="el-GR" sz="2400" b="1">
                <a:latin typeface="Times New Roman" pitchFamily="18"/>
                <a:cs typeface="Times New Roman" pitchFamily="18"/>
              </a:rPr>
              <a:t>Σε γενικές, λοιπόν, γραμμές μπορεί να πει κανείς ότι στην </a:t>
            </a:r>
            <a:r>
              <a:rPr lang="el-GR" sz="2400" b="1">
                <a:solidFill>
                  <a:srgbClr val="C00000"/>
                </a:solidFill>
                <a:latin typeface="Times New Roman" pitchFamily="18"/>
                <a:cs typeface="Times New Roman" pitchFamily="18"/>
              </a:rPr>
              <a:t>θαλασσαιμία υπάρχει ποσοτική διαταραχή, ενώ στις αιμοσφαιρινοπάθειες ποιοτική διαταραχή</a:t>
            </a:r>
            <a:r>
              <a:rPr lang="el-GR" sz="2400" b="1">
                <a:latin typeface="Times New Roman" pitchFamily="18"/>
                <a:cs typeface="Times New Roman" pitchFamily="18"/>
              </a:rPr>
              <a:t>. Να σημειωθεί ότι υπάρχουν και νοσήματα χαρακτηριζόμενα και από τα δυο είδη των διαταραχών (ποσοτική και ποιοτική) του μορίου της </a:t>
            </a:r>
            <a:r>
              <a:rPr lang="en-US" sz="2400" b="1">
                <a:latin typeface="Times New Roman" pitchFamily="18"/>
                <a:cs typeface="Times New Roman" pitchFamily="18"/>
              </a:rPr>
              <a:t>Hb</a:t>
            </a:r>
            <a:r>
              <a:rPr lang="el-GR" sz="2400" b="1">
                <a:latin typeface="Times New Roman" pitchFamily="18"/>
                <a:cs typeface="Times New Roman" pitchFamily="18"/>
              </a:rPr>
              <a:t>, οι λεγόμενες θαλασσαιμικές αιμοσφαιρινοπάθειες.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>
          <a:xfrm>
            <a:off x="1547814" y="692145"/>
            <a:ext cx="6400800" cy="685800"/>
          </a:xfrm>
          <a:solidFill>
            <a:srgbClr val="E1EFF4"/>
          </a:solidFill>
          <a:ln w="28575">
            <a:solidFill>
              <a:srgbClr val="C00000"/>
            </a:solidFill>
            <a:prstDash val="solid"/>
            <a:miter/>
          </a:ln>
        </p:spPr>
        <p:txBody>
          <a:bodyPr anchorCtr="1"/>
          <a:lstStyle/>
          <a:p>
            <a:pPr lvl="0" algn="ctr" hangingPunct="1"/>
            <a:r>
              <a:rPr lang="el-GR" sz="3600" b="1">
                <a:solidFill>
                  <a:srgbClr val="003300"/>
                </a:solidFill>
                <a:latin typeface="Times New Roman" pitchFamily="18"/>
                <a:cs typeface="Times New Roman" pitchFamily="18"/>
              </a:rPr>
              <a:t>ΕΠΩΔΥΝΑ  ΕΠΕΙΣΟΔΙΑ (1)</a:t>
            </a:r>
            <a:endParaRPr lang="en-GB" sz="3600" b="1">
              <a:solidFill>
                <a:srgbClr val="003300"/>
              </a:solidFill>
              <a:latin typeface="Times New Roman" pitchFamily="18"/>
              <a:cs typeface="Times New Roman" pitchFamily="18"/>
            </a:endParaRP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xfrm>
            <a:off x="755651" y="1700217"/>
            <a:ext cx="7848596" cy="4756151"/>
          </a:xfrm>
          <a:ln w="9528">
            <a:solidFill>
              <a:srgbClr val="C00000"/>
            </a:solidFill>
            <a:prstDash val="solid"/>
            <a:miter/>
          </a:ln>
        </p:spPr>
        <p:txBody>
          <a:bodyPr/>
          <a:lstStyle/>
          <a:p>
            <a:pPr lvl="0" hangingPunct="1">
              <a:buNone/>
            </a:pPr>
            <a:r>
              <a:rPr lang="en-US" sz="2200" b="1">
                <a:solidFill>
                  <a:srgbClr val="080808"/>
                </a:solidFill>
              </a:rPr>
              <a:t>	</a:t>
            </a: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Οξύ έντονο άλγος =&gt;</a:t>
            </a:r>
            <a:r>
              <a:rPr lang="el-GR" sz="2400" b="1">
                <a:latin typeface="Times New Roman" pitchFamily="18"/>
                <a:cs typeface="Times New Roman" pitchFamily="18"/>
              </a:rPr>
              <a:t> </a:t>
            </a: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αγγειοαποφρακτική</a:t>
            </a:r>
            <a:r>
              <a:rPr lang="el-GR" sz="2400" b="1">
                <a:latin typeface="Times New Roman" pitchFamily="18"/>
                <a:cs typeface="Times New Roman" pitchFamily="18"/>
              </a:rPr>
              <a:t> </a:t>
            </a:r>
            <a:r>
              <a:rPr lang="el-GR" sz="2400" b="1">
                <a:solidFill>
                  <a:srgbClr val="CC0000"/>
                </a:solidFill>
                <a:latin typeface="Times New Roman" pitchFamily="18"/>
                <a:cs typeface="Times New Roman" pitchFamily="18"/>
              </a:rPr>
              <a:t>«κρίση»</a:t>
            </a:r>
            <a:endParaRPr lang="en-US" sz="2400" b="1">
              <a:solidFill>
                <a:srgbClr val="CC0000"/>
              </a:solidFill>
              <a:latin typeface="Times New Roman" pitchFamily="18"/>
              <a:cs typeface="Times New Roman" pitchFamily="18"/>
            </a:endParaRPr>
          </a:p>
          <a:p>
            <a:pPr lvl="0" hangingPunct="1">
              <a:buNone/>
            </a:pPr>
            <a:r>
              <a:rPr lang="en-US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	</a:t>
            </a: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Ποικίλουσα συχνότητα και βαρύτητα</a:t>
            </a:r>
            <a:endParaRPr lang="en-US" sz="2400" b="1">
              <a:solidFill>
                <a:srgbClr val="080808"/>
              </a:solidFill>
              <a:latin typeface="Times New Roman" pitchFamily="18"/>
              <a:cs typeface="Times New Roman" pitchFamily="18"/>
            </a:endParaRPr>
          </a:p>
          <a:p>
            <a:pPr lvl="1" hangingPunct="1">
              <a:buSzPts val="2399"/>
              <a:buBlip>
                <a:blip r:embed="rId3"/>
              </a:buBlip>
            </a:pPr>
            <a:r>
              <a:rPr lang="el-GR" sz="2400" b="1">
                <a:solidFill>
                  <a:srgbClr val="382971"/>
                </a:solidFill>
                <a:latin typeface="Times New Roman" pitchFamily="18"/>
                <a:cs typeface="Times New Roman" pitchFamily="18"/>
              </a:rPr>
              <a:t>ανάλογα με το γονότυπο</a:t>
            </a:r>
            <a:endParaRPr lang="en-US" sz="2400" b="1">
              <a:solidFill>
                <a:srgbClr val="382971"/>
              </a:solidFill>
              <a:latin typeface="Times New Roman" pitchFamily="18"/>
              <a:cs typeface="Times New Roman" pitchFamily="18"/>
            </a:endParaRPr>
          </a:p>
          <a:p>
            <a:pPr lvl="1" hangingPunct="1">
              <a:buSzPts val="2399"/>
              <a:buBlip>
                <a:blip r:embed="rId3"/>
              </a:buBlip>
            </a:pPr>
            <a:r>
              <a:rPr lang="el-GR" sz="2400" b="1">
                <a:solidFill>
                  <a:srgbClr val="382971"/>
                </a:solidFill>
                <a:latin typeface="Times New Roman" pitchFamily="18"/>
                <a:cs typeface="Times New Roman" pitchFamily="18"/>
              </a:rPr>
              <a:t>σε διάφορες περιόδους της ζωής του ιδίου ασθενούς</a:t>
            </a:r>
          </a:p>
          <a:p>
            <a:pPr lvl="0" hangingPunct="1">
              <a:buNone/>
            </a:pPr>
            <a:r>
              <a:rPr lang="en-US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	</a:t>
            </a: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Εκλυτικά αίτια</a:t>
            </a:r>
          </a:p>
          <a:p>
            <a:pPr lvl="1" hangingPunct="1">
              <a:lnSpc>
                <a:spcPct val="80000"/>
              </a:lnSpc>
              <a:buSzPts val="1560"/>
              <a:buBlip>
                <a:blip r:embed="rId4"/>
              </a:buBlip>
            </a:pPr>
            <a:r>
              <a:rPr lang="el-GR" sz="2400" b="1">
                <a:solidFill>
                  <a:srgbClr val="382971"/>
                </a:solidFill>
                <a:latin typeface="Times New Roman" pitchFamily="18"/>
                <a:cs typeface="Times New Roman" pitchFamily="18"/>
              </a:rPr>
              <a:t>Ψύχος</a:t>
            </a:r>
          </a:p>
          <a:p>
            <a:pPr lvl="1" hangingPunct="1">
              <a:lnSpc>
                <a:spcPct val="80000"/>
              </a:lnSpc>
              <a:buSzPts val="1560"/>
              <a:buBlip>
                <a:blip r:embed="rId4"/>
              </a:buBlip>
            </a:pPr>
            <a:r>
              <a:rPr lang="el-GR" sz="2400" b="1">
                <a:solidFill>
                  <a:srgbClr val="382971"/>
                </a:solidFill>
                <a:latin typeface="Times New Roman" pitchFamily="18"/>
                <a:cs typeface="Times New Roman" pitchFamily="18"/>
              </a:rPr>
              <a:t>Αφυδάτωση</a:t>
            </a:r>
          </a:p>
          <a:p>
            <a:pPr lvl="1" hangingPunct="1">
              <a:lnSpc>
                <a:spcPct val="80000"/>
              </a:lnSpc>
              <a:buSzPts val="1560"/>
              <a:buBlip>
                <a:blip r:embed="rId4"/>
              </a:buBlip>
            </a:pPr>
            <a:r>
              <a:rPr lang="el-GR" sz="2400" b="1">
                <a:solidFill>
                  <a:srgbClr val="382971"/>
                </a:solidFill>
                <a:latin typeface="Times New Roman" pitchFamily="18"/>
                <a:cs typeface="Times New Roman" pitchFamily="18"/>
              </a:rPr>
              <a:t>Λοιμώξεις</a:t>
            </a:r>
          </a:p>
          <a:p>
            <a:pPr lvl="1" hangingPunct="1">
              <a:lnSpc>
                <a:spcPct val="80000"/>
              </a:lnSpc>
              <a:buSzPts val="1560"/>
              <a:buBlip>
                <a:blip r:embed="rId4"/>
              </a:buBlip>
            </a:pPr>
            <a:r>
              <a:rPr lang="el-GR" sz="2400" b="1">
                <a:solidFill>
                  <a:srgbClr val="382971"/>
                </a:solidFill>
                <a:latin typeface="Times New Roman" pitchFamily="18"/>
                <a:cs typeface="Times New Roman" pitchFamily="18"/>
              </a:rPr>
              <a:t>Χρήση αλκοόλ</a:t>
            </a:r>
          </a:p>
          <a:p>
            <a:pPr lvl="1" hangingPunct="1">
              <a:lnSpc>
                <a:spcPct val="80000"/>
              </a:lnSpc>
              <a:buSzPts val="1560"/>
              <a:buBlip>
                <a:blip r:embed="rId4"/>
              </a:buBlip>
            </a:pPr>
            <a:r>
              <a:rPr lang="el-GR" sz="2400" b="1">
                <a:solidFill>
                  <a:srgbClr val="382971"/>
                </a:solidFill>
                <a:latin typeface="Times New Roman" pitchFamily="18"/>
                <a:cs typeface="Times New Roman" pitchFamily="18"/>
              </a:rPr>
              <a:t>Έμμηνος ρύση</a:t>
            </a:r>
          </a:p>
          <a:p>
            <a:pPr lvl="1" hangingPunct="1">
              <a:lnSpc>
                <a:spcPct val="80000"/>
              </a:lnSpc>
              <a:buSzPts val="1560"/>
              <a:buBlip>
                <a:blip r:embed="rId4"/>
              </a:buBlip>
            </a:pPr>
            <a:r>
              <a:rPr lang="el-GR" sz="2400" b="1">
                <a:solidFill>
                  <a:srgbClr val="382971"/>
                </a:solidFill>
                <a:latin typeface="Times New Roman" pitchFamily="18"/>
                <a:cs typeface="Times New Roman" pitchFamily="18"/>
              </a:rPr>
              <a:t>Άγχος</a:t>
            </a:r>
          </a:p>
          <a:p>
            <a:pPr lvl="1" hangingPunct="1">
              <a:lnSpc>
                <a:spcPct val="80000"/>
              </a:lnSpc>
              <a:buSzPts val="1560"/>
              <a:buBlip>
                <a:blip r:embed="rId4"/>
              </a:buBlip>
            </a:pPr>
            <a:r>
              <a:rPr lang="el-GR" sz="2400" b="1">
                <a:solidFill>
                  <a:srgbClr val="382971"/>
                </a:solidFill>
                <a:latin typeface="Times New Roman" pitchFamily="18"/>
                <a:cs typeface="Times New Roman" pitchFamily="18"/>
              </a:rPr>
              <a:t>Άλλα άγνωστα αίτια</a:t>
            </a:r>
          </a:p>
          <a:p>
            <a:pPr lvl="1" hangingPunct="1">
              <a:lnSpc>
                <a:spcPct val="80000"/>
              </a:lnSpc>
              <a:buNone/>
            </a:pPr>
            <a:r>
              <a:rPr lang="el-GR" sz="2400" b="1">
                <a:solidFill>
                  <a:srgbClr val="CC0000"/>
                </a:solidFill>
                <a:latin typeface="Times New Roman" pitchFamily="18"/>
                <a:cs typeface="Times New Roman" pitchFamily="18"/>
              </a:rPr>
              <a:t>Η παρουσία </a:t>
            </a:r>
            <a:r>
              <a:rPr lang="en-US" sz="2400" b="1">
                <a:solidFill>
                  <a:srgbClr val="CC0000"/>
                </a:solidFill>
                <a:latin typeface="Times New Roman" pitchFamily="18"/>
                <a:cs typeface="Times New Roman" pitchFamily="18"/>
              </a:rPr>
              <a:t>HbF </a:t>
            </a:r>
            <a:r>
              <a:rPr lang="el-GR" sz="2400" b="1">
                <a:solidFill>
                  <a:srgbClr val="CC0000"/>
                </a:solidFill>
                <a:latin typeface="Times New Roman" pitchFamily="18"/>
                <a:cs typeface="Times New Roman" pitchFamily="18"/>
              </a:rPr>
              <a:t>εμποδίζει την δρεπάνωση</a:t>
            </a:r>
            <a:endParaRPr lang="en-GB" sz="2400" b="1">
              <a:solidFill>
                <a:srgbClr val="CC0000"/>
              </a:solidFill>
              <a:latin typeface="Times New Roman" pitchFamily="18"/>
              <a:cs typeface="Times New Roman" pitchFamily="18"/>
            </a:endParaRPr>
          </a:p>
        </p:txBody>
      </p:sp>
      <p:pic>
        <p:nvPicPr>
          <p:cNvPr id="4" name="Picture 4" descr="cold">
            <a:hlinkClick r:id="rId5"/>
          </p:cNvPr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4211634" y="3500442"/>
            <a:ext cx="1901823" cy="1246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5" descr="dehydration">
            <a:hlinkClick r:id="rId7"/>
          </p:cNvPr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>
          <a:xfrm>
            <a:off x="6300792" y="3644898"/>
            <a:ext cx="1620838" cy="121602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6" descr="alcool">
            <a:hlinkClick r:id="rId9"/>
          </p:cNvPr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>
          <a:xfrm>
            <a:off x="4859341" y="4699001"/>
            <a:ext cx="792163" cy="137953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7" descr="Stress-Cat3">
            <a:hlinkClick r:id="rId11"/>
          </p:cNvPr>
          <p:cNvPicPr>
            <a:picLocks noChangeAspect="1"/>
          </p:cNvPicPr>
          <p:nvPr/>
        </p:nvPicPr>
        <p:blipFill>
          <a:blip r:embed="rId12"/>
          <a:srcRect/>
          <a:stretch>
            <a:fillRect/>
          </a:stretch>
        </p:blipFill>
        <p:spPr>
          <a:xfrm>
            <a:off x="5867403" y="4540252"/>
            <a:ext cx="808036" cy="1497009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8" descr="fever">
            <a:hlinkClick r:id="rId13"/>
          </p:cNvPr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>
          <a:xfrm>
            <a:off x="6877046" y="5013326"/>
            <a:ext cx="1666878" cy="10795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>
          <a:xfrm>
            <a:off x="1600200" y="914400"/>
            <a:ext cx="6629400" cy="761996"/>
          </a:xfrm>
          <a:solidFill>
            <a:srgbClr val="E1EFF4"/>
          </a:solidFill>
          <a:ln w="28575">
            <a:solidFill>
              <a:srgbClr val="C00000"/>
            </a:solidFill>
            <a:prstDash val="solid"/>
            <a:miter/>
          </a:ln>
        </p:spPr>
        <p:txBody>
          <a:bodyPr anchorCtr="1"/>
          <a:lstStyle/>
          <a:p>
            <a:pPr lvl="0" algn="ctr" hangingPunct="1"/>
            <a:r>
              <a:rPr lang="el-GR" sz="3200" b="1">
                <a:solidFill>
                  <a:srgbClr val="003300"/>
                </a:solidFill>
                <a:latin typeface="Times New Roman" pitchFamily="18"/>
                <a:cs typeface="Times New Roman" pitchFamily="18"/>
              </a:rPr>
              <a:t>ΕΠΩΔΥΝΑ  ΕΠΕΙΣΟΔΙΑ (2)</a:t>
            </a:r>
            <a:endParaRPr lang="en-GB" sz="3200" b="1">
              <a:solidFill>
                <a:srgbClr val="003300"/>
              </a:solidFill>
              <a:latin typeface="Times New Roman" pitchFamily="18"/>
              <a:cs typeface="Times New Roman" pitchFamily="18"/>
            </a:endParaRP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xfrm>
            <a:off x="2057400" y="2317747"/>
            <a:ext cx="6400800" cy="4159248"/>
          </a:xfrm>
          <a:ln w="9528">
            <a:solidFill>
              <a:srgbClr val="C00000"/>
            </a:solidFill>
            <a:prstDash val="solid"/>
            <a:miter/>
          </a:ln>
        </p:spPr>
        <p:txBody>
          <a:bodyPr/>
          <a:lstStyle/>
          <a:p>
            <a:pPr lvl="0" hangingPunct="1">
              <a:buClr>
                <a:srgbClr val="CC0000"/>
              </a:buClr>
              <a:buFont typeface="Wingdings" pitchFamily="2"/>
              <a:buChar char="v"/>
            </a:pPr>
            <a:r>
              <a:rPr lang="en-US" b="1">
                <a:solidFill>
                  <a:srgbClr val="C00000"/>
                </a:solidFill>
                <a:latin typeface="Times New Roman" pitchFamily="18"/>
                <a:cs typeface="Times New Roman" pitchFamily="18"/>
              </a:rPr>
              <a:t>   </a:t>
            </a:r>
            <a:r>
              <a:rPr lang="el-GR" b="1">
                <a:solidFill>
                  <a:srgbClr val="C00000"/>
                </a:solidFill>
                <a:latin typeface="Times New Roman" pitchFamily="18"/>
                <a:cs typeface="Times New Roman" pitchFamily="18"/>
              </a:rPr>
              <a:t>Εντόπιση του άλγους</a:t>
            </a:r>
          </a:p>
          <a:p>
            <a:pPr lvl="1" hangingPunct="1">
              <a:lnSpc>
                <a:spcPct val="95000"/>
              </a:lnSpc>
              <a:buSzPts val="2399"/>
              <a:buBlip>
                <a:blip r:embed="rId3"/>
              </a:buBlip>
            </a:pPr>
            <a:r>
              <a:rPr lang="en-US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   </a:t>
            </a: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Οσφυϊκή μοίρα ΣΣ</a:t>
            </a:r>
          </a:p>
          <a:p>
            <a:pPr lvl="1" hangingPunct="1">
              <a:lnSpc>
                <a:spcPct val="95000"/>
              </a:lnSpc>
              <a:buSzPts val="2399"/>
              <a:buBlip>
                <a:blip r:embed="rId3"/>
              </a:buBlip>
            </a:pPr>
            <a:r>
              <a:rPr lang="en-US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   </a:t>
            </a: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Κοιλιά</a:t>
            </a:r>
          </a:p>
          <a:p>
            <a:pPr lvl="1" hangingPunct="1">
              <a:lnSpc>
                <a:spcPct val="95000"/>
              </a:lnSpc>
              <a:buSzPts val="2399"/>
              <a:buBlip>
                <a:blip r:embed="rId3"/>
              </a:buBlip>
            </a:pPr>
            <a:r>
              <a:rPr lang="en-US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   </a:t>
            </a: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Κάτω άκρα</a:t>
            </a:r>
          </a:p>
          <a:p>
            <a:pPr lvl="1" hangingPunct="1">
              <a:lnSpc>
                <a:spcPct val="95000"/>
              </a:lnSpc>
              <a:buSzPts val="2399"/>
              <a:buBlip>
                <a:blip r:embed="rId3"/>
              </a:buBlip>
            </a:pPr>
            <a:r>
              <a:rPr lang="en-US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   </a:t>
            </a: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Στέρνο</a:t>
            </a:r>
          </a:p>
          <a:p>
            <a:pPr lvl="1" hangingPunct="1">
              <a:lnSpc>
                <a:spcPct val="95000"/>
              </a:lnSpc>
              <a:buSzPts val="2399"/>
              <a:buBlip>
                <a:blip r:embed="rId3"/>
              </a:buBlip>
            </a:pPr>
            <a:r>
              <a:rPr lang="en-US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   </a:t>
            </a: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Πλευρές</a:t>
            </a:r>
          </a:p>
          <a:p>
            <a:pPr lvl="1" hangingPunct="1">
              <a:lnSpc>
                <a:spcPct val="95000"/>
              </a:lnSpc>
              <a:buSzPts val="2399"/>
              <a:buBlip>
                <a:blip r:embed="rId3"/>
              </a:buBlip>
            </a:pPr>
            <a:r>
              <a:rPr lang="en-US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   </a:t>
            </a: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Άνω άκρα</a:t>
            </a:r>
          </a:p>
          <a:p>
            <a:pPr lvl="0" hangingPunct="1">
              <a:buClr>
                <a:srgbClr val="CC0000"/>
              </a:buClr>
              <a:buFont typeface="Wingdings" pitchFamily="2"/>
              <a:buChar char="v"/>
            </a:pPr>
            <a:r>
              <a:rPr lang="en-US" b="1">
                <a:solidFill>
                  <a:srgbClr val="C00000"/>
                </a:solidFill>
                <a:latin typeface="Times New Roman" pitchFamily="18"/>
                <a:cs typeface="Times New Roman" pitchFamily="18"/>
              </a:rPr>
              <a:t>   </a:t>
            </a:r>
            <a:r>
              <a:rPr lang="el-GR" b="1">
                <a:solidFill>
                  <a:srgbClr val="C00000"/>
                </a:solidFill>
                <a:latin typeface="Times New Roman" pitchFamily="18"/>
                <a:cs typeface="Times New Roman" pitchFamily="18"/>
              </a:rPr>
              <a:t>Διάρκεια : 8-10 ημέρες</a:t>
            </a:r>
          </a:p>
        </p:txBody>
      </p:sp>
      <p:pic>
        <p:nvPicPr>
          <p:cNvPr id="4" name="Picture 4" descr="label">
            <a:hlinkClick r:id="rId4"/>
          </p:cNvPr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6372225" y="2852735"/>
            <a:ext cx="1393829" cy="15652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>
          <a:xfrm>
            <a:off x="1454152" y="823910"/>
            <a:ext cx="6781803" cy="761996"/>
          </a:xfrm>
          <a:solidFill>
            <a:srgbClr val="E1EFF4"/>
          </a:solidFill>
          <a:ln w="9528">
            <a:solidFill>
              <a:srgbClr val="C00000"/>
            </a:solidFill>
            <a:prstDash val="solid"/>
            <a:miter/>
          </a:ln>
        </p:spPr>
        <p:txBody>
          <a:bodyPr anchorCtr="1"/>
          <a:lstStyle/>
          <a:p>
            <a:pPr lvl="0" algn="ctr" hangingPunct="1"/>
            <a:r>
              <a:rPr lang="el-GR" sz="3200" b="1">
                <a:solidFill>
                  <a:srgbClr val="003300"/>
                </a:solidFill>
                <a:latin typeface="Times New Roman" pitchFamily="18"/>
                <a:cs typeface="Times New Roman" pitchFamily="18"/>
              </a:rPr>
              <a:t>ΕΠΩΔΥΝΑ  ΕΠΕΙΣΟΔΙΑ (3)</a:t>
            </a:r>
            <a:endParaRPr lang="en-GB" sz="3200" b="1">
              <a:solidFill>
                <a:srgbClr val="003300"/>
              </a:solidFill>
              <a:latin typeface="Times New Roman" pitchFamily="18"/>
              <a:cs typeface="Times New Roman" pitchFamily="18"/>
            </a:endParaRP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xfrm>
            <a:off x="250829" y="2133596"/>
            <a:ext cx="3816348" cy="4159248"/>
          </a:xfrm>
          <a:ln w="9528">
            <a:solidFill>
              <a:srgbClr val="C00000"/>
            </a:solidFill>
            <a:prstDash val="solid"/>
            <a:miter/>
          </a:ln>
        </p:spPr>
        <p:txBody>
          <a:bodyPr/>
          <a:lstStyle/>
          <a:p>
            <a:pPr lvl="0" hangingPunct="1">
              <a:buNone/>
            </a:pPr>
            <a:r>
              <a:rPr lang="el-GR" b="1">
                <a:solidFill>
                  <a:srgbClr val="0000CC"/>
                </a:solidFill>
                <a:latin typeface="Times New Roman" pitchFamily="18"/>
                <a:cs typeface="Times New Roman" pitchFamily="18"/>
              </a:rPr>
              <a:t>      </a:t>
            </a:r>
            <a:r>
              <a:rPr lang="el-GR" b="1">
                <a:solidFill>
                  <a:srgbClr val="C00000"/>
                </a:solidFill>
                <a:latin typeface="Times New Roman" pitchFamily="18"/>
                <a:cs typeface="Times New Roman" pitchFamily="18"/>
              </a:rPr>
              <a:t>Γενικά και                                             τοπικά φαινόμενα</a:t>
            </a:r>
          </a:p>
          <a:p>
            <a:pPr lvl="1" hangingPunct="1">
              <a:buClr>
                <a:srgbClr val="FF0000"/>
              </a:buClr>
            </a:pPr>
            <a:endParaRPr lang="el-GR" sz="2000" b="1">
              <a:solidFill>
                <a:srgbClr val="0000CC"/>
              </a:solidFill>
              <a:latin typeface="Times New Roman" pitchFamily="18"/>
              <a:cs typeface="Times New Roman" pitchFamily="18"/>
            </a:endParaRPr>
          </a:p>
          <a:p>
            <a:pPr lvl="1" hangingPunct="1">
              <a:buSzPts val="2799"/>
              <a:buBlip>
                <a:blip r:embed="rId3"/>
              </a:buBlip>
            </a:pPr>
            <a:r>
              <a:rPr lang="en-US" sz="28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 </a:t>
            </a:r>
            <a:r>
              <a:rPr lang="el-GR" sz="28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Πυρετός</a:t>
            </a:r>
          </a:p>
          <a:p>
            <a:pPr lvl="1" hangingPunct="1">
              <a:buSzPts val="2799"/>
              <a:buBlip>
                <a:blip r:embed="rId3"/>
              </a:buBlip>
            </a:pPr>
            <a:r>
              <a:rPr lang="en-US" sz="28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 </a:t>
            </a:r>
            <a:r>
              <a:rPr lang="el-GR" sz="28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Οίδημα περιοχής</a:t>
            </a:r>
          </a:p>
          <a:p>
            <a:pPr lvl="1" hangingPunct="1">
              <a:buSzPts val="2799"/>
              <a:buBlip>
                <a:blip r:embed="rId3"/>
              </a:buBlip>
            </a:pPr>
            <a:r>
              <a:rPr lang="en-US" sz="28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 </a:t>
            </a:r>
            <a:r>
              <a:rPr lang="el-GR" sz="28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Υπέρταση</a:t>
            </a:r>
          </a:p>
          <a:p>
            <a:pPr lvl="1" hangingPunct="1">
              <a:buSzPts val="2799"/>
              <a:buBlip>
                <a:blip r:embed="rId3"/>
              </a:buBlip>
            </a:pPr>
            <a:r>
              <a:rPr lang="en-US" sz="28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 </a:t>
            </a:r>
            <a:r>
              <a:rPr lang="el-GR" sz="28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Ταχυκαρδία</a:t>
            </a:r>
          </a:p>
          <a:p>
            <a:pPr lvl="1" hangingPunct="1">
              <a:buSzPts val="2799"/>
              <a:buBlip>
                <a:blip r:embed="rId3"/>
              </a:buBlip>
            </a:pPr>
            <a:r>
              <a:rPr lang="en-US" sz="28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 </a:t>
            </a:r>
            <a:r>
              <a:rPr lang="el-GR" sz="28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Ταχύπνοια</a:t>
            </a:r>
          </a:p>
          <a:p>
            <a:pPr lvl="1" hangingPunct="1">
              <a:buSzPts val="2799"/>
              <a:buBlip>
                <a:blip r:embed="rId3"/>
              </a:buBlip>
            </a:pPr>
            <a:r>
              <a:rPr lang="en-US" sz="28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 </a:t>
            </a:r>
            <a:r>
              <a:rPr lang="el-GR" sz="28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Ναυτία</a:t>
            </a:r>
          </a:p>
          <a:p>
            <a:pPr lvl="1" hangingPunct="1">
              <a:buNone/>
            </a:pPr>
            <a:endParaRPr lang="en-GB" sz="2000" b="1">
              <a:solidFill>
                <a:srgbClr val="080808"/>
              </a:solidFill>
              <a:latin typeface="Times New Roman" pitchFamily="18"/>
              <a:cs typeface="Times New Roman" pitchFamily="18"/>
            </a:endParaRPr>
          </a:p>
        </p:txBody>
      </p:sp>
      <p:sp>
        <p:nvSpPr>
          <p:cNvPr id="4" name="Text Box 4"/>
          <p:cNvSpPr txBox="1"/>
          <p:nvPr/>
        </p:nvSpPr>
        <p:spPr>
          <a:xfrm>
            <a:off x="3708404" y="1700217"/>
            <a:ext cx="5206995" cy="360204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75000"/>
              </a:lnSpc>
              <a:spcBef>
                <a:spcPts val="14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ＭＳ Ｐゴシック" pitchFamily="34"/>
              </a:rPr>
              <a:t>         </a:t>
            </a:r>
            <a:r>
              <a:rPr lang="el-GR" sz="2400" b="1" i="0" u="none" strike="noStrike" kern="1200" cap="none" spc="0" baseline="0">
                <a:solidFill>
                  <a:srgbClr val="002060"/>
                </a:solidFill>
                <a:uFillTx/>
                <a:latin typeface="Times New Roman" pitchFamily="18"/>
                <a:ea typeface="ＭＳ Ｐゴシック" pitchFamily="34"/>
              </a:rPr>
              <a:t>Εργαστηριακά ευρήματα</a:t>
            </a:r>
          </a:p>
          <a:p>
            <a:pPr marL="0" marR="0" lvl="0" indent="0" algn="l" defTabSz="914400" rtl="0" fontAlgn="auto" hangingPunct="1">
              <a:lnSpc>
                <a:spcPct val="75000"/>
              </a:lnSpc>
              <a:spcBef>
                <a:spcPts val="14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2400" b="0" i="0" u="none" strike="noStrike" kern="1200" cap="none" spc="0" baseline="0">
                <a:solidFill>
                  <a:srgbClr val="69676D"/>
                </a:solidFill>
                <a:uFillTx/>
                <a:latin typeface="Times New Roman" pitchFamily="18"/>
                <a:ea typeface="ＭＳ Ｐゴシック" pitchFamily="34"/>
              </a:rPr>
              <a:t>	</a:t>
            </a:r>
          </a:p>
          <a:p>
            <a:pPr marL="457200" marR="0" lvl="1" indent="0" algn="l" defTabSz="914400" rtl="0" fontAlgn="auto" hangingPunct="1">
              <a:lnSpc>
                <a:spcPct val="75000"/>
              </a:lnSpc>
              <a:spcBef>
                <a:spcPts val="1400"/>
              </a:spcBef>
              <a:spcAft>
                <a:spcPts val="0"/>
              </a:spcAft>
              <a:buClr>
                <a:srgbClr val="0000FF"/>
              </a:buClr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2400" b="0" i="0" u="none" strike="noStrike" kern="1200" cap="none" spc="0" baseline="0">
                <a:solidFill>
                  <a:srgbClr val="0000FF"/>
                </a:solidFill>
                <a:uFillTx/>
                <a:latin typeface="Times New Roman" pitchFamily="18"/>
                <a:ea typeface="ＭＳ Ｐゴシック" pitchFamily="34"/>
              </a:rPr>
              <a:t>   </a:t>
            </a:r>
            <a:r>
              <a:rPr lang="el-GR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ＭＳ Ｐゴシック" pitchFamily="34"/>
              </a:rPr>
              <a:t>Αύξηση </a:t>
            </a:r>
            <a:r>
              <a: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ＭＳ Ｐゴシック" pitchFamily="34"/>
              </a:rPr>
              <a:t>LDH</a:t>
            </a:r>
            <a:r>
              <a:rPr lang="el-GR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ＭＳ Ｐゴシック" pitchFamily="34"/>
              </a:rPr>
              <a:t>-χολερυθρίνης</a:t>
            </a:r>
            <a:endParaRPr lang="en-US" sz="2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ＭＳ Ｐゴシック" pitchFamily="34"/>
            </a:endParaRPr>
          </a:p>
          <a:p>
            <a:pPr marL="457200" marR="0" lvl="1" indent="0" algn="l" defTabSz="914400" rtl="0" fontAlgn="auto" hangingPunct="1">
              <a:lnSpc>
                <a:spcPct val="75000"/>
              </a:lnSpc>
              <a:spcBef>
                <a:spcPts val="1400"/>
              </a:spcBef>
              <a:spcAft>
                <a:spcPts val="0"/>
              </a:spcAft>
              <a:buClr>
                <a:srgbClr val="0000FF"/>
              </a:buClr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ＭＳ Ｐゴシック" pitchFamily="34"/>
              </a:rPr>
              <a:t>  </a:t>
            </a:r>
            <a:r>
              <a:rPr lang="el-GR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ＭＳ Ｐゴシック" pitchFamily="34"/>
              </a:rPr>
              <a:t>   »  Ουδετεροφίλων</a:t>
            </a:r>
          </a:p>
          <a:p>
            <a:pPr marL="457200" marR="0" lvl="1" indent="0" algn="l" defTabSz="914400" rtl="0" fontAlgn="auto" hangingPunct="1">
              <a:lnSpc>
                <a:spcPct val="75000"/>
              </a:lnSpc>
              <a:spcBef>
                <a:spcPts val="1400"/>
              </a:spcBef>
              <a:spcAft>
                <a:spcPts val="0"/>
              </a:spcAft>
              <a:buClr>
                <a:srgbClr val="0000FF"/>
              </a:buClr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2400" b="0" i="0" u="none" strike="noStrike" kern="1200" cap="none" spc="0" baseline="0">
                <a:solidFill>
                  <a:srgbClr val="0000FF"/>
                </a:solidFill>
                <a:uFillTx/>
                <a:latin typeface="Times New Roman" pitchFamily="18"/>
                <a:ea typeface="ＭＳ Ｐゴシック" pitchFamily="34"/>
              </a:rPr>
              <a:t>     </a:t>
            </a:r>
            <a:r>
              <a:rPr lang="el-GR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ＭＳ Ｐゴシック" pitchFamily="34"/>
              </a:rPr>
              <a:t>»  Πρωτεϊνών οξείας φάσης</a:t>
            </a:r>
          </a:p>
          <a:p>
            <a:pPr marL="457200" marR="0" lvl="1" indent="0" algn="l" defTabSz="914400" rtl="0" fontAlgn="auto" hangingPunct="1">
              <a:lnSpc>
                <a:spcPct val="75000"/>
              </a:lnSpc>
              <a:spcBef>
                <a:spcPts val="1400"/>
              </a:spcBef>
              <a:spcAft>
                <a:spcPts val="0"/>
              </a:spcAft>
              <a:buClr>
                <a:srgbClr val="0000FF"/>
              </a:buClr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ＭＳ Ｐゴシック" pitchFamily="34"/>
              </a:rPr>
              <a:t>     »  Ιντερλευκίνης-1</a:t>
            </a:r>
          </a:p>
          <a:p>
            <a:pPr marL="457200" marR="0" lvl="1" indent="0" algn="l" defTabSz="914400" rtl="0" fontAlgn="auto" hangingPunct="1">
              <a:lnSpc>
                <a:spcPct val="75000"/>
              </a:lnSpc>
              <a:spcBef>
                <a:spcPts val="1400"/>
              </a:spcBef>
              <a:spcAft>
                <a:spcPts val="0"/>
              </a:spcAft>
              <a:buClr>
                <a:srgbClr val="0000FF"/>
              </a:buClr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ＭＳ Ｐゴシック" pitchFamily="34"/>
              </a:rPr>
              <a:t>     »  </a:t>
            </a:r>
            <a:r>
              <a: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ＭＳ Ｐゴシック" pitchFamily="34"/>
              </a:rPr>
              <a:t>TNF-</a:t>
            </a:r>
            <a:r>
              <a:rPr lang="el-GR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ＭＳ Ｐゴシック" pitchFamily="34"/>
              </a:rPr>
              <a:t>α</a:t>
            </a:r>
          </a:p>
          <a:p>
            <a:pPr marL="457200" marR="0" lvl="1" indent="0" algn="l" defTabSz="914400" rtl="0" fontAlgn="auto" hangingPunct="1">
              <a:lnSpc>
                <a:spcPct val="75000"/>
              </a:lnSpc>
              <a:spcBef>
                <a:spcPts val="1400"/>
              </a:spcBef>
              <a:spcAft>
                <a:spcPts val="0"/>
              </a:spcAft>
              <a:buClr>
                <a:srgbClr val="0000FF"/>
              </a:buClr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ＭＳ Ｐゴシック" pitchFamily="34"/>
              </a:rPr>
              <a:t>     »  Γλοιότητος αίματος</a:t>
            </a:r>
            <a:endParaRPr lang="en-GB" sz="2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ＭＳ Ｐゴシック" pitchFamily="34"/>
            </a:endParaRPr>
          </a:p>
        </p:txBody>
      </p:sp>
      <p:pic>
        <p:nvPicPr>
          <p:cNvPr id="5" name="Picture 5" descr="microscope">
            <a:hlinkClick r:id="rId4"/>
          </p:cNvPr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5867403" y="5516566"/>
            <a:ext cx="1584326" cy="11509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>
          <a:xfrm>
            <a:off x="611184" y="115891"/>
            <a:ext cx="8229600" cy="649288"/>
          </a:xfrm>
          <a:solidFill>
            <a:srgbClr val="E1EFF4"/>
          </a:solidFill>
          <a:ln w="28575">
            <a:solidFill>
              <a:srgbClr val="C00000"/>
            </a:solidFill>
            <a:prstDash val="solid"/>
            <a:miter/>
          </a:ln>
        </p:spPr>
        <p:txBody>
          <a:bodyPr anchorCtr="1"/>
          <a:lstStyle/>
          <a:p>
            <a:pPr lvl="0" algn="ctr" hangingPunct="1"/>
            <a:r>
              <a:rPr lang="el-GR" sz="3200" b="1">
                <a:solidFill>
                  <a:srgbClr val="000000"/>
                </a:solidFill>
                <a:latin typeface="Times New Roman" pitchFamily="18"/>
                <a:cs typeface="Times New Roman" pitchFamily="18"/>
              </a:rPr>
              <a:t>Εκδηλώσεις από άλλα όργανα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xfrm>
            <a:off x="1547814" y="981078"/>
            <a:ext cx="6491289" cy="5761040"/>
          </a:xfrm>
          <a:ln w="9528">
            <a:solidFill>
              <a:srgbClr val="C00000"/>
            </a:solidFill>
            <a:prstDash val="solid"/>
            <a:miter/>
          </a:ln>
        </p:spPr>
        <p:txBody>
          <a:bodyPr/>
          <a:lstStyle/>
          <a:p>
            <a:pPr marL="633414" lvl="0" indent="-523878" hangingPunct="1">
              <a:buClr>
                <a:srgbClr val="C00000"/>
              </a:buClr>
              <a:buFont typeface="Wingdings" pitchFamily="2"/>
              <a:buChar char="v"/>
            </a:pPr>
            <a:r>
              <a:rPr lang="el-GR" sz="2600" b="1">
                <a:latin typeface="Times New Roman" pitchFamily="18"/>
                <a:cs typeface="Times New Roman" pitchFamily="18"/>
              </a:rPr>
              <a:t>Καρδιά-Πνεύμονες</a:t>
            </a:r>
          </a:p>
          <a:p>
            <a:pPr marL="633414" lvl="0" indent="-523878" hangingPunct="1">
              <a:buClr>
                <a:srgbClr val="C00000"/>
              </a:buClr>
              <a:buFont typeface="Wingdings" pitchFamily="2"/>
              <a:buChar char="v"/>
            </a:pPr>
            <a:endParaRPr lang="el-GR" sz="2600" b="1">
              <a:latin typeface="Times New Roman" pitchFamily="18"/>
              <a:cs typeface="Times New Roman" pitchFamily="18"/>
            </a:endParaRPr>
          </a:p>
          <a:p>
            <a:pPr marL="633414" lvl="0" indent="-523878" hangingPunct="1">
              <a:buClr>
                <a:srgbClr val="C00000"/>
              </a:buClr>
              <a:buFont typeface="Wingdings" pitchFamily="2"/>
              <a:buChar char="v"/>
            </a:pPr>
            <a:r>
              <a:rPr lang="el-GR" sz="2600" b="1">
                <a:latin typeface="Times New Roman" pitchFamily="18"/>
                <a:cs typeface="Times New Roman" pitchFamily="18"/>
              </a:rPr>
              <a:t>Ήπαρ-χοληφόρα</a:t>
            </a:r>
          </a:p>
          <a:p>
            <a:pPr marL="633414" lvl="0" indent="-523878" hangingPunct="1">
              <a:buClr>
                <a:srgbClr val="C00000"/>
              </a:buClr>
              <a:buFont typeface="Wingdings" pitchFamily="2"/>
              <a:buChar char="v"/>
            </a:pPr>
            <a:endParaRPr lang="el-GR" sz="2600" b="1">
              <a:latin typeface="Times New Roman" pitchFamily="18"/>
              <a:cs typeface="Times New Roman" pitchFamily="18"/>
            </a:endParaRPr>
          </a:p>
          <a:p>
            <a:pPr marL="633414" lvl="0" indent="-523878" hangingPunct="1">
              <a:buClr>
                <a:srgbClr val="C00000"/>
              </a:buClr>
              <a:buFont typeface="Wingdings" pitchFamily="2"/>
              <a:buChar char="v"/>
            </a:pPr>
            <a:r>
              <a:rPr lang="el-GR" sz="2600" b="1">
                <a:latin typeface="Times New Roman" pitchFamily="18"/>
                <a:cs typeface="Times New Roman" pitchFamily="18"/>
              </a:rPr>
              <a:t>Ουροποιογεννητικό</a:t>
            </a:r>
          </a:p>
          <a:p>
            <a:pPr marL="633414" lvl="0" indent="-523878" hangingPunct="1">
              <a:buClr>
                <a:srgbClr val="C00000"/>
              </a:buClr>
              <a:buFont typeface="Wingdings" pitchFamily="2"/>
              <a:buChar char="v"/>
            </a:pPr>
            <a:endParaRPr lang="el-GR" sz="2600" b="1">
              <a:latin typeface="Times New Roman" pitchFamily="18"/>
              <a:cs typeface="Times New Roman" pitchFamily="18"/>
            </a:endParaRPr>
          </a:p>
          <a:p>
            <a:pPr marL="633414" lvl="0" indent="-523878" hangingPunct="1">
              <a:buClr>
                <a:srgbClr val="C00000"/>
              </a:buClr>
              <a:buFont typeface="Wingdings" pitchFamily="2"/>
              <a:buChar char="v"/>
            </a:pPr>
            <a:r>
              <a:rPr lang="el-GR" sz="2600" b="1">
                <a:latin typeface="Times New Roman" pitchFamily="18"/>
                <a:cs typeface="Times New Roman" pitchFamily="18"/>
              </a:rPr>
              <a:t>Οστά</a:t>
            </a:r>
          </a:p>
          <a:p>
            <a:pPr marL="633414" lvl="0" indent="-523878" hangingPunct="1">
              <a:buNone/>
            </a:pPr>
            <a:endParaRPr lang="el-GR" sz="2600" b="1">
              <a:latin typeface="Times New Roman" pitchFamily="18"/>
              <a:cs typeface="Times New Roman" pitchFamily="18"/>
            </a:endParaRPr>
          </a:p>
          <a:p>
            <a:pPr marL="633414" lvl="0" indent="-523878" hangingPunct="1">
              <a:buClr>
                <a:srgbClr val="C00000"/>
              </a:buClr>
              <a:buFont typeface="Wingdings" pitchFamily="2"/>
              <a:buChar char="v"/>
            </a:pPr>
            <a:r>
              <a:rPr lang="el-GR" sz="2600" b="1">
                <a:latin typeface="Times New Roman" pitchFamily="18"/>
                <a:cs typeface="Times New Roman" pitchFamily="18"/>
              </a:rPr>
              <a:t>Οφθαλμοί</a:t>
            </a:r>
          </a:p>
          <a:p>
            <a:pPr marL="633414" lvl="0" indent="-523878" hangingPunct="1">
              <a:buClr>
                <a:srgbClr val="C00000"/>
              </a:buClr>
              <a:buFont typeface="Wingdings" pitchFamily="2"/>
              <a:buChar char="v"/>
            </a:pPr>
            <a:endParaRPr lang="el-GR" sz="2600" b="1">
              <a:latin typeface="Times New Roman" pitchFamily="18"/>
              <a:cs typeface="Times New Roman" pitchFamily="18"/>
            </a:endParaRPr>
          </a:p>
          <a:p>
            <a:pPr marL="633414" lvl="0" indent="-523878" hangingPunct="1">
              <a:buClr>
                <a:srgbClr val="C00000"/>
              </a:buClr>
              <a:buFont typeface="Wingdings" pitchFamily="2"/>
              <a:buChar char="v"/>
            </a:pPr>
            <a:r>
              <a:rPr lang="el-GR" sz="2600" b="1">
                <a:latin typeface="Times New Roman" pitchFamily="18"/>
                <a:cs typeface="Times New Roman" pitchFamily="18"/>
              </a:rPr>
              <a:t>Δέρμα</a:t>
            </a:r>
          </a:p>
          <a:p>
            <a:pPr marL="633414" lvl="0" indent="-523878" hangingPunct="1">
              <a:buClr>
                <a:srgbClr val="C00000"/>
              </a:buClr>
              <a:buFont typeface="Wingdings" pitchFamily="2"/>
              <a:buChar char="v"/>
            </a:pPr>
            <a:endParaRPr lang="el-GR" sz="2600" b="1">
              <a:latin typeface="Times New Roman" pitchFamily="18"/>
              <a:cs typeface="Times New Roman" pitchFamily="18"/>
            </a:endParaRPr>
          </a:p>
          <a:p>
            <a:pPr marL="633414" lvl="0" indent="-523878" hangingPunct="1">
              <a:buClr>
                <a:srgbClr val="C00000"/>
              </a:buClr>
              <a:buFont typeface="Wingdings" pitchFamily="2"/>
              <a:buChar char="v"/>
            </a:pPr>
            <a:r>
              <a:rPr lang="el-GR" sz="2600" b="1">
                <a:latin typeface="Times New Roman" pitchFamily="18"/>
                <a:cs typeface="Times New Roman" pitchFamily="18"/>
              </a:rPr>
              <a:t>Κεντρικό νευρικό σύστημα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>
          <a:xfrm>
            <a:off x="1979611" y="476246"/>
            <a:ext cx="5521320" cy="914400"/>
          </a:xfrm>
          <a:solidFill>
            <a:srgbClr val="E1EFF4"/>
          </a:solidFill>
          <a:ln w="28575">
            <a:solidFill>
              <a:srgbClr val="C00000"/>
            </a:solidFill>
            <a:prstDash val="solid"/>
            <a:miter/>
          </a:ln>
        </p:spPr>
        <p:txBody>
          <a:bodyPr anchorCtr="1"/>
          <a:lstStyle/>
          <a:p>
            <a:pPr lvl="0" algn="ctr" hangingPunct="1"/>
            <a:r>
              <a:rPr lang="el-GR" sz="3200" b="1">
                <a:solidFill>
                  <a:srgbClr val="000000"/>
                </a:solidFill>
                <a:latin typeface="Times New Roman" pitchFamily="18"/>
                <a:cs typeface="Times New Roman" pitchFamily="18"/>
              </a:rPr>
              <a:t>ΛΟΙΜΩΞΕΙΣ (1)</a:t>
            </a:r>
            <a:endParaRPr lang="en-GB" sz="3200" b="1">
              <a:solidFill>
                <a:srgbClr val="000000"/>
              </a:solidFill>
              <a:latin typeface="Times New Roman" pitchFamily="18"/>
              <a:cs typeface="Times New Roman" pitchFamily="18"/>
            </a:endParaRP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xfrm>
            <a:off x="684208" y="1484308"/>
            <a:ext cx="7924803" cy="5113333"/>
          </a:xfrm>
          <a:ln w="28575">
            <a:solidFill>
              <a:srgbClr val="C00000"/>
            </a:solidFill>
            <a:prstDash val="solid"/>
            <a:miter/>
          </a:ln>
        </p:spPr>
        <p:txBody>
          <a:bodyPr/>
          <a:lstStyle/>
          <a:p>
            <a:pPr lvl="0" hangingPunct="1">
              <a:buNone/>
            </a:pPr>
            <a:r>
              <a:rPr lang="el-GR" sz="2400" b="1">
                <a:solidFill>
                  <a:srgbClr val="080808"/>
                </a:solidFill>
              </a:rPr>
              <a:t>   </a:t>
            </a:r>
            <a:endParaRPr lang="en-US" sz="2400" b="1">
              <a:solidFill>
                <a:srgbClr val="080808"/>
              </a:solidFill>
            </a:endParaRPr>
          </a:p>
          <a:p>
            <a:pPr lvl="0" hangingPunct="1">
              <a:buNone/>
            </a:pP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Ανοσολογική ανεπάρκεια λόγω λειτουργικής ασπληνίας</a:t>
            </a:r>
          </a:p>
          <a:p>
            <a:pPr lvl="1" hangingPunct="1">
              <a:buClr>
                <a:srgbClr val="FE0A27"/>
              </a:buClr>
              <a:buSzPct val="65000"/>
              <a:buFont typeface="Wingdings" pitchFamily="2"/>
              <a:buChar char="u"/>
            </a:pPr>
            <a:r>
              <a:rPr lang="el-GR" sz="2400" b="1">
                <a:solidFill>
                  <a:srgbClr val="382971"/>
                </a:solidFill>
                <a:latin typeface="Times New Roman" pitchFamily="18"/>
                <a:cs typeface="Times New Roman" pitchFamily="18"/>
              </a:rPr>
              <a:t>Πνευμονιόκοκκος (συχνότερος παλαιότερα)</a:t>
            </a:r>
          </a:p>
          <a:p>
            <a:pPr lvl="1" hangingPunct="1">
              <a:buClr>
                <a:srgbClr val="FE0A27"/>
              </a:buClr>
              <a:buSzPct val="65000"/>
              <a:buFont typeface="Wingdings" pitchFamily="2"/>
              <a:buChar char="u"/>
            </a:pPr>
            <a:r>
              <a:rPr lang="el-GR" sz="2400" b="1">
                <a:solidFill>
                  <a:srgbClr val="382971"/>
                </a:solidFill>
                <a:latin typeface="Times New Roman" pitchFamily="18"/>
                <a:cs typeface="Times New Roman" pitchFamily="18"/>
              </a:rPr>
              <a:t>Αιμόφιλος Ινφλουέντζας τύπου Β</a:t>
            </a:r>
          </a:p>
          <a:p>
            <a:pPr lvl="2" hangingPunct="1">
              <a:buClr>
                <a:srgbClr val="008000"/>
              </a:buClr>
              <a:buFont typeface="Wingdings" pitchFamily="2"/>
              <a:buChar char="è"/>
            </a:pPr>
            <a:r>
              <a:rPr lang="el-GR" b="1">
                <a:solidFill>
                  <a:srgbClr val="CC0000"/>
                </a:solidFill>
                <a:latin typeface="Times New Roman" pitchFamily="18"/>
                <a:cs typeface="Times New Roman" pitchFamily="18"/>
              </a:rPr>
              <a:t>10-25% των μικροβιαιμιών της παιδικής ηλικίας</a:t>
            </a:r>
            <a:endParaRPr lang="el-GR" b="1">
              <a:solidFill>
                <a:srgbClr val="0000CC"/>
              </a:solidFill>
              <a:latin typeface="Times New Roman" pitchFamily="18"/>
              <a:cs typeface="Times New Roman" pitchFamily="18"/>
            </a:endParaRPr>
          </a:p>
          <a:p>
            <a:pPr lvl="1" hangingPunct="1">
              <a:buClr>
                <a:srgbClr val="FE0A27"/>
              </a:buClr>
              <a:buSzPct val="65000"/>
              <a:buFont typeface="Wingdings" pitchFamily="2"/>
              <a:buChar char="u"/>
            </a:pPr>
            <a:r>
              <a:rPr lang="en-US" sz="2400" b="1">
                <a:solidFill>
                  <a:srgbClr val="382971"/>
                </a:solidFill>
                <a:latin typeface="Times New Roman" pitchFamily="18"/>
                <a:cs typeface="Times New Roman" pitchFamily="18"/>
              </a:rPr>
              <a:t>Gram </a:t>
            </a:r>
            <a:r>
              <a:rPr lang="el-GR" sz="2400" b="1">
                <a:solidFill>
                  <a:srgbClr val="382971"/>
                </a:solidFill>
                <a:latin typeface="Times New Roman" pitchFamily="18"/>
                <a:cs typeface="Times New Roman" pitchFamily="18"/>
              </a:rPr>
              <a:t>αρνητ. (</a:t>
            </a:r>
            <a:r>
              <a:rPr lang="en-US" sz="2400" b="1" i="1">
                <a:solidFill>
                  <a:srgbClr val="382971"/>
                </a:solidFill>
                <a:latin typeface="Times New Roman" pitchFamily="18"/>
                <a:cs typeface="Times New Roman" pitchFamily="18"/>
              </a:rPr>
              <a:t>E.coli</a:t>
            </a:r>
            <a:r>
              <a:rPr lang="en-US" sz="2400" b="1">
                <a:solidFill>
                  <a:srgbClr val="382971"/>
                </a:solidFill>
                <a:latin typeface="Times New Roman" pitchFamily="18"/>
                <a:cs typeface="Times New Roman" pitchFamily="18"/>
              </a:rPr>
              <a:t> </a:t>
            </a:r>
            <a:r>
              <a:rPr lang="el-GR" sz="2400" b="1">
                <a:solidFill>
                  <a:srgbClr val="382971"/>
                </a:solidFill>
                <a:latin typeface="Times New Roman" pitchFamily="18"/>
                <a:cs typeface="Times New Roman" pitchFamily="18"/>
              </a:rPr>
              <a:t> κλπ</a:t>
            </a:r>
            <a:r>
              <a:rPr lang="en-US" sz="2400" b="1">
                <a:solidFill>
                  <a:srgbClr val="382971"/>
                </a:solidFill>
                <a:latin typeface="Times New Roman" pitchFamily="18"/>
                <a:cs typeface="Times New Roman" pitchFamily="18"/>
              </a:rPr>
              <a:t>)</a:t>
            </a:r>
            <a:r>
              <a:rPr lang="el-GR" sz="2400" b="1">
                <a:solidFill>
                  <a:srgbClr val="382971"/>
                </a:solidFill>
                <a:latin typeface="Times New Roman" pitchFamily="18"/>
                <a:cs typeface="Times New Roman" pitchFamily="18"/>
              </a:rPr>
              <a:t> σε ενήλικες</a:t>
            </a:r>
          </a:p>
          <a:p>
            <a:pPr lvl="1" hangingPunct="1">
              <a:buClr>
                <a:srgbClr val="FE0A27"/>
              </a:buClr>
              <a:buSzPct val="65000"/>
              <a:buFont typeface="Wingdings" pitchFamily="2"/>
              <a:buChar char="u"/>
            </a:pPr>
            <a:r>
              <a:rPr lang="en-US" sz="2400" b="1">
                <a:solidFill>
                  <a:srgbClr val="382971"/>
                </a:solidFill>
                <a:latin typeface="Times New Roman" pitchFamily="18"/>
                <a:cs typeface="Times New Roman" pitchFamily="18"/>
              </a:rPr>
              <a:t>Parvo-</a:t>
            </a:r>
            <a:r>
              <a:rPr lang="el-GR" sz="2400" b="1">
                <a:solidFill>
                  <a:srgbClr val="382971"/>
                </a:solidFill>
                <a:latin typeface="Times New Roman" pitchFamily="18"/>
                <a:cs typeface="Times New Roman" pitchFamily="18"/>
              </a:rPr>
              <a:t>ιός Β19</a:t>
            </a:r>
          </a:p>
          <a:p>
            <a:pPr lvl="2" hangingPunct="1">
              <a:lnSpc>
                <a:spcPct val="80000"/>
              </a:lnSpc>
              <a:buClr>
                <a:srgbClr val="008000"/>
              </a:buClr>
              <a:buFont typeface="Wingdings" pitchFamily="2"/>
              <a:buChar char="è"/>
            </a:pPr>
            <a:r>
              <a:rPr lang="el-GR" b="1">
                <a:solidFill>
                  <a:srgbClr val="CC0000"/>
                </a:solidFill>
                <a:latin typeface="Times New Roman" pitchFamily="18"/>
                <a:cs typeface="Times New Roman" pitchFamily="18"/>
              </a:rPr>
              <a:t>   Απλαστική κρίση ιδίως στην παιδική ηλικία</a:t>
            </a:r>
          </a:p>
          <a:p>
            <a:pPr lvl="2" hangingPunct="1">
              <a:lnSpc>
                <a:spcPct val="80000"/>
              </a:lnSpc>
              <a:buClr>
                <a:srgbClr val="008000"/>
              </a:buClr>
              <a:buFont typeface="Wingdings" pitchFamily="2"/>
              <a:buChar char="è"/>
            </a:pPr>
            <a:r>
              <a:rPr lang="el-GR" b="1">
                <a:solidFill>
                  <a:srgbClr val="CC0000"/>
                </a:solidFill>
                <a:latin typeface="Times New Roman" pitchFamily="18"/>
                <a:cs typeface="Times New Roman" pitchFamily="18"/>
              </a:rPr>
              <a:t>   Νέκρωση μυελού</a:t>
            </a:r>
          </a:p>
          <a:p>
            <a:pPr lvl="2" hangingPunct="1">
              <a:lnSpc>
                <a:spcPct val="80000"/>
              </a:lnSpc>
              <a:buClr>
                <a:srgbClr val="008000"/>
              </a:buClr>
              <a:buFont typeface="Wingdings" pitchFamily="2"/>
              <a:buChar char="è"/>
            </a:pPr>
            <a:r>
              <a:rPr lang="el-GR" b="1">
                <a:solidFill>
                  <a:srgbClr val="CC0000"/>
                </a:solidFill>
                <a:latin typeface="Times New Roman" pitchFamily="18"/>
                <a:cs typeface="Times New Roman" pitchFamily="18"/>
              </a:rPr>
              <a:t>   Οξύ θωρακικό σύνδρομο</a:t>
            </a:r>
          </a:p>
          <a:p>
            <a:pPr lvl="2" hangingPunct="1">
              <a:lnSpc>
                <a:spcPct val="80000"/>
              </a:lnSpc>
              <a:buClr>
                <a:srgbClr val="008000"/>
              </a:buClr>
              <a:buFont typeface="Wingdings" pitchFamily="2"/>
              <a:buChar char="è"/>
            </a:pPr>
            <a:r>
              <a:rPr lang="el-GR" b="1">
                <a:solidFill>
                  <a:srgbClr val="CC0000"/>
                </a:solidFill>
                <a:latin typeface="Times New Roman" pitchFamily="18"/>
                <a:cs typeface="Times New Roman" pitchFamily="18"/>
              </a:rPr>
              <a:t>   Πνευμονική λιπώδης εμβολή</a:t>
            </a:r>
          </a:p>
          <a:p>
            <a:pPr lvl="2" hangingPunct="1">
              <a:lnSpc>
                <a:spcPct val="80000"/>
              </a:lnSpc>
              <a:buClr>
                <a:srgbClr val="008000"/>
              </a:buClr>
              <a:buFont typeface="Wingdings" pitchFamily="2"/>
              <a:buChar char="è"/>
            </a:pPr>
            <a:r>
              <a:rPr lang="el-GR" b="1">
                <a:solidFill>
                  <a:srgbClr val="CC0000"/>
                </a:solidFill>
                <a:latin typeface="Times New Roman" pitchFamily="18"/>
                <a:cs typeface="Times New Roman" pitchFamily="18"/>
              </a:rPr>
              <a:t>   Εκγλωβισμός στο ήπαρ</a:t>
            </a:r>
          </a:p>
          <a:p>
            <a:pPr lvl="2" hangingPunct="1">
              <a:lnSpc>
                <a:spcPct val="80000"/>
              </a:lnSpc>
              <a:buClr>
                <a:srgbClr val="008000"/>
              </a:buClr>
              <a:buFont typeface="Wingdings" pitchFamily="2"/>
              <a:buChar char="è"/>
            </a:pPr>
            <a:r>
              <a:rPr lang="el-GR" b="1">
                <a:solidFill>
                  <a:srgbClr val="CC0000"/>
                </a:solidFill>
                <a:latin typeface="Times New Roman" pitchFamily="18"/>
                <a:cs typeface="Times New Roman" pitchFamily="18"/>
              </a:rPr>
              <a:t>   Σπειραματονεφρίτις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>
          <a:xfrm>
            <a:off x="2339977" y="404814"/>
            <a:ext cx="5665786" cy="761996"/>
          </a:xfrm>
          <a:solidFill>
            <a:srgbClr val="E1EFF4"/>
          </a:solidFill>
          <a:ln w="9528">
            <a:solidFill>
              <a:srgbClr val="C00000"/>
            </a:solidFill>
            <a:prstDash val="solid"/>
            <a:miter/>
          </a:ln>
        </p:spPr>
        <p:txBody>
          <a:bodyPr anchorCtr="1"/>
          <a:lstStyle/>
          <a:p>
            <a:pPr lvl="0" algn="ctr" hangingPunct="1"/>
            <a:r>
              <a:rPr lang="el-GR" sz="3200" b="1">
                <a:solidFill>
                  <a:srgbClr val="000000"/>
                </a:solidFill>
                <a:latin typeface="Times New Roman" pitchFamily="18"/>
                <a:cs typeface="Times New Roman" pitchFamily="18"/>
              </a:rPr>
              <a:t>ΛΟΙΜΩΞΕΙΣ (2)</a:t>
            </a:r>
            <a:endParaRPr lang="en-GB" sz="3200" b="1">
              <a:solidFill>
                <a:srgbClr val="000000"/>
              </a:solidFill>
              <a:latin typeface="Times New Roman" pitchFamily="18"/>
              <a:cs typeface="Times New Roman" pitchFamily="18"/>
            </a:endParaRP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xfrm>
            <a:off x="2268534" y="1341433"/>
            <a:ext cx="5791196" cy="5256208"/>
          </a:xfrm>
          <a:ln w="9528">
            <a:solidFill>
              <a:srgbClr val="C00000"/>
            </a:solidFill>
            <a:prstDash val="solid"/>
            <a:miter/>
          </a:ln>
        </p:spPr>
        <p:txBody>
          <a:bodyPr/>
          <a:lstStyle/>
          <a:p>
            <a:pPr lvl="0" hangingPunct="1"/>
            <a:r>
              <a:rPr lang="el-GR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Μηνιγγίτις</a:t>
            </a:r>
          </a:p>
          <a:p>
            <a:pPr lvl="1" hangingPunct="1">
              <a:lnSpc>
                <a:spcPct val="75000"/>
              </a:lnSpc>
              <a:buClr>
                <a:srgbClr val="FE0A27"/>
              </a:buClr>
              <a:buSzPct val="65000"/>
              <a:buFont typeface="Wingdings" pitchFamily="2"/>
              <a:buChar char="u"/>
            </a:pPr>
            <a:r>
              <a:rPr lang="el-GR" sz="2400" b="1">
                <a:solidFill>
                  <a:srgbClr val="000000"/>
                </a:solidFill>
                <a:latin typeface="Times New Roman" pitchFamily="18"/>
                <a:cs typeface="Times New Roman" pitchFamily="18"/>
              </a:rPr>
              <a:t>Πνευμονιόκοκκος</a:t>
            </a:r>
          </a:p>
          <a:p>
            <a:pPr lvl="1" hangingPunct="1">
              <a:lnSpc>
                <a:spcPct val="75000"/>
              </a:lnSpc>
              <a:buClr>
                <a:srgbClr val="FE0A27"/>
              </a:buClr>
              <a:buSzPct val="65000"/>
              <a:buFont typeface="Wingdings" pitchFamily="2"/>
              <a:buChar char="u"/>
            </a:pPr>
            <a:r>
              <a:rPr lang="el-GR" sz="2400" b="1">
                <a:solidFill>
                  <a:srgbClr val="000000"/>
                </a:solidFill>
                <a:latin typeface="Times New Roman" pitchFamily="18"/>
                <a:cs typeface="Times New Roman" pitchFamily="18"/>
              </a:rPr>
              <a:t>Αιμόφιλος Ινφλουέντζας τύπου Β</a:t>
            </a:r>
          </a:p>
          <a:p>
            <a:pPr lvl="0" hangingPunct="1"/>
            <a:r>
              <a:rPr lang="el-GR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Πνευμονία</a:t>
            </a:r>
            <a:endParaRPr lang="el-GR" b="1">
              <a:latin typeface="Times New Roman" pitchFamily="18"/>
              <a:cs typeface="Times New Roman" pitchFamily="18"/>
            </a:endParaRPr>
          </a:p>
          <a:p>
            <a:pPr lvl="1" hangingPunct="1">
              <a:lnSpc>
                <a:spcPct val="75000"/>
              </a:lnSpc>
              <a:buClr>
                <a:srgbClr val="FE0A27"/>
              </a:buClr>
              <a:buSzPct val="65000"/>
              <a:buFont typeface="Wingdings" pitchFamily="2"/>
              <a:buChar char="u"/>
            </a:pPr>
            <a:r>
              <a:rPr lang="el-GR" sz="2400" b="1">
                <a:solidFill>
                  <a:srgbClr val="CC0000"/>
                </a:solidFill>
                <a:latin typeface="Times New Roman" pitchFamily="18"/>
                <a:cs typeface="Times New Roman" pitchFamily="18"/>
              </a:rPr>
              <a:t>Μυκόπλασμα</a:t>
            </a:r>
          </a:p>
          <a:p>
            <a:pPr lvl="1" hangingPunct="1">
              <a:lnSpc>
                <a:spcPct val="75000"/>
              </a:lnSpc>
              <a:buClr>
                <a:srgbClr val="FE0A27"/>
              </a:buClr>
              <a:buSzPct val="65000"/>
              <a:buFont typeface="Wingdings" pitchFamily="2"/>
              <a:buChar char="u"/>
            </a:pPr>
            <a:r>
              <a:rPr lang="el-GR" sz="2400" b="1">
                <a:solidFill>
                  <a:srgbClr val="CC0000"/>
                </a:solidFill>
                <a:latin typeface="Times New Roman" pitchFamily="18"/>
                <a:cs typeface="Times New Roman" pitchFamily="18"/>
              </a:rPr>
              <a:t>Χλαμύδια</a:t>
            </a:r>
          </a:p>
          <a:p>
            <a:pPr lvl="1" hangingPunct="1">
              <a:lnSpc>
                <a:spcPct val="75000"/>
              </a:lnSpc>
              <a:buClr>
                <a:srgbClr val="FE0A27"/>
              </a:buClr>
              <a:buSzPct val="65000"/>
              <a:buFont typeface="Wingdings" pitchFamily="2"/>
              <a:buChar char="u"/>
            </a:pPr>
            <a:r>
              <a:rPr lang="en-US" sz="2400" b="1" i="1">
                <a:solidFill>
                  <a:srgbClr val="CC0000"/>
                </a:solidFill>
                <a:latin typeface="Times New Roman" pitchFamily="18"/>
                <a:cs typeface="Times New Roman" pitchFamily="18"/>
              </a:rPr>
              <a:t>Legionella Pneumophila</a:t>
            </a:r>
          </a:p>
          <a:p>
            <a:pPr lvl="1" hangingPunct="1">
              <a:lnSpc>
                <a:spcPct val="75000"/>
              </a:lnSpc>
              <a:buClr>
                <a:srgbClr val="FE0A27"/>
              </a:buClr>
              <a:buSzPct val="65000"/>
              <a:buFont typeface="Wingdings" pitchFamily="2"/>
              <a:buChar char="u"/>
            </a:pPr>
            <a:r>
              <a:rPr lang="el-GR" sz="2400" b="1">
                <a:solidFill>
                  <a:srgbClr val="000000"/>
                </a:solidFill>
                <a:latin typeface="Times New Roman" pitchFamily="18"/>
                <a:cs typeface="Times New Roman" pitchFamily="18"/>
              </a:rPr>
              <a:t>Πνευμονιόκοκκος</a:t>
            </a:r>
          </a:p>
          <a:p>
            <a:pPr lvl="1" hangingPunct="1">
              <a:lnSpc>
                <a:spcPct val="75000"/>
              </a:lnSpc>
              <a:buClr>
                <a:srgbClr val="FE0A27"/>
              </a:buClr>
              <a:buSzPct val="65000"/>
              <a:buFont typeface="Wingdings" pitchFamily="2"/>
              <a:buChar char="u"/>
            </a:pPr>
            <a:r>
              <a:rPr lang="el-GR" sz="2400" b="1">
                <a:solidFill>
                  <a:srgbClr val="000000"/>
                </a:solidFill>
                <a:latin typeface="Times New Roman" pitchFamily="18"/>
                <a:cs typeface="Times New Roman" pitchFamily="18"/>
              </a:rPr>
              <a:t>Αιμόφιλος Ινφλουέντζας τύπου Β</a:t>
            </a:r>
          </a:p>
          <a:p>
            <a:pPr lvl="1" hangingPunct="1">
              <a:lnSpc>
                <a:spcPct val="75000"/>
              </a:lnSpc>
              <a:buClr>
                <a:srgbClr val="FE0A27"/>
              </a:buClr>
              <a:buSzPct val="65000"/>
              <a:buFont typeface="Wingdings" pitchFamily="2"/>
              <a:buChar char="u"/>
            </a:pPr>
            <a:r>
              <a:rPr lang="el-GR" sz="2400" b="1">
                <a:solidFill>
                  <a:srgbClr val="000000"/>
                </a:solidFill>
                <a:latin typeface="Times New Roman" pitchFamily="18"/>
                <a:cs typeface="Times New Roman" pitchFamily="18"/>
              </a:rPr>
              <a:t>Αναπνευστικός συγκυτιακός ιός</a:t>
            </a:r>
          </a:p>
          <a:p>
            <a:pPr lvl="0" hangingPunct="1"/>
            <a:r>
              <a:rPr lang="el-GR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Οστεομυελίτις</a:t>
            </a:r>
          </a:p>
          <a:p>
            <a:pPr lvl="1" hangingPunct="1">
              <a:lnSpc>
                <a:spcPct val="75000"/>
              </a:lnSpc>
              <a:buClr>
                <a:srgbClr val="FE0A27"/>
              </a:buClr>
              <a:buSzPct val="65000"/>
              <a:buFont typeface="Wingdings" pitchFamily="2"/>
              <a:buChar char="u"/>
            </a:pPr>
            <a:r>
              <a:rPr lang="en-US" sz="2000" b="1" i="1">
                <a:solidFill>
                  <a:srgbClr val="000000"/>
                </a:solidFill>
                <a:latin typeface="Times New Roman" pitchFamily="18"/>
                <a:cs typeface="Times New Roman" pitchFamily="18"/>
              </a:rPr>
              <a:t>Salmonella</a:t>
            </a:r>
          </a:p>
          <a:p>
            <a:pPr lvl="1" hangingPunct="1">
              <a:lnSpc>
                <a:spcPct val="75000"/>
              </a:lnSpc>
              <a:buClr>
                <a:srgbClr val="FE0A27"/>
              </a:buClr>
              <a:buSzPct val="65000"/>
              <a:buFont typeface="Wingdings" pitchFamily="2"/>
              <a:buChar char="u"/>
            </a:pPr>
            <a:r>
              <a:rPr lang="en-US" sz="2000" b="1" i="1">
                <a:solidFill>
                  <a:srgbClr val="000000"/>
                </a:solidFill>
                <a:latin typeface="Times New Roman" pitchFamily="18"/>
                <a:cs typeface="Times New Roman" pitchFamily="18"/>
              </a:rPr>
              <a:t>Staph.aureus</a:t>
            </a:r>
            <a:endParaRPr lang="el-GR" sz="2000" b="1" i="1">
              <a:solidFill>
                <a:srgbClr val="000000"/>
              </a:solidFill>
              <a:latin typeface="Times New Roman" pitchFamily="18"/>
              <a:cs typeface="Times New Roman" pitchFamily="18"/>
            </a:endParaRPr>
          </a:p>
          <a:p>
            <a:pPr lvl="0" hangingPunct="1"/>
            <a:r>
              <a:rPr lang="el-GR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Σηπτική αρθρίτις</a:t>
            </a:r>
            <a:endParaRPr lang="en-US" b="1">
              <a:solidFill>
                <a:srgbClr val="080808"/>
              </a:solidFill>
              <a:latin typeface="Times New Roman" pitchFamily="18"/>
              <a:cs typeface="Times New Roman" pitchFamily="18"/>
            </a:endParaRPr>
          </a:p>
          <a:p>
            <a:pPr lvl="1" hangingPunct="1">
              <a:buClr>
                <a:srgbClr val="FE0A27"/>
              </a:buClr>
              <a:buSzPct val="65000"/>
              <a:buFont typeface="Wingdings" pitchFamily="2"/>
              <a:buChar char="u"/>
            </a:pPr>
            <a:r>
              <a:rPr lang="el-GR" sz="2000" b="1">
                <a:solidFill>
                  <a:srgbClr val="000000"/>
                </a:solidFill>
                <a:latin typeface="Times New Roman" pitchFamily="18"/>
                <a:cs typeface="Times New Roman" pitchFamily="18"/>
              </a:rPr>
              <a:t>Πνευμονιόκοκκος</a:t>
            </a:r>
            <a:endParaRPr lang="en-GB" sz="2000" b="1">
              <a:solidFill>
                <a:srgbClr val="000000"/>
              </a:solidFill>
              <a:latin typeface="Times New Roman" pitchFamily="18"/>
              <a:cs typeface="Times New Roman" pitchFamily="18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>
          <a:xfrm>
            <a:off x="2339977" y="549270"/>
            <a:ext cx="4464045" cy="504821"/>
          </a:xfrm>
          <a:solidFill>
            <a:srgbClr val="E1EFF4"/>
          </a:solidFill>
          <a:ln w="28575">
            <a:solidFill>
              <a:srgbClr val="C00000"/>
            </a:solidFill>
            <a:prstDash val="solid"/>
            <a:miter/>
          </a:ln>
        </p:spPr>
        <p:txBody>
          <a:bodyPr anchorCtr="1"/>
          <a:lstStyle/>
          <a:p>
            <a:pPr lvl="0" algn="ctr" hangingPunct="1"/>
            <a:r>
              <a:rPr lang="el-GR" sz="2900" b="1">
                <a:solidFill>
                  <a:srgbClr val="000000"/>
                </a:solidFill>
                <a:latin typeface="Times New Roman" pitchFamily="18"/>
                <a:cs typeface="Times New Roman" pitchFamily="18"/>
              </a:rPr>
              <a:t>ΘΕΡΑΠΕΙΑ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xfrm>
            <a:off x="971550" y="1196977"/>
            <a:ext cx="7105646" cy="5400675"/>
          </a:xfrm>
          <a:ln w="9528">
            <a:solidFill>
              <a:srgbClr val="CEB966"/>
            </a:solidFill>
            <a:prstDash val="solid"/>
            <a:miter/>
          </a:ln>
        </p:spPr>
        <p:txBody>
          <a:bodyPr/>
          <a:lstStyle/>
          <a:p>
            <a:pPr lvl="0" hangingPunct="1"/>
            <a:r>
              <a:rPr lang="el-GR" sz="2400" b="1">
                <a:solidFill>
                  <a:srgbClr val="CC0000"/>
                </a:solidFill>
                <a:latin typeface="Times New Roman" pitchFamily="18"/>
                <a:cs typeface="Times New Roman" pitchFamily="18"/>
              </a:rPr>
              <a:t>Υποστηρικτική αγωγή</a:t>
            </a: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( μεταγγίσεις, </a:t>
            </a:r>
            <a:r>
              <a:rPr lang="el-GR" sz="2400" b="1">
                <a:solidFill>
                  <a:srgbClr val="002060"/>
                </a:solidFill>
                <a:latin typeface="Times New Roman" pitchFamily="18"/>
                <a:cs typeface="Times New Roman" pitchFamily="18"/>
              </a:rPr>
              <a:t>φυλλικό οξύ, ενυδάτωση</a:t>
            </a:r>
            <a:r>
              <a:rPr lang="el-GR" sz="2400" b="1">
                <a:solidFill>
                  <a:srgbClr val="69676D"/>
                </a:solidFill>
                <a:latin typeface="Times New Roman" pitchFamily="18"/>
                <a:cs typeface="Times New Roman" pitchFamily="18"/>
              </a:rPr>
              <a:t>,</a:t>
            </a: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αποφυγή εκλυτικών των κρίσεων παραγόντων, </a:t>
            </a:r>
            <a:r>
              <a:rPr lang="el-GR" sz="2400" b="1">
                <a:solidFill>
                  <a:srgbClr val="002060"/>
                </a:solidFill>
                <a:latin typeface="Times New Roman" pitchFamily="18"/>
                <a:cs typeface="Times New Roman" pitchFamily="18"/>
              </a:rPr>
              <a:t>εμβολιασμοί, </a:t>
            </a: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προεγχειρητική προετοιμασία, καρδιολογική-πνευμονολογική-οφθαλμολογική παρακολούθηση)</a:t>
            </a:r>
          </a:p>
          <a:p>
            <a:pPr lvl="0" hangingPunct="1"/>
            <a:r>
              <a:rPr lang="el-GR" sz="2400" b="1">
                <a:solidFill>
                  <a:srgbClr val="CC0000"/>
                </a:solidFill>
                <a:latin typeface="Times New Roman" pitchFamily="18"/>
                <a:cs typeface="Times New Roman" pitchFamily="18"/>
              </a:rPr>
              <a:t>Υδροξυουρία </a:t>
            </a:r>
            <a:r>
              <a:rPr lang="el-GR" sz="2400" b="1">
                <a:solidFill>
                  <a:srgbClr val="002060"/>
                </a:solidFill>
                <a:latin typeface="Times New Roman" pitchFamily="18"/>
                <a:cs typeface="Times New Roman" pitchFamily="18"/>
              </a:rPr>
              <a:t>(επαγωγή </a:t>
            </a:r>
            <a:r>
              <a:rPr lang="en-US" sz="2400" b="1">
                <a:solidFill>
                  <a:srgbClr val="002060"/>
                </a:solidFill>
                <a:latin typeface="Times New Roman" pitchFamily="18"/>
                <a:cs typeface="Times New Roman" pitchFamily="18"/>
              </a:rPr>
              <a:t>HbF, ↓</a:t>
            </a:r>
            <a:r>
              <a:rPr lang="el-GR" sz="2400" b="1">
                <a:solidFill>
                  <a:srgbClr val="002060"/>
                </a:solidFill>
                <a:latin typeface="Times New Roman" pitchFamily="18"/>
                <a:cs typeface="Times New Roman" pitchFamily="18"/>
              </a:rPr>
              <a:t>λευκών -ΑΜΤ, </a:t>
            </a:r>
            <a:r>
              <a:rPr lang="en-US" sz="2400" b="1">
                <a:solidFill>
                  <a:srgbClr val="002060"/>
                </a:solidFill>
                <a:latin typeface="Times New Roman" pitchFamily="18"/>
                <a:cs typeface="Times New Roman" pitchFamily="18"/>
              </a:rPr>
              <a:t> MCV↑)</a:t>
            </a:r>
          </a:p>
          <a:p>
            <a:pPr lvl="0" hangingPunct="1"/>
            <a:r>
              <a:rPr lang="el-GR" sz="2400" b="1">
                <a:solidFill>
                  <a:srgbClr val="CC0000"/>
                </a:solidFill>
                <a:latin typeface="Times New Roman" pitchFamily="18"/>
                <a:cs typeface="Times New Roman" pitchFamily="18"/>
              </a:rPr>
              <a:t>Μεταμόσχευση</a:t>
            </a: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αιμοποιητικών κυττάρων</a:t>
            </a:r>
          </a:p>
          <a:p>
            <a:pPr lvl="0" hangingPunct="1"/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Γονιδιακή θεραπεία ;</a:t>
            </a:r>
          </a:p>
          <a:p>
            <a:pPr lvl="0" hangingPunct="1"/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ΠΡΟΛΗΨΗ! Προγεννητική διάγνωση!</a:t>
            </a:r>
          </a:p>
        </p:txBody>
      </p:sp>
      <p:pic>
        <p:nvPicPr>
          <p:cNvPr id="4" name="Picture 4" descr="11597_1">
            <a:hlinkClick r:id="rId3"/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6084883" y="5157792"/>
            <a:ext cx="2016123" cy="14890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>
          <a:xfrm>
            <a:off x="1042992" y="692145"/>
            <a:ext cx="7772400" cy="1150936"/>
          </a:xfrm>
          <a:solidFill>
            <a:srgbClr val="E1EFF4"/>
          </a:solidFill>
          <a:ln w="28575">
            <a:solidFill>
              <a:srgbClr val="C00000"/>
            </a:solidFill>
            <a:prstDash val="solid"/>
            <a:miter/>
          </a:ln>
        </p:spPr>
        <p:txBody>
          <a:bodyPr anchorCtr="1"/>
          <a:lstStyle/>
          <a:p>
            <a:pPr lvl="0" algn="ctr" hangingPunct="1"/>
            <a:r>
              <a:rPr lang="el-GR" sz="2900" b="1">
                <a:solidFill>
                  <a:srgbClr val="000000"/>
                </a:solidFill>
                <a:latin typeface="Times New Roman" pitchFamily="18"/>
                <a:cs typeface="Times New Roman" pitchFamily="18"/>
              </a:rPr>
              <a:t>ΑΝΤΙΜΕΤΩΠΙΣΗ ΑΓΓΕΙΟΑΠΟΦΡΑΚΤΙΚΗΣ ΚΡΙΣΗΣ-ΒΑΡΙΑΣ ΑΙΜΟΛΥΣΗΣ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xfrm>
            <a:off x="323853" y="2060572"/>
            <a:ext cx="8610603" cy="4681535"/>
          </a:xfrm>
          <a:ln w="28575">
            <a:solidFill>
              <a:srgbClr val="C00000"/>
            </a:solidFill>
            <a:prstDash val="solid"/>
            <a:miter/>
          </a:ln>
        </p:spPr>
        <p:txBody>
          <a:bodyPr/>
          <a:lstStyle/>
          <a:p>
            <a:pPr marL="365760" lvl="0" indent="-256032" hangingPunct="1">
              <a:lnSpc>
                <a:spcPct val="90000"/>
              </a:lnSpc>
              <a:buFont typeface="Georgia"/>
            </a:pPr>
            <a:r>
              <a:rPr lang="el-GR" sz="2400" b="1" u="sng">
                <a:solidFill>
                  <a:srgbClr val="CC0000"/>
                </a:solidFill>
                <a:latin typeface="Times New Roman" pitchFamily="18"/>
                <a:cs typeface="Times New Roman" pitchFamily="18"/>
              </a:rPr>
              <a:t>Ενυδάτωση</a:t>
            </a: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- εξασφάλιση ικανοποιητικής διούρησης</a:t>
            </a:r>
          </a:p>
          <a:p>
            <a:pPr marL="365760" lvl="0" indent="-256032" hangingPunct="1">
              <a:lnSpc>
                <a:spcPct val="90000"/>
              </a:lnSpc>
              <a:buFont typeface="Georgia"/>
            </a:pPr>
            <a:endParaRPr lang="el-GR" sz="2400" b="1">
              <a:solidFill>
                <a:srgbClr val="080808"/>
              </a:solidFill>
              <a:latin typeface="Times New Roman" pitchFamily="18"/>
              <a:cs typeface="Times New Roman" pitchFamily="18"/>
            </a:endParaRPr>
          </a:p>
          <a:p>
            <a:pPr marL="365760" lvl="0" indent="-256032" hangingPunct="1">
              <a:lnSpc>
                <a:spcPct val="90000"/>
              </a:lnSpc>
              <a:buFont typeface="Georgia"/>
            </a:pP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Θέρμανση</a:t>
            </a:r>
          </a:p>
          <a:p>
            <a:pPr marL="365760" lvl="0" indent="-256032" hangingPunct="1">
              <a:lnSpc>
                <a:spcPct val="90000"/>
              </a:lnSpc>
              <a:buFont typeface="Georgia"/>
            </a:pP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Παροχή Ο2</a:t>
            </a:r>
          </a:p>
          <a:p>
            <a:pPr marL="365760" lvl="0" indent="-256032" hangingPunct="1">
              <a:lnSpc>
                <a:spcPct val="90000"/>
              </a:lnSpc>
              <a:buFont typeface="Georgia"/>
            </a:pPr>
            <a:endParaRPr lang="el-GR" sz="2400" b="1">
              <a:solidFill>
                <a:srgbClr val="CC0000"/>
              </a:solidFill>
              <a:latin typeface="Times New Roman" pitchFamily="18"/>
              <a:cs typeface="Times New Roman" pitchFamily="18"/>
            </a:endParaRPr>
          </a:p>
          <a:p>
            <a:pPr marL="365760" lvl="0" indent="-256032" hangingPunct="1">
              <a:lnSpc>
                <a:spcPct val="90000"/>
              </a:lnSpc>
              <a:buFont typeface="Georgia"/>
            </a:pPr>
            <a:r>
              <a:rPr lang="el-GR" sz="2400" b="1">
                <a:solidFill>
                  <a:srgbClr val="CC0000"/>
                </a:solidFill>
                <a:latin typeface="Times New Roman" pitchFamily="18"/>
                <a:cs typeface="Times New Roman" pitchFamily="18"/>
              </a:rPr>
              <a:t>Αναλγητική αγωγή</a:t>
            </a: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(σταδιακά ισχυρότερη)</a:t>
            </a:r>
          </a:p>
          <a:p>
            <a:pPr marL="365760" lvl="0" indent="-256032" hangingPunct="1">
              <a:lnSpc>
                <a:spcPct val="90000"/>
              </a:lnSpc>
              <a:buFont typeface="Georgia"/>
            </a:pP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Ηρεμία</a:t>
            </a:r>
          </a:p>
          <a:p>
            <a:pPr marL="365760" lvl="0" indent="-256032" hangingPunct="1">
              <a:lnSpc>
                <a:spcPct val="90000"/>
              </a:lnSpc>
              <a:buFont typeface="Georgia"/>
            </a:pPr>
            <a:endParaRPr lang="el-GR" sz="2400" b="1">
              <a:solidFill>
                <a:srgbClr val="080808"/>
              </a:solidFill>
              <a:latin typeface="Times New Roman" pitchFamily="18"/>
              <a:cs typeface="Times New Roman" pitchFamily="18"/>
            </a:endParaRPr>
          </a:p>
          <a:p>
            <a:pPr marL="365760" lvl="0" indent="-256032" hangingPunct="1">
              <a:lnSpc>
                <a:spcPct val="90000"/>
              </a:lnSpc>
              <a:buFont typeface="Georgia"/>
            </a:pP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Επί σημαντικής πτώσης της </a:t>
            </a:r>
            <a:r>
              <a:rPr lang="en-US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Hb </a:t>
            </a:r>
            <a:r>
              <a:rPr lang="el-GR" sz="2400" b="1">
                <a:solidFill>
                  <a:srgbClr val="CC0000"/>
                </a:solidFill>
                <a:latin typeface="Times New Roman" pitchFamily="18"/>
                <a:cs typeface="Times New Roman" pitchFamily="18"/>
              </a:rPr>
              <a:t>μετάγγιση</a:t>
            </a: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             συμπυκνωμένων ερυθρών</a:t>
            </a:r>
          </a:p>
          <a:p>
            <a:pPr marL="365760" lvl="0" indent="-256032" hangingPunct="1">
              <a:lnSpc>
                <a:spcPct val="90000"/>
              </a:lnSpc>
              <a:buFont typeface="Georgia"/>
            </a:pPr>
            <a:endParaRPr lang="el-GR" sz="2400" b="1">
              <a:solidFill>
                <a:srgbClr val="080808"/>
              </a:solidFill>
              <a:latin typeface="Times New Roman" pitchFamily="18"/>
              <a:cs typeface="Times New Roman" pitchFamily="18"/>
            </a:endParaRPr>
          </a:p>
          <a:p>
            <a:pPr marL="365760" lvl="0" indent="-256032" hangingPunct="1">
              <a:lnSpc>
                <a:spcPct val="90000"/>
              </a:lnSpc>
              <a:buFont typeface="Georgia"/>
            </a:pP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Επί επιμονής </a:t>
            </a:r>
            <a:r>
              <a:rPr lang="el-GR" sz="2400" b="1">
                <a:solidFill>
                  <a:srgbClr val="CC0000"/>
                </a:solidFill>
                <a:latin typeface="Times New Roman" pitchFamily="18"/>
                <a:cs typeface="Times New Roman" pitchFamily="18"/>
              </a:rPr>
              <a:t>αφαιμαξομεταγγίσεις</a:t>
            </a:r>
          </a:p>
        </p:txBody>
      </p:sp>
      <p:pic>
        <p:nvPicPr>
          <p:cNvPr id="4" name="Picture 4" descr="bot_left_pic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7019921" y="2924178"/>
            <a:ext cx="1381128" cy="70484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5" descr="injection">
            <a:hlinkClick r:id="rId4"/>
          </p:cNvPr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7019921" y="3644898"/>
            <a:ext cx="1428750" cy="942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6" descr="transfusion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7019921" y="4779961"/>
            <a:ext cx="2000250" cy="17684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>
          <a:xfrm>
            <a:off x="3059116" y="765179"/>
            <a:ext cx="3540127" cy="1066803"/>
          </a:xfrm>
          <a:solidFill>
            <a:srgbClr val="E1EFF4"/>
          </a:solidFill>
          <a:ln w="28575">
            <a:solidFill>
              <a:srgbClr val="C00000"/>
            </a:solidFill>
            <a:prstDash val="solid"/>
            <a:miter/>
          </a:ln>
        </p:spPr>
        <p:txBody>
          <a:bodyPr/>
          <a:lstStyle/>
          <a:p>
            <a:pPr lvl="0" hangingPunct="1"/>
            <a:r>
              <a:rPr lang="el-GR" sz="3600" b="1">
                <a:solidFill>
                  <a:srgbClr val="000000"/>
                </a:solidFill>
                <a:latin typeface="Times New Roman" pitchFamily="18"/>
                <a:cs typeface="Times New Roman" pitchFamily="18"/>
              </a:rPr>
              <a:t>ΠΑΘΟΓΕΝΕΙΑ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xfrm>
            <a:off x="457200" y="1989140"/>
            <a:ext cx="8229600" cy="4584701"/>
          </a:xfrm>
          <a:ln w="28575">
            <a:solidFill>
              <a:srgbClr val="C00000"/>
            </a:solidFill>
            <a:prstDash val="solid"/>
            <a:miter/>
          </a:ln>
        </p:spPr>
        <p:txBody>
          <a:bodyPr/>
          <a:lstStyle/>
          <a:p>
            <a:pPr lvl="0" algn="just" hangingPunct="1">
              <a:lnSpc>
                <a:spcPct val="90000"/>
              </a:lnSpc>
              <a:buClr>
                <a:srgbClr val="C00000"/>
              </a:buClr>
              <a:buFont typeface="Wingdings" pitchFamily="2"/>
              <a:buChar char="v"/>
            </a:pPr>
            <a:r>
              <a:rPr lang="en-US" sz="2400" b="1">
                <a:latin typeface="Times New Roman" pitchFamily="18"/>
                <a:cs typeface="Times New Roman" pitchFamily="18"/>
              </a:rPr>
              <a:t> </a:t>
            </a:r>
            <a:r>
              <a:rPr lang="el-GR" sz="2400" b="1">
                <a:solidFill>
                  <a:srgbClr val="C00000"/>
                </a:solidFill>
                <a:latin typeface="Times New Roman" pitchFamily="18"/>
                <a:cs typeface="Times New Roman" pitchFamily="18"/>
              </a:rPr>
              <a:t>Αντικατάσταση αμινοξέος στην επιφάνεια του μορίου της Hb. </a:t>
            </a:r>
            <a:r>
              <a:rPr lang="el-GR" sz="2400" b="1">
                <a:latin typeface="Times New Roman" pitchFamily="18"/>
                <a:cs typeface="Times New Roman" pitchFamily="18"/>
              </a:rPr>
              <a:t> Π.χ.  Hb S.  Παραγωγή μορίου Hb με ελαττωμένη διαλυτότητα και τάση πολυμερισμού.</a:t>
            </a:r>
          </a:p>
          <a:p>
            <a:pPr lvl="0" algn="just" hangingPunct="1">
              <a:lnSpc>
                <a:spcPct val="90000"/>
              </a:lnSpc>
              <a:buNone/>
            </a:pPr>
            <a:endParaRPr lang="en-US" sz="2400" b="1">
              <a:latin typeface="Times New Roman" pitchFamily="18"/>
              <a:cs typeface="Times New Roman" pitchFamily="18"/>
            </a:endParaRPr>
          </a:p>
          <a:p>
            <a:pPr lvl="0" algn="just" hangingPunct="1">
              <a:lnSpc>
                <a:spcPct val="90000"/>
              </a:lnSpc>
              <a:buClr>
                <a:srgbClr val="C00000"/>
              </a:buClr>
              <a:buFont typeface="Wingdings" pitchFamily="2"/>
              <a:buChar char="v"/>
            </a:pPr>
            <a:r>
              <a:rPr lang="en-US" sz="2400" b="1">
                <a:latin typeface="Times New Roman" pitchFamily="18"/>
                <a:cs typeface="Times New Roman" pitchFamily="18"/>
              </a:rPr>
              <a:t> </a:t>
            </a:r>
            <a:r>
              <a:rPr lang="el-GR" sz="2400" b="1">
                <a:solidFill>
                  <a:srgbClr val="C00000"/>
                </a:solidFill>
                <a:latin typeface="Times New Roman" pitchFamily="18"/>
                <a:cs typeface="Times New Roman" pitchFamily="18"/>
              </a:rPr>
              <a:t>Αντικατάσταση εσωτερικών μη πολικών (υδρόφοβων) αμινοξέων.</a:t>
            </a:r>
            <a:r>
              <a:rPr lang="el-GR" sz="2400" b="1">
                <a:latin typeface="Times New Roman" pitchFamily="18"/>
                <a:cs typeface="Times New Roman" pitchFamily="18"/>
              </a:rPr>
              <a:t> Αυτό οδηγεί σε αστάθεια της Hb και μερικές φορές αιμολυτική αναιμία</a:t>
            </a:r>
            <a:r>
              <a:rPr lang="en-US" sz="2400" b="1">
                <a:latin typeface="Times New Roman" pitchFamily="18"/>
                <a:cs typeface="Times New Roman" pitchFamily="18"/>
              </a:rPr>
              <a:t>, </a:t>
            </a:r>
            <a:r>
              <a:rPr lang="el-GR" sz="2400" b="1">
                <a:latin typeface="Times New Roman" pitchFamily="18"/>
                <a:cs typeface="Times New Roman" pitchFamily="18"/>
              </a:rPr>
              <a:t>π.χ. Hb Köln.</a:t>
            </a:r>
            <a:endParaRPr lang="en-US" sz="2400" b="1">
              <a:latin typeface="Times New Roman" pitchFamily="18"/>
              <a:cs typeface="Times New Roman" pitchFamily="18"/>
            </a:endParaRPr>
          </a:p>
          <a:p>
            <a:pPr lvl="0" algn="just" hangingPunct="1">
              <a:lnSpc>
                <a:spcPct val="90000"/>
              </a:lnSpc>
              <a:buNone/>
            </a:pPr>
            <a:endParaRPr lang="el-GR"/>
          </a:p>
          <a:p>
            <a:pPr lvl="0" algn="just" hangingPunct="1">
              <a:lnSpc>
                <a:spcPct val="90000"/>
              </a:lnSpc>
              <a:buClr>
                <a:srgbClr val="C00000"/>
              </a:buClr>
              <a:buFont typeface="Wingdings" pitchFamily="2"/>
              <a:buChar char="v"/>
            </a:pPr>
            <a:r>
              <a:rPr lang="en-US" sz="2400" b="1">
                <a:latin typeface="Times New Roman" pitchFamily="18"/>
                <a:cs typeface="Times New Roman" pitchFamily="18"/>
              </a:rPr>
              <a:t> </a:t>
            </a:r>
            <a:r>
              <a:rPr lang="el-GR" sz="2400" b="1">
                <a:solidFill>
                  <a:srgbClr val="C00000"/>
                </a:solidFill>
                <a:latin typeface="Times New Roman" pitchFamily="18"/>
                <a:cs typeface="Times New Roman" pitchFamily="18"/>
              </a:rPr>
              <a:t>Αντικατάσταση της ιστιδίνης κοντά στο θύλακο της αίμης με τυροσίνη. </a:t>
            </a:r>
            <a:r>
              <a:rPr lang="el-GR" sz="2400" b="1">
                <a:latin typeface="Times New Roman" pitchFamily="18"/>
                <a:cs typeface="Times New Roman" pitchFamily="18"/>
              </a:rPr>
              <a:t> </a:t>
            </a:r>
            <a:r>
              <a:rPr lang="en-US" sz="2400" b="1">
                <a:latin typeface="Times New Roman" pitchFamily="18"/>
                <a:cs typeface="Times New Roman" pitchFamily="18"/>
              </a:rPr>
              <a:t>O</a:t>
            </a:r>
            <a:r>
              <a:rPr lang="el-GR" sz="2400" b="1">
                <a:latin typeface="Times New Roman" pitchFamily="18"/>
                <a:cs typeface="Times New Roman" pitchFamily="18"/>
              </a:rPr>
              <a:t> ιοντικός δεσμός ανάμεσα στην τυροσίνη και την αίμη σταθεροποιεί τον Fe της αίμης στην τρισθενή μορφή και οδηγεί σε μεθαιμοσφαιριναιμία και κυάνωση π.χ.  Hb Μ.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>
          <a:xfrm>
            <a:off x="2843217" y="692145"/>
            <a:ext cx="3540127" cy="1066803"/>
          </a:xfrm>
          <a:solidFill>
            <a:srgbClr val="E1EFF4"/>
          </a:solidFill>
          <a:ln w="28575">
            <a:solidFill>
              <a:srgbClr val="C00000"/>
            </a:solidFill>
            <a:prstDash val="solid"/>
            <a:miter/>
          </a:ln>
        </p:spPr>
        <p:txBody>
          <a:bodyPr/>
          <a:lstStyle/>
          <a:p>
            <a:pPr lvl="0" hangingPunct="1"/>
            <a:r>
              <a:rPr lang="el-GR" sz="3600" b="1">
                <a:solidFill>
                  <a:srgbClr val="000000"/>
                </a:solidFill>
                <a:latin typeface="Times New Roman" pitchFamily="18"/>
                <a:cs typeface="Times New Roman" pitchFamily="18"/>
              </a:rPr>
              <a:t>ΠΑΘΟΓΕΝΕΙΑ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ln w="28575">
            <a:solidFill>
              <a:srgbClr val="C00000"/>
            </a:solidFill>
            <a:prstDash val="solid"/>
            <a:miter/>
          </a:ln>
        </p:spPr>
        <p:txBody>
          <a:bodyPr/>
          <a:lstStyle/>
          <a:p>
            <a:pPr lvl="0" algn="just" hangingPunct="1">
              <a:lnSpc>
                <a:spcPct val="90000"/>
              </a:lnSpc>
              <a:buClr>
                <a:srgbClr val="C00000"/>
              </a:buClr>
              <a:buFont typeface="Wingdings" pitchFamily="2"/>
              <a:buChar char="Ø"/>
            </a:pPr>
            <a:r>
              <a:rPr lang="en-US" sz="2400" b="1">
                <a:latin typeface="Times New Roman" pitchFamily="18"/>
                <a:cs typeface="Times New Roman" pitchFamily="18"/>
              </a:rPr>
              <a:t> </a:t>
            </a:r>
            <a:r>
              <a:rPr lang="el-GR" sz="2400" b="1">
                <a:latin typeface="Times New Roman" pitchFamily="18"/>
                <a:cs typeface="Times New Roman" pitchFamily="18"/>
              </a:rPr>
              <a:t>Αντικατάσταση αμινοξέος στην περιοχή επαφής των αλύσων α1β2 και το </a:t>
            </a:r>
            <a:r>
              <a:rPr lang="en-US" sz="2400" b="1">
                <a:latin typeface="Times New Roman" pitchFamily="18"/>
                <a:cs typeface="Times New Roman" pitchFamily="18"/>
              </a:rPr>
              <a:t>CO</a:t>
            </a:r>
            <a:r>
              <a:rPr lang="el-GR" sz="2400" b="1">
                <a:latin typeface="Times New Roman" pitchFamily="18"/>
                <a:cs typeface="Times New Roman" pitchFamily="18"/>
              </a:rPr>
              <a:t>- άκρο της β- αλύσου. Προκαλείται </a:t>
            </a:r>
            <a:r>
              <a:rPr lang="el-GR" sz="2400" b="1">
                <a:solidFill>
                  <a:srgbClr val="C00000"/>
                </a:solidFill>
                <a:latin typeface="Times New Roman" pitchFamily="18"/>
                <a:cs typeface="Times New Roman" pitchFamily="18"/>
              </a:rPr>
              <a:t>αύξηση της συγγενείας προς το O2</a:t>
            </a:r>
            <a:r>
              <a:rPr lang="el-GR" sz="2400" b="1">
                <a:latin typeface="Times New Roman" pitchFamily="18"/>
                <a:cs typeface="Times New Roman" pitchFamily="18"/>
              </a:rPr>
              <a:t> και συχνά </a:t>
            </a:r>
            <a:r>
              <a:rPr lang="el-GR" sz="2400" b="1">
                <a:solidFill>
                  <a:srgbClr val="C00000"/>
                </a:solidFill>
                <a:latin typeface="Times New Roman" pitchFamily="18"/>
                <a:cs typeface="Times New Roman" pitchFamily="18"/>
              </a:rPr>
              <a:t>ερυθροκυττάρωση. </a:t>
            </a:r>
            <a:r>
              <a:rPr lang="el-GR" sz="2400" b="1">
                <a:latin typeface="Times New Roman" pitchFamily="18"/>
                <a:cs typeface="Times New Roman" pitchFamily="18"/>
              </a:rPr>
              <a:t>Οι αιμοσφαιρίνες αυτές είναι επίσης συχνά </a:t>
            </a:r>
            <a:r>
              <a:rPr lang="el-GR" sz="2400" b="1">
                <a:solidFill>
                  <a:srgbClr val="C00000"/>
                </a:solidFill>
                <a:latin typeface="Times New Roman" pitchFamily="18"/>
                <a:cs typeface="Times New Roman" pitchFamily="18"/>
              </a:rPr>
              <a:t>ασταθείς</a:t>
            </a:r>
            <a:r>
              <a:rPr lang="el-GR" sz="2400" b="1">
                <a:latin typeface="Times New Roman" pitchFamily="18"/>
                <a:cs typeface="Times New Roman" pitchFamily="18"/>
              </a:rPr>
              <a:t>.</a:t>
            </a:r>
          </a:p>
          <a:p>
            <a:pPr lvl="0" algn="just" hangingPunct="1">
              <a:lnSpc>
                <a:spcPct val="90000"/>
              </a:lnSpc>
              <a:buClr>
                <a:srgbClr val="C00000"/>
              </a:buClr>
              <a:buFont typeface="Wingdings" pitchFamily="2"/>
              <a:buChar char="Ø"/>
            </a:pPr>
            <a:r>
              <a:rPr lang="en-US" sz="2400" b="1">
                <a:latin typeface="Times New Roman" pitchFamily="18"/>
                <a:cs typeface="Times New Roman" pitchFamily="18"/>
              </a:rPr>
              <a:t> </a:t>
            </a:r>
            <a:r>
              <a:rPr lang="el-GR" sz="2400" b="1">
                <a:latin typeface="Times New Roman" pitchFamily="18"/>
                <a:cs typeface="Times New Roman" pitchFamily="18"/>
              </a:rPr>
              <a:t>Αντικατάσταση αμινοξέος στην περιοχή επαφής των αλύσων α1β2 και κοντά στο θύλακο της αίμης μπορεί να προκαλέσει </a:t>
            </a:r>
            <a:r>
              <a:rPr lang="el-GR" sz="2400" b="1">
                <a:solidFill>
                  <a:srgbClr val="1A38CE"/>
                </a:solidFill>
                <a:latin typeface="Times New Roman" pitchFamily="18"/>
                <a:cs typeface="Times New Roman" pitchFamily="18"/>
              </a:rPr>
              <a:t>ελάττωση της συγγενείας προς το Ο2, με αποτέλεσμα κυάνωση (αύξηση δεσοξυαιμοσφαιρίνης) </a:t>
            </a:r>
            <a:r>
              <a:rPr lang="el-GR" sz="2400" b="1">
                <a:latin typeface="Times New Roman" pitchFamily="18"/>
                <a:cs typeface="Times New Roman" pitchFamily="18"/>
              </a:rPr>
              <a:t>ή ελάττωση του αιματοκρίτη, χωρίς «λειτουργική» αναιμία.  Οι Hb μπορεί να είναι ασταθείς ή  όχι.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>
          <a:xfrm>
            <a:off x="3059116" y="765179"/>
            <a:ext cx="3467103" cy="989015"/>
          </a:xfrm>
          <a:solidFill>
            <a:srgbClr val="E1EFF4"/>
          </a:solidFill>
          <a:ln w="9528">
            <a:solidFill>
              <a:srgbClr val="C00000"/>
            </a:solidFill>
            <a:prstDash val="solid"/>
            <a:miter/>
          </a:ln>
        </p:spPr>
        <p:txBody>
          <a:bodyPr anchorCtr="1"/>
          <a:lstStyle/>
          <a:p>
            <a:pPr lvl="0" algn="ctr" hangingPunct="1"/>
            <a:r>
              <a:rPr lang="el-GR" sz="3600" b="1">
                <a:solidFill>
                  <a:srgbClr val="000000"/>
                </a:solidFill>
                <a:latin typeface="Times New Roman" pitchFamily="18"/>
                <a:cs typeface="Times New Roman" pitchFamily="18"/>
              </a:rPr>
              <a:t>ΠΑΘΟΓΕΝΕΙΑ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xfrm>
            <a:off x="1763713" y="2276471"/>
            <a:ext cx="5554659" cy="3024185"/>
          </a:xfrm>
          <a:ln w="28575">
            <a:solidFill>
              <a:srgbClr val="C00000"/>
            </a:solidFill>
            <a:prstDash val="solid"/>
            <a:miter/>
          </a:ln>
        </p:spPr>
        <p:txBody>
          <a:bodyPr/>
          <a:lstStyle/>
          <a:p>
            <a:pPr lvl="0" hangingPunct="1"/>
            <a:r>
              <a:rPr lang="el-GR" b="1">
                <a:latin typeface="Times New Roman" pitchFamily="18"/>
                <a:cs typeface="Times New Roman" pitchFamily="18"/>
              </a:rPr>
              <a:t>Διαλυτότητα</a:t>
            </a:r>
          </a:p>
          <a:p>
            <a:pPr lvl="0" hangingPunct="1"/>
            <a:endParaRPr lang="el-GR" b="1">
              <a:latin typeface="Times New Roman" pitchFamily="18"/>
              <a:cs typeface="Times New Roman" pitchFamily="18"/>
            </a:endParaRPr>
          </a:p>
          <a:p>
            <a:pPr lvl="0" hangingPunct="1"/>
            <a:r>
              <a:rPr lang="el-GR" b="1">
                <a:latin typeface="Times New Roman" pitchFamily="18"/>
                <a:cs typeface="Times New Roman" pitchFamily="18"/>
              </a:rPr>
              <a:t>Σταθερότητα</a:t>
            </a:r>
          </a:p>
          <a:p>
            <a:pPr lvl="0" hangingPunct="1"/>
            <a:endParaRPr lang="el-GR" b="1">
              <a:latin typeface="Times New Roman" pitchFamily="18"/>
              <a:cs typeface="Times New Roman" pitchFamily="18"/>
            </a:endParaRPr>
          </a:p>
          <a:p>
            <a:pPr lvl="0" hangingPunct="1"/>
            <a:r>
              <a:rPr lang="el-GR" b="1">
                <a:latin typeface="Times New Roman" pitchFamily="18"/>
                <a:cs typeface="Times New Roman" pitchFamily="18"/>
              </a:rPr>
              <a:t>Συγγένεια προς το οξυγόνο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>
          <a:xfrm>
            <a:off x="1042992" y="620713"/>
            <a:ext cx="7416798" cy="1066803"/>
          </a:xfrm>
          <a:solidFill>
            <a:srgbClr val="E1EFF4"/>
          </a:solidFill>
          <a:ln w="9528">
            <a:solidFill>
              <a:srgbClr val="C00000"/>
            </a:solidFill>
            <a:prstDash val="solid"/>
            <a:miter/>
          </a:ln>
        </p:spPr>
        <p:txBody>
          <a:bodyPr anchorCtr="1"/>
          <a:lstStyle/>
          <a:p>
            <a:pPr lvl="0" algn="ctr" hangingPunct="1"/>
            <a:r>
              <a:rPr lang="el-GR" sz="3200" b="1">
                <a:solidFill>
                  <a:srgbClr val="000000"/>
                </a:solidFill>
                <a:latin typeface="Times New Roman" pitchFamily="18"/>
                <a:cs typeface="Times New Roman" pitchFamily="18"/>
              </a:rPr>
              <a:t>ΔΡΕΠΑΝΟΚΥΤΤΑΡΙΚΗ ΝΟΣΟΣ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xfrm>
            <a:off x="971550" y="1844673"/>
            <a:ext cx="7772400" cy="4756151"/>
          </a:xfrm>
          <a:ln w="9528">
            <a:solidFill>
              <a:srgbClr val="C00000"/>
            </a:solidFill>
            <a:prstDash val="solid"/>
            <a:miter/>
          </a:ln>
        </p:spPr>
        <p:txBody>
          <a:bodyPr/>
          <a:lstStyle/>
          <a:p>
            <a:pPr marL="365760" lvl="0" indent="-256032" hangingPunct="1">
              <a:buSzPts val="2399"/>
              <a:buBlip>
                <a:blip r:embed="rId3"/>
              </a:buBlip>
            </a:pPr>
            <a:r>
              <a:rPr lang="el-GR" sz="2400" b="1">
                <a:solidFill>
                  <a:srgbClr val="003300"/>
                </a:solidFill>
                <a:latin typeface="Times New Roman" pitchFamily="18"/>
                <a:cs typeface="Times New Roman" pitchFamily="18"/>
              </a:rPr>
              <a:t>Δρεπανοκυτταρική αναιμία</a:t>
            </a:r>
            <a:r>
              <a:rPr lang="el-GR" sz="2400" b="1">
                <a:solidFill>
                  <a:srgbClr val="410082"/>
                </a:solidFill>
                <a:latin typeface="Times New Roman" pitchFamily="18"/>
                <a:cs typeface="Times New Roman" pitchFamily="18"/>
              </a:rPr>
              <a:t> </a:t>
            </a:r>
            <a:endParaRPr lang="en-US" sz="2400" b="1">
              <a:solidFill>
                <a:srgbClr val="410082"/>
              </a:solidFill>
              <a:latin typeface="Times New Roman" pitchFamily="18"/>
              <a:cs typeface="Times New Roman" pitchFamily="18"/>
            </a:endParaRPr>
          </a:p>
          <a:p>
            <a:pPr marL="365760" lvl="0" indent="-256032" hangingPunct="1">
              <a:buNone/>
            </a:pPr>
            <a:r>
              <a:rPr lang="en-US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	</a:t>
            </a: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( ομοζυγωτική κατάσταση</a:t>
            </a:r>
            <a:r>
              <a:rPr lang="el-GR" sz="2400" b="1">
                <a:latin typeface="Times New Roman" pitchFamily="18"/>
                <a:cs typeface="Times New Roman" pitchFamily="18"/>
              </a:rPr>
              <a:t> </a:t>
            </a:r>
            <a:r>
              <a:rPr lang="en-US" sz="2400" b="1">
                <a:solidFill>
                  <a:srgbClr val="CC0000"/>
                </a:solidFill>
                <a:latin typeface="Times New Roman" pitchFamily="18"/>
                <a:cs typeface="Times New Roman" pitchFamily="18"/>
              </a:rPr>
              <a:t>S/S</a:t>
            </a:r>
            <a:r>
              <a:rPr lang="en-US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)</a:t>
            </a:r>
          </a:p>
          <a:p>
            <a:pPr marL="365760" lvl="0" indent="-256032" hangingPunct="1">
              <a:buSzPts val="2399"/>
              <a:buBlip>
                <a:blip r:embed="rId3"/>
              </a:buBlip>
            </a:pPr>
            <a:r>
              <a:rPr lang="el-GR" sz="2400" b="1">
                <a:latin typeface="Times New Roman" pitchFamily="18"/>
                <a:cs typeface="Times New Roman" pitchFamily="18"/>
              </a:rPr>
              <a:t> </a:t>
            </a: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Σύνθετες ετεροζυγωτικές καταστάσεις με θαλασσαιμία διαφόρων γονοτύπων</a:t>
            </a:r>
          </a:p>
          <a:p>
            <a:pPr marL="365760" lvl="0" indent="-256032" hangingPunct="1">
              <a:buNone/>
            </a:pPr>
            <a:r>
              <a:rPr lang="el-GR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	( </a:t>
            </a:r>
            <a:r>
              <a:rPr lang="el-GR" sz="2400" b="1">
                <a:solidFill>
                  <a:srgbClr val="003300"/>
                </a:solidFill>
                <a:latin typeface="Times New Roman" pitchFamily="18"/>
                <a:cs typeface="Times New Roman" pitchFamily="18"/>
              </a:rPr>
              <a:t>Μικροδρεπανοκυτταρική αναιμία</a:t>
            </a:r>
            <a:r>
              <a:rPr lang="en-US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:</a:t>
            </a:r>
            <a:r>
              <a:rPr lang="en-US" sz="2400" b="1">
                <a:solidFill>
                  <a:srgbClr val="CC0000"/>
                </a:solidFill>
                <a:latin typeface="Times New Roman" pitchFamily="18"/>
                <a:cs typeface="Times New Roman" pitchFamily="18"/>
              </a:rPr>
              <a:t>S/</a:t>
            </a:r>
            <a:r>
              <a:rPr lang="el-GR" sz="2400" b="1">
                <a:solidFill>
                  <a:srgbClr val="CC0000"/>
                </a:solidFill>
                <a:latin typeface="Times New Roman" pitchFamily="18"/>
                <a:cs typeface="Times New Roman" pitchFamily="18"/>
              </a:rPr>
              <a:t>β</a:t>
            </a:r>
            <a:r>
              <a:rPr lang="en-US" sz="2400" b="1">
                <a:solidFill>
                  <a:srgbClr val="CC0000"/>
                </a:solidFill>
                <a:latin typeface="Times New Roman" pitchFamily="18"/>
                <a:cs typeface="Times New Roman" pitchFamily="18"/>
              </a:rPr>
              <a:t>-MA</a:t>
            </a:r>
            <a:r>
              <a:rPr lang="en-US" sz="2400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)</a:t>
            </a:r>
            <a:endParaRPr lang="el-GR" sz="2400" b="1">
              <a:solidFill>
                <a:srgbClr val="080808"/>
              </a:solidFill>
              <a:latin typeface="Times New Roman" pitchFamily="18"/>
              <a:cs typeface="Times New Roman" pitchFamily="18"/>
            </a:endParaRPr>
          </a:p>
        </p:txBody>
      </p:sp>
      <p:pic>
        <p:nvPicPr>
          <p:cNvPr id="4" name="Picture 4" descr="img008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2555876" y="4005264"/>
            <a:ext cx="4103690" cy="25654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>
          <a:xfrm>
            <a:off x="1619246" y="836611"/>
            <a:ext cx="6913558" cy="1066803"/>
          </a:xfrm>
          <a:ln w="28575">
            <a:solidFill>
              <a:srgbClr val="C00000"/>
            </a:solidFill>
            <a:prstDash val="solid"/>
            <a:miter/>
          </a:ln>
        </p:spPr>
        <p:txBody>
          <a:bodyPr anchorCtr="1"/>
          <a:lstStyle/>
          <a:p>
            <a:pPr lvl="0" algn="ctr" hangingPunct="1"/>
            <a:r>
              <a:rPr lang="el-GR" sz="3200" b="1">
                <a:solidFill>
                  <a:srgbClr val="000000"/>
                </a:solidFill>
                <a:latin typeface="Times New Roman" pitchFamily="18"/>
                <a:cs typeface="Times New Roman" pitchFamily="18"/>
              </a:rPr>
              <a:t>ΔΡΕΠΑΝΟΚΥΤΤΑΡΙΚΗ ΑΝΑΙΜΙΑ  ΣΥΧΝΟΤΗΤΑ-ΕΠΙΠΟΛΑΣΜΟΣ</a:t>
            </a:r>
          </a:p>
        </p:txBody>
      </p:sp>
      <p:pic>
        <p:nvPicPr>
          <p:cNvPr id="3" name="Picture 3" descr="img014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657350" y="2143125"/>
            <a:ext cx="5938835" cy="4454527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>
          <a:xfrm>
            <a:off x="1116016" y="836611"/>
            <a:ext cx="7272332" cy="863595"/>
          </a:xfrm>
          <a:solidFill>
            <a:srgbClr val="E1EFF4"/>
          </a:solidFill>
          <a:ln w="28575">
            <a:solidFill>
              <a:srgbClr val="C00000"/>
            </a:solidFill>
            <a:prstDash val="solid"/>
            <a:miter/>
          </a:ln>
        </p:spPr>
        <p:txBody>
          <a:bodyPr anchorCtr="1"/>
          <a:lstStyle/>
          <a:p>
            <a:pPr lvl="0" algn="ctr" hangingPunct="1"/>
            <a:r>
              <a:rPr lang="el-GR" sz="3200" b="1">
                <a:solidFill>
                  <a:srgbClr val="000000"/>
                </a:solidFill>
                <a:latin typeface="Times New Roman" pitchFamily="18"/>
                <a:cs typeface="Times New Roman" pitchFamily="18"/>
              </a:rPr>
              <a:t>ΕΠΙΔΗΜΙΟΛΟΓΙΑ ΣΤΗΝ ΕΛΛΑΔΑ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xfrm>
            <a:off x="539752" y="1916116"/>
            <a:ext cx="8229600" cy="4537079"/>
          </a:xfrm>
          <a:ln w="28575">
            <a:solidFill>
              <a:srgbClr val="C00000"/>
            </a:solidFill>
            <a:prstDash val="solid"/>
            <a:miter/>
          </a:ln>
        </p:spPr>
        <p:txBody>
          <a:bodyPr/>
          <a:lstStyle/>
          <a:p>
            <a:pPr lvl="0" hangingPunct="1">
              <a:lnSpc>
                <a:spcPct val="90000"/>
              </a:lnSpc>
              <a:buClr>
                <a:srgbClr val="C00000"/>
              </a:buClr>
              <a:buFont typeface="Wingdings" pitchFamily="2"/>
              <a:buChar char="v"/>
            </a:pPr>
            <a:r>
              <a:rPr lang="en-US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</a:t>
            </a:r>
            <a:r>
              <a:rPr lang="el-GR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Μέση συχνότητα φορέων &lt; 1% (0-30%)</a:t>
            </a:r>
          </a:p>
          <a:p>
            <a:pPr lvl="0" hangingPunct="1">
              <a:lnSpc>
                <a:spcPct val="90000"/>
              </a:lnSpc>
              <a:buClr>
                <a:srgbClr val="C00000"/>
              </a:buClr>
              <a:buFont typeface="Wingdings" pitchFamily="2"/>
              <a:buChar char="v"/>
            </a:pPr>
            <a:r>
              <a:rPr lang="en-US" b="1">
                <a:solidFill>
                  <a:srgbClr val="69676D"/>
                </a:solidFill>
                <a:latin typeface="Times New Roman" pitchFamily="18"/>
                <a:cs typeface="Times New Roman" pitchFamily="18"/>
              </a:rPr>
              <a:t> </a:t>
            </a:r>
            <a:r>
              <a:rPr lang="el-GR" b="1">
                <a:solidFill>
                  <a:srgbClr val="0070C0"/>
                </a:solidFill>
                <a:latin typeface="Times New Roman" pitchFamily="18"/>
                <a:cs typeface="Times New Roman" pitchFamily="18"/>
              </a:rPr>
              <a:t>Υψηλή συχνότητα (15-20%) </a:t>
            </a:r>
            <a:r>
              <a:rPr lang="en-US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:</a:t>
            </a:r>
          </a:p>
          <a:p>
            <a:pPr lvl="0" hangingPunct="1">
              <a:lnSpc>
                <a:spcPct val="90000"/>
              </a:lnSpc>
              <a:buNone/>
            </a:pPr>
            <a:r>
              <a:rPr lang="en-US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   </a:t>
            </a:r>
            <a:r>
              <a:rPr lang="el-GR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Ορχομενός,</a:t>
            </a:r>
            <a:r>
              <a:rPr lang="en-US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</a:t>
            </a:r>
            <a:r>
              <a:rPr lang="el-GR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Καρδίτσα,  Άρτα, Χαλκιδική</a:t>
            </a:r>
          </a:p>
          <a:p>
            <a:pPr lvl="0" hangingPunct="1">
              <a:lnSpc>
                <a:spcPct val="90000"/>
              </a:lnSpc>
              <a:buClr>
                <a:srgbClr val="C00000"/>
              </a:buClr>
              <a:buFont typeface="Wingdings" pitchFamily="2"/>
              <a:buChar char="v"/>
            </a:pPr>
            <a:r>
              <a:rPr lang="el-GR" b="1">
                <a:solidFill>
                  <a:srgbClr val="0070C0"/>
                </a:solidFill>
                <a:latin typeface="Times New Roman" pitchFamily="18"/>
                <a:cs typeface="Times New Roman" pitchFamily="18"/>
              </a:rPr>
              <a:t>Αυξημένη συχνότητα</a:t>
            </a:r>
            <a:r>
              <a:rPr lang="en-US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:</a:t>
            </a:r>
            <a:r>
              <a:rPr lang="el-GR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Βόρεια Εύβοια, Λήμνος, </a:t>
            </a:r>
            <a:r>
              <a:rPr lang="en-US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					</a:t>
            </a:r>
            <a:r>
              <a:rPr lang="el-GR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    Μυτιλήνη</a:t>
            </a:r>
            <a:endParaRPr lang="en-US" b="1">
              <a:solidFill>
                <a:srgbClr val="080808"/>
              </a:solidFill>
              <a:latin typeface="Times New Roman" pitchFamily="18"/>
              <a:cs typeface="Times New Roman" pitchFamily="18"/>
            </a:endParaRPr>
          </a:p>
          <a:p>
            <a:pPr lvl="0" hangingPunct="1">
              <a:lnSpc>
                <a:spcPct val="90000"/>
              </a:lnSpc>
              <a:buNone/>
            </a:pPr>
            <a:endParaRPr lang="en-US" b="1">
              <a:solidFill>
                <a:srgbClr val="080808"/>
              </a:solidFill>
              <a:latin typeface="Times New Roman" pitchFamily="18"/>
              <a:cs typeface="Times New Roman" pitchFamily="18"/>
            </a:endParaRPr>
          </a:p>
          <a:p>
            <a:pPr lvl="0" hangingPunct="1">
              <a:lnSpc>
                <a:spcPct val="90000"/>
              </a:lnSpc>
              <a:buClr>
                <a:srgbClr val="C00000"/>
              </a:buClr>
              <a:buFont typeface="Wingdings" pitchFamily="2"/>
              <a:buChar char="v"/>
            </a:pPr>
            <a:r>
              <a:rPr lang="en-US" b="1">
                <a:solidFill>
                  <a:srgbClr val="CC0000"/>
                </a:solidFill>
                <a:latin typeface="Times New Roman" pitchFamily="18"/>
                <a:cs typeface="Times New Roman" pitchFamily="18"/>
              </a:rPr>
              <a:t>  </a:t>
            </a:r>
            <a:r>
              <a:rPr lang="el-GR" b="1">
                <a:solidFill>
                  <a:srgbClr val="CC0000"/>
                </a:solidFill>
                <a:latin typeface="Times New Roman" pitchFamily="18"/>
                <a:cs typeface="Times New Roman" pitchFamily="18"/>
              </a:rPr>
              <a:t>β</a:t>
            </a:r>
            <a:r>
              <a:rPr lang="en-US" b="1">
                <a:solidFill>
                  <a:srgbClr val="CC0000"/>
                </a:solidFill>
                <a:latin typeface="Times New Roman" pitchFamily="18"/>
                <a:cs typeface="Times New Roman" pitchFamily="18"/>
              </a:rPr>
              <a:t>s</a:t>
            </a:r>
            <a:r>
              <a:rPr lang="el-GR" b="1">
                <a:solidFill>
                  <a:srgbClr val="CC0000"/>
                </a:solidFill>
                <a:latin typeface="Times New Roman" pitchFamily="18"/>
                <a:cs typeface="Times New Roman" pitchFamily="18"/>
              </a:rPr>
              <a:t> γονίδιο</a:t>
            </a:r>
            <a:r>
              <a:rPr lang="en-US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: </a:t>
            </a:r>
            <a:r>
              <a:rPr lang="el-GR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πλεονέκτημα έναντι της </a:t>
            </a:r>
            <a:r>
              <a:rPr lang="el-GR" b="1">
                <a:solidFill>
                  <a:srgbClr val="CC0000"/>
                </a:solidFill>
                <a:latin typeface="Times New Roman" pitchFamily="18"/>
                <a:cs typeface="Times New Roman" pitchFamily="18"/>
              </a:rPr>
              <a:t>ελονοσίας</a:t>
            </a:r>
            <a:r>
              <a:rPr lang="el-GR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</a:t>
            </a:r>
            <a:r>
              <a:rPr lang="en-US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</a:t>
            </a:r>
            <a:r>
              <a:rPr lang="el-GR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λόγω επιβράδυνσης πολλαπλασιασμού του παράσιτου, αυξημένης καταστροφής των προσβεβλημένων ερυθρών -μετά δρεπάνωση -</a:t>
            </a:r>
            <a:r>
              <a:rPr lang="en-US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</a:t>
            </a:r>
            <a:r>
              <a:rPr lang="el-GR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στον σπλήνα.</a:t>
            </a:r>
            <a:r>
              <a:rPr lang="en-US" b="1">
                <a:solidFill>
                  <a:srgbClr val="080808"/>
                </a:solidFill>
                <a:latin typeface="Times New Roman" pitchFamily="18"/>
                <a:cs typeface="Times New Roman" pitchFamily="18"/>
              </a:rPr>
              <a:t> </a:t>
            </a:r>
            <a:endParaRPr lang="el-GR" b="1">
              <a:solidFill>
                <a:srgbClr val="080808"/>
              </a:solidFill>
              <a:latin typeface="Times New Roman" pitchFamily="18"/>
              <a:cs typeface="Times New Roman" pitchFamily="18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1-3-5-1-4-2-1-3-1-2-0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484433" y="2290764"/>
            <a:ext cx="5183184" cy="416242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3"/>
          <p:cNvSpPr txBox="1">
            <a:spLocks noGrp="1"/>
          </p:cNvSpPr>
          <p:nvPr>
            <p:ph type="title"/>
          </p:nvPr>
        </p:nvSpPr>
        <p:spPr>
          <a:xfrm>
            <a:off x="2339977" y="836611"/>
            <a:ext cx="5410203" cy="1206495"/>
          </a:xfrm>
          <a:solidFill>
            <a:srgbClr val="E1EFF4"/>
          </a:solidFill>
          <a:ln w="28575">
            <a:solidFill>
              <a:srgbClr val="C00000"/>
            </a:solidFill>
            <a:prstDash val="solid"/>
            <a:miter/>
          </a:ln>
        </p:spPr>
        <p:txBody>
          <a:bodyPr anchorCtr="1"/>
          <a:lstStyle/>
          <a:p>
            <a:pPr lvl="0" algn="ctr" hangingPunct="1"/>
            <a:r>
              <a:rPr lang="el-GR" sz="3200" b="1">
                <a:solidFill>
                  <a:srgbClr val="000000"/>
                </a:solidFill>
                <a:latin typeface="Times New Roman" pitchFamily="18"/>
                <a:cs typeface="Times New Roman" pitchFamily="18"/>
              </a:rPr>
              <a:t>ΚΛΗΡΟΝΟΜΙΚΟΤΗΤΑ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Αστικ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250</TotalTime>
  <Words>1009</Words>
  <Application>Microsoft Office PowerPoint</Application>
  <PresentationFormat>Προβολή στην οθόνη (4:3)</PresentationFormat>
  <Paragraphs>216</Paragraphs>
  <Slides>27</Slides>
  <Notes>23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27</vt:i4>
      </vt:variant>
    </vt:vector>
  </HeadingPairs>
  <TitlesOfParts>
    <vt:vector size="28" baseType="lpstr">
      <vt:lpstr>Αστικό</vt:lpstr>
      <vt:lpstr>ΑΙΜΟΣΦΑΙΡΙΝΟΠΑΘΕΙΕΣ</vt:lpstr>
      <vt:lpstr>ΟΡΙΣΜΟΙ</vt:lpstr>
      <vt:lpstr>ΠΑΘΟΓΕΝΕΙΑ</vt:lpstr>
      <vt:lpstr>ΠΑΘΟΓΕΝΕΙΑ</vt:lpstr>
      <vt:lpstr>ΠΑΘΟΓΕΝΕΙΑ</vt:lpstr>
      <vt:lpstr>ΔΡΕΠΑΝΟΚΥΤΤΑΡΙΚΗ ΝΟΣΟΣ</vt:lpstr>
      <vt:lpstr>ΔΡΕΠΑΝΟΚΥΤΤΑΡΙΚΗ ΑΝΑΙΜΙΑ  ΣΥΧΝΟΤΗΤΑ-ΕΠΙΠΟΛΑΣΜΟΣ</vt:lpstr>
      <vt:lpstr>ΕΠΙΔΗΜΙΟΛΟΓΙΑ ΣΤΗΝ ΕΛΛΑΔΑ</vt:lpstr>
      <vt:lpstr>ΚΛΗΡΟΝΟΜΙΚΟΤΗΤΑ</vt:lpstr>
      <vt:lpstr>ΔΙΑΓΝΩΣΗ</vt:lpstr>
      <vt:lpstr>ΠΟΛΥΜΕΡΙΣΜΟΣ HbS-ΦΑΙΝΟΜΕΝΟ ΔΡΕΠΑΝΩΣΗΣ</vt:lpstr>
      <vt:lpstr>ΦΥΣΙΟΛΟΓΙΚΗ ΑΙΜΟΣΦΑΙΡΙΝΗ ΦΥΣΙΟΛΟΓΙΚΟ ΕΡΥΘΡΟΚΥΤΤΑΡΟ</vt:lpstr>
      <vt:lpstr>ΣΧΗΜΑΤΙΣΜΟΣ ΠΟΛΥΜΕΡΩΝ ΑΙΜΟΣΦΑΙΡΙΝΗΣ S -ΔΡΕΠΑΝΟΚΥΤΤΑΡΟ</vt:lpstr>
      <vt:lpstr>ΔΡΕΠΑΝΩΣΗ=ΣΥΝΘΕΤΟ ΦΑΙΝΟΜΕΝΟ</vt:lpstr>
      <vt:lpstr>ΚΛΙΝΙΚΕΣ ΕΚΔΗΛΩΣΕΙΣ</vt:lpstr>
      <vt:lpstr>Επεισόδια επιδείνωσης της αναιμίας</vt:lpstr>
      <vt:lpstr>ΑΓΓΕΙΟΑΠΟΦΡΑΚΤΙΚΗ ΚΡΙΣΗ ΔΡΕΠΑΝΩΣΗΣ ΑΙΤΙΑ-ΔΙΑΓΝΩΣΗ-ΘΕΡΑΠΕΙΑ </vt:lpstr>
      <vt:lpstr>ΜΗΧΑΝΙΣΜΟΣ ΑΓΓΕΙΟΑΠΟΦΡΑΞΗΣ</vt:lpstr>
      <vt:lpstr>Παθογένεια αγγειοαποφρακτικής κρίσης</vt:lpstr>
      <vt:lpstr>ΕΠΩΔΥΝΑ  ΕΠΕΙΣΟΔΙΑ (1)</vt:lpstr>
      <vt:lpstr>ΕΠΩΔΥΝΑ  ΕΠΕΙΣΟΔΙΑ (2)</vt:lpstr>
      <vt:lpstr>ΕΠΩΔΥΝΑ  ΕΠΕΙΣΟΔΙΑ (3)</vt:lpstr>
      <vt:lpstr>Εκδηλώσεις από άλλα όργανα</vt:lpstr>
      <vt:lpstr>ΛΟΙΜΩΞΕΙΣ (1)</vt:lpstr>
      <vt:lpstr>ΛΟΙΜΩΞΕΙΣ (2)</vt:lpstr>
      <vt:lpstr>ΘΕΡΑΠΕΙΑ</vt:lpstr>
      <vt:lpstr>ΑΝΤΙΜΕΤΩΠΙΣΗ ΑΓΓΕΙΟΑΠΟΦΡΑΚΤΙΚΗΣ ΚΡΙΣΗΣ-ΒΑΡΙΑΣ ΑΙΜΟΛΥΣΗΣ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ΑΙΜΟΣΦΑΙΡΙΝΟΠΑΘΕΙΕΣ</dc:title>
  <dc:creator>Office 2004 Test Drive User</dc:creator>
  <cp:lastModifiedBy>Αργ</cp:lastModifiedBy>
  <cp:revision>14</cp:revision>
  <dcterms:created xsi:type="dcterms:W3CDTF">2010-02-12T07:33:42Z</dcterms:created>
  <dcterms:modified xsi:type="dcterms:W3CDTF">2014-03-11T06:17:31Z</dcterms:modified>
</cp:coreProperties>
</file>