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fld id="{18DB5A2F-7379-472A-A6D6-F363928AE3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853486-2AED-453D-9CD0-1A55C4B0B688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77E05F-5A7B-47E0-9557-0B9C11F9DCEB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E006C1-09C0-4578-B3B2-56457B22ED98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D2D1A5B-C364-4E78-BD9A-2498B3356085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50EC3D-8A10-4322-B6B6-6F55DF87BA45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E2A4CD-3936-4EFA-8C18-6C953FFFC8B4}" type="slidenum">
              <a:t>14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2EFB4C-9634-4753-BF4B-DAE75FD69A4D}" type="slidenum">
              <a:t>17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B7F43E-7D15-42C4-B2AD-6A0878CC3412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104508-C9ED-4D4A-866D-4A5EEA3C5D52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0B3EE4-F7CD-401A-83B7-2892199DC1CA}" type="slidenum">
              <a:t>21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D687CC-EA52-48E8-AEBB-25AB50CB87FB}" type="slidenum">
              <a:t>22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8F408D-DD2D-498C-B0E6-610C9608983F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5A32F1-6587-4B70-8E57-9BC5A46CC4E5}" type="slidenum">
              <a:t>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D45761-2B65-49CA-902D-FC4327DB00B9}" type="slidenum">
              <a:t>25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DA8E24-DB85-4F65-ABE1-35995EFAA3DC}" type="slidenum">
              <a:t>26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BECDE7-0A93-4B41-B98B-C731E9A8B7F6}" type="slidenum">
              <a:t>27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2DDD2D-E5F8-4E5C-9355-FC8DC8B9D5D4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BCD9DE-6532-48F6-BEF8-0AE837C57FE4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74378E-D7AF-4AC2-A083-3AF028114B24}" type="slidenum">
              <a:t>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B60EAB-5AB6-4CE7-A78F-F2DE6631A47A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3B633E9-6C89-4BFF-B7D6-A28700346FE8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2426C3-1EE1-4D8D-9992-DD65EDF8DE89}" type="slidenum">
              <a:t>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171EAFF-B991-498C-8170-9283FC9FA42B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ＭＳ Ｐゴシック" pitchFamily="34"/>
            </a:endParaRPr>
          </a:p>
        </p:txBody>
      </p:sp>
      <p:sp>
        <p:nvSpPr>
          <p:cNvPr id="3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1095378" y="650879"/>
            <a:ext cx="4635495" cy="3476621"/>
          </a:xfrm>
          <a:solidFill>
            <a:srgbClr val="FFFFFF"/>
          </a:solidFill>
        </p:spPr>
      </p:sp>
      <p:sp>
        <p:nvSpPr>
          <p:cNvPr id="4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909635" y="4344991"/>
            <a:ext cx="5008561" cy="4125909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lIns="88614" tIns="44302" rIns="88614" bIns="44302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Ορθογώνιο"/>
          <p:cNvSpPr/>
          <p:nvPr/>
        </p:nvSpPr>
        <p:spPr>
          <a:xfrm flipV="1">
            <a:off x="5410203" y="3810003"/>
            <a:ext cx="3733796" cy="90489"/>
          </a:xfrm>
          <a:prstGeom prst="rect">
            <a:avLst/>
          </a:prstGeom>
          <a:solidFill>
            <a:srgbClr val="9CB084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3" name="4 - Ορθογώνιο"/>
          <p:cNvSpPr/>
          <p:nvPr/>
        </p:nvSpPr>
        <p:spPr>
          <a:xfrm flipV="1">
            <a:off x="5410203" y="3897309"/>
            <a:ext cx="3733796" cy="192088"/>
          </a:xfrm>
          <a:prstGeom prst="rect">
            <a:avLst/>
          </a:prstGeom>
          <a:solidFill>
            <a:srgbClr val="9CB084">
              <a:alpha val="5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4" name="5 - Ορθογώνιο"/>
          <p:cNvSpPr/>
          <p:nvPr/>
        </p:nvSpPr>
        <p:spPr>
          <a:xfrm flipV="1">
            <a:off x="5410203" y="4114800"/>
            <a:ext cx="3733796" cy="9528"/>
          </a:xfrm>
          <a:prstGeom prst="rect">
            <a:avLst/>
          </a:prstGeom>
          <a:solidFill>
            <a:srgbClr val="9CB084">
              <a:alpha val="65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5" name="6 - Ορθογώνιο"/>
          <p:cNvSpPr/>
          <p:nvPr/>
        </p:nvSpPr>
        <p:spPr>
          <a:xfrm flipV="1">
            <a:off x="5410203" y="4164013"/>
            <a:ext cx="1965329" cy="19046"/>
          </a:xfrm>
          <a:prstGeom prst="rect">
            <a:avLst/>
          </a:prstGeom>
          <a:solidFill>
            <a:srgbClr val="9CB084">
              <a:alpha val="6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6" name="9 - Ορθογώνιο"/>
          <p:cNvSpPr/>
          <p:nvPr/>
        </p:nvSpPr>
        <p:spPr>
          <a:xfrm flipV="1">
            <a:off x="5410203" y="4198933"/>
            <a:ext cx="1965329" cy="9528"/>
          </a:xfrm>
          <a:prstGeom prst="rect">
            <a:avLst/>
          </a:prstGeom>
          <a:solidFill>
            <a:srgbClr val="9CB084">
              <a:alpha val="65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7" name="10 - Στρογγυλεμένο ορθογώνιο"/>
          <p:cNvSpPr/>
          <p:nvPr/>
        </p:nvSpPr>
        <p:spPr>
          <a:xfrm>
            <a:off x="5410203" y="3962396"/>
            <a:ext cx="3063870" cy="26983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11 - Στρογγυλεμένο ορθογώνιο"/>
          <p:cNvSpPr/>
          <p:nvPr/>
        </p:nvSpPr>
        <p:spPr>
          <a:xfrm>
            <a:off x="7377114" y="4060822"/>
            <a:ext cx="1600200" cy="3651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12 - Ορθογώνιο"/>
          <p:cNvSpPr/>
          <p:nvPr/>
        </p:nvSpPr>
        <p:spPr>
          <a:xfrm>
            <a:off x="0" y="3649663"/>
            <a:ext cx="9144000" cy="244473"/>
          </a:xfrm>
          <a:prstGeom prst="rect">
            <a:avLst/>
          </a:prstGeom>
          <a:solidFill>
            <a:srgbClr val="9CB084">
              <a:alpha val="5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13 - Ορθογώνιο"/>
          <p:cNvSpPr/>
          <p:nvPr/>
        </p:nvSpPr>
        <p:spPr>
          <a:xfrm>
            <a:off x="0" y="3675065"/>
            <a:ext cx="9144000" cy="141283"/>
          </a:xfrm>
          <a:prstGeom prst="rect">
            <a:avLst/>
          </a:prstGeom>
          <a:solidFill>
            <a:srgbClr val="9CB084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14 - Ορθογώνιο"/>
          <p:cNvSpPr/>
          <p:nvPr/>
        </p:nvSpPr>
        <p:spPr>
          <a:xfrm flipV="1">
            <a:off x="6413501" y="3643317"/>
            <a:ext cx="2730498" cy="247646"/>
          </a:xfrm>
          <a:prstGeom prst="rect">
            <a:avLst/>
          </a:prstGeom>
          <a:solidFill>
            <a:srgbClr val="9CB084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15 - Ορθογώνιο"/>
          <p:cNvSpPr/>
          <p:nvPr/>
        </p:nvSpPr>
        <p:spPr>
          <a:xfrm>
            <a:off x="0" y="0"/>
            <a:ext cx="9144000" cy="3702048"/>
          </a:xfrm>
          <a:prstGeom prst="rect">
            <a:avLst/>
          </a:prstGeom>
          <a:solidFill>
            <a:srgbClr val="69676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7 - Τίτλος"/>
          <p:cNvSpPr txBox="1">
            <a:spLocks noGrp="1"/>
          </p:cNvSpPr>
          <p:nvPr>
            <p:ph type="ctrTitle"/>
          </p:nvPr>
        </p:nvSpPr>
        <p:spPr>
          <a:xfrm>
            <a:off x="457200" y="2401891"/>
            <a:ext cx="8458200" cy="1470026"/>
          </a:xfr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4" name="8 - Υπότιτλος"/>
          <p:cNvSpPr txBox="1">
            <a:spLocks noGrp="1"/>
          </p:cNvSpPr>
          <p:nvPr>
            <p:ph type="subTitle" idx="1"/>
          </p:nvPr>
        </p:nvSpPr>
        <p:spPr>
          <a:xfrm>
            <a:off x="457200" y="3899934"/>
            <a:ext cx="4953003" cy="1752603"/>
          </a:xfrm>
        </p:spPr>
        <p:txBody>
          <a:bodyPr/>
          <a:lstStyle>
            <a:lvl1pPr marL="64008" indent="0">
              <a:buNone/>
              <a:defRPr sz="2400">
                <a:solidFill>
                  <a:srgbClr val="69676D"/>
                </a:solidFill>
              </a:defRPr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5" name="27 - Θέση ημερομηνίας"/>
          <p:cNvSpPr txBox="1">
            <a:spLocks noGrp="1"/>
          </p:cNvSpPr>
          <p:nvPr>
            <p:ph type="dt" sz="half" idx="7"/>
          </p:nvPr>
        </p:nvSpPr>
        <p:spPr>
          <a:xfrm>
            <a:off x="6705596" y="4206870"/>
            <a:ext cx="96044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6" name="16 - Θέση υποσέλιδου"/>
          <p:cNvSpPr txBox="1">
            <a:spLocks noGrp="1"/>
          </p:cNvSpPr>
          <p:nvPr>
            <p:ph type="ftr" sz="quarter" idx="9"/>
          </p:nvPr>
        </p:nvSpPr>
        <p:spPr>
          <a:xfrm>
            <a:off x="5410203" y="4205289"/>
            <a:ext cx="1295403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7" name="28 - Θέση αριθμού διαφάνειας"/>
          <p:cNvSpPr txBox="1">
            <a:spLocks noGrp="1"/>
          </p:cNvSpPr>
          <p:nvPr>
            <p:ph type="sldNum" sz="quarter" idx="8"/>
          </p:nvPr>
        </p:nvSpPr>
        <p:spPr>
          <a:xfrm>
            <a:off x="8320089" y="1591"/>
            <a:ext cx="747714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72F86F3-03F4-486D-A79A-F28FE8FBE1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02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CBEBA6-3575-49AD-84DF-A4C65A9292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5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 txBox="1">
            <a:spLocks noGrp="1"/>
          </p:cNvSpPr>
          <p:nvPr>
            <p:ph type="title" orient="vert"/>
          </p:nvPr>
        </p:nvSpPr>
        <p:spPr>
          <a:xfrm>
            <a:off x="6781803" y="1143000"/>
            <a:ext cx="1904996" cy="54864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 txBox="1"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396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BD42D7-D29F-4981-9AC2-923FF444F7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1"/>
          </p:nvPr>
        </p:nvSpPr>
        <p:spPr>
          <a:xfrm>
            <a:off x="685800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 txBox="1">
            <a:spLocks noGrp="1"/>
          </p:cNvSpPr>
          <p:nvPr>
            <p:ph idx="2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4E5E3-CA56-4636-8CF2-9C3B476B1B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9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Τίτλος, Αντικείμενο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 txBox="1">
            <a:spLocks noGrp="1"/>
          </p:cNvSpPr>
          <p:nvPr>
            <p:ph type="body" idx="2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7885F3-B827-44EF-9683-AB79909667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2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Τίτλος, 2 Αντικείμενα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810003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 txBox="1">
            <a:spLocks noGrp="1"/>
          </p:cNvSpPr>
          <p:nvPr>
            <p:ph idx="2"/>
          </p:nvPr>
        </p:nvSpPr>
        <p:spPr>
          <a:xfrm>
            <a:off x="685800" y="4114800"/>
            <a:ext cx="3810003" cy="1981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 txBox="1">
            <a:spLocks noGrp="1"/>
          </p:cNvSpPr>
          <p:nvPr>
            <p:ph type="body" idx="3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573970-6982-4282-8D05-A3E11BAF57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8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F93D35-96AD-4F98-A32C-789814A55F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722311" y="1981203"/>
            <a:ext cx="7772400" cy="1362071"/>
          </a:xfrm>
        </p:spPr>
        <p:txBody>
          <a:bodyPr anchor="b"/>
          <a:lstStyle>
            <a:lvl1pPr>
              <a:defRPr sz="4300" b="1">
                <a:solidFill>
                  <a:srgbClr val="FFFFFF"/>
                </a:solidFill>
                <a:effectLst>
                  <a:outerShdw dist="38103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1"/>
          </p:nvPr>
        </p:nvSpPr>
        <p:spPr>
          <a:xfrm>
            <a:off x="722311" y="3367085"/>
            <a:ext cx="7772400" cy="1509710"/>
          </a:xfrm>
        </p:spPr>
        <p:txBody>
          <a:bodyPr/>
          <a:lstStyle>
            <a:lvl1pPr marL="45720" indent="0">
              <a:buNone/>
              <a:defRPr sz="2100">
                <a:solidFill>
                  <a:srgbClr val="69676D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8E026-A001-4F47-ADCA-C60A8B2E1F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4038603" cy="452595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 txBox="1">
            <a:spLocks noGrp="1"/>
          </p:cNvSpPr>
          <p:nvPr>
            <p:ph idx="2"/>
          </p:nvPr>
        </p:nvSpPr>
        <p:spPr>
          <a:xfrm>
            <a:off x="4648196" y="2249424"/>
            <a:ext cx="4038603" cy="4525959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FA4824-1CA5-4177-8492-7BAFE28348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381003" y="1143000"/>
            <a:ext cx="8382003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1"/>
          </p:nvPr>
        </p:nvSpPr>
        <p:spPr>
          <a:xfrm>
            <a:off x="381003" y="2244970"/>
            <a:ext cx="4041648" cy="457200"/>
          </a:xfrm>
          <a:solidFill>
            <a:srgbClr val="9DBB79">
              <a:alpha val="25000"/>
            </a:srgbClr>
          </a:solidFill>
          <a:ln w="12701">
            <a:solidFill>
              <a:srgbClr val="9CB084"/>
            </a:solidFill>
            <a:prstDash val="solid"/>
            <a:miter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 txBox="1">
            <a:spLocks noGrp="1"/>
          </p:cNvSpPr>
          <p:nvPr>
            <p:ph type="body" idx="3"/>
          </p:nvPr>
        </p:nvSpPr>
        <p:spPr>
          <a:xfrm>
            <a:off x="4721220" y="2244970"/>
            <a:ext cx="4041776" cy="457200"/>
          </a:xfrm>
          <a:solidFill>
            <a:srgbClr val="9DBB79">
              <a:alpha val="25000"/>
            </a:srgbClr>
          </a:solidFill>
          <a:ln w="12701">
            <a:solidFill>
              <a:srgbClr val="9CB084"/>
            </a:solidFill>
            <a:prstDash val="solid"/>
            <a:miter/>
          </a:ln>
        </p:spPr>
        <p:txBody>
          <a:bodyPr anchor="ctr"/>
          <a:lstStyle>
            <a:lvl1pPr marL="45720" indent="0">
              <a:buNone/>
              <a:defRPr sz="1900" b="1">
                <a:solidFill>
                  <a:srgbClr val="3F3F3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 txBox="1">
            <a:spLocks noGrp="1"/>
          </p:cNvSpPr>
          <p:nvPr>
            <p:ph idx="2"/>
          </p:nvPr>
        </p:nvSpPr>
        <p:spPr>
          <a:xfrm>
            <a:off x="381003" y="2708516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 txBox="1">
            <a:spLocks noGrp="1"/>
          </p:cNvSpPr>
          <p:nvPr>
            <p:ph idx="4"/>
          </p:nvPr>
        </p:nvSpPr>
        <p:spPr>
          <a:xfrm>
            <a:off x="4718303" y="2708516"/>
            <a:ext cx="4041776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25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26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B04268-4250-442A-97DA-A30B4553DEC1}" type="slidenum">
              <a:t>‹#›</a:t>
            </a:fld>
            <a:endParaRPr lang="en-US"/>
          </a:p>
        </p:txBody>
      </p:sp>
      <p:sp>
        <p:nvSpPr>
          <p:cNvPr id="9" name="27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 txBox="1">
            <a:spLocks noGrp="1"/>
          </p:cNvSpPr>
          <p:nvPr>
            <p:ph type="dt" sz="half" idx="7"/>
          </p:nvPr>
        </p:nvSpPr>
        <p:spPr>
          <a:xfrm>
            <a:off x="6583359" y="612776"/>
            <a:ext cx="957257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3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4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5D0AA-52B5-4894-BB7F-B00DE8C2E7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4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B8EC75-E62D-4896-865A-4861AA63EA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4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5353491" y="1101970"/>
            <a:ext cx="3383280" cy="877824"/>
          </a:xfrm>
        </p:spPr>
        <p:txBody>
          <a:bodyPr anchor="b"/>
          <a:lstStyle>
            <a:lvl1pPr>
              <a:defRPr sz="1800" b="1"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 txBox="1">
            <a:spLocks noGrp="1"/>
          </p:cNvSpPr>
          <p:nvPr>
            <p:ph type="body" idx="2"/>
          </p:nvPr>
        </p:nvSpPr>
        <p:spPr>
          <a:xfrm>
            <a:off x="5353491" y="2010729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 txBox="1">
            <a:spLocks noGrp="1"/>
          </p:cNvSpPr>
          <p:nvPr>
            <p:ph idx="1"/>
          </p:nvPr>
        </p:nvSpPr>
        <p:spPr>
          <a:xfrm>
            <a:off x="152403" y="776289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C18478-7F9B-4AF1-9183-E0E7EE2D40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9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5440433" y="1109158"/>
            <a:ext cx="586807" cy="4681636"/>
          </a:xfrm>
        </p:spPr>
        <p:txBody>
          <a:bodyPr lIns="45720" tIns="0" rIns="45720" anchor="t" anchorCtr="1"/>
          <a:lstStyle>
            <a:lvl1pPr algn="ctr">
              <a:defRPr sz="2000" b="1"/>
            </a:lvl1pPr>
          </a:lstStyle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 txBox="1"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4">
            <a:solidFill>
              <a:srgbClr val="FFFFFF"/>
            </a:solidFill>
            <a:prstDash val="solid"/>
            <a:miter/>
          </a:ln>
          <a:effectLst>
            <a:outerShdw dist="31754" dir="4800117" algn="tl">
              <a:srgbClr val="000000">
                <a:alpha val="25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3 - Θέση κειμένου"/>
          <p:cNvSpPr txBox="1">
            <a:spLocks noGrp="1"/>
          </p:cNvSpPr>
          <p:nvPr>
            <p:ph type="body" idx="2"/>
          </p:nvPr>
        </p:nvSpPr>
        <p:spPr>
          <a:xfrm>
            <a:off x="6088440" y="3274310"/>
            <a:ext cx="2590796" cy="2516492"/>
          </a:xfrm>
        </p:spPr>
        <p:txBody>
          <a:bodyPr lIns="0" tIns="0" rIns="45720"/>
          <a:lstStyle>
            <a:lvl1pPr marL="0" indent="0">
              <a:spcBef>
                <a:spcPts val="0"/>
              </a:spcBef>
              <a:buNone/>
              <a:defRPr sz="1300"/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13 - Θέση ημερομηνίας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2 - Θέση υποσέλιδου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22 - Θέση αριθμού διαφάνειας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E0212-3BF3-4EB8-B028-9F27589ED5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8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7 - Ορθογώνιο"/>
          <p:cNvSpPr/>
          <p:nvPr/>
        </p:nvSpPr>
        <p:spPr>
          <a:xfrm>
            <a:off x="0" y="366710"/>
            <a:ext cx="9144000" cy="84133"/>
          </a:xfrm>
          <a:prstGeom prst="rect">
            <a:avLst/>
          </a:prstGeom>
          <a:solidFill>
            <a:srgbClr val="9CB084">
              <a:alpha val="5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3" name="28 - Ορθογώνιο"/>
          <p:cNvSpPr/>
          <p:nvPr/>
        </p:nvSpPr>
        <p:spPr>
          <a:xfrm>
            <a:off x="0" y="0"/>
            <a:ext cx="9144000" cy="311152"/>
          </a:xfrm>
          <a:prstGeom prst="rect">
            <a:avLst/>
          </a:prstGeom>
          <a:solidFill>
            <a:srgbClr val="69676D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4" name="29 - Ορθογώνιο"/>
          <p:cNvSpPr/>
          <p:nvPr/>
        </p:nvSpPr>
        <p:spPr>
          <a:xfrm>
            <a:off x="0" y="307979"/>
            <a:ext cx="9144000" cy="92070"/>
          </a:xfrm>
          <a:prstGeom prst="rect">
            <a:avLst/>
          </a:prstGeom>
          <a:solidFill>
            <a:srgbClr val="9CB084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5" name="30 - Ορθογώνιο"/>
          <p:cNvSpPr/>
          <p:nvPr/>
        </p:nvSpPr>
        <p:spPr>
          <a:xfrm flipV="1">
            <a:off x="5410203" y="360365"/>
            <a:ext cx="3733796" cy="90489"/>
          </a:xfrm>
          <a:prstGeom prst="rect">
            <a:avLst/>
          </a:prstGeom>
          <a:solidFill>
            <a:srgbClr val="9CB084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6" name="31 - Ορθογώνιο"/>
          <p:cNvSpPr/>
          <p:nvPr/>
        </p:nvSpPr>
        <p:spPr>
          <a:xfrm flipV="1">
            <a:off x="5410203" y="439734"/>
            <a:ext cx="3733796" cy="180978"/>
          </a:xfrm>
          <a:prstGeom prst="rect">
            <a:avLst/>
          </a:prstGeom>
          <a:solidFill>
            <a:srgbClr val="9CB084">
              <a:alpha val="5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7" name="32 - Στρογγυλεμένο ορθογώνιο"/>
          <p:cNvSpPr/>
          <p:nvPr/>
        </p:nvSpPr>
        <p:spPr>
          <a:xfrm>
            <a:off x="5407020" y="496884"/>
            <a:ext cx="3063870" cy="2857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33 - Στρογγυλεμένο ορθογώνιο"/>
          <p:cNvSpPr/>
          <p:nvPr/>
        </p:nvSpPr>
        <p:spPr>
          <a:xfrm>
            <a:off x="7373941" y="588965"/>
            <a:ext cx="1600200" cy="3651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34 - Ορθογώνιο"/>
          <p:cNvSpPr/>
          <p:nvPr/>
        </p:nvSpPr>
        <p:spPr>
          <a:xfrm>
            <a:off x="9085258" y="-1591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35 - Ορθογώνιο"/>
          <p:cNvSpPr/>
          <p:nvPr/>
        </p:nvSpPr>
        <p:spPr>
          <a:xfrm>
            <a:off x="9043992" y="-1591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36 - Ορθογώνιο"/>
          <p:cNvSpPr/>
          <p:nvPr/>
        </p:nvSpPr>
        <p:spPr>
          <a:xfrm>
            <a:off x="9024935" y="-1591"/>
            <a:ext cx="9528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37 - Ορθογώνιο"/>
          <p:cNvSpPr/>
          <p:nvPr/>
        </p:nvSpPr>
        <p:spPr>
          <a:xfrm>
            <a:off x="8975722" y="-1591"/>
            <a:ext cx="26983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38 - Ορθογώνιο"/>
          <p:cNvSpPr/>
          <p:nvPr/>
        </p:nvSpPr>
        <p:spPr>
          <a:xfrm>
            <a:off x="8915400" y="0"/>
            <a:ext cx="55558" cy="585792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39 - Ορθογώνιο"/>
          <p:cNvSpPr/>
          <p:nvPr/>
        </p:nvSpPr>
        <p:spPr>
          <a:xfrm>
            <a:off x="8874123" y="0"/>
            <a:ext cx="7936" cy="585792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21 - Θέση τίτλου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6" name="12 - Θέση κειμένου"/>
          <p:cNvSpPr txBox="1"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7" name="13 - Θέση ημερομηνίας"/>
          <p:cNvSpPr txBox="1">
            <a:spLocks noGrp="1"/>
          </p:cNvSpPr>
          <p:nvPr>
            <p:ph type="dt" sz="half" idx="2"/>
          </p:nvPr>
        </p:nvSpPr>
        <p:spPr>
          <a:xfrm>
            <a:off x="6586542" y="612776"/>
            <a:ext cx="957257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none" spc="0" baseline="0">
                <a:solidFill>
                  <a:srgbClr val="9CB084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18" name="2 - Θέση υποσέλιδου"/>
          <p:cNvSpPr txBox="1">
            <a:spLocks noGrp="1"/>
          </p:cNvSpPr>
          <p:nvPr>
            <p:ph type="ftr" sz="quarter" idx="3"/>
          </p:nvPr>
        </p:nvSpPr>
        <p:spPr>
          <a:xfrm>
            <a:off x="5257800" y="612776"/>
            <a:ext cx="1325559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800" b="0" i="0" u="none" strike="noStrike" kern="1200" cap="none" spc="0" baseline="0">
                <a:solidFill>
                  <a:srgbClr val="9CB084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en-US"/>
          </a:p>
        </p:txBody>
      </p:sp>
      <p:sp>
        <p:nvSpPr>
          <p:cNvPr id="19" name="22 - Θέση αριθμού διαφάνειας"/>
          <p:cNvSpPr txBox="1">
            <a:spLocks noGrp="1"/>
          </p:cNvSpPr>
          <p:nvPr>
            <p:ph type="sldNum" sz="quarter" idx="4"/>
          </p:nvPr>
        </p:nvSpPr>
        <p:spPr>
          <a:xfrm>
            <a:off x="8174041" y="1591"/>
            <a:ext cx="761996" cy="3667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fld id="{74ECDD78-B4A4-42F8-AA74-AA7FEEFE9E9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l-GR" sz="4000" b="0" i="0" u="none" strike="noStrike" kern="1200" cap="none" spc="0" baseline="0">
          <a:solidFill>
            <a:srgbClr val="69676D"/>
          </a:solidFill>
          <a:uFillTx/>
          <a:latin typeface="Trebuchet MS"/>
        </a:defRPr>
      </a:lvl1pPr>
    </p:titleStyle>
    <p:bodyStyle>
      <a:lvl1pPr marL="365129" marR="0" lvl="0" indent="-255583" algn="l" defTabSz="914400" rtl="0" fontAlgn="auto" hangingPunct="0">
        <a:lnSpc>
          <a:spcPct val="100000"/>
        </a:lnSpc>
        <a:spcBef>
          <a:spcPts val="300"/>
        </a:spcBef>
        <a:spcAft>
          <a:spcPts val="0"/>
        </a:spcAft>
        <a:buClr>
          <a:srgbClr val="6BB1C9"/>
        </a:buClr>
        <a:buSzPct val="100000"/>
        <a:buFont typeface="Georgia" pitchFamily="18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Georgia"/>
        </a:defRPr>
      </a:lvl1pPr>
      <a:lvl2pPr marL="657225" marR="0" lvl="1" indent="-246065" algn="l" defTabSz="914400" rtl="0" fontAlgn="auto" hangingPunct="0">
        <a:lnSpc>
          <a:spcPct val="100000"/>
        </a:lnSpc>
        <a:spcBef>
          <a:spcPts val="300"/>
        </a:spcBef>
        <a:spcAft>
          <a:spcPts val="0"/>
        </a:spcAft>
        <a:buClr>
          <a:srgbClr val="9CB084"/>
        </a:buClr>
        <a:buSzPct val="100000"/>
        <a:buFont typeface="Georgia" pitchFamily="18"/>
        <a:buChar char="▫"/>
        <a:tabLst/>
        <a:defRPr lang="el-GR" sz="2600" b="0" i="0" u="none" strike="noStrike" kern="1200" cap="none" spc="0" baseline="0">
          <a:solidFill>
            <a:srgbClr val="9CB084"/>
          </a:solidFill>
          <a:uFillTx/>
          <a:latin typeface="Georgia"/>
        </a:defRPr>
      </a:lvl2pPr>
      <a:lvl3pPr marL="922336" marR="0" lvl="2" indent="-219071" algn="l" defTabSz="914400" rtl="0" fontAlgn="auto" hangingPunct="0">
        <a:lnSpc>
          <a:spcPct val="100000"/>
        </a:lnSpc>
        <a:spcBef>
          <a:spcPts val="300"/>
        </a:spcBef>
        <a:spcAft>
          <a:spcPts val="0"/>
        </a:spcAft>
        <a:buClr>
          <a:srgbClr val="CEB966"/>
        </a:buClr>
        <a:buSzPct val="100000"/>
        <a:buFont typeface="Wingdings 2" pitchFamily="18"/>
        <a:buChar char=""/>
        <a:tabLst/>
        <a:defRPr lang="el-GR" sz="2400" b="0" i="0" u="none" strike="noStrike" kern="1200" cap="none" spc="0" baseline="0">
          <a:solidFill>
            <a:srgbClr val="CEB966"/>
          </a:solidFill>
          <a:uFillTx/>
          <a:latin typeface="Georgia"/>
        </a:defRPr>
      </a:lvl3pPr>
      <a:lvl4pPr marL="1179511" marR="0" lvl="3" indent="-200025" algn="l" defTabSz="914400" rtl="0" fontAlgn="auto" hangingPunct="0">
        <a:lnSpc>
          <a:spcPct val="100000"/>
        </a:lnSpc>
        <a:spcBef>
          <a:spcPts val="300"/>
        </a:spcBef>
        <a:spcAft>
          <a:spcPts val="0"/>
        </a:spcAft>
        <a:buClr>
          <a:srgbClr val="CEB966"/>
        </a:buClr>
        <a:buSzPct val="100000"/>
        <a:buFont typeface="Wingdings 2" pitchFamily="18"/>
        <a:buChar char=""/>
        <a:tabLst/>
        <a:defRPr lang="el-GR" sz="2200" b="0" i="0" u="none" strike="noStrike" kern="1200" cap="none" spc="0" baseline="0">
          <a:solidFill>
            <a:srgbClr val="CEB966"/>
          </a:solidFill>
          <a:uFillTx/>
          <a:latin typeface="Georgia"/>
        </a:defRPr>
      </a:lvl4pPr>
      <a:lvl5pPr marL="1389065" marR="0" lvl="4" indent="-182559" algn="l" defTabSz="914400" rtl="0" fontAlgn="auto" hangingPunct="0">
        <a:lnSpc>
          <a:spcPct val="100000"/>
        </a:lnSpc>
        <a:spcBef>
          <a:spcPts val="300"/>
        </a:spcBef>
        <a:spcAft>
          <a:spcPts val="0"/>
        </a:spcAft>
        <a:buClr>
          <a:srgbClr val="6BB1C9"/>
        </a:buClr>
        <a:buSzPct val="100000"/>
        <a:buFont typeface="Georgia" pitchFamily="18"/>
        <a:buChar char="▫"/>
        <a:tabLst/>
        <a:defRPr lang="el-GR" sz="2000" b="0" i="0" u="none" strike="noStrike" kern="1200" cap="none" spc="0" baseline="0">
          <a:solidFill>
            <a:srgbClr val="6BB1C9"/>
          </a:solidFill>
          <a:uFillTx/>
          <a:latin typeface="Georg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angelfire.com/dc/apgenetics/red.blood.cell.sickle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sb.org/pdb/cgi/explore.cgi?job=graphics;pdbId=1ASH;page=0;pid=9412971732936&amp;opt=chim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12education.uams.edu/scvlab/hemoglobintetramer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rcsb.org/pdb/cgi/explore.cgi?job=graphics;pdbId=1ASH;page=0;pid=9412971732936&amp;opt=chime" TargetMode="External"/><Relationship Id="rId7" Type="http://schemas.openxmlformats.org/officeDocument/2006/relationships/hyperlink" Target="http://k12education.uams.edu/scvlab/hemoglobinStetramer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hyperlink" Target="http://k12education.uams.edu/scvlab/montage.htm" TargetMode="Externa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.gr/imgres?imgurl=http://www2.warwick.ac.uk/about/warwickmagazine3/images/cell7.jpg&amp;imgrefurl=http://www2.warwick.ac.uk/about/warwickmagazine3/sicklecell/&amp;h=150&amp;w=150&amp;sz=6&amp;tbnid=IQSYDxPf_CpV_M:&amp;tbnh=90&amp;tbnw=90&amp;hl=el&amp;start=88&amp;prev=/images%3Fq%3Dsickle%2Bcell%2Bdisease%2B%26start%3D80%26svnum%3D10%26hl%3Del%26lr%3D%26sa%3D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sicklecell.org/images/sc3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k12education.uams.edu/scvlab/montage.htm" TargetMode="Externa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hyperlink" Target="http://images.google.com.gr/imgres?imgurl=http://tell.fll.purdue.edu/JapanProj/FLClipart/Verbs/fever.gif&amp;imgrefurl=http://tell.fll.purdue.edu/JapanProj/FLClipart/Verbs.html&amp;h=523&amp;w=800&amp;sz=9&amp;tbnid=UDnhXvSUF9tRKM:&amp;tbnh=92&amp;tbnw=142&amp;hl=el&amp;start=2&amp;prev=/images%3Fq%3Dfever%26svnum%3D10%26hl%3Del%26lr%3D%26sa%3DN" TargetMode="External"/><Relationship Id="rId3" Type="http://schemas.openxmlformats.org/officeDocument/2006/relationships/image" Target="../media/image17.png"/><Relationship Id="rId7" Type="http://schemas.openxmlformats.org/officeDocument/2006/relationships/hyperlink" Target="http://images.google.com.gr/imgres?imgurl=http://albert.sacredsf.org/~munstermann/duchesne/voyage/dehydration.gif&amp;imgrefurl=http://albert.sacredsf.org/~munstermann/duchesne/voyage/voyage.html&amp;h=567&amp;w=752&amp;sz=19&amp;tbnid=ZdYKF303kGuBnM:&amp;tbnh=105&amp;tbnw=140&amp;hl=el&amp;start=3&amp;prev=/images%3Fq%3Ddehydration%26svnum%3D10%26hl%3Del%26lr%3D%26sa%3DG" TargetMode="External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hyperlink" Target="http://images.google.com.gr/imgres?imgurl=http://www.lessons4living.com/Stress-Cat3.gif&amp;imgrefurl=http://www.lessons4living.com/stresscat.htm&amp;h=337&amp;w=182&amp;sz=48&amp;tbnid=FtptXU1qfYxIYM:&amp;tbnh=115&amp;tbnw=62&amp;hl=el&amp;start=118&amp;prev=/images%3Fq%3Dstress%26start%3D100%26svnum%3D10%26hl%3Del%26lr%3D%26sa%3DN" TargetMode="External"/><Relationship Id="rId5" Type="http://schemas.openxmlformats.org/officeDocument/2006/relationships/hyperlink" Target="http://images.google.com.gr/imgres?imgurl=http://tell.fll.purdue.edu/JapanProj/FLClipart/Adjectives/cold.gif&amp;imgrefurl=http://tell.fll.purdue.edu/JapanProj/FLClipart/Adjectives.html&amp;h=526&amp;w=800&amp;sz=11&amp;tbnid=vfPR3Ptx2KFM_M:&amp;tbnh=93&amp;tbnw=142&amp;hl=el&amp;start=3&amp;prev=/images%3Fq%3Dcold%26svnum%3D10%26hl%3Del%26lr%3D%26sa%3DG" TargetMode="External"/><Relationship Id="rId10" Type="http://schemas.openxmlformats.org/officeDocument/2006/relationships/image" Target="../media/image21.jpeg"/><Relationship Id="rId4" Type="http://schemas.openxmlformats.org/officeDocument/2006/relationships/image" Target="../media/image18.png"/><Relationship Id="rId9" Type="http://schemas.openxmlformats.org/officeDocument/2006/relationships/hyperlink" Target="http://images.google.com.gr/imgres?imgurl=http://www.ac-creteil.fr/clgpicassomontferm/journal/images/alcool.jpg&amp;imgrefurl=http://www.ac-creteil.fr/clgpicassomontferm/journal/audrey.htm&amp;h=500&amp;w=289&amp;sz=13&amp;tbnid=rvJSQawT_ZKuMM:&amp;tbnh=127&amp;tbnw=73&amp;hl=el&amp;start=78&amp;prev=/images%3Fq%3Dalcool%26start%3D60%26svnum%3D10%26hl%3Del%26lr%3D%26sa%3DN" TargetMode="External"/><Relationship Id="rId1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://images.google.com.gr/imgres?imgurl=http://www.enchantedlearning.com/subjects/anatomy/body/label/label.GIF&amp;imgrefurl=http://www.enchantedlearning.com/subjects/anatomy/body/label/&amp;h=379&amp;w=340&amp;sz=6&amp;tbnid=e-q3LPnekiekPM:&amp;tbnh=119&amp;tbnw=106&amp;hl=el&amp;start=24&amp;prev=/images%3Fq%3Dbody%26start%3D20%26svnum%3D10%26hl%3Del%26lr%3D%26sa%3D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m.gr/imgres?imgurl=http://www.americanredcrossblood.org/images/microscope.jpg&amp;imgrefurl=http://www.americanredcrossblood.org/default.asp%3Faction%3Darticle%26ID%3D102&amp;h=100&amp;w=160&amp;sz=4&amp;tbnid=liY0f4k8xxnvfM:&amp;tbnh=57&amp;tbnw=92&amp;hl=el&amp;start=435&amp;prev=/images%3Fq%3Dsickle%2Bcell%2Bcrisis%26start%3D420%26svnum%3D10%26hl%3Del%26lr%3D%26sa%3D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gr/imgres?imgurl=http://www.ivanhoe.com/images/ivanhoe/storyimages/2005_07/11597_1.jpg&amp;imgrefurl=http://www.ivanhoe.com/smartwoman/p_swstory.cfm%3Fstoryid%3D11597&amp;h=119&amp;w=160&amp;sz=21&amp;tbnid=iebduLBmMwHUOM:&amp;tbnh=68&amp;tbnw=92&amp;hl=el&amp;start=390&amp;prev=/images%3Fq%3Dsickle%2Bcell%2Bcrisis%26start%3D380%26svnum%3D10%26hl%3Del%26lr%3D%26sa%3DN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hyperlink" Target="http://images.google.com.gr/imgres?imgurl=http://www.btinternet.com/~fireballxl5/medical/pics/injection.jpg&amp;imgrefurl=http://www.btinternet.com/~fireballxl5/medical/&amp;h=744&amp;w=1124&amp;sz=530&amp;tbnid=pSZmUJXDxvGTRM:&amp;tbnh=99&amp;tbnw=150&amp;hl=el&amp;start=1&amp;prev=/images%3Fq%3Dinjection%26svnum%3D10%26hl%3Del%26lr%3D%26sa%3D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827083" y="1700217"/>
            <a:ext cx="8099426" cy="1163638"/>
          </a:xfrm>
          <a:solidFill>
            <a:srgbClr val="F5F1E0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40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ΑΙΜΟΣΦΑΙΡΙΝΟΠΑΘΕΙΕΣ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1476371" y="4221163"/>
            <a:ext cx="6767510" cy="1728782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algn="ctr" hangingPunct="1"/>
            <a:r>
              <a:rPr lang="el-GR" sz="28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Αλεξάνδρα Κουράκλη-Συμεωνίδου</a:t>
            </a:r>
            <a:endParaRPr lang="en-US" sz="2800" b="1" i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 algn="ctr" hangingPunct="1"/>
            <a:r>
              <a:rPr lang="el-GR" sz="28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Απαρτιωμένη διδασκαλία</a:t>
            </a:r>
          </a:p>
          <a:p>
            <a:pPr lvl="0" algn="ctr" hangingPunct="1"/>
            <a:r>
              <a:rPr lang="el-GR" sz="28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Μάρτιος 20</a:t>
            </a:r>
            <a:r>
              <a:rPr lang="en-US" sz="28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1</a:t>
            </a:r>
            <a:r>
              <a:rPr lang="el-GR" sz="28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4</a:t>
            </a:r>
          </a:p>
          <a:p>
            <a:pPr marL="63495" lvl="0" hangingPunct="1"/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555876" y="692145"/>
            <a:ext cx="2733671" cy="790571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ΔΙΑΓΝΩΣΗ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1403347" y="2060572"/>
            <a:ext cx="4170358" cy="4537079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Μορφολογία ερυθρών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Δοκιμασία δρεπάνωσης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ü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Ηλεκτροφόρηση αιμοσφαιρίνης</a:t>
            </a: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Ετερ.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:HbS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-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HbA&gt;50%</a:t>
            </a: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Ομόζ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 HbS+HbA2+HbF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Μικροδρ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.: HbS+HbA+HbF+HbA2</a:t>
            </a: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</p:txBody>
      </p:sp>
      <p:pic>
        <p:nvPicPr>
          <p:cNvPr id="4" name="Picture 4" descr="ΔΡΕΠΑΝΟΚΥΤΤΑΡΙΚΗ ΝΟΣΟΣ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24528" y="2781303"/>
            <a:ext cx="2449513" cy="1712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red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300792" y="1844673"/>
            <a:ext cx="1066803" cy="781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s46-A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724528" y="4508504"/>
            <a:ext cx="2808286" cy="2106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ΠΟΛΥΜΕΡΙΣΜΟΣ </a:t>
            </a:r>
            <a:r>
              <a:rPr lang="en-US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HbS</a:t>
            </a:r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-ΦΑΙΝΟΜΕΝΟ ΔΡΕΠΑΝΩΣΗΣ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2"/>
          </p:nvPr>
        </p:nvSpPr>
        <p:spPr>
          <a:xfrm>
            <a:off x="539752" y="1989140"/>
            <a:ext cx="4584701" cy="4392613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365760" lvl="0" indent="-256032" hangingPunct="1">
              <a:buNone/>
            </a:pP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Μειωμένη διαλυτότητα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αποξυγονωμένης </a:t>
            </a:r>
            <a:r>
              <a:rPr lang="en-US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HbS</a:t>
            </a:r>
            <a:endParaRPr lang="el-GR" sz="22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buNone/>
            </a:pP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Αρχικά</a:t>
            </a:r>
            <a:r>
              <a:rPr lang="en-US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σχηματισμός </a:t>
            </a: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πυρήνα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από μικρό αριθμό μορίων </a:t>
            </a:r>
            <a:r>
              <a:rPr lang="en-US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HbS =&gt; 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διαμοριακοί δεσμοί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μεταξύ παρακειμένων μορίων </a:t>
            </a:r>
            <a:r>
              <a:rPr lang="en-US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=&gt;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σχηματισμός δεσμών </a:t>
            </a: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νηματίων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=&gt;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ανάπτυξη ίνας</a:t>
            </a:r>
          </a:p>
          <a:p>
            <a:pPr marL="365760" lvl="0" indent="-256032" hangingPunct="1">
              <a:buNone/>
            </a:pP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Σχηματισμός μεγάλων </a:t>
            </a:r>
            <a:r>
              <a:rPr lang="el-GR" sz="22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πολυμερών</a:t>
            </a:r>
            <a:r>
              <a:rPr lang="el-GR" sz="2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(ινών) από διπλά νημάτια με δεσμούς μεταξύ τους</a:t>
            </a:r>
          </a:p>
          <a:p>
            <a:pPr marL="365760" lvl="0" indent="-256032" hangingPunct="1">
              <a:buNone/>
            </a:pPr>
            <a:r>
              <a:rPr lang="el-GR" sz="2200" b="1">
                <a:solidFill>
                  <a:srgbClr val="080808"/>
                </a:solidFill>
                <a:effectLst>
                  <a:outerShdw dist="38096" dir="2700000">
                    <a:srgbClr val="C0C0C0"/>
                  </a:outerShdw>
                </a:effectLst>
              </a:rPr>
              <a:t> </a:t>
            </a:r>
            <a:r>
              <a:rPr lang="en-US" sz="2200" b="1">
                <a:solidFill>
                  <a:srgbClr val="080808"/>
                </a:solidFill>
                <a:effectLst>
                  <a:outerShdw dist="38096" dir="2700000">
                    <a:srgbClr val="C0C0C0"/>
                  </a:outerShdw>
                </a:effectLst>
              </a:rPr>
              <a:t> </a:t>
            </a:r>
            <a:endParaRPr lang="el-GR" sz="2200" b="1">
              <a:solidFill>
                <a:srgbClr val="080808"/>
              </a:solidFill>
              <a:effectLst>
                <a:outerShdw dist="38096" dir="2700000">
                  <a:srgbClr val="C0C0C0"/>
                </a:outerShdw>
              </a:effectLst>
            </a:endParaRPr>
          </a:p>
        </p:txBody>
      </p:sp>
      <p:pic>
        <p:nvPicPr>
          <p:cNvPr id="4" name="Picture 4" descr="HEMOGLOBIN POLYMERIZATION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514975" y="2565404"/>
            <a:ext cx="3629025" cy="292417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755651" y="908054"/>
            <a:ext cx="7931148" cy="1066803"/>
          </a:xfrm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ΦΥΣΙΟΛΟΓΙΚΗ ΑΙΜΟΣΦΑΙΡΙΝΗ</a:t>
            </a:r>
            <a:r>
              <a:rPr lang="en-US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ΦΥΣΙΟΛΟΓΙΚΟ ΕΡΥΘΡΟΚΥΤΤΑΡΟ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365760" lvl="0" indent="-256032" hangingPunct="1">
              <a:buNone/>
            </a:pPr>
            <a:r>
              <a:rPr lang="el-GR" sz="2400" b="1">
                <a:solidFill>
                  <a:srgbClr val="080808"/>
                </a:solidFill>
                <a:effectLst>
                  <a:outerShdw dist="38096" dir="2700000">
                    <a:srgbClr val="C0C0C0"/>
                  </a:outerShdw>
                </a:effectLst>
              </a:rPr>
              <a:t>    </a:t>
            </a:r>
            <a:r>
              <a:rPr lang="en-US" sz="2400" b="1">
                <a:solidFill>
                  <a:srgbClr val="080808"/>
                </a:solidFill>
                <a:effectLst>
                  <a:outerShdw dist="38096" dir="2700000">
                    <a:srgbClr val="C0C0C0"/>
                  </a:outerShdw>
                </a:effectLst>
              </a:rPr>
              <a:t> 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Τετραμερές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       Φυσιολογικό ερυθροκύτταρο</a:t>
            </a:r>
          </a:p>
        </p:txBody>
      </p:sp>
      <p:pic>
        <p:nvPicPr>
          <p:cNvPr id="4" name="Picture 4" descr="HEMOGLOBIN TETRAMER">
            <a:hlinkClick r:id="rId3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192213" y="3284533"/>
            <a:ext cx="2520945" cy="2520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RED CELL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067178" y="3273423"/>
            <a:ext cx="4105271" cy="2525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28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ΣΧΗΜΑΤΙΣΜΟΣ</a:t>
            </a:r>
            <a:r>
              <a:rPr lang="en-US" sz="28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8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ΠΟΛΥΜΕΡΩΝ ΑΙΜΟΣΦΑΙΡΙΝΗΣ </a:t>
            </a:r>
            <a:r>
              <a:rPr lang="en-US" sz="28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S </a:t>
            </a:r>
            <a:r>
              <a:rPr lang="el-GR" sz="28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-ΔΡΕΠΑΝΟΚΥΤΤΑΡΟ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3"/>
          </p:nvPr>
        </p:nvSpPr>
        <p:spPr>
          <a:xfrm>
            <a:off x="5076821" y="4437061"/>
            <a:ext cx="3810003" cy="2571749"/>
          </a:xfrm>
        </p:spPr>
        <p:txBody>
          <a:bodyPr/>
          <a:lstStyle/>
          <a:p>
            <a:endParaRPr lang="el-GR"/>
          </a:p>
        </p:txBody>
      </p:sp>
      <p:pic>
        <p:nvPicPr>
          <p:cNvPr id="4" name="Picture 4" descr="HEMOGLOBIN POLYMERIZATION">
            <a:hlinkClick r:id="rId3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42992" y="4132265"/>
            <a:ext cx="3384551" cy="2725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SICKLE CELL">
            <a:hlinkClick r:id="rId5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003797" y="3716341"/>
            <a:ext cx="3889372" cy="2881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SICKLE CELL HEMOGLOBIN">
            <a:hlinkClick r:id="rId7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1763713" y="1916116"/>
            <a:ext cx="2381253" cy="2381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755651" y="620713"/>
            <a:ext cx="8083552" cy="784226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ΔΡΕΠΑΝΩΣΗ=ΣΥΝΘΕΤΟ ΦΑΙΝΟΜΕΝΟ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0" y="1524003"/>
            <a:ext cx="8893170" cy="5333996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latin typeface="Times New Roman" pitchFamily="18"/>
                <a:cs typeface="Times New Roman" pitchFamily="18"/>
              </a:rPr>
              <a:t>1)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Δομικές βλάβες μεμβράνης 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=&gt;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αφυδάτωση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κυττάρου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λόγω ανώμαλης διακίνησης ιόντων.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Απώλεια ύδατος και Κ+   μέσω ενεργοποίησης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                     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του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διαύλου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Gardos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από εισροή ιόντων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Ca++                       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στο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κυτταρόπλασμα</a:t>
            </a: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2)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Μη αντιστρεπτά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δρεπανοκύτταρα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3)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Προσκόλληση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δρεπανοκυττάρων στο ενδοθήλιο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4)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Οξειδωτικό </a:t>
            </a:r>
            <a:r>
              <a:rPr lang="en-US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stress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λόγω παραγωγής μεθαιμοσφαι-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ρίνης και οξειδωτικών ριζών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=&gt;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τοξική επίδραση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στην μεμβράνη και την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HbS =&gt;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υπεροξείδωση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λιπιδίων-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&gt;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↓ευλυγισίας,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ενεργοποίηση παραγόντων</a:t>
            </a: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πήξεως,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απώλεια προστατευτικών πρωτεϊνών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=&gt;</a:t>
            </a: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αύξηση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αιμολυτικής δράσης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συμπληρώματος</a:t>
            </a:r>
            <a:endParaRPr lang="el-GR" sz="2400" b="1">
              <a:solidFill>
                <a:srgbClr val="CC0000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None/>
            </a:pPr>
            <a:endParaRPr lang="en-US" sz="2000" b="1">
              <a:solidFill>
                <a:srgbClr val="CC0000"/>
              </a:solidFill>
              <a:effectLst>
                <a:outerShdw dist="38096" dir="2700000">
                  <a:srgbClr val="C0C0C0"/>
                </a:outerShdw>
              </a:effectLst>
              <a:cs typeface="Times New Roman"/>
            </a:endParaRPr>
          </a:p>
        </p:txBody>
      </p:sp>
      <p:pic>
        <p:nvPicPr>
          <p:cNvPr id="4" name="Picture 4" descr="sickle_cell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88148" y="1484308"/>
            <a:ext cx="2355851" cy="2305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cell7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308854" y="4502148"/>
            <a:ext cx="1655758" cy="16557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755651" y="765179"/>
            <a:ext cx="7272342" cy="1066803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6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ΚΛΙΝΙΚΕΣ ΕΚΔΗΛΩΣΕΙΣ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611184" y="2276471"/>
            <a:ext cx="7643807" cy="3268659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l-GR" b="1">
                <a:latin typeface="Times New Roman" pitchFamily="18"/>
                <a:cs typeface="Times New Roman" pitchFamily="18"/>
              </a:rPr>
              <a:t>Οι κύριες κλινικές εκδηλώσεις της δρεπανοκυτταρικής νόσου (ΔΝ) οφείλονται:</a:t>
            </a:r>
          </a:p>
          <a:p>
            <a:pPr lvl="0" hangingPunct="1">
              <a:lnSpc>
                <a:spcPct val="90000"/>
              </a:lnSpc>
              <a:buNone/>
            </a:pPr>
            <a:endParaRPr lang="el-GR"/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latin typeface="Times New Roman" pitchFamily="18"/>
                <a:cs typeface="Times New Roman" pitchFamily="18"/>
              </a:rPr>
              <a:t>  </a:t>
            </a:r>
            <a:r>
              <a:rPr lang="el-GR" b="1">
                <a:latin typeface="Times New Roman" pitchFamily="18"/>
                <a:cs typeface="Times New Roman" pitchFamily="18"/>
              </a:rPr>
              <a:t>στην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χρόνια αιμολυτική αναιμία</a:t>
            </a:r>
            <a:r>
              <a:rPr lang="el-GR" b="1">
                <a:latin typeface="Times New Roman" pitchFamily="18"/>
                <a:cs typeface="Times New Roman" pitchFamily="18"/>
              </a:rPr>
              <a:t>,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latin typeface="Times New Roman" pitchFamily="18"/>
                <a:cs typeface="Times New Roman" pitchFamily="18"/>
              </a:rPr>
              <a:t>  </a:t>
            </a:r>
            <a:r>
              <a:rPr lang="el-GR" b="1">
                <a:latin typeface="Times New Roman" pitchFamily="18"/>
                <a:cs typeface="Times New Roman" pitchFamily="18"/>
              </a:rPr>
              <a:t>στα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αγγειοαποφρακτικά</a:t>
            </a:r>
            <a:r>
              <a:rPr lang="el-GR" b="1">
                <a:latin typeface="Times New Roman" pitchFamily="18"/>
                <a:cs typeface="Times New Roman" pitchFamily="18"/>
              </a:rPr>
              <a:t> επεισόδια,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latin typeface="Times New Roman" pitchFamily="18"/>
                <a:cs typeface="Times New Roman" pitchFamily="18"/>
              </a:rPr>
              <a:t>  </a:t>
            </a:r>
            <a:r>
              <a:rPr lang="el-GR" b="1">
                <a:latin typeface="Times New Roman" pitchFamily="18"/>
                <a:cs typeface="Times New Roman" pitchFamily="18"/>
              </a:rPr>
              <a:t>στην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ηπατική νόσο </a:t>
            </a:r>
            <a:r>
              <a:rPr lang="el-GR" b="1">
                <a:latin typeface="Times New Roman" pitchFamily="18"/>
                <a:cs typeface="Times New Roman" pitchFamily="18"/>
              </a:rPr>
              <a:t>που αναπτύσσεται και</a:t>
            </a:r>
          </a:p>
          <a:p>
            <a:pPr marL="622304" lvl="0" indent="-512758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l-GR" b="1">
                <a:latin typeface="Times New Roman" pitchFamily="18"/>
                <a:cs typeface="Times New Roman" pitchFamily="18"/>
              </a:rPr>
              <a:t>στην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ευπάθεια για λοιμώξεις</a:t>
            </a:r>
            <a:r>
              <a:rPr lang="el-GR" b="1">
                <a:latin typeface="Times New Roman" pitchFamily="18"/>
                <a:cs typeface="Times New Roman" pitchFamily="1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68309" y="836611"/>
            <a:ext cx="8229600" cy="1066803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6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Επεισόδια επιδείνωσης της αναιμίας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812801" lvl="0" indent="-703265" hangingPunct="1">
              <a:buClr>
                <a:srgbClr val="C00000"/>
              </a:buClr>
              <a:buFont typeface="Wingdings" pitchFamily="2"/>
              <a:buChar char="Ø"/>
            </a:pPr>
            <a:r>
              <a:rPr lang="el-GR" b="1">
                <a:latin typeface="Times New Roman" pitchFamily="18"/>
                <a:cs typeface="Times New Roman" pitchFamily="18"/>
              </a:rPr>
              <a:t>Απλαστικές κρίσεις</a:t>
            </a:r>
          </a:p>
          <a:p>
            <a:pPr lvl="0" hangingPunct="1">
              <a:buClr>
                <a:srgbClr val="C00000"/>
              </a:buClr>
              <a:buFont typeface="Wingdings" pitchFamily="2"/>
              <a:buChar char="Ø"/>
            </a:pPr>
            <a:r>
              <a:rPr lang="en-US" b="1">
                <a:latin typeface="Times New Roman" pitchFamily="18"/>
                <a:cs typeface="Times New Roman" pitchFamily="18"/>
              </a:rPr>
              <a:t>     </a:t>
            </a:r>
            <a:r>
              <a:rPr lang="el-GR" b="1">
                <a:latin typeface="Times New Roman" pitchFamily="18"/>
                <a:cs typeface="Times New Roman" pitchFamily="18"/>
              </a:rPr>
              <a:t>Οξεία παγίδευση ερυθρών στον σπλήνα</a:t>
            </a:r>
          </a:p>
          <a:p>
            <a:pPr lvl="0" hangingPunct="1">
              <a:buNone/>
            </a:pPr>
            <a:r>
              <a:rPr lang="en-US">
                <a:latin typeface="Times New Roman" pitchFamily="18"/>
                <a:cs typeface="Times New Roman" pitchFamily="18"/>
              </a:rPr>
              <a:t>     </a:t>
            </a:r>
          </a:p>
          <a:p>
            <a:pPr lvl="0" hangingPunct="1">
              <a:buClr>
                <a:srgbClr val="C00000"/>
              </a:buClr>
              <a:buFont typeface="Wingdings" pitchFamily="2"/>
              <a:buChar char="Ø"/>
            </a:pPr>
            <a:r>
              <a:rPr lang="el-GR">
                <a:latin typeface="Times New Roman" pitchFamily="18"/>
                <a:cs typeface="Times New Roman" pitchFamily="18"/>
              </a:rPr>
              <a:t>Σπανιότερα αίτια είναι η εμφάνιση χρόνιας </a:t>
            </a:r>
            <a:r>
              <a:rPr lang="en-US">
                <a:latin typeface="Times New Roman" pitchFamily="18"/>
                <a:cs typeface="Times New Roman" pitchFamily="18"/>
              </a:rPr>
              <a:t>  </a:t>
            </a:r>
            <a:r>
              <a:rPr lang="el-GR">
                <a:latin typeface="Times New Roman" pitchFamily="18"/>
                <a:cs typeface="Times New Roman" pitchFamily="18"/>
              </a:rPr>
              <a:t>νεφρικής ανεπάρκειας, η νέκρωση του μυελού των οστών, η παγίδευση ερυθρών σε άλλα όργανα</a:t>
            </a:r>
            <a:r>
              <a:rPr lang="en-US">
                <a:latin typeface="Times New Roman" pitchFamily="18"/>
                <a:cs typeface="Times New Roman" pitchFamily="18"/>
              </a:rPr>
              <a:t>     </a:t>
            </a:r>
            <a:r>
              <a:rPr lang="el-GR">
                <a:latin typeface="Times New Roman" pitchFamily="18"/>
                <a:cs typeface="Times New Roman" pitchFamily="18"/>
              </a:rPr>
              <a:t> (π.χ. ήπαρ), η έλλειψη φυλλικού οξέος ή σιδήρου </a:t>
            </a:r>
            <a:r>
              <a:rPr lang="en-US">
                <a:latin typeface="Times New Roman" pitchFamily="18"/>
                <a:cs typeface="Times New Roman" pitchFamily="18"/>
              </a:rPr>
              <a:t>  </a:t>
            </a:r>
            <a:r>
              <a:rPr lang="el-GR">
                <a:latin typeface="Times New Roman" pitchFamily="18"/>
                <a:cs typeface="Times New Roman" pitchFamily="18"/>
              </a:rPr>
              <a:t>και η υπεραιμόλυση.</a:t>
            </a:r>
          </a:p>
          <a:p>
            <a:pPr lvl="0" hangingPunct="1"/>
            <a:endParaRPr lang="el-GR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539752" y="333371"/>
            <a:ext cx="8420096" cy="2222504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ΑΓΓΕΙΟΑΠΟΦΡΑΚΤΙΚΗ ΚΡΙΣΗ ΔΡΕΠΑΝΩΣΗΣ</a:t>
            </a:r>
            <a:r>
              <a:rPr lang="el-GR" sz="3200" b="1">
                <a:solidFill>
                  <a:srgbClr val="00B05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el-GR" sz="3200" b="1">
                <a:solidFill>
                  <a:srgbClr val="00B050"/>
                </a:solidFill>
                <a:latin typeface="Times New Roman" pitchFamily="18"/>
                <a:cs typeface="Times New Roman" pitchFamily="18"/>
              </a:rPr>
            </a:br>
            <a:r>
              <a:rPr lang="el-GR" sz="32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ΑΙΤΙΑ-ΔΙΑΓΝΩΣΗ-ΘΕΡΑΠΕΙΑ</a:t>
            </a:r>
            <a:r>
              <a:rPr lang="el-GR" sz="3200" b="1">
                <a:solidFill>
                  <a:srgbClr val="080808"/>
                </a:solidFill>
              </a:rPr>
              <a:t/>
            </a:r>
            <a:br>
              <a:rPr lang="el-GR" sz="3200" b="1">
                <a:solidFill>
                  <a:srgbClr val="080808"/>
                </a:solidFill>
              </a:rPr>
            </a:br>
            <a:endParaRPr lang="el-GR" sz="3200" b="1">
              <a:solidFill>
                <a:srgbClr val="080808"/>
              </a:solidFill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539752" y="4292595"/>
            <a:ext cx="8353428" cy="1957392"/>
          </a:xfrm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b="1">
                <a:solidFill>
                  <a:srgbClr val="008000"/>
                </a:solidFill>
                <a:latin typeface="Times New Roman" pitchFamily="18"/>
                <a:cs typeface="Times New Roman" pitchFamily="18"/>
              </a:rPr>
              <a:t>Ορισμός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άλγος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με εντόπιση άκρα, κοιλιά, ράχη, θώρακα, ή κεφάλι 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διάρκειας &gt; 2</a:t>
            </a:r>
            <a:r>
              <a:rPr lang="en-US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h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που οδηγεί τον ασθενή στο 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νοσοκομείο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και δεν έχει άλλη προέλευση πλην της δρεπανοκυτταρικής νόσου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042992" y="765179"/>
            <a:ext cx="7772400" cy="639759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ΜΗΧΑΝΙΣΜΟΣ ΑΓΓΕΙΟΑΠΟΦΡΑΞΗΣ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68309" y="1700217"/>
            <a:ext cx="8229600" cy="4325934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2400" b="1">
                <a:latin typeface="Times New Roman" pitchFamily="18"/>
                <a:cs typeface="Times New Roman" pitchFamily="18"/>
              </a:rPr>
              <a:t>Δημιουργία </a:t>
            </a:r>
            <a:r>
              <a:rPr lang="el-GR" sz="2400" b="1">
                <a:solidFill>
                  <a:srgbClr val="0000CC"/>
                </a:solidFill>
                <a:latin typeface="Times New Roman" pitchFamily="18"/>
                <a:cs typeface="Times New Roman" pitchFamily="18"/>
              </a:rPr>
              <a:t>άκαμπτων ερυθρών</a:t>
            </a: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από πολυμερισμό αποξυγονωμένης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Hb-S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που σχηματίζει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&lt;&lt;τακτοειδή&gt;&gt;</a:t>
            </a:r>
          </a:p>
          <a:p>
            <a:pPr lvl="0" hangingPunct="1"/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Τα τακτοειδή σχηματίζουν κρυστάλλους, τα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διπλά δομικά νημάτια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.</a:t>
            </a:r>
          </a:p>
          <a:p>
            <a:pPr lvl="0" hangingPunct="1"/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Η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δρεπάνωση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αρχίζει σε μείωση κορεσμού της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σε      Ο2 &lt; 85% και ολοκληρώνεται στο 38%</a:t>
            </a:r>
          </a:p>
        </p:txBody>
      </p:sp>
      <p:pic>
        <p:nvPicPr>
          <p:cNvPr id="4" name="Picture 4" descr="sc3">
            <a:hlinkClick r:id="rId3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380286" y="4868859"/>
            <a:ext cx="981078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SICKLE CELL CRISIS">
            <a:hlinkClick r:id="rId5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987673" y="4724403"/>
            <a:ext cx="2951161" cy="1754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539752" y="836611"/>
            <a:ext cx="8229600" cy="1066803"/>
          </a:xfrm>
          <a:solidFill>
            <a:srgbClr val="E1EFF4"/>
          </a:solidFill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1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Παθογένεια αγγειοαποφρακτικής κρίσης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838203" y="1981203"/>
            <a:ext cx="7772400" cy="4616448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buNone/>
            </a:pPr>
            <a:r>
              <a:rPr lang="el-GR">
                <a:latin typeface="Times New Roman" pitchFamily="18"/>
                <a:cs typeface="Times New Roman" pitchFamily="18"/>
              </a:rPr>
              <a:t>Η αγγειοαποφρακτική κρίση στη δρεπανοκυτταρική νόσο είναι αποτέλεσμα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πολλαπλών αλληλοεξαρτώμενων παθοφυσιολογικών διαταραχών, </a:t>
            </a:r>
            <a:r>
              <a:rPr lang="el-GR">
                <a:latin typeface="Times New Roman" pitchFamily="18"/>
                <a:cs typeface="Times New Roman" pitchFamily="18"/>
              </a:rPr>
              <a:t>που οδηγούν σε σοβαρή </a:t>
            </a:r>
            <a:r>
              <a:rPr lang="el-GR" b="1">
                <a:latin typeface="Times New Roman" pitchFamily="18"/>
                <a:cs typeface="Times New Roman" pitchFamily="18"/>
              </a:rPr>
              <a:t>δυσλειτουργία του ενδοθηλίου</a:t>
            </a:r>
            <a:r>
              <a:rPr lang="el-GR">
                <a:latin typeface="Times New Roman" pitchFamily="18"/>
                <a:cs typeface="Times New Roman" pitchFamily="18"/>
              </a:rPr>
              <a:t> των αγγείων.</a:t>
            </a:r>
            <a:endParaRPr lang="en-US">
              <a:latin typeface="Times New Roman" pitchFamily="18"/>
              <a:cs typeface="Times New Roman" pitchFamily="18"/>
            </a:endParaRPr>
          </a:p>
          <a:p>
            <a:pPr lvl="0" hangingPunct="1">
              <a:buNone/>
            </a:pPr>
            <a:r>
              <a:rPr lang="el-GR">
                <a:latin typeface="Times New Roman" pitchFamily="18"/>
                <a:cs typeface="Times New Roman" pitchFamily="18"/>
              </a:rPr>
              <a:t>Το γεγονός αυτό βέβαια δεν πρέπει να μας οδηγήσει στο να παραβλέψουμε ότι το βασικό,       το </a:t>
            </a:r>
            <a:r>
              <a:rPr lang="el-GR" b="1">
                <a:latin typeface="Times New Roman" pitchFamily="18"/>
                <a:cs typeface="Times New Roman" pitchFamily="18"/>
              </a:rPr>
              <a:t>πρωταρχικό γεγονός, είναι ο πολυμερισμός του μορίου της αιμοσφαιρίνης και                              η δρεπάνωση των ερυθρών αιμοσφαιρίων</a:t>
            </a:r>
            <a:r>
              <a:rPr lang="el-GR">
                <a:latin typeface="Times New Roman" pitchFamily="18"/>
                <a:cs typeface="Times New Roman" pitchFamily="18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700342" y="620713"/>
            <a:ext cx="4473573" cy="792163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ΟΡΙΣΜΟΙ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539752" y="1484308"/>
            <a:ext cx="8229600" cy="5184776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algn="just" hangingPunct="1">
              <a:lnSpc>
                <a:spcPct val="8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latin typeface="Times New Roman" pitchFamily="18"/>
                <a:cs typeface="Times New Roman" pitchFamily="18"/>
              </a:rPr>
              <a:t>Οι αιμοσφαιρινοπάθειες χαρακτηρίζονται από την παρουσία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ανώμαλου δομικά μορίου αιμοσφαιρίνης</a:t>
            </a:r>
            <a:r>
              <a:rPr lang="el-GR" sz="2400" b="1">
                <a:latin typeface="Times New Roman" pitchFamily="18"/>
                <a:cs typeface="Times New Roman" pitchFamily="18"/>
              </a:rPr>
              <a:t>, με την αντικατάσταση τουλάχιστον ενός αμινοξέος.</a:t>
            </a:r>
          </a:p>
          <a:p>
            <a:pPr lvl="0" algn="just" hangingPunct="1">
              <a:lnSpc>
                <a:spcPct val="80000"/>
              </a:lnSpc>
              <a:buNone/>
            </a:pPr>
            <a:endParaRPr lang="el-GR"/>
          </a:p>
          <a:p>
            <a:pPr lvl="0" algn="just" hangingPunct="1">
              <a:lnSpc>
                <a:spcPct val="8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latin typeface="Times New Roman" pitchFamily="18"/>
                <a:cs typeface="Times New Roman" pitchFamily="18"/>
              </a:rPr>
              <a:t>Στην ευρύτερη έννοια των παθήσεων της αιμοσφαιρίνης περιλαμβάνονται και οι θαλασσαιμίες ή μεσογειακά σύνδρομα, στα οποία όμως δεν υπάρχει δομική ανωμαλία της </a:t>
            </a:r>
            <a:r>
              <a:rPr lang="en-US" sz="2400" b="1">
                <a:latin typeface="Times New Roman" pitchFamily="18"/>
                <a:cs typeface="Times New Roman" pitchFamily="18"/>
              </a:rPr>
              <a:t>Hb</a:t>
            </a:r>
            <a:r>
              <a:rPr lang="el-GR" sz="2400" b="1">
                <a:latin typeface="Times New Roman" pitchFamily="18"/>
                <a:cs typeface="Times New Roman" pitchFamily="18"/>
              </a:rPr>
              <a:t>, αλλά ελαττωμένη ή ελλείπουσα σύνθεση μιας ή περισσότερων σφαιρινικών αλυσίδων της.</a:t>
            </a:r>
            <a:endParaRPr lang="en-US" sz="2400" b="1">
              <a:latin typeface="Times New Roman" pitchFamily="18"/>
              <a:cs typeface="Times New Roman" pitchFamily="18"/>
            </a:endParaRPr>
          </a:p>
          <a:p>
            <a:pPr lvl="0" algn="just" hangingPunct="1">
              <a:lnSpc>
                <a:spcPct val="80000"/>
              </a:lnSpc>
              <a:buNone/>
            </a:pPr>
            <a:endParaRPr lang="el-GR"/>
          </a:p>
          <a:p>
            <a:pPr lvl="0" algn="just" hangingPunct="1">
              <a:lnSpc>
                <a:spcPct val="8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latin typeface="Times New Roman" pitchFamily="18"/>
                <a:cs typeface="Times New Roman" pitchFamily="18"/>
              </a:rPr>
              <a:t>Σε γενικές, λοιπόν, γραμμές μπορεί να πει κανείς ότι στην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θαλασσαιμία υπάρχει ποσοτική διαταραχή, ενώ στις αιμοσφαιρινοπάθειες ποιοτική διαταραχή</a:t>
            </a:r>
            <a:r>
              <a:rPr lang="el-GR" sz="2400" b="1">
                <a:latin typeface="Times New Roman" pitchFamily="18"/>
                <a:cs typeface="Times New Roman" pitchFamily="18"/>
              </a:rPr>
              <a:t>. Να σημειωθεί ότι υπάρχουν και νοσήματα χαρακτηριζόμενα και από τα δυο είδη των διαταραχών (ποσοτική και ποιοτική) του μορίου της </a:t>
            </a:r>
            <a:r>
              <a:rPr lang="en-US" sz="2400" b="1">
                <a:latin typeface="Times New Roman" pitchFamily="18"/>
                <a:cs typeface="Times New Roman" pitchFamily="18"/>
              </a:rPr>
              <a:t>Hb</a:t>
            </a:r>
            <a:r>
              <a:rPr lang="el-GR" sz="2400" b="1">
                <a:latin typeface="Times New Roman" pitchFamily="18"/>
                <a:cs typeface="Times New Roman" pitchFamily="18"/>
              </a:rPr>
              <a:t>, οι λεγόμενες θαλασσαιμικές αιμοσφαιρινοπάθειες.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547814" y="692145"/>
            <a:ext cx="6400800" cy="685800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600" b="1">
                <a:solidFill>
                  <a:srgbClr val="003300"/>
                </a:solidFill>
                <a:latin typeface="Times New Roman" pitchFamily="18"/>
                <a:cs typeface="Times New Roman" pitchFamily="18"/>
              </a:rPr>
              <a:t>ΕΠΩΔΥΝΑ  ΕΠΕΙΣΟΔΙΑ (1)</a:t>
            </a:r>
            <a:endParaRPr lang="en-GB" sz="3600" b="1">
              <a:solidFill>
                <a:srgbClr val="0033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755651" y="1700217"/>
            <a:ext cx="7848596" cy="4756151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buNone/>
            </a:pPr>
            <a:r>
              <a:rPr lang="en-US" sz="2200" b="1">
                <a:solidFill>
                  <a:srgbClr val="080808"/>
                </a:solidFill>
              </a:rPr>
              <a:t>	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Οξύ έντονο άλγος =&gt;</a:t>
            </a: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αγγειοαποφρακτική</a:t>
            </a: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«κρίση»</a:t>
            </a:r>
            <a:endParaRPr lang="en-US" sz="2400" b="1">
              <a:solidFill>
                <a:srgbClr val="CC0000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Ποικίλουσα συχνότητα και βαρύτητα</a:t>
            </a:r>
            <a:endParaRPr lang="en-US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1" hangingPunct="1">
              <a:buSzPts val="2399"/>
              <a:buBlip>
                <a:blip r:embed="rId3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ανάλογα με το γονότυπο</a:t>
            </a:r>
            <a:endParaRPr lang="en-US" sz="2400" b="1">
              <a:solidFill>
                <a:srgbClr val="382971"/>
              </a:solidFill>
              <a:latin typeface="Times New Roman" pitchFamily="18"/>
              <a:cs typeface="Times New Roman" pitchFamily="18"/>
            </a:endParaRPr>
          </a:p>
          <a:p>
            <a:pPr lvl="1" hangingPunct="1">
              <a:buSzPts val="2399"/>
              <a:buBlip>
                <a:blip r:embed="rId3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σε διάφορες περιόδους της ζωής του ιδίου ασθενούς</a:t>
            </a:r>
          </a:p>
          <a:p>
            <a:pPr lvl="0" hangingPunct="1"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Εκλυτικά αίτια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Ψύχος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Αφυδάτωση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Λοιμώξεις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Χρήση αλκοόλ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Έμμηνος ρύση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Άγχος</a:t>
            </a:r>
          </a:p>
          <a:p>
            <a:pPr lvl="1" hangingPunct="1">
              <a:lnSpc>
                <a:spcPct val="80000"/>
              </a:lnSpc>
              <a:buSzPts val="1560"/>
              <a:buBlip>
                <a:blip r:embed="rId4"/>
              </a:buBlip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Άλλα άγνωστα αίτια</a:t>
            </a:r>
          </a:p>
          <a:p>
            <a:pPr lvl="1" hangingPunct="1">
              <a:lnSpc>
                <a:spcPct val="80000"/>
              </a:lnSpc>
              <a:buNone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Η παρουσία </a:t>
            </a:r>
            <a:r>
              <a:rPr lang="en-US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HbF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εμποδίζει την δρεπάνωση</a:t>
            </a:r>
            <a:endParaRPr lang="en-GB" sz="2400" b="1">
              <a:solidFill>
                <a:srgbClr val="CC0000"/>
              </a:solidFill>
              <a:latin typeface="Times New Roman" pitchFamily="18"/>
              <a:cs typeface="Times New Roman" pitchFamily="18"/>
            </a:endParaRPr>
          </a:p>
        </p:txBody>
      </p:sp>
      <p:pic>
        <p:nvPicPr>
          <p:cNvPr id="4" name="Picture 4" descr="cold">
            <a:hlinkClick r:id="rId5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211634" y="3500442"/>
            <a:ext cx="1901823" cy="124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dehydration">
            <a:hlinkClick r:id="rId7"/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300792" y="3644898"/>
            <a:ext cx="1620838" cy="1216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alcool">
            <a:hlinkClick r:id="rId9"/>
          </p:cNvPr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4859341" y="4699001"/>
            <a:ext cx="792163" cy="1379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7" descr="Stress-Cat3">
            <a:hlinkClick r:id="rId11"/>
          </p:cNvPr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5867403" y="4540252"/>
            <a:ext cx="808036" cy="1497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8" descr="fever">
            <a:hlinkClick r:id="rId13"/>
          </p:cNvPr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>
          <a:xfrm>
            <a:off x="6877046" y="5013326"/>
            <a:ext cx="1666878" cy="1079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600200" y="914400"/>
            <a:ext cx="6629400" cy="761996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3300"/>
                </a:solidFill>
                <a:latin typeface="Times New Roman" pitchFamily="18"/>
                <a:cs typeface="Times New Roman" pitchFamily="18"/>
              </a:rPr>
              <a:t>ΕΠΩΔΥΝΑ  ΕΠΕΙΣΟΔΙΑ (2)</a:t>
            </a:r>
            <a:endParaRPr lang="en-GB" sz="3200" b="1">
              <a:solidFill>
                <a:srgbClr val="0033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2057400" y="2317747"/>
            <a:ext cx="6400800" cy="4159248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buClr>
                <a:srgbClr val="CC0000"/>
              </a:buClr>
              <a:buFont typeface="Wingdings" pitchFamily="2"/>
              <a:buChar char="v"/>
            </a:pPr>
            <a:r>
              <a:rPr lang="en-US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Εντόπιση του άλγους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Οσφυϊκή μοίρα ΣΣ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Κοιλιά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Κάτω άκρα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Στέρνο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Πλευρές</a:t>
            </a:r>
          </a:p>
          <a:p>
            <a:pPr lvl="1" hangingPunct="1">
              <a:lnSpc>
                <a:spcPct val="95000"/>
              </a:lnSpc>
              <a:buSzPts val="2399"/>
              <a:buBlip>
                <a:blip r:embed="rId3"/>
              </a:buBlip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Άνω άκρα</a:t>
            </a:r>
          </a:p>
          <a:p>
            <a:pPr lvl="0" hangingPunct="1">
              <a:buClr>
                <a:srgbClr val="CC0000"/>
              </a:buClr>
              <a:buFont typeface="Wingdings" pitchFamily="2"/>
              <a:buChar char="v"/>
            </a:pPr>
            <a:r>
              <a:rPr lang="en-US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  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Διάρκεια : 8-10 ημέρες</a:t>
            </a:r>
          </a:p>
        </p:txBody>
      </p:sp>
      <p:pic>
        <p:nvPicPr>
          <p:cNvPr id="4" name="Picture 4" descr="label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372225" y="2852735"/>
            <a:ext cx="1393829" cy="1565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454152" y="823910"/>
            <a:ext cx="6781803" cy="761996"/>
          </a:xfrm>
          <a:solidFill>
            <a:srgbClr val="E1EFF4"/>
          </a:solidFill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3300"/>
                </a:solidFill>
                <a:latin typeface="Times New Roman" pitchFamily="18"/>
                <a:cs typeface="Times New Roman" pitchFamily="18"/>
              </a:rPr>
              <a:t>ΕΠΩΔΥΝΑ  ΕΠΕΙΣΟΔΙΑ (3)</a:t>
            </a:r>
            <a:endParaRPr lang="en-GB" sz="3200" b="1">
              <a:solidFill>
                <a:srgbClr val="0033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250829" y="2133596"/>
            <a:ext cx="3816348" cy="4159248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buNone/>
            </a:pPr>
            <a:r>
              <a:rPr lang="el-GR" b="1">
                <a:solidFill>
                  <a:srgbClr val="0000CC"/>
                </a:solidFill>
                <a:latin typeface="Times New Roman" pitchFamily="18"/>
                <a:cs typeface="Times New Roman" pitchFamily="18"/>
              </a:rPr>
              <a:t>      </a:t>
            </a:r>
            <a:r>
              <a:rPr lang="el-GR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Γενικά και                                             τοπικά φαινόμενα</a:t>
            </a:r>
          </a:p>
          <a:p>
            <a:pPr lvl="1" hangingPunct="1">
              <a:buClr>
                <a:srgbClr val="FF0000"/>
              </a:buClr>
            </a:pPr>
            <a:endParaRPr lang="el-GR" sz="2000" b="1">
              <a:solidFill>
                <a:srgbClr val="0000CC"/>
              </a:solidFill>
              <a:latin typeface="Times New Roman" pitchFamily="18"/>
              <a:cs typeface="Times New Roman" pitchFamily="18"/>
            </a:endParaRP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Πυρετός</a:t>
            </a: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Οίδημα περιοχής</a:t>
            </a: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Υπέρταση</a:t>
            </a: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Ταχυκαρδία</a:t>
            </a: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Ταχύπνοια</a:t>
            </a:r>
          </a:p>
          <a:p>
            <a:pPr lvl="1" hangingPunct="1">
              <a:buSzPts val="2799"/>
              <a:buBlip>
                <a:blip r:embed="rId3"/>
              </a:buBlip>
            </a:pPr>
            <a:r>
              <a:rPr lang="en-US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sz="28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Ναυτία</a:t>
            </a:r>
          </a:p>
          <a:p>
            <a:pPr lvl="1" hangingPunct="1">
              <a:buNone/>
            </a:pPr>
            <a:endParaRPr lang="en-GB" sz="20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3708404" y="1700217"/>
            <a:ext cx="5206995" cy="36020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       </a:t>
            </a:r>
            <a:r>
              <a:rPr lang="el-GR" sz="2400" b="1" i="0" u="none" strike="noStrike" kern="1200" cap="none" spc="0" baseline="0">
                <a:solidFill>
                  <a:srgbClr val="002060"/>
                </a:solidFill>
                <a:uFillTx/>
                <a:latin typeface="Times New Roman" pitchFamily="18"/>
                <a:ea typeface="ＭＳ Ｐゴシック" pitchFamily="34"/>
              </a:rPr>
              <a:t>Εργαστηριακά ευρήματα</a:t>
            </a:r>
          </a:p>
          <a:p>
            <a:pPr marL="0" marR="0" lvl="0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69676D"/>
                </a:solidFill>
                <a:uFillTx/>
                <a:latin typeface="Times New Roman" pitchFamily="18"/>
                <a:ea typeface="ＭＳ Ｐゴシック" pitchFamily="34"/>
              </a:rPr>
              <a:t>	</a:t>
            </a: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ＭＳ Ｐゴシック" pitchFamily="34"/>
              </a:rPr>
              <a:t>   </a:t>
            </a: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Αύξηση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LDH</a:t>
            </a: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-χολερυθρίνης</a:t>
            </a: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ＭＳ Ｐゴシック" pitchFamily="34"/>
            </a:endParaRP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</a:t>
            </a: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 »  Ουδετεροφίλων</a:t>
            </a: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FF"/>
                </a:solidFill>
                <a:uFillTx/>
                <a:latin typeface="Times New Roman" pitchFamily="18"/>
                <a:ea typeface="ＭＳ Ｐゴシック" pitchFamily="34"/>
              </a:rPr>
              <a:t>     </a:t>
            </a: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»  Πρωτεϊνών οξείας φάσης</a:t>
            </a: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   »  Ιντερλευκίνης-1</a:t>
            </a: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   »  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TNF-</a:t>
            </a: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α</a:t>
            </a:r>
          </a:p>
          <a:p>
            <a:pPr marL="457200" marR="0" lvl="1" indent="0" algn="l" defTabSz="914400" rtl="0" fontAlgn="auto" hangingPunct="1">
              <a:lnSpc>
                <a:spcPct val="75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ＭＳ Ｐゴシック" pitchFamily="34"/>
              </a:rPr>
              <a:t>     »  Γλοιότητος αίματος</a:t>
            </a: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ＭＳ Ｐゴシック" pitchFamily="34"/>
            </a:endParaRPr>
          </a:p>
        </p:txBody>
      </p:sp>
      <p:pic>
        <p:nvPicPr>
          <p:cNvPr id="5" name="Picture 5" descr="microscope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867403" y="5516566"/>
            <a:ext cx="1584326" cy="1150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611184" y="115891"/>
            <a:ext cx="8229600" cy="649288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Εκδηλώσεις από άλλα όργανα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47814" y="981078"/>
            <a:ext cx="6491289" cy="5761040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Καρδιά-Πνεύμονες</a:t>
            </a: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Ήπαρ-χοληφόρα</a:t>
            </a: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Ουροποιογεννητικό</a:t>
            </a: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Οστά</a:t>
            </a:r>
          </a:p>
          <a:p>
            <a:pPr marL="633414" lvl="0" indent="-523878" hangingPunct="1">
              <a:buNone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Οφθαλμοί</a:t>
            </a: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Δέρμα</a:t>
            </a: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endParaRPr lang="el-GR" sz="2600" b="1">
              <a:latin typeface="Times New Roman" pitchFamily="18"/>
              <a:cs typeface="Times New Roman" pitchFamily="18"/>
            </a:endParaRPr>
          </a:p>
          <a:p>
            <a:pPr marL="633414" lvl="0" indent="-523878" hangingPunct="1">
              <a:buClr>
                <a:srgbClr val="C00000"/>
              </a:buClr>
              <a:buFont typeface="Wingdings" pitchFamily="2"/>
              <a:buChar char="v"/>
            </a:pPr>
            <a:r>
              <a:rPr lang="el-GR" sz="2600" b="1">
                <a:latin typeface="Times New Roman" pitchFamily="18"/>
                <a:cs typeface="Times New Roman" pitchFamily="18"/>
              </a:rPr>
              <a:t>Κεντρικό νευρικό σύστημα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979611" y="476246"/>
            <a:ext cx="5521320" cy="914400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ΛΟΙΜΩΞΕΙΣ (1)</a:t>
            </a:r>
            <a:endParaRPr lang="en-GB" sz="3200" b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684208" y="1484308"/>
            <a:ext cx="7924803" cy="5113333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buNone/>
            </a:pPr>
            <a:r>
              <a:rPr lang="el-GR" sz="2400" b="1">
                <a:solidFill>
                  <a:srgbClr val="080808"/>
                </a:solidFill>
              </a:rPr>
              <a:t>   </a:t>
            </a:r>
            <a:endParaRPr lang="en-US" sz="2400" b="1">
              <a:solidFill>
                <a:srgbClr val="080808"/>
              </a:solidFill>
            </a:endParaRPr>
          </a:p>
          <a:p>
            <a:pPr lvl="0" hangingPunct="1"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Ανοσολογική ανεπάρκεια λόγω λειτουργικής ασπληνίας</a:t>
            </a:r>
          </a:p>
          <a:p>
            <a:pPr lvl="1" hangingPunct="1"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Πνευμονιόκοκκος (συχνότερος παλαιότερα)</a:t>
            </a:r>
          </a:p>
          <a:p>
            <a:pPr lvl="1" hangingPunct="1"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Αιμόφιλος Ινφλουέντζας τύπου Β</a:t>
            </a:r>
          </a:p>
          <a:p>
            <a:pPr lvl="2" hangingPunct="1"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10-25% των μικροβιαιμιών της παιδικής ηλικίας</a:t>
            </a:r>
            <a:endParaRPr lang="el-GR" b="1">
              <a:solidFill>
                <a:srgbClr val="0000CC"/>
              </a:solidFill>
              <a:latin typeface="Times New Roman" pitchFamily="18"/>
              <a:cs typeface="Times New Roman" pitchFamily="18"/>
            </a:endParaRPr>
          </a:p>
          <a:p>
            <a:pPr lvl="1" hangingPunct="1"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n-US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Gram </a:t>
            </a: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αρνητ. (</a:t>
            </a:r>
            <a:r>
              <a:rPr lang="en-US" sz="2400" b="1" i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E.coli</a:t>
            </a:r>
            <a:r>
              <a:rPr lang="en-US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 κλπ</a:t>
            </a:r>
            <a:r>
              <a:rPr lang="en-US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)</a:t>
            </a: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 σε ενήλικες</a:t>
            </a:r>
          </a:p>
          <a:p>
            <a:pPr lvl="1" hangingPunct="1"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n-US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Parvo-</a:t>
            </a:r>
            <a:r>
              <a:rPr lang="el-GR" sz="2400" b="1">
                <a:solidFill>
                  <a:srgbClr val="382971"/>
                </a:solidFill>
                <a:latin typeface="Times New Roman" pitchFamily="18"/>
                <a:cs typeface="Times New Roman" pitchFamily="18"/>
              </a:rPr>
              <a:t>ιός Β19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Απλαστική κρίση ιδίως στην παιδική ηλικία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Νέκρωση μυελού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Οξύ θωρακικό σύνδρομο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Πνευμονική λιπώδης εμβολή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Εκγλωβισμός στο ήπαρ</a:t>
            </a:r>
          </a:p>
          <a:p>
            <a:pPr lvl="2" hangingPunct="1">
              <a:lnSpc>
                <a:spcPct val="80000"/>
              </a:lnSpc>
              <a:buClr>
                <a:srgbClr val="008000"/>
              </a:buClr>
              <a:buFont typeface="Wingdings" pitchFamily="2"/>
              <a:buChar char="è"/>
            </a:pP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 Σπειραματονεφρίτις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339977" y="404814"/>
            <a:ext cx="5665786" cy="761996"/>
          </a:xfrm>
          <a:solidFill>
            <a:srgbClr val="E1EFF4"/>
          </a:solidFill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ΛΟΙΜΩΞΕΙΣ (2)</a:t>
            </a:r>
            <a:endParaRPr lang="en-GB" sz="3200" b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2268534" y="1341433"/>
            <a:ext cx="5791196" cy="5256208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Μηνιγγίτις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Πνευμονιόκοκκος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Αιμόφιλος Ινφλουέντζας τύπου Β</a:t>
            </a:r>
          </a:p>
          <a:p>
            <a:pPr lvl="0" hangingPunct="1"/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Πνευμονία</a:t>
            </a:r>
            <a:endParaRPr lang="el-GR" b="1">
              <a:latin typeface="Times New Roman" pitchFamily="18"/>
              <a:cs typeface="Times New Roman" pitchFamily="18"/>
            </a:endParaRP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Μυκόπλασμα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Χλαμύδια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n-US" sz="2400" b="1" i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Legionella Pneumophila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Πνευμονιόκοκκος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Αιμόφιλος Ινφλουέντζας τύπου Β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4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Αναπνευστικός συγκυτιακός ιός</a:t>
            </a:r>
          </a:p>
          <a:p>
            <a:pPr lvl="0" hangingPunct="1"/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Οστεομυελίτις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n-US" sz="20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Salmonella</a:t>
            </a:r>
          </a:p>
          <a:p>
            <a:pPr lvl="1" hangingPunct="1">
              <a:lnSpc>
                <a:spcPct val="75000"/>
              </a:lnSpc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n-US" sz="2000" b="1" i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Staph.aureus</a:t>
            </a:r>
            <a:endParaRPr lang="el-GR" sz="2000" b="1" i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Σηπτική αρθρίτις</a:t>
            </a:r>
            <a:endParaRPr lang="en-US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1" hangingPunct="1">
              <a:buClr>
                <a:srgbClr val="FE0A27"/>
              </a:buClr>
              <a:buSzPct val="65000"/>
              <a:buFont typeface="Wingdings" pitchFamily="2"/>
              <a:buChar char="u"/>
            </a:pPr>
            <a:r>
              <a:rPr lang="el-GR" sz="20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Πνευμονιόκοκκος</a:t>
            </a:r>
            <a:endParaRPr lang="en-GB" sz="2000" b="1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339977" y="549270"/>
            <a:ext cx="4464045" cy="504821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29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ΘΕΡΑΠΕΙΑ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971550" y="1196977"/>
            <a:ext cx="7105646" cy="5400675"/>
          </a:xfrm>
          <a:ln w="9528">
            <a:solidFill>
              <a:srgbClr val="CEB966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Υποστηρικτική αγωγή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( μεταγγίσεις, </a:t>
            </a:r>
            <a:r>
              <a:rPr lang="el-GR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φυλλικό οξύ, ενυδάτωση</a:t>
            </a:r>
            <a:r>
              <a:rPr lang="el-GR" sz="2400" b="1">
                <a:solidFill>
                  <a:srgbClr val="69676D"/>
                </a:solidFill>
                <a:latin typeface="Times New Roman" pitchFamily="18"/>
                <a:cs typeface="Times New Roman" pitchFamily="18"/>
              </a:rPr>
              <a:t>,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αποφυγή εκλυτικών των κρίσεων παραγόντων, </a:t>
            </a:r>
            <a:r>
              <a:rPr lang="el-GR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εμβολιασμοί,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προεγχειρητική προετοιμασία, καρδιολογική-πνευμονολογική-οφθαλμολογική παρακολούθηση)</a:t>
            </a:r>
          </a:p>
          <a:p>
            <a:pPr lvl="0" hangingPunct="1"/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Υδροξυουρία </a:t>
            </a:r>
            <a:r>
              <a:rPr lang="el-GR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(επαγωγή </a:t>
            </a:r>
            <a:r>
              <a:rPr lang="en-US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HbF, ↓</a:t>
            </a:r>
            <a:r>
              <a:rPr lang="el-GR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λευκών -ΑΜΤ, </a:t>
            </a:r>
            <a:r>
              <a:rPr lang="en-US" sz="2400" b="1">
                <a:solidFill>
                  <a:srgbClr val="002060"/>
                </a:solidFill>
                <a:latin typeface="Times New Roman" pitchFamily="18"/>
                <a:cs typeface="Times New Roman" pitchFamily="18"/>
              </a:rPr>
              <a:t> MCV↑)</a:t>
            </a:r>
          </a:p>
          <a:p>
            <a:pPr lvl="0" hangingPunct="1"/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Μεταμόσχευση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αιμοποιητικών κυττάρων</a:t>
            </a:r>
          </a:p>
          <a:p>
            <a:pPr lvl="0" hangingPunct="1"/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Γονιδιακή θεραπεία ;</a:t>
            </a:r>
          </a:p>
          <a:p>
            <a:pPr lvl="0" hangingPunct="1"/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ΠΡΟΛΗΨΗ! Προγεννητική διάγνωση!</a:t>
            </a:r>
          </a:p>
        </p:txBody>
      </p:sp>
      <p:pic>
        <p:nvPicPr>
          <p:cNvPr id="4" name="Picture 4" descr="11597_1">
            <a:hlinkClick r:id="rId3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84883" y="5157792"/>
            <a:ext cx="2016123" cy="1489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042992" y="692145"/>
            <a:ext cx="7772400" cy="1150936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29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ΑΝΤΙΜΕΤΩΠΙΣΗ ΑΓΓΕΙΟΑΠΟΦΡΑΚΤΙΚΗΣ ΚΡΙΣΗΣ-ΒΑΡΙΑΣ ΑΙΜΟΛΥΣΗΣ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323853" y="2060572"/>
            <a:ext cx="8610603" cy="4681535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 u="sng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Ενυδάτωση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- εξασφάλιση ικανοποιητικής διούρησης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Θέρμανση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Παροχή Ο2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endParaRPr lang="el-GR" sz="2400" b="1">
              <a:solidFill>
                <a:srgbClr val="CC0000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Αναλγητική αγωγή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(σταδιακά ισχυρότερη)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Ηρεμία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Επί σημαντικής πτώσης της 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Hb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μετάγγιση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          συμπυκνωμένων ερυθρών</a:t>
            </a: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lnSpc>
                <a:spcPct val="90000"/>
              </a:lnSpc>
              <a:buFont typeface="Georgia"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Επί επιμονής 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αφαιμαξομεταγγίσεις</a:t>
            </a:r>
          </a:p>
        </p:txBody>
      </p:sp>
      <p:pic>
        <p:nvPicPr>
          <p:cNvPr id="4" name="Picture 4" descr="bot_left_pic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19921" y="2924178"/>
            <a:ext cx="1381128" cy="704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 descr="injection">
            <a:hlinkClick r:id="rId4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019921" y="3644898"/>
            <a:ext cx="142875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transfusion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7019921" y="4779961"/>
            <a:ext cx="2000250" cy="1768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3059116" y="765179"/>
            <a:ext cx="3540127" cy="1066803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36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ΠΑΘΟΓΕΝΕΙΑ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989140"/>
            <a:ext cx="8229600" cy="4584701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algn="just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Αντικατάσταση αμινοξέος στην επιφάνεια του μορίου της Hb. </a:t>
            </a:r>
            <a:r>
              <a:rPr lang="el-GR" sz="2400" b="1">
                <a:latin typeface="Times New Roman" pitchFamily="18"/>
                <a:cs typeface="Times New Roman" pitchFamily="18"/>
              </a:rPr>
              <a:t> Π.χ.  Hb S.  Παραγωγή μορίου Hb με ελαττωμένη διαλυτότητα και τάση πολυμερισμού.</a:t>
            </a:r>
          </a:p>
          <a:p>
            <a:pPr lvl="0" algn="just" hangingPunct="1">
              <a:lnSpc>
                <a:spcPct val="90000"/>
              </a:lnSpc>
              <a:buNone/>
            </a:pPr>
            <a:endParaRPr lang="en-US" sz="2400" b="1">
              <a:latin typeface="Times New Roman" pitchFamily="18"/>
              <a:cs typeface="Times New Roman" pitchFamily="18"/>
            </a:endParaRPr>
          </a:p>
          <a:p>
            <a:pPr lvl="0" algn="just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Αντικατάσταση εσωτερικών μη πολικών (υδρόφοβων) αμινοξέων.</a:t>
            </a:r>
            <a:r>
              <a:rPr lang="el-GR" sz="2400" b="1">
                <a:latin typeface="Times New Roman" pitchFamily="18"/>
                <a:cs typeface="Times New Roman" pitchFamily="18"/>
              </a:rPr>
              <a:t> Αυτό οδηγεί σε αστάθεια της Hb και μερικές φορές αιμολυτική αναιμία</a:t>
            </a:r>
            <a:r>
              <a:rPr lang="en-US" sz="2400" b="1">
                <a:latin typeface="Times New Roman" pitchFamily="18"/>
                <a:cs typeface="Times New Roman" pitchFamily="18"/>
              </a:rPr>
              <a:t>, </a:t>
            </a:r>
            <a:r>
              <a:rPr lang="el-GR" sz="2400" b="1">
                <a:latin typeface="Times New Roman" pitchFamily="18"/>
                <a:cs typeface="Times New Roman" pitchFamily="18"/>
              </a:rPr>
              <a:t>π.χ. Hb Köln.</a:t>
            </a:r>
            <a:endParaRPr lang="en-US" sz="2400" b="1">
              <a:latin typeface="Times New Roman" pitchFamily="18"/>
              <a:cs typeface="Times New Roman" pitchFamily="18"/>
            </a:endParaRPr>
          </a:p>
          <a:p>
            <a:pPr lvl="0" algn="just" hangingPunct="1">
              <a:lnSpc>
                <a:spcPct val="90000"/>
              </a:lnSpc>
              <a:buNone/>
            </a:pPr>
            <a:endParaRPr lang="el-GR"/>
          </a:p>
          <a:p>
            <a:pPr lvl="0" algn="just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Αντικατάσταση της ιστιδίνης κοντά στο θύλακο της αίμης με τυροσίνη. </a:t>
            </a: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n-US" sz="2400" b="1">
                <a:latin typeface="Times New Roman" pitchFamily="18"/>
                <a:cs typeface="Times New Roman" pitchFamily="18"/>
              </a:rPr>
              <a:t>O</a:t>
            </a:r>
            <a:r>
              <a:rPr lang="el-GR" sz="2400" b="1">
                <a:latin typeface="Times New Roman" pitchFamily="18"/>
                <a:cs typeface="Times New Roman" pitchFamily="18"/>
              </a:rPr>
              <a:t> ιοντικός δεσμός ανάμεσα στην τυροσίνη και την αίμη σταθεροποιεί τον Fe της αίμης στην τρισθενή μορφή και οδηγεί σε μεθαιμοσφαιριναιμία και κυάνωση π.χ.  Hb 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2843217" y="692145"/>
            <a:ext cx="3540127" cy="1066803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sz="36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ΠΑΘΟΓΕΝΕΙΑ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algn="just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Ø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latin typeface="Times New Roman" pitchFamily="18"/>
                <a:cs typeface="Times New Roman" pitchFamily="18"/>
              </a:rPr>
              <a:t>Αντικατάσταση αμινοξέος στην περιοχή επαφής των αλύσων α1β2 και το </a:t>
            </a:r>
            <a:r>
              <a:rPr lang="en-US" sz="2400" b="1">
                <a:latin typeface="Times New Roman" pitchFamily="18"/>
                <a:cs typeface="Times New Roman" pitchFamily="18"/>
              </a:rPr>
              <a:t>CO</a:t>
            </a:r>
            <a:r>
              <a:rPr lang="el-GR" sz="2400" b="1">
                <a:latin typeface="Times New Roman" pitchFamily="18"/>
                <a:cs typeface="Times New Roman" pitchFamily="18"/>
              </a:rPr>
              <a:t>- άκρο της β- αλύσου. Προκαλείται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αύξηση της συγγενείας προς το O2</a:t>
            </a:r>
            <a:r>
              <a:rPr lang="el-GR" sz="2400" b="1">
                <a:latin typeface="Times New Roman" pitchFamily="18"/>
                <a:cs typeface="Times New Roman" pitchFamily="18"/>
              </a:rPr>
              <a:t> και συχνά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ερυθροκυττάρωση. </a:t>
            </a:r>
            <a:r>
              <a:rPr lang="el-GR" sz="2400" b="1">
                <a:latin typeface="Times New Roman" pitchFamily="18"/>
                <a:cs typeface="Times New Roman" pitchFamily="18"/>
              </a:rPr>
              <a:t>Οι αιμοσφαιρίνες αυτές είναι επίσης συχνά </a:t>
            </a:r>
            <a:r>
              <a:rPr lang="el-GR" sz="2400" b="1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ασταθείς</a:t>
            </a:r>
            <a:r>
              <a:rPr lang="el-GR" sz="2400" b="1">
                <a:latin typeface="Times New Roman" pitchFamily="18"/>
                <a:cs typeface="Times New Roman" pitchFamily="18"/>
              </a:rPr>
              <a:t>.</a:t>
            </a:r>
          </a:p>
          <a:p>
            <a:pPr lvl="0" algn="just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Ø"/>
            </a:pPr>
            <a:r>
              <a:rPr lang="en-US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latin typeface="Times New Roman" pitchFamily="18"/>
                <a:cs typeface="Times New Roman" pitchFamily="18"/>
              </a:rPr>
              <a:t>Αντικατάσταση αμινοξέος στην περιοχή επαφής των αλύσων α1β2 και κοντά στο θύλακο της αίμης μπορεί να προκαλέσει </a:t>
            </a:r>
            <a:r>
              <a:rPr lang="el-GR" sz="2400" b="1">
                <a:solidFill>
                  <a:srgbClr val="1A38CE"/>
                </a:solidFill>
                <a:latin typeface="Times New Roman" pitchFamily="18"/>
                <a:cs typeface="Times New Roman" pitchFamily="18"/>
              </a:rPr>
              <a:t>ελάττωση της συγγενείας προς το Ο2, με αποτέλεσμα κυάνωση (αύξηση δεσοξυαιμοσφαιρίνης) </a:t>
            </a:r>
            <a:r>
              <a:rPr lang="el-GR" sz="2400" b="1">
                <a:latin typeface="Times New Roman" pitchFamily="18"/>
                <a:cs typeface="Times New Roman" pitchFamily="18"/>
              </a:rPr>
              <a:t>ή ελάττωση του αιματοκρίτη, χωρίς «λειτουργική» αναιμία.  Οι Hb μπορεί να είναι ασταθείς ή  όχι.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3059116" y="765179"/>
            <a:ext cx="3467103" cy="989015"/>
          </a:xfrm>
          <a:solidFill>
            <a:srgbClr val="E1EFF4"/>
          </a:solidFill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6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ΠΑΘΟΓΕΝΕΙΑ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763713" y="2276471"/>
            <a:ext cx="5554659" cy="3024185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/>
            <a:r>
              <a:rPr lang="el-GR" b="1">
                <a:latin typeface="Times New Roman" pitchFamily="18"/>
                <a:cs typeface="Times New Roman" pitchFamily="18"/>
              </a:rPr>
              <a:t>Διαλυτότητα</a:t>
            </a:r>
          </a:p>
          <a:p>
            <a:pPr lvl="0" hangingPunct="1"/>
            <a:endParaRPr lang="el-GR" b="1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el-GR" b="1">
                <a:latin typeface="Times New Roman" pitchFamily="18"/>
                <a:cs typeface="Times New Roman" pitchFamily="18"/>
              </a:rPr>
              <a:t>Σταθερότητα</a:t>
            </a:r>
          </a:p>
          <a:p>
            <a:pPr lvl="0" hangingPunct="1"/>
            <a:endParaRPr lang="el-GR" b="1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el-GR" b="1">
                <a:latin typeface="Times New Roman" pitchFamily="18"/>
                <a:cs typeface="Times New Roman" pitchFamily="18"/>
              </a:rPr>
              <a:t>Συγγένεια προς το οξυγόνο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042992" y="620713"/>
            <a:ext cx="7416798" cy="1066803"/>
          </a:xfrm>
          <a:solidFill>
            <a:srgbClr val="E1EFF4"/>
          </a:solidFill>
          <a:ln w="9528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ΔΡΕΠΑΝΟΚΥΤΤΑΡΙΚΗ ΝΟΣΟΣ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971550" y="1844673"/>
            <a:ext cx="7772400" cy="4756151"/>
          </a:xfrm>
          <a:ln w="9528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marL="365760" lvl="0" indent="-256032" hangingPunct="1">
              <a:buSzPts val="2399"/>
              <a:buBlip>
                <a:blip r:embed="rId3"/>
              </a:buBlip>
            </a:pPr>
            <a:r>
              <a:rPr lang="el-GR" sz="2400" b="1">
                <a:solidFill>
                  <a:srgbClr val="003300"/>
                </a:solidFill>
                <a:latin typeface="Times New Roman" pitchFamily="18"/>
                <a:cs typeface="Times New Roman" pitchFamily="18"/>
              </a:rPr>
              <a:t>Δρεπανοκυτταρική αναιμία</a:t>
            </a:r>
            <a:r>
              <a:rPr lang="el-GR" sz="2400" b="1">
                <a:solidFill>
                  <a:srgbClr val="410082"/>
                </a:solidFill>
                <a:latin typeface="Times New Roman" pitchFamily="18"/>
                <a:cs typeface="Times New Roman" pitchFamily="18"/>
              </a:rPr>
              <a:t> </a:t>
            </a:r>
            <a:endParaRPr lang="en-US" sz="2400" b="1">
              <a:solidFill>
                <a:srgbClr val="410082"/>
              </a:solidFill>
              <a:latin typeface="Times New Roman" pitchFamily="18"/>
              <a:cs typeface="Times New Roman" pitchFamily="18"/>
            </a:endParaRPr>
          </a:p>
          <a:p>
            <a:pPr marL="365760" lvl="0" indent="-256032" hangingPunct="1">
              <a:buNone/>
            </a:pP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( ομοζυγωτική κατάσταση</a:t>
            </a: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n-US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S/S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)</a:t>
            </a:r>
          </a:p>
          <a:p>
            <a:pPr marL="365760" lvl="0" indent="-256032" hangingPunct="1">
              <a:buSzPts val="2399"/>
              <a:buBlip>
                <a:blip r:embed="rId3"/>
              </a:buBlip>
            </a:pPr>
            <a:r>
              <a:rPr lang="el-GR" sz="2400" b="1">
                <a:latin typeface="Times New Roman" pitchFamily="18"/>
                <a:cs typeface="Times New Roman" pitchFamily="18"/>
              </a:rPr>
              <a:t> </a:t>
            </a: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Σύνθετες ετεροζυγωτικές καταστάσεις με θαλασσαιμία διαφόρων γονοτύπων</a:t>
            </a:r>
          </a:p>
          <a:p>
            <a:pPr marL="365760" lvl="0" indent="-256032" hangingPunct="1">
              <a:buNone/>
            </a:pPr>
            <a:r>
              <a:rPr lang="el-GR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	( </a:t>
            </a:r>
            <a:r>
              <a:rPr lang="el-GR" sz="2400" b="1">
                <a:solidFill>
                  <a:srgbClr val="003300"/>
                </a:solidFill>
                <a:latin typeface="Times New Roman" pitchFamily="18"/>
                <a:cs typeface="Times New Roman" pitchFamily="18"/>
              </a:rPr>
              <a:t>Μικροδρεπανοκυτταρική αναιμία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</a:t>
            </a:r>
            <a:r>
              <a:rPr lang="en-US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S/</a:t>
            </a:r>
            <a:r>
              <a:rPr lang="el-GR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β</a:t>
            </a:r>
            <a:r>
              <a:rPr lang="en-US" sz="2400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-MA</a:t>
            </a:r>
            <a:r>
              <a:rPr lang="en-US" sz="2400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)</a:t>
            </a:r>
            <a:endParaRPr lang="el-GR" sz="2400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</p:txBody>
      </p:sp>
      <p:pic>
        <p:nvPicPr>
          <p:cNvPr id="4" name="Picture 4" descr="img00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555876" y="4005264"/>
            <a:ext cx="4103690" cy="2565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619246" y="836611"/>
            <a:ext cx="6913558" cy="1066803"/>
          </a:xfrm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ΔΡΕΠΑΝΟΚΥΤΤΑΡΙΚΗ ΑΝΑΙΜΙΑ  ΣΥΧΝΟΤΗΤΑ-ΕΠΙΠΟΛΑΣΜΟΣ</a:t>
            </a:r>
          </a:p>
        </p:txBody>
      </p:sp>
      <p:pic>
        <p:nvPicPr>
          <p:cNvPr id="3" name="Picture 3" descr="img01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57350" y="2143125"/>
            <a:ext cx="5938835" cy="445452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116016" y="836611"/>
            <a:ext cx="7272332" cy="863595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ΕΠΙΔΗΜΙΟΛΟΓΙΑ ΣΤΗΝ ΕΛΛΑΔΑ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539752" y="1916116"/>
            <a:ext cx="8229600" cy="4537079"/>
          </a:xfrm>
          <a:ln w="28575">
            <a:solidFill>
              <a:srgbClr val="C00000"/>
            </a:solidFill>
            <a:prstDash val="solid"/>
            <a:miter/>
          </a:ln>
        </p:spPr>
        <p:txBody>
          <a:bodyPr/>
          <a:lstStyle/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Μέση συχνότητα φορέων &lt; 1% (0-30%)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solidFill>
                  <a:srgbClr val="69676D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070C0"/>
                </a:solidFill>
                <a:latin typeface="Times New Roman" pitchFamily="18"/>
                <a:cs typeface="Times New Roman" pitchFamily="18"/>
              </a:rPr>
              <a:t>Υψηλή συχνότητα (15-20%) 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</a:t>
            </a:r>
          </a:p>
          <a:p>
            <a:pPr lvl="0" hangingPunct="1">
              <a:lnSpc>
                <a:spcPct val="90000"/>
              </a:lnSpc>
              <a:buNone/>
            </a:pP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Ορχομενός,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Καρδίτσα,  Άρτα, Χαλκιδική</a:t>
            </a: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l-GR" b="1">
                <a:solidFill>
                  <a:srgbClr val="0070C0"/>
                </a:solidFill>
                <a:latin typeface="Times New Roman" pitchFamily="18"/>
                <a:cs typeface="Times New Roman" pitchFamily="18"/>
              </a:rPr>
              <a:t>Αυξημένη συχνότητα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Βόρεια Εύβοια, Λήμνος, 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					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    Μυτιλήνη</a:t>
            </a:r>
            <a:endParaRPr lang="en-US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None/>
            </a:pPr>
            <a:endParaRPr lang="en-US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buClr>
                <a:srgbClr val="C00000"/>
              </a:buClr>
              <a:buFont typeface="Wingdings" pitchFamily="2"/>
              <a:buChar char="v"/>
            </a:pPr>
            <a:r>
              <a:rPr lang="en-US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 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β</a:t>
            </a:r>
            <a:r>
              <a:rPr lang="en-US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s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 γονίδιο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: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πλεονέκτημα έναντι της </a:t>
            </a:r>
            <a:r>
              <a:rPr lang="el-GR" b="1">
                <a:solidFill>
                  <a:srgbClr val="CC0000"/>
                </a:solidFill>
                <a:latin typeface="Times New Roman" pitchFamily="18"/>
                <a:cs typeface="Times New Roman" pitchFamily="18"/>
              </a:rPr>
              <a:t>ελονοσίας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λόγω επιβράδυνσης πολλαπλασιασμού του παράσιτου, αυξημένης καταστροφής των προσβεβλημένων ερυθρών -μετά δρεπάνωση -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l-GR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στον σπλήνα.</a:t>
            </a:r>
            <a:r>
              <a:rPr lang="en-US" b="1">
                <a:solidFill>
                  <a:srgbClr val="080808"/>
                </a:solidFill>
                <a:latin typeface="Times New Roman" pitchFamily="18"/>
                <a:cs typeface="Times New Roman" pitchFamily="18"/>
              </a:rPr>
              <a:t> </a:t>
            </a:r>
            <a:endParaRPr lang="el-GR" b="1">
              <a:solidFill>
                <a:srgbClr val="080808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-3-5-1-4-2-1-3-1-2-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84433" y="2290764"/>
            <a:ext cx="5183184" cy="416242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 txBox="1">
            <a:spLocks noGrp="1"/>
          </p:cNvSpPr>
          <p:nvPr>
            <p:ph type="title"/>
          </p:nvPr>
        </p:nvSpPr>
        <p:spPr>
          <a:xfrm>
            <a:off x="2339977" y="836611"/>
            <a:ext cx="5410203" cy="1206495"/>
          </a:xfrm>
          <a:solidFill>
            <a:srgbClr val="E1EFF4"/>
          </a:solidFill>
          <a:ln w="28575">
            <a:solidFill>
              <a:srgbClr val="C00000"/>
            </a:solidFill>
            <a:prstDash val="solid"/>
            <a:miter/>
          </a:ln>
        </p:spPr>
        <p:txBody>
          <a:bodyPr anchorCtr="1"/>
          <a:lstStyle/>
          <a:p>
            <a:pPr lvl="0" algn="ctr" hangingPunct="1"/>
            <a:r>
              <a:rPr lang="el-GR" sz="3200" b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ΚΛΗΡΟΝΟΜΙΚΟΤΗΤΑ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στικ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250</TotalTime>
  <Words>1009</Words>
  <Application>Microsoft Office PowerPoint</Application>
  <PresentationFormat>Προβολή στην οθόνη (4:3)</PresentationFormat>
  <Paragraphs>216</Paragraphs>
  <Slides>27</Slides>
  <Notes>23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Αστικό</vt:lpstr>
      <vt:lpstr>ΑΙΜΟΣΦΑΙΡΙΝΟΠΑΘΕΙΕΣ</vt:lpstr>
      <vt:lpstr>ΟΡΙΣΜΟΙ</vt:lpstr>
      <vt:lpstr>ΠΑΘΟΓΕΝΕΙΑ</vt:lpstr>
      <vt:lpstr>ΠΑΘΟΓΕΝΕΙΑ</vt:lpstr>
      <vt:lpstr>ΠΑΘΟΓΕΝΕΙΑ</vt:lpstr>
      <vt:lpstr>ΔΡΕΠΑΝΟΚΥΤΤΑΡΙΚΗ ΝΟΣΟΣ</vt:lpstr>
      <vt:lpstr>ΔΡΕΠΑΝΟΚΥΤΤΑΡΙΚΗ ΑΝΑΙΜΙΑ  ΣΥΧΝΟΤΗΤΑ-ΕΠΙΠΟΛΑΣΜΟΣ</vt:lpstr>
      <vt:lpstr>ΕΠΙΔΗΜΙΟΛΟΓΙΑ ΣΤΗΝ ΕΛΛΑΔΑ</vt:lpstr>
      <vt:lpstr>ΚΛΗΡΟΝΟΜΙΚΟΤΗΤΑ</vt:lpstr>
      <vt:lpstr>ΔΙΑΓΝΩΣΗ</vt:lpstr>
      <vt:lpstr>ΠΟΛΥΜΕΡΙΣΜΟΣ HbS-ΦΑΙΝΟΜΕΝΟ ΔΡΕΠΑΝΩΣΗΣ</vt:lpstr>
      <vt:lpstr>ΦΥΣΙΟΛΟΓΙΚΗ ΑΙΜΟΣΦΑΙΡΙΝΗ ΦΥΣΙΟΛΟΓΙΚΟ ΕΡΥΘΡΟΚΥΤΤΑΡΟ</vt:lpstr>
      <vt:lpstr>ΣΧΗΜΑΤΙΣΜΟΣ ΠΟΛΥΜΕΡΩΝ ΑΙΜΟΣΦΑΙΡΙΝΗΣ S -ΔΡΕΠΑΝΟΚΥΤΤΑΡΟ</vt:lpstr>
      <vt:lpstr>ΔΡΕΠΑΝΩΣΗ=ΣΥΝΘΕΤΟ ΦΑΙΝΟΜΕΝΟ</vt:lpstr>
      <vt:lpstr>ΚΛΙΝΙΚΕΣ ΕΚΔΗΛΩΣΕΙΣ</vt:lpstr>
      <vt:lpstr>Επεισόδια επιδείνωσης της αναιμίας</vt:lpstr>
      <vt:lpstr>ΑΓΓΕΙΟΑΠΟΦΡΑΚΤΙΚΗ ΚΡΙΣΗ ΔΡΕΠΑΝΩΣΗΣ ΑΙΤΙΑ-ΔΙΑΓΝΩΣΗ-ΘΕΡΑΠΕΙΑ </vt:lpstr>
      <vt:lpstr>ΜΗΧΑΝΙΣΜΟΣ ΑΓΓΕΙΟΑΠΟΦΡΑΞΗΣ</vt:lpstr>
      <vt:lpstr>Παθογένεια αγγειοαποφρακτικής κρίσης</vt:lpstr>
      <vt:lpstr>ΕΠΩΔΥΝΑ  ΕΠΕΙΣΟΔΙΑ (1)</vt:lpstr>
      <vt:lpstr>ΕΠΩΔΥΝΑ  ΕΠΕΙΣΟΔΙΑ (2)</vt:lpstr>
      <vt:lpstr>ΕΠΩΔΥΝΑ  ΕΠΕΙΣΟΔΙΑ (3)</vt:lpstr>
      <vt:lpstr>Εκδηλώσεις από άλλα όργανα</vt:lpstr>
      <vt:lpstr>ΛΟΙΜΩΞΕΙΣ (1)</vt:lpstr>
      <vt:lpstr>ΛΟΙΜΩΞΕΙΣ (2)</vt:lpstr>
      <vt:lpstr>ΘΕΡΑΠΕΙΑ</vt:lpstr>
      <vt:lpstr>ΑΝΤΙΜΕΤΩΠΙΣΗ ΑΓΓΕΙΟΑΠΟΦΡΑΚΤΙΚΗΣ ΚΡΙΣΗΣ-ΒΑΡΙΑΣ ΑΙΜΟΛΥΣΗΣ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ΑΙΜΟΣΦΑΙΡΙΝΟΠΑΘΕΙΕΣ</dc:title>
  <dc:creator>Office 2004 Test Drive User</dc:creator>
  <cp:lastModifiedBy>Αργ</cp:lastModifiedBy>
  <cp:revision>14</cp:revision>
  <dcterms:created xsi:type="dcterms:W3CDTF">2010-02-12T07:33:42Z</dcterms:created>
  <dcterms:modified xsi:type="dcterms:W3CDTF">2014-03-11T06:17:31Z</dcterms:modified>
</cp:coreProperties>
</file>