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674" r:id="rId2"/>
    <p:sldId id="675" r:id="rId3"/>
    <p:sldId id="676" r:id="rId4"/>
    <p:sldId id="677" r:id="rId5"/>
    <p:sldId id="678" r:id="rId6"/>
    <p:sldId id="679" r:id="rId7"/>
    <p:sldId id="680" r:id="rId8"/>
    <p:sldId id="681" r:id="rId9"/>
    <p:sldId id="682" r:id="rId10"/>
    <p:sldId id="684" r:id="rId11"/>
  </p:sldIdLst>
  <p:sldSz cx="9144000" cy="6858000" type="screen4x3"/>
  <p:notesSz cx="6858000" cy="9710738"/>
  <p:defaultTextStyle>
    <a:defPPr>
      <a:defRPr lang="el-G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Φωτεινό στυλ 2 - Έμφαση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Μεσαίο στυλ 2 - Έμφαση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Μεσαίο στυλ 2 - Έμφασ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3170" autoAdjust="0"/>
  </p:normalViewPr>
  <p:slideViewPr>
    <p:cSldViewPr>
      <p:cViewPr varScale="1">
        <p:scale>
          <a:sx n="98" d="100"/>
          <a:sy n="98" d="100"/>
        </p:scale>
        <p:origin x="197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183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66D109B-79B5-4EC1-A04F-760CB0F5B415}" type="datetimeFigureOut">
              <a:rPr lang="en-GB"/>
              <a:pPr>
                <a:defRPr/>
              </a:pPr>
              <a:t>23/10/2019</a:t>
            </a:fld>
            <a:endParaRPr lang="en-GB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001713" y="728663"/>
            <a:ext cx="4854575" cy="3641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613275"/>
            <a:ext cx="5486400" cy="436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/>
              <a:t>Kλικ για επεξεργασία των στυλ του υποδείγματος</a:t>
            </a:r>
          </a:p>
          <a:p>
            <a:pPr lvl="1"/>
            <a:r>
              <a:rPr lang="el-GR" noProof="0"/>
              <a:t>Δεύτερου επιπέδου</a:t>
            </a:r>
          </a:p>
          <a:p>
            <a:pPr lvl="2"/>
            <a:r>
              <a:rPr lang="el-GR" noProof="0"/>
              <a:t>Τρίτου επιπέδου</a:t>
            </a:r>
          </a:p>
          <a:p>
            <a:pPr lvl="3"/>
            <a:r>
              <a:rPr lang="el-GR" noProof="0"/>
              <a:t>Τέταρτου επιπέδου</a:t>
            </a:r>
          </a:p>
          <a:p>
            <a:pPr lvl="4"/>
            <a:r>
              <a:rPr lang="el-GR" noProof="0"/>
              <a:t>Πέμπτου επιπέδου</a:t>
            </a:r>
            <a:endParaRPr lang="en-GB" noProof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223375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9223375"/>
            <a:ext cx="2971800" cy="4857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455200E-99FB-46FB-94A5-FA575C08C8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05784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  <p:sp>
        <p:nvSpPr>
          <p:cNvPr id="15364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87B19BE-ACBF-484D-BC6E-96449761D536}" type="slidenum">
              <a:rPr lang="en-GB"/>
              <a:pPr eaLnBrk="1" hangingPunct="1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2191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  <p:sp>
        <p:nvSpPr>
          <p:cNvPr id="25604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B6C63DC-8FD5-4CD6-9482-12F961A53362}" type="slidenum">
              <a:rPr lang="el-GR"/>
              <a:pPr eaLnBrk="1" hangingPunct="1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1475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16388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716AA10-74E9-493B-B55A-DA70C77EA255}" type="slidenum">
              <a:rPr lang="el-GR"/>
              <a:pPr eaLnBrk="1" hangingPunct="1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3371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17412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5163611-1692-41A6-91CB-3E01D5680CE3}" type="slidenum">
              <a:rPr lang="el-GR"/>
              <a:pPr eaLnBrk="1" hangingPunct="1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99164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>
              <a:latin typeface="Arial" panose="020B0604020202020204" pitchFamily="34" charset="0"/>
            </a:endParaRPr>
          </a:p>
        </p:txBody>
      </p:sp>
      <p:sp>
        <p:nvSpPr>
          <p:cNvPr id="18436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83545C4-20BD-4AF3-AA49-59594D0CF0F2}" type="slidenum">
              <a:rPr lang="el-GR"/>
              <a:pPr eaLnBrk="1" hangingPunct="1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396622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19460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419E8A0-47D5-401E-8561-8230693DDA42}" type="slidenum">
              <a:rPr lang="el-GR"/>
              <a:pPr eaLnBrk="1" hangingPunct="1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28478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20484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8EEFBE8-E9A8-4F1C-98EE-0063FA40BD18}" type="slidenum">
              <a:rPr lang="el-GR"/>
              <a:pPr eaLnBrk="1" hangingPunct="1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98878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21508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97F88F7-AC8D-4BD3-A182-C6202F27BBD6}" type="slidenum">
              <a:rPr lang="el-GR"/>
              <a:pPr eaLnBrk="1" hangingPunct="1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1695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22532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3DF5B39-996E-422E-A4FC-B7A5EF8C2EEA}" type="slidenum">
              <a:rPr lang="el-GR"/>
              <a:pPr eaLnBrk="1" hangingPunct="1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29055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23556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88E5107-BCD2-4847-ABF1-3D50786B7D1C}" type="slidenum">
              <a:rPr lang="el-GR"/>
              <a:pPr eaLnBrk="1" hangingPunct="1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3042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</p:spTree>
    <p:extLst>
      <p:ext uri="{BB962C8B-B14F-4D97-AF65-F5344CB8AC3E}">
        <p14:creationId xmlns:p14="http://schemas.microsoft.com/office/powerpoint/2010/main" val="3652033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</p:spTree>
    <p:extLst>
      <p:ext uri="{BB962C8B-B14F-4D97-AF65-F5344CB8AC3E}">
        <p14:creationId xmlns:p14="http://schemas.microsoft.com/office/powerpoint/2010/main" val="1019537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</p:spTree>
    <p:extLst>
      <p:ext uri="{BB962C8B-B14F-4D97-AF65-F5344CB8AC3E}">
        <p14:creationId xmlns:p14="http://schemas.microsoft.com/office/powerpoint/2010/main" val="29156379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PhD Files\ecedu.voulgari.gr\archive\icte_logo_2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237288"/>
            <a:ext cx="12954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15"/>
          <p:cNvCxnSpPr/>
          <p:nvPr userDrawn="1"/>
        </p:nvCxnSpPr>
        <p:spPr>
          <a:xfrm>
            <a:off x="0" y="6308725"/>
            <a:ext cx="9144000" cy="0"/>
          </a:xfrm>
          <a:prstGeom prst="line">
            <a:avLst/>
          </a:prstGeom>
          <a:ln w="12700">
            <a:solidFill>
              <a:srgbClr val="C400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619672" y="1583767"/>
            <a:ext cx="33843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8" name="2 - Θέση περιεχομένου"/>
          <p:cNvSpPr>
            <a:spLocks noGrp="1"/>
          </p:cNvSpPr>
          <p:nvPr>
            <p:ph sz="half" idx="13"/>
          </p:nvPr>
        </p:nvSpPr>
        <p:spPr>
          <a:xfrm>
            <a:off x="5220072" y="1583767"/>
            <a:ext cx="33843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</p:spTree>
    <p:extLst>
      <p:ext uri="{BB962C8B-B14F-4D97-AF65-F5344CB8AC3E}">
        <p14:creationId xmlns:p14="http://schemas.microsoft.com/office/powerpoint/2010/main" val="3547410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PhD Files\ecedu.voulgari.gr\archive\icte_logo_2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237288"/>
            <a:ext cx="12954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10"/>
          <p:cNvCxnSpPr/>
          <p:nvPr userDrawn="1"/>
        </p:nvCxnSpPr>
        <p:spPr>
          <a:xfrm>
            <a:off x="0" y="6308725"/>
            <a:ext cx="9144000" cy="0"/>
          </a:xfrm>
          <a:prstGeom prst="line">
            <a:avLst/>
          </a:prstGeom>
          <a:ln w="12700">
            <a:solidFill>
              <a:srgbClr val="C400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</p:spTree>
    <p:extLst>
      <p:ext uri="{BB962C8B-B14F-4D97-AF65-F5344CB8AC3E}">
        <p14:creationId xmlns:p14="http://schemas.microsoft.com/office/powerpoint/2010/main" val="1782650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3494948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PhD Files\ecedu.voulgari.gr\archive\icte_logo_2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237288"/>
            <a:ext cx="12954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11"/>
          <p:cNvCxnSpPr/>
          <p:nvPr userDrawn="1"/>
        </p:nvCxnSpPr>
        <p:spPr>
          <a:xfrm>
            <a:off x="0" y="6308725"/>
            <a:ext cx="9144000" cy="0"/>
          </a:xfrm>
          <a:prstGeom prst="line">
            <a:avLst/>
          </a:prstGeom>
          <a:ln w="12700">
            <a:solidFill>
              <a:srgbClr val="C400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</p:spTree>
    <p:extLst>
      <p:ext uri="{BB962C8B-B14F-4D97-AF65-F5344CB8AC3E}">
        <p14:creationId xmlns:p14="http://schemas.microsoft.com/office/powerpoint/2010/main" val="3918197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D:\PhD Files\ecedu.voulgari.gr\archive\icte_logo_2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237288"/>
            <a:ext cx="12954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13"/>
          <p:cNvCxnSpPr/>
          <p:nvPr userDrawn="1"/>
        </p:nvCxnSpPr>
        <p:spPr>
          <a:xfrm>
            <a:off x="0" y="6308725"/>
            <a:ext cx="9144000" cy="0"/>
          </a:xfrm>
          <a:prstGeom prst="line">
            <a:avLst/>
          </a:prstGeom>
          <a:ln w="12700">
            <a:solidFill>
              <a:srgbClr val="C400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</p:spTree>
    <p:extLst>
      <p:ext uri="{BB962C8B-B14F-4D97-AF65-F5344CB8AC3E}">
        <p14:creationId xmlns:p14="http://schemas.microsoft.com/office/powerpoint/2010/main" val="2497333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:\PhD Files\ecedu.voulgari.gr\archive\icte_logo_2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237288"/>
            <a:ext cx="12954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Connector 9"/>
          <p:cNvCxnSpPr/>
          <p:nvPr userDrawn="1"/>
        </p:nvCxnSpPr>
        <p:spPr>
          <a:xfrm>
            <a:off x="0" y="6308725"/>
            <a:ext cx="9144000" cy="0"/>
          </a:xfrm>
          <a:prstGeom prst="line">
            <a:avLst/>
          </a:prstGeom>
          <a:ln w="12700">
            <a:solidFill>
              <a:srgbClr val="C400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</p:spTree>
    <p:extLst>
      <p:ext uri="{BB962C8B-B14F-4D97-AF65-F5344CB8AC3E}">
        <p14:creationId xmlns:p14="http://schemas.microsoft.com/office/powerpoint/2010/main" val="299471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PhD Files\ecedu.voulgari.gr\archive\icte_logo_2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237288"/>
            <a:ext cx="12954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10"/>
          <p:cNvCxnSpPr/>
          <p:nvPr userDrawn="1"/>
        </p:nvCxnSpPr>
        <p:spPr>
          <a:xfrm>
            <a:off x="0" y="6308725"/>
            <a:ext cx="9144000" cy="0"/>
          </a:xfrm>
          <a:prstGeom prst="line">
            <a:avLst/>
          </a:prstGeom>
          <a:ln w="12700">
            <a:solidFill>
              <a:srgbClr val="C400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54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6"/>
          <p:cNvSpPr txBox="1">
            <a:spLocks noChangeArrowheads="1"/>
          </p:cNvSpPr>
          <p:nvPr userDrawn="1"/>
        </p:nvSpPr>
        <p:spPr bwMode="auto">
          <a:xfrm>
            <a:off x="1571625" y="6510338"/>
            <a:ext cx="936625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fld id="{2C307E22-D148-4DB2-8E8E-E6D906863996}" type="datetime1">
              <a:rPr lang="el-GR" altLang="en-US" sz="900" smtClean="0">
                <a:solidFill>
                  <a:srgbClr val="7F7F7F"/>
                </a:solidFill>
                <a:latin typeface="Calibri" panose="020F0502020204030204" pitchFamily="34" charset="0"/>
              </a:rPr>
              <a:pPr algn="ctr" eaLnBrk="1" hangingPunct="1">
                <a:defRPr/>
              </a:pPr>
              <a:t>23/10/2019</a:t>
            </a:fld>
            <a:endParaRPr lang="el-GR" altLang="en-US" sz="900">
              <a:solidFill>
                <a:srgbClr val="7F7F7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3230166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/>
              <a:t>Κάντε κλικ στο εικονίδιο για να προσθέσετε μια εικόνα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2877147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/>
              <a:t>Kλικ για επεξεργασία του τίτλου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/>
              <a:t>Kλικ για επεξεργασία των στυλ του υποδείγματος</a:t>
            </a:r>
          </a:p>
          <a:p>
            <a:pPr lvl="1"/>
            <a:r>
              <a:rPr lang="el-GR" altLang="en-US"/>
              <a:t>Δεύτερου επιπέδου</a:t>
            </a:r>
          </a:p>
          <a:p>
            <a:pPr lvl="2"/>
            <a:r>
              <a:rPr lang="el-GR" altLang="en-US"/>
              <a:t>Τρίτου επιπέδου</a:t>
            </a:r>
          </a:p>
          <a:p>
            <a:pPr lvl="3"/>
            <a:r>
              <a:rPr lang="el-GR" altLang="en-US"/>
              <a:t>Τέταρτου επιπέδου</a:t>
            </a:r>
          </a:p>
          <a:p>
            <a:pPr lvl="4"/>
            <a:r>
              <a:rPr lang="el-GR" altLang="en-US"/>
              <a:t>Πέμπτου επιπέδου</a:t>
            </a:r>
          </a:p>
        </p:txBody>
      </p:sp>
      <p:pic>
        <p:nvPicPr>
          <p:cNvPr id="1028" name="Picture 2" descr="D:\PhD Files\ecedu.voulgari.gr\archive\icte_logo_2.jp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237288"/>
            <a:ext cx="12954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0" y="6308725"/>
            <a:ext cx="9144000" cy="0"/>
          </a:xfrm>
          <a:prstGeom prst="line">
            <a:avLst/>
          </a:prstGeom>
          <a:ln w="12700">
            <a:solidFill>
              <a:srgbClr val="C400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60" r:id="rId2"/>
    <p:sldLayoutId id="2147483755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56" r:id="rId9"/>
    <p:sldLayoutId id="2147483757" r:id="rId10"/>
    <p:sldLayoutId id="2147483758" r:id="rId11"/>
    <p:sldLayoutId id="214748376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C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2 - Υπότιτλος"/>
          <p:cNvSpPr>
            <a:spLocks noGrp="1"/>
          </p:cNvSpPr>
          <p:nvPr>
            <p:ph type="subTitle" idx="1"/>
          </p:nvPr>
        </p:nvSpPr>
        <p:spPr>
          <a:xfrm>
            <a:off x="900113" y="4005263"/>
            <a:ext cx="7405687" cy="2016125"/>
          </a:xfrm>
        </p:spPr>
        <p:txBody>
          <a:bodyPr/>
          <a:lstStyle/>
          <a:p>
            <a:r>
              <a:rPr lang="el-GR" sz="3200" smtClean="0">
                <a:solidFill>
                  <a:srgbClr val="E46C0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Οδηγίες παρουσίασης διδακτικής παρέμβασης</a:t>
            </a:r>
          </a:p>
          <a:p>
            <a:endParaRPr lang="el-GR" sz="3200" smtClean="0">
              <a:solidFill>
                <a:srgbClr val="E46C0A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3 - Τίτλος"/>
          <p:cNvSpPr>
            <a:spLocks noGrp="1"/>
          </p:cNvSpPr>
          <p:nvPr>
            <p:ph type="ctrTitle"/>
          </p:nvPr>
        </p:nvSpPr>
        <p:spPr>
          <a:xfrm>
            <a:off x="837768" y="1556792"/>
            <a:ext cx="7406640" cy="2088232"/>
          </a:xfrm>
          <a:solidFill>
            <a:srgbClr val="BEE395"/>
          </a:solidFill>
          <a:ln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>
              <a:defRPr/>
            </a:pPr>
            <a:r>
              <a:rPr lang="el-GR" dirty="0" smtClean="0">
                <a:solidFill>
                  <a:srgbClr val="11488B"/>
                </a:solidFill>
              </a:rPr>
              <a:t>Διδακτική Δραστηριότητα</a:t>
            </a:r>
            <a:endParaRPr lang="el-GR" dirty="0">
              <a:solidFill>
                <a:srgbClr val="1148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91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z="2800" smtClean="0">
                <a:solidFill>
                  <a:srgbClr val="11488B"/>
                </a:solidFill>
              </a:rPr>
              <a:t>Αν χρειαστεί μπορείτε να προσθέσετε επί πλέον διαφάνειες</a:t>
            </a:r>
          </a:p>
        </p:txBody>
      </p:sp>
    </p:spTree>
    <p:extLst>
      <p:ext uri="{BB962C8B-B14F-4D97-AF65-F5344CB8AC3E}">
        <p14:creationId xmlns:p14="http://schemas.microsoft.com/office/powerpoint/2010/main" val="3962782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2800" dirty="0" smtClean="0">
                <a:solidFill>
                  <a:srgbClr val="1148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Τίτλος Διδακτικής Δραστηριότητας</a:t>
            </a:r>
            <a:endParaRPr lang="en-GB" sz="2800" dirty="0" smtClean="0">
              <a:solidFill>
                <a:srgbClr val="11488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41350" y="4560888"/>
            <a:ext cx="7667625" cy="1263650"/>
          </a:xfrm>
        </p:spPr>
        <p:txBody>
          <a:bodyPr anchor="ctr">
            <a:spAutoFit/>
          </a:bodyPr>
          <a:lstStyle/>
          <a:p>
            <a:pPr algn="r" eaLnBrk="1" hangingPunct="1">
              <a:lnSpc>
                <a:spcPct val="50000"/>
              </a:lnSpc>
            </a:pPr>
            <a:r>
              <a:rPr lang="el-GR" sz="2200" b="1" smtClean="0">
                <a:solidFill>
                  <a:srgbClr val="E46C0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Όνομα Εκπαιδευτικού</a:t>
            </a:r>
            <a:r>
              <a:rPr lang="en-US" sz="2200" b="1" smtClean="0">
                <a:solidFill>
                  <a:srgbClr val="E46C0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algn="r" eaLnBrk="1" hangingPunct="1">
              <a:lnSpc>
                <a:spcPct val="50000"/>
              </a:lnSpc>
            </a:pPr>
            <a:endParaRPr lang="el-GR" sz="900" b="1" smtClean="0">
              <a:solidFill>
                <a:srgbClr val="E46C0A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eaLnBrk="1" hangingPunct="1">
              <a:lnSpc>
                <a:spcPct val="50000"/>
              </a:lnSpc>
            </a:pPr>
            <a:r>
              <a:rPr lang="el-GR" sz="2200" b="1" smtClean="0">
                <a:solidFill>
                  <a:srgbClr val="E46C0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Σχολείο</a:t>
            </a:r>
            <a:r>
              <a:rPr lang="en-US" sz="2200" b="1" smtClean="0">
                <a:solidFill>
                  <a:srgbClr val="E46C0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algn="r" eaLnBrk="1" hangingPunct="1">
              <a:lnSpc>
                <a:spcPct val="50000"/>
              </a:lnSpc>
            </a:pPr>
            <a:endParaRPr lang="el-GR" sz="900" b="1" smtClean="0">
              <a:solidFill>
                <a:srgbClr val="E46C0A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eaLnBrk="1" hangingPunct="1">
              <a:lnSpc>
                <a:spcPct val="50000"/>
              </a:lnSpc>
            </a:pPr>
            <a:r>
              <a:rPr lang="el-GR" sz="2200" b="1" smtClean="0">
                <a:solidFill>
                  <a:srgbClr val="E46C0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Τάξη</a:t>
            </a:r>
            <a:r>
              <a:rPr lang="en-US" sz="2200" b="1" smtClean="0">
                <a:solidFill>
                  <a:srgbClr val="E46C0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algn="r" eaLnBrk="1" hangingPunct="1">
              <a:lnSpc>
                <a:spcPct val="50000"/>
              </a:lnSpc>
            </a:pPr>
            <a:endParaRPr lang="en-US" sz="900" b="1" smtClean="0">
              <a:solidFill>
                <a:srgbClr val="E46C0A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eaLnBrk="1" hangingPunct="1">
              <a:lnSpc>
                <a:spcPct val="50000"/>
              </a:lnSpc>
            </a:pPr>
            <a:r>
              <a:rPr lang="el-GR" sz="2200" b="1" smtClean="0">
                <a:solidFill>
                  <a:srgbClr val="E46C0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Αριθμός Μαθητών</a:t>
            </a:r>
            <a:r>
              <a:rPr lang="en-US" sz="2200" b="1" smtClean="0">
                <a:solidFill>
                  <a:srgbClr val="E46C0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endParaRPr lang="en-GB" sz="2200" b="1" smtClean="0">
              <a:solidFill>
                <a:srgbClr val="E46C0A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17019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0" y="1524000"/>
            <a:ext cx="4071938" cy="4572000"/>
          </a:xfrm>
        </p:spPr>
        <p:txBody>
          <a:bodyPr/>
          <a:lstStyle/>
          <a:p>
            <a:pPr algn="r" eaLnBrk="1" hangingPunct="1">
              <a:buFontTx/>
              <a:buNone/>
            </a:pPr>
            <a:r>
              <a:rPr lang="el-GR" sz="2400" b="1" smtClean="0">
                <a:solidFill>
                  <a:srgbClr val="11488B"/>
                </a:solidFill>
              </a:rPr>
              <a:t>Γνωστικό  Αντικείμενο</a:t>
            </a:r>
            <a:r>
              <a:rPr lang="el-GR" sz="2400" smtClean="0">
                <a:solidFill>
                  <a:srgbClr val="11488B"/>
                </a:solidFill>
              </a:rPr>
              <a:t>:</a:t>
            </a:r>
          </a:p>
          <a:p>
            <a:pPr algn="r" eaLnBrk="1" hangingPunct="1">
              <a:buFontTx/>
              <a:buNone/>
            </a:pPr>
            <a:endParaRPr lang="el-GR" sz="2400" smtClean="0"/>
          </a:p>
          <a:p>
            <a:pPr algn="r" eaLnBrk="1" hangingPunct="1">
              <a:buFontTx/>
              <a:buNone/>
            </a:pPr>
            <a:r>
              <a:rPr lang="el-GR" sz="2400" b="1" smtClean="0">
                <a:solidFill>
                  <a:srgbClr val="11488B"/>
                </a:solidFill>
              </a:rPr>
              <a:t>Διάρκεια:</a:t>
            </a:r>
          </a:p>
          <a:p>
            <a:pPr algn="r" eaLnBrk="1" hangingPunct="1">
              <a:buFontTx/>
              <a:buNone/>
            </a:pPr>
            <a:endParaRPr lang="el-GR" sz="2400" b="1" smtClean="0"/>
          </a:p>
          <a:p>
            <a:pPr algn="r" eaLnBrk="1" hangingPunct="1">
              <a:buFontTx/>
              <a:buNone/>
            </a:pPr>
            <a:r>
              <a:rPr lang="el-GR" sz="2400" b="1" smtClean="0">
                <a:solidFill>
                  <a:srgbClr val="11488B"/>
                </a:solidFill>
              </a:rPr>
              <a:t>Είδος Δραστηριότητας/ων</a:t>
            </a:r>
          </a:p>
          <a:p>
            <a:pPr algn="r" eaLnBrk="1" hangingPunct="1">
              <a:buFontTx/>
              <a:buNone/>
            </a:pPr>
            <a:r>
              <a:rPr lang="el-GR" sz="2400" smtClean="0"/>
              <a:t/>
            </a:r>
            <a:br>
              <a:rPr lang="el-GR" sz="2400" smtClean="0"/>
            </a:br>
            <a:endParaRPr lang="el-GR" sz="2400" smtClean="0"/>
          </a:p>
          <a:p>
            <a:pPr algn="r" eaLnBrk="1" hangingPunct="1">
              <a:buFontTx/>
              <a:buNone/>
            </a:pPr>
            <a:endParaRPr lang="el-GR" sz="2400" smtClean="0"/>
          </a:p>
          <a:p>
            <a:pPr algn="r" eaLnBrk="1" hangingPunct="1">
              <a:buFontTx/>
              <a:buNone/>
            </a:pPr>
            <a:endParaRPr lang="el-GR" sz="2400" smtClean="0"/>
          </a:p>
          <a:p>
            <a:pPr algn="r" eaLnBrk="1" hangingPunct="1">
              <a:buFontTx/>
              <a:buNone/>
            </a:pPr>
            <a:endParaRPr lang="el-GR" sz="2400" smtClean="0"/>
          </a:p>
          <a:p>
            <a:pPr algn="r" eaLnBrk="1" hangingPunct="1">
              <a:buFontTx/>
              <a:buNone/>
            </a:pPr>
            <a:endParaRPr lang="en-GB" sz="2400" smtClean="0"/>
          </a:p>
        </p:txBody>
      </p:sp>
      <p:sp>
        <p:nvSpPr>
          <p:cNvPr id="5123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071938" y="1143000"/>
            <a:ext cx="4691062" cy="45720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l-GR" sz="2400" smtClean="0"/>
          </a:p>
          <a:p>
            <a:pPr eaLnBrk="1" hangingPunct="1">
              <a:buFontTx/>
              <a:buNone/>
            </a:pPr>
            <a:r>
              <a:rPr lang="el-GR" sz="2400" smtClean="0"/>
              <a:t>(Ποιο το αντικείμενο διδασκαλίας;)</a:t>
            </a:r>
          </a:p>
          <a:p>
            <a:pPr eaLnBrk="1" hangingPunct="1">
              <a:buFontTx/>
              <a:buNone/>
            </a:pPr>
            <a:endParaRPr lang="el-GR" sz="2400" smtClean="0"/>
          </a:p>
          <a:p>
            <a:pPr eaLnBrk="1" hangingPunct="1">
              <a:buFontTx/>
              <a:buNone/>
            </a:pPr>
            <a:r>
              <a:rPr lang="el-GR" sz="2400" smtClean="0"/>
              <a:t>(Ώρες)</a:t>
            </a:r>
          </a:p>
          <a:p>
            <a:pPr eaLnBrk="1" hangingPunct="1">
              <a:buFontTx/>
              <a:buNone/>
            </a:pPr>
            <a:endParaRPr lang="el-GR" sz="240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l-GR" sz="2000" smtClean="0"/>
              <a:t>(Ψυχολογικής και Γνωστικής προετοιμασίας, Διδασκαλίας – Εμπέδωσης – Γενίκευσης – Αξιολόγησης του Γνωστ. Αντικειμένου – Μεταγνωστική Δραστηριότητα) </a:t>
            </a:r>
          </a:p>
          <a:p>
            <a:pPr eaLnBrk="1" hangingPunct="1">
              <a:buFontTx/>
              <a:buNone/>
            </a:pPr>
            <a:endParaRPr lang="el-GR" sz="2400" smtClean="0"/>
          </a:p>
          <a:p>
            <a:pPr eaLnBrk="1" hangingPunct="1">
              <a:buFontTx/>
              <a:buNone/>
            </a:pPr>
            <a:endParaRPr lang="en-GB" sz="2400" smtClean="0"/>
          </a:p>
        </p:txBody>
      </p:sp>
    </p:spTree>
    <p:extLst>
      <p:ext uri="{BB962C8B-B14F-4D97-AF65-F5344CB8AC3E}">
        <p14:creationId xmlns:p14="http://schemas.microsoft.com/office/powerpoint/2010/main" val="4209088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57200" y="1619250"/>
            <a:ext cx="6977063" cy="45720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l-GR" sz="2000" smtClean="0"/>
              <a:t>Διατυπώστε τους στόχους της διδ. δραστηριότητας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l-GR" sz="2000" smtClean="0"/>
              <a:t>Γνωστικοί: 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l-GR" sz="2000" smtClean="0"/>
              <a:t>ΤΠΕ: 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l-GR" sz="2000" smtClean="0"/>
              <a:t>Μαθησιακή Διαδικασία:</a:t>
            </a:r>
            <a:endParaRPr lang="en-GB" sz="2000" smtClean="0"/>
          </a:p>
        </p:txBody>
      </p:sp>
      <p:sp>
        <p:nvSpPr>
          <p:cNvPr id="6147" name="4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200" smtClean="0">
                <a:solidFill>
                  <a:srgbClr val="11488B"/>
                </a:solidFill>
              </a:rPr>
              <a:t>Στόχοι</a:t>
            </a:r>
          </a:p>
        </p:txBody>
      </p:sp>
    </p:spTree>
    <p:extLst>
      <p:ext uri="{BB962C8B-B14F-4D97-AF65-F5344CB8AC3E}">
        <p14:creationId xmlns:p14="http://schemas.microsoft.com/office/powerpoint/2010/main" val="2030725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57200" y="1619250"/>
            <a:ext cx="6977063" cy="4572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l-GR" sz="2000" smtClean="0"/>
              <a:t>Ποιο/ά λογισμικό/ά χρησιμοποιήσατε;</a:t>
            </a:r>
          </a:p>
          <a:p>
            <a:pPr eaLnBrk="1" hangingPunct="1">
              <a:buFontTx/>
              <a:buNone/>
            </a:pPr>
            <a:r>
              <a:rPr lang="el-GR" sz="2000" smtClean="0"/>
              <a:t>Σε ποια κατηγορία ανήκει/ουν;</a:t>
            </a:r>
          </a:p>
          <a:p>
            <a:pPr eaLnBrk="1" hangingPunct="1">
              <a:buFontTx/>
              <a:buNone/>
            </a:pPr>
            <a:endParaRPr lang="en-GB" sz="2000" smtClean="0"/>
          </a:p>
        </p:txBody>
      </p:sp>
      <p:sp>
        <p:nvSpPr>
          <p:cNvPr id="7171" name="4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200" smtClean="0">
                <a:solidFill>
                  <a:srgbClr val="11488B"/>
                </a:solidFill>
              </a:rPr>
              <a:t>Χρήση λογισμικών</a:t>
            </a:r>
          </a:p>
        </p:txBody>
      </p:sp>
    </p:spTree>
    <p:extLst>
      <p:ext uri="{BB962C8B-B14F-4D97-AF65-F5344CB8AC3E}">
        <p14:creationId xmlns:p14="http://schemas.microsoft.com/office/powerpoint/2010/main" val="3945121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200" smtClean="0">
                <a:solidFill>
                  <a:srgbClr val="11488B"/>
                </a:solidFill>
              </a:rPr>
              <a:t>Διδακτικές Προσεγγίσεις</a:t>
            </a:r>
            <a:r>
              <a:rPr lang="el-GR" sz="3600" smtClean="0">
                <a:solidFill>
                  <a:srgbClr val="11488B"/>
                </a:solidFill>
              </a:rPr>
              <a:t/>
            </a:r>
            <a:br>
              <a:rPr lang="el-GR" sz="3600" smtClean="0">
                <a:solidFill>
                  <a:srgbClr val="11488B"/>
                </a:solidFill>
              </a:rPr>
            </a:br>
            <a:r>
              <a:rPr lang="el-GR" sz="2400" smtClean="0">
                <a:solidFill>
                  <a:srgbClr val="11488B"/>
                </a:solidFill>
              </a:rPr>
              <a:t>Θεωρητική - Μεθοδολογική Προσέγγιση</a:t>
            </a:r>
            <a:endParaRPr lang="en-GB" sz="2400" smtClean="0">
              <a:solidFill>
                <a:srgbClr val="11488B"/>
              </a:solidFill>
            </a:endParaRPr>
          </a:p>
        </p:txBody>
      </p:sp>
      <p:sp>
        <p:nvSpPr>
          <p:cNvPr id="8195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l-GR" sz="2000" smtClean="0"/>
              <a:t>Επιλογή διδακτικής στρατηγικής - Πώς προετοιμαστήκατε; </a:t>
            </a:r>
            <a:endParaRPr lang="en-GB" sz="2000" smtClean="0"/>
          </a:p>
        </p:txBody>
      </p:sp>
    </p:spTree>
    <p:extLst>
      <p:ext uri="{BB962C8B-B14F-4D97-AF65-F5344CB8AC3E}">
        <p14:creationId xmlns:p14="http://schemas.microsoft.com/office/powerpoint/2010/main" val="287712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354888" cy="1354137"/>
          </a:xfrm>
        </p:spPr>
        <p:txBody>
          <a:bodyPr/>
          <a:lstStyle/>
          <a:p>
            <a:pPr eaLnBrk="1" hangingPunct="1"/>
            <a:r>
              <a:rPr lang="el-GR" sz="3200" smtClean="0">
                <a:solidFill>
                  <a:srgbClr val="11488B"/>
                </a:solidFill>
              </a:rPr>
              <a:t>Το προτεινόμενο σενάριο διδασκαλίας της διδακτικής παρέμβασης/σύντομη περιγραφή</a:t>
            </a:r>
            <a:endParaRPr lang="en-GB" sz="3200" smtClean="0">
              <a:solidFill>
                <a:srgbClr val="11488B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82763"/>
            <a:ext cx="8229600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l-GR" sz="2000" smtClean="0"/>
              <a:t>Πώς οργανώσατε τα παιδιά; </a:t>
            </a:r>
          </a:p>
          <a:p>
            <a:pPr eaLnBrk="1" hangingPunct="1">
              <a:buFontTx/>
              <a:buNone/>
            </a:pPr>
            <a:r>
              <a:rPr lang="el-GR" sz="2000" smtClean="0"/>
              <a:t>Τι ζητήθηκε από τα παιδιά; </a:t>
            </a:r>
          </a:p>
          <a:p>
            <a:pPr eaLnBrk="1" hangingPunct="1">
              <a:buFontTx/>
              <a:buNone/>
            </a:pPr>
            <a:r>
              <a:rPr lang="el-GR" sz="2000" smtClean="0"/>
              <a:t>Ποια η υλικοτεχνική υποδομή;</a:t>
            </a:r>
            <a:endParaRPr lang="en-GB" sz="2000" smtClean="0"/>
          </a:p>
        </p:txBody>
      </p:sp>
    </p:spTree>
    <p:extLst>
      <p:ext uri="{BB962C8B-B14F-4D97-AF65-F5344CB8AC3E}">
        <p14:creationId xmlns:p14="http://schemas.microsoft.com/office/powerpoint/2010/main" val="2375335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200" smtClean="0">
                <a:solidFill>
                  <a:srgbClr val="11488B"/>
                </a:solidFill>
              </a:rPr>
              <a:t>Παραδείγματα από την Εφαρμογή στην Τάξη</a:t>
            </a:r>
            <a:endParaRPr lang="en-GB" sz="3200" smtClean="0">
              <a:solidFill>
                <a:srgbClr val="11488B"/>
              </a:solidFill>
            </a:endParaRPr>
          </a:p>
        </p:txBody>
      </p:sp>
      <p:sp>
        <p:nvSpPr>
          <p:cNvPr id="1024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l-GR" sz="2400" smtClean="0"/>
              <a:t>(βάλτε εδώ εικόνες/</a:t>
            </a:r>
            <a:r>
              <a:rPr lang="en-US" sz="2400" smtClean="0"/>
              <a:t>screenshots </a:t>
            </a:r>
            <a:r>
              <a:rPr lang="el-GR" sz="2400" smtClean="0"/>
              <a:t>από την εφαρμογή στην τάξη και από τη δουλειά των παιδιών – χρησιμοποιήστε περισσότερα </a:t>
            </a:r>
            <a:r>
              <a:rPr lang="en-US" sz="2400" smtClean="0"/>
              <a:t>slides </a:t>
            </a:r>
            <a:r>
              <a:rPr lang="el-GR" sz="2400" smtClean="0"/>
              <a:t>αν χρειάζεται)</a:t>
            </a:r>
            <a:endParaRPr lang="en-GB" sz="2400" smtClean="0"/>
          </a:p>
        </p:txBody>
      </p:sp>
    </p:spTree>
    <p:extLst>
      <p:ext uri="{BB962C8B-B14F-4D97-AF65-F5344CB8AC3E}">
        <p14:creationId xmlns:p14="http://schemas.microsoft.com/office/powerpoint/2010/main" val="42458044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200" smtClean="0">
                <a:solidFill>
                  <a:srgbClr val="11488B"/>
                </a:solidFill>
              </a:rPr>
              <a:t>Σύγκριση / Προστιθέμενη Αξία χρήσης των ΤΠΕ</a:t>
            </a:r>
            <a:endParaRPr lang="en-GB" sz="3200" smtClean="0">
              <a:solidFill>
                <a:srgbClr val="11488B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l-GR" sz="2400" smtClean="0"/>
              <a:t>(πόσο διαφορετικό έγινε το μάθημα σε σχέση με το πώς θα γινόταν με τα συμβατικά μέσα διδασκαλίας;)</a:t>
            </a:r>
            <a:endParaRPr lang="en-GB" sz="2400" smtClean="0"/>
          </a:p>
        </p:txBody>
      </p:sp>
    </p:spTree>
    <p:extLst>
      <p:ext uri="{BB962C8B-B14F-4D97-AF65-F5344CB8AC3E}">
        <p14:creationId xmlns:p14="http://schemas.microsoft.com/office/powerpoint/2010/main" val="1315165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ICTEGroup.G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/>
          <a:tailEnd/>
        </a:ln>
      </a:spPr>
      <a:bodyPr/>
      <a:lstStyle>
        <a:defPPr algn="ctr" eaLnBrk="1" hangingPunct="1">
          <a:defRPr dirty="0">
            <a:latin typeface="Corbel" panose="020B0503020204020204" pitchFamily="34" charset="0"/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ICTEGroup.Gr</Template>
  <TotalTime>4967</TotalTime>
  <Words>188</Words>
  <Application>Microsoft Office PowerPoint</Application>
  <PresentationFormat>Προβολή στην οθόνη (4:3)</PresentationFormat>
  <Paragraphs>53</Paragraphs>
  <Slides>10</Slides>
  <Notes>10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3" baseType="lpstr">
      <vt:lpstr>Arial</vt:lpstr>
      <vt:lpstr>Calibri</vt:lpstr>
      <vt:lpstr>ICTEGroup.Gr</vt:lpstr>
      <vt:lpstr>Διδακτική Δραστηριότητα</vt:lpstr>
      <vt:lpstr>Τίτλος Διδακτικής Δραστηριότητας</vt:lpstr>
      <vt:lpstr>Παρουσίαση του PowerPoint</vt:lpstr>
      <vt:lpstr>Στόχοι</vt:lpstr>
      <vt:lpstr>Χρήση λογισμικών</vt:lpstr>
      <vt:lpstr>Διδακτικές Προσεγγίσεις Θεωρητική - Μεθοδολογική Προσέγγιση</vt:lpstr>
      <vt:lpstr>Το προτεινόμενο σενάριο διδασκαλίας της διδακτικής παρέμβασης/σύντομη περιγραφή</vt:lpstr>
      <vt:lpstr>Παραδείγματα από την Εφαρμογή στην Τάξη</vt:lpstr>
      <vt:lpstr>Σύγκριση / Προστιθέμενη Αξία χρήσης των ΤΠΕ</vt:lpstr>
      <vt:lpstr>Αν χρειαστεί μπορείτε να προσθέσετε επί πλέον διαφάνειες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Μελετώντας τη διεξαγωγή ενός ακαδημαϊκού μαθήματος με μικτό μοντέλο μάθησης υπό το πρίσμα της Θεωρίας της Δραστηριότητας     A. Φιλιππίδη1,2, Β. Κόμης1 afilippidi@upatras.gr, komis@upatras.gr    1 Τμήμα Επιστημών της Εκπαίδευσης και της Αγωγής στην Προσχολική Ηλικία, Πανεπιστήμιο Πατρών 2 Πρωτοβάθμια Εκπαίδευση</dc:title>
  <dc:creator>Andromahi</dc:creator>
  <cp:lastModifiedBy>Student</cp:lastModifiedBy>
  <cp:revision>203</cp:revision>
  <dcterms:created xsi:type="dcterms:W3CDTF">2016-03-25T17:32:18Z</dcterms:created>
  <dcterms:modified xsi:type="dcterms:W3CDTF">2019-10-23T15:26:21Z</dcterms:modified>
</cp:coreProperties>
</file>