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418" r:id="rId2"/>
    <p:sldId id="42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3" r:id="rId12"/>
    <p:sldId id="384" r:id="rId13"/>
    <p:sldId id="380" r:id="rId14"/>
    <p:sldId id="382" r:id="rId15"/>
    <p:sldId id="385" r:id="rId16"/>
    <p:sldId id="386" r:id="rId17"/>
    <p:sldId id="388" r:id="rId18"/>
    <p:sldId id="389" r:id="rId19"/>
    <p:sldId id="390" r:id="rId20"/>
    <p:sldId id="391" r:id="rId21"/>
    <p:sldId id="393" r:id="rId22"/>
    <p:sldId id="387" r:id="rId23"/>
    <p:sldId id="392" r:id="rId24"/>
    <p:sldId id="394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0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9" r:id="rId49"/>
    <p:sldId id="420" r:id="rId50"/>
    <p:sldId id="421" r:id="rId51"/>
    <p:sldId id="423" r:id="rId52"/>
    <p:sldId id="424" r:id="rId53"/>
    <p:sldId id="425" r:id="rId54"/>
    <p:sldId id="426" r:id="rId55"/>
  </p:sldIdLst>
  <p:sldSz cx="9144000" cy="6858000" type="screen4x3"/>
  <p:notesSz cx="6858000" cy="9144000"/>
  <p:custDataLst>
    <p:tags r:id="rId5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C82F00"/>
    <a:srgbClr val="C88900"/>
    <a:srgbClr val="CC3399"/>
    <a:srgbClr val="FF33CC"/>
    <a:srgbClr val="FF99CC"/>
    <a:srgbClr val="FF3399"/>
    <a:srgbClr val="8080C0"/>
    <a:srgbClr val="8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12" autoAdjust="0"/>
    <p:restoredTop sz="94660"/>
  </p:normalViewPr>
  <p:slideViewPr>
    <p:cSldViewPr>
      <p:cViewPr varScale="1">
        <p:scale>
          <a:sx n="72" d="100"/>
          <a:sy n="7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B1FF-90A0-4C20-842D-08ADC1617047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6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02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1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80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ΠαρΑλληλη ΕΠΕΞΕΡΓΑΣΙΑ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Ενότητα 4</a:t>
            </a:r>
            <a:r>
              <a:rPr lang="en-US" dirty="0" smtClean="0"/>
              <a:t> – </a:t>
            </a:r>
            <a:r>
              <a:rPr lang="en-US" dirty="0" err="1" smtClean="0"/>
              <a:t>OpenMP</a:t>
            </a:r>
            <a:r>
              <a:rPr lang="en-US" dirty="0" smtClean="0"/>
              <a:t> (II)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18/03/2015</a:t>
            </a: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9" y="70327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92664" cy="138828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0" y="29789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Ιωάννης Ε. </a:t>
            </a:r>
            <a:r>
              <a:rPr lang="el-GR" sz="2800" dirty="0" err="1" smtClean="0"/>
              <a:t>Βενέτης</a:t>
            </a:r>
            <a:endParaRPr lang="el-GR" sz="2800" dirty="0" smtClean="0"/>
          </a:p>
          <a:p>
            <a:pPr algn="ctr"/>
            <a:r>
              <a:rPr lang="el-GR" sz="2800" dirty="0" smtClean="0"/>
              <a:t>Τμήμα Μηχανικών Η/Υ και Πληροφορικής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00232" y="1571612"/>
            <a:ext cx="4929222" cy="29289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dequeue</a:t>
            </a:r>
            <a:r>
              <a:rPr lang="en-US" sz="1050" b="1" dirty="0" smtClean="0">
                <a:latin typeface="Consolas" pitchFamily="49" charset="0"/>
              </a:rPr>
              <a:t>(float *a);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work(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, float *a);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a16(float *x, float *y)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ix_next</a:t>
            </a:r>
            <a:r>
              <a:rPr lang="en-US" sz="1050" b="1" dirty="0" smtClean="0">
                <a:latin typeface="Consolas" pitchFamily="49" charset="0"/>
              </a:rPr>
              <a:t>, </a:t>
            </a:r>
            <a:r>
              <a:rPr lang="en-US" sz="1050" b="1" dirty="0" err="1" smtClean="0">
                <a:latin typeface="Consolas" pitchFamily="49" charset="0"/>
              </a:rPr>
              <a:t>iy_next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 shared(x, y) private(</a:t>
            </a:r>
            <a:r>
              <a:rPr lang="en-US" sz="1050" b="1" dirty="0" err="1" smtClean="0">
                <a:latin typeface="Consolas" pitchFamily="49" charset="0"/>
              </a:rPr>
              <a:t>ix_next</a:t>
            </a:r>
            <a:r>
              <a:rPr lang="en-US" sz="1050" b="1" dirty="0" smtClean="0">
                <a:latin typeface="Consolas" pitchFamily="49" charset="0"/>
              </a:rPr>
              <a:t>, </a:t>
            </a:r>
            <a:r>
              <a:rPr lang="en-US" sz="1050" b="1" dirty="0" err="1" smtClean="0">
                <a:latin typeface="Consolas" pitchFamily="49" charset="0"/>
              </a:rPr>
              <a:t>iy_next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critical (</a:t>
            </a:r>
            <a:r>
              <a:rPr lang="en-US" sz="1050" b="1" dirty="0" err="1" smtClean="0">
                <a:latin typeface="Consolas" pitchFamily="49" charset="0"/>
              </a:rPr>
              <a:t>xaxis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	</a:t>
            </a:r>
            <a:r>
              <a:rPr lang="en-US" sz="1050" b="1" dirty="0" err="1" smtClean="0">
                <a:latin typeface="Consolas" pitchFamily="49" charset="0"/>
              </a:rPr>
              <a:t>ix_next</a:t>
            </a:r>
            <a:r>
              <a:rPr lang="en-US" sz="1050" b="1" dirty="0" smtClean="0">
                <a:latin typeface="Consolas" pitchFamily="49" charset="0"/>
              </a:rPr>
              <a:t> = </a:t>
            </a:r>
            <a:r>
              <a:rPr lang="en-US" sz="1050" b="1" dirty="0" err="1" smtClean="0">
                <a:latin typeface="Consolas" pitchFamily="49" charset="0"/>
              </a:rPr>
              <a:t>dequeue</a:t>
            </a:r>
            <a:r>
              <a:rPr lang="en-US" sz="1050" b="1" dirty="0" smtClean="0">
                <a:latin typeface="Consolas" pitchFamily="49" charset="0"/>
              </a:rPr>
              <a:t>(x);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work(</a:t>
            </a:r>
            <a:r>
              <a:rPr lang="en-US" sz="1050" b="1" dirty="0" err="1" smtClean="0">
                <a:latin typeface="Consolas" pitchFamily="49" charset="0"/>
              </a:rPr>
              <a:t>ix_next</a:t>
            </a:r>
            <a:r>
              <a:rPr lang="en-US" sz="1050" b="1" dirty="0" smtClean="0">
                <a:latin typeface="Consolas" pitchFamily="49" charset="0"/>
              </a:rPr>
              <a:t>, x);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critical (</a:t>
            </a:r>
            <a:r>
              <a:rPr lang="en-US" sz="1050" b="1" dirty="0" err="1" smtClean="0">
                <a:latin typeface="Consolas" pitchFamily="49" charset="0"/>
              </a:rPr>
              <a:t>yaxis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	</a:t>
            </a:r>
            <a:r>
              <a:rPr lang="en-US" sz="1050" b="1" dirty="0" err="1" smtClean="0">
                <a:latin typeface="Consolas" pitchFamily="49" charset="0"/>
              </a:rPr>
              <a:t>iy_next</a:t>
            </a:r>
            <a:r>
              <a:rPr lang="en-US" sz="1050" b="1" dirty="0" smtClean="0">
                <a:latin typeface="Consolas" pitchFamily="49" charset="0"/>
              </a:rPr>
              <a:t> = </a:t>
            </a:r>
            <a:r>
              <a:rPr lang="en-US" sz="1050" b="1" dirty="0" err="1" smtClean="0">
                <a:latin typeface="Consolas" pitchFamily="49" charset="0"/>
              </a:rPr>
              <a:t>dequeue</a:t>
            </a:r>
            <a:r>
              <a:rPr lang="en-US" sz="1050" b="1" dirty="0" smtClean="0">
                <a:latin typeface="Consolas" pitchFamily="49" charset="0"/>
              </a:rPr>
              <a:t>(y);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work(</a:t>
            </a:r>
            <a:r>
              <a:rPr lang="en-US" sz="1050" b="1" dirty="0" err="1" smtClean="0">
                <a:latin typeface="Consolas" pitchFamily="49" charset="0"/>
              </a:rPr>
              <a:t>iy_next</a:t>
            </a:r>
            <a:r>
              <a:rPr lang="en-US" sz="1050" b="1" dirty="0" smtClean="0">
                <a:latin typeface="Consolas" pitchFamily="49" charset="0"/>
              </a:rPr>
              <a:t>, y);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“atomic”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“atomic”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atomic</a:t>
            </a:r>
            <a:r>
              <a:rPr lang="en-US" i="1" dirty="0" smtClean="0"/>
              <a:t> new-line</a:t>
            </a:r>
          </a:p>
          <a:p>
            <a:pPr lvl="1">
              <a:buNone/>
            </a:pPr>
            <a:r>
              <a:rPr lang="en-US" i="1" dirty="0" smtClean="0"/>
              <a:t>	expression-stmt</a:t>
            </a:r>
            <a:endParaRPr lang="el-GR" dirty="0" smtClean="0"/>
          </a:p>
          <a:p>
            <a:r>
              <a:rPr lang="el-GR" dirty="0" smtClean="0"/>
              <a:t>Ορίζει πως μια θέση μνήμης θα ενημερωθεί ατομικά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expression-stmt</a:t>
            </a:r>
            <a:r>
              <a:rPr lang="en-US" dirty="0" smtClean="0"/>
              <a:t>” </a:t>
            </a:r>
            <a:r>
              <a:rPr lang="el-GR" dirty="0" smtClean="0"/>
              <a:t>μπορεί να είναι:</a:t>
            </a:r>
          </a:p>
          <a:p>
            <a:pPr lvl="1"/>
            <a:r>
              <a:rPr lang="en-US" dirty="0" smtClean="0"/>
              <a:t>x++, ++x</a:t>
            </a:r>
          </a:p>
          <a:p>
            <a:pPr lvl="1"/>
            <a:r>
              <a:rPr lang="en-US" dirty="0" smtClean="0"/>
              <a:t>x--, --x</a:t>
            </a:r>
          </a:p>
          <a:p>
            <a:pPr lvl="1"/>
            <a:r>
              <a:rPr lang="en-US" dirty="0" smtClean="0"/>
              <a:t>x </a:t>
            </a:r>
            <a:r>
              <a:rPr lang="en-US" i="1" dirty="0" err="1" smtClean="0"/>
              <a:t>binop</a:t>
            </a:r>
            <a:r>
              <a:rPr lang="en-US" dirty="0" smtClean="0"/>
              <a:t>= </a:t>
            </a:r>
            <a:r>
              <a:rPr lang="en-US" i="1" dirty="0" err="1" smtClean="0"/>
              <a:t>expr</a:t>
            </a:r>
            <a:endParaRPr lang="en-US" i="1" dirty="0" smtClean="0"/>
          </a:p>
          <a:p>
            <a:pPr lvl="2"/>
            <a:r>
              <a:rPr lang="en-US" i="1" dirty="0" err="1" smtClean="0"/>
              <a:t>binop</a:t>
            </a:r>
            <a:r>
              <a:rPr lang="en-US" dirty="0" smtClean="0"/>
              <a:t>: +, -, *, /, &amp;, |, ^, &lt;&lt;, &gt;&gt;</a:t>
            </a:r>
          </a:p>
          <a:p>
            <a:pPr lvl="2"/>
            <a:r>
              <a:rPr lang="el-GR" dirty="0" smtClean="0"/>
              <a:t>Δεν μπορεί να είναι </a:t>
            </a:r>
            <a:r>
              <a:rPr lang="en-US" dirty="0" smtClean="0"/>
              <a:t>overloaded (C++)</a:t>
            </a:r>
          </a:p>
          <a:p>
            <a:r>
              <a:rPr lang="el-GR" dirty="0" smtClean="0"/>
              <a:t>Μόνο η ενημέρωση είναι ατομική πράξη</a:t>
            </a:r>
          </a:p>
          <a:p>
            <a:pPr lvl="1"/>
            <a:r>
              <a:rPr lang="el-GR" dirty="0" smtClean="0"/>
              <a:t>Η αποτίμηση της έκφρασης </a:t>
            </a:r>
            <a:r>
              <a:rPr lang="en-US" i="1" dirty="0" smtClean="0"/>
              <a:t>“</a:t>
            </a:r>
            <a:r>
              <a:rPr lang="en-US" i="1" dirty="0" err="1" smtClean="0"/>
              <a:t>expr</a:t>
            </a:r>
            <a:r>
              <a:rPr lang="en-US" dirty="0" smtClean="0"/>
              <a:t>”</a:t>
            </a:r>
            <a:r>
              <a:rPr lang="el-GR" dirty="0" smtClean="0"/>
              <a:t> δεν είναι ατομική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float work1(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return 1.0 *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float work2(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return 2.0 *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a19(float *x, float *y,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*index,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n)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 for shared(x, y, index, n)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for 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=0;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&lt;n;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++)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atomic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x[index[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]] += work1(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y[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 += work2(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7752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main()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float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x[1000];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float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y[10000];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index[10000];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nn-NO" sz="1050" b="1" dirty="0" smtClean="0">
                <a:latin typeface="Consolas" pitchFamily="49" charset="0"/>
              </a:rPr>
              <a:t>for (i = 0; i &lt; 10000; i++)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index[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 =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 % 1000;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y[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]=0.0;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nn-NO" sz="1050" b="1" dirty="0" smtClean="0">
                <a:latin typeface="Consolas" pitchFamily="49" charset="0"/>
              </a:rPr>
              <a:t>for (i = 0; i &lt; 1000; i++)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 = 0.0;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a19(x, y, index, 10000);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return 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“barrier”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“barrier”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barrier</a:t>
            </a:r>
            <a:r>
              <a:rPr lang="en-US" i="1" dirty="0" smtClean="0"/>
              <a:t> new-line</a:t>
            </a:r>
            <a:endParaRPr lang="en-US" dirty="0" smtClean="0"/>
          </a:p>
          <a:p>
            <a:r>
              <a:rPr lang="el-GR" dirty="0" smtClean="0"/>
              <a:t>Ορίζει ένα φράγμα στο σημείο που εμφανίζεται η δομή</a:t>
            </a:r>
          </a:p>
          <a:p>
            <a:r>
              <a:rPr lang="el-GR" dirty="0" smtClean="0"/>
              <a:t>Επενεργεί στα νήματα της τρέχουσας ομάδας</a:t>
            </a:r>
          </a:p>
          <a:p>
            <a:r>
              <a:rPr lang="el-GR" dirty="0" smtClean="0"/>
              <a:t>Σε περίπτωση εμφωλιασμένου παραλληλισμού</a:t>
            </a:r>
          </a:p>
          <a:p>
            <a:pPr lvl="1"/>
            <a:r>
              <a:rPr lang="el-GR" dirty="0" smtClean="0"/>
              <a:t>Αναφέρεται στην πιο εσωτερική ομάδα νημάτων που έχει δημιουργηθεί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work(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n) {}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sub3(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n)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work(n);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barrier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work(n);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sub2(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k)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 shared(k)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sub3(k);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sub1(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n)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nb-NO" sz="1050" b="1" dirty="0" smtClean="0">
                <a:latin typeface="Consolas" pitchFamily="49" charset="0"/>
              </a:rPr>
              <a:t>#pragma omp parallel private(i) shared(n)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for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for 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=0;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&lt;n;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++)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	</a:t>
            </a:r>
            <a:r>
              <a:rPr lang="en-US" sz="1050" b="1" dirty="0" smtClean="0">
                <a:latin typeface="Consolas" pitchFamily="49" charset="0"/>
              </a:rPr>
              <a:t>sub2(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7752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main()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sub1(2);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sub2(2);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sub3(2);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return 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“flush”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“flush”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flush </a:t>
            </a:r>
            <a:r>
              <a:rPr lang="en-US" i="1" dirty="0" smtClean="0"/>
              <a:t>[</a:t>
            </a:r>
            <a:r>
              <a:rPr lang="en-US" dirty="0" smtClean="0"/>
              <a:t>(list)</a:t>
            </a:r>
            <a:r>
              <a:rPr lang="en-US" i="1" dirty="0" smtClean="0"/>
              <a:t>] new-line</a:t>
            </a:r>
            <a:endParaRPr lang="en-US" dirty="0" smtClean="0"/>
          </a:p>
          <a:p>
            <a:r>
              <a:rPr lang="el-GR" dirty="0" smtClean="0"/>
              <a:t>Κάνει την θέαση της μνήμης από ένα νήμα συνεπή με την πραγματική κατάσταση της μνήμης</a:t>
            </a:r>
          </a:p>
          <a:p>
            <a:r>
              <a:rPr lang="el-GR" dirty="0" smtClean="0"/>
              <a:t>Παράδειγμα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l-GR" dirty="0" smtClean="0"/>
              <a:t>3.0 </a:t>
            </a:r>
            <a:r>
              <a:rPr lang="en-US" dirty="0" smtClean="0"/>
              <a:t>Specification Document</a:t>
            </a:r>
            <a:r>
              <a:rPr lang="el-GR" dirty="0" smtClean="0"/>
              <a:t>, Σελίδα 208 και Σελίδα 211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“ordered”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“ordered”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ordered</a:t>
            </a:r>
            <a:r>
              <a:rPr lang="en-US" i="1" dirty="0" smtClean="0"/>
              <a:t> new-line</a:t>
            </a:r>
          </a:p>
          <a:p>
            <a:pPr lvl="1">
              <a:buNone/>
            </a:pPr>
            <a:r>
              <a:rPr lang="en-US" i="1" dirty="0" smtClean="0"/>
              <a:t>	structured-block</a:t>
            </a:r>
            <a:endParaRPr lang="en-US" dirty="0" smtClean="0"/>
          </a:p>
          <a:p>
            <a:r>
              <a:rPr lang="el-GR" dirty="0" smtClean="0"/>
              <a:t>Ορίζει πως ένα τμήμα εντός ενός </a:t>
            </a:r>
            <a:r>
              <a:rPr lang="en-US" dirty="0" smtClean="0"/>
              <a:t>loop</a:t>
            </a:r>
            <a:r>
              <a:rPr lang="el-GR" dirty="0" smtClean="0"/>
              <a:t> θα εκτελεστεί με την σειρά που ορίζουν οι επαναλήψεις του </a:t>
            </a:r>
            <a:r>
              <a:rPr lang="en-US" dirty="0" smtClean="0"/>
              <a:t>loop</a:t>
            </a:r>
          </a:p>
          <a:p>
            <a:pPr lvl="1"/>
            <a:r>
              <a:rPr lang="el-GR" dirty="0" smtClean="0"/>
              <a:t>Σειριακή και διαδοχική εκτέλεση εντός του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structured-block</a:t>
            </a:r>
            <a:r>
              <a:rPr lang="en-US" dirty="0" smtClean="0"/>
              <a:t>”</a:t>
            </a:r>
            <a:r>
              <a:rPr lang="el-GR" dirty="0" smtClean="0"/>
              <a:t> της δομής </a:t>
            </a:r>
            <a:r>
              <a:rPr lang="en-US" dirty="0" smtClean="0"/>
              <a:t>“ordered”</a:t>
            </a:r>
          </a:p>
          <a:p>
            <a:pPr lvl="1"/>
            <a:r>
              <a:rPr lang="el-GR" dirty="0" smtClean="0"/>
              <a:t>Παράλληλη εκτέλεση εκτός της δομής </a:t>
            </a:r>
            <a:r>
              <a:rPr lang="en-US" dirty="0" smtClean="0"/>
              <a:t>“ordered”</a:t>
            </a:r>
          </a:p>
          <a:p>
            <a:r>
              <a:rPr lang="el-GR" dirty="0" smtClean="0"/>
              <a:t>Επενεργεί στα νήματα της τρέχουσας ομάδας</a:t>
            </a:r>
          </a:p>
          <a:p>
            <a:r>
              <a:rPr lang="el-GR" dirty="0" smtClean="0"/>
              <a:t>Σε περίπτωση εμφωλιασμένου παραλληλισμού</a:t>
            </a:r>
          </a:p>
          <a:p>
            <a:pPr lvl="1"/>
            <a:r>
              <a:rPr lang="el-GR" dirty="0" smtClean="0"/>
              <a:t>Αναφέρεται στην πιο εσωτερική ομάδα νημάτων που έχει δημιουργηθεί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“task”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“task”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task </a:t>
            </a:r>
            <a:r>
              <a:rPr lang="en-US" i="1" dirty="0" smtClean="0"/>
              <a:t>[clause [[,] clause]…] new-line</a:t>
            </a:r>
            <a:endParaRPr lang="el-GR" i="1" dirty="0" smtClean="0"/>
          </a:p>
          <a:p>
            <a:pPr lvl="1">
              <a:buNone/>
            </a:pPr>
            <a:r>
              <a:rPr lang="el-GR" i="1" dirty="0" smtClean="0"/>
              <a:t>	</a:t>
            </a:r>
            <a:r>
              <a:rPr lang="en-US" i="1" dirty="0" smtClean="0"/>
              <a:t>structured-block</a:t>
            </a:r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“clause” </a:t>
            </a:r>
            <a:r>
              <a:rPr lang="el-GR" sz="2900" dirty="0" smtClean="0"/>
              <a:t>μπορεί να είναι ένα ή περισσότερα από τα παρακάτω:</a:t>
            </a:r>
          </a:p>
          <a:p>
            <a:pPr lvl="1"/>
            <a:r>
              <a:rPr lang="en-US" sz="2400" dirty="0" smtClean="0"/>
              <a:t>if ( </a:t>
            </a:r>
            <a:r>
              <a:rPr lang="en-US" sz="2400" i="1" dirty="0" smtClean="0"/>
              <a:t>scalar-expression</a:t>
            </a:r>
            <a:r>
              <a:rPr lang="en-US" sz="2400" dirty="0" smtClean="0"/>
              <a:t> )</a:t>
            </a:r>
          </a:p>
          <a:p>
            <a:pPr lvl="1"/>
            <a:r>
              <a:rPr lang="en-US" sz="2400" dirty="0" smtClean="0"/>
              <a:t>untied</a:t>
            </a:r>
          </a:p>
          <a:p>
            <a:pPr lvl="1"/>
            <a:r>
              <a:rPr lang="en-US" sz="2400" dirty="0" smtClean="0"/>
              <a:t>default( shared | none )</a:t>
            </a:r>
          </a:p>
          <a:p>
            <a:pPr lvl="1"/>
            <a:r>
              <a:rPr lang="en-US" sz="2400" dirty="0" smtClean="0"/>
              <a:t>private( </a:t>
            </a:r>
            <a:r>
              <a:rPr lang="en-US" sz="2400" i="1" dirty="0" smtClean="0"/>
              <a:t>list</a:t>
            </a:r>
            <a:r>
              <a:rPr lang="en-US" sz="2400" dirty="0" smtClean="0"/>
              <a:t> )</a:t>
            </a:r>
          </a:p>
          <a:p>
            <a:pPr lvl="1"/>
            <a:r>
              <a:rPr lang="en-US" sz="2400" dirty="0" err="1" smtClean="0"/>
              <a:t>firstprivate</a:t>
            </a:r>
            <a:r>
              <a:rPr lang="en-US" sz="2400" dirty="0" smtClean="0"/>
              <a:t>( </a:t>
            </a:r>
            <a:r>
              <a:rPr lang="en-US" sz="2400" i="1" dirty="0" smtClean="0"/>
              <a:t>list</a:t>
            </a:r>
            <a:r>
              <a:rPr lang="en-US" sz="2400" dirty="0" smtClean="0"/>
              <a:t> )</a:t>
            </a:r>
          </a:p>
          <a:p>
            <a:pPr lvl="1"/>
            <a:r>
              <a:rPr lang="en-US" sz="2400" dirty="0" smtClean="0"/>
              <a:t>shared( </a:t>
            </a:r>
            <a:r>
              <a:rPr lang="en-US" sz="2400" i="1" dirty="0" smtClean="0"/>
              <a:t>list</a:t>
            </a:r>
            <a:r>
              <a:rPr lang="en-US" sz="2400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Δημιουργείται ένα νέο έργο</a:t>
            </a:r>
          </a:p>
          <a:p>
            <a:pPr lvl="1"/>
            <a:r>
              <a:rPr lang="el-GR" dirty="0" smtClean="0"/>
              <a:t>Από τον κώδικα του </a:t>
            </a:r>
            <a:r>
              <a:rPr lang="en-US" dirty="0" smtClean="0"/>
              <a:t>“</a:t>
            </a:r>
            <a:r>
              <a:rPr lang="en-US" i="1" dirty="0" smtClean="0"/>
              <a:t>structured-block</a:t>
            </a:r>
            <a:r>
              <a:rPr lang="en-US" dirty="0" smtClean="0"/>
              <a:t>”</a:t>
            </a:r>
          </a:p>
          <a:p>
            <a:r>
              <a:rPr lang="el-GR" dirty="0" smtClean="0"/>
              <a:t>Η εκτέλεση του έργου μπορεί να γίνει</a:t>
            </a:r>
          </a:p>
          <a:p>
            <a:pPr lvl="1"/>
            <a:r>
              <a:rPr lang="el-GR" dirty="0" smtClean="0"/>
              <a:t>Αμέσως</a:t>
            </a:r>
          </a:p>
          <a:p>
            <a:pPr lvl="2"/>
            <a:r>
              <a:rPr lang="el-GR" dirty="0" smtClean="0"/>
              <a:t>Από το νήμα που συνάντησε την δομή </a:t>
            </a:r>
            <a:r>
              <a:rPr lang="en-US" dirty="0" smtClean="0"/>
              <a:t>“task”</a:t>
            </a:r>
            <a:endParaRPr lang="el-GR" dirty="0" smtClean="0"/>
          </a:p>
          <a:p>
            <a:pPr lvl="1"/>
            <a:r>
              <a:rPr lang="el-GR" dirty="0" smtClean="0"/>
              <a:t>Να αναβληθεί για αργότερα</a:t>
            </a:r>
          </a:p>
          <a:p>
            <a:pPr lvl="2"/>
            <a:r>
              <a:rPr lang="el-GR" dirty="0" smtClean="0"/>
              <a:t>Οποιοδήποτε νήμα της ομάδας μπορεί να το εκτελέσει</a:t>
            </a:r>
          </a:p>
          <a:p>
            <a:r>
              <a:rPr lang="el-GR" dirty="0" smtClean="0"/>
              <a:t>Είναι δυνατή η δημιουργία εμφωλιασμένων έργων</a:t>
            </a:r>
          </a:p>
          <a:p>
            <a:pPr lvl="1"/>
            <a:r>
              <a:rPr lang="el-GR" dirty="0" smtClean="0"/>
              <a:t>Το εσωτερικό έργο δεν αποτελεί όμως μέρος του εξωτερικού έργου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 υπάρχει </a:t>
            </a:r>
            <a:r>
              <a:rPr lang="en-US" dirty="0" smtClean="0"/>
              <a:t>“if” clause</a:t>
            </a:r>
          </a:p>
          <a:p>
            <a:pPr lvl="1"/>
            <a:r>
              <a:rPr lang="el-GR" dirty="0" smtClean="0"/>
              <a:t>Αν η έκφραση </a:t>
            </a:r>
            <a:r>
              <a:rPr lang="en-US" dirty="0" smtClean="0"/>
              <a:t>“</a:t>
            </a:r>
            <a:r>
              <a:rPr lang="en-US" i="1" dirty="0" smtClean="0"/>
              <a:t>scalar-expression</a:t>
            </a:r>
            <a:r>
              <a:rPr lang="en-US" dirty="0" smtClean="0"/>
              <a:t>” </a:t>
            </a:r>
            <a:r>
              <a:rPr lang="el-GR" dirty="0" smtClean="0"/>
              <a:t>είναι ψευδής</a:t>
            </a:r>
          </a:p>
          <a:p>
            <a:pPr lvl="2"/>
            <a:r>
              <a:rPr lang="el-GR" dirty="0" smtClean="0"/>
              <a:t>Το νήμα που συναντάει την δομή </a:t>
            </a:r>
            <a:r>
              <a:rPr lang="en-US" dirty="0" smtClean="0"/>
              <a:t>“task”</a:t>
            </a:r>
            <a:r>
              <a:rPr lang="el-GR" dirty="0" smtClean="0"/>
              <a:t> αναστέλλει αμέσως την εκτέλεση του τρέχοντος έργου</a:t>
            </a:r>
          </a:p>
          <a:p>
            <a:pPr lvl="2"/>
            <a:r>
              <a:rPr lang="el-GR" dirty="0" smtClean="0"/>
              <a:t>Το νέο έργο αρχίζει αμέσως την εκτέλεσή του</a:t>
            </a:r>
          </a:p>
          <a:p>
            <a:pPr lvl="2"/>
            <a:r>
              <a:rPr lang="el-GR" dirty="0" smtClean="0"/>
              <a:t>Το έργο που αναστάλθηκε δεν μπορεί να συνεχίσει την εκτέλεσή του έως ότου τερματίσει το νέο έργο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Ανάλυση οδηγιών του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l-GR" dirty="0" smtClean="0"/>
              <a:t>Παρουσίαση παραδειγμάτων</a:t>
            </a:r>
            <a:endParaRPr lang="en-US" dirty="0" smtClean="0"/>
          </a:p>
          <a:p>
            <a:r>
              <a:rPr lang="el-GR" dirty="0" smtClean="0"/>
              <a:t>Ανάλυση συναρτήσεων του </a:t>
            </a:r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l-GR" dirty="0" smtClean="0"/>
              <a:t>Ανάλυση μεταβλητών περιβάλλοντος του </a:t>
            </a:r>
            <a:r>
              <a:rPr lang="en-US" dirty="0" err="1" smtClean="0"/>
              <a:t>OpenMP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Ένα νήμα μπορεί να αναστείλλει προσωρινά την εκτέλεση ενός έργου</a:t>
            </a:r>
          </a:p>
          <a:p>
            <a:pPr lvl="1"/>
            <a:r>
              <a:rPr lang="el-GR" dirty="0" smtClean="0"/>
              <a:t>Όταν συναντήσει «σημείο χρονοπρογραμματισμού»</a:t>
            </a:r>
          </a:p>
          <a:p>
            <a:r>
              <a:rPr lang="el-GR" dirty="0" smtClean="0"/>
              <a:t>Ένα έργο που έχει ανασταλλεί συνεχίζει αργότερα την εκτέλεσή του από το νήμα που το ανέστειλλε</a:t>
            </a:r>
          </a:p>
          <a:p>
            <a:pPr lvl="1"/>
            <a:r>
              <a:rPr lang="el-GR" dirty="0" smtClean="0"/>
              <a:t>Εκτός αν έχει οριστεί το </a:t>
            </a:r>
            <a:r>
              <a:rPr lang="en-US" dirty="0" smtClean="0"/>
              <a:t>clause “untied”</a:t>
            </a:r>
          </a:p>
          <a:p>
            <a:pPr lvl="2"/>
            <a:r>
              <a:rPr lang="el-GR" dirty="0" smtClean="0"/>
              <a:t>Οποιοδήποτε νήμα της ομάδας μπορεί να συνεχίσει την εκτέλεση του έργου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28860" y="1571612"/>
            <a:ext cx="4500594" cy="328614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*left;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*right;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extern void process(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traverse( 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*p 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if (p-&gt;left)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task // p is </a:t>
            </a:r>
            <a:r>
              <a:rPr lang="en-US" sz="1050" b="1" dirty="0" err="1" smtClean="0">
                <a:latin typeface="Consolas" pitchFamily="49" charset="0"/>
              </a:rPr>
              <a:t>firstprivate</a:t>
            </a:r>
            <a:r>
              <a:rPr lang="en-US" sz="1050" b="1" dirty="0" smtClean="0">
                <a:latin typeface="Consolas" pitchFamily="49" charset="0"/>
              </a:rPr>
              <a:t> by default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traverse(p-&gt;left);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if (p-&gt;right)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task // p is </a:t>
            </a:r>
            <a:r>
              <a:rPr lang="en-US" sz="1050" b="1" dirty="0" err="1" smtClean="0">
                <a:latin typeface="Consolas" pitchFamily="49" charset="0"/>
              </a:rPr>
              <a:t>firstprivate</a:t>
            </a:r>
            <a:r>
              <a:rPr lang="en-US" sz="1050" b="1" dirty="0" smtClean="0">
                <a:latin typeface="Consolas" pitchFamily="49" charset="0"/>
              </a:rPr>
              <a:t> by default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traverse(p-&gt;right);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process(p);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</a:t>
            </a:r>
            <a:r>
              <a:rPr lang="en-US" dirty="0" err="1" smtClean="0"/>
              <a:t>taskwait</a:t>
            </a:r>
            <a:r>
              <a:rPr lang="en-US" dirty="0" smtClean="0"/>
              <a:t>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</a:t>
            </a:r>
            <a:r>
              <a:rPr lang="en-US" dirty="0" err="1" smtClean="0"/>
              <a:t>taskwait</a:t>
            </a:r>
            <a:r>
              <a:rPr lang="en-US" dirty="0" smtClean="0"/>
              <a:t>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</a:t>
            </a:r>
            <a:r>
              <a:rPr lang="en-US" dirty="0" err="1" smtClean="0"/>
              <a:t>taskwait</a:t>
            </a:r>
            <a:r>
              <a:rPr lang="en-US" i="1" dirty="0" smtClean="0"/>
              <a:t> new-line</a:t>
            </a:r>
            <a:endParaRPr lang="el-GR" dirty="0" smtClean="0"/>
          </a:p>
          <a:p>
            <a:r>
              <a:rPr lang="el-GR" dirty="0" smtClean="0"/>
              <a:t>Υποχρεώνει ένα έργο που δημιούργησε νέα έργα να περιμένει την ολοκλήρωση των έργων αυτών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28860" y="1571612"/>
            <a:ext cx="4500594" cy="328614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*left;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*right;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extern void process(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</a:t>
            </a:r>
            <a:r>
              <a:rPr lang="en-US" sz="1050" b="1" dirty="0" err="1" smtClean="0">
                <a:latin typeface="Consolas" pitchFamily="49" charset="0"/>
              </a:rPr>
              <a:t>postorder_traverse</a:t>
            </a:r>
            <a:r>
              <a:rPr lang="en-US" sz="1050" b="1" dirty="0" smtClean="0">
                <a:latin typeface="Consolas" pitchFamily="49" charset="0"/>
              </a:rPr>
              <a:t>( 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node *p 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if (p-&gt;left)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task // p is </a:t>
            </a:r>
            <a:r>
              <a:rPr lang="en-US" sz="1050" b="1" dirty="0" err="1" smtClean="0">
                <a:latin typeface="Consolas" pitchFamily="49" charset="0"/>
              </a:rPr>
              <a:t>firstprivate</a:t>
            </a:r>
            <a:r>
              <a:rPr lang="en-US" sz="1050" b="1" dirty="0" smtClean="0">
                <a:latin typeface="Consolas" pitchFamily="49" charset="0"/>
              </a:rPr>
              <a:t> by default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err="1" smtClean="0">
                <a:latin typeface="Consolas" pitchFamily="49" charset="0"/>
              </a:rPr>
              <a:t>postorder_traverse</a:t>
            </a:r>
            <a:r>
              <a:rPr lang="en-US" sz="1050" b="1" dirty="0" smtClean="0">
                <a:latin typeface="Consolas" pitchFamily="49" charset="0"/>
              </a:rPr>
              <a:t>(p-&gt;left);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if (p-&gt;right)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task // p is </a:t>
            </a:r>
            <a:r>
              <a:rPr lang="en-US" sz="1050" b="1" dirty="0" err="1" smtClean="0">
                <a:latin typeface="Consolas" pitchFamily="49" charset="0"/>
              </a:rPr>
              <a:t>firstprivate</a:t>
            </a:r>
            <a:r>
              <a:rPr lang="en-US" sz="1050" b="1" dirty="0" smtClean="0">
                <a:latin typeface="Consolas" pitchFamily="49" charset="0"/>
              </a:rPr>
              <a:t> by default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err="1" smtClean="0">
                <a:latin typeface="Consolas" pitchFamily="49" charset="0"/>
              </a:rPr>
              <a:t>postorder_traverse</a:t>
            </a:r>
            <a:r>
              <a:rPr lang="en-US" sz="1050" b="1" dirty="0" smtClean="0">
                <a:latin typeface="Consolas" pitchFamily="49" charset="0"/>
              </a:rPr>
              <a:t>(p-&gt;right);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taskwait</a:t>
            </a: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process(p);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χρόνου εκτέλεσης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πρότυπα των συναρτήσεων ορίζονται στο αρχείο </a:t>
            </a:r>
            <a:r>
              <a:rPr lang="en-US" dirty="0" smtClean="0"/>
              <a:t>&lt;</a:t>
            </a:r>
            <a:r>
              <a:rPr lang="en-US" dirty="0" err="1" smtClean="0"/>
              <a:t>omp.h</a:t>
            </a:r>
            <a:r>
              <a:rPr lang="en-US" dirty="0" smtClean="0"/>
              <a:t>&gt;</a:t>
            </a:r>
          </a:p>
          <a:p>
            <a:pPr lvl="1"/>
            <a:r>
              <a:rPr lang="el-GR" dirty="0" smtClean="0"/>
              <a:t>Επιπλέον περιέχει ορισμούς των τύπων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omp_lock_t</a:t>
            </a:r>
            <a:r>
              <a:rPr lang="en-US" dirty="0" smtClean="0"/>
              <a:t>”</a:t>
            </a:r>
          </a:p>
          <a:p>
            <a:pPr lvl="3"/>
            <a:r>
              <a:rPr lang="el-GR" dirty="0" smtClean="0"/>
              <a:t>Για τον ορισμό μεταβλητών συγχρονισμού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omp_nest_lock_t</a:t>
            </a:r>
            <a:r>
              <a:rPr lang="en-US" dirty="0" smtClean="0"/>
              <a:t>”</a:t>
            </a:r>
          </a:p>
          <a:p>
            <a:pPr lvl="3"/>
            <a:r>
              <a:rPr lang="el-GR" dirty="0" smtClean="0"/>
              <a:t>Για τον ορισμό μεταβλητών συγχρονισμού που υποστηρίζουν εμφωλιασμό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omp_sched_t</a:t>
            </a:r>
            <a:r>
              <a:rPr lang="en-US" dirty="0" smtClean="0"/>
              <a:t>”</a:t>
            </a:r>
          </a:p>
          <a:p>
            <a:pPr lvl="3"/>
            <a:r>
              <a:rPr lang="el-GR" dirty="0" smtClean="0"/>
              <a:t>Για τον ορισμό του τρόπου διαμοίρασης επαναλήψεων σε νήματα</a:t>
            </a:r>
          </a:p>
          <a:p>
            <a:pPr lvl="2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Πλήθος νημάτων και ταυτοποίηση νήματος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omp_set_num_threads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err="1" smtClean="0"/>
              <a:t>num_threads</a:t>
            </a:r>
            <a:r>
              <a:rPr lang="en-US" dirty="0" smtClean="0"/>
              <a:t>);</a:t>
            </a:r>
          </a:p>
          <a:p>
            <a:pPr lvl="1"/>
            <a:r>
              <a:rPr lang="el-GR" dirty="0" smtClean="0"/>
              <a:t>Ορίζει το πλήθος των νημάτων που θα δημιουργούνται σε ακόλουθες δομές </a:t>
            </a:r>
            <a:r>
              <a:rPr lang="en-US" dirty="0" smtClean="0"/>
              <a:t>“parallel”</a:t>
            </a:r>
          </a:p>
          <a:p>
            <a:pPr lvl="2"/>
            <a:r>
              <a:rPr lang="el-GR" dirty="0" smtClean="0"/>
              <a:t>Όταν αυτές δεν χρησιμοποιούν το </a:t>
            </a:r>
            <a:r>
              <a:rPr lang="en-US" dirty="0" smtClean="0"/>
              <a:t>clause “</a:t>
            </a:r>
            <a:r>
              <a:rPr lang="en-US" dirty="0" err="1" smtClean="0"/>
              <a:t>num_threads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omp_get_num_threads</a:t>
            </a:r>
            <a:r>
              <a:rPr lang="en-US" dirty="0" smtClean="0"/>
              <a:t>(void)</a:t>
            </a:r>
            <a:r>
              <a:rPr lang="en-US" i="1" dirty="0" smtClean="0"/>
              <a:t>;</a:t>
            </a:r>
          </a:p>
          <a:p>
            <a:pPr lvl="1"/>
            <a:r>
              <a:rPr lang="el-GR" dirty="0" smtClean="0"/>
              <a:t>Επιστρέφει το πλήθος των νημάτων στην τρέχουσα ομάδα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omp_get_max_threads</a:t>
            </a:r>
            <a:r>
              <a:rPr lang="en-US" dirty="0" smtClean="0"/>
              <a:t>(void)</a:t>
            </a:r>
            <a:r>
              <a:rPr lang="en-US" i="1" dirty="0" smtClean="0"/>
              <a:t>;</a:t>
            </a:r>
          </a:p>
          <a:p>
            <a:pPr lvl="1"/>
            <a:r>
              <a:rPr lang="el-GR" dirty="0" smtClean="0"/>
              <a:t>Επιστρέφει το μέγιστο πλήθος νημάτων που μπορούν να δημιουργηθούν σε μια δομή </a:t>
            </a:r>
            <a:r>
              <a:rPr lang="en-US" dirty="0" smtClean="0"/>
              <a:t>“parallel”</a:t>
            </a:r>
            <a:endParaRPr lang="el-GR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omp_get_thread</a:t>
            </a:r>
            <a:r>
              <a:rPr lang="el-GR" dirty="0" smtClean="0"/>
              <a:t>_</a:t>
            </a:r>
            <a:r>
              <a:rPr lang="en-US" dirty="0" smtClean="0"/>
              <a:t>num(void)</a:t>
            </a:r>
            <a:r>
              <a:rPr lang="en-US" i="1" dirty="0" smtClean="0"/>
              <a:t>;</a:t>
            </a:r>
          </a:p>
          <a:p>
            <a:pPr lvl="1"/>
            <a:r>
              <a:rPr lang="el-GR" dirty="0" smtClean="0"/>
              <a:t>Επιστρέφει τον αριθμό του νήματος εντός της ομάδας</a:t>
            </a:r>
          </a:p>
          <a:p>
            <a:pPr lvl="1"/>
            <a:r>
              <a:rPr lang="el-GR" dirty="0" smtClean="0"/>
              <a:t>Το διάστημα των δυνατών τιμών είναι από 0 έως και </a:t>
            </a:r>
            <a:r>
              <a:rPr lang="en-US" dirty="0" err="1" smtClean="0"/>
              <a:t>omp_get_num_threads</a:t>
            </a:r>
            <a:r>
              <a:rPr lang="en-US" dirty="0" smtClean="0"/>
              <a:t>()</a:t>
            </a:r>
            <a:r>
              <a:rPr lang="el-GR" dirty="0" smtClean="0"/>
              <a:t> –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προσαρμογή και εμφωλιασμός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omp_set_dynamic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err="1" smtClean="0"/>
              <a:t>dynamic_threads</a:t>
            </a:r>
            <a:r>
              <a:rPr lang="en-US" dirty="0" smtClean="0"/>
              <a:t>);</a:t>
            </a:r>
          </a:p>
          <a:p>
            <a:pPr lvl="1"/>
            <a:r>
              <a:rPr lang="el-GR" dirty="0" smtClean="0"/>
              <a:t>Ορίζει αν θα ενεργοποιηθεί ή όχι η δυναμική προσαρμογή του πλήθους των νημάτων</a:t>
            </a:r>
          </a:p>
          <a:p>
            <a:pPr lvl="2"/>
            <a:r>
              <a:rPr lang="el-GR" dirty="0" smtClean="0"/>
              <a:t>Θέτει την εσωτερική μεταβλητή </a:t>
            </a:r>
            <a:r>
              <a:rPr lang="en-US" i="1" dirty="0" err="1" smtClean="0"/>
              <a:t>dyn-var</a:t>
            </a:r>
            <a:r>
              <a:rPr lang="el-GR" dirty="0" smtClean="0"/>
              <a:t> στην τιμή </a:t>
            </a:r>
            <a:r>
              <a:rPr lang="en-US" dirty="0" smtClean="0"/>
              <a:t>true </a:t>
            </a:r>
            <a:r>
              <a:rPr lang="el-GR" dirty="0" smtClean="0"/>
              <a:t>ή </a:t>
            </a:r>
            <a:r>
              <a:rPr lang="en-US" dirty="0" smtClean="0"/>
              <a:t>false</a:t>
            </a:r>
            <a:endParaRPr lang="el-GR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omp_get_dynamic</a:t>
            </a:r>
            <a:r>
              <a:rPr lang="en-US" dirty="0" smtClean="0"/>
              <a:t>(void);</a:t>
            </a:r>
          </a:p>
          <a:p>
            <a:pPr lvl="1"/>
            <a:r>
              <a:rPr lang="el-GR" dirty="0" smtClean="0"/>
              <a:t>Επιστρέφει την τιμή της εσωτερικής μεταβλητής </a:t>
            </a:r>
            <a:r>
              <a:rPr lang="en-US" i="1" dirty="0" err="1" smtClean="0"/>
              <a:t>dyn-var</a:t>
            </a:r>
            <a:endParaRPr lang="el-GR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omp_set_nested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nested</a:t>
            </a:r>
            <a:r>
              <a:rPr lang="en-US" dirty="0" smtClean="0"/>
              <a:t>);</a:t>
            </a:r>
          </a:p>
          <a:p>
            <a:pPr lvl="1"/>
            <a:r>
              <a:rPr lang="el-GR" dirty="0" smtClean="0"/>
              <a:t>Ορίζει αν θα ενεργοποιηθεί ή όχι</a:t>
            </a:r>
            <a:r>
              <a:rPr lang="en-US" dirty="0" smtClean="0"/>
              <a:t> </a:t>
            </a:r>
            <a:r>
              <a:rPr lang="el-GR" dirty="0" smtClean="0"/>
              <a:t>η υποστήριξη για εμφωλιασμένο παραλληλισμό</a:t>
            </a:r>
          </a:p>
          <a:p>
            <a:pPr lvl="2"/>
            <a:r>
              <a:rPr lang="el-GR" dirty="0" smtClean="0"/>
              <a:t>Θέτει την εσωτερική μεταβλητή </a:t>
            </a:r>
            <a:r>
              <a:rPr lang="en-US" i="1" dirty="0" smtClean="0"/>
              <a:t>nest-</a:t>
            </a:r>
            <a:r>
              <a:rPr lang="en-US" i="1" dirty="0" err="1" smtClean="0"/>
              <a:t>var</a:t>
            </a:r>
            <a:r>
              <a:rPr lang="el-GR" dirty="0" smtClean="0"/>
              <a:t> στην τιμή </a:t>
            </a:r>
            <a:r>
              <a:rPr lang="en-US" dirty="0" smtClean="0"/>
              <a:t>true </a:t>
            </a:r>
            <a:r>
              <a:rPr lang="el-GR" dirty="0" smtClean="0"/>
              <a:t>ή </a:t>
            </a:r>
            <a:r>
              <a:rPr lang="en-US" dirty="0" smtClean="0"/>
              <a:t>false</a:t>
            </a:r>
            <a:endParaRPr lang="el-GR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omp_get_nested</a:t>
            </a:r>
            <a:r>
              <a:rPr lang="en-US" dirty="0" smtClean="0"/>
              <a:t>(void);</a:t>
            </a:r>
          </a:p>
          <a:p>
            <a:pPr lvl="1"/>
            <a:r>
              <a:rPr lang="el-GR" dirty="0" smtClean="0"/>
              <a:t>Επιστρέφει την τιμή της εσωτερικής μεταβλητής </a:t>
            </a:r>
            <a:r>
              <a:rPr lang="en-US" i="1" dirty="0" smtClean="0"/>
              <a:t>nest-</a:t>
            </a:r>
            <a:r>
              <a:rPr lang="en-US" i="1" dirty="0" err="1" smtClean="0"/>
              <a:t>var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Πληροφορίες εμφωλιασμένου παραλληλισμού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omp_set_max_active_levels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max_levels</a:t>
            </a:r>
            <a:r>
              <a:rPr lang="en-US" dirty="0" smtClean="0"/>
              <a:t>);</a:t>
            </a:r>
          </a:p>
          <a:p>
            <a:pPr lvl="1"/>
            <a:r>
              <a:rPr lang="el-GR" dirty="0" smtClean="0"/>
              <a:t>Θέτει το μέγιστο βάθος που επιτρέπεται για δημιουργία εμφωλιασμένο παραλληλισμό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omp_get_max_active_levels</a:t>
            </a:r>
            <a:r>
              <a:rPr lang="en-US" dirty="0" smtClean="0"/>
              <a:t>(void);</a:t>
            </a:r>
            <a:endParaRPr lang="el-GR" dirty="0" smtClean="0"/>
          </a:p>
          <a:p>
            <a:pPr lvl="1"/>
            <a:r>
              <a:rPr lang="el-GR" dirty="0" smtClean="0"/>
              <a:t>Επιστρέφει το μέγιστο βάθος που επιτρέπεται για δημιουργία εμφωλιασμένο παραλληλισμό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omp_get_level</a:t>
            </a:r>
            <a:r>
              <a:rPr lang="en-US" dirty="0" smtClean="0"/>
              <a:t>(void);</a:t>
            </a:r>
            <a:endParaRPr lang="el-GR" dirty="0" smtClean="0"/>
          </a:p>
          <a:p>
            <a:pPr lvl="1"/>
            <a:r>
              <a:rPr lang="el-GR" dirty="0" smtClean="0"/>
              <a:t>Επιστρέφει το πλήθος των εμφωλιασμένων δομών </a:t>
            </a:r>
            <a:r>
              <a:rPr lang="en-US" dirty="0" smtClean="0"/>
              <a:t>“parallel” </a:t>
            </a:r>
            <a:r>
              <a:rPr lang="el-GR" dirty="0" smtClean="0"/>
              <a:t>για το έργο που καλεί την συνάρτηση</a:t>
            </a:r>
          </a:p>
          <a:p>
            <a:pPr lvl="2"/>
            <a:r>
              <a:rPr lang="el-GR" dirty="0" smtClean="0"/>
              <a:t>Οι δομές μπορεί να είναι ενεργές ή ανενεργές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omp_get_active_level</a:t>
            </a:r>
            <a:r>
              <a:rPr lang="en-US" dirty="0" smtClean="0"/>
              <a:t>(void);</a:t>
            </a:r>
            <a:endParaRPr lang="el-GR" dirty="0" smtClean="0"/>
          </a:p>
          <a:p>
            <a:pPr lvl="1"/>
            <a:r>
              <a:rPr lang="el-GR" dirty="0" smtClean="0"/>
              <a:t>Επιστρέφει το πλήθος των εμφωλιασμένων δομών </a:t>
            </a:r>
            <a:r>
              <a:rPr lang="en-US" dirty="0" smtClean="0"/>
              <a:t>“parallel” </a:t>
            </a:r>
            <a:r>
              <a:rPr lang="el-GR" dirty="0" smtClean="0"/>
              <a:t>για το έργο που καλεί την συνάρτηση</a:t>
            </a:r>
          </a:p>
          <a:p>
            <a:pPr lvl="2"/>
            <a:r>
              <a:rPr lang="el-GR" dirty="0" smtClean="0"/>
              <a:t>Προσμετράει μόνο τις ενεργές δομές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Πληροφορίες παράλληλης περιοχής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omp_in_parallel</a:t>
            </a:r>
            <a:r>
              <a:rPr lang="en-US" dirty="0" smtClean="0"/>
              <a:t>(void);</a:t>
            </a:r>
          </a:p>
          <a:p>
            <a:pPr lvl="1"/>
            <a:r>
              <a:rPr lang="el-GR" dirty="0" smtClean="0"/>
              <a:t>Επιστρέφει </a:t>
            </a:r>
            <a:r>
              <a:rPr lang="en-US" dirty="0" smtClean="0"/>
              <a:t>true </a:t>
            </a:r>
            <a:r>
              <a:rPr lang="el-GR" dirty="0" smtClean="0"/>
              <a:t>αν κατά την κλήση της συνάρτησης βρισκόμαστε εντός παράλληλης περιοχής</a:t>
            </a:r>
          </a:p>
          <a:p>
            <a:pPr lvl="1"/>
            <a:r>
              <a:rPr lang="el-GR" dirty="0" smtClean="0"/>
              <a:t>Διαφορετικά επιστρέφει </a:t>
            </a:r>
            <a:r>
              <a:rPr lang="en-US" dirty="0" smtClean="0"/>
              <a:t>false</a:t>
            </a:r>
            <a:endParaRPr lang="el-GR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omp_get_team_size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level);</a:t>
            </a:r>
          </a:p>
          <a:p>
            <a:pPr lvl="1"/>
            <a:r>
              <a:rPr lang="el-GR" dirty="0" smtClean="0"/>
              <a:t>Επιστρέφει το πλήθος των νημάτων που αποτελούν την ομάδα στο επίπεδο εμφωλιασμού </a:t>
            </a:r>
            <a:r>
              <a:rPr lang="en-US" dirty="0" smtClean="0"/>
              <a:t>level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omp_get_ancestor_thread_num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level);</a:t>
            </a:r>
          </a:p>
          <a:p>
            <a:pPr lvl="1"/>
            <a:r>
              <a:rPr lang="el-GR" dirty="0" smtClean="0"/>
              <a:t>Επιστρέφει για το τρέχον νήμα τον αριθμό του νήματος-προγόνου στο επίπεδο εμφωλιασμού </a:t>
            </a:r>
            <a:r>
              <a:rPr lang="en-US" dirty="0" smtClean="0"/>
              <a:t>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συναρτήσεις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void </a:t>
            </a:r>
            <a:r>
              <a:rPr lang="en-US" sz="2500" dirty="0" err="1" smtClean="0"/>
              <a:t>omp_set_schedule</a:t>
            </a:r>
            <a:r>
              <a:rPr lang="en-US" sz="2500" dirty="0" smtClean="0"/>
              <a:t>(</a:t>
            </a:r>
            <a:r>
              <a:rPr lang="en-US" sz="2500" dirty="0" err="1" smtClean="0"/>
              <a:t>omp_sched_t</a:t>
            </a:r>
            <a:r>
              <a:rPr lang="en-US" sz="2500" dirty="0" smtClean="0"/>
              <a:t> kind, </a:t>
            </a:r>
            <a:r>
              <a:rPr lang="en-US" sz="2500" dirty="0" err="1" smtClean="0"/>
              <a:t>int</a:t>
            </a:r>
            <a:r>
              <a:rPr lang="en-US" sz="2500" dirty="0" smtClean="0"/>
              <a:t> modifier);</a:t>
            </a:r>
            <a:endParaRPr lang="el-GR" sz="2500" dirty="0" smtClean="0"/>
          </a:p>
          <a:p>
            <a:pPr lvl="1"/>
            <a:r>
              <a:rPr lang="el-GR" sz="2200" dirty="0" smtClean="0"/>
              <a:t>Θέτει τον τρόπο διαμοίρασης εργασίας σε νήματα</a:t>
            </a:r>
          </a:p>
          <a:p>
            <a:pPr lvl="2"/>
            <a:r>
              <a:rPr lang="en-US" sz="1900" dirty="0" smtClean="0"/>
              <a:t>static, dynamic, guided: modifier </a:t>
            </a:r>
            <a:r>
              <a:rPr lang="el-GR" sz="1900" dirty="0" smtClean="0"/>
              <a:t>ορίζει το μέγεθος του </a:t>
            </a:r>
            <a:r>
              <a:rPr lang="en-US" sz="1900" dirty="0" smtClean="0"/>
              <a:t>chunk</a:t>
            </a:r>
          </a:p>
          <a:p>
            <a:pPr lvl="2"/>
            <a:r>
              <a:rPr lang="en-US" sz="1900" dirty="0" smtClean="0"/>
              <a:t>auto: modifier </a:t>
            </a:r>
            <a:r>
              <a:rPr lang="el-GR" sz="1900" dirty="0" smtClean="0"/>
              <a:t>αγνοείται</a:t>
            </a:r>
          </a:p>
          <a:p>
            <a:r>
              <a:rPr lang="en-US" sz="2500" dirty="0" smtClean="0"/>
              <a:t>void </a:t>
            </a:r>
            <a:r>
              <a:rPr lang="en-US" sz="2500" dirty="0" err="1" smtClean="0"/>
              <a:t>omp_get_schedule</a:t>
            </a:r>
            <a:r>
              <a:rPr lang="en-US" sz="2500" dirty="0" smtClean="0"/>
              <a:t>(</a:t>
            </a:r>
            <a:r>
              <a:rPr lang="en-US" sz="2500" dirty="0" err="1" smtClean="0"/>
              <a:t>omp_sched_t</a:t>
            </a:r>
            <a:r>
              <a:rPr lang="en-US" sz="2500" dirty="0" smtClean="0"/>
              <a:t> *kind, </a:t>
            </a:r>
            <a:r>
              <a:rPr lang="en-US" sz="2500" dirty="0" err="1" smtClean="0"/>
              <a:t>int</a:t>
            </a:r>
            <a:r>
              <a:rPr lang="en-US" sz="2500" dirty="0" smtClean="0"/>
              <a:t> *modifier );</a:t>
            </a:r>
            <a:endParaRPr lang="el-GR" sz="2500" dirty="0" smtClean="0"/>
          </a:p>
          <a:p>
            <a:pPr lvl="1"/>
            <a:r>
              <a:rPr lang="el-GR" sz="2200" dirty="0" smtClean="0"/>
              <a:t>Επιστρέφει τον τρόπο διαμοίρασης εργασίας σε νήματα και το μέγεθος του </a:t>
            </a:r>
            <a:r>
              <a:rPr lang="en-US" sz="2200" dirty="0" smtClean="0"/>
              <a:t>chunk</a:t>
            </a:r>
            <a:endParaRPr lang="el-GR" sz="2200" dirty="0" smtClean="0"/>
          </a:p>
          <a:p>
            <a:r>
              <a:rPr lang="en-US" sz="2500" dirty="0" err="1" smtClean="0"/>
              <a:t>int</a:t>
            </a:r>
            <a:r>
              <a:rPr lang="en-US" sz="2500" dirty="0" smtClean="0"/>
              <a:t> </a:t>
            </a:r>
            <a:r>
              <a:rPr lang="en-US" sz="2500" dirty="0" err="1" smtClean="0"/>
              <a:t>omp_get_num_procs</a:t>
            </a:r>
            <a:r>
              <a:rPr lang="en-US" sz="2500" dirty="0" smtClean="0"/>
              <a:t>(void);</a:t>
            </a:r>
          </a:p>
          <a:p>
            <a:pPr lvl="1"/>
            <a:r>
              <a:rPr lang="el-GR" sz="2200" dirty="0" smtClean="0"/>
              <a:t>Επιστρέφει το πλήθος των επεξεργαστών που είναι διαθέσιμοι για την εκτέλεση του προγράμματος</a:t>
            </a:r>
          </a:p>
          <a:p>
            <a:r>
              <a:rPr lang="en-US" sz="2500" dirty="0" err="1" smtClean="0"/>
              <a:t>int</a:t>
            </a:r>
            <a:r>
              <a:rPr lang="en-US" sz="2500" dirty="0" smtClean="0"/>
              <a:t> </a:t>
            </a:r>
            <a:r>
              <a:rPr lang="en-US" sz="2500" dirty="0" err="1" smtClean="0"/>
              <a:t>omp_get_thread_limit</a:t>
            </a:r>
            <a:r>
              <a:rPr lang="en-US" sz="2500" dirty="0" smtClean="0"/>
              <a:t>(void);</a:t>
            </a:r>
            <a:endParaRPr lang="el-GR" sz="2500" dirty="0" smtClean="0"/>
          </a:p>
          <a:p>
            <a:pPr lvl="1"/>
            <a:r>
              <a:rPr lang="el-GR" sz="2200" dirty="0" smtClean="0"/>
              <a:t>Επιστρέφει το μέγιστο πλήθος νημάτων που μπορεί να χρησιμοποιήσει το πρόγραμμα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Συνδυασμένες δομές</a:t>
            </a:r>
            <a:br>
              <a:rPr lang="el-GR" dirty="0" smtClean="0"/>
            </a:br>
            <a:r>
              <a:rPr lang="el-GR" dirty="0" smtClean="0"/>
              <a:t>παραλληλοποίησης και διαμοίρασης εργασίας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Συντομεύσεις για τον ταυτόχρονο ορισμό μιας δομής διαμοίρασης εργασίας εντός μιας δομής</a:t>
            </a:r>
            <a:r>
              <a:rPr lang="en-US" dirty="0" smtClean="0">
                <a:latin typeface="Calibri" pitchFamily="34" charset="0"/>
              </a:rPr>
              <a:t> “parallel”</a:t>
            </a:r>
          </a:p>
          <a:p>
            <a:pPr lvl="1"/>
            <a:r>
              <a:rPr lang="el-GR" dirty="0" smtClean="0"/>
              <a:t>Η σημασιολογία είναι ίδια με αυτήν της δομής </a:t>
            </a:r>
            <a:r>
              <a:rPr lang="en-US" dirty="0" smtClean="0"/>
              <a:t>“parallel”</a:t>
            </a:r>
            <a:r>
              <a:rPr lang="el-GR" dirty="0" smtClean="0"/>
              <a:t> που ακολουθείται αμέσως από μια δομή διαμοίρασης εργασίας</a:t>
            </a:r>
          </a:p>
          <a:p>
            <a:r>
              <a:rPr lang="el-GR" dirty="0" smtClean="0">
                <a:latin typeface="Calibri" pitchFamily="34" charset="0"/>
              </a:rPr>
              <a:t>Τα επιτρεπτά </a:t>
            </a:r>
            <a:r>
              <a:rPr lang="en-US" dirty="0" smtClean="0">
                <a:latin typeface="Calibri" pitchFamily="34" charset="0"/>
              </a:rPr>
              <a:t>clauses </a:t>
            </a:r>
            <a:r>
              <a:rPr lang="el-GR" dirty="0" smtClean="0">
                <a:latin typeface="Calibri" pitchFamily="34" charset="0"/>
              </a:rPr>
              <a:t>είναι το σύνολο των </a:t>
            </a:r>
            <a:r>
              <a:rPr lang="en-US" dirty="0" smtClean="0">
                <a:latin typeface="Calibri" pitchFamily="34" charset="0"/>
              </a:rPr>
              <a:t>clauses </a:t>
            </a:r>
            <a:r>
              <a:rPr lang="el-GR" dirty="0" smtClean="0">
                <a:latin typeface="Calibri" pitchFamily="34" charset="0"/>
              </a:rPr>
              <a:t>των δύο δομών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l-GR" dirty="0" smtClean="0"/>
              <a:t>Με μερικές εξαιρέσεις</a:t>
            </a: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βιβλιοθήκη χρόνου εκτέλεσης περιλαμβάνει ένα σύνολο συναρτήσεων συγχρονισμού γενικής χρήσης</a:t>
            </a:r>
          </a:p>
          <a:p>
            <a:pPr lvl="1"/>
            <a:r>
              <a:rPr lang="el-GR" dirty="0" smtClean="0"/>
              <a:t>Επενεργούν σε μεταβλητές συγχρονισμού</a:t>
            </a:r>
          </a:p>
          <a:p>
            <a:r>
              <a:rPr lang="el-GR" dirty="0" smtClean="0"/>
              <a:t>Καταστάσεις μεταβλητής συγχρονισμού</a:t>
            </a:r>
          </a:p>
          <a:p>
            <a:pPr lvl="1"/>
            <a:r>
              <a:rPr lang="el-GR" dirty="0" smtClean="0"/>
              <a:t>Μη αρχικοποιημένη </a:t>
            </a:r>
            <a:r>
              <a:rPr lang="en-US" dirty="0" smtClean="0"/>
              <a:t>(uninitialized)</a:t>
            </a:r>
          </a:p>
          <a:p>
            <a:pPr lvl="1"/>
            <a:r>
              <a:rPr lang="el-GR" dirty="0" smtClean="0"/>
              <a:t>Μη κλειδωμένη </a:t>
            </a:r>
            <a:r>
              <a:rPr lang="en-US" dirty="0" smtClean="0"/>
              <a:t>(unlocked)</a:t>
            </a:r>
            <a:endParaRPr lang="el-GR" dirty="0" smtClean="0"/>
          </a:p>
          <a:p>
            <a:pPr lvl="1"/>
            <a:r>
              <a:rPr lang="el-GR" dirty="0" smtClean="0"/>
              <a:t>Κλειδωμένη (</a:t>
            </a:r>
            <a:r>
              <a:rPr lang="en-US" dirty="0" smtClean="0"/>
              <a:t>locked)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Υπάρχουν δύο ειδών μεταβλητές συγχρονισμού</a:t>
            </a:r>
          </a:p>
          <a:p>
            <a:pPr lvl="1"/>
            <a:r>
              <a:rPr lang="el-GR" dirty="0" smtClean="0"/>
              <a:t>Απλές μεταβλητές συγχρονισμού</a:t>
            </a:r>
          </a:p>
          <a:p>
            <a:pPr lvl="2"/>
            <a:r>
              <a:rPr lang="el-GR" dirty="0" smtClean="0"/>
              <a:t>Αν κάποιο νήμα κλειδώσει την μεταβλητή, αυτή δεν μπορεί να κλειδωθεί από άλλο νήμα</a:t>
            </a:r>
          </a:p>
          <a:p>
            <a:pPr lvl="1"/>
            <a:r>
              <a:rPr lang="el-GR" dirty="0" smtClean="0"/>
              <a:t>Εμφωλιασμένες μεταβλητές συγχρονισμού</a:t>
            </a:r>
          </a:p>
          <a:p>
            <a:pPr lvl="2"/>
            <a:r>
              <a:rPr lang="el-GR" dirty="0" smtClean="0"/>
              <a:t>Αν κάποιο νήμα κλειδώσει την μεταβλητή, τότε το νήμα αυτό μπορεί να την ξανακλειδώσει</a:t>
            </a:r>
            <a:endParaRPr lang="en-US" dirty="0" smtClean="0"/>
          </a:p>
          <a:p>
            <a:pPr lvl="3"/>
            <a:r>
              <a:rPr lang="el-GR" dirty="0" smtClean="0"/>
              <a:t>Αλλά όχι κάποιο άλλο νήμα</a:t>
            </a:r>
          </a:p>
          <a:p>
            <a:r>
              <a:rPr lang="el-GR" dirty="0" smtClean="0"/>
              <a:t>Οι συναρτήσεις συγχρονισμού πάντα υπονοούν μια λειτουργία </a:t>
            </a:r>
            <a:r>
              <a:rPr lang="en-US" dirty="0" smtClean="0"/>
              <a:t>“flush”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Αρχικοποίηση μεταβλητών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void </a:t>
            </a:r>
            <a:r>
              <a:rPr lang="en-US" sz="2800" dirty="0" err="1" smtClean="0"/>
              <a:t>omp_init_lock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n-US" sz="2800" dirty="0" smtClean="0"/>
              <a:t>void </a:t>
            </a:r>
            <a:r>
              <a:rPr lang="en-US" sz="2800" dirty="0" err="1" smtClean="0"/>
              <a:t>omp_init_nest_lock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omp_nest_lock_t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l-GR" dirty="0" smtClean="0"/>
              <a:t>Οι συναρτήσεις αυτές αρχικοποιούν μια μεταβλητή συγχρονισμού</a:t>
            </a:r>
          </a:p>
          <a:p>
            <a:pPr lvl="1"/>
            <a:r>
              <a:rPr lang="el-GR" dirty="0" smtClean="0"/>
              <a:t>Αποτελούν τον μοναδικό τρόπο αρχικοποίησης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Καταστροφή μεταβλητών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void </a:t>
            </a:r>
            <a:r>
              <a:rPr lang="en-US" sz="2800" dirty="0" err="1" smtClean="0"/>
              <a:t>omp_destroy_lock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n-US" sz="2800" dirty="0" smtClean="0"/>
              <a:t>void </a:t>
            </a:r>
            <a:r>
              <a:rPr lang="en-US" sz="2800" dirty="0" err="1" smtClean="0"/>
              <a:t>omp_destroy_nest_lock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omp_nest_lock_t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l-GR" dirty="0" smtClean="0"/>
              <a:t>Οι συναρτήσεις αυτές εξασφαλίζουν ότι μια μεταβλητή συγχρονισμού θα είναι σε κατάσταση «Μη αρχικοποιημένη»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Κλείδωμα μεταβλητών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void </a:t>
            </a:r>
            <a:r>
              <a:rPr lang="en-US" sz="2800" dirty="0" err="1" smtClean="0"/>
              <a:t>omp_set_lock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n-US" sz="2800" dirty="0" smtClean="0"/>
              <a:t>void </a:t>
            </a:r>
            <a:r>
              <a:rPr lang="en-US" sz="2800" dirty="0" err="1" smtClean="0"/>
              <a:t>omp_set_nest_lock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omp_nest_lock_t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l-GR" dirty="0" smtClean="0"/>
              <a:t>Οι συναρτήσεις αυτές κλειδώνουν μια μεταβλητή συγχρονισμού</a:t>
            </a:r>
          </a:p>
          <a:p>
            <a:pPr lvl="1"/>
            <a:r>
              <a:rPr lang="el-GR" dirty="0" smtClean="0"/>
              <a:t>Ο κώδικας στην «κρίσιμη περιοχή» δεν εκτελείται έως ότου η μεταβλητή κλειδωθεί από το αντίστοιχο νήμα</a:t>
            </a:r>
          </a:p>
          <a:p>
            <a:pPr lvl="1"/>
            <a:r>
              <a:rPr lang="el-GR" dirty="0" smtClean="0"/>
              <a:t>Αν πρόκειται για απλή μεταβλητή συγχρονισμού</a:t>
            </a:r>
          </a:p>
          <a:p>
            <a:pPr lvl="2"/>
            <a:r>
              <a:rPr lang="el-GR" dirty="0" smtClean="0"/>
              <a:t>Η μεταβλητή μεταβαίνει σε κατάσταση «Κλειδωμένη» μόνο αν πριν ήταν σε κατάσταση «Μη κλειδωμένη»</a:t>
            </a:r>
          </a:p>
          <a:p>
            <a:pPr lvl="1"/>
            <a:r>
              <a:rPr lang="el-GR" dirty="0" smtClean="0"/>
              <a:t>Αν πρόκειται για εμφωλιασμένη μεταβλητή συγχρονισμού</a:t>
            </a:r>
          </a:p>
          <a:p>
            <a:pPr lvl="2"/>
            <a:r>
              <a:rPr lang="el-GR" dirty="0" smtClean="0"/>
              <a:t>Η μεταβλητή μεταβαίνει σε κατάσταση «Κλειδωμένη» αν πριν ήταν σε κατάσταση «Μη κλειδωμένη»</a:t>
            </a:r>
          </a:p>
          <a:p>
            <a:pPr lvl="2"/>
            <a:r>
              <a:rPr lang="el-GR" dirty="0" smtClean="0"/>
              <a:t>Η μεταβλητή παραμένει σε κατάσταση «Κλειδωμένη» αν το νήμα που εκτελεί την συνάρτηση έχει ήδη κλειδώσει την μεταβλητή</a:t>
            </a:r>
          </a:p>
          <a:p>
            <a:pPr lvl="2"/>
            <a:r>
              <a:rPr lang="el-GR" dirty="0" smtClean="0"/>
              <a:t>Αυξάνει το επίπεδο εμφωλιασμού κατά ένα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Ξεκλείδωμα μεταβλητών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void </a:t>
            </a:r>
            <a:r>
              <a:rPr lang="en-US" sz="2800" dirty="0" err="1" smtClean="0"/>
              <a:t>omp_unset_lock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n-US" sz="2800" dirty="0" smtClean="0"/>
              <a:t>void </a:t>
            </a:r>
            <a:r>
              <a:rPr lang="en-US" sz="2800" dirty="0" err="1" smtClean="0"/>
              <a:t>omp_unset_nest_lock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omp_nest_lock_t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l-GR" dirty="0" smtClean="0"/>
              <a:t>Οι συναρτήσεις αυτές ξεκλειδώνουν μια μεταβλητή συγχρονισμού</a:t>
            </a:r>
          </a:p>
          <a:p>
            <a:pPr lvl="1"/>
            <a:r>
              <a:rPr lang="el-GR" dirty="0" smtClean="0"/>
              <a:t>Αν πρόκειται για απλή μεταβλητή συγχρονισμού</a:t>
            </a:r>
          </a:p>
          <a:p>
            <a:pPr lvl="2"/>
            <a:r>
              <a:rPr lang="el-GR" dirty="0" smtClean="0"/>
              <a:t>Η μεταβλητή μεταβαίνει σε κατάσταση «Μη κλειδωμένη»</a:t>
            </a:r>
          </a:p>
          <a:p>
            <a:pPr lvl="1"/>
            <a:r>
              <a:rPr lang="el-GR" dirty="0" smtClean="0"/>
              <a:t>Αν πρόκειται για εμφωλιασμένη μεταβλητή συγχρονισμού</a:t>
            </a:r>
          </a:p>
          <a:p>
            <a:pPr lvl="2"/>
            <a:r>
              <a:rPr lang="el-GR" dirty="0" smtClean="0"/>
              <a:t>Μειώνεται το επίπεδο εμφωλιασμού κατά ένα</a:t>
            </a:r>
          </a:p>
          <a:p>
            <a:pPr lvl="2"/>
            <a:r>
              <a:rPr lang="el-GR" dirty="0" smtClean="0"/>
              <a:t>Αν φτάσει στο μηδέν, η μεταβλητή μεταβαίνει στην κατάσταση «Μη κλειδωμένη»</a:t>
            </a:r>
          </a:p>
          <a:p>
            <a:pPr lvl="2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μεταβλητής συγχρονισμού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omp_test_lock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omp_test_nest_lock</a:t>
            </a:r>
            <a:r>
              <a:rPr lang="en-US" sz="2800" dirty="0" smtClean="0"/>
              <a:t>(</a:t>
            </a:r>
            <a:r>
              <a:rPr lang="en-US" sz="2800" dirty="0" err="1" smtClean="0"/>
              <a:t>omp_nest_lock_t</a:t>
            </a:r>
            <a:r>
              <a:rPr lang="en-US" sz="2800" dirty="0" smtClean="0"/>
              <a:t> *</a:t>
            </a:r>
            <a:r>
              <a:rPr lang="en-US" sz="2800" i="1" dirty="0" smtClean="0"/>
              <a:t>lock</a:t>
            </a:r>
            <a:r>
              <a:rPr lang="en-US" sz="2800" dirty="0" smtClean="0"/>
              <a:t>);</a:t>
            </a:r>
            <a:endParaRPr lang="el-GR" sz="2800" dirty="0" smtClean="0"/>
          </a:p>
          <a:p>
            <a:r>
              <a:rPr lang="el-GR" dirty="0" smtClean="0"/>
              <a:t>Οι συναρτήσεις αυτές προσπαθούν να </a:t>
            </a:r>
            <a:r>
              <a:rPr lang="el-GR" smtClean="0"/>
              <a:t>κλειδώσουν μια </a:t>
            </a:r>
            <a:r>
              <a:rPr lang="el-GR" dirty="0" smtClean="0"/>
              <a:t>μεταβλητή συγχρονισμού</a:t>
            </a:r>
          </a:p>
          <a:p>
            <a:pPr lvl="1"/>
            <a:r>
              <a:rPr lang="el-GR" dirty="0" smtClean="0"/>
              <a:t>Αν αποτύχουν δεν αναστέλλουν την εκτέλεση του τρέχοντος νήματος μέχρι την απελευθέρωση της μεταβλητής</a:t>
            </a:r>
          </a:p>
          <a:p>
            <a:pPr lvl="2"/>
            <a:r>
              <a:rPr lang="en-US" dirty="0" err="1" smtClean="0"/>
              <a:t>omp_test_lock</a:t>
            </a:r>
            <a:r>
              <a:rPr lang="en-US" dirty="0" smtClean="0"/>
              <a:t>()</a:t>
            </a:r>
            <a:r>
              <a:rPr lang="el-GR" dirty="0" smtClean="0"/>
              <a:t>: Επιστρέφει </a:t>
            </a:r>
            <a:r>
              <a:rPr lang="en-US" dirty="0" smtClean="0"/>
              <a:t>“true” </a:t>
            </a:r>
            <a:r>
              <a:rPr lang="el-GR" dirty="0" smtClean="0"/>
              <a:t>αν</a:t>
            </a:r>
            <a:r>
              <a:rPr lang="en-US" dirty="0" smtClean="0"/>
              <a:t> </a:t>
            </a:r>
            <a:r>
              <a:rPr lang="el-GR" dirty="0" smtClean="0"/>
              <a:t>η μεταβλητή κλειδωθεί, αλλιώς </a:t>
            </a:r>
            <a:r>
              <a:rPr lang="en-US" dirty="0" smtClean="0"/>
              <a:t>“false”</a:t>
            </a:r>
          </a:p>
          <a:p>
            <a:pPr lvl="2"/>
            <a:r>
              <a:rPr lang="en-US" dirty="0" err="1" smtClean="0"/>
              <a:t>omp_test_nest_lock</a:t>
            </a:r>
            <a:r>
              <a:rPr lang="en-US" dirty="0" smtClean="0"/>
              <a:t>()</a:t>
            </a:r>
            <a:r>
              <a:rPr lang="el-GR" dirty="0" smtClean="0"/>
              <a:t>: Επιστρέφει το τρέχον επίπεδο εμφωλιασμού αν η μεταβλητή κλειδωθεί, διαφορετικά 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#include &lt;</a:t>
            </a:r>
            <a:r>
              <a:rPr lang="en-US" sz="1050" b="1" dirty="0" err="1" smtClean="0">
                <a:latin typeface="Consolas" pitchFamily="49" charset="0"/>
              </a:rPr>
              <a:t>omp.h</a:t>
            </a:r>
            <a:r>
              <a:rPr lang="en-US" sz="1050" b="1" dirty="0" smtClean="0">
                <a:latin typeface="Consolas" pitchFamily="49" charset="0"/>
              </a:rPr>
              <a:t>&gt;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typedef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struct</a:t>
            </a:r>
            <a:r>
              <a:rPr lang="en-US" sz="1050" b="1" dirty="0" smtClean="0">
                <a:latin typeface="Consolas" pitchFamily="49" charset="0"/>
              </a:rPr>
              <a:t>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l-GR" sz="1050" b="1" dirty="0" smtClean="0">
                <a:latin typeface="Consolas" pitchFamily="49" charset="0"/>
              </a:rPr>
              <a:t>				</a:t>
            </a:r>
            <a:r>
              <a:rPr lang="en-US" sz="1050" b="1" dirty="0" smtClean="0">
                <a:latin typeface="Consolas" pitchFamily="49" charset="0"/>
              </a:rPr>
              <a:t>a,</a:t>
            </a:r>
            <a:r>
              <a:rPr lang="el-GR" sz="1050" b="1" dirty="0" smtClean="0">
                <a:latin typeface="Consolas" pitchFamily="49" charset="0"/>
              </a:rPr>
              <a:t> </a:t>
            </a:r>
            <a:r>
              <a:rPr lang="en-US" sz="1050" b="1" dirty="0" smtClean="0">
                <a:latin typeface="Consolas" pitchFamily="49" charset="0"/>
              </a:rPr>
              <a:t>b;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omp_nest_lock_t</a:t>
            </a: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lck</a:t>
            </a:r>
            <a:r>
              <a:rPr lang="en-US" sz="1050" b="1" dirty="0" smtClean="0">
                <a:latin typeface="Consolas" pitchFamily="49" charset="0"/>
              </a:rPr>
              <a:t>;</a:t>
            </a: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} pair;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work1();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work2();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work3();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</a:t>
            </a:r>
            <a:r>
              <a:rPr lang="en-US" sz="1050" b="1" dirty="0" err="1" smtClean="0">
                <a:latin typeface="Consolas" pitchFamily="49" charset="0"/>
              </a:rPr>
              <a:t>incr_a</a:t>
            </a:r>
            <a:r>
              <a:rPr lang="en-US" sz="1050" b="1" dirty="0" smtClean="0">
                <a:latin typeface="Consolas" pitchFamily="49" charset="0"/>
              </a:rPr>
              <a:t>(pair *p,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a)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/* Called only from </a:t>
            </a:r>
            <a:r>
              <a:rPr lang="en-US" sz="1050" b="1" dirty="0" err="1" smtClean="0">
                <a:latin typeface="Consolas" pitchFamily="49" charset="0"/>
              </a:rPr>
              <a:t>incr_pair</a:t>
            </a:r>
            <a:r>
              <a:rPr lang="en-US" sz="1050" b="1" dirty="0" smtClean="0">
                <a:latin typeface="Consolas" pitchFamily="49" charset="0"/>
              </a:rPr>
              <a:t>, no lock. */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p-&gt;a += a;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</a:t>
            </a:r>
            <a:r>
              <a:rPr lang="en-US" sz="1050" b="1" dirty="0" err="1" smtClean="0">
                <a:latin typeface="Consolas" pitchFamily="49" charset="0"/>
              </a:rPr>
              <a:t>incr_b</a:t>
            </a:r>
            <a:r>
              <a:rPr lang="en-US" sz="1050" b="1" dirty="0" smtClean="0">
                <a:latin typeface="Consolas" pitchFamily="49" charset="0"/>
              </a:rPr>
              <a:t>(pair *p,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b)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/* Called both from </a:t>
            </a:r>
            <a:r>
              <a:rPr lang="en-US" sz="1050" b="1" dirty="0" err="1" smtClean="0">
                <a:latin typeface="Consolas" pitchFamily="49" charset="0"/>
              </a:rPr>
              <a:t>incr_pair</a:t>
            </a:r>
            <a:r>
              <a:rPr lang="en-US" sz="1050" b="1" dirty="0" smtClean="0">
                <a:latin typeface="Consolas" pitchFamily="49" charset="0"/>
              </a:rPr>
              <a:t> and elsewhere, */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/* so need a </a:t>
            </a:r>
            <a:r>
              <a:rPr lang="en-US" sz="1050" b="1" dirty="0" err="1" smtClean="0">
                <a:latin typeface="Consolas" pitchFamily="49" charset="0"/>
              </a:rPr>
              <a:t>nestable</a:t>
            </a:r>
            <a:r>
              <a:rPr lang="en-US" sz="1050" b="1" dirty="0" smtClean="0">
                <a:latin typeface="Consolas" pitchFamily="49" charset="0"/>
              </a:rPr>
              <a:t> lock. */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omp_set_nest_lock</a:t>
            </a:r>
            <a:r>
              <a:rPr lang="en-US" sz="1050" b="1" dirty="0" smtClean="0">
                <a:latin typeface="Consolas" pitchFamily="49" charset="0"/>
              </a:rPr>
              <a:t>(&amp;p-&gt;</a:t>
            </a:r>
            <a:r>
              <a:rPr lang="en-US" sz="1050" b="1" dirty="0" err="1" smtClean="0">
                <a:latin typeface="Consolas" pitchFamily="49" charset="0"/>
              </a:rPr>
              <a:t>lck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p-&gt;b += b;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omp_unset_nest_lock</a:t>
            </a:r>
            <a:r>
              <a:rPr lang="en-US" sz="1050" b="1" dirty="0" smtClean="0">
                <a:latin typeface="Consolas" pitchFamily="49" charset="0"/>
              </a:rPr>
              <a:t>(&amp;p-&gt;</a:t>
            </a:r>
            <a:r>
              <a:rPr lang="en-US" sz="1050" b="1" dirty="0" err="1" smtClean="0">
                <a:latin typeface="Consolas" pitchFamily="49" charset="0"/>
              </a:rPr>
              <a:t>lck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7752" y="1571612"/>
            <a:ext cx="4000528" cy="42862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</a:t>
            </a:r>
            <a:r>
              <a:rPr lang="en-US" sz="1050" b="1" dirty="0" err="1" smtClean="0">
                <a:latin typeface="Consolas" pitchFamily="49" charset="0"/>
              </a:rPr>
              <a:t>incr_pair</a:t>
            </a:r>
            <a:r>
              <a:rPr lang="en-US" sz="1050" b="1" dirty="0" smtClean="0">
                <a:latin typeface="Consolas" pitchFamily="49" charset="0"/>
              </a:rPr>
              <a:t>(pair *p,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a,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b)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omp_set_nest_lock</a:t>
            </a:r>
            <a:r>
              <a:rPr lang="en-US" sz="1050" b="1" dirty="0" smtClean="0">
                <a:latin typeface="Consolas" pitchFamily="49" charset="0"/>
              </a:rPr>
              <a:t>(&amp;p-&gt;</a:t>
            </a:r>
            <a:r>
              <a:rPr lang="en-US" sz="1050" b="1" dirty="0" err="1" smtClean="0">
                <a:latin typeface="Consolas" pitchFamily="49" charset="0"/>
              </a:rPr>
              <a:t>lck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incr_a</a:t>
            </a:r>
            <a:r>
              <a:rPr lang="en-US" sz="1050" b="1" dirty="0" smtClean="0">
                <a:latin typeface="Consolas" pitchFamily="49" charset="0"/>
              </a:rPr>
              <a:t>(p, a);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incr_b</a:t>
            </a:r>
            <a:r>
              <a:rPr lang="en-US" sz="1050" b="1" dirty="0" smtClean="0">
                <a:latin typeface="Consolas" pitchFamily="49" charset="0"/>
              </a:rPr>
              <a:t>(p, b);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omp_unset_nest_lock</a:t>
            </a:r>
            <a:r>
              <a:rPr lang="en-US" sz="1050" b="1" dirty="0" smtClean="0">
                <a:latin typeface="Consolas" pitchFamily="49" charset="0"/>
              </a:rPr>
              <a:t>(&amp;p-&gt;</a:t>
            </a:r>
            <a:r>
              <a:rPr lang="en-US" sz="1050" b="1" dirty="0" err="1" smtClean="0">
                <a:latin typeface="Consolas" pitchFamily="49" charset="0"/>
              </a:rPr>
              <a:t>lck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a45(pair *p)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 sections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section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err="1" smtClean="0">
                <a:latin typeface="Consolas" pitchFamily="49" charset="0"/>
              </a:rPr>
              <a:t>incr_pair</a:t>
            </a:r>
            <a:r>
              <a:rPr lang="en-US" sz="1050" b="1" dirty="0" smtClean="0">
                <a:latin typeface="Consolas" pitchFamily="49" charset="0"/>
              </a:rPr>
              <a:t>(p, work1(), work2());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section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	</a:t>
            </a:r>
            <a:r>
              <a:rPr lang="en-US" sz="1050" b="1" dirty="0" err="1" smtClean="0">
                <a:latin typeface="Consolas" pitchFamily="49" charset="0"/>
              </a:rPr>
              <a:t>incr_b</a:t>
            </a:r>
            <a:r>
              <a:rPr lang="en-US" sz="1050" b="1" dirty="0" smtClean="0">
                <a:latin typeface="Consolas" pitchFamily="49" charset="0"/>
              </a:rPr>
              <a:t>(p, work3());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χρονομέτρησης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 err="1" smtClean="0"/>
              <a:t>omp_get_wtime</a:t>
            </a:r>
            <a:r>
              <a:rPr lang="en-US" dirty="0" smtClean="0"/>
              <a:t>(void);</a:t>
            </a:r>
            <a:endParaRPr lang="el-GR" dirty="0" smtClean="0"/>
          </a:p>
          <a:p>
            <a:pPr lvl="1"/>
            <a:r>
              <a:rPr lang="el-GR" dirty="0" smtClean="0"/>
              <a:t>Επιστρέφει το πλήθος </a:t>
            </a:r>
            <a:r>
              <a:rPr lang="el-GR" smtClean="0"/>
              <a:t>των δευτερολέπτων </a:t>
            </a:r>
            <a:r>
              <a:rPr lang="el-GR" dirty="0" smtClean="0"/>
              <a:t>που έχουν περάσει από κάποια προκαθορισμένη στιγμή στο παρελθόν</a:t>
            </a:r>
          </a:p>
          <a:p>
            <a:r>
              <a:rPr lang="en-US" dirty="0" smtClean="0"/>
              <a:t>double </a:t>
            </a:r>
            <a:r>
              <a:rPr lang="en-US" dirty="0" err="1" smtClean="0"/>
              <a:t>omp_get_wtick</a:t>
            </a:r>
            <a:r>
              <a:rPr lang="en-US" dirty="0" smtClean="0"/>
              <a:t>(void);</a:t>
            </a:r>
            <a:endParaRPr lang="el-GR" dirty="0" smtClean="0"/>
          </a:p>
          <a:p>
            <a:pPr lvl="1"/>
            <a:r>
              <a:rPr lang="el-GR" dirty="0" smtClean="0"/>
              <a:t>Επιστρέφει την ακρίβεια του χρονόμετρου που χρησιμοποιείται από την συνάρτηση </a:t>
            </a:r>
            <a:r>
              <a:rPr lang="en-US" dirty="0" err="1" smtClean="0"/>
              <a:t>omp_get_wtime</a:t>
            </a:r>
            <a:r>
              <a:rPr lang="en-US" dirty="0" smtClean="0"/>
              <a:t>()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Μεταβλητές περιβάλλοντος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Επηρρεάζουν τις τιμές των εσωτερικών μεταβλητών</a:t>
            </a:r>
          </a:p>
          <a:p>
            <a:r>
              <a:rPr lang="el-GR" dirty="0" smtClean="0"/>
              <a:t>Αλλαγές στις μεταβλητές περιβάλλοντος μετά την έναρξη εκτέλεσης ενός προγράμματος αγνοούνται</a:t>
            </a:r>
          </a:p>
          <a:p>
            <a:pPr lvl="1"/>
            <a:r>
              <a:rPr lang="el-GR" dirty="0" smtClean="0"/>
              <a:t>Ακόμα και αν γίνουν από το ίδιο το πρόγραμμα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“parallel for”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“parallel for”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parallel for</a:t>
            </a:r>
            <a:r>
              <a:rPr lang="en-US" i="1" dirty="0" smtClean="0"/>
              <a:t> [clause [[,] clause]…] new-line</a:t>
            </a:r>
            <a:endParaRPr lang="el-GR" i="1" dirty="0" smtClean="0"/>
          </a:p>
          <a:p>
            <a:pPr lvl="1">
              <a:buNone/>
            </a:pPr>
            <a:r>
              <a:rPr lang="el-GR" i="1" dirty="0" smtClean="0"/>
              <a:t>	</a:t>
            </a:r>
            <a:r>
              <a:rPr lang="en-US" i="1" dirty="0" smtClean="0"/>
              <a:t>for-loop</a:t>
            </a:r>
            <a:endParaRPr lang="en-US" dirty="0" smtClean="0"/>
          </a:p>
          <a:p>
            <a:r>
              <a:rPr lang="en-US" dirty="0" smtClean="0"/>
              <a:t>“clause” </a:t>
            </a:r>
            <a:r>
              <a:rPr lang="el-GR" dirty="0" smtClean="0"/>
              <a:t>μπορεί να είναι</a:t>
            </a:r>
            <a:r>
              <a:rPr lang="en-US" dirty="0" smtClean="0"/>
              <a:t> </a:t>
            </a:r>
            <a:r>
              <a:rPr lang="el-GR" dirty="0" smtClean="0"/>
              <a:t>οποιοδήποτε </a:t>
            </a:r>
            <a:r>
              <a:rPr lang="en-US" dirty="0" smtClean="0"/>
              <a:t>clause</a:t>
            </a:r>
            <a:r>
              <a:rPr lang="el-GR" dirty="0" smtClean="0"/>
              <a:t> που δέχεται η δομή </a:t>
            </a:r>
            <a:r>
              <a:rPr lang="en-US" dirty="0" smtClean="0"/>
              <a:t>“parallel” </a:t>
            </a:r>
            <a:r>
              <a:rPr lang="el-GR" dirty="0" smtClean="0"/>
              <a:t>ή η δομή </a:t>
            </a:r>
            <a:r>
              <a:rPr lang="en-US" dirty="0" smtClean="0"/>
              <a:t>“for”</a:t>
            </a:r>
          </a:p>
          <a:p>
            <a:pPr lvl="1"/>
            <a:r>
              <a:rPr lang="el-GR" dirty="0" smtClean="0"/>
              <a:t>Με εξαίρεση την </a:t>
            </a:r>
            <a:r>
              <a:rPr lang="en-US" dirty="0" smtClean="0"/>
              <a:t>“</a:t>
            </a:r>
            <a:r>
              <a:rPr lang="en-US" dirty="0" err="1" smtClean="0"/>
              <a:t>nowait</a:t>
            </a:r>
            <a:r>
              <a:rPr lang="en-US" dirty="0" smtClean="0"/>
              <a:t>”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OMP_SCHEDULE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Ελέγχει τον τρόπο διαμοίρασης επαναλήψεων σε νήματα και το μέγεθος του </a:t>
            </a:r>
            <a:r>
              <a:rPr lang="en-US" dirty="0" smtClean="0"/>
              <a:t>chunk</a:t>
            </a:r>
          </a:p>
          <a:p>
            <a:r>
              <a:rPr lang="el-GR" dirty="0" smtClean="0"/>
              <a:t>Η τιμή της μεταβλητής έχει την μορφή</a:t>
            </a:r>
          </a:p>
          <a:p>
            <a:pPr lvl="1">
              <a:buNone/>
            </a:pPr>
            <a:r>
              <a:rPr lang="en-US" dirty="0" smtClean="0"/>
              <a:t>type[,chunk]</a:t>
            </a:r>
            <a:endParaRPr lang="el-GR" dirty="0" smtClean="0"/>
          </a:p>
          <a:p>
            <a:r>
              <a:rPr lang="en-US" dirty="0" smtClean="0"/>
              <a:t>“type”</a:t>
            </a:r>
            <a:r>
              <a:rPr lang="el-GR" dirty="0" smtClean="0"/>
              <a:t> μπορεί να είναι:</a:t>
            </a:r>
          </a:p>
          <a:p>
            <a:pPr lvl="1"/>
            <a:r>
              <a:rPr lang="en-US" dirty="0" smtClean="0"/>
              <a:t>static, dynamic, guided, auto</a:t>
            </a:r>
          </a:p>
          <a:p>
            <a:r>
              <a:rPr lang="en-US" dirty="0" smtClean="0"/>
              <a:t>“chunk”</a:t>
            </a:r>
            <a:r>
              <a:rPr lang="el-GR" dirty="0" smtClean="0"/>
              <a:t> είναι προαιρετικό</a:t>
            </a:r>
          </a:p>
          <a:p>
            <a:pPr lvl="1"/>
            <a:r>
              <a:rPr lang="el-GR" dirty="0" smtClean="0"/>
              <a:t>Καθορίζει το μέγεθος κάθε </a:t>
            </a:r>
            <a:r>
              <a:rPr lang="en-US" dirty="0" smtClean="0"/>
              <a:t>chunk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OMP_SCHEDULE=“guided,4”</a:t>
            </a:r>
          </a:p>
          <a:p>
            <a:pPr lvl="1"/>
            <a:r>
              <a:rPr lang="en-US" dirty="0" smtClean="0"/>
              <a:t>export OMP_SCHEDULE=“dynamic”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OMP_NUM_THREADS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το πλήθος των νημάτων που δημιουργούνται σε μια δομή </a:t>
            </a:r>
            <a:r>
              <a:rPr lang="en-US" dirty="0" smtClean="0"/>
              <a:t>“parallel”</a:t>
            </a:r>
          </a:p>
          <a:p>
            <a:r>
              <a:rPr lang="el-GR" dirty="0" smtClean="0"/>
              <a:t>Η τιμή της μεταβλητής πρέπει να είναι ένας θετικός ακέραιος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OMP_NUM_THREADS=16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OMP_DYNAMIC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την δυνατότητα δυναμικής προσαρμογής του πλήθους των νημάτων που χρησιμοποιούνται σε μια δομή </a:t>
            </a:r>
            <a:r>
              <a:rPr lang="en-US" dirty="0" smtClean="0"/>
              <a:t>“parallel”</a:t>
            </a:r>
          </a:p>
          <a:p>
            <a:pPr lvl="1"/>
            <a:r>
              <a:rPr lang="el-GR" dirty="0" smtClean="0"/>
              <a:t>Η τιμή της μεταβλητής πρέπει να είναι </a:t>
            </a:r>
            <a:r>
              <a:rPr lang="en-US" dirty="0" smtClean="0"/>
              <a:t>“true” </a:t>
            </a:r>
            <a:r>
              <a:rPr lang="el-GR" dirty="0" smtClean="0"/>
              <a:t>ή </a:t>
            </a:r>
            <a:r>
              <a:rPr lang="en-US" dirty="0" smtClean="0"/>
              <a:t>“false”</a:t>
            </a:r>
          </a:p>
          <a:p>
            <a:pPr lvl="1"/>
            <a:r>
              <a:rPr lang="el-GR" dirty="0" smtClean="0"/>
              <a:t>Αν η τιμή είναι </a:t>
            </a:r>
            <a:r>
              <a:rPr lang="en-US" dirty="0" smtClean="0"/>
              <a:t>“true”</a:t>
            </a:r>
          </a:p>
          <a:p>
            <a:pPr lvl="2"/>
            <a:r>
              <a:rPr lang="el-GR" dirty="0" smtClean="0"/>
              <a:t>Η υλοποίηση επιτρέπεται να προσαρμόσει το πλήθος των νημάτων για να επιτύχει βέλτιστη αξιοποίηση των πόρων του συστήματος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OMP_DYNAMIC=true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OMP_NESTED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την δυνατότητα δημιουργίας εμφωλιασμένου παραλληλισμού</a:t>
            </a:r>
          </a:p>
          <a:p>
            <a:pPr lvl="1"/>
            <a:r>
              <a:rPr lang="el-GR" dirty="0" smtClean="0"/>
              <a:t>Η τιμή της μεταβλητής πρέπει να είναι </a:t>
            </a:r>
            <a:r>
              <a:rPr lang="en-US" dirty="0" smtClean="0"/>
              <a:t>“true” </a:t>
            </a:r>
            <a:r>
              <a:rPr lang="el-GR" dirty="0" smtClean="0"/>
              <a:t>ή </a:t>
            </a:r>
            <a:r>
              <a:rPr lang="en-US" dirty="0" smtClean="0"/>
              <a:t>“false”</a:t>
            </a:r>
            <a:endParaRPr lang="el-GR" dirty="0" smtClean="0"/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OMP_NESTED=true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OMP_STACKSIZE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το μέγεθος της στοίβας (</a:t>
            </a:r>
            <a:r>
              <a:rPr lang="en-US" dirty="0" smtClean="0"/>
              <a:t>stack)</a:t>
            </a:r>
            <a:r>
              <a:rPr lang="el-GR" dirty="0" smtClean="0"/>
              <a:t> για τα νήματα που δημιουργεί η υλοποίηση του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l-GR" dirty="0" smtClean="0"/>
              <a:t>Η τιμή της μεταβλητής μπορεί να είναι</a:t>
            </a:r>
          </a:p>
          <a:p>
            <a:pPr lvl="1">
              <a:buNone/>
            </a:pPr>
            <a:r>
              <a:rPr lang="el-GR" dirty="0" smtClean="0"/>
              <a:t>	</a:t>
            </a:r>
            <a:r>
              <a:rPr lang="en-US" dirty="0" smtClean="0"/>
              <a:t>size | </a:t>
            </a:r>
            <a:r>
              <a:rPr lang="en-US" dirty="0" err="1" smtClean="0"/>
              <a:t>size</a:t>
            </a:r>
            <a:r>
              <a:rPr lang="en-US" b="1" dirty="0" err="1" smtClean="0"/>
              <a:t>B</a:t>
            </a:r>
            <a:r>
              <a:rPr lang="en-US" dirty="0" smtClean="0"/>
              <a:t> | </a:t>
            </a:r>
            <a:r>
              <a:rPr lang="en-US" dirty="0" err="1" smtClean="0"/>
              <a:t>size</a:t>
            </a:r>
            <a:r>
              <a:rPr lang="en-US" b="1" dirty="0" err="1" smtClean="0"/>
              <a:t>K</a:t>
            </a:r>
            <a:r>
              <a:rPr lang="en-US" dirty="0" smtClean="0"/>
              <a:t> | </a:t>
            </a:r>
            <a:r>
              <a:rPr lang="en-US" dirty="0" err="1" smtClean="0"/>
              <a:t>size</a:t>
            </a:r>
            <a:r>
              <a:rPr lang="en-US" b="1" dirty="0" err="1" smtClean="0"/>
              <a:t>M</a:t>
            </a:r>
            <a:r>
              <a:rPr lang="en-US" dirty="0" smtClean="0"/>
              <a:t> | </a:t>
            </a:r>
            <a:r>
              <a:rPr lang="en-US" dirty="0" err="1" smtClean="0"/>
              <a:t>size</a:t>
            </a:r>
            <a:r>
              <a:rPr lang="en-US" b="1" dirty="0" err="1" smtClean="0"/>
              <a:t>G</a:t>
            </a:r>
            <a:endParaRPr lang="el-GR" b="1" dirty="0" smtClean="0"/>
          </a:p>
          <a:p>
            <a:pPr lvl="1"/>
            <a:r>
              <a:rPr lang="el-GR" dirty="0" smtClean="0"/>
              <a:t>Αν δεν οριστεί γράμμα, τότε εξ ορισμού το μέγεθος είναι σε </a:t>
            </a:r>
            <a:r>
              <a:rPr lang="en-US" dirty="0" smtClean="0"/>
              <a:t>Kbytes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OMP_STACKSIZE=2000500B</a:t>
            </a:r>
          </a:p>
          <a:p>
            <a:pPr lvl="1"/>
            <a:r>
              <a:rPr lang="en-US" dirty="0" smtClean="0"/>
              <a:t>export OMP_STACKSIZE=3000k</a:t>
            </a:r>
          </a:p>
          <a:p>
            <a:pPr lvl="1"/>
            <a:r>
              <a:rPr lang="en-US" dirty="0" smtClean="0"/>
              <a:t>export OMP_STACKSIZE=“10 M”</a:t>
            </a:r>
          </a:p>
          <a:p>
            <a:pPr lvl="1"/>
            <a:r>
              <a:rPr lang="en-US" dirty="0" smtClean="0"/>
              <a:t>export OMP_STACKSIZE=20000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OMP_WAIT_POLICY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Ελέγχει με ποιον τρόπο θα περιμένουν τα νήματα που δεν εκτελούν χρήσιμη εργασία σε μια δεδομένη χρονική στιγμή</a:t>
            </a:r>
          </a:p>
          <a:p>
            <a:pPr lvl="1"/>
            <a:r>
              <a:rPr lang="el-GR" dirty="0" smtClean="0"/>
              <a:t>Η τιμή μπορεί να είναι </a:t>
            </a:r>
            <a:r>
              <a:rPr lang="en-US" dirty="0" smtClean="0"/>
              <a:t>“ACTIVE” </a:t>
            </a:r>
            <a:r>
              <a:rPr lang="el-GR" dirty="0" smtClean="0"/>
              <a:t>ή </a:t>
            </a:r>
            <a:r>
              <a:rPr lang="en-US" dirty="0" smtClean="0"/>
              <a:t>“PASSIVE”</a:t>
            </a:r>
          </a:p>
          <a:p>
            <a:pPr lvl="2"/>
            <a:r>
              <a:rPr lang="en-US" dirty="0" smtClean="0"/>
              <a:t>“ACTIVE”:</a:t>
            </a:r>
            <a:r>
              <a:rPr lang="el-GR" dirty="0" smtClean="0"/>
              <a:t> Τα νήματα περιμένουν ενεργά, χρησιμοποιούν δηλαδή χρόνο στον επεξεργαστή</a:t>
            </a:r>
            <a:endParaRPr lang="en-US" dirty="0" smtClean="0"/>
          </a:p>
          <a:p>
            <a:pPr lvl="2"/>
            <a:r>
              <a:rPr lang="en-US" dirty="0" smtClean="0"/>
              <a:t>“PASSIVE”:</a:t>
            </a:r>
            <a:r>
              <a:rPr lang="el-GR" dirty="0" smtClean="0"/>
              <a:t> Τα νήματα περιμένουν ανενεργά, δεν χρησιμοποιούν δηλαδή χρόνο στον επεξεργαστή. Για παράδειγμα, η υλοποίηση μπορεί να τα θέτει σε κατάσταση </a:t>
            </a:r>
            <a:r>
              <a:rPr lang="en-US" dirty="0" smtClean="0"/>
              <a:t>“Sleep”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OMP_WAIT_POLICY=ACTIVE</a:t>
            </a:r>
          </a:p>
          <a:p>
            <a:pPr lvl="1"/>
            <a:r>
              <a:rPr lang="en-US" dirty="0" smtClean="0"/>
              <a:t>export OMP_WAIT_POLICY=active</a:t>
            </a:r>
          </a:p>
          <a:p>
            <a:pPr lvl="1"/>
            <a:r>
              <a:rPr lang="en-US" dirty="0" smtClean="0"/>
              <a:t>export OMP_WAIT_POLICY=PASSIVE</a:t>
            </a:r>
          </a:p>
          <a:p>
            <a:pPr lvl="1"/>
            <a:r>
              <a:rPr lang="en-US" dirty="0" smtClean="0"/>
              <a:t>export OMP_WAIT_POLICY=passive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OMP_MAX_ACTIVE_LEVEL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το μέγιστο επιτρεπτό βαθμό εμφωλιασμένου παραλληλισμού</a:t>
            </a:r>
          </a:p>
          <a:p>
            <a:pPr lvl="1"/>
            <a:r>
              <a:rPr lang="el-GR" dirty="0" smtClean="0"/>
              <a:t>Η τιμή πρέπει να είναι ένας θετικός ακέραιος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OMP_MAX_ACTIVE_LEVEL=</a:t>
            </a:r>
            <a:r>
              <a:rPr lang="el-GR" dirty="0" smtClean="0"/>
              <a:t>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OMP_THREAD_LIMIT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Ελέγχει το μέγιστο πλήθος νημάτων που μπορεί να δημιουργήσει συνολικά ένα πρόγραμμα </a:t>
            </a:r>
            <a:r>
              <a:rPr lang="en-US" dirty="0" err="1" smtClean="0"/>
              <a:t>OpenMP</a:t>
            </a:r>
            <a:endParaRPr lang="el-GR" dirty="0" smtClean="0"/>
          </a:p>
          <a:p>
            <a:pPr lvl="1"/>
            <a:r>
              <a:rPr lang="el-GR" dirty="0" smtClean="0"/>
              <a:t>Η τιμή πρέπει να είναι ένας θετικός ακέραιος</a:t>
            </a:r>
          </a:p>
          <a:p>
            <a:r>
              <a:rPr lang="el-GR" dirty="0" smtClean="0"/>
              <a:t>Παράδειγμα χρήσης</a:t>
            </a:r>
          </a:p>
          <a:p>
            <a:pPr lvl="1"/>
            <a:r>
              <a:rPr lang="en-US" dirty="0" smtClean="0"/>
              <a:t>export OMP_THREAD_LIMIT=200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Τέλος Ενότητας</a:t>
            </a:r>
            <a:endParaRPr lang="en-US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“parallel sections”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04351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“parallel sections”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parallel sections </a:t>
            </a:r>
            <a:r>
              <a:rPr lang="en-US" i="1" dirty="0" smtClean="0"/>
              <a:t>[clause[[,] clause] …] new-line</a:t>
            </a:r>
          </a:p>
          <a:p>
            <a:pPr lvl="1">
              <a:buNone/>
            </a:pPr>
            <a:r>
              <a:rPr lang="en-US" dirty="0" smtClean="0"/>
              <a:t>	{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[</a:t>
            </a: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section </a:t>
            </a:r>
            <a:r>
              <a:rPr lang="en-US" i="1" dirty="0" smtClean="0"/>
              <a:t>new-line]</a:t>
            </a:r>
          </a:p>
          <a:p>
            <a:pPr lvl="1">
              <a:buNone/>
            </a:pPr>
            <a:r>
              <a:rPr lang="en-US" i="1" dirty="0" smtClean="0"/>
              <a:t>		structured-block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i="1" dirty="0" smtClean="0"/>
              <a:t>[</a:t>
            </a: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section </a:t>
            </a:r>
            <a:r>
              <a:rPr lang="en-US" i="1" dirty="0" smtClean="0"/>
              <a:t>new-line</a:t>
            </a:r>
          </a:p>
          <a:p>
            <a:pPr lvl="1">
              <a:buNone/>
            </a:pPr>
            <a:r>
              <a:rPr lang="en-US" i="1" dirty="0" smtClean="0"/>
              <a:t>		structured-block]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}</a:t>
            </a:r>
          </a:p>
          <a:p>
            <a:r>
              <a:rPr lang="en-US" dirty="0" smtClean="0"/>
              <a:t>“clause” </a:t>
            </a:r>
            <a:r>
              <a:rPr lang="el-GR" dirty="0" smtClean="0"/>
              <a:t>μπορεί να είναι</a:t>
            </a:r>
            <a:r>
              <a:rPr lang="en-US" dirty="0" smtClean="0"/>
              <a:t> </a:t>
            </a:r>
            <a:r>
              <a:rPr lang="el-GR" dirty="0" smtClean="0"/>
              <a:t>οποιοδήποτε </a:t>
            </a:r>
            <a:r>
              <a:rPr lang="en-US" dirty="0" smtClean="0"/>
              <a:t>clause</a:t>
            </a:r>
            <a:r>
              <a:rPr lang="el-GR" dirty="0" smtClean="0"/>
              <a:t> που δέχεται η δομή </a:t>
            </a:r>
            <a:r>
              <a:rPr lang="en-US" dirty="0" smtClean="0"/>
              <a:t>“parallel” </a:t>
            </a:r>
            <a:r>
              <a:rPr lang="el-GR" dirty="0" smtClean="0"/>
              <a:t>ή η δομή </a:t>
            </a:r>
            <a:r>
              <a:rPr lang="en-US" dirty="0" smtClean="0"/>
              <a:t>“sections”</a:t>
            </a:r>
          </a:p>
          <a:p>
            <a:pPr lvl="1"/>
            <a:r>
              <a:rPr lang="el-GR" dirty="0" smtClean="0"/>
              <a:t>Με εξαίρεση την </a:t>
            </a:r>
            <a:r>
              <a:rPr lang="en-US" dirty="0" smtClean="0"/>
              <a:t>“</a:t>
            </a:r>
            <a:r>
              <a:rPr lang="en-US" dirty="0" err="1" smtClean="0"/>
              <a:t>nowait</a:t>
            </a:r>
            <a:r>
              <a:rPr lang="en-US" dirty="0" smtClean="0"/>
              <a:t>”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534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n-US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531352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</a:t>
            </a:r>
            <a:r>
              <a:rPr lang="el-GR" sz="2000" dirty="0"/>
              <a:t> Ευστράτιος </a:t>
            </a:r>
            <a:r>
              <a:rPr lang="el-GR" sz="2000" dirty="0" err="1"/>
              <a:t>Γαλλόπουλος</a:t>
            </a:r>
            <a:r>
              <a:rPr lang="el-GR" sz="2000" dirty="0"/>
              <a:t>, Ιωάννης Ε. </a:t>
            </a:r>
            <a:r>
              <a:rPr lang="el-GR" sz="2000" dirty="0" err="1"/>
              <a:t>Βενέτης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Παράλληλη Επεξεργασία. Ενότητα 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r>
              <a:rPr lang="el-GR" sz="2000" dirty="0">
                <a:solidFill>
                  <a:srgbClr val="FF0000"/>
                </a:solidFill>
              </a:rPr>
              <a:t> – </a:t>
            </a:r>
            <a:r>
              <a:rPr lang="en-US" sz="2000" dirty="0" err="1">
                <a:solidFill>
                  <a:srgbClr val="FF0000"/>
                </a:solidFill>
              </a:rPr>
              <a:t>OpenMP</a:t>
            </a:r>
            <a:r>
              <a:rPr lang="en-US" sz="2000">
                <a:solidFill>
                  <a:srgbClr val="FF0000"/>
                </a:solidFill>
              </a:rPr>
              <a:t> (II)</a:t>
            </a:r>
            <a:r>
              <a:rPr lang="el-GR" sz="2000" dirty="0"/>
              <a:t>». 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2015. Διαθέσιμο από τη δικτυακή διεύθυνση: </a:t>
            </a:r>
            <a:r>
              <a:rPr lang="en-US" sz="2000" dirty="0">
                <a:latin typeface="Calibri" charset="0"/>
              </a:rPr>
              <a:t>https://eclass.upatras.gr/courses/CEID1057/</a:t>
            </a:r>
            <a:r>
              <a:rPr lang="el-GR" sz="2000" dirty="0"/>
              <a:t>.</a:t>
            </a:r>
            <a:endParaRPr lang="en-US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300599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2978" y="1571612"/>
            <a:ext cx="2602030" cy="32147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XAXIS();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YAXIS();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ZAXIS();</a:t>
            </a: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a11()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 sections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section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XAXIS();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section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YAXIS();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l-GR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section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	</a:t>
            </a:r>
            <a:r>
              <a:rPr lang="en-US" sz="1050" b="1" dirty="0" smtClean="0">
                <a:latin typeface="Consolas" pitchFamily="49" charset="0"/>
              </a:rPr>
              <a:t>ZAXIS();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“master”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Σύνταξη της δομής </a:t>
            </a:r>
            <a:r>
              <a:rPr lang="en-US" dirty="0" smtClean="0"/>
              <a:t>“master”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master</a:t>
            </a:r>
            <a:r>
              <a:rPr lang="en-US" i="1" dirty="0" smtClean="0"/>
              <a:t> new-line</a:t>
            </a:r>
            <a:endParaRPr lang="el-GR" i="1" dirty="0" smtClean="0"/>
          </a:p>
          <a:p>
            <a:pPr lvl="1">
              <a:buNone/>
            </a:pPr>
            <a:r>
              <a:rPr lang="el-GR" i="1" dirty="0" smtClean="0"/>
              <a:t>	</a:t>
            </a:r>
            <a:r>
              <a:rPr lang="en-US" i="1" dirty="0" smtClean="0"/>
              <a:t>structured-block</a:t>
            </a:r>
            <a:endParaRPr lang="en-US" dirty="0" smtClean="0"/>
          </a:p>
          <a:p>
            <a:r>
              <a:rPr lang="el-GR" dirty="0" smtClean="0"/>
              <a:t>Μόνο το νήμα-αφέντης της ομάδας νημάτων εκτελεί το </a:t>
            </a:r>
            <a:r>
              <a:rPr lang="en-US" dirty="0" smtClean="0"/>
              <a:t>“</a:t>
            </a:r>
            <a:r>
              <a:rPr lang="en-US" i="1" dirty="0" smtClean="0"/>
              <a:t>structured-block</a:t>
            </a:r>
            <a:r>
              <a:rPr lang="en-US" dirty="0" smtClean="0"/>
              <a:t>”</a:t>
            </a:r>
            <a:endParaRPr lang="el-GR" dirty="0" smtClean="0"/>
          </a:p>
          <a:p>
            <a:r>
              <a:rPr lang="el-GR" dirty="0" smtClean="0"/>
              <a:t>Σε περίπτωση εμφωλιασμένου παραλληλισμού</a:t>
            </a:r>
          </a:p>
          <a:p>
            <a:pPr lvl="1"/>
            <a:r>
              <a:rPr lang="el-GR" dirty="0" smtClean="0"/>
              <a:t>Αναφέρεται στην πιο εσωτερική ομάδα νημάτων που έχει δημιουργηθεί</a:t>
            </a:r>
          </a:p>
          <a:p>
            <a:r>
              <a:rPr lang="el-GR" dirty="0" smtClean="0"/>
              <a:t>Δεν υπάρχει φράγμα στο τέλος της δομής</a:t>
            </a:r>
          </a:p>
          <a:p>
            <a:pPr lvl="1"/>
            <a:r>
              <a:rPr lang="el-GR" dirty="0" smtClean="0"/>
              <a:t>Σε αντίθεση με την δομή </a:t>
            </a:r>
            <a:r>
              <a:rPr lang="en-US" dirty="0" smtClean="0"/>
              <a:t>“single”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1571612"/>
            <a:ext cx="4000528" cy="371477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#include &lt;</a:t>
            </a:r>
            <a:r>
              <a:rPr lang="en-US" sz="1050" b="1" dirty="0" err="1" smtClean="0">
                <a:latin typeface="Consolas" pitchFamily="49" charset="0"/>
              </a:rPr>
              <a:t>stdio.h</a:t>
            </a:r>
            <a:r>
              <a:rPr lang="en-US" sz="1050" b="1" dirty="0" smtClean="0">
                <a:latin typeface="Consolas" pitchFamily="49" charset="0"/>
              </a:rPr>
              <a:t>&gt;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extern float average(</a:t>
            </a:r>
            <a:r>
              <a:rPr lang="en-US" sz="1050" b="1" dirty="0" err="1" smtClean="0">
                <a:latin typeface="Consolas" pitchFamily="49" charset="0"/>
              </a:rPr>
              <a:t>float,float,float</a:t>
            </a:r>
            <a:r>
              <a:rPr lang="en-US" sz="1050" b="1" dirty="0" smtClean="0">
                <a:latin typeface="Consolas" pitchFamily="49" charset="0"/>
              </a:rPr>
              <a:t>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void a15( float* x, float* </a:t>
            </a:r>
            <a:r>
              <a:rPr lang="en-US" sz="1050" b="1" dirty="0" err="1" smtClean="0">
                <a:latin typeface="Consolas" pitchFamily="49" charset="0"/>
              </a:rPr>
              <a:t>xold</a:t>
            </a:r>
            <a:r>
              <a:rPr lang="en-US" sz="1050" b="1" dirty="0" smtClean="0">
                <a:latin typeface="Consolas" pitchFamily="49" charset="0"/>
              </a:rPr>
              <a:t>, 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 n, float </a:t>
            </a:r>
            <a:r>
              <a:rPr lang="en-US" sz="1050" b="1" dirty="0" err="1" smtClean="0">
                <a:latin typeface="Consolas" pitchFamily="49" charset="0"/>
              </a:rPr>
              <a:t>tol</a:t>
            </a:r>
            <a:r>
              <a:rPr lang="en-US" sz="1050" b="1" dirty="0" smtClean="0">
                <a:latin typeface="Consolas" pitchFamily="49" charset="0"/>
              </a:rPr>
              <a:t> 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</a:t>
            </a:r>
            <a:r>
              <a:rPr lang="en-US" sz="1050" b="1" dirty="0" err="1" smtClean="0">
                <a:latin typeface="Consolas" pitchFamily="49" charset="0"/>
              </a:rPr>
              <a:t>int</a:t>
            </a:r>
            <a:r>
              <a:rPr lang="en-US" sz="1050" b="1" dirty="0" smtClean="0">
                <a:latin typeface="Consolas" pitchFamily="49" charset="0"/>
              </a:rPr>
              <a:t>		c, 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, 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float	error, y;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c = 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parallel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do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for private(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nn-NO" sz="1050" b="1" dirty="0" smtClean="0">
                <a:latin typeface="Consolas" pitchFamily="49" charset="0"/>
              </a:rPr>
              <a:t>		for( i = 1; i &lt; n-1; ++i 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	</a:t>
            </a:r>
            <a:r>
              <a:rPr lang="en-US" sz="1050" b="1" dirty="0" err="1" smtClean="0">
                <a:latin typeface="Consolas" pitchFamily="49" charset="0"/>
              </a:rPr>
              <a:t>xold</a:t>
            </a:r>
            <a:r>
              <a:rPr lang="en-US" sz="1050" b="1" dirty="0" smtClean="0">
                <a:latin typeface="Consolas" pitchFamily="49" charset="0"/>
              </a:rPr>
              <a:t>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 = 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single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	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 = 0;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7752" y="1571612"/>
            <a:ext cx="4000528" cy="371477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for private(</a:t>
            </a:r>
            <a:r>
              <a:rPr lang="en-US" sz="1050" b="1" dirty="0" err="1" smtClean="0">
                <a:latin typeface="Consolas" pitchFamily="49" charset="0"/>
              </a:rPr>
              <a:t>i,y,error</a:t>
            </a:r>
            <a:r>
              <a:rPr lang="en-US" sz="1050" b="1" dirty="0" smtClean="0">
                <a:latin typeface="Consolas" pitchFamily="49" charset="0"/>
              </a:rPr>
              <a:t>) \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		 reduction(+: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nn-NO" sz="1050" b="1" dirty="0" smtClean="0">
                <a:latin typeface="Consolas" pitchFamily="49" charset="0"/>
              </a:rPr>
              <a:t>		for( i = 1; i &lt; n-1; ++i ) 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y = 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 = average( </a:t>
            </a:r>
            <a:r>
              <a:rPr lang="en-US" sz="1050" b="1" dirty="0" err="1" smtClean="0">
                <a:latin typeface="Consolas" pitchFamily="49" charset="0"/>
              </a:rPr>
              <a:t>xold</a:t>
            </a:r>
            <a:r>
              <a:rPr lang="en-US" sz="1050" b="1" dirty="0" smtClean="0">
                <a:latin typeface="Consolas" pitchFamily="49" charset="0"/>
              </a:rPr>
              <a:t>[i-1], 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],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			 </a:t>
            </a:r>
            <a:r>
              <a:rPr lang="en-US" sz="1050" b="1" dirty="0" err="1" smtClean="0">
                <a:latin typeface="Consolas" pitchFamily="49" charset="0"/>
              </a:rPr>
              <a:t>xold</a:t>
            </a:r>
            <a:r>
              <a:rPr lang="en-US" sz="1050" b="1" dirty="0" smtClean="0">
                <a:latin typeface="Consolas" pitchFamily="49" charset="0"/>
              </a:rPr>
              <a:t>[i+1] 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error = y - x[</a:t>
            </a:r>
            <a:r>
              <a:rPr lang="en-US" sz="1050" b="1" dirty="0" err="1" smtClean="0">
                <a:latin typeface="Consolas" pitchFamily="49" charset="0"/>
              </a:rPr>
              <a:t>i</a:t>
            </a:r>
            <a:r>
              <a:rPr lang="en-US" sz="1050" b="1" dirty="0" smtClean="0">
                <a:latin typeface="Consolas" pitchFamily="49" charset="0"/>
              </a:rPr>
              <a:t>];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if( error &gt; </a:t>
            </a:r>
            <a:r>
              <a:rPr lang="en-US" sz="1050" b="1" dirty="0" err="1" smtClean="0">
                <a:latin typeface="Consolas" pitchFamily="49" charset="0"/>
              </a:rPr>
              <a:t>tol</a:t>
            </a:r>
            <a:r>
              <a:rPr lang="en-US" sz="1050" b="1" dirty="0" smtClean="0">
                <a:latin typeface="Consolas" pitchFamily="49" charset="0"/>
              </a:rPr>
              <a:t> || error &lt; -</a:t>
            </a:r>
            <a:r>
              <a:rPr lang="en-US" sz="1050" b="1" dirty="0" err="1" smtClean="0">
                <a:latin typeface="Consolas" pitchFamily="49" charset="0"/>
              </a:rPr>
              <a:t>tol</a:t>
            </a:r>
            <a:r>
              <a:rPr lang="en-US" sz="1050" b="1" dirty="0" smtClean="0">
                <a:latin typeface="Consolas" pitchFamily="49" charset="0"/>
              </a:rPr>
              <a:t> )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	++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endParaRPr lang="en-US" sz="1050" b="1" dirty="0" smtClean="0">
              <a:latin typeface="Consolas" pitchFamily="49" charset="0"/>
            </a:endParaRP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#</a:t>
            </a:r>
            <a:r>
              <a:rPr lang="en-US" sz="1050" b="1" dirty="0" err="1" smtClean="0">
                <a:latin typeface="Consolas" pitchFamily="49" charset="0"/>
              </a:rPr>
              <a:t>pragma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1050" b="1" dirty="0" err="1" smtClean="0">
                <a:latin typeface="Consolas" pitchFamily="49" charset="0"/>
              </a:rPr>
              <a:t>omp</a:t>
            </a:r>
            <a:r>
              <a:rPr lang="en-US" sz="1050" b="1" dirty="0" smtClean="0">
                <a:latin typeface="Consolas" pitchFamily="49" charset="0"/>
              </a:rPr>
              <a:t> master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{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++c;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</a:t>
            </a:r>
            <a:r>
              <a:rPr lang="en-US" sz="1050" b="1" dirty="0" err="1" smtClean="0">
                <a:latin typeface="Consolas" pitchFamily="49" charset="0"/>
              </a:rPr>
              <a:t>printf</a:t>
            </a:r>
            <a:r>
              <a:rPr lang="en-US" sz="1050" b="1" dirty="0" smtClean="0">
                <a:latin typeface="Consolas" pitchFamily="49" charset="0"/>
              </a:rPr>
              <a:t>( "iteration %d, 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=%d\n",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			c, 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 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	</a:t>
            </a: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n-US" sz="1050" b="1" dirty="0" smtClean="0">
                <a:latin typeface="Consolas" pitchFamily="49" charset="0"/>
              </a:rPr>
              <a:t>	} while( </a:t>
            </a:r>
            <a:r>
              <a:rPr lang="en-US" sz="1050" b="1" dirty="0" err="1" smtClean="0">
                <a:latin typeface="Consolas" pitchFamily="49" charset="0"/>
              </a:rPr>
              <a:t>toobig</a:t>
            </a:r>
            <a:r>
              <a:rPr lang="en-US" sz="1050" b="1" dirty="0" smtClean="0">
                <a:latin typeface="Consolas" pitchFamily="49" charset="0"/>
              </a:rPr>
              <a:t> &gt; 0 );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  <a:p>
            <a:pPr>
              <a:buClr>
                <a:schemeClr val="accent2"/>
              </a:buClr>
              <a:buSzPct val="60000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</a:tabLst>
            </a:pPr>
            <a:r>
              <a:rPr lang="el-GR" sz="1050" b="1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</a:t>
            </a:r>
            <a:r>
              <a:rPr lang="en-US" dirty="0" smtClean="0"/>
              <a:t>“critical”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Σύνταξη της δομής </a:t>
            </a:r>
            <a:r>
              <a:rPr lang="en-US" smtClean="0"/>
              <a:t>“critical”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pragma</a:t>
            </a:r>
            <a:r>
              <a:rPr lang="en-US" dirty="0" smtClean="0"/>
              <a:t> </a:t>
            </a:r>
            <a:r>
              <a:rPr lang="en-US" dirty="0" err="1" smtClean="0"/>
              <a:t>omp</a:t>
            </a:r>
            <a:r>
              <a:rPr lang="en-US" dirty="0" smtClean="0"/>
              <a:t> critical </a:t>
            </a:r>
            <a:r>
              <a:rPr lang="en-US" i="1" dirty="0" smtClean="0"/>
              <a:t>[</a:t>
            </a:r>
            <a:r>
              <a:rPr lang="en-US" dirty="0" smtClean="0"/>
              <a:t>(name)</a:t>
            </a:r>
            <a:r>
              <a:rPr lang="en-US" i="1" dirty="0" smtClean="0"/>
              <a:t>] new-line</a:t>
            </a:r>
            <a:endParaRPr lang="el-GR" i="1" dirty="0" smtClean="0"/>
          </a:p>
          <a:p>
            <a:pPr lvl="1">
              <a:buNone/>
            </a:pPr>
            <a:r>
              <a:rPr lang="el-GR" i="1" dirty="0" smtClean="0"/>
              <a:t>	</a:t>
            </a:r>
            <a:r>
              <a:rPr lang="en-US" i="1" dirty="0" smtClean="0"/>
              <a:t>structured-block</a:t>
            </a:r>
            <a:endParaRPr lang="en-US" dirty="0" smtClean="0"/>
          </a:p>
          <a:p>
            <a:r>
              <a:rPr lang="el-GR" dirty="0" smtClean="0"/>
              <a:t>Το</a:t>
            </a:r>
            <a:r>
              <a:rPr lang="en-US" dirty="0" smtClean="0"/>
              <a:t> “</a:t>
            </a:r>
            <a:r>
              <a:rPr lang="en-US" i="1" dirty="0" smtClean="0"/>
              <a:t>structured-block</a:t>
            </a:r>
            <a:r>
              <a:rPr lang="en-US" dirty="0" smtClean="0"/>
              <a:t>” </a:t>
            </a:r>
            <a:r>
              <a:rPr lang="el-GR" dirty="0" smtClean="0"/>
              <a:t>εκτελείται από ένα μόνο νήμα κάθε φορά</a:t>
            </a:r>
          </a:p>
          <a:p>
            <a:pPr lvl="1"/>
            <a:r>
              <a:rPr lang="el-GR" dirty="0" smtClean="0"/>
              <a:t>Δεν έχει σημασία το κάθε νήμα σε ποια ομάδα ανήκει</a:t>
            </a:r>
          </a:p>
          <a:p>
            <a:r>
              <a:rPr lang="el-GR" dirty="0" smtClean="0"/>
              <a:t>Προαιρετικό όνομα για την δομή </a:t>
            </a:r>
            <a:r>
              <a:rPr lang="en-US" dirty="0" smtClean="0"/>
              <a:t>“critical”</a:t>
            </a:r>
            <a:endParaRPr lang="el-GR" dirty="0" smtClean="0"/>
          </a:p>
          <a:p>
            <a:pPr lvl="1"/>
            <a:r>
              <a:rPr lang="el-GR" dirty="0" smtClean="0"/>
              <a:t>Μόνο τα νήματα που χρησιμοποιούν το ίδιο όνομα συμμετέχουν στον συγχρονισμό</a:t>
            </a:r>
          </a:p>
          <a:p>
            <a:pPr lvl="1"/>
            <a:r>
              <a:rPr lang="el-GR" dirty="0" smtClean="0"/>
              <a:t>Όλα τα νήματα που δεν χρησιμοποιούν κάποιο όνομα συμμετέχουν σε μια εξ ορισμού δομή </a:t>
            </a:r>
            <a:r>
              <a:rPr lang="en-US" dirty="0" smtClean="0"/>
              <a:t>“critical”</a:t>
            </a:r>
            <a:endParaRPr lang="el-GR" dirty="0" smtClean="0"/>
          </a:p>
          <a:p>
            <a:pPr lvl="2"/>
            <a:r>
              <a:rPr lang="el-GR" dirty="0" smtClean="0"/>
              <a:t>Η οποία δεν έχει όνομα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ΠαρΑλληλη ΕΠΕΞΕΡΓΑΣΙΑ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Συνδυασμένες δομές&amp;#x0D;&amp;#x0A;παραλληλοποίησης και διαμοίρασης εργασίας&amp;quot;&quot;/&gt;&lt;property id=&quot;20307&quot; value=&quot;372&quot;/&gt;&lt;/object&gt;&lt;object type=&quot;3&quot; unique_id=&quot;10006&quot;&gt;&lt;property id=&quot;20148&quot; value=&quot;5&quot;/&gt;&lt;property id=&quot;20300&quot; value=&quot;Slide 3 - &amp;quot;Η δομή “parallel for”&amp;quot;&quot;/&gt;&lt;property id=&quot;20307&quot; value=&quot;373&quot;/&gt;&lt;/object&gt;&lt;object type=&quot;3&quot; unique_id=&quot;10007&quot;&gt;&lt;property id=&quot;20148&quot; value=&quot;5&quot;/&gt;&lt;property id=&quot;20300&quot; value=&quot;Slide 4 - &amp;quot;Η δομή “parallel sections”&amp;quot;&quot;/&gt;&lt;property id=&quot;20307&quot; value=&quot;374&quot;/&gt;&lt;/object&gt;&lt;object type=&quot;3&quot; unique_id=&quot;10008&quot;&gt;&lt;property id=&quot;20148&quot; value=&quot;5&quot;/&gt;&lt;property id=&quot;20300&quot; value=&quot;Slide 5 - &amp;quot;Παράδειγμα&amp;quot;&quot;/&gt;&lt;property id=&quot;20307&quot; value=&quot;375&quot;/&gt;&lt;/object&gt;&lt;object type=&quot;3&quot; unique_id=&quot;10009&quot;&gt;&lt;property id=&quot;20148&quot; value=&quot;5&quot;/&gt;&lt;property id=&quot;20300&quot; value=&quot;Slide 6 - &amp;quot;Η δομή “master”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Παράδειγμα&amp;quot;&quot;/&gt;&lt;property id=&quot;20307&quot; value=&quot;377&quot;/&gt;&lt;/object&gt;&lt;object type=&quot;3&quot; unique_id=&quot;10011&quot;&gt;&lt;property id=&quot;20148&quot; value=&quot;5&quot;/&gt;&lt;property id=&quot;20300&quot; value=&quot;Slide 8 - &amp;quot;Η δομή “critical”&amp;quot;&quot;/&gt;&lt;property id=&quot;20307&quot; value=&quot;378&quot;/&gt;&lt;/object&gt;&lt;object type=&quot;3&quot; unique_id=&quot;10012&quot;&gt;&lt;property id=&quot;20148&quot; value=&quot;5&quot;/&gt;&lt;property id=&quot;20300&quot; value=&quot;Slide 9 - &amp;quot;Παράδειγμα&amp;quot;&quot;/&gt;&lt;property id=&quot;20307&quot; value=&quot;379&quot;/&gt;&lt;/object&gt;&lt;object type=&quot;3&quot; unique_id=&quot;10013&quot;&gt;&lt;property id=&quot;20148&quot; value=&quot;5&quot;/&gt;&lt;property id=&quot;20300&quot; value=&quot;Slide 10 - &amp;quot;Η δομή “barrier”&amp;quot;&quot;/&gt;&lt;property id=&quot;20307&quot; value=&quot;380&quot;/&gt;&lt;/object&gt;&lt;object type=&quot;3&quot; unique_id=&quot;10014&quot;&gt;&lt;property id=&quot;20148&quot; value=&quot;5&quot;/&gt;&lt;property id=&quot;20300&quot; value=&quot;Slide 11 - &amp;quot;Παράδειγμα&amp;quot;&quot;/&gt;&lt;property id=&quot;20307&quot; value=&quot;382&quot;/&gt;&lt;/object&gt;&lt;object type=&quot;3&quot; unique_id=&quot;10015&quot;&gt;&lt;property id=&quot;20148&quot; value=&quot;5&quot;/&gt;&lt;property id=&quot;20300&quot; value=&quot;Slide 12 - &amp;quot;Η δομή “atomic”&amp;quot;&quot;/&gt;&lt;property id=&quot;20307&quot; value=&quot;383&quot;/&gt;&lt;/object&gt;&lt;object type=&quot;3&quot; unique_id=&quot;10016&quot;&gt;&lt;property id=&quot;20148&quot; value=&quot;5&quot;/&gt;&lt;property id=&quot;20300&quot; value=&quot;Slide 13 - &amp;quot;Παράδειγμα&amp;quot;&quot;/&gt;&lt;property id=&quot;20307&quot; value=&quot;384&quot;/&gt;&lt;/object&gt;&lt;object type=&quot;3&quot; unique_id=&quot;10017&quot;&gt;&lt;property id=&quot;20148&quot; value=&quot;5&quot;/&gt;&lt;property id=&quot;20300&quot; value=&quot;Slide 14 - &amp;quot;Η δομή “flush”&amp;quot;&quot;/&gt;&lt;property id=&quot;20307&quot; value=&quot;385&quot;/&gt;&lt;/object&gt;&lt;object type=&quot;3&quot; unique_id=&quot;10018&quot;&gt;&lt;property id=&quot;20148&quot; value=&quot;5&quot;/&gt;&lt;property id=&quot;20300&quot; value=&quot;Slide 15 - &amp;quot;Η δομή “ordered”&amp;quot;&quot;/&gt;&lt;property id=&quot;20307&quot; value=&quot;386&quot;/&gt;&lt;/object&gt;&lt;object type=&quot;3&quot; unique_id=&quot;10019&quot;&gt;&lt;property id=&quot;20148&quot; value=&quot;5&quot;/&gt;&lt;property id=&quot;20300&quot; value=&quot;Slide 16 - &amp;quot;Η δομή “task”&amp;quot;&quot;/&gt;&lt;property id=&quot;20307&quot; value=&quot;388&quot;/&gt;&lt;/object&gt;&lt;object type=&quot;3&quot; unique_id=&quot;10020&quot;&gt;&lt;property id=&quot;20148&quot; value=&quot;5&quot;/&gt;&lt;property id=&quot;20300&quot; value=&quot;Slide 17 - &amp;quot;Περιγραφή&amp;quot;&quot;/&gt;&lt;property id=&quot;20307&quot; value=&quot;389&quot;/&gt;&lt;/object&gt;&lt;object type=&quot;3&quot; unique_id=&quot;10021&quot;&gt;&lt;property id=&quot;20148&quot; value=&quot;5&quot;/&gt;&lt;property id=&quot;20300&quot; value=&quot;Slide 18 - &amp;quot;Περιγραφή&amp;quot;&quot;/&gt;&lt;property id=&quot;20307&quot; value=&quot;390&quot;/&gt;&lt;/object&gt;&lt;object type=&quot;3&quot; unique_id=&quot;10022&quot;&gt;&lt;property id=&quot;20148&quot; value=&quot;5&quot;/&gt;&lt;property id=&quot;20300&quot; value=&quot;Slide 19 - &amp;quot;Περιγραφή&amp;quot;&quot;/&gt;&lt;property id=&quot;20307&quot; value=&quot;391&quot;/&gt;&lt;/object&gt;&lt;object type=&quot;3&quot; unique_id=&quot;10023&quot;&gt;&lt;property id=&quot;20148&quot; value=&quot;5&quot;/&gt;&lt;property id=&quot;20300&quot; value=&quot;Slide 20 - &amp;quot;Παράδειγμα&amp;quot;&quot;/&gt;&lt;property id=&quot;20307&quot; value=&quot;393&quot;/&gt;&lt;/object&gt;&lt;object type=&quot;3&quot; unique_id=&quot;10024&quot;&gt;&lt;property id=&quot;20148&quot; value=&quot;5&quot;/&gt;&lt;property id=&quot;20300&quot; value=&quot;Slide 21 - &amp;quot;Η δομή “taskwait”&amp;quot;&quot;/&gt;&lt;property id=&quot;20307&quot; value=&quot;387&quot;/&gt;&lt;/object&gt;&lt;object type=&quot;3&quot; unique_id=&quot;10025&quot;&gt;&lt;property id=&quot;20148&quot; value=&quot;5&quot;/&gt;&lt;property id=&quot;20300&quot; value=&quot;Slide 22 - &amp;quot;Παράδειγμα&amp;quot;&quot;/&gt;&lt;property id=&quot;20307&quot; value=&quot;392&quot;/&gt;&lt;/object&gt;&lt;object type=&quot;3&quot; unique_id=&quot;10026&quot;&gt;&lt;property id=&quot;20148&quot; value=&quot;5&quot;/&gt;&lt;property id=&quot;20300&quot; value=&quot;Slide 23 - &amp;quot;Συναρτήσεις χρόνου εκτέλεσης&amp;quot;&quot;/&gt;&lt;property id=&quot;20307&quot; value=&quot;394&quot;/&gt;&lt;/object&gt;&lt;object type=&quot;3&quot; unique_id=&quot;10027&quot;&gt;&lt;property id=&quot;20148&quot; value=&quot;5&quot;/&gt;&lt;property id=&quot;20300&quot; value=&quot;Slide 24 - &amp;quot;Πλήθος νημάτων και ταυτοποίηση νήματος&amp;quot;&quot;/&gt;&lt;property id=&quot;20307&quot; value=&quot;395&quot;/&gt;&lt;/object&gt;&lt;object type=&quot;3&quot; unique_id=&quot;10028&quot;&gt;&lt;property id=&quot;20148&quot; value=&quot;5&quot;/&gt;&lt;property id=&quot;20300&quot; value=&quot;Slide 25 - &amp;quot;Δυναμική προσαρμογή και εμφωλιασμός&amp;quot;&quot;/&gt;&lt;property id=&quot;20307&quot; value=&quot;396&quot;/&gt;&lt;/object&gt;&lt;object type=&quot;3&quot; unique_id=&quot;10029&quot;&gt;&lt;property id=&quot;20148&quot; value=&quot;5&quot;/&gt;&lt;property id=&quot;20300&quot; value=&quot;Slide 26 - &amp;quot;Πληροφορίες εμφωλιασμένου παραλληλισμού&amp;quot;&quot;/&gt;&lt;property id=&quot;20307&quot; value=&quot;397&quot;/&gt;&lt;/object&gt;&lt;object type=&quot;3&quot; unique_id=&quot;10030&quot;&gt;&lt;property id=&quot;20148&quot; value=&quot;5&quot;/&gt;&lt;property id=&quot;20300&quot; value=&quot;Slide 27 - &amp;quot;Πληροφορίες παράλληλης περιοχής&amp;quot;&quot;/&gt;&lt;property id=&quot;20307&quot; value=&quot;398&quot;/&gt;&lt;/object&gt;&lt;object type=&quot;3&quot; unique_id=&quot;10031&quot;&gt;&lt;property id=&quot;20148&quot; value=&quot;5&quot;/&gt;&lt;property id=&quot;20300&quot; value=&quot;Slide 28 - &amp;quot;Άλλες συναρτήσεις&amp;quot;&quot;/&gt;&lt;property id=&quot;20307&quot; value=&quot;399&quot;/&gt;&lt;/object&gt;&lt;object type=&quot;3&quot; unique_id=&quot;10032&quot;&gt;&lt;property id=&quot;20148&quot; value=&quot;5&quot;/&gt;&lt;property id=&quot;20300&quot; value=&quot;Slide 29 - &amp;quot;Συναρτήσεις συγχρονισμού&amp;quot;&quot;/&gt;&lt;property id=&quot;20307&quot; value=&quot;401&quot;/&gt;&lt;/object&gt;&lt;object type=&quot;3&quot; unique_id=&quot;10033&quot;&gt;&lt;property id=&quot;20148&quot; value=&quot;5&quot;/&gt;&lt;property id=&quot;20300&quot; value=&quot;Slide 30 - &amp;quot;Συναρτήσεις συγχρονισμού&amp;quot;&quot;/&gt;&lt;property id=&quot;20307&quot; value=&quot;402&quot;/&gt;&lt;/object&gt;&lt;object type=&quot;3&quot; unique_id=&quot;10034&quot;&gt;&lt;property id=&quot;20148&quot; value=&quot;5&quot;/&gt;&lt;property id=&quot;20300&quot; value=&quot;Slide 31 - &amp;quot;Αρχικοποίηση μεταβλητών συγχρονισμού&amp;quot;&quot;/&gt;&lt;property id=&quot;20307&quot; value=&quot;403&quot;/&gt;&lt;/object&gt;&lt;object type=&quot;3&quot; unique_id=&quot;10035&quot;&gt;&lt;property id=&quot;20148&quot; value=&quot;5&quot;/&gt;&lt;property id=&quot;20300&quot; value=&quot;Slide 32 - &amp;quot;Καταστροφή μεταβλητών συγχρονισμού&amp;quot;&quot;/&gt;&lt;property id=&quot;20307&quot; value=&quot;404&quot;/&gt;&lt;/object&gt;&lt;object type=&quot;3&quot; unique_id=&quot;10036&quot;&gt;&lt;property id=&quot;20148&quot; value=&quot;5&quot;/&gt;&lt;property id=&quot;20300&quot; value=&quot;Slide 33 - &amp;quot;Κλείδωμα μεταβλητών συγχρονισμού&amp;quot;&quot;/&gt;&lt;property id=&quot;20307&quot; value=&quot;405&quot;/&gt;&lt;/object&gt;&lt;object type=&quot;3&quot; unique_id=&quot;10037&quot;&gt;&lt;property id=&quot;20148&quot; value=&quot;5&quot;/&gt;&lt;property id=&quot;20300&quot; value=&quot;Slide 34 - &amp;quot;Ξεκλείδωμα μεταβλητών συγχρονισμού&amp;quot;&quot;/&gt;&lt;property id=&quot;20307&quot; value=&quot;406&quot;/&gt;&lt;/object&gt;&lt;object type=&quot;3&quot; unique_id=&quot;10038&quot;&gt;&lt;property id=&quot;20148&quot; value=&quot;5&quot;/&gt;&lt;property id=&quot;20300&quot; value=&quot;Slide 35 - &amp;quot;Έλεγχος μεταβλητής συγχρονισμού&amp;quot;&quot;/&gt;&lt;property id=&quot;20307&quot; value=&quot;407&quot;/&gt;&lt;/object&gt;&lt;object type=&quot;3&quot; unique_id=&quot;10039&quot;&gt;&lt;property id=&quot;20148&quot; value=&quot;5&quot;/&gt;&lt;property id=&quot;20300&quot; value=&quot;Slide 36 - &amp;quot;Παράδειγμα&amp;quot;&quot;/&gt;&lt;property id=&quot;20307&quot; value=&quot;408&quot;/&gt;&lt;/object&gt;&lt;object type=&quot;3&quot; unique_id=&quot;10040&quot;&gt;&lt;property id=&quot;20148&quot; value=&quot;5&quot;/&gt;&lt;property id=&quot;20300&quot; value=&quot;Slide 37 - &amp;quot;Συναρτήσεις χρονομέτρησης&amp;quot;&quot;/&gt;&lt;property id=&quot;20307&quot; value=&quot;400&quot;/&gt;&lt;/object&gt;&lt;object type=&quot;3&quot; unique_id=&quot;10041&quot;&gt;&lt;property id=&quot;20148&quot; value=&quot;5&quot;/&gt;&lt;property id=&quot;20300&quot; value=&quot;Slide 38 - &amp;quot;Μεταβλητές περιβάλλοντος&amp;quot;&quot;/&gt;&lt;property id=&quot;20307&quot; value=&quot;409&quot;/&gt;&lt;/object&gt;&lt;object type=&quot;3&quot; unique_id=&quot;10042&quot;&gt;&lt;property id=&quot;20148&quot; value=&quot;5&quot;/&gt;&lt;property id=&quot;20300&quot; value=&quot;Slide 39 - &amp;quot;OMP_SCHEDULE&amp;quot;&quot;/&gt;&lt;property id=&quot;20307&quot; value=&quot;410&quot;/&gt;&lt;/object&gt;&lt;object type=&quot;3&quot; unique_id=&quot;10043&quot;&gt;&lt;property id=&quot;20148&quot; value=&quot;5&quot;/&gt;&lt;property id=&quot;20300&quot; value=&quot;Slide 40 - &amp;quot;OMP_NUM_THREADS&amp;quot;&quot;/&gt;&lt;property id=&quot;20307&quot; value=&quot;411&quot;/&gt;&lt;/object&gt;&lt;object type=&quot;3&quot; unique_id=&quot;10044&quot;&gt;&lt;property id=&quot;20148&quot; value=&quot;5&quot;/&gt;&lt;property id=&quot;20300&quot; value=&quot;Slide 41 - &amp;quot;OMP_DYNAMIC&amp;quot;&quot;/&gt;&lt;property id=&quot;20307&quot; value=&quot;412&quot;/&gt;&lt;/object&gt;&lt;object type=&quot;3&quot; unique_id=&quot;10045&quot;&gt;&lt;property id=&quot;20148&quot; value=&quot;5&quot;/&gt;&lt;property id=&quot;20300&quot; value=&quot;Slide 42 - &amp;quot;OMP_NESTED&amp;quot;&quot;/&gt;&lt;property id=&quot;20307&quot; value=&quot;413&quot;/&gt;&lt;/object&gt;&lt;object type=&quot;3&quot; unique_id=&quot;10046&quot;&gt;&lt;property id=&quot;20148&quot; value=&quot;5&quot;/&gt;&lt;property id=&quot;20300&quot; value=&quot;Slide 43 - &amp;quot;OMP_STACKSIZE&amp;quot;&quot;/&gt;&lt;property id=&quot;20307&quot; value=&quot;414&quot;/&gt;&lt;/object&gt;&lt;object type=&quot;3&quot; unique_id=&quot;10047&quot;&gt;&lt;property id=&quot;20148&quot; value=&quot;5&quot;/&gt;&lt;property id=&quot;20300&quot; value=&quot;Slide 44 - &amp;quot;OMP_WAIT_POLICY&amp;quot;&quot;/&gt;&lt;property id=&quot;20307&quot; value=&quot;415&quot;/&gt;&lt;/object&gt;&lt;object type=&quot;3&quot; unique_id=&quot;10048&quot;&gt;&lt;property id=&quot;20148&quot; value=&quot;5&quot;/&gt;&lt;property id=&quot;20300&quot; value=&quot;Slide 45 - &amp;quot;OMP_MAX_ACTIVE_LEVEL&amp;quot;&quot;/&gt;&lt;property id=&quot;20307&quot; value=&quot;416&quot;/&gt;&lt;/object&gt;&lt;object type=&quot;3&quot; unique_id=&quot;10049&quot;&gt;&lt;property id=&quot;20148&quot; value=&quot;5&quot;/&gt;&lt;property id=&quot;20300&quot; value=&quot;Slide 46 - &amp;quot;OMP_THREAD_LIMIT&amp;quot;&quot;/&gt;&lt;property id=&quot;20307&quot; value=&quot;41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5133</TotalTime>
  <Words>2118</Words>
  <Application>Microsoft Office PowerPoint</Application>
  <PresentationFormat>On-screen Show (4:3)</PresentationFormat>
  <Paragraphs>576</Paragraphs>
  <Slides>54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Median</vt:lpstr>
      <vt:lpstr>ΠαρΑλληλη ΕΠΕΞΕΡΓΑΣΙΑ</vt:lpstr>
      <vt:lpstr>Σκοποί Ενότητας</vt:lpstr>
      <vt:lpstr>Συνδυασμένες δομές παραλληλοποίησης και διαμοίρασης εργασίας</vt:lpstr>
      <vt:lpstr>Η δομή “parallel for”</vt:lpstr>
      <vt:lpstr>Η δομή “parallel sections”</vt:lpstr>
      <vt:lpstr>Παράδειγμα</vt:lpstr>
      <vt:lpstr>Η δομή “master”</vt:lpstr>
      <vt:lpstr>Παράδειγμα</vt:lpstr>
      <vt:lpstr>Η δομή “critical”</vt:lpstr>
      <vt:lpstr>Παράδειγμα</vt:lpstr>
      <vt:lpstr>Η δομή “atomic”</vt:lpstr>
      <vt:lpstr>Παράδειγμα</vt:lpstr>
      <vt:lpstr>Η δομή “barrier”</vt:lpstr>
      <vt:lpstr>Παράδειγμα</vt:lpstr>
      <vt:lpstr>Η δομή “flush”</vt:lpstr>
      <vt:lpstr>Η δομή “ordered”</vt:lpstr>
      <vt:lpstr>Η δομή “task”</vt:lpstr>
      <vt:lpstr>Περιγραφή</vt:lpstr>
      <vt:lpstr>Περιγραφή</vt:lpstr>
      <vt:lpstr>Περιγραφή</vt:lpstr>
      <vt:lpstr>Παράδειγμα</vt:lpstr>
      <vt:lpstr>Η δομή “taskwait”</vt:lpstr>
      <vt:lpstr>Παράδειγμα</vt:lpstr>
      <vt:lpstr>Συναρτήσεις χρόνου εκτέλεσης</vt:lpstr>
      <vt:lpstr>Πλήθος νημάτων και ταυτοποίηση νήματος</vt:lpstr>
      <vt:lpstr>Δυναμική προσαρμογή και εμφωλιασμός</vt:lpstr>
      <vt:lpstr>Πληροφορίες εμφωλιασμένου παραλληλισμού</vt:lpstr>
      <vt:lpstr>Πληροφορίες παράλληλης περιοχής</vt:lpstr>
      <vt:lpstr>Άλλες συναρτήσεις</vt:lpstr>
      <vt:lpstr>Συναρτήσεις συγχρονισμού</vt:lpstr>
      <vt:lpstr>Συναρτήσεις συγχρονισμού</vt:lpstr>
      <vt:lpstr>Αρχικοποίηση μεταβλητών συγχρονισμού</vt:lpstr>
      <vt:lpstr>Καταστροφή μεταβλητών συγχρονισμού</vt:lpstr>
      <vt:lpstr>Κλείδωμα μεταβλητών συγχρονισμού</vt:lpstr>
      <vt:lpstr>Ξεκλείδωμα μεταβλητών συγχρονισμού</vt:lpstr>
      <vt:lpstr>Έλεγχος μεταβλητής συγχρονισμού</vt:lpstr>
      <vt:lpstr>Παράδειγμα</vt:lpstr>
      <vt:lpstr>Συναρτήσεις χρονομέτρησης</vt:lpstr>
      <vt:lpstr>Μεταβλητές περιβάλλοντος</vt:lpstr>
      <vt:lpstr>OMP_SCHEDULE</vt:lpstr>
      <vt:lpstr>OMP_NUM_THREADS</vt:lpstr>
      <vt:lpstr>OMP_DYNAMIC</vt:lpstr>
      <vt:lpstr>OMP_NESTED</vt:lpstr>
      <vt:lpstr>OMP_STACKSIZE</vt:lpstr>
      <vt:lpstr>OMP_WAIT_POLICY</vt:lpstr>
      <vt:lpstr>OMP_MAX_ACTIVE_LEVEL</vt:lpstr>
      <vt:lpstr>OMP_THREAD_LIMIT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Lecture-06</dc:title>
  <dc:creator>Ioannis E. Venetis</dc:creator>
  <cp:lastModifiedBy>nelson</cp:lastModifiedBy>
  <cp:revision>773</cp:revision>
  <dcterms:created xsi:type="dcterms:W3CDTF">2008-12-05T21:02:45Z</dcterms:created>
  <dcterms:modified xsi:type="dcterms:W3CDTF">2015-09-24T13:02:45Z</dcterms:modified>
</cp:coreProperties>
</file>