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968" r:id="rId3"/>
    <p:sldMasterId id="2147484000" r:id="rId4"/>
    <p:sldMasterId id="2147484111" r:id="rId5"/>
    <p:sldMasterId id="2147484126" r:id="rId6"/>
    <p:sldMasterId id="2147484150" r:id="rId7"/>
    <p:sldMasterId id="2147484245" r:id="rId8"/>
    <p:sldMasterId id="2147485188" r:id="rId9"/>
    <p:sldMasterId id="2147485269" r:id="rId10"/>
  </p:sldMasterIdLst>
  <p:notesMasterIdLst>
    <p:notesMasterId r:id="rId58"/>
  </p:notesMasterIdLst>
  <p:sldIdLst>
    <p:sldId id="695" r:id="rId11"/>
    <p:sldId id="264" r:id="rId12"/>
    <p:sldId id="263" r:id="rId13"/>
    <p:sldId id="270" r:id="rId14"/>
    <p:sldId id="1115" r:id="rId15"/>
    <p:sldId id="556" r:id="rId16"/>
    <p:sldId id="570" r:id="rId17"/>
    <p:sldId id="573" r:id="rId18"/>
    <p:sldId id="598" r:id="rId19"/>
    <p:sldId id="559" r:id="rId20"/>
    <p:sldId id="575" r:id="rId21"/>
    <p:sldId id="560" r:id="rId22"/>
    <p:sldId id="561" r:id="rId23"/>
    <p:sldId id="599" r:id="rId24"/>
    <p:sldId id="1094" r:id="rId25"/>
    <p:sldId id="576" r:id="rId26"/>
    <p:sldId id="1116" r:id="rId27"/>
    <p:sldId id="583" r:id="rId28"/>
    <p:sldId id="581" r:id="rId29"/>
    <p:sldId id="591" r:id="rId30"/>
    <p:sldId id="606" r:id="rId31"/>
    <p:sldId id="1097" r:id="rId32"/>
    <p:sldId id="660" r:id="rId33"/>
    <p:sldId id="1091" r:id="rId34"/>
    <p:sldId id="931" r:id="rId35"/>
    <p:sldId id="942" r:id="rId36"/>
    <p:sldId id="952" r:id="rId37"/>
    <p:sldId id="1117" r:id="rId38"/>
    <p:sldId id="1005" r:id="rId39"/>
    <p:sldId id="1011" r:id="rId40"/>
    <p:sldId id="1009" r:id="rId41"/>
    <p:sldId id="968" r:id="rId42"/>
    <p:sldId id="1109" r:id="rId43"/>
    <p:sldId id="1015" r:id="rId44"/>
    <p:sldId id="1019" r:id="rId45"/>
    <p:sldId id="1107" r:id="rId46"/>
    <p:sldId id="826" r:id="rId47"/>
    <p:sldId id="827" r:id="rId48"/>
    <p:sldId id="830" r:id="rId49"/>
    <p:sldId id="1067" r:id="rId50"/>
    <p:sldId id="1087" r:id="rId51"/>
    <p:sldId id="1111" r:id="rId52"/>
    <p:sldId id="562" r:id="rId53"/>
    <p:sldId id="564" r:id="rId54"/>
    <p:sldId id="565" r:id="rId55"/>
    <p:sldId id="566" r:id="rId56"/>
    <p:sldId id="747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10"/>
    <a:srgbClr val="00FF00"/>
    <a:srgbClr val="000000"/>
    <a:srgbClr val="05002E"/>
    <a:srgbClr val="025610"/>
    <a:srgbClr val="E9FE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view3D>
      <c:rotX val="40"/>
      <c:perspective val="0"/>
    </c:view3D>
    <c:plotArea>
      <c:layout/>
      <c:pie3DChart>
        <c:varyColors val="1"/>
        <c:ser>
          <c:idx val="0"/>
          <c:order val="0"/>
          <c:explosion val="24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/>
                </a:pPr>
                <a:endParaRPr lang="el-GR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Sheet1!$A$24:$A$31</c:f>
              <c:strCache>
                <c:ptCount val="8"/>
                <c:pt idx="0">
                  <c:v>Others</c:v>
                </c:pt>
                <c:pt idx="1">
                  <c:v>p.Ile172Asn</c:v>
                </c:pt>
                <c:pt idx="2">
                  <c:v>p.Val281Leu</c:v>
                </c:pt>
                <c:pt idx="3">
                  <c:v>p.Val304Met</c:v>
                </c:pt>
                <c:pt idx="4">
                  <c:v>p.Gln318stop</c:v>
                </c:pt>
                <c:pt idx="5">
                  <c:v>p.Pro453Ser</c:v>
                </c:pt>
                <c:pt idx="6">
                  <c:v>IVS2-13A/C&gt;G (c.655A/C&gt;G)</c:v>
                </c:pt>
                <c:pt idx="7">
                  <c:v>DelEX1-3</c:v>
                </c:pt>
              </c:strCache>
            </c:strRef>
          </c:cat>
          <c:val>
            <c:numRef>
              <c:f>Sheet1!$B$24:$B$31</c:f>
              <c:numCache>
                <c:formatCode>General</c:formatCode>
                <c:ptCount val="8"/>
                <c:pt idx="0">
                  <c:v>18</c:v>
                </c:pt>
                <c:pt idx="1">
                  <c:v>8</c:v>
                </c:pt>
                <c:pt idx="2">
                  <c:v>144</c:v>
                </c:pt>
                <c:pt idx="3">
                  <c:v>11</c:v>
                </c:pt>
                <c:pt idx="4">
                  <c:v>10</c:v>
                </c:pt>
                <c:pt idx="5">
                  <c:v>14</c:v>
                </c:pt>
                <c:pt idx="6">
                  <c:v>22</c:v>
                </c:pt>
                <c:pt idx="7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AD-47CF-A8AA-3C5AA73A375F}"/>
            </c:ext>
          </c:extLst>
        </c:ser>
        <c:dLbls>
          <c:showCatName val="1"/>
          <c:showPercent val="1"/>
        </c:dLbls>
      </c:pie3DChart>
      <c:spPr>
        <a:scene3d>
          <a:camera prst="orthographicFront"/>
          <a:lightRig rig="threePt" dir="t"/>
        </a:scene3d>
      </c:spPr>
    </c:plotArea>
    <c:plotVisOnly val="1"/>
    <c:dispBlanksAs val="zero"/>
  </c:chart>
  <c:spPr>
    <a:ln>
      <a:noFill/>
    </a:ln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875AE-FE83-4DB0-B115-E97377358AB6}" type="doc">
      <dgm:prSet loTypeId="urn:microsoft.com/office/officeart/2008/layout/PictureStrips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GB"/>
        </a:p>
      </dgm:t>
    </dgm:pt>
    <dgm:pt modelId="{27C63293-EFF4-41EF-A750-E5BB11FB6C74}">
      <dgm:prSet phldrT="[Text]" custT="1"/>
      <dgm:spPr>
        <a:ln>
          <a:solidFill>
            <a:srgbClr val="020010"/>
          </a:solidFill>
        </a:ln>
      </dgm:spPr>
      <dgm:t>
        <a:bodyPr/>
        <a:lstStyle/>
        <a:p>
          <a:pPr algn="ctr"/>
          <a:r>
            <a:rPr lang="en-GB" sz="3600" dirty="0"/>
            <a:t>Hydrocortisone </a:t>
          </a:r>
        </a:p>
        <a:p>
          <a:pPr algn="ctr"/>
          <a:r>
            <a:rPr lang="en-GB" sz="3600" dirty="0"/>
            <a:t>5 – 2.5 – 5 mg</a:t>
          </a:r>
        </a:p>
        <a:p>
          <a:pPr algn="ctr"/>
          <a:r>
            <a:rPr lang="en-GB" sz="3600" dirty="0"/>
            <a:t>12.5 mg / daily – 11.5 mg/m2/d  </a:t>
          </a:r>
        </a:p>
      </dgm:t>
    </dgm:pt>
    <dgm:pt modelId="{4709B90C-99C8-403D-B7B5-07FA46CF2AB5}" type="parTrans" cxnId="{A1DD3486-6BAF-450A-826F-96EFF5E7B881}">
      <dgm:prSet/>
      <dgm:spPr/>
      <dgm:t>
        <a:bodyPr/>
        <a:lstStyle/>
        <a:p>
          <a:endParaRPr lang="en-GB"/>
        </a:p>
      </dgm:t>
    </dgm:pt>
    <dgm:pt modelId="{B7AB36CF-B2EE-4C24-A555-979183EB760A}" type="sibTrans" cxnId="{A1DD3486-6BAF-450A-826F-96EFF5E7B881}">
      <dgm:prSet/>
      <dgm:spPr/>
      <dgm:t>
        <a:bodyPr/>
        <a:lstStyle/>
        <a:p>
          <a:endParaRPr lang="en-GB"/>
        </a:p>
      </dgm:t>
    </dgm:pt>
    <dgm:pt modelId="{86951C3A-4CAC-41E2-B0CF-EEF261203B2D}" type="pres">
      <dgm:prSet presAssocID="{9A4875AE-FE83-4DB0-B115-E97377358A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CAE7609-75BD-4578-8A6F-480D899EF7ED}" type="pres">
      <dgm:prSet presAssocID="{27C63293-EFF4-41EF-A750-E5BB11FB6C74}" presName="composite" presStyleCnt="0"/>
      <dgm:spPr/>
    </dgm:pt>
    <dgm:pt modelId="{AC35B04A-0785-4BF4-A113-03A3AACA714C}" type="pres">
      <dgm:prSet presAssocID="{27C63293-EFF4-41EF-A750-E5BB11FB6C74}" presName="rect1" presStyleLbl="trAlignAcc1" presStyleIdx="0" presStyleCnt="1" custScaleX="228343" custScaleY="212762" custLinFactNeighborX="254" custLinFactNeighborY="-153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D58AAF-6C57-4875-8A13-E0B1442D8670}" type="pres">
      <dgm:prSet presAssocID="{27C63293-EFF4-41EF-A750-E5BB11FB6C74}" presName="rect2" presStyleLbl="fgImgPlace1" presStyleIdx="0" presStyleCnt="1" custLinFactY="100000" custLinFactNeighborX="-20299" custLinFactNeighborY="152127"/>
      <dgm:spPr>
        <a:noFill/>
      </dgm:spPr>
    </dgm:pt>
  </dgm:ptLst>
  <dgm:cxnLst>
    <dgm:cxn modelId="{A1DD3486-6BAF-450A-826F-96EFF5E7B881}" srcId="{9A4875AE-FE83-4DB0-B115-E97377358AB6}" destId="{27C63293-EFF4-41EF-A750-E5BB11FB6C74}" srcOrd="0" destOrd="0" parTransId="{4709B90C-99C8-403D-B7B5-07FA46CF2AB5}" sibTransId="{B7AB36CF-B2EE-4C24-A555-979183EB760A}"/>
    <dgm:cxn modelId="{995136F0-78DD-4A71-92B5-A6409EB233F1}" type="presOf" srcId="{27C63293-EFF4-41EF-A750-E5BB11FB6C74}" destId="{AC35B04A-0785-4BF4-A113-03A3AACA714C}" srcOrd="0" destOrd="0" presId="urn:microsoft.com/office/officeart/2008/layout/PictureStrips"/>
    <dgm:cxn modelId="{0861D0A0-F296-4013-9219-003B93813E5F}" type="presOf" srcId="{9A4875AE-FE83-4DB0-B115-E97377358AB6}" destId="{86951C3A-4CAC-41E2-B0CF-EEF261203B2D}" srcOrd="0" destOrd="0" presId="urn:microsoft.com/office/officeart/2008/layout/PictureStrips"/>
    <dgm:cxn modelId="{7F190394-76CE-4481-A270-D184BA14E024}" type="presParOf" srcId="{86951C3A-4CAC-41E2-B0CF-EEF261203B2D}" destId="{7CAE7609-75BD-4578-8A6F-480D899EF7ED}" srcOrd="0" destOrd="0" presId="urn:microsoft.com/office/officeart/2008/layout/PictureStrips"/>
    <dgm:cxn modelId="{8E6382E1-5651-47C5-A3F8-5F6FDB82535A}" type="presParOf" srcId="{7CAE7609-75BD-4578-8A6F-480D899EF7ED}" destId="{AC35B04A-0785-4BF4-A113-03A3AACA714C}" srcOrd="0" destOrd="0" presId="urn:microsoft.com/office/officeart/2008/layout/PictureStrips"/>
    <dgm:cxn modelId="{AEFCB7BA-CA78-49DE-AC0F-5A4A7B0CA575}" type="presParOf" srcId="{7CAE7609-75BD-4578-8A6F-480D899EF7ED}" destId="{DFD58AAF-6C57-4875-8A13-E0B1442D86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5B04A-0785-4BF4-A113-03A3AACA714C}">
      <dsp:nvSpPr>
        <dsp:cNvPr id="0" name=""/>
        <dsp:cNvSpPr/>
      </dsp:nvSpPr>
      <dsp:spPr>
        <a:xfrm>
          <a:off x="2352" y="892696"/>
          <a:ext cx="8227247" cy="23955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2001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64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Hydrocortisone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5 – 2.5 – 5 mg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12.5 mg / daily – 11.5 mg/m2/d  </a:t>
          </a:r>
        </a:p>
      </dsp:txBody>
      <dsp:txXfrm>
        <a:off x="2352" y="892696"/>
        <a:ext cx="8227247" cy="2395581"/>
      </dsp:txXfrm>
    </dsp:sp>
    <dsp:sp modelId="{DFD58AAF-6C57-4875-8A13-E0B1442D8670}">
      <dsp:nvSpPr>
        <dsp:cNvPr id="0" name=""/>
        <dsp:cNvSpPr/>
      </dsp:nvSpPr>
      <dsp:spPr>
        <a:xfrm>
          <a:off x="2003174" y="3343721"/>
          <a:ext cx="788161" cy="118224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0.66667</cdr:x>
      <cdr:y>0.02941</cdr:y>
    </cdr:from>
    <cdr:to>
      <cdr:x>0.84211</cdr:x>
      <cdr:y>0.16176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5472608" y="144016"/>
          <a:ext cx="1440160" cy="64807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0.33333</cdr:x>
      <cdr:y>0</cdr:y>
    </cdr:from>
    <cdr:to>
      <cdr:x>0.50877</cdr:x>
      <cdr:y>0.12757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2736304" y="0"/>
          <a:ext cx="1440160" cy="62465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0.50877</cdr:x>
      <cdr:y>0.09899</cdr:y>
    </cdr:from>
    <cdr:to>
      <cdr:x>0.66667</cdr:x>
      <cdr:y>0.23529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4176464" y="484700"/>
          <a:ext cx="1296144" cy="66742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AA5454-0BAB-49D0-BC89-356D6024E923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002628-BE94-495D-81EA-6E4657E58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99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948ED9-8D46-4751-9BF5-A6FF851C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B190EB-6BCC-4005-8DAE-1A1C17118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B203-4492-4173-B1DA-715BD697F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D090-22E5-4251-9659-A5B0D13F2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7E966-C898-4FC3-8E53-FB7A132BF2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635A1-C6E8-44A4-916C-82D3B6E3B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C143-EAFC-4E98-AC28-3E885CD317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5084-2A82-44EA-9A24-3DD970FD8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3074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9748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138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53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549A48-7687-4354-9826-0DD506B2A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311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4608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8271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2530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6935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3163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67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6691ABA9-6D02-4000-8A69-1572C5688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2999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85B68C77-DFCF-488D-AD22-40181F05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8795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86F4D527-E65C-486B-95D1-C43DF9872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63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BD8D2A-BEA3-404C-8E02-0ADB8C60A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729F2118-9153-41FD-A4DF-7C7AEAA10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1480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79C24D03-5D5E-41FF-B14E-A0617EC46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0892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3E6FA6F2-8B0D-4B87-9365-8844639DF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676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1974D394-7EAF-4CA8-B1B9-D659B5EDA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7056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20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A49D9666-B9DF-4DA6-BFB3-FB6AB2E3C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4285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FC0C063A-076C-4825-B936-AA528B868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5258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368F2DAA-4D99-4465-BA11-88BFCBE5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5983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9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9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D94774FF-7E55-4A87-ACEF-B347F6EE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3748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1298D0A3-EEF8-4121-8581-77485B612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6901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93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BD6FA6B9-6871-48BC-A8BC-FB1E36F6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13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85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57A88B-4C51-4FEE-AFAF-BFD6FFC10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6BDDF498-7A0C-4FB6-945E-073D7758E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8115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FC7D9CF7-CC42-4422-8719-ED99636DA7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843485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0A22FB5D-E8F7-4A4B-9908-6BAC409C6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17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0C7010-C36B-47D7-BDB0-1894B2A3A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FDD89A-33C3-4981-8ECE-C6EB9A3EA9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7AE982-2E1A-42D0-B23F-E9F1CF59D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3A6856-4EE5-461F-9A25-62BD97BD4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A51216-51EA-40E1-BB7C-A686F4F74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EA3D69-6D59-420C-A3FC-67EBA676A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6EC3BD-C73F-4E1D-8549-9438DD74B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01601E-8C81-4C76-87A3-1DF4876C7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390922-9959-49DF-9287-CB7AF3CE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D5B9FD-85B5-4AC6-8723-B5363092F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727057-9E01-4F5A-BAC5-13B772686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45BD4C-A1AD-47CF-AE65-44494BBE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4A64B5-34A0-4B6C-B85B-DFFECA000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6B18E4-6AC8-4CCA-AFA2-46A8C551E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406049-F855-4BFF-A3AA-AC313BA4C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29298E-ECF3-4264-8C08-8F712E675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4CD59F-980A-4038-BC37-7762D1B5E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7939AF-B9BF-40FB-B990-7994755BE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85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DDC05F-4687-4EF5-B334-9EF831CD2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047408-9E1D-469E-B05A-CA20E79F7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625263-DFFB-4711-82BD-B9E4D81B3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B0A7628D-08F8-4FDA-8394-7FB1DF396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32784C36-02A0-4A53-A04D-D41962C0B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2E1BB5BF-C9EE-492E-8594-F413732C7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A5B5F15C-FA36-47FF-B81E-88E28A841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EFC25FDB-6C78-47D3-BE08-176D96D62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A972D1CC-9BCD-42D2-AB2F-B73F90E83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55AF4406-800A-4CB5-9EE3-7A16512C8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FF4949-73BC-4986-9BC0-E374EEE7A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B8288435-4566-4DF1-967E-7D690C577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436F42AB-5449-4161-8BBE-EB6CB2196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ECBBDD8B-9E15-41FD-8CA5-420C51875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83C2A2B7-69F5-43AF-8656-6978F8791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1B79D9AC-2BFD-47A3-AC20-CB8091241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85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0656C089-ECDC-4E8B-9731-56D6A4770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A6617C99-8C5B-4DF1-B9D0-4EF13F848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F6D2ECF5-ACAF-4177-B63C-A51555E3DF5B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70A23E3D-B2D7-48C2-BFC7-5A4C21836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A0DDFE29-3C5B-4D76-A894-535625B74E2B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F2B2FA2E-C26F-4C3F-96F2-CD62FC36A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6F3A47FD-2C6A-483E-B035-5031807F8007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DE22DF21-B0A8-493C-B9AE-B2C1C4AE5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0ED75B-9227-4800-921E-D10DA5A7C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47D51B22-3BB0-49DB-BE7A-4A4430014C3D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2B2C4C04-9713-4ACA-97C8-A4210492B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27492AC1-50EE-43D7-92FC-68DAEEDDA7EE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FF193C71-EC82-4250-8E4D-33B4AE61D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E08F36AF-939F-4117-A35E-8D5A86BE7E4E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21587189-815A-4D5A-93D7-A422E4FA6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E83DE9EE-8EBB-4E62-99F7-231FC231224F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39B71F32-A398-4F39-A9A2-5BCC65CDB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59C8B3BD-8DB0-4A66-8016-F4B36A887A7E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B25830BA-E433-4A41-A36E-950B0FA00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F51E41A4-566C-4463-82B4-1179C08F029B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4E7158F6-93DC-4CB5-BBBB-1F2E5D70C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1CEDAEE9-59AB-4EF2-9D4E-15F03848F983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7DFC9F6F-4BDA-454E-AC30-01BBB90D4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AB37C410-1F19-4759-B7B5-3EB426D06EFC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Book Antiqua" pitchFamily="18" charset="0"/>
              </a:defRPr>
            </a:lvl1pPr>
          </a:lstStyle>
          <a:p>
            <a:pPr>
              <a:defRPr/>
            </a:pPr>
            <a:fld id="{A2719D0D-6730-4842-A14D-324592B26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7AE982-2E1A-42D0-B23F-E9F1CF59D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D9E57A-A09B-4FB0-86C5-50655B1BE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0A27BB-9E53-4836-A473-74A6E1649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EF4766-4AC1-4584-83DF-DC50EC1B4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9E08E1-614D-4923-BFD0-2EB840A7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38377B-85D7-4143-817A-AFEC097DA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619809-C418-4A1A-9208-D43E476D3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D905FC-2CB3-4538-9FFE-A4D74C8AF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E79CF4-EC0C-4A18-81F2-BB444DCD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F6F29B-3A1D-46E5-8F88-3E8002C86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F77D4E-9E6A-4BFB-8127-D03FC1301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00068B-3EC3-4F06-9DC2-08EE84ED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2EEF84-BF08-4680-8449-20222645C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3111C0-F5B4-453F-AC56-AD2A800EB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80B517-6A2C-4E7F-A891-AE367B07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EC41BE-F1A2-41CA-90E7-6CE5455F6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CB9533-CA25-4B82-80CE-B0BCFBA9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C5B7-48C3-499B-931C-ED823F346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1D11-7E3F-43A4-AE96-F362E3855F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A40F-42AC-428F-ABF9-5D8FFAB1B8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863E-66AC-4791-99D1-4A1784DE2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CE19-7C90-408B-B3EF-66AD50ACD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CDB3-A2CD-4456-B0D9-A879D6F86C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AE10-8D3D-4D74-80AD-C94A4D70C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9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84A3FE-9E7E-4D69-B0D4-BF1CB2E3C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DA32-552B-4286-A6EF-BDE186C767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95BB-C7CC-4E0C-AA57-58F983344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5488-D03B-4934-AB56-B79CC2202A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B852-02BB-4C23-81F2-B2CDC8C2B1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6FD4-08D8-4D81-AC0F-A0C5CFBAFD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87A2-6D13-4F3D-9668-F19A0FD16F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2479-6155-4572-8288-94B584A543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FCAD-73DB-4E3F-995E-BFD79A2E43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E092-AB06-4964-8D59-720FB5639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2106-9467-4031-A1C2-C806E5366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3625A5-F92D-4217-BFD2-E2ED08669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113C-7E62-4211-A03D-F1CB5DA01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205F-8673-41FF-80E8-F751CFEC2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8E22-6ACF-4879-81E6-CFC142C303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63FE-CEB2-4C8F-B588-7A9C3D280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2B53-B095-4ACF-928C-E20625BAE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1C32-3A5A-4423-9CCF-E18015F736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232B-8C8F-4212-9E38-4FF17A389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CD24-E8ED-46DD-AA90-29E6CC560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F549-7D1C-4076-BA3C-F7B41EF53C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B829-5A26-40F4-AEF1-F3187574F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416E0-966C-44B5-AB3F-E3EB6E80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  <p:sldLayoutId id="2147484787" r:id="rId12"/>
    <p:sldLayoutId id="2147484788" r:id="rId13"/>
    <p:sldLayoutId id="2147484789" r:id="rId14"/>
    <p:sldLayoutId id="2147484790" r:id="rId15"/>
    <p:sldLayoutId id="2147484791" r:id="rId16"/>
    <p:sldLayoutId id="2147484792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66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66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66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A554DD67-9255-4260-9AFB-762C030D9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81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  <p:sldLayoutId id="2147485281" r:id="rId12"/>
    <p:sldLayoutId id="2147485282" r:id="rId13"/>
    <p:sldLayoutId id="2147485283" r:id="rId14"/>
    <p:sldLayoutId id="2147485284" r:id="rId15"/>
    <p:sldLayoutId id="214748528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C7105-9EE0-4D33-9F9D-6A9F2A515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  <p:sldLayoutId id="2147484804" r:id="rId12"/>
    <p:sldLayoutId id="2147484805" r:id="rId13"/>
    <p:sldLayoutId id="2147484806" r:id="rId14"/>
    <p:sldLayoutId id="21474848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6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6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6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50CD461-5D00-450D-8D84-EAD2DAC74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  <p:sldLayoutId id="2147484890" r:id="rId12"/>
    <p:sldLayoutId id="2147484891" r:id="rId13"/>
    <p:sldLayoutId id="21474848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2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CC2FC32-A287-44D0-B0E1-78C783E7A8E0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8D8D7CC-E2E4-46D7-8AC6-A213C22AE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  <p:sldLayoutId id="21474852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80BF8-C6D1-41D3-B42C-7A9C81387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  <p:sldLayoutId id="2147484967" r:id="rId12"/>
    <p:sldLayoutId id="2147484968" r:id="rId13"/>
    <p:sldLayoutId id="21474849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7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DF1DF-D19F-4C40-BC5D-935B49262C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4" r:id="rId2"/>
    <p:sldLayoutId id="2147484663" r:id="rId3"/>
    <p:sldLayoutId id="2147484662" r:id="rId4"/>
    <p:sldLayoutId id="2147484661" r:id="rId5"/>
    <p:sldLayoutId id="2147484660" r:id="rId6"/>
    <p:sldLayoutId id="2147484659" r:id="rId7"/>
    <p:sldLayoutId id="2147484658" r:id="rId8"/>
    <p:sldLayoutId id="2147484657" r:id="rId9"/>
    <p:sldLayoutId id="2147484656" r:id="rId10"/>
    <p:sldLayoutId id="21474846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19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7F0B69-8835-4384-8841-0C53F4736D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6" r:id="rId2"/>
    <p:sldLayoutId id="2147484685" r:id="rId3"/>
    <p:sldLayoutId id="2147484684" r:id="rId4"/>
    <p:sldLayoutId id="2147484683" r:id="rId5"/>
    <p:sldLayoutId id="2147484682" r:id="rId6"/>
    <p:sldLayoutId id="2147484681" r:id="rId7"/>
    <p:sldLayoutId id="2147484680" r:id="rId8"/>
    <p:sldLayoutId id="2147484679" r:id="rId9"/>
    <p:sldLayoutId id="2147484678" r:id="rId10"/>
    <p:sldLayoutId id="2147484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491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2735-F775-42EF-8C00-9FA6ED093666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79E2FE-DA67-4A12-B3F7-45670C0B1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1" r:id="rId2"/>
    <p:sldLayoutId id="2147484740" r:id="rId3"/>
    <p:sldLayoutId id="2147484739" r:id="rId4"/>
    <p:sldLayoutId id="2147484738" r:id="rId5"/>
    <p:sldLayoutId id="2147484737" r:id="rId6"/>
    <p:sldLayoutId id="2147484736" r:id="rId7"/>
    <p:sldLayoutId id="2147484735" r:id="rId8"/>
    <p:sldLayoutId id="2147484734" r:id="rId9"/>
    <p:sldLayoutId id="2147484733" r:id="rId10"/>
    <p:sldLayoutId id="2147484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912735-F775-42EF-8C00-9FA6ED09366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04/10/2020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0A7EE2-AF30-4C72-ABEF-2334AD147F3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07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endotext.com/pediatrics/pediatrics8/figures8/figure6.g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71538" y="1357298"/>
            <a:ext cx="63579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Συγγενής υπερπλασία επινεφριδίων</a:t>
            </a:r>
          </a:p>
          <a:p>
            <a:pPr algn="ctr"/>
            <a:endParaRPr lang="el-GR" sz="3200" dirty="0" smtClean="0"/>
          </a:p>
          <a:p>
            <a:pPr algn="ctr"/>
            <a:r>
              <a:rPr lang="el-GR" sz="2800" dirty="0" err="1" smtClean="0"/>
              <a:t>Νεοκλής</a:t>
            </a:r>
            <a:r>
              <a:rPr lang="el-GR" sz="2800" dirty="0" smtClean="0"/>
              <a:t>  Γεωργόπουλος</a:t>
            </a:r>
            <a:endParaRPr lang="el-GR" sz="2800" dirty="0" smtClean="0"/>
          </a:p>
          <a:p>
            <a:pPr algn="ctr"/>
            <a:r>
              <a:rPr lang="el-GR" sz="2800" dirty="0" smtClean="0"/>
              <a:t>Ενδοκρινολόγος</a:t>
            </a:r>
            <a:endParaRPr lang="el-G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28" name="Group 136"/>
          <p:cNvGraphicFramePr>
            <a:graphicFrameLocks noGrp="1"/>
          </p:cNvGraphicFramePr>
          <p:nvPr/>
        </p:nvGraphicFramePr>
        <p:xfrm>
          <a:off x="250825" y="1989138"/>
          <a:ext cx="8642349" cy="3784928"/>
        </p:xfrm>
        <a:graphic>
          <a:graphicData uri="http://schemas.openxmlformats.org/drawingml/2006/table">
            <a:tbl>
              <a:tblPr/>
              <a:tblGrid>
                <a:gridCol w="3082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5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3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9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17-OH </a:t>
                      </a: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Προγεστερόνη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&gt;  115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nmol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ACTH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103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/ml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Ανδροστενεδιόνη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&gt; 10  ng/ml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Τεστοστερόνη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5.9 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nmol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Ρενίνη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&gt; 320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pg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/ml 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FSH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&lt; 0.05 IU/L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Χαμηλή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LH 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0.03 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Χαμηλή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6532" name="Text Box 49" descr="Blue tissue paper"/>
          <p:cNvSpPr txBox="1">
            <a:spLocks noChangeArrowheads="1"/>
          </p:cNvSpPr>
          <p:nvPr/>
        </p:nvSpPr>
        <p:spPr bwMode="auto">
          <a:xfrm>
            <a:off x="0" y="188913"/>
            <a:ext cx="9144000" cy="1754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GB" sz="540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? 46, XX </a:t>
            </a:r>
            <a:r>
              <a:rPr lang="el-GR" sz="540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Συγγενής Υπερπλασία Επινεφριδίων </a:t>
            </a:r>
            <a:endParaRPr lang="el-GR" altLang="en-US" sz="540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645275" y="1719263"/>
            <a:ext cx="503238" cy="30241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659563" y="4724400"/>
            <a:ext cx="504825" cy="13684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28" name="Group 136"/>
          <p:cNvGraphicFramePr>
            <a:graphicFrameLocks noGrp="1"/>
          </p:cNvGraphicFramePr>
          <p:nvPr/>
        </p:nvGraphicFramePr>
        <p:xfrm>
          <a:off x="250825" y="1989138"/>
          <a:ext cx="8642349" cy="3784928"/>
        </p:xfrm>
        <a:graphic>
          <a:graphicData uri="http://schemas.openxmlformats.org/drawingml/2006/table">
            <a:tbl>
              <a:tblPr/>
              <a:tblGrid>
                <a:gridCol w="3082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5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3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9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17-OH </a:t>
                      </a: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Προγεστερόνη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&gt;  115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nmol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ACTH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103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/ml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Ανδροστενεδιόνη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&gt; 10  ng/ml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Τεστοστερόνη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5.9 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nmol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Ρενίνη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&gt; 320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pg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/ml 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Κάλιο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6.1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Αυξημένο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Νάτριο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126 </a:t>
                      </a: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Χαμηλό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6532" name="Text Box 49" descr="Blue tissue paper"/>
          <p:cNvSpPr txBox="1">
            <a:spLocks noChangeArrowheads="1"/>
          </p:cNvSpPr>
          <p:nvPr/>
        </p:nvSpPr>
        <p:spPr bwMode="auto">
          <a:xfrm>
            <a:off x="0" y="188913"/>
            <a:ext cx="9144000" cy="1717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l-GR" sz="480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μέρα 1</a:t>
            </a:r>
            <a:r>
              <a:rPr lang="en-GB" sz="480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5 :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l-GR" sz="4800" dirty="0" err="1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Υπονατριαιμία</a:t>
            </a:r>
            <a:r>
              <a:rPr lang="el-GR" sz="480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el-GR" sz="4800" dirty="0" err="1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Υπερκαλιαιμία</a:t>
            </a:r>
            <a:endParaRPr lang="el-GR" altLang="en-US" sz="480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645275" y="1719263"/>
            <a:ext cx="503238" cy="3581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659563" y="5300663"/>
            <a:ext cx="504825" cy="7921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157" y="3861048"/>
            <a:ext cx="8150372" cy="2554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ln w="11430"/>
              <a:solidFill>
                <a:srgbClr val="000066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dirty="0">
                <a:ln w="11430"/>
                <a:solidFill>
                  <a:srgbClr val="00006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Συγγενής Υπερπλασία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dirty="0">
                <a:ln w="11430"/>
                <a:solidFill>
                  <a:srgbClr val="00006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Επινεφριδίων</a:t>
            </a:r>
            <a:r>
              <a:rPr lang="en-GB" sz="4000" b="1" dirty="0">
                <a:ln w="11430"/>
                <a:solidFill>
                  <a:srgbClr val="00006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- </a:t>
            </a:r>
            <a:r>
              <a:rPr lang="el-GR" sz="4000" b="1" dirty="0">
                <a:ln w="11430"/>
                <a:solidFill>
                  <a:srgbClr val="00006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απώλεια άλατος </a:t>
            </a:r>
            <a:endParaRPr lang="en-US" sz="4000" b="1" dirty="0">
              <a:ln w="11430"/>
              <a:solidFill>
                <a:srgbClr val="000066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1430"/>
              <a:solidFill>
                <a:srgbClr val="000066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9549" y="548680"/>
            <a:ext cx="186621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dirty="0">
                <a:ln w="11430"/>
                <a:solidFill>
                  <a:srgbClr val="00006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46, ΧΧ </a:t>
            </a:r>
            <a:endParaRPr lang="en-US" sz="4000" b="1" dirty="0">
              <a:ln w="11430"/>
              <a:solidFill>
                <a:srgbClr val="000066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96644" name="Picture 2" descr="http://cdn.24.co.za/files/Cms/General/d/534/21cc214b8ab8481b9ce0885569b24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333375"/>
            <a:ext cx="3960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8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5121275"/>
            <a:ext cx="3292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690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311775"/>
            <a:ext cx="5022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69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6475" y="1143000"/>
            <a:ext cx="35385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69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9213" y="1066800"/>
            <a:ext cx="3481387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93735" y="188640"/>
            <a:ext cx="334386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dirty="0">
                <a:ln w="11430"/>
                <a:solidFill>
                  <a:prstClr val="black">
                    <a:lumMod val="50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38 </a:t>
            </a:r>
            <a:r>
              <a:rPr lang="en-GB" sz="4000" b="1" dirty="0">
                <a:ln w="11430"/>
                <a:solidFill>
                  <a:prstClr val="black">
                    <a:lumMod val="50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kb deletion </a:t>
            </a:r>
            <a:endParaRPr lang="el-GR" sz="4000" b="1" dirty="0">
              <a:ln w="11430"/>
              <a:solidFill>
                <a:prstClr val="black">
                  <a:lumMod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27984" y="5121275"/>
            <a:ext cx="2736304" cy="1127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392909" y="4941168"/>
            <a:ext cx="1493291" cy="938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7" name="Picture 2"/>
          <p:cNvPicPr>
            <a:picLocks noChangeAspect="1" noChangeArrowheads="1"/>
          </p:cNvPicPr>
          <p:nvPr/>
        </p:nvPicPr>
        <p:blipFill>
          <a:blip r:embed="rId2"/>
          <a:srcRect b="35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>
          <a:xfrm>
            <a:off x="611188" y="5229225"/>
            <a:ext cx="576262" cy="6477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5013325"/>
            <a:ext cx="63976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5100638"/>
            <a:ext cx="6397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157788"/>
            <a:ext cx="6397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157788"/>
            <a:ext cx="6397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5133975"/>
            <a:ext cx="6397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138738"/>
            <a:ext cx="63976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5081588"/>
            <a:ext cx="639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0" y="2241550"/>
            <a:ext cx="5926138" cy="23749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86475" y="2205038"/>
            <a:ext cx="3057525" cy="23764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56288" y="1790700"/>
            <a:ext cx="374650" cy="4683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857500" y="1500188"/>
            <a:ext cx="1071563" cy="1214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425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9388" y="476250"/>
            <a:ext cx="72072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850" y="908050"/>
            <a:ext cx="2520950" cy="1873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48488" y="4186238"/>
            <a:ext cx="1800225" cy="14747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8175" y="2852738"/>
            <a:ext cx="1800225" cy="1152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1275" y="3357563"/>
            <a:ext cx="3046413" cy="158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9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Title 1"/>
          <p:cNvSpPr>
            <a:spLocks noGrp="1"/>
          </p:cNvSpPr>
          <p:nvPr>
            <p:ph type="title"/>
          </p:nvPr>
        </p:nvSpPr>
        <p:spPr>
          <a:solidFill>
            <a:srgbClr val="05002E"/>
          </a:solidFill>
        </p:spPr>
        <p:txBody>
          <a:bodyPr/>
          <a:lstStyle/>
          <a:p>
            <a:r>
              <a:rPr lang="el-GR">
                <a:solidFill>
                  <a:srgbClr val="00FF00"/>
                </a:solidFill>
              </a:rPr>
              <a:t>Θεραπευτική αντιμετώπιση </a:t>
            </a:r>
            <a:endParaRPr lang="en-GB">
              <a:solidFill>
                <a:srgbClr val="00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1557338"/>
            <a:ext cx="8267700" cy="47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 smtClean="0">
                <a:latin typeface="Arial" charset="0"/>
                <a:cs typeface="Arial" charset="0"/>
              </a:rPr>
              <a:t>Συνθετικά σκευάσματα με γλυκοκορτικοειδή δράση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5068888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Arial" charset="0"/>
                <a:cs typeface="Arial" charset="0"/>
              </a:rPr>
              <a:t>Παιδιά</a:t>
            </a:r>
            <a:r>
              <a:rPr lang="en-US" sz="2800" smtClean="0">
                <a:latin typeface="Arial" charset="0"/>
                <a:cs typeface="Arial" charset="0"/>
              </a:rPr>
              <a:t>: </a:t>
            </a:r>
            <a:r>
              <a:rPr lang="el-GR" sz="2800" smtClean="0">
                <a:latin typeface="Arial" charset="0"/>
                <a:cs typeface="Arial" charset="0"/>
              </a:rPr>
              <a:t>Υδροκορτιζόνη (10-15 </a:t>
            </a:r>
            <a:r>
              <a:rPr lang="en-US" sz="2800" smtClean="0">
                <a:latin typeface="Arial" charset="0"/>
                <a:cs typeface="Arial" charset="0"/>
              </a:rPr>
              <a:t>mg/m2 .d) </a:t>
            </a:r>
            <a:r>
              <a:rPr lang="el-GR" sz="2800" smtClean="0">
                <a:latin typeface="Arial" charset="0"/>
                <a:cs typeface="Arial" charset="0"/>
              </a:rPr>
              <a:t>διαιρεμένη σε 3 δόσεις</a:t>
            </a:r>
          </a:p>
          <a:p>
            <a:pPr eaLnBrk="1" hangingPunct="1"/>
            <a:endParaRPr lang="el-GR" sz="2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l-GR" sz="2800" smtClean="0">
                <a:latin typeface="Arial" charset="0"/>
                <a:cs typeface="Arial" charset="0"/>
              </a:rPr>
              <a:t>Ενήλικες</a:t>
            </a:r>
            <a:r>
              <a:rPr lang="en-US" sz="2800" smtClean="0">
                <a:latin typeface="Arial" charset="0"/>
                <a:cs typeface="Arial" charset="0"/>
              </a:rPr>
              <a:t>: </a:t>
            </a:r>
            <a:r>
              <a:rPr lang="el-GR" sz="2800" smtClean="0">
                <a:latin typeface="Arial" charset="0"/>
                <a:cs typeface="Arial" charset="0"/>
              </a:rPr>
              <a:t>Υδροκορτιζόνη</a:t>
            </a:r>
          </a:p>
          <a:p>
            <a:pPr eaLnBrk="1" hangingPunct="1">
              <a:buFont typeface="Arial" charset="0"/>
              <a:buNone/>
            </a:pPr>
            <a:r>
              <a:rPr lang="el-GR" sz="2800" smtClean="0">
                <a:latin typeface="Arial" charset="0"/>
                <a:cs typeface="Arial" charset="0"/>
              </a:rPr>
              <a:t>                     Δεξαμεθαζόνη</a:t>
            </a:r>
          </a:p>
          <a:p>
            <a:pPr eaLnBrk="1" hangingPunct="1">
              <a:buFont typeface="Arial" charset="0"/>
              <a:buNone/>
            </a:pPr>
            <a:r>
              <a:rPr lang="el-GR" sz="2800" smtClean="0">
                <a:latin typeface="Arial" charset="0"/>
                <a:cs typeface="Arial" charset="0"/>
              </a:rPr>
              <a:t>                     Πρεδνιζόνη</a:t>
            </a:r>
          </a:p>
          <a:p>
            <a:pPr eaLnBrk="1" hangingPunct="1">
              <a:buFont typeface="Arial" charset="0"/>
              <a:buNone/>
            </a:pPr>
            <a:r>
              <a:rPr lang="el-GR" sz="2800" smtClean="0">
                <a:latin typeface="Arial" charset="0"/>
                <a:cs typeface="Arial" charset="0"/>
              </a:rPr>
              <a:t>                     Πρεδνιζολόνη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Timing</a:t>
            </a:r>
            <a:r>
              <a:rPr lang="el-GR" sz="2800" smtClean="0">
                <a:latin typeface="Arial" charset="0"/>
                <a:cs typeface="Arial" charset="0"/>
              </a:rPr>
              <a:t> υποκατάστασης</a:t>
            </a:r>
            <a:r>
              <a:rPr lang="en-US" sz="2800" smtClean="0">
                <a:latin typeface="Arial" charset="0"/>
                <a:cs typeface="Arial" charset="0"/>
              </a:rPr>
              <a:t>: </a:t>
            </a:r>
            <a:r>
              <a:rPr lang="el-GR" sz="2800" smtClean="0">
                <a:latin typeface="Arial" charset="0"/>
                <a:cs typeface="Arial" charset="0"/>
              </a:rPr>
              <a:t>η μεγαλύτερη δόση προ της νυχτερινής κατάκλισης (ΝΙΗ)</a:t>
            </a:r>
          </a:p>
          <a:p>
            <a:pPr eaLnBrk="1" hangingPunct="1">
              <a:buFont typeface="Arial" charset="0"/>
              <a:buNone/>
            </a:pPr>
            <a:endParaRPr lang="el-GR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FF00"/>
                </a:solidFill>
              </a:rPr>
              <a:t>GC  - treatment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205038"/>
            <a:ext cx="8713787" cy="4032250"/>
          </a:xfrm>
          <a:ln>
            <a:solidFill>
              <a:schemeClr val="tx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/>
              <a:t>Hydrocortisone    </a:t>
            </a:r>
            <a:r>
              <a:rPr lang="en-US" sz="4000" dirty="0"/>
              <a:t>10 to 15 mg/m2/d - during infancy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Initial reduction of androgens may require up to 25 mg/m2/d  X 3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HC has some mineralocorticoid activity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FF00"/>
                </a:solidFill>
              </a:rPr>
              <a:t>MC - treatment considerations </a:t>
            </a:r>
          </a:p>
        </p:txBody>
      </p:sp>
      <p:sp>
        <p:nvSpPr>
          <p:cNvPr id="504834" name="Content Placeholder 3"/>
          <p:cNvSpPr>
            <a:spLocks noGrp="1"/>
          </p:cNvSpPr>
          <p:nvPr>
            <p:ph idx="1"/>
          </p:nvPr>
        </p:nvSpPr>
        <p:spPr>
          <a:xfrm>
            <a:off x="395288" y="2133600"/>
            <a:ext cx="8353425" cy="3671888"/>
          </a:xfrm>
          <a:ln>
            <a:solidFill>
              <a:srgbClr val="020010"/>
            </a:solidFill>
          </a:ln>
        </p:spPr>
        <p:txBody>
          <a:bodyPr/>
          <a:lstStyle/>
          <a:p>
            <a:r>
              <a:rPr lang="en-US" sz="4000" b="1"/>
              <a:t>Fludrocortisone </a:t>
            </a:r>
          </a:p>
          <a:p>
            <a:r>
              <a:rPr lang="en-US" sz="4000"/>
              <a:t>In early infancy 0.05 to 0.3 mg/d typically 0.05 to 0.2 mg/d</a:t>
            </a:r>
          </a:p>
          <a:p>
            <a:r>
              <a:rPr lang="en-US" sz="4000"/>
              <a:t>Sodium supplementation 1 to 3 gr/d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 descr="http://www.umanitoba.ca/dnalab/med/adr3.gif"/>
          <p:cNvPicPr>
            <a:picLocks noChangeAspect="1" noChangeArrowheads="1"/>
          </p:cNvPicPr>
          <p:nvPr/>
        </p:nvPicPr>
        <p:blipFill>
          <a:blip r:embed="rId2"/>
          <a:srcRect t="1971"/>
          <a:stretch>
            <a:fillRect/>
          </a:stretch>
        </p:blipFill>
        <p:spPr bwMode="auto">
          <a:xfrm>
            <a:off x="214282" y="285728"/>
            <a:ext cx="84058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 rot="567740">
            <a:off x="4583113" y="4264025"/>
            <a:ext cx="4121150" cy="468313"/>
          </a:xfrm>
          <a:prstGeom prst="leftArrowCallout">
            <a:avLst>
              <a:gd name="adj1" fmla="val 25000"/>
              <a:gd name="adj2" fmla="val 25000"/>
              <a:gd name="adj3" fmla="val 54715"/>
              <a:gd name="adj4" fmla="val 66667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altLang="en-US" sz="2800" b="1" dirty="0">
                <a:solidFill>
                  <a:srgbClr val="FFFF00"/>
                </a:solidFill>
              </a:rPr>
              <a:t>21-υδροξυλάση</a:t>
            </a:r>
          </a:p>
        </p:txBody>
      </p:sp>
      <p:sp>
        <p:nvSpPr>
          <p:cNvPr id="5" name="5 - Πολλαπλασιασμός"/>
          <p:cNvSpPr>
            <a:spLocks/>
          </p:cNvSpPr>
          <p:nvPr/>
        </p:nvSpPr>
        <p:spPr bwMode="auto">
          <a:xfrm>
            <a:off x="3714750" y="3857625"/>
            <a:ext cx="1152525" cy="649288"/>
          </a:xfrm>
          <a:custGeom>
            <a:avLst/>
            <a:gdLst>
              <a:gd name="T0" fmla="*/ 0 w 2857500"/>
              <a:gd name="T1" fmla="*/ 344 h 714375"/>
              <a:gd name="T2" fmla="*/ 0 w 2857500"/>
              <a:gd name="T3" fmla="*/ 344 h 714375"/>
              <a:gd name="T4" fmla="*/ 0 w 2857500"/>
              <a:gd name="T5" fmla="*/ 1092 h 714375"/>
              <a:gd name="T6" fmla="*/ 0 w 2857500"/>
              <a:gd name="T7" fmla="*/ 1092 h 714375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665926 w 2857500"/>
              <a:gd name="T13" fmla="*/ 90073 h 714375"/>
              <a:gd name="T14" fmla="*/ 2191574 w 2857500"/>
              <a:gd name="T15" fmla="*/ 624302 h 71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0" h="714375">
                <a:moveTo>
                  <a:pt x="665925" y="253077"/>
                </a:moveTo>
                <a:lnTo>
                  <a:pt x="706676" y="90073"/>
                </a:lnTo>
                <a:lnTo>
                  <a:pt x="1428750" y="270591"/>
                </a:lnTo>
                <a:lnTo>
                  <a:pt x="2150824" y="90073"/>
                </a:lnTo>
                <a:lnTo>
                  <a:pt x="2191575" y="253077"/>
                </a:lnTo>
                <a:lnTo>
                  <a:pt x="1775134" y="357188"/>
                </a:lnTo>
                <a:lnTo>
                  <a:pt x="2191575" y="461298"/>
                </a:lnTo>
                <a:lnTo>
                  <a:pt x="2150824" y="624302"/>
                </a:lnTo>
                <a:lnTo>
                  <a:pt x="1428750" y="443784"/>
                </a:lnTo>
                <a:lnTo>
                  <a:pt x="706676" y="624302"/>
                </a:lnTo>
                <a:lnTo>
                  <a:pt x="665925" y="461298"/>
                </a:lnTo>
                <a:lnTo>
                  <a:pt x="1082366" y="357188"/>
                </a:lnTo>
                <a:lnTo>
                  <a:pt x="665925" y="253077"/>
                </a:lnTo>
                <a:close/>
              </a:path>
            </a:pathLst>
          </a:custGeom>
          <a:solidFill>
            <a:srgbClr val="990033"/>
          </a:solidFill>
          <a:ln w="254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endParaRPr lang="el-GR"/>
          </a:p>
        </p:txBody>
      </p:sp>
      <p:sp>
        <p:nvSpPr>
          <p:cNvPr id="6" name="5 - Πολλαπλασιασμός"/>
          <p:cNvSpPr>
            <a:spLocks/>
          </p:cNvSpPr>
          <p:nvPr/>
        </p:nvSpPr>
        <p:spPr bwMode="auto">
          <a:xfrm>
            <a:off x="1143000" y="3929063"/>
            <a:ext cx="1152525" cy="649287"/>
          </a:xfrm>
          <a:custGeom>
            <a:avLst/>
            <a:gdLst>
              <a:gd name="T0" fmla="*/ 0 w 2857500"/>
              <a:gd name="T1" fmla="*/ 344 h 714375"/>
              <a:gd name="T2" fmla="*/ 0 w 2857500"/>
              <a:gd name="T3" fmla="*/ 344 h 714375"/>
              <a:gd name="T4" fmla="*/ 0 w 2857500"/>
              <a:gd name="T5" fmla="*/ 1092 h 714375"/>
              <a:gd name="T6" fmla="*/ 0 w 2857500"/>
              <a:gd name="T7" fmla="*/ 1092 h 714375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665926 w 2857500"/>
              <a:gd name="T13" fmla="*/ 90073 h 714375"/>
              <a:gd name="T14" fmla="*/ 2191574 w 2857500"/>
              <a:gd name="T15" fmla="*/ 624302 h 71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0" h="714375">
                <a:moveTo>
                  <a:pt x="665925" y="253077"/>
                </a:moveTo>
                <a:lnTo>
                  <a:pt x="706676" y="90073"/>
                </a:lnTo>
                <a:lnTo>
                  <a:pt x="1428750" y="270591"/>
                </a:lnTo>
                <a:lnTo>
                  <a:pt x="2150824" y="90073"/>
                </a:lnTo>
                <a:lnTo>
                  <a:pt x="2191575" y="253077"/>
                </a:lnTo>
                <a:lnTo>
                  <a:pt x="1775134" y="357188"/>
                </a:lnTo>
                <a:lnTo>
                  <a:pt x="2191575" y="461298"/>
                </a:lnTo>
                <a:lnTo>
                  <a:pt x="2150824" y="624302"/>
                </a:lnTo>
                <a:lnTo>
                  <a:pt x="1428750" y="443784"/>
                </a:lnTo>
                <a:lnTo>
                  <a:pt x="706676" y="624302"/>
                </a:lnTo>
                <a:lnTo>
                  <a:pt x="665925" y="461298"/>
                </a:lnTo>
                <a:lnTo>
                  <a:pt x="1082366" y="357188"/>
                </a:lnTo>
                <a:lnTo>
                  <a:pt x="665925" y="253077"/>
                </a:lnTo>
                <a:close/>
              </a:path>
            </a:pathLst>
          </a:custGeom>
          <a:solidFill>
            <a:srgbClr val="990033"/>
          </a:solidFill>
          <a:ln w="254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671888" cy="4895850"/>
          </a:xfrm>
        </p:spPr>
      </p:pic>
      <p:pic>
        <p:nvPicPr>
          <p:cNvPr id="51200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3744912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0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rgbClr val="00FF00"/>
                </a:solidFill>
                <a:latin typeface="Calibri" pitchFamily="34" charset="0"/>
              </a:rPr>
              <a:t>Feminizing surgery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00FF00"/>
                </a:solidFill>
              </a:rPr>
              <a:t>Κλασσική μορφή ΣΥΕ</a:t>
            </a:r>
            <a:endParaRPr lang="en-GB" sz="4000" dirty="0">
              <a:solidFill>
                <a:srgbClr val="00FF00"/>
              </a:solidFill>
            </a:endParaRPr>
          </a:p>
        </p:txBody>
      </p:sp>
      <p:graphicFrame>
        <p:nvGraphicFramePr>
          <p:cNvPr id="236547" name="Group 3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208912" cy="5062274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3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SW</a:t>
                      </a:r>
                      <a:endParaRPr kumimoji="0" lang="el-GR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SV</a:t>
                      </a:r>
                      <a:endParaRPr kumimoji="0" lang="el-GR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7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Θήλυ 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Αρρενοποίηση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Επινεφριδιακή κρίση 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Αρρενοποίηση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9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Άρρην 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Επινεφριδιακή κρίση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Υπέρχρωση οσχέου 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Υπέρχρωση οσχέου 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580063" y="2741613"/>
            <a:ext cx="2663825" cy="1511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76875" y="4437063"/>
            <a:ext cx="2663825" cy="15128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4" name="Picture 2" descr="Image result for pub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507"/>
            <a:ext cx="7920880" cy="65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438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28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48790"/>
              </p:ext>
            </p:extLst>
          </p:nvPr>
        </p:nvGraphicFramePr>
        <p:xfrm>
          <a:off x="323850" y="1341438"/>
          <a:ext cx="8496944" cy="2748608"/>
        </p:xfrm>
        <a:graphic>
          <a:graphicData uri="http://schemas.openxmlformats.org/drawingml/2006/table">
            <a:tbl>
              <a:tblPr/>
              <a:tblGrid>
                <a:gridCol w="3928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8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17-OH </a:t>
                      </a: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Προγεστερόνη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&gt; 62.5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nmol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ACTH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348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/ml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Ανδροστενεδιόνη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9.3   ng/ml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Τεστοστερόνη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6.5 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nmol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/l – 182 ng/dl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Ρενίνη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2.34 </a:t>
                      </a: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pg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/ml 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6532" name="Text Box 49" descr="Blue tissue paper"/>
          <p:cNvSpPr txBox="1">
            <a:spLocks noChangeArrowheads="1"/>
          </p:cNvSpPr>
          <p:nvPr/>
        </p:nvSpPr>
        <p:spPr bwMode="auto">
          <a:xfrm>
            <a:off x="0" y="188913"/>
            <a:ext cx="9144000" cy="8302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GB" sz="480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l-GR" sz="480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15 </a:t>
            </a:r>
            <a:r>
              <a:rPr lang="en-GB" sz="4800" dirty="0" err="1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yr</a:t>
            </a:r>
            <a:r>
              <a:rPr lang="en-GB" sz="480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 adolescent girl with SW CAH </a:t>
            </a:r>
          </a:p>
        </p:txBody>
      </p:sp>
      <p:sp>
        <p:nvSpPr>
          <p:cNvPr id="529431" name="TextBox 2"/>
          <p:cNvSpPr txBox="1">
            <a:spLocks noChangeArrowheads="1"/>
          </p:cNvSpPr>
          <p:nvPr/>
        </p:nvSpPr>
        <p:spPr bwMode="auto">
          <a:xfrm>
            <a:off x="395288" y="4327525"/>
            <a:ext cx="8208962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  <a:latin typeface="Calibri" pitchFamily="34" charset="0"/>
              </a:rPr>
              <a:t> Prednisolone 3 – 8   mg / daily  </a:t>
            </a:r>
          </a:p>
        </p:txBody>
      </p:sp>
      <p:sp>
        <p:nvSpPr>
          <p:cNvPr id="2" name="Up Arrow 1"/>
          <p:cNvSpPr/>
          <p:nvPr/>
        </p:nvSpPr>
        <p:spPr>
          <a:xfrm>
            <a:off x="4067175" y="1268413"/>
            <a:ext cx="504825" cy="22320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9433" name="TextBox 5"/>
          <p:cNvSpPr txBox="1">
            <a:spLocks noChangeArrowheads="1"/>
          </p:cNvSpPr>
          <p:nvPr/>
        </p:nvSpPr>
        <p:spPr bwMode="auto">
          <a:xfrm>
            <a:off x="395288" y="5516563"/>
            <a:ext cx="8208962" cy="1201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  <a:latin typeface="Calibri" pitchFamily="34" charset="0"/>
              </a:rPr>
              <a:t> Inadequate breast development </a:t>
            </a:r>
          </a:p>
          <a:p>
            <a:pPr algn="ctr"/>
            <a:r>
              <a:rPr lang="en-GB" sz="3600">
                <a:solidFill>
                  <a:srgbClr val="FFFFFF"/>
                </a:solidFill>
                <a:latin typeface="Calibri" pitchFamily="34" charset="0"/>
              </a:rPr>
              <a:t>No Menarche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0"/>
          <a:stretch/>
        </p:blipFill>
        <p:spPr bwMode="auto">
          <a:xfrm>
            <a:off x="0" y="0"/>
            <a:ext cx="9144000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8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6247"/>
            <a:ext cx="4104456" cy="34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82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708920"/>
            <a:ext cx="4059095" cy="3540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75756" y="3789040"/>
            <a:ext cx="756084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796136" y="4293096"/>
            <a:ext cx="942200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372200" y="280117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latin typeface="Calibri" panose="020F0502020204030204" pitchFamily="34" charset="0"/>
              </a:rPr>
              <a:t>Estrogens</a:t>
            </a:r>
            <a:r>
              <a:rPr lang="en-GB" sz="2400" dirty="0">
                <a:latin typeface="Calibri" panose="020F0502020204030204" pitchFamily="34" charset="0"/>
              </a:rPr>
              <a:t> increase Cortisol binding globulin</a:t>
            </a:r>
          </a:p>
        </p:txBody>
      </p:sp>
    </p:spTree>
    <p:extLst>
      <p:ext uri="{BB962C8B-B14F-4D97-AF65-F5344CB8AC3E}">
        <p14:creationId xmlns:p14="http://schemas.microsoft.com/office/powerpoint/2010/main" xmlns="" val="150134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 descr="Image result for 11 beta Hydroxysteroid Dehydrogenase typ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42" y="1535725"/>
            <a:ext cx="7549900" cy="342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3848" y="2672916"/>
            <a:ext cx="2592288" cy="9721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79123" y="5085184"/>
            <a:ext cx="8087598" cy="1569660"/>
          </a:xfrm>
          <a:prstGeom prst="rect">
            <a:avLst/>
          </a:prstGeom>
          <a:ln>
            <a:solidFill>
              <a:srgbClr val="020010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latin typeface="+mj-lt"/>
              </a:rPr>
              <a:t>Reduced activity of  11 beta HSD1</a:t>
            </a:r>
          </a:p>
          <a:p>
            <a:r>
              <a:rPr lang="en-GB" sz="3200" dirty="0">
                <a:latin typeface="+mj-lt"/>
              </a:rPr>
              <a:t>Decreased reactivation of  Cortisone to Cortisol </a:t>
            </a:r>
            <a:r>
              <a:rPr lang="en-GB" sz="3200" dirty="0" err="1">
                <a:latin typeface="+mj-lt"/>
              </a:rPr>
              <a:t>Hypocortisolism</a:t>
            </a:r>
            <a:r>
              <a:rPr lang="en-GB" sz="3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65909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00FF00"/>
                </a:solidFill>
              </a:rPr>
              <a:t>Κλασσική μορφή ΣΥΕ</a:t>
            </a:r>
            <a:endParaRPr lang="en-GB" sz="4000" dirty="0">
              <a:solidFill>
                <a:srgbClr val="00FF00"/>
              </a:solidFill>
            </a:endParaRPr>
          </a:p>
        </p:txBody>
      </p:sp>
      <p:graphicFrame>
        <p:nvGraphicFramePr>
          <p:cNvPr id="236547" name="Group 3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5256584" cy="5062274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3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SV</a:t>
                      </a:r>
                      <a:endParaRPr kumimoji="0" lang="el-GR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7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Θήλυ 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Αρρενοποίηση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9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Άρρην 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014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Υπέρχρωση οσχέου 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40014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476875" y="4437063"/>
            <a:ext cx="2663825" cy="15128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5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3" name="Title 1"/>
          <p:cNvSpPr>
            <a:spLocks noGrp="1"/>
          </p:cNvSpPr>
          <p:nvPr>
            <p:ph type="title"/>
          </p:nvPr>
        </p:nvSpPr>
        <p:spPr>
          <a:solidFill>
            <a:srgbClr val="05002E"/>
          </a:solidFill>
        </p:spPr>
        <p:txBody>
          <a:bodyPr/>
          <a:lstStyle/>
          <a:p>
            <a:r>
              <a:rPr lang="en-GB">
                <a:solidFill>
                  <a:srgbClr val="00FF00"/>
                </a:solidFill>
              </a:rPr>
              <a:t>Surface area 1.08 m2 </a:t>
            </a:r>
            <a:r>
              <a:rPr lang="el-GR">
                <a:solidFill>
                  <a:srgbClr val="00FF00"/>
                </a:solidFill>
              </a:rPr>
              <a:t> </a:t>
            </a:r>
            <a:endParaRPr lang="en-GB">
              <a:solidFill>
                <a:srgbClr val="00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9368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6543129"/>
              </p:ext>
            </p:extLst>
          </p:nvPr>
        </p:nvGraphicFramePr>
        <p:xfrm>
          <a:off x="323528" y="1628800"/>
          <a:ext cx="5957424" cy="4752528"/>
        </p:xfrm>
        <a:graphic>
          <a:graphicData uri="http://schemas.openxmlformats.org/drawingml/2006/table">
            <a:tbl>
              <a:tblPr/>
              <a:tblGrid>
                <a:gridCol w="360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7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7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Non Classic</a:t>
                      </a:r>
                      <a:endParaRPr kumimoji="0" lang="el-G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Cortisol deficiency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2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Aldosterone deficiency 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Normal Cortisol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9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Partial Cortisol deficiency </a:t>
                      </a: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" name="Picture 2" descr="Image result for 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613" y="2666737"/>
            <a:ext cx="1077783" cy="7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699" y="2701826"/>
            <a:ext cx="987425" cy="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y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0472" y="3697027"/>
            <a:ext cx="1008924" cy="6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y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79927"/>
            <a:ext cx="936104" cy="6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y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37099"/>
            <a:ext cx="903965" cy="60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00FF00"/>
                </a:solidFill>
              </a:rPr>
              <a:t>Συγγενής Υπερπλασία Επινεφριδίων</a:t>
            </a:r>
            <a:endParaRPr lang="en-GB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92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3"/>
          <p:cNvSpPr>
            <a:spLocks noChangeArrowheads="1"/>
          </p:cNvSpPr>
          <p:nvPr/>
        </p:nvSpPr>
        <p:spPr bwMode="auto">
          <a:xfrm>
            <a:off x="179388" y="1484313"/>
            <a:ext cx="87614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66"/>
                </a:solidFill>
              </a:rPr>
              <a:t> </a:t>
            </a:r>
            <a:r>
              <a:rPr lang="en-GB" sz="2400">
                <a:solidFill>
                  <a:srgbClr val="07042E"/>
                </a:solidFill>
                <a:latin typeface="Comic Sans MS" pitchFamily="66" charset="0"/>
              </a:rPr>
              <a:t>40 %  presented before 8 yrs  with premature pubarche   </a:t>
            </a:r>
          </a:p>
          <a:p>
            <a:pPr algn="ctr"/>
            <a:r>
              <a:rPr lang="en-GB" sz="2400">
                <a:solidFill>
                  <a:srgbClr val="07042E"/>
                </a:solidFill>
                <a:latin typeface="Comic Sans MS" pitchFamily="66" charset="0"/>
              </a:rPr>
              <a:t>60 % between  14 -  42 years </a:t>
            </a:r>
          </a:p>
          <a:p>
            <a:r>
              <a:rPr lang="en-GB" sz="20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598019" name="Rectangle 4"/>
          <p:cNvSpPr>
            <a:spLocks noChangeArrowheads="1"/>
          </p:cNvSpPr>
          <p:nvPr/>
        </p:nvSpPr>
        <p:spPr bwMode="auto">
          <a:xfrm>
            <a:off x="5076825" y="6165850"/>
            <a:ext cx="3863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66"/>
                </a:solidFill>
              </a:rPr>
              <a:t>S. Livadas Clin. Endocrinol. (2014)</a:t>
            </a:r>
          </a:p>
        </p:txBody>
      </p:sp>
      <p:sp>
        <p:nvSpPr>
          <p:cNvPr id="598020" name="Title 1"/>
          <p:cNvSpPr>
            <a:spLocks noGrp="1"/>
          </p:cNvSpPr>
          <p:nvPr>
            <p:ph type="title"/>
          </p:nvPr>
        </p:nvSpPr>
        <p:spPr>
          <a:solidFill>
            <a:srgbClr val="07042E"/>
          </a:solidFill>
        </p:spPr>
        <p:txBody>
          <a:bodyPr/>
          <a:lstStyle/>
          <a:p>
            <a:r>
              <a:rPr lang="en-GB" sz="4000">
                <a:solidFill>
                  <a:srgbClr val="00FF00"/>
                </a:solidFill>
                <a:latin typeface="Comic Sans MS" pitchFamily="66" charset="0"/>
              </a:rPr>
              <a:t>Clinical presentation – 280 cases </a:t>
            </a:r>
          </a:p>
        </p:txBody>
      </p:sp>
      <p:graphicFrame>
        <p:nvGraphicFramePr>
          <p:cNvPr id="598021" name="Chart 5"/>
          <p:cNvGraphicFramePr>
            <a:graphicFrameLocks/>
          </p:cNvGraphicFramePr>
          <p:nvPr/>
        </p:nvGraphicFramePr>
        <p:xfrm>
          <a:off x="200025" y="2246313"/>
          <a:ext cx="8670925" cy="4473575"/>
        </p:xfrm>
        <a:graphic>
          <a:graphicData uri="http://schemas.openxmlformats.org/presentationml/2006/ole">
            <p:oleObj spid="_x0000_s605282" r:id="rId3" imgW="8669263" imgH="4474852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0213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00FF00"/>
                </a:solidFill>
              </a:rPr>
              <a:t>Συγγενής Υπερπλασία Επινεφριδίων</a:t>
            </a:r>
            <a:endParaRPr lang="en-GB" sz="4000" dirty="0">
              <a:solidFill>
                <a:srgbClr val="00FF00"/>
              </a:solidFill>
            </a:endParaRPr>
          </a:p>
        </p:txBody>
      </p:sp>
      <p:graphicFrame>
        <p:nvGraphicFramePr>
          <p:cNvPr id="2365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6519059"/>
              </p:ext>
            </p:extLst>
          </p:nvPr>
        </p:nvGraphicFramePr>
        <p:xfrm>
          <a:off x="457200" y="1412875"/>
          <a:ext cx="8435976" cy="5040313"/>
        </p:xfrm>
        <a:graphic>
          <a:graphicData uri="http://schemas.openxmlformats.org/drawingml/2006/table">
            <a:tbl>
              <a:tblPr/>
              <a:tblGrid>
                <a:gridCol w="4187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32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</a:t>
                      </a:r>
                      <a:endParaRPr kumimoji="0" lang="el-GR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SV</a:t>
                      </a:r>
                      <a:endParaRPr kumimoji="0" lang="el-GR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kumimoji="0" lang="el-GR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5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Υπερανδρογοναιμία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0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Επηρεασμένη σύνθεση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l-G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λδοστερόνης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1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Θήλυ με αμφίβολα γεννητικά όργανα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στη γέννηση 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5-Point Star 1"/>
          <p:cNvSpPr/>
          <p:nvPr/>
        </p:nvSpPr>
        <p:spPr>
          <a:xfrm>
            <a:off x="4926013" y="256857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45092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3716338"/>
            <a:ext cx="9874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3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988" y="4941888"/>
            <a:ext cx="9874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6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941888"/>
            <a:ext cx="9874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568575"/>
            <a:ext cx="9874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8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2605088"/>
            <a:ext cx="9874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96960" y="1801596"/>
            <a:ext cx="2207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32" y="169485"/>
            <a:ext cx="9020368" cy="627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257676" y="908720"/>
            <a:ext cx="484632" cy="648072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257676" y="2984821"/>
            <a:ext cx="484632" cy="648072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275856" y="4725144"/>
            <a:ext cx="2448272" cy="15841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>
            <a:off x="4257676" y="4293096"/>
            <a:ext cx="484632" cy="648072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3008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ACTH test (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Cortrosyn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0.25mg)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IV</a:t>
            </a:r>
            <a:br>
              <a:rPr lang="en-GB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</a:br>
            <a:r>
              <a:rPr lang="el-GR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17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ΟΗ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Ρ</a:t>
            </a:r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rogesterone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at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0 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and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60 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min</a:t>
            </a:r>
            <a:endParaRPr lang="el-GR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36868" name="Picture 5" descr="http://www.endotext.com/pediatrics/pediatrics8/figures8/figure6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r:link="rId3">
            <a:lum bright="2000" contrast="4000"/>
          </a:blip>
          <a:srcRect/>
          <a:stretch>
            <a:fillRect/>
          </a:stretch>
        </p:blipFill>
        <p:spPr>
          <a:xfrm>
            <a:off x="539750" y="1376363"/>
            <a:ext cx="3924300" cy="50260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2116" name="Oval 6"/>
          <p:cNvSpPr>
            <a:spLocks noChangeArrowheads="1"/>
          </p:cNvSpPr>
          <p:nvPr/>
        </p:nvSpPr>
        <p:spPr bwMode="auto">
          <a:xfrm>
            <a:off x="5943600" y="4121150"/>
            <a:ext cx="914400" cy="5207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 altLang="en-US">
              <a:solidFill>
                <a:srgbClr val="000066"/>
              </a:solidFill>
            </a:endParaRPr>
          </a:p>
        </p:txBody>
      </p:sp>
      <p:sp>
        <p:nvSpPr>
          <p:cNvPr id="602117" name="Oval 8"/>
          <p:cNvSpPr>
            <a:spLocks noChangeArrowheads="1"/>
          </p:cNvSpPr>
          <p:nvPr/>
        </p:nvSpPr>
        <p:spPr bwMode="auto">
          <a:xfrm>
            <a:off x="6019800" y="4235450"/>
            <a:ext cx="990600" cy="5207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 altLang="en-US">
              <a:solidFill>
                <a:srgbClr val="000066"/>
              </a:solidFill>
            </a:endParaRPr>
          </a:p>
        </p:txBody>
      </p:sp>
      <p:sp>
        <p:nvSpPr>
          <p:cNvPr id="602118" name="Oval 9"/>
          <p:cNvSpPr>
            <a:spLocks noChangeArrowheads="1"/>
          </p:cNvSpPr>
          <p:nvPr/>
        </p:nvSpPr>
        <p:spPr bwMode="auto">
          <a:xfrm>
            <a:off x="5867400" y="4121150"/>
            <a:ext cx="1143000" cy="5207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 altLang="en-US">
              <a:solidFill>
                <a:srgbClr val="000066"/>
              </a:solidFill>
            </a:endParaRPr>
          </a:p>
        </p:txBody>
      </p:sp>
      <p:sp>
        <p:nvSpPr>
          <p:cNvPr id="602119" name="Oval 10"/>
          <p:cNvSpPr>
            <a:spLocks noChangeArrowheads="1"/>
          </p:cNvSpPr>
          <p:nvPr/>
        </p:nvSpPr>
        <p:spPr bwMode="auto">
          <a:xfrm>
            <a:off x="3648075" y="4057650"/>
            <a:ext cx="1143000" cy="5207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 altLang="en-US">
              <a:solidFill>
                <a:srgbClr val="000066"/>
              </a:solidFill>
            </a:endParaRPr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5276850" y="4679950"/>
            <a:ext cx="3240088" cy="1200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rgbClr val="000033"/>
                </a:solidFill>
              </a:rPr>
              <a:t>Heterozygotes</a:t>
            </a:r>
            <a:endParaRPr lang="el-GR" altLang="en-US" sz="2400" b="1">
              <a:solidFill>
                <a:srgbClr val="000033"/>
              </a:solidFill>
            </a:endParaRPr>
          </a:p>
          <a:p>
            <a:pPr algn="ctr"/>
            <a:r>
              <a:rPr lang="en-GB" altLang="en-US" sz="2400" b="1">
                <a:solidFill>
                  <a:srgbClr val="000033"/>
                </a:solidFill>
              </a:rPr>
              <a:t>Healthy siblings</a:t>
            </a:r>
            <a:r>
              <a:rPr lang="el-GR" altLang="en-US" sz="2400" b="1">
                <a:solidFill>
                  <a:srgbClr val="000033"/>
                </a:solidFill>
              </a:rPr>
              <a:t> </a:t>
            </a:r>
          </a:p>
          <a:p>
            <a:pPr algn="ctr"/>
            <a:r>
              <a:rPr lang="en-GB" altLang="en-US" sz="2400" b="1">
                <a:solidFill>
                  <a:srgbClr val="000033"/>
                </a:solidFill>
              </a:rPr>
              <a:t>General population </a:t>
            </a:r>
            <a:r>
              <a:rPr lang="el-GR" altLang="en-US" sz="2400" b="1">
                <a:solidFill>
                  <a:srgbClr val="000033"/>
                </a:solidFill>
              </a:rPr>
              <a:t>  </a:t>
            </a:r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5565775" y="3181350"/>
            <a:ext cx="2584450" cy="1077913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rgbClr val="00FF00"/>
                </a:solidFill>
                <a:latin typeface="Comic Sans MS" panose="030F0702030302020204" pitchFamily="66" charset="0"/>
              </a:rPr>
              <a:t>Non classic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rgbClr val="00FF00"/>
                </a:solidFill>
                <a:latin typeface="Comic Sans MS" panose="030F0702030302020204" pitchFamily="66" charset="0"/>
              </a:rPr>
              <a:t>form CAH</a:t>
            </a:r>
            <a:r>
              <a:rPr lang="el-GR" altLang="en-US" b="1" dirty="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38607" name="Text Box 15"/>
          <p:cNvSpPr txBox="1">
            <a:spLocks noChangeArrowheads="1"/>
          </p:cNvSpPr>
          <p:nvPr/>
        </p:nvSpPr>
        <p:spPr bwMode="auto">
          <a:xfrm>
            <a:off x="5422900" y="2341563"/>
            <a:ext cx="2870200" cy="4619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rgbClr val="000033"/>
                </a:solidFill>
              </a:rPr>
              <a:t>Classic form CAH</a:t>
            </a:r>
            <a:r>
              <a:rPr lang="el-GR" altLang="en-US" sz="2400" b="1">
                <a:solidFill>
                  <a:srgbClr val="000033"/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2811463" y="1903413"/>
            <a:ext cx="1560512" cy="1336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932113"/>
            <a:ext cx="15970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2088" y="3889375"/>
            <a:ext cx="15970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82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5" grpId="0" animBg="1"/>
      <p:bldP spid="238606" grpId="0" animBg="1"/>
      <p:bldP spid="238607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037" y="965200"/>
            <a:ext cx="5804768" cy="573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24275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genotypes /phenotype</a:t>
            </a:r>
          </a:p>
        </p:txBody>
      </p:sp>
      <p:sp>
        <p:nvSpPr>
          <p:cNvPr id="3" name="Rectangle 2"/>
          <p:cNvSpPr/>
          <p:nvPr/>
        </p:nvSpPr>
        <p:spPr>
          <a:xfrm>
            <a:off x="7366011" y="3801814"/>
            <a:ext cx="1396537" cy="923330"/>
          </a:xfrm>
          <a:prstGeom prst="rect">
            <a:avLst/>
          </a:prstGeom>
          <a:noFill/>
          <a:ln>
            <a:solidFill>
              <a:srgbClr val="07101B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NC</a:t>
            </a:r>
            <a:r>
              <a:rPr lang="en-US" sz="54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08304" y="1124744"/>
            <a:ext cx="1511952" cy="923330"/>
          </a:xfrm>
          <a:prstGeom prst="rect">
            <a:avLst/>
          </a:prstGeom>
          <a:noFill/>
          <a:ln>
            <a:solidFill>
              <a:srgbClr val="07101B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99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SW</a:t>
            </a:r>
            <a:r>
              <a:rPr lang="en-US" sz="54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3870" y="2463279"/>
            <a:ext cx="1120820" cy="923330"/>
          </a:xfrm>
          <a:prstGeom prst="rect">
            <a:avLst/>
          </a:prstGeom>
          <a:noFill/>
          <a:ln>
            <a:solidFill>
              <a:srgbClr val="07101B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66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6393" y="1284088"/>
            <a:ext cx="2390398" cy="646331"/>
          </a:xfrm>
          <a:prstGeom prst="rect">
            <a:avLst/>
          </a:prstGeom>
          <a:noFill/>
          <a:ln>
            <a:solidFill>
              <a:srgbClr val="05002E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Deletions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8631" y="4937165"/>
            <a:ext cx="1663917" cy="646331"/>
          </a:xfrm>
          <a:prstGeom prst="rect">
            <a:avLst/>
          </a:prstGeom>
          <a:noFill/>
          <a:ln>
            <a:solidFill>
              <a:srgbClr val="05002E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25610"/>
                </a:solidFill>
              </a:rPr>
              <a:t>V281L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31640" y="2204864"/>
            <a:ext cx="3960440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442477" y="4579386"/>
            <a:ext cx="3960440" cy="7218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583675" y="3063443"/>
            <a:ext cx="1415772" cy="1200329"/>
          </a:xfrm>
          <a:prstGeom prst="rect">
            <a:avLst/>
          </a:prstGeom>
          <a:noFill/>
          <a:ln>
            <a:solidFill>
              <a:srgbClr val="05002E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P30L</a:t>
            </a:r>
          </a:p>
          <a:p>
            <a:r>
              <a:rPr lang="en-GB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I172N</a:t>
            </a:r>
          </a:p>
        </p:txBody>
      </p:sp>
    </p:spTree>
    <p:extLst>
      <p:ext uri="{BB962C8B-B14F-4D97-AF65-F5344CB8AC3E}">
        <p14:creationId xmlns:p14="http://schemas.microsoft.com/office/powerpoint/2010/main" xmlns="" val="193752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414816408"/>
              </p:ext>
            </p:extLst>
          </p:nvPr>
        </p:nvGraphicFramePr>
        <p:xfrm>
          <a:off x="539552" y="260648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0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3150"/>
            <a:ext cx="3672408" cy="185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35696" y="260648"/>
            <a:ext cx="1440160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47564" y="2060848"/>
            <a:ext cx="144016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3141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itle 1"/>
          <p:cNvSpPr>
            <a:spLocks noGrp="1"/>
          </p:cNvSpPr>
          <p:nvPr>
            <p:ph type="title"/>
          </p:nvPr>
        </p:nvSpPr>
        <p:spPr>
          <a:solidFill>
            <a:srgbClr val="07042E"/>
          </a:solidFill>
        </p:spPr>
        <p:txBody>
          <a:bodyPr/>
          <a:lstStyle/>
          <a:p>
            <a:r>
              <a:rPr lang="en-GB" dirty="0">
                <a:solidFill>
                  <a:srgbClr val="00FF00"/>
                </a:solidFill>
                <a:latin typeface="Calibri" panose="020F0502020204030204" pitchFamily="34" charset="0"/>
              </a:rPr>
              <a:t>Whom to treat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89138"/>
            <a:ext cx="8569325" cy="4381500"/>
          </a:xfrm>
          <a:ln>
            <a:solidFill>
              <a:srgbClr val="07042E"/>
            </a:solidFill>
          </a:ln>
        </p:spPr>
        <p:txBody>
          <a:bodyPr/>
          <a:lstStyle/>
          <a:p>
            <a:pPr>
              <a:defRPr/>
            </a:pPr>
            <a:r>
              <a:rPr lang="en-GB" sz="2800" dirty="0">
                <a:solidFill>
                  <a:srgbClr val="07042E"/>
                </a:solidFill>
                <a:latin typeface="Calibri" panose="020F0502020204030204" pitchFamily="34" charset="0"/>
              </a:rPr>
              <a:t>Children with Premature Adrenarche and advanced bone age to improve adult height </a:t>
            </a:r>
          </a:p>
          <a:p>
            <a:pPr>
              <a:defRPr/>
            </a:pPr>
            <a:endParaRPr lang="en-GB" sz="2800" dirty="0">
              <a:solidFill>
                <a:srgbClr val="07042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srgbClr val="07042E"/>
                </a:solidFill>
                <a:latin typeface="Calibri" panose="020F0502020204030204" pitchFamily="34" charset="0"/>
              </a:rPr>
              <a:t>Adolescents with clinical hyperandrogenemia to : </a:t>
            </a:r>
            <a:endParaRPr lang="el-GR" sz="2800" dirty="0">
              <a:solidFill>
                <a:srgbClr val="07042E"/>
              </a:solidFill>
              <a:latin typeface="Calibri" panose="020F0502020204030204" pitchFamily="34" charset="0"/>
              <a:ea typeface="DilleniaUPC"/>
              <a:cs typeface="DilleniaUPC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7042E"/>
                </a:solidFill>
                <a:latin typeface="Calibri" panose="020F0502020204030204" pitchFamily="34" charset="0"/>
                <a:ea typeface="DilleniaUPC"/>
                <a:cs typeface="DilleniaUPC"/>
              </a:rPr>
              <a:t>Normalize menstrual pattern</a:t>
            </a:r>
            <a:endParaRPr lang="el-GR" sz="2800" dirty="0">
              <a:solidFill>
                <a:srgbClr val="07042E"/>
              </a:solidFill>
              <a:latin typeface="Calibri" panose="020F0502020204030204" pitchFamily="34" charset="0"/>
              <a:ea typeface="DilleniaUPC"/>
              <a:cs typeface="DilleniaUPC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7042E"/>
                </a:solidFill>
                <a:latin typeface="Calibri" panose="020F0502020204030204" pitchFamily="34" charset="0"/>
                <a:ea typeface="DilleniaUPC"/>
                <a:cs typeface="DilleniaUPC"/>
              </a:rPr>
              <a:t>Prevent  PCOS, persisting acne and hirsutism in adulthood </a:t>
            </a:r>
            <a:endParaRPr lang="el-GR" sz="2800" dirty="0">
              <a:solidFill>
                <a:srgbClr val="07042E"/>
              </a:solidFill>
              <a:latin typeface="Calibri" panose="020F0502020204030204" pitchFamily="34" charset="0"/>
              <a:ea typeface="DilleniaUPC"/>
              <a:cs typeface="DilleniaUPC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7042E"/>
                </a:solidFill>
                <a:latin typeface="Calibri" panose="020F0502020204030204" pitchFamily="34" charset="0"/>
                <a:ea typeface="DilleniaUPC"/>
                <a:cs typeface="DilleniaUPC"/>
              </a:rPr>
              <a:t>Support fertility </a:t>
            </a:r>
            <a:endParaRPr lang="en-US" sz="2800" dirty="0">
              <a:solidFill>
                <a:srgbClr val="07042E"/>
              </a:solidFill>
              <a:latin typeface="Calibri" panose="020F0502020204030204" pitchFamily="34" charset="0"/>
              <a:ea typeface="DilleniaUPC"/>
              <a:cs typeface="DilleniaUPC"/>
            </a:endParaRPr>
          </a:p>
          <a:p>
            <a:pPr marL="0" indent="0">
              <a:buFontTx/>
              <a:buNone/>
              <a:defRPr/>
            </a:pPr>
            <a:r>
              <a:rPr lang="el-GR" sz="2800" dirty="0">
                <a:latin typeface="Calibri" panose="020F0502020204030204" pitchFamily="34" charset="0"/>
              </a:rPr>
              <a:t/>
            </a:r>
            <a:br>
              <a:rPr lang="el-GR" sz="2800" dirty="0">
                <a:latin typeface="Calibri" panose="020F0502020204030204" pitchFamily="34" charset="0"/>
              </a:rPr>
            </a:br>
            <a:r>
              <a:rPr lang="el-GR" sz="2800" dirty="0">
                <a:latin typeface="Calibri" panose="020F0502020204030204" pitchFamily="34" charset="0"/>
              </a:rPr>
              <a:t/>
            </a:r>
            <a:br>
              <a:rPr lang="el-GR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951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rgbClr val="07042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3600" dirty="0">
              <a:solidFill>
                <a:srgbClr val="00FF00"/>
              </a:solidFill>
              <a:latin typeface="Comic Sans MS" pitchFamily="66" charset="0"/>
            </a:endParaRPr>
          </a:p>
          <a:p>
            <a:pPr algn="ctr"/>
            <a:r>
              <a:rPr lang="en-GB" sz="4400" dirty="0">
                <a:solidFill>
                  <a:srgbClr val="00FF00"/>
                </a:solidFill>
                <a:latin typeface="Calibri" panose="020F0502020204030204" pitchFamily="34" charset="0"/>
              </a:rPr>
              <a:t>Therapeutic options </a:t>
            </a:r>
          </a:p>
        </p:txBody>
      </p:sp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142875" y="1628800"/>
            <a:ext cx="8821613" cy="4896544"/>
          </a:xfrm>
          <a:ln>
            <a:solidFill>
              <a:srgbClr val="05021C"/>
            </a:solidFill>
          </a:ln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7042E"/>
                </a:solidFill>
                <a:latin typeface="Calibri" panose="020F0502020204030204" pitchFamily="34" charset="0"/>
              </a:rPr>
              <a:t>Hydrocortisone 10–15 mg/ m2/day divided into three doses is the preferred choice</a:t>
            </a:r>
          </a:p>
          <a:p>
            <a:pPr>
              <a:defRPr/>
            </a:pPr>
            <a:r>
              <a:rPr lang="en-GB" dirty="0">
                <a:solidFill>
                  <a:srgbClr val="07042E"/>
                </a:solidFill>
                <a:latin typeface="Calibri" panose="020F0502020204030204" pitchFamily="34" charset="0"/>
              </a:rPr>
              <a:t>Prednisolone (2.5– 7.5 mg/day ) X2  </a:t>
            </a:r>
          </a:p>
          <a:p>
            <a:pPr>
              <a:defRPr/>
            </a:pPr>
            <a:r>
              <a:rPr lang="en-GB" dirty="0">
                <a:solidFill>
                  <a:srgbClr val="07042E"/>
                </a:solidFill>
                <a:latin typeface="Calibri" panose="020F0502020204030204" pitchFamily="34" charset="0"/>
              </a:rPr>
              <a:t>Dexamethasone  (0.25–0.50 mg at bedtime )                      is an  option near the completion of growth</a:t>
            </a:r>
          </a:p>
          <a:p>
            <a:pPr marL="0" indent="0" algn="ctr">
              <a:buNone/>
              <a:defRPr/>
            </a:pPr>
            <a:r>
              <a:rPr lang="en-GB" sz="3600" dirty="0">
                <a:solidFill>
                  <a:srgbClr val="07042E"/>
                </a:solidFill>
                <a:latin typeface="Calibri" panose="020F0502020204030204" pitchFamily="34" charset="0"/>
              </a:rPr>
              <a:t>stress dose is required in certain conditions </a:t>
            </a:r>
          </a:p>
          <a:p>
            <a:pPr marL="0" indent="0" algn="ctr">
              <a:buNone/>
              <a:defRPr/>
            </a:pPr>
            <a:r>
              <a:rPr lang="en-GB" sz="3600" dirty="0">
                <a:solidFill>
                  <a:srgbClr val="07042E"/>
                </a:solidFill>
                <a:latin typeface="Calibri" panose="020F0502020204030204" pitchFamily="34" charset="0"/>
              </a:rPr>
              <a:t>( surgery, severe illness) </a:t>
            </a:r>
            <a:endParaRPr lang="el-GR" sz="3600" dirty="0">
              <a:solidFill>
                <a:srgbClr val="07042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8028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6543129"/>
              </p:ext>
            </p:extLst>
          </p:nvPr>
        </p:nvGraphicFramePr>
        <p:xfrm>
          <a:off x="323528" y="1628800"/>
          <a:ext cx="8435976" cy="4752528"/>
        </p:xfrm>
        <a:graphic>
          <a:graphicData uri="http://schemas.openxmlformats.org/drawingml/2006/table">
            <a:tbl>
              <a:tblPr/>
              <a:tblGrid>
                <a:gridCol w="360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7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Classic</a:t>
                      </a:r>
                      <a:endParaRPr kumimoji="0" lang="el-G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Non Classic</a:t>
                      </a:r>
                      <a:endParaRPr kumimoji="0" lang="el-G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Cortisol deficiency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2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Aldosterone deficiency 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Normal Cortisol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9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Partial Cortisol deficiency </a:t>
                      </a: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" name="Picture 2" descr="Image result for 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613" y="2666737"/>
            <a:ext cx="1077783" cy="7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699" y="2701826"/>
            <a:ext cx="987425" cy="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y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0472" y="3697027"/>
            <a:ext cx="1008924" cy="6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y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79927"/>
            <a:ext cx="936104" cy="6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y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37099"/>
            <a:ext cx="903965" cy="60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00FF00"/>
                </a:solidFill>
              </a:rPr>
              <a:t>Συγγενής Υπερπλασία Επινεφριδίων</a:t>
            </a:r>
            <a:endParaRPr lang="en-GB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920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solidFill>
            <a:schemeClr val="tx2">
              <a:lumMod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00FF00"/>
                </a:solidFill>
              </a:rPr>
              <a:t>Maintenance therapy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in fully grown  patients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6270932"/>
              </p:ext>
            </p:extLst>
          </p:nvPr>
        </p:nvGraphicFramePr>
        <p:xfrm>
          <a:off x="323528" y="1988840"/>
          <a:ext cx="8568952" cy="31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Drugs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Total dose - 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HC tablets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 - 25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 - 3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Prednisone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 – 7.5 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Prednisolone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 - 6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Dexamethasone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0.25 – 0.5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Fludrocortisone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0.05 – 0.2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8026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00FF00"/>
                </a:solidFill>
              </a:rPr>
              <a:t>Patients with CAH - Health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Shorter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Higher BMI and Waist Circumference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High levels of Cholesterol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Insulin Resistance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Increased Diastolic pressure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Hirsutism in females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Metabolic Syndrome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Mortality </a:t>
            </a:r>
          </a:p>
        </p:txBody>
      </p:sp>
    </p:spTree>
    <p:extLst>
      <p:ext uri="{BB962C8B-B14F-4D97-AF65-F5344CB8AC3E}">
        <p14:creationId xmlns:p14="http://schemas.microsoft.com/office/powerpoint/2010/main" xmlns="" val="2054930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00FF00"/>
                </a:solidFill>
              </a:rPr>
              <a:t>Biochemical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Levels of 17 OHP within the reference range and low levels of Androstenedione indicate excess GC treatment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Accept normal Androstenedione and 17 OHP above and 3 fold more than the upper limit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If there are no clinical problems, increased levels of 17 OHP with normal Androstenedione are not an indication of increasing the GC dose </a:t>
            </a:r>
          </a:p>
        </p:txBody>
      </p:sp>
      <p:pic>
        <p:nvPicPr>
          <p:cNvPr id="607234" name="Picture 2" descr="Image result for recomm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428" y="5445224"/>
            <a:ext cx="3036615" cy="110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205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caribbean.scielo.org/img/revistas/wimj/v55n2/a09tab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361493" cy="477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6300788" y="2492375"/>
            <a:ext cx="57467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48038" y="3213100"/>
            <a:ext cx="287337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550" y="3213100"/>
            <a:ext cx="360363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6092825"/>
            <a:ext cx="5545138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571604" y="3929066"/>
            <a:ext cx="1587496" cy="100806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357818" y="4000504"/>
            <a:ext cx="2268538" cy="100806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357554" y="3857628"/>
            <a:ext cx="1331913" cy="115093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5002E"/>
          </a:solidFill>
        </p:spPr>
        <p:txBody>
          <a:bodyPr/>
          <a:lstStyle/>
          <a:p>
            <a:r>
              <a:rPr lang="en-GB" dirty="0">
                <a:solidFill>
                  <a:srgbClr val="00FF00"/>
                </a:solidFill>
              </a:rPr>
              <a:t>Practice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HC divided into 3 to 4 doses is the drug of choice until the final height is achieved</a:t>
            </a:r>
          </a:p>
          <a:p>
            <a:r>
              <a:rPr lang="en-GB" dirty="0"/>
              <a:t>The timing of HC replacement is important with 50 % of the daily dose in the morning</a:t>
            </a:r>
          </a:p>
          <a:p>
            <a:r>
              <a:rPr lang="en-GB" dirty="0"/>
              <a:t>Adequate HC replacement fails to suppress </a:t>
            </a:r>
          </a:p>
          <a:p>
            <a:pPr marL="0" indent="0">
              <a:buNone/>
            </a:pPr>
            <a:r>
              <a:rPr lang="en-GB" dirty="0"/>
              <a:t>   17 OHP  but normalizes A4 and T into the age  </a:t>
            </a:r>
          </a:p>
          <a:p>
            <a:pPr marL="0" indent="0">
              <a:buNone/>
            </a:pPr>
            <a:r>
              <a:rPr lang="en-GB" dirty="0"/>
              <a:t>  and sex specific normal range </a:t>
            </a:r>
          </a:p>
        </p:txBody>
      </p:sp>
    </p:spTree>
    <p:extLst>
      <p:ext uri="{BB962C8B-B14F-4D97-AF65-F5344CB8AC3E}">
        <p14:creationId xmlns:p14="http://schemas.microsoft.com/office/powerpoint/2010/main" xmlns="" val="4161429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5002E"/>
          </a:solidFill>
        </p:spPr>
        <p:txBody>
          <a:bodyPr/>
          <a:lstStyle/>
          <a:p>
            <a:r>
              <a:rPr lang="en-GB" dirty="0">
                <a:solidFill>
                  <a:srgbClr val="00FF00"/>
                </a:solidFill>
              </a:rPr>
              <a:t>Practice points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The relative MC / m2 replacement declines with increasing age and replacement doses are monitored assessing Renin concentration  ( target upper normal and blood pressure ) </a:t>
            </a:r>
          </a:p>
          <a:p>
            <a:r>
              <a:rPr lang="en-GB" dirty="0"/>
              <a:t>GC over exposure appears to be a key factor associated with long – term health problems, thus patients at all ages should be treated with the absolute minimal required GC dose</a:t>
            </a:r>
          </a:p>
        </p:txBody>
      </p:sp>
    </p:spTree>
    <p:extLst>
      <p:ext uri="{BB962C8B-B14F-4D97-AF65-F5344CB8AC3E}">
        <p14:creationId xmlns:p14="http://schemas.microsoft.com/office/powerpoint/2010/main" xmlns="" val="2830044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7" name="Picture 3"/>
          <p:cNvPicPr>
            <a:picLocks noChangeAspect="1" noChangeArrowheads="1"/>
          </p:cNvPicPr>
          <p:nvPr/>
        </p:nvPicPr>
        <p:blipFill>
          <a:blip r:embed="rId2"/>
          <a:srcRect t="-2" b="70068"/>
          <a:stretch>
            <a:fillRect/>
          </a:stretch>
        </p:blipFill>
        <p:spPr bwMode="auto">
          <a:xfrm>
            <a:off x="0" y="212725"/>
            <a:ext cx="90678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ge result for BALANCE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08686" y="2810272"/>
            <a:ext cx="7450427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xmlns="" val="1292863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2" descr="https://popejoanthebook.files.wordpress.com/2011/12/screen-shot-2011-12-01-at-8-57-53-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2088"/>
            <a:ext cx="7488238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ncient-origins.net/sites/default/files/field/image/Pope-Joan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14070" r="14342"/>
          <a:stretch/>
        </p:blipFill>
        <p:spPr bwMode="auto">
          <a:xfrm>
            <a:off x="1187624" y="188640"/>
            <a:ext cx="6696744" cy="6378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http://images.mentalfloss.com/sites/default/files/styles/insert_main_wide_image/public/1joanhang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84121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BlFnYL8Ix50/TvC8IiZa5NI/AAAAAAAAB_M/_KYRqcHkwfk/s1600/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887788" cy="534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80259" name="Rectangle 1"/>
          <p:cNvSpPr>
            <a:spLocks noChangeArrowheads="1"/>
          </p:cNvSpPr>
          <p:nvPr/>
        </p:nvSpPr>
        <p:spPr bwMode="auto">
          <a:xfrm>
            <a:off x="198438" y="5732463"/>
            <a:ext cx="3940175" cy="83099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  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</a:rPr>
              <a:t>Sedia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Gestatoria</a:t>
            </a:r>
            <a:r>
              <a:rPr lang="el-GR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GB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  the </a:t>
            </a:r>
            <a:r>
              <a:rPr lang="en-US" sz="2400" dirty="0">
                <a:solidFill>
                  <a:srgbClr val="00FF00"/>
                </a:solidFill>
                <a:latin typeface="Calibri" panose="020F0502020204030204" pitchFamily="34" charset="0"/>
              </a:rPr>
              <a:t>"Ball feeling Chair"</a:t>
            </a:r>
          </a:p>
        </p:txBody>
      </p:sp>
      <p:pic>
        <p:nvPicPr>
          <p:cNvPr id="6" name="Picture 2" descr="https://usercontent1.hubstatic.com/5276798_f52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15611" y="548680"/>
            <a:ext cx="4448153" cy="2993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80261" name="Rectangle 6"/>
          <p:cNvSpPr>
            <a:spLocks noChangeArrowheads="1"/>
          </p:cNvSpPr>
          <p:nvPr/>
        </p:nvSpPr>
        <p:spPr bwMode="auto">
          <a:xfrm>
            <a:off x="4500563" y="3860800"/>
            <a:ext cx="4262437" cy="19399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 </a:t>
            </a:r>
            <a:r>
              <a:rPr lang="en-US" sz="2800" dirty="0">
                <a:solidFill>
                  <a:srgbClr val="FFFFFF"/>
                </a:solidFill>
                <a:latin typeface="Comic Sans MS" pitchFamily="66" charset="0"/>
              </a:rPr>
              <a:t>The kneeling Cardinal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omic Sans MS" pitchFamily="66" charset="0"/>
              </a:rPr>
              <a:t>is feeling for the Popes testicles and exclaiming </a:t>
            </a:r>
            <a:r>
              <a:rPr lang="en-US" sz="2800" dirty="0">
                <a:solidFill>
                  <a:srgbClr val="00FF00"/>
                </a:solidFill>
                <a:latin typeface="Comic Sans MS" pitchFamily="66" charset="0"/>
              </a:rPr>
              <a:t>"The Pontiff has them</a:t>
            </a:r>
            <a:r>
              <a:rPr lang="en-US" sz="3600" dirty="0">
                <a:solidFill>
                  <a:srgbClr val="00FF00"/>
                </a:solidFill>
                <a:latin typeface="Comic Sans MS" pitchFamily="66" charset="0"/>
              </a:rPr>
              <a:t>"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144463" y="58451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2000">
                <a:solidFill>
                  <a:srgbClr val="FFFFFF"/>
                </a:solidFill>
              </a:rPr>
              <a:t>Baubo:</a:t>
            </a:r>
            <a:r>
              <a:rPr lang="en-US" altLang="en-US" sz="2000">
                <a:solidFill>
                  <a:srgbClr val="FFFFFF"/>
                </a:solidFill>
              </a:rPr>
              <a:t> </a:t>
            </a:r>
            <a:r>
              <a:rPr lang="el-GR" altLang="en-US" sz="2000">
                <a:solidFill>
                  <a:srgbClr val="FFFFFF"/>
                </a:solidFill>
              </a:rPr>
              <a:t>a Case of Ambiguous Genitalia in the Eleusinian</a:t>
            </a:r>
            <a:r>
              <a:rPr lang="en-US" altLang="en-US" sz="2000">
                <a:solidFill>
                  <a:srgbClr val="FFFFFF"/>
                </a:solidFill>
              </a:rPr>
              <a:t> </a:t>
            </a:r>
          </a:p>
          <a:p>
            <a:r>
              <a:rPr lang="el-GR" altLang="en-US" sz="2000">
                <a:solidFill>
                  <a:srgbClr val="FFFFFF"/>
                </a:solidFill>
              </a:rPr>
              <a:t>Mysteries</a:t>
            </a:r>
            <a:r>
              <a:rPr lang="en-US" altLang="en-US" sz="2000">
                <a:solidFill>
                  <a:srgbClr val="FFFFFF"/>
                </a:solidFill>
              </a:rPr>
              <a:t> .   </a:t>
            </a:r>
            <a:r>
              <a:rPr lang="el-GR" altLang="en-US" sz="2000">
                <a:solidFill>
                  <a:srgbClr val="FFFFFF"/>
                </a:solidFill>
              </a:rPr>
              <a:t>Georgopoulos</a:t>
            </a:r>
            <a:r>
              <a:rPr lang="en-US" altLang="en-US" sz="2000">
                <a:solidFill>
                  <a:srgbClr val="FFFFFF"/>
                </a:solidFill>
              </a:rPr>
              <a:t> N.  -    </a:t>
            </a:r>
            <a:r>
              <a:rPr lang="en-US" altLang="en-US" sz="2000" b="1">
                <a:solidFill>
                  <a:srgbClr val="FFFFFF"/>
                </a:solidFill>
              </a:rPr>
              <a:t>Hormones 2003</a:t>
            </a:r>
            <a:endParaRPr lang="el-GR" altLang="en-US" sz="2000" b="1">
              <a:solidFill>
                <a:srgbClr val="FFFFFF"/>
              </a:solidFill>
            </a:endParaRPr>
          </a:p>
        </p:txBody>
      </p:sp>
      <p:pic>
        <p:nvPicPr>
          <p:cNvPr id="109571" name="Picture 3" descr="Βαυβώ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23851" y="1412924"/>
            <a:ext cx="2581275" cy="3681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35908" name="Text Box 5"/>
          <p:cNvSpPr txBox="1">
            <a:spLocks noChangeArrowheads="1"/>
          </p:cNvSpPr>
          <p:nvPr/>
        </p:nvSpPr>
        <p:spPr bwMode="auto">
          <a:xfrm>
            <a:off x="312738" y="214313"/>
            <a:ext cx="6215062" cy="18161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00FF00"/>
                </a:solidFill>
                <a:latin typeface="Comic Sans MS" pitchFamily="66" charset="0"/>
              </a:rPr>
              <a:t>Baubo</a:t>
            </a:r>
            <a:r>
              <a:rPr lang="en-GB" sz="2000">
                <a:solidFill>
                  <a:srgbClr val="FFFFFF"/>
                </a:solidFill>
                <a:latin typeface="Comic Sans MS" pitchFamily="66" charset="0"/>
              </a:rPr>
              <a:t>  is an old woman, who jested with Demeter , when Demeter was mourning the loss of her daughter, Persephone </a:t>
            </a:r>
          </a:p>
          <a:p>
            <a:pPr>
              <a:spcBef>
                <a:spcPct val="50000"/>
              </a:spcBef>
            </a:pPr>
            <a:endParaRPr lang="el-GR" altLang="en-US" sz="2400" b="1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09573" name="Picture 4" descr="http://www.bell-book-candle.co.uk/acatalog/isis_baubo_jpg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786606" y="214361"/>
            <a:ext cx="1944687" cy="6338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9574" name="Picture 1" descr="Baubo2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851920" y="1412924"/>
            <a:ext cx="2393950" cy="432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4000" dirty="0">
                <a:solidFill>
                  <a:srgbClr val="00FF00"/>
                </a:solidFill>
              </a:rPr>
              <a:t>Συγγενής Υπερπλασία Επινεφριδίων</a:t>
            </a:r>
            <a:endParaRPr lang="en-GB" sz="4000" dirty="0">
              <a:solidFill>
                <a:srgbClr val="00FF00"/>
              </a:solidFill>
            </a:endParaRPr>
          </a:p>
        </p:txBody>
      </p:sp>
      <p:graphicFrame>
        <p:nvGraphicFramePr>
          <p:cNvPr id="2365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6519059"/>
              </p:ext>
            </p:extLst>
          </p:nvPr>
        </p:nvGraphicFramePr>
        <p:xfrm>
          <a:off x="457200" y="1412875"/>
          <a:ext cx="5699446" cy="5040313"/>
        </p:xfrm>
        <a:graphic>
          <a:graphicData uri="http://schemas.openxmlformats.org/drawingml/2006/table">
            <a:tbl>
              <a:tblPr/>
              <a:tblGrid>
                <a:gridCol w="4187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2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</a:t>
                      </a:r>
                      <a:endParaRPr kumimoji="0" lang="el-GR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5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Υπερανδρογοναιμία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0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Επηρεασμένη σύνθεση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l-G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λδοστερόνης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1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Θήλυ με αμφίβολα γεννητικά όργανα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στη γέννηση </a:t>
                      </a:r>
                    </a:p>
                  </a:txBody>
                  <a:tcPr marL="91448" marR="9144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5-Point Star 1"/>
          <p:cNvSpPr/>
          <p:nvPr/>
        </p:nvSpPr>
        <p:spPr>
          <a:xfrm>
            <a:off x="4926013" y="256857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45092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3716338"/>
            <a:ext cx="9874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3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988" y="4941888"/>
            <a:ext cx="9874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1538" y="1571612"/>
            <a:ext cx="2207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ext Box 3" descr="Blue tissue paper"/>
          <p:cNvSpPr txBox="1">
            <a:spLocks noChangeArrowheads="1"/>
          </p:cNvSpPr>
          <p:nvPr/>
        </p:nvSpPr>
        <p:spPr bwMode="auto">
          <a:xfrm>
            <a:off x="107950" y="115888"/>
            <a:ext cx="9148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rgbClr val="00FF00"/>
                </a:solidFill>
                <a:latin typeface="Calibri" pitchFamily="34" charset="0"/>
              </a:rPr>
              <a:t>Neonate with cryptorchidism and </a:t>
            </a:r>
          </a:p>
          <a:p>
            <a:pPr algn="ctr"/>
            <a:r>
              <a:rPr lang="en-US" altLang="en-US" sz="4000">
                <a:solidFill>
                  <a:srgbClr val="00FF00"/>
                </a:solidFill>
                <a:latin typeface="Calibri" pitchFamily="34" charset="0"/>
              </a:rPr>
              <a:t>urethral  bleeding </a:t>
            </a:r>
          </a:p>
        </p:txBody>
      </p:sp>
      <p:pic>
        <p:nvPicPr>
          <p:cNvPr id="48640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46213"/>
            <a:ext cx="79200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3" descr="Blue tissue paper"/>
          <p:cNvSpPr txBox="1">
            <a:spLocks noChangeArrowheads="1"/>
          </p:cNvSpPr>
          <p:nvPr/>
        </p:nvSpPr>
        <p:spPr bwMode="auto">
          <a:xfrm>
            <a:off x="107950" y="115888"/>
            <a:ext cx="9148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rgbClr val="00FF00"/>
                </a:solidFill>
                <a:latin typeface="Calibri" pitchFamily="34" charset="0"/>
              </a:rPr>
              <a:t>Neonate with cryptorchidism and </a:t>
            </a:r>
          </a:p>
          <a:p>
            <a:pPr algn="ctr"/>
            <a:r>
              <a:rPr lang="en-US" altLang="en-US" sz="4000">
                <a:solidFill>
                  <a:srgbClr val="00FF00"/>
                </a:solidFill>
                <a:latin typeface="Calibri" pitchFamily="34" charset="0"/>
              </a:rPr>
              <a:t>urethral  bleeding </a:t>
            </a:r>
          </a:p>
        </p:txBody>
      </p:sp>
      <p:pic>
        <p:nvPicPr>
          <p:cNvPr id="490499" name="Picture 1"/>
          <p:cNvPicPr>
            <a:picLocks noChangeAspect="1"/>
          </p:cNvPicPr>
          <p:nvPr/>
        </p:nvPicPr>
        <p:blipFill>
          <a:blip r:embed="rId2"/>
          <a:srcRect t="7059" b="-7059"/>
          <a:stretch>
            <a:fillRect/>
          </a:stretch>
        </p:blipFill>
        <p:spPr bwMode="auto">
          <a:xfrm>
            <a:off x="468313" y="1557338"/>
            <a:ext cx="381635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00" name="Picture 4"/>
          <p:cNvPicPr>
            <a:picLocks noChangeAspect="1"/>
          </p:cNvPicPr>
          <p:nvPr/>
        </p:nvPicPr>
        <p:blipFill>
          <a:blip r:embed="rId3"/>
          <a:srcRect b="17346"/>
          <a:stretch>
            <a:fillRect/>
          </a:stretch>
        </p:blipFill>
        <p:spPr bwMode="auto">
          <a:xfrm>
            <a:off x="4681538" y="1557338"/>
            <a:ext cx="42465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Text Box 3" descr="Blue tissue paper"/>
          <p:cNvSpPr txBox="1">
            <a:spLocks noChangeArrowheads="1"/>
          </p:cNvSpPr>
          <p:nvPr/>
        </p:nvSpPr>
        <p:spPr bwMode="auto">
          <a:xfrm>
            <a:off x="107950" y="115888"/>
            <a:ext cx="9148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rgbClr val="00FF00"/>
                </a:solidFill>
                <a:latin typeface="Calibri" pitchFamily="34" charset="0"/>
              </a:rPr>
              <a:t>Neonate with cryptorchidism and </a:t>
            </a:r>
          </a:p>
          <a:p>
            <a:pPr algn="ctr"/>
            <a:r>
              <a:rPr lang="en-US" altLang="en-US" sz="4000">
                <a:solidFill>
                  <a:srgbClr val="00FF00"/>
                </a:solidFill>
                <a:latin typeface="Calibri" pitchFamily="34" charset="0"/>
              </a:rPr>
              <a:t>urethral  bleeding </a:t>
            </a:r>
          </a:p>
        </p:txBody>
      </p:sp>
      <p:pic>
        <p:nvPicPr>
          <p:cNvPr id="49152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1558925"/>
            <a:ext cx="3665537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47813"/>
            <a:ext cx="36718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20638"/>
            <a:ext cx="912177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5724128" y="4005064"/>
            <a:ext cx="1922512" cy="14904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23528" y="620688"/>
            <a:ext cx="8568952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9_Default Design">
  <a:themeElements>
    <a:clrScheme name="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Default Design">
  <a:themeElements>
    <a:clrScheme name="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795</Words>
  <Application>Microsoft Office PowerPoint</Application>
  <PresentationFormat>Προβολή στην οθόνη (4:3)</PresentationFormat>
  <Paragraphs>229</Paragraphs>
  <Slides>47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10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8" baseType="lpstr">
      <vt:lpstr>19_Default Design</vt:lpstr>
      <vt:lpstr>Default Design</vt:lpstr>
      <vt:lpstr>7_Default Design</vt:lpstr>
      <vt:lpstr>13_Office Theme</vt:lpstr>
      <vt:lpstr>4_Default Design</vt:lpstr>
      <vt:lpstr>1_Office Theme</vt:lpstr>
      <vt:lpstr>6_Office Theme</vt:lpstr>
      <vt:lpstr>10_Office Theme</vt:lpstr>
      <vt:lpstr>16_Office Theme</vt:lpstr>
      <vt:lpstr>20_Default Design</vt:lpstr>
      <vt:lpstr>Γράφημα του Microsoft Office Excel</vt:lpstr>
      <vt:lpstr>Διαφάνεια 1</vt:lpstr>
      <vt:lpstr>Διαφάνεια 2</vt:lpstr>
      <vt:lpstr>Συγγενής Υπερπλασία Επινεφριδίων</vt:lpstr>
      <vt:lpstr>Διαφάνεια 4</vt:lpstr>
      <vt:lpstr>Συγγενής Υπερπλασία Επινεφριδίων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Θεραπευτική αντιμετώπιση </vt:lpstr>
      <vt:lpstr>Συνθετικά σκευάσματα με γλυκοκορτικοειδή δράση</vt:lpstr>
      <vt:lpstr>GC  - treatment considerations </vt:lpstr>
      <vt:lpstr>MC - treatment considerations </vt:lpstr>
      <vt:lpstr>Διαφάνεια 20</vt:lpstr>
      <vt:lpstr>Κλασσική μορφή ΣΥΕ</vt:lpstr>
      <vt:lpstr>Διαφάνεια 22</vt:lpstr>
      <vt:lpstr>Διαφάνεια 23</vt:lpstr>
      <vt:lpstr>Διαφάνεια 24</vt:lpstr>
      <vt:lpstr>Διαφάνεια 25</vt:lpstr>
      <vt:lpstr>Κλασσική μορφή ΣΥΕ</vt:lpstr>
      <vt:lpstr>Surface area 1.08 m2  </vt:lpstr>
      <vt:lpstr>Συγγενής Υπερπλασία Επινεφριδίων</vt:lpstr>
      <vt:lpstr>Clinical presentation – 280 cases </vt:lpstr>
      <vt:lpstr>Διαφάνεια 30</vt:lpstr>
      <vt:lpstr>ACTH test (Cortrosyn 0.25mg)  IV   17 ΟΗ Ρrogesterone at  0 and 60 min</vt:lpstr>
      <vt:lpstr>Διαφάνεια 32</vt:lpstr>
      <vt:lpstr>Διαφάνεια 33</vt:lpstr>
      <vt:lpstr>Whom to treat </vt:lpstr>
      <vt:lpstr>Διαφάνεια 35</vt:lpstr>
      <vt:lpstr>Συγγενής Υπερπλασία Επινεφριδίων</vt:lpstr>
      <vt:lpstr>Maintenance therapy  in fully grown  patients </vt:lpstr>
      <vt:lpstr>Patients with CAH - Health issues</vt:lpstr>
      <vt:lpstr>Biochemical monitoring</vt:lpstr>
      <vt:lpstr>Practice points </vt:lpstr>
      <vt:lpstr>Practice points 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N.SKORDIS</dc:creator>
  <cp:lastModifiedBy>admin</cp:lastModifiedBy>
  <cp:revision>258</cp:revision>
  <dcterms:created xsi:type="dcterms:W3CDTF">2014-01-27T14:19:39Z</dcterms:created>
  <dcterms:modified xsi:type="dcterms:W3CDTF">2020-10-04T10:50:54Z</dcterms:modified>
</cp:coreProperties>
</file>