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7" r:id="rId2"/>
    <p:sldId id="318" r:id="rId3"/>
    <p:sldId id="284" r:id="rId4"/>
    <p:sldId id="289" r:id="rId5"/>
    <p:sldId id="290"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266" r:id="rId28"/>
    <p:sldId id="313" r:id="rId29"/>
    <p:sldId id="314" r:id="rId30"/>
    <p:sldId id="315" r:id="rId31"/>
    <p:sldId id="316"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75" d="100"/>
          <a:sy n="75" d="100"/>
        </p:scale>
        <p:origin x="-900" y="-558"/>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C8821-FE30-44DE-A5FA-E5CA0E1D7B1F}" type="datetimeFigureOut">
              <a:rPr lang="en-US" smtClean="0"/>
              <a:pPr/>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30B76-9CB8-42F7-AFBC-0D0073AD4F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830B76-9CB8-42F7-AFBC-0D0073AD4FF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200" b="1" dirty="0" smtClean="0">
                <a:solidFill>
                  <a:srgbClr val="C00000"/>
                </a:solidFill>
                <a:effectLst>
                  <a:outerShdw blurRad="50800" dist="38100" algn="tr" rotWithShape="0">
                    <a:prstClr val="black">
                      <a:alpha val="40000"/>
                    </a:prstClr>
                  </a:outerShdw>
                </a:effectLst>
                <a:latin typeface="Book Antiqua" pitchFamily="18" charset="0"/>
              </a:rPr>
              <a:t>Ενότητα 6</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a:r>
            <a:br>
              <a:rPr lang="el-GR"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Αἰωνιότητα Ι</a:t>
            </a:r>
            <a:r>
              <a:rPr lang="en-US" sz="3200" b="1" i="1" dirty="0" smtClean="0">
                <a:solidFill>
                  <a:srgbClr val="002060"/>
                </a:solidFill>
                <a:latin typeface="Book Antiqua"/>
                <a:ea typeface="Calibri"/>
                <a:cs typeface="Times New Roman"/>
              </a:rPr>
              <a:t>V</a:t>
            </a:r>
            <a:r>
              <a:rPr lang="en-US" sz="3200" b="1" i="1" dirty="0" smtClean="0">
                <a:solidFill>
                  <a:srgbClr val="002060"/>
                </a:solidFill>
                <a:latin typeface="Book Antiqua" pitchFamily="18" charset="0"/>
              </a:rPr>
              <a:t> </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Το ἐπίκτητο ως έννοια ἐξωτερικότητας</a:t>
            </a:r>
            <a:endParaRPr lang="el-GR" sz="3600" dirty="0"/>
          </a:p>
        </p:txBody>
      </p:sp>
      <p:sp>
        <p:nvSpPr>
          <p:cNvPr id="3" name="2 - Θέση περιεχομένου"/>
          <p:cNvSpPr>
            <a:spLocks noGrp="1"/>
          </p:cNvSpPr>
          <p:nvPr>
            <p:ph idx="1"/>
          </p:nvPr>
        </p:nvSpPr>
        <p:spPr>
          <a:xfrm>
            <a:off x="228600" y="1828800"/>
            <a:ext cx="8686800" cy="2590800"/>
          </a:xfrm>
        </p:spPr>
        <p:txBody>
          <a:bodyPr>
            <a:noAutofit/>
          </a:bodyPr>
          <a:lstStyle/>
          <a:p>
            <a:pPr marL="0" indent="0" algn="just">
              <a:buNone/>
            </a:pPr>
            <a:r>
              <a:rPr lang="el-GR" sz="2600" b="1" dirty="0" smtClean="0">
                <a:solidFill>
                  <a:srgbClr val="002060"/>
                </a:solidFill>
                <a:latin typeface="Book Antiqua" pitchFamily="18" charset="0"/>
                <a:ea typeface="Calibri"/>
                <a:cs typeface="Times New Roman"/>
              </a:rPr>
              <a:t>Η έννοια του </a:t>
            </a:r>
            <a:r>
              <a:rPr lang="el-GR" sz="2600" b="1" dirty="0" err="1" smtClean="0">
                <a:solidFill>
                  <a:srgbClr val="002060"/>
                </a:solidFill>
                <a:latin typeface="Book Antiqua" pitchFamily="18" charset="0"/>
                <a:ea typeface="Calibri"/>
              </a:rPr>
              <a:t>ἐ</a:t>
            </a:r>
            <a:r>
              <a:rPr lang="el-GR" sz="2600" b="1" dirty="0" err="1" smtClean="0">
                <a:solidFill>
                  <a:srgbClr val="002060"/>
                </a:solidFill>
                <a:latin typeface="Book Antiqua" pitchFamily="18" charset="0"/>
                <a:ea typeface="Calibri"/>
                <a:cs typeface="Times New Roman"/>
              </a:rPr>
              <a:t>πίκτητου</a:t>
            </a:r>
            <a:r>
              <a:rPr lang="el-GR" sz="2600" b="1" dirty="0" smtClean="0">
                <a:solidFill>
                  <a:srgbClr val="002060"/>
                </a:solidFill>
                <a:latin typeface="Book Antiqua" pitchFamily="18" charset="0"/>
                <a:ea typeface="Calibri"/>
                <a:cs typeface="Times New Roman"/>
              </a:rPr>
              <a:t> είναι έννοια </a:t>
            </a:r>
            <a:r>
              <a:rPr lang="el-GR" sz="2600" b="1" dirty="0" smtClean="0">
                <a:solidFill>
                  <a:srgbClr val="002060"/>
                </a:solidFill>
                <a:latin typeface="Book Antiqua" pitchFamily="18" charset="0"/>
                <a:ea typeface="Calibri"/>
              </a:rPr>
              <a:t>ἐ</a:t>
            </a:r>
            <a:r>
              <a:rPr lang="el-GR" sz="2600" b="1" dirty="0" smtClean="0">
                <a:solidFill>
                  <a:srgbClr val="002060"/>
                </a:solidFill>
                <a:latin typeface="Book Antiqua" pitchFamily="18" charset="0"/>
                <a:ea typeface="Calibri"/>
                <a:cs typeface="Times New Roman"/>
              </a:rPr>
              <a:t>ξωτερικότητας, το </a:t>
            </a:r>
            <a:r>
              <a:rPr lang="el-GR" sz="2600" b="1" dirty="0" err="1" smtClean="0">
                <a:solidFill>
                  <a:srgbClr val="002060"/>
                </a:solidFill>
                <a:latin typeface="Book Antiqua" pitchFamily="18" charset="0"/>
                <a:ea typeface="Calibri"/>
              </a:rPr>
              <a:t>ἐ</a:t>
            </a:r>
            <a:r>
              <a:rPr lang="el-GR" sz="2600" b="1" dirty="0" err="1" smtClean="0">
                <a:solidFill>
                  <a:srgbClr val="002060"/>
                </a:solidFill>
                <a:latin typeface="Book Antiqua" pitchFamily="18" charset="0"/>
                <a:ea typeface="Calibri"/>
                <a:cs typeface="Times New Roman"/>
              </a:rPr>
              <a:t>πίκτητο</a:t>
            </a:r>
            <a:r>
              <a:rPr lang="el-GR" sz="2600" b="1" dirty="0" smtClean="0">
                <a:solidFill>
                  <a:srgbClr val="002060"/>
                </a:solidFill>
                <a:latin typeface="Book Antiqua" pitchFamily="18" charset="0"/>
                <a:ea typeface="Calibri"/>
                <a:cs typeface="Times New Roman"/>
              </a:rPr>
              <a:t> είναι κάτι που μού έρχεται απέξω. Η επιμονή του Πλωτίνου στην αυτοπαραγωγή του Νο</a:t>
            </a:r>
            <a:r>
              <a:rPr lang="el-GR" sz="2600" b="1" dirty="0" smtClean="0">
                <a:solidFill>
                  <a:srgbClr val="002060"/>
                </a:solidFill>
                <a:latin typeface="Book Antiqua" pitchFamily="18" charset="0"/>
                <a:ea typeface="Calibri"/>
              </a:rPr>
              <a:t>ῦ</a:t>
            </a:r>
            <a:r>
              <a:rPr lang="el-GR" sz="2600" b="1" dirty="0" smtClean="0">
                <a:solidFill>
                  <a:srgbClr val="002060"/>
                </a:solidFill>
                <a:latin typeface="Book Antiqua" pitchFamily="18" charset="0"/>
                <a:ea typeface="Calibri"/>
                <a:cs typeface="Times New Roman"/>
              </a:rPr>
              <a:t> είναι ότι δεν τού έρχεται τίποτα απέξω και γι' αυτόν τον λόγο είναι πλήρης, είναι ελεύθερος και μπορεί να είναι ο τόπος της αλήθειας.</a:t>
            </a:r>
            <a:endParaRPr lang="el-GR" sz="2600" dirty="0">
              <a:solidFill>
                <a:srgbClr val="002060"/>
              </a:solidFill>
              <a:latin typeface="Book Antiqua" pitchFamily="18" charset="0"/>
            </a:endParaRPr>
          </a:p>
        </p:txBody>
      </p:sp>
      <p:pic>
        <p:nvPicPr>
          <p:cNvPr id="5" name="4 - Εικόνα"/>
          <p:cNvPicPr/>
          <p:nvPr/>
        </p:nvPicPr>
        <p:blipFill>
          <a:blip r:embed="rId2" cstate="print">
            <a:lum contrast="10000"/>
          </a:blip>
          <a:srcRect l="38385" t="24121" r="35985" b="64760"/>
          <a:stretch>
            <a:fillRect/>
          </a:stretch>
        </p:blipFill>
        <p:spPr bwMode="auto">
          <a:xfrm>
            <a:off x="4343400" y="4648200"/>
            <a:ext cx="4572000" cy="1600200"/>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228600" y="5105400"/>
            <a:ext cx="4735821" cy="954107"/>
          </a:xfrm>
          <a:prstGeom prst="rect">
            <a:avLst/>
          </a:prstGeom>
        </p:spPr>
        <p:txBody>
          <a:bodyPr wrap="square">
            <a:spAutoFit/>
          </a:bodyPr>
          <a:lstStyle/>
          <a:p>
            <a:pPr algn="just"/>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[ψυχή] </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ἕν τι ἀεὶ τῶν ὄντων· </a:t>
            </a:r>
          </a:p>
          <a:p>
            <a:pPr algn="just"/>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ὁ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δὲ</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νοῦς πάντα</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152400"/>
            <a:ext cx="5181600" cy="792162"/>
          </a:xfrm>
        </p:spPr>
        <p:txBody>
          <a:bodyPr>
            <a:noAutofit/>
          </a:bodyPr>
          <a:lstStyle/>
          <a:p>
            <a:pPr algn="l"/>
            <a:r>
              <a:rPr lang="el-GR" sz="2800" b="1" dirty="0" smtClean="0">
                <a:solidFill>
                  <a:srgbClr val="C00000"/>
                </a:solidFill>
                <a:effectLst>
                  <a:outerShdw blurRad="50800" dist="38100" algn="tr" rotWithShape="0">
                    <a:prstClr val="black">
                      <a:alpha val="40000"/>
                    </a:prstClr>
                  </a:outerShdw>
                </a:effectLst>
                <a:latin typeface="Book Antiqua" pitchFamily="18" charset="0"/>
              </a:rPr>
              <a:t/>
            </a:r>
            <a:br>
              <a:rPr lang="el-GR" sz="2800" b="1" dirty="0" smtClean="0">
                <a:solidFill>
                  <a:srgbClr val="C00000"/>
                </a:solidFill>
                <a:effectLst>
                  <a:outerShdw blurRad="50800" dist="38100" algn="tr" rotWithShape="0">
                    <a:prstClr val="black">
                      <a:alpha val="40000"/>
                    </a:prstClr>
                  </a:outerShdw>
                </a:effectLst>
                <a:latin typeface="Book Antiqua" pitchFamily="18" charset="0"/>
              </a:rPr>
            </a:br>
            <a:r>
              <a:rPr lang="el-GR" sz="800" b="1" dirty="0" smtClean="0">
                <a:solidFill>
                  <a:srgbClr val="C00000"/>
                </a:solidFill>
                <a:effectLst>
                  <a:outerShdw blurRad="50800" dist="38100" algn="tr" rotWithShape="0">
                    <a:prstClr val="black">
                      <a:alpha val="40000"/>
                    </a:prstClr>
                  </a:outerShdw>
                </a:effectLst>
                <a:latin typeface="Book Antiqua" pitchFamily="18" charset="0"/>
              </a:rPr>
              <a:t> </a:t>
            </a:r>
            <a:r>
              <a:rPr lang="el-GR" sz="2800" b="1" dirty="0" smtClean="0">
                <a:solidFill>
                  <a:srgbClr val="C00000"/>
                </a:solidFill>
                <a:effectLst>
                  <a:outerShdw blurRad="50800" dist="38100" algn="tr" rotWithShape="0">
                    <a:prstClr val="black">
                      <a:alpha val="40000"/>
                    </a:prstClr>
                  </a:outerShdw>
                </a:effectLst>
                <a:latin typeface="Book Antiqua" pitchFamily="18" charset="0"/>
              </a:rPr>
              <a:t/>
            </a:r>
            <a:br>
              <a:rPr lang="el-GR" sz="2800" b="1" dirty="0" smtClean="0">
                <a:solidFill>
                  <a:srgbClr val="C00000"/>
                </a:solidFill>
                <a:effectLst>
                  <a:outerShdw blurRad="50800" dist="38100" algn="tr" rotWithShape="0">
                    <a:prstClr val="black">
                      <a:alpha val="40000"/>
                    </a:prstClr>
                  </a:outerShdw>
                </a:effectLst>
                <a:latin typeface="Book Antiqua" pitchFamily="18" charset="0"/>
              </a:rPr>
            </a:br>
            <a:r>
              <a:rPr lang="el-GR" sz="2800" b="1" dirty="0" smtClean="0">
                <a:solidFill>
                  <a:srgbClr val="C00000"/>
                </a:solidFill>
                <a:effectLst>
                  <a:outerShdw blurRad="50800" dist="38100" algn="tr" rotWithShape="0">
                    <a:prstClr val="black">
                      <a:alpha val="40000"/>
                    </a:prstClr>
                  </a:outerShdw>
                </a:effectLst>
                <a:latin typeface="Book Antiqua" pitchFamily="18" charset="0"/>
              </a:rPr>
              <a:t> πληρότητα — ἐσωτερικότητα</a:t>
            </a:r>
            <a:br>
              <a:rPr lang="el-GR" sz="2800" b="1" dirty="0" smtClean="0">
                <a:solidFill>
                  <a:srgbClr val="C00000"/>
                </a:solidFill>
                <a:effectLst>
                  <a:outerShdw blurRad="50800" dist="38100" algn="tr" rotWithShape="0">
                    <a:prstClr val="black">
                      <a:alpha val="40000"/>
                    </a:prstClr>
                  </a:outerShdw>
                </a:effectLst>
                <a:latin typeface="Book Antiqua" pitchFamily="18" charset="0"/>
              </a:rPr>
            </a:br>
            <a:endParaRPr lang="el-GR" sz="2800" dirty="0"/>
          </a:p>
        </p:txBody>
      </p:sp>
      <p:sp>
        <p:nvSpPr>
          <p:cNvPr id="3" name="2 - Θέση περιεχομένου"/>
          <p:cNvSpPr>
            <a:spLocks noGrp="1"/>
          </p:cNvSpPr>
          <p:nvPr>
            <p:ph idx="1"/>
          </p:nvPr>
        </p:nvSpPr>
        <p:spPr>
          <a:xfrm>
            <a:off x="228600" y="2438401"/>
            <a:ext cx="8686800" cy="2514599"/>
          </a:xfrm>
        </p:spPr>
        <p:txBody>
          <a:bodyPr>
            <a:normAutofit lnSpcReduction="10000"/>
          </a:bodyPr>
          <a:lstStyle/>
          <a:p>
            <a:pPr marL="0" indent="0" algn="just">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Πάνω σ' αυτό το δίπολο της πληρότητας και της </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rPr>
              <a:t>ἐ</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σωτερικότητας</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από τη μια και της μερικότητας και της </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ἐ</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ξωτερικότητας από την άλλη, ο Πλωτ</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ῖ</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νος θα κτίσει τη διαφορά ανάμεσα στην α</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ωνιότητα και στον χρόνο.</a:t>
            </a:r>
            <a:endParaRPr lang="el-GR" dirty="0">
              <a:solidFill>
                <a:srgbClr val="002060"/>
              </a:solidFill>
              <a:effectLst>
                <a:outerShdw blurRad="38100" dist="38100" dir="2700000" algn="tl">
                  <a:srgbClr val="000000">
                    <a:alpha val="43137"/>
                  </a:srgbClr>
                </a:outerShdw>
              </a:effectLst>
              <a:latin typeface="Book Antiqua" pitchFamily="18" charset="0"/>
            </a:endParaRPr>
          </a:p>
        </p:txBody>
      </p:sp>
      <p:pic>
        <p:nvPicPr>
          <p:cNvPr id="4" name="3 - Εικόνα"/>
          <p:cNvPicPr/>
          <p:nvPr/>
        </p:nvPicPr>
        <p:blipFill>
          <a:blip r:embed="rId2" cstate="print">
            <a:lum contrast="10000"/>
          </a:blip>
          <a:srcRect l="44566" t="20543" r="39905" b="69280"/>
          <a:stretch>
            <a:fillRect/>
          </a:stretch>
        </p:blipFill>
        <p:spPr bwMode="auto">
          <a:xfrm>
            <a:off x="2895600" y="5029200"/>
            <a:ext cx="2971800" cy="144780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3352800" y="1417638"/>
            <a:ext cx="5562600" cy="792162"/>
          </a:xfrm>
          <a:prstGeom prst="rect">
            <a:avLst/>
          </a:prstGeom>
        </p:spPr>
        <p:txBody>
          <a:bodyPr vert="horz" lIns="91440" tIns="45720" rIns="91440" bIns="45720" rtlCol="0" anchor="ctr">
            <a:noAutofit/>
          </a:bodyPr>
          <a:lstStyle/>
          <a:p>
            <a:pPr>
              <a:spcBef>
                <a:spcPct val="0"/>
              </a:spcBef>
            </a:pPr>
            <a:r>
              <a:rPr lang="el-GR" sz="28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μερικότητα </a:t>
            </a:r>
            <a:r>
              <a:rPr lang="el-GR" sz="2800" b="1" dirty="0" smtClean="0">
                <a:solidFill>
                  <a:srgbClr val="C00000"/>
                </a:solidFill>
                <a:effectLst>
                  <a:outerShdw blurRad="50800" dist="38100" algn="tr" rotWithShape="0">
                    <a:prstClr val="black">
                      <a:alpha val="40000"/>
                    </a:prstClr>
                  </a:outerShdw>
                </a:effectLst>
                <a:latin typeface="Book Antiqua" pitchFamily="18" charset="0"/>
              </a:rPr>
              <a:t>— </a:t>
            </a:r>
            <a:r>
              <a:rPr lang="el-GR" sz="28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ἐξωτερικότητα</a:t>
            </a:r>
            <a:r>
              <a:rPr kumimoji="0" lang="el-GR" sz="2800" b="1" i="0"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
            </a:r>
            <a:br>
              <a:rPr kumimoji="0" lang="el-GR" sz="2800" b="1" i="0"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br>
            <a:endParaRPr kumimoji="0" lang="el-G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Ορθογώνιο"/>
          <p:cNvSpPr/>
          <p:nvPr/>
        </p:nvSpPr>
        <p:spPr>
          <a:xfrm>
            <a:off x="5867400" y="304800"/>
            <a:ext cx="1925655" cy="523220"/>
          </a:xfrm>
          <a:prstGeom prst="rect">
            <a:avLst/>
          </a:prstGeom>
        </p:spPr>
        <p:txBody>
          <a:bodyPr wrap="square">
            <a:spAutoFit/>
          </a:bodyPr>
          <a:lstStyle/>
          <a:p>
            <a:pPr algn="ctr"/>
            <a:r>
              <a:rPr lang="el-GR" sz="2800" b="1" dirty="0" smtClean="0">
                <a:solidFill>
                  <a:srgbClr val="00B050"/>
                </a:solidFill>
                <a:effectLst>
                  <a:outerShdw blurRad="50800" dist="38100" algn="tr" rotWithShape="0">
                    <a:prstClr val="black">
                      <a:alpha val="40000"/>
                    </a:prstClr>
                  </a:outerShdw>
                </a:effectLst>
                <a:latin typeface="Book Antiqua" pitchFamily="18" charset="0"/>
                <a:ea typeface="+mj-ea"/>
                <a:cs typeface="+mj-cs"/>
              </a:rPr>
              <a:t>Δίπολο</a:t>
            </a:r>
          </a:p>
        </p:txBody>
      </p:sp>
      <p:sp>
        <p:nvSpPr>
          <p:cNvPr id="7" name="6 - Αριστερό-δεξιό βέλος"/>
          <p:cNvSpPr/>
          <p:nvPr/>
        </p:nvSpPr>
        <p:spPr>
          <a:xfrm>
            <a:off x="5181600" y="381000"/>
            <a:ext cx="914400" cy="457200"/>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8" name="7 - Βέλος επάνω-κάτω"/>
          <p:cNvSpPr/>
          <p:nvPr/>
        </p:nvSpPr>
        <p:spPr>
          <a:xfrm>
            <a:off x="7696200" y="381000"/>
            <a:ext cx="457200" cy="9144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Autofit/>
          </a:bodyPr>
          <a:lstStyle/>
          <a:p>
            <a:r>
              <a:rPr lang="en-US" sz="4000" b="1" dirty="0" smtClean="0">
                <a:solidFill>
                  <a:srgbClr val="C00000"/>
                </a:solidFill>
                <a:effectLst>
                  <a:outerShdw blurRad="50800" dist="38100" algn="tr" rotWithShape="0">
                    <a:prstClr val="black">
                      <a:alpha val="40000"/>
                    </a:prstClr>
                  </a:outerShdw>
                </a:effectLst>
                <a:latin typeface="Book Antiqua" pitchFamily="18" charset="0"/>
              </a:rPr>
              <a:t>V</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8 [31] 4. 11–επόμενοι στίχοι   </a:t>
            </a:r>
            <a:br>
              <a:rPr lang="el-GR" sz="4000" b="1" dirty="0" smtClean="0">
                <a:solidFill>
                  <a:srgbClr val="C00000"/>
                </a:solidFill>
                <a:effectLst>
                  <a:outerShdw blurRad="50800" dist="38100" algn="tr" rotWithShape="0">
                    <a:prstClr val="black">
                      <a:alpha val="40000"/>
                    </a:prstClr>
                  </a:outerShdw>
                </a:effectLst>
                <a:latin typeface="Book Antiqua" pitchFamily="18" charset="0"/>
              </a:rPr>
            </a:br>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Περὶ τοῦ νοητοῦ κάλλους</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590800"/>
            <a:ext cx="8686800" cy="990600"/>
          </a:xfrm>
        </p:spPr>
        <p:txBody>
          <a:bodyPr>
            <a:normAutofit/>
          </a:bodyPr>
          <a:lstStyle/>
          <a:p>
            <a:pPr marL="0" indent="0" algn="ctr">
              <a:buNone/>
            </a:pPr>
            <a:r>
              <a:rPr lang="el-GR" sz="4400" b="1" i="1" dirty="0" smtClean="0">
                <a:solidFill>
                  <a:srgbClr val="C00000"/>
                </a:solidFill>
                <a:effectLst>
                  <a:outerShdw blurRad="38100" dist="38100" dir="2700000" algn="tl">
                    <a:srgbClr val="000000">
                      <a:alpha val="43137"/>
                    </a:srgbClr>
                  </a:outerShdw>
                </a:effectLst>
                <a:latin typeface="Book Antiqua"/>
                <a:ea typeface="Calibri"/>
                <a:cs typeface="Times New Roman"/>
              </a:rPr>
              <a:t>κίνησις καθαρά</a:t>
            </a:r>
            <a:endParaRPr lang="el-GR" sz="4400" i="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228600" y="3962400"/>
            <a:ext cx="8686800" cy="1077218"/>
          </a:xfrm>
          <a:prstGeom prst="rect">
            <a:avLst/>
          </a:prstGeom>
          <a:effectLst>
            <a:outerShdw blurRad="50800" dist="38100" dir="2700000" algn="tl" rotWithShape="0">
              <a:prstClr val="black">
                <a:alpha val="40000"/>
              </a:prstClr>
            </a:outerShdw>
          </a:effectLst>
        </p:spPr>
        <p:txBody>
          <a:bodyPr wrap="square">
            <a:spAutoFit/>
          </a:bodyPr>
          <a:lstStyle/>
          <a:p>
            <a:pPr algn="just"/>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rPr>
              <a:t>«</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Ἔστι</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δὲ</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καὶ κίνησις καθαρά·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οὐ</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γὰρ</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συγχεῖ</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αὐτὴν</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ἰοῦσαν</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ὃ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κινεῖ</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ἕτερον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αὐτῆς</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32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ὑπάρχον</a:t>
            </a:r>
            <a:r>
              <a:rPr lang="el-GR" sz="3200" b="1" i="1" dirty="0" smtClean="0">
                <a:solidFill>
                  <a:srgbClr val="002060"/>
                </a:solidFill>
                <a:effectLst>
                  <a:outerShdw blurRad="38100" dist="38100" dir="2700000" algn="tl">
                    <a:srgbClr val="000000">
                      <a:alpha val="43137"/>
                    </a:srgbClr>
                  </a:outerShdw>
                </a:effectLst>
                <a:latin typeface="Book Antiqua" pitchFamily="18" charset="0"/>
                <a:ea typeface="Calibri"/>
              </a:rPr>
              <a:t>·...</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3200" b="1"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n-US" b="1" dirty="0" smtClean="0">
                <a:solidFill>
                  <a:srgbClr val="C00000"/>
                </a:solidFill>
                <a:effectLst>
                  <a:outerShdw blurRad="50800" dist="38100" algn="tr" rotWithShape="0">
                    <a:prstClr val="black">
                      <a:alpha val="40000"/>
                    </a:prstClr>
                  </a:outerShdw>
                </a:effectLst>
                <a:latin typeface="Book Antiqua" pitchFamily="18" charset="0"/>
              </a:rPr>
              <a:t>V </a:t>
            </a:r>
            <a:r>
              <a:rPr lang="el-GR" b="1" dirty="0" smtClean="0">
                <a:solidFill>
                  <a:srgbClr val="C00000"/>
                </a:solidFill>
                <a:effectLst>
                  <a:outerShdw blurRad="50800" dist="38100" algn="tr" rotWithShape="0">
                    <a:prstClr val="black">
                      <a:alpha val="40000"/>
                    </a:prstClr>
                  </a:outerShdw>
                </a:effectLst>
                <a:latin typeface="Book Antiqua" pitchFamily="18" charset="0"/>
              </a:rPr>
              <a:t>8 12. 17</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524000"/>
            <a:ext cx="8915400" cy="838200"/>
          </a:xfrm>
        </p:spPr>
        <p:txBody>
          <a:bodyPr>
            <a:noAutofit/>
          </a:bodyPr>
          <a:lstStyle/>
          <a:p>
            <a:pPr algn="ctr">
              <a:buNone/>
            </a:pPr>
            <a:r>
              <a:rPr lang="el-GR" sz="4400"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ἔχει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δὲ</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καὶ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τὸ</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ἀεὶ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αὐτοῦ</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ὡς</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εἰκών</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r>
              <a:rPr lang="el-GR" sz="4400"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4400"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152400" y="3124200"/>
            <a:ext cx="8763000" cy="3077766"/>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Το α</a:t>
            </a:r>
            <a:r>
              <a:rPr lang="el-GR" sz="2400" b="1" dirty="0" smtClean="0">
                <a:solidFill>
                  <a:srgbClr val="C00000"/>
                </a:solidFill>
                <a:effectLst>
                  <a:outerShdw blurRad="38100" dist="38100" dir="2700000" algn="tl">
                    <a:srgbClr val="000000">
                      <a:alpha val="43137"/>
                    </a:srgbClr>
                  </a:outerShdw>
                </a:effectLst>
                <a:latin typeface="Times New Roman"/>
                <a:ea typeface="Calibri"/>
              </a:rPr>
              <a:t>ἰ</a:t>
            </a:r>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σθητό διαθέτει την α</a:t>
            </a:r>
            <a:r>
              <a:rPr lang="el-GR" sz="2400" b="1" dirty="0" smtClean="0">
                <a:solidFill>
                  <a:srgbClr val="C00000"/>
                </a:solidFill>
                <a:effectLst>
                  <a:outerShdw blurRad="38100" dist="38100" dir="2700000" algn="tl">
                    <a:srgbClr val="000000">
                      <a:alpha val="43137"/>
                    </a:srgbClr>
                  </a:outerShdw>
                </a:effectLst>
                <a:latin typeface="Times New Roman"/>
                <a:ea typeface="Calibri"/>
              </a:rPr>
              <a:t>ἰ</a:t>
            </a:r>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ωνιότητα ως εικόνα. Ο α</a:t>
            </a:r>
            <a:r>
              <a:rPr lang="el-GR" sz="2400" b="1" dirty="0" smtClean="0">
                <a:solidFill>
                  <a:srgbClr val="C00000"/>
                </a:solidFill>
                <a:effectLst>
                  <a:outerShdw blurRad="38100" dist="38100" dir="2700000" algn="tl">
                    <a:srgbClr val="000000">
                      <a:alpha val="43137"/>
                    </a:srgbClr>
                  </a:outerShdw>
                </a:effectLst>
                <a:latin typeface="Times New Roman"/>
                <a:ea typeface="Calibri"/>
              </a:rPr>
              <a:t>ἰ</a:t>
            </a:r>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σθητός κόσμος είναι α</a:t>
            </a:r>
            <a:r>
              <a:rPr lang="el-GR" sz="2400" b="1" dirty="0" smtClean="0">
                <a:solidFill>
                  <a:srgbClr val="C00000"/>
                </a:solidFill>
                <a:effectLst>
                  <a:outerShdw blurRad="38100" dist="38100" dir="2700000" algn="tl">
                    <a:srgbClr val="000000">
                      <a:alpha val="43137"/>
                    </a:srgbClr>
                  </a:outerShdw>
                </a:effectLst>
                <a:latin typeface="Times New Roman"/>
                <a:ea typeface="Calibri"/>
              </a:rPr>
              <a:t>ἰ</a:t>
            </a:r>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ώνιος, αλλά είναι α</a:t>
            </a:r>
            <a:r>
              <a:rPr lang="el-GR" sz="2400" b="1" dirty="0" smtClean="0">
                <a:solidFill>
                  <a:srgbClr val="C00000"/>
                </a:solidFill>
                <a:effectLst>
                  <a:outerShdw blurRad="38100" dist="38100" dir="2700000" algn="tl">
                    <a:srgbClr val="000000">
                      <a:alpha val="43137"/>
                    </a:srgbClr>
                  </a:outerShdw>
                </a:effectLst>
                <a:latin typeface="Times New Roman"/>
                <a:ea typeface="Calibri"/>
              </a:rPr>
              <a:t>ἰ</a:t>
            </a:r>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ώνιος μόνο στο σύνολό του. </a:t>
            </a:r>
          </a:p>
          <a:p>
            <a:pPr algn="just"/>
            <a:endParaRPr lang="el-GR" sz="1200" b="1" dirty="0" smtClean="0">
              <a:solidFill>
                <a:srgbClr val="C00000"/>
              </a:solidFill>
              <a:effectLst>
                <a:outerShdw blurRad="38100" dist="38100" dir="2700000" algn="tl">
                  <a:srgbClr val="000000">
                    <a:alpha val="43137"/>
                  </a:srgbClr>
                </a:outerShdw>
              </a:effectLst>
              <a:latin typeface="Book Antiqua"/>
              <a:ea typeface="Calibri"/>
              <a:cs typeface="Times New Roman"/>
            </a:endParaRPr>
          </a:p>
          <a:p>
            <a:pPr algn="just"/>
            <a:r>
              <a:rPr lang="el-GR" sz="2200" b="1" dirty="0" smtClean="0">
                <a:solidFill>
                  <a:srgbClr val="002060"/>
                </a:solidFill>
                <a:effectLst>
                  <a:outerShdw blurRad="38100" dist="38100" dir="2700000" algn="tl">
                    <a:srgbClr val="000000">
                      <a:alpha val="43137"/>
                    </a:srgbClr>
                  </a:outerShdw>
                </a:effectLst>
                <a:latin typeface="Book Antiqua"/>
                <a:ea typeface="Calibri"/>
                <a:cs typeface="Times New Roman"/>
              </a:rPr>
              <a:t>Η εικόνα δηλώνει </a:t>
            </a:r>
            <a:r>
              <a:rPr lang="el-GR" sz="2200" b="1" dirty="0" smtClean="0">
                <a:solidFill>
                  <a:srgbClr val="002060"/>
                </a:solidFill>
                <a:effectLst>
                  <a:outerShdw blurRad="38100" dist="38100" dir="2700000" algn="tl">
                    <a:srgbClr val="000000">
                      <a:alpha val="43137"/>
                    </a:srgbClr>
                  </a:outerShdw>
                </a:effectLst>
                <a:latin typeface="Times New Roman"/>
                <a:ea typeface="Calibri"/>
              </a:rPr>
              <a:t>ὀ</a:t>
            </a:r>
            <a:r>
              <a:rPr lang="el-GR" sz="2200" b="1" dirty="0" smtClean="0">
                <a:solidFill>
                  <a:srgbClr val="002060"/>
                </a:solidFill>
                <a:effectLst>
                  <a:outerShdw blurRad="38100" dist="38100" dir="2700000" algn="tl">
                    <a:srgbClr val="000000">
                      <a:alpha val="43137"/>
                    </a:srgbClr>
                  </a:outerShdw>
                </a:effectLst>
                <a:latin typeface="Book Antiqua"/>
                <a:ea typeface="Calibri"/>
                <a:cs typeface="Times New Roman"/>
              </a:rPr>
              <a:t>ντολογική κατωτερότητα, δηλώνει ότι δεν είναι το ίδιο πράγμα με το νοητό. Είναι εικόνα και η εικόνα σημαίνει ότι κάτι τού λείπει, όπως το πορτραίτο του Σωκράτη είναι εικόνα, δεν είναι ο ίδιος ο Σωκράτης, κάτι τού λείπει και στην προκειμένη περίπτωση τού λείπει η ζωή.</a:t>
            </a:r>
            <a:endParaRPr lang="el-GR" sz="22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Η πρόσβαση στην αἰωνιότητα</a:t>
            </a:r>
            <a:endParaRPr lang="el-GR" dirty="0"/>
          </a:p>
        </p:txBody>
      </p:sp>
      <p:sp>
        <p:nvSpPr>
          <p:cNvPr id="3" name="2 - Θέση περιεχομένου"/>
          <p:cNvSpPr>
            <a:spLocks noGrp="1"/>
          </p:cNvSpPr>
          <p:nvPr>
            <p:ph idx="1"/>
          </p:nvPr>
        </p:nvSpPr>
        <p:spPr>
          <a:xfrm>
            <a:off x="228600" y="1600200"/>
            <a:ext cx="8686800" cy="4525963"/>
          </a:xfrm>
        </p:spPr>
        <p:txBody>
          <a:bodyPr>
            <a:noAutofit/>
          </a:bodyPr>
          <a:lstStyle/>
          <a:p>
            <a:pPr marL="0" indent="0" algn="just">
              <a:buNone/>
            </a:pPr>
            <a:r>
              <a:rPr lang="el-GR" sz="2800" dirty="0" smtClean="0">
                <a:solidFill>
                  <a:srgbClr val="002060"/>
                </a:solidFill>
                <a:latin typeface="Book Antiqua" pitchFamily="18" charset="0"/>
                <a:ea typeface="Calibri"/>
                <a:cs typeface="Times New Roman"/>
              </a:rPr>
              <a:t>Εάν μπορώ να συζητήσω για την α</a:t>
            </a:r>
            <a:r>
              <a:rPr lang="el-GR" sz="2800" dirty="0" smtClean="0">
                <a:solidFill>
                  <a:srgbClr val="002060"/>
                </a:solidFill>
                <a:latin typeface="Book Antiqua" pitchFamily="18" charset="0"/>
                <a:ea typeface="Calibri"/>
              </a:rPr>
              <a:t>ἰ</a:t>
            </a:r>
            <a:r>
              <a:rPr lang="el-GR" sz="2800" dirty="0" smtClean="0">
                <a:solidFill>
                  <a:srgbClr val="002060"/>
                </a:solidFill>
                <a:latin typeface="Book Antiqua" pitchFamily="18" charset="0"/>
                <a:ea typeface="Calibri"/>
                <a:cs typeface="Times New Roman"/>
              </a:rPr>
              <a:t>ωνιότητα, να καταλάβω τι λέμε γι' αυτήν, παρόλο που δεν μάς το επιτρέπει η γλώσσα που είναι χρονική, αυτό προϋποθέτει ότι έχω πρόσβαση στην α</a:t>
            </a:r>
            <a:r>
              <a:rPr lang="el-GR" sz="2800" dirty="0" smtClean="0">
                <a:solidFill>
                  <a:srgbClr val="002060"/>
                </a:solidFill>
                <a:latin typeface="Book Antiqua" pitchFamily="18" charset="0"/>
                <a:ea typeface="Calibri"/>
              </a:rPr>
              <a:t>ἰ</a:t>
            </a:r>
            <a:r>
              <a:rPr lang="el-GR" sz="2800" dirty="0" smtClean="0">
                <a:solidFill>
                  <a:srgbClr val="002060"/>
                </a:solidFill>
                <a:latin typeface="Book Antiqua" pitchFamily="18" charset="0"/>
                <a:ea typeface="Calibri"/>
                <a:cs typeface="Times New Roman"/>
              </a:rPr>
              <a:t>ωνιότητα. </a:t>
            </a:r>
          </a:p>
          <a:p>
            <a:pPr marL="0" indent="0" algn="just">
              <a:buNone/>
            </a:pPr>
            <a:endParaRPr lang="el-GR" sz="1200" dirty="0" smtClean="0">
              <a:solidFill>
                <a:srgbClr val="002060"/>
              </a:solidFill>
              <a:latin typeface="Book Antiqua" pitchFamily="18" charset="0"/>
              <a:ea typeface="Calibri"/>
              <a:cs typeface="Times New Roman"/>
            </a:endParaRPr>
          </a:p>
          <a:p>
            <a:pPr marL="0" indent="0" algn="just">
              <a:buNone/>
            </a:pPr>
            <a:r>
              <a:rPr lang="el-GR" sz="2800" dirty="0" smtClean="0">
                <a:solidFill>
                  <a:srgbClr val="002060"/>
                </a:solidFill>
                <a:latin typeface="Book Antiqua" pitchFamily="18" charset="0"/>
                <a:ea typeface="Calibri"/>
                <a:cs typeface="Times New Roman"/>
              </a:rPr>
              <a:t>Δε μιλάω μόνος μου στον αέρα, δεν είναι ένα κενό όνομα η α</a:t>
            </a:r>
            <a:r>
              <a:rPr lang="el-GR" sz="2800" dirty="0" smtClean="0">
                <a:solidFill>
                  <a:srgbClr val="002060"/>
                </a:solidFill>
                <a:latin typeface="Book Antiqua" pitchFamily="18" charset="0"/>
                <a:ea typeface="Calibri"/>
              </a:rPr>
              <a:t>ἰ</a:t>
            </a:r>
            <a:r>
              <a:rPr lang="el-GR" sz="2800" dirty="0" smtClean="0">
                <a:solidFill>
                  <a:srgbClr val="002060"/>
                </a:solidFill>
                <a:latin typeface="Book Antiqua" pitchFamily="18" charset="0"/>
                <a:ea typeface="Calibri"/>
                <a:cs typeface="Times New Roman"/>
              </a:rPr>
              <a:t>ωνιότητα, είναι μία φύση που είναι </a:t>
            </a:r>
            <a:r>
              <a:rPr lang="el-GR" sz="2800" dirty="0" smtClean="0">
                <a:solidFill>
                  <a:srgbClr val="002060"/>
                </a:solidFill>
                <a:latin typeface="Book Antiqua" pitchFamily="18" charset="0"/>
                <a:ea typeface="Calibri"/>
              </a:rPr>
              <a:t>ὀ</a:t>
            </a:r>
            <a:r>
              <a:rPr lang="el-GR" sz="2800" dirty="0" smtClean="0">
                <a:solidFill>
                  <a:srgbClr val="002060"/>
                </a:solidFill>
                <a:latin typeface="Book Antiqua" pitchFamily="18" charset="0"/>
                <a:ea typeface="Calibri"/>
                <a:cs typeface="Times New Roman"/>
              </a:rPr>
              <a:t>ντολογικά κάτι και άρα μπορώ να το καταλάβω αυτό το κάτι, </a:t>
            </a:r>
            <a:r>
              <a:rPr lang="el-GR" sz="2800" b="1" u="sng" dirty="0" smtClean="0">
                <a:solidFill>
                  <a:srgbClr val="002060"/>
                </a:solidFill>
                <a:latin typeface="Book Antiqua" pitchFamily="18" charset="0"/>
                <a:ea typeface="Calibri"/>
                <a:cs typeface="Times New Roman"/>
              </a:rPr>
              <a:t>και μπορώ να το καταλάβω, γιατί και εγώ διαθέτω κάτι α</a:t>
            </a:r>
            <a:r>
              <a:rPr lang="el-GR" sz="2800" b="1" u="sng" dirty="0" smtClean="0">
                <a:solidFill>
                  <a:srgbClr val="002060"/>
                </a:solidFill>
                <a:latin typeface="Book Antiqua" pitchFamily="18" charset="0"/>
                <a:ea typeface="Calibri"/>
              </a:rPr>
              <a:t>ἰ</a:t>
            </a:r>
            <a:r>
              <a:rPr lang="el-GR" sz="2800" b="1" u="sng" dirty="0" smtClean="0">
                <a:solidFill>
                  <a:srgbClr val="002060"/>
                </a:solidFill>
                <a:latin typeface="Book Antiqua" pitchFamily="18" charset="0"/>
                <a:ea typeface="Calibri"/>
                <a:cs typeface="Times New Roman"/>
              </a:rPr>
              <a:t>ώνιο μέσα μου, αλλιώς δε θα μπορούσα να το σκεφτώ</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Πώς μάς λέει ο Πλάτων ότι έχουμε πρόσβαση στις Ἰδέες;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990600" y="1828800"/>
            <a:ext cx="7924800" cy="1142999"/>
          </a:xfrm>
        </p:spPr>
        <p:txBody>
          <a:bodyPr/>
          <a:lstStyle/>
          <a:p>
            <a:pPr marL="0" indent="0" algn="just">
              <a:buNone/>
            </a:pPr>
            <a:r>
              <a:rPr lang="el-GR" u="sng" dirty="0" smtClean="0">
                <a:solidFill>
                  <a:srgbClr val="002060"/>
                </a:solidFill>
                <a:latin typeface="Book Antiqua" pitchFamily="18" charset="0"/>
                <a:ea typeface="Calibri"/>
                <a:cs typeface="Times New Roman"/>
              </a:rPr>
              <a:t>Γιατί μπορώ, λοιπόν, να γνωρίσω τα νοητά αντικείμενα</a:t>
            </a:r>
            <a:r>
              <a:rPr lang="el-GR" dirty="0" smtClean="0">
                <a:solidFill>
                  <a:srgbClr val="002060"/>
                </a:solidFill>
                <a:latin typeface="Book Antiqua" pitchFamily="18" charset="0"/>
                <a:ea typeface="Calibri"/>
                <a:cs typeface="Times New Roman"/>
              </a:rPr>
              <a:t>;</a:t>
            </a:r>
            <a:endParaRPr lang="el-GR" dirty="0">
              <a:solidFill>
                <a:srgbClr val="002060"/>
              </a:solidFill>
              <a:latin typeface="Book Antiqua" pitchFamily="18" charset="0"/>
            </a:endParaRPr>
          </a:p>
        </p:txBody>
      </p:sp>
      <p:sp>
        <p:nvSpPr>
          <p:cNvPr id="86017" name="Rectangle 1"/>
          <p:cNvSpPr>
            <a:spLocks noChangeArrowheads="1"/>
          </p:cNvSpPr>
          <p:nvPr/>
        </p:nvSpPr>
        <p:spPr bwMode="auto">
          <a:xfrm>
            <a:off x="3048000" y="2782670"/>
            <a:ext cx="5867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4000" b="1" i="0"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ὁμοίωσις</a:t>
            </a:r>
            <a:endParaRPr kumimoji="0" lang="el-G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Arial" pitchFamily="34" charset="0"/>
            </a:endParaRPr>
          </a:p>
        </p:txBody>
      </p:sp>
      <p:sp>
        <p:nvSpPr>
          <p:cNvPr id="5" name="4 - Ορθογώνιο"/>
          <p:cNvSpPr/>
          <p:nvPr/>
        </p:nvSpPr>
        <p:spPr>
          <a:xfrm>
            <a:off x="228600" y="3617893"/>
            <a:ext cx="8686800" cy="954107"/>
          </a:xfrm>
          <a:prstGeom prst="rect">
            <a:avLst/>
          </a:prstGeom>
        </p:spPr>
        <p:txBody>
          <a:bodyPr wrap="square">
            <a:spAutoFit/>
          </a:bodyPr>
          <a:lstStyle/>
          <a:p>
            <a:pPr algn="just"/>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Αυτό είναι μία μετάβαση από το δυνάμει στο ενεργεία.</a:t>
            </a:r>
            <a:endParaRPr lang="el-GR" sz="2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7" name="6 - Ορθογώνιο"/>
          <p:cNvSpPr/>
          <p:nvPr/>
        </p:nvSpPr>
        <p:spPr>
          <a:xfrm>
            <a:off x="228600" y="4800600"/>
            <a:ext cx="8686800" cy="1323439"/>
          </a:xfrm>
          <a:prstGeom prst="rect">
            <a:avLst/>
          </a:prstGeom>
        </p:spPr>
        <p:txBody>
          <a:bodyPr wrap="square">
            <a:spAutoFit/>
          </a:bodyPr>
          <a:lstStyle/>
          <a:p>
            <a:pPr algn="ct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Θεωρώ την α</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ἰ</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ωνιότητα μέσω της α</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ἰ</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ωνιότητας μέσα μου!</a:t>
            </a:r>
            <a:endParaRPr lang="el-GR" sz="4000" dirty="0">
              <a:solidFill>
                <a:srgbClr val="C00000"/>
              </a:solidFill>
              <a:effectLst>
                <a:outerShdw blurRad="38100" dist="38100" dir="2700000" algn="tl">
                  <a:srgbClr val="000000">
                    <a:alpha val="43137"/>
                  </a:srgbClr>
                </a:outerShdw>
              </a:effectLst>
              <a:latin typeface="Book Antiqua" pitchFamily="18" charset="0"/>
            </a:endParaRPr>
          </a:p>
        </p:txBody>
      </p:sp>
      <p:pic>
        <p:nvPicPr>
          <p:cNvPr id="9" name="78 - Εικόνα" descr="3534516458_48e4e8595f_b.jpg"/>
          <p:cNvPicPr/>
          <p:nvPr/>
        </p:nvPicPr>
        <p:blipFill>
          <a:blip r:embed="rId2" cstate="print">
            <a:duotone>
              <a:prstClr val="black"/>
              <a:srgbClr val="00B050">
                <a:tint val="45000"/>
                <a:satMod val="400000"/>
              </a:srgbClr>
            </a:duotone>
          </a:blip>
          <a:stretch>
            <a:fillRect/>
          </a:stretch>
        </p:blipFill>
        <p:spPr>
          <a:xfrm>
            <a:off x="228600" y="1905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Η πολλαπλότητα ως κίνηση</a:t>
            </a:r>
            <a:endParaRPr lang="el-GR" sz="4000" dirty="0"/>
          </a:p>
        </p:txBody>
      </p:sp>
      <p:sp>
        <p:nvSpPr>
          <p:cNvPr id="3" name="2 - Θέση περιεχομένου"/>
          <p:cNvSpPr>
            <a:spLocks noGrp="1"/>
          </p:cNvSpPr>
          <p:nvPr>
            <p:ph idx="1"/>
          </p:nvPr>
        </p:nvSpPr>
        <p:spPr>
          <a:xfrm>
            <a:off x="228600" y="1371600"/>
            <a:ext cx="8686800" cy="1828800"/>
          </a:xfrm>
        </p:spPr>
        <p:txBody>
          <a:bodyPr>
            <a:normAutofit/>
          </a:bodyPr>
          <a:lstStyle/>
          <a:p>
            <a:pPr marL="0" indent="0" algn="just">
              <a:buNone/>
            </a:pPr>
            <a:r>
              <a:rPr lang="el-GR" sz="2800" b="1" dirty="0" smtClean="0">
                <a:solidFill>
                  <a:srgbClr val="002060"/>
                </a:solidFill>
                <a:latin typeface="Book Antiqua" pitchFamily="18" charset="0"/>
                <a:ea typeface="Calibri"/>
                <a:cs typeface="Times New Roman"/>
              </a:rPr>
              <a:t>Η πολλαπλότητα για τον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 κατανοείται ως κίνηση, αλλά όχι ως κίνηση προς τα έξω, αλλά </a:t>
            </a:r>
            <a:r>
              <a:rPr lang="el-GR" sz="2800" b="1" u="sng" dirty="0" smtClean="0">
                <a:solidFill>
                  <a:srgbClr val="002060"/>
                </a:solidFill>
                <a:latin typeface="Book Antiqua" pitchFamily="18" charset="0"/>
                <a:ea typeface="Calibri"/>
                <a:cs typeface="Times New Roman"/>
              </a:rPr>
              <a:t>διαρκής συσχέτιση </a:t>
            </a:r>
            <a:r>
              <a:rPr lang="el-GR" sz="2800" b="1" dirty="0" smtClean="0">
                <a:solidFill>
                  <a:srgbClr val="002060"/>
                </a:solidFill>
                <a:latin typeface="Book Antiqua" pitchFamily="18" charset="0"/>
                <a:ea typeface="Calibri"/>
                <a:cs typeface="Times New Roman"/>
              </a:rPr>
              <a:t>μεταξύ αυτών των πολλαπλών νοητ</a:t>
            </a:r>
            <a:r>
              <a:rPr lang="el-GR" sz="2800" b="1" dirty="0" smtClean="0">
                <a:solidFill>
                  <a:srgbClr val="002060"/>
                </a:solidFill>
                <a:latin typeface="Book Antiqua" pitchFamily="18" charset="0"/>
                <a:ea typeface="Calibri"/>
              </a:rPr>
              <a:t>ῶ</a:t>
            </a:r>
            <a:r>
              <a:rPr lang="el-GR" sz="2800" b="1" dirty="0" smtClean="0">
                <a:solidFill>
                  <a:srgbClr val="002060"/>
                </a:solidFill>
                <a:latin typeface="Book Antiqua" pitchFamily="18" charset="0"/>
                <a:ea typeface="Calibri"/>
                <a:cs typeface="Times New Roman"/>
              </a:rPr>
              <a:t>ν.</a:t>
            </a:r>
            <a:endParaRPr lang="el-GR" sz="2800" dirty="0">
              <a:solidFill>
                <a:srgbClr val="002060"/>
              </a:solidFill>
              <a:latin typeface="Book Antiqua" pitchFamily="18" charset="0"/>
            </a:endParaRPr>
          </a:p>
        </p:txBody>
      </p:sp>
      <p:sp>
        <p:nvSpPr>
          <p:cNvPr id="99329" name="Rectangle 1"/>
          <p:cNvSpPr>
            <a:spLocks noChangeArrowheads="1"/>
          </p:cNvSpPr>
          <p:nvPr/>
        </p:nvSpPr>
        <p:spPr bwMode="auto">
          <a:xfrm>
            <a:off x="152400" y="3509189"/>
            <a:ext cx="8686799"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Το κάθε πολλαπλό </a:t>
            </a:r>
            <a:r>
              <a:rPr kumimoji="0" lang="el-GR" sz="2800" b="1" i="0" u="sng"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είναι σύνθεση μερῶν </a:t>
            </a:r>
            <a:r>
              <a:rPr kumimoji="0" lang="el-GR" sz="28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και γι' αυτό μπορεί να αποσυνδεθεί και υπόκειται σε φθορά.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8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Το νοητό είναι </a:t>
            </a:r>
            <a:r>
              <a:rPr kumimoji="0" lang="el-GR" sz="2800" b="1" i="0" u="sng"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ένα πράγμα</a:t>
            </a:r>
            <a:r>
              <a:rPr kumimoji="0" lang="el-GR" sz="28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η δικαιοσύνη είναι ένα, το κάλλος είναι ένα, από όπου και εάν το κοιτάξω είναι το ίδιο, οπότε δεν μπορεί να αποσυντεθεί σε μέρη.</a:t>
            </a:r>
            <a:r>
              <a:rPr kumimoji="0" lang="el-GR" sz="2800" i="0" u="none" strike="noStrike" cap="none" normalizeH="0" baseline="0" dirty="0" smtClean="0">
                <a:ln>
                  <a:noFill/>
                </a:ln>
                <a:solidFill>
                  <a:srgbClr val="002060"/>
                </a:solidFill>
                <a:effectLst/>
                <a:latin typeface="Book Antiqua" pitchFamily="18" charset="0"/>
                <a:cs typeface="Arial"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533400"/>
            <a:ext cx="8686800" cy="1143000"/>
          </a:xfrm>
        </p:spPr>
        <p:txBody>
          <a:bodyPr>
            <a:noAutofit/>
          </a:bodyPr>
          <a:lstStyle/>
          <a:p>
            <a:pPr algn="l"/>
            <a:r>
              <a:rPr lang="en-US" sz="3600" b="1" dirty="0" smtClean="0">
                <a:solidFill>
                  <a:srgbClr val="C00000"/>
                </a:solidFill>
                <a:effectLst>
                  <a:outerShdw blurRad="50800" dist="38100" algn="tr" rotWithShape="0">
                    <a:prstClr val="black">
                      <a:alpha val="40000"/>
                    </a:prstClr>
                  </a:outerShdw>
                </a:effectLst>
                <a:latin typeface="Book Antiqua" pitchFamily="18" charset="0"/>
              </a:rPr>
              <a:t>V </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3 </a:t>
            </a:r>
            <a:br>
              <a:rPr lang="el-GR" sz="36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i="1" dirty="0" smtClean="0">
                <a:solidFill>
                  <a:srgbClr val="C00000"/>
                </a:solidFill>
                <a:effectLst>
                  <a:outerShdw blurRad="50800" dist="38100" algn="tr" rotWithShape="0">
                    <a:prstClr val="black">
                      <a:alpha val="40000"/>
                    </a:prstClr>
                  </a:outerShdw>
                </a:effectLst>
                <a:latin typeface="Book Antiqua" pitchFamily="18" charset="0"/>
              </a:rPr>
              <a:t>Περὶ τῶν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γνωριστικῶν</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ὑποστάσεων καὶ τοῦ ἐπέκεινα</a:t>
            </a:r>
            <a:endParaRPr lang="el-GR" sz="36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209800"/>
            <a:ext cx="8686800" cy="2209800"/>
          </a:xfrm>
        </p:spPr>
        <p:txBody>
          <a:bodyPr>
            <a:noAutofit/>
          </a:bodyPr>
          <a:lstStyle/>
          <a:p>
            <a:pPr marL="0" indent="0" algn="just">
              <a:buNone/>
            </a:pPr>
            <a:r>
              <a:rPr lang="el-GR" sz="3600" dirty="0" smtClean="0">
                <a:solidFill>
                  <a:srgbClr val="002060"/>
                </a:solidFill>
                <a:latin typeface="Book Antiqua" pitchFamily="18" charset="0"/>
                <a:ea typeface="Calibri"/>
                <a:cs typeface="Times New Roman"/>
              </a:rPr>
              <a:t>«</a:t>
            </a:r>
            <a:r>
              <a:rPr lang="el-GR" sz="3600" b="1" i="1" dirty="0" smtClean="0">
                <a:solidFill>
                  <a:srgbClr val="002060"/>
                </a:solidFill>
                <a:latin typeface="Book Antiqua" pitchFamily="18" charset="0"/>
                <a:ea typeface="Calibri"/>
                <a:cs typeface="Times New Roman"/>
              </a:rPr>
              <a:t>...</a:t>
            </a:r>
            <a:r>
              <a:rPr lang="el-GR" sz="3600" b="1" i="1" dirty="0" smtClean="0">
                <a:solidFill>
                  <a:srgbClr val="002060"/>
                </a:solidFill>
                <a:latin typeface="Book Antiqua" pitchFamily="18" charset="0"/>
                <a:ea typeface="Calibri"/>
              </a:rPr>
              <a:t>καὶ </a:t>
            </a:r>
            <a:r>
              <a:rPr lang="el-GR" sz="3600" b="1" i="1" dirty="0" err="1" smtClean="0">
                <a:solidFill>
                  <a:srgbClr val="002060"/>
                </a:solidFill>
                <a:latin typeface="Book Antiqua" pitchFamily="18" charset="0"/>
                <a:ea typeface="Calibri"/>
              </a:rPr>
              <a:t>γὰρ</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πλῆθος</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ὂν</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ὅμως</a:t>
            </a:r>
            <a:r>
              <a:rPr lang="el-GR" sz="3600" b="1" i="1" dirty="0" smtClean="0">
                <a:solidFill>
                  <a:srgbClr val="002060"/>
                </a:solidFill>
                <a:latin typeface="Book Antiqua" pitchFamily="18" charset="0"/>
                <a:ea typeface="Calibri"/>
              </a:rPr>
              <a:t> ἐν </a:t>
            </a:r>
            <a:r>
              <a:rPr lang="el-GR" sz="3600" b="1" i="1" dirty="0" err="1" smtClean="0">
                <a:solidFill>
                  <a:srgbClr val="002060"/>
                </a:solidFill>
                <a:latin typeface="Book Antiqua" pitchFamily="18" charset="0"/>
                <a:ea typeface="Calibri"/>
              </a:rPr>
              <a:t>τῷ</a:t>
            </a:r>
            <a:r>
              <a:rPr lang="el-GR" sz="3600" b="1" i="1" dirty="0" smtClean="0">
                <a:solidFill>
                  <a:srgbClr val="002060"/>
                </a:solidFill>
                <a:latin typeface="Book Antiqua" pitchFamily="18" charset="0"/>
                <a:ea typeface="Calibri"/>
              </a:rPr>
              <a:t> αὐτῷ καὶ </a:t>
            </a:r>
            <a:r>
              <a:rPr lang="el-GR" sz="3600" b="1" i="1" dirty="0" err="1" smtClean="0">
                <a:solidFill>
                  <a:srgbClr val="002060"/>
                </a:solidFill>
                <a:latin typeface="Book Antiqua" pitchFamily="18" charset="0"/>
                <a:ea typeface="Calibri"/>
              </a:rPr>
              <a:t>διακρῖναι</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οὐκ</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ἂν</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ἔχοις</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ὅτι</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ὁμοῦ</a:t>
            </a:r>
            <a:r>
              <a:rPr lang="el-GR" sz="3600" b="1" i="1" dirty="0" smtClean="0">
                <a:solidFill>
                  <a:srgbClr val="002060"/>
                </a:solidFill>
                <a:latin typeface="Book Antiqua" pitchFamily="18" charset="0"/>
                <a:ea typeface="Calibri"/>
              </a:rPr>
              <a:t> πάντα· </a:t>
            </a:r>
            <a:r>
              <a:rPr lang="el-GR" sz="3600" b="1" i="1" dirty="0" err="1" smtClean="0">
                <a:solidFill>
                  <a:srgbClr val="002060"/>
                </a:solidFill>
                <a:latin typeface="Book Antiqua" pitchFamily="18" charset="0"/>
                <a:ea typeface="Calibri"/>
              </a:rPr>
              <a:t>ἐπεὶ</a:t>
            </a:r>
            <a:r>
              <a:rPr lang="el-GR" sz="3600" b="1" i="1" dirty="0" smtClean="0">
                <a:solidFill>
                  <a:srgbClr val="002060"/>
                </a:solidFill>
                <a:latin typeface="Book Antiqua" pitchFamily="18" charset="0"/>
                <a:ea typeface="Calibri"/>
              </a:rPr>
              <a:t> καὶ </a:t>
            </a:r>
            <a:r>
              <a:rPr lang="el-GR" sz="3600" b="1" i="1" dirty="0" err="1" smtClean="0">
                <a:solidFill>
                  <a:srgbClr val="002060"/>
                </a:solidFill>
                <a:latin typeface="Book Antiqua" pitchFamily="18" charset="0"/>
                <a:ea typeface="Calibri"/>
              </a:rPr>
              <a:t>ἕκαστον</a:t>
            </a:r>
            <a:r>
              <a:rPr lang="el-GR" sz="3600" b="1" i="1" dirty="0" smtClean="0">
                <a:solidFill>
                  <a:srgbClr val="002060"/>
                </a:solidFill>
                <a:latin typeface="Book Antiqua" pitchFamily="18" charset="0"/>
                <a:ea typeface="Calibri"/>
              </a:rPr>
              <a:t> τῶν ἐξ </a:t>
            </a:r>
            <a:r>
              <a:rPr lang="el-GR" sz="3600" b="1" i="1" dirty="0" err="1" smtClean="0">
                <a:solidFill>
                  <a:srgbClr val="002060"/>
                </a:solidFill>
                <a:latin typeface="Book Antiqua" pitchFamily="18" charset="0"/>
                <a:ea typeface="Calibri"/>
              </a:rPr>
              <a:t>αὐτοῦ</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ἕως</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ζωῆς</a:t>
            </a:r>
            <a:r>
              <a:rPr lang="el-GR" sz="3600" b="1" i="1" dirty="0" smtClean="0">
                <a:solidFill>
                  <a:srgbClr val="002060"/>
                </a:solidFill>
                <a:latin typeface="Book Antiqua" pitchFamily="18" charset="0"/>
                <a:ea typeface="Calibri"/>
              </a:rPr>
              <a:t> μετέχει, ἓν πολλά·</a:t>
            </a:r>
            <a:endParaRPr lang="el-GR" sz="3600" dirty="0">
              <a:solidFill>
                <a:srgbClr val="002060"/>
              </a:solidFill>
              <a:latin typeface="Book Antiqua" pitchFamily="18" charset="0"/>
            </a:endParaRPr>
          </a:p>
        </p:txBody>
      </p:sp>
      <p:sp>
        <p:nvSpPr>
          <p:cNvPr id="4" name="3 - Ορθογώνιο"/>
          <p:cNvSpPr/>
          <p:nvPr/>
        </p:nvSpPr>
        <p:spPr>
          <a:xfrm>
            <a:off x="1905000" y="5083314"/>
            <a:ext cx="7239000" cy="707886"/>
          </a:xfrm>
          <a:prstGeom prst="rect">
            <a:avLst/>
          </a:prstGeom>
        </p:spPr>
        <p:txBody>
          <a:bodyPr wrap="square">
            <a:spAutoFit/>
          </a:bodyPr>
          <a:lstStyle/>
          <a:p>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Νο</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ῦ</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ς = </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ἓ</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 – πολλά</a:t>
            </a:r>
            <a:endParaRPr lang="el-GR" sz="4000"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609601"/>
            <a:ext cx="8686800" cy="2667000"/>
          </a:xfrm>
          <a:effectLst>
            <a:outerShdw blurRad="50800" dist="38100" dir="2700000" algn="tl" rotWithShape="0">
              <a:prstClr val="black">
                <a:alpha val="40000"/>
              </a:prstClr>
            </a:outerShdw>
          </a:effectLst>
        </p:spPr>
        <p:txBody>
          <a:bodyPr>
            <a:normAutofit/>
          </a:bodyPr>
          <a:lstStyle/>
          <a:p>
            <a:pPr algn="ctr">
              <a:buNone/>
            </a:pPr>
            <a:r>
              <a:rPr lang="el-GR" sz="72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rPr>
              <a:t>τὸ ἄπειρον τὸ </a:t>
            </a:r>
            <a:r>
              <a:rPr lang="el-GR" sz="5400" b="1" i="1" dirty="0" err="1" smtClean="0">
                <a:solidFill>
                  <a:srgbClr val="C00000"/>
                </a:solidFill>
                <a:effectLst>
                  <a:outerShdw blurRad="38100" dist="38100" dir="2700000" algn="tl">
                    <a:srgbClr val="000000">
                      <a:alpha val="43137"/>
                    </a:srgbClr>
                  </a:outerShdw>
                </a:effectLst>
                <a:latin typeface="Book Antiqua" pitchFamily="18" charset="0"/>
                <a:ea typeface="Calibri"/>
              </a:rPr>
              <a:t>μὴ</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54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ἂν</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54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ἐπιλείπειν</a:t>
            </a:r>
            <a:r>
              <a:rPr lang="el-GR" sz="54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endParaRPr lang="el-GR" sz="7200"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3200400"/>
            <a:ext cx="8686800" cy="2831544"/>
          </a:xfrm>
          <a:prstGeom prst="rect">
            <a:avLst/>
          </a:prstGeom>
        </p:spPr>
        <p:txBody>
          <a:bodyPr wrap="square">
            <a:spAutoFit/>
          </a:bodyPr>
          <a:lstStyle/>
          <a:p>
            <a:pPr algn="ct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Σημαίνει ότι δεν ξοδεύει τίποτα από τον </a:t>
            </a:r>
            <a:r>
              <a:rPr lang="el-GR" sz="2400" b="1" dirty="0" smtClean="0">
                <a:solidFill>
                  <a:srgbClr val="002060"/>
                </a:solidFill>
                <a:effectLst>
                  <a:outerShdw blurRad="38100" dist="38100" dir="2700000" algn="tl">
                    <a:srgbClr val="000000">
                      <a:alpha val="43137"/>
                    </a:srgbClr>
                  </a:outerShdw>
                </a:effectLst>
                <a:latin typeface="Times New Roman"/>
                <a:ea typeface="Calibri"/>
              </a:rPr>
              <a:t>ἑ</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αυτ</a:t>
            </a:r>
            <a:r>
              <a:rPr lang="el-GR" sz="2400" b="1" dirty="0" smtClean="0">
                <a:solidFill>
                  <a:srgbClr val="002060"/>
                </a:solidFill>
                <a:effectLst>
                  <a:outerShdw blurRad="38100" dist="38100" dir="2700000" algn="tl">
                    <a:srgbClr val="000000">
                      <a:alpha val="43137"/>
                    </a:srgbClr>
                  </a:outerShdw>
                </a:effectLst>
                <a:latin typeface="Times New Roman"/>
                <a:ea typeface="Calibri"/>
              </a:rPr>
              <a:t>ό</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 του. </a:t>
            </a:r>
          </a:p>
          <a:p>
            <a:pPr algn="just"/>
            <a:endParaRPr lang="el-GR" sz="500" b="1" dirty="0" smtClean="0">
              <a:solidFill>
                <a:srgbClr val="002060"/>
              </a:solidFill>
              <a:effectLst>
                <a:outerShdw blurRad="38100" dist="38100" dir="2700000" algn="tl">
                  <a:srgbClr val="000000">
                    <a:alpha val="43137"/>
                  </a:srgbClr>
                </a:outerShdw>
              </a:effectLst>
              <a:latin typeface="Book Antiqua"/>
              <a:ea typeface="Calibri"/>
              <a:cs typeface="Times New Roman"/>
            </a:endParaRPr>
          </a:p>
          <a:p>
            <a:pPr algn="just"/>
            <a:endParaRPr lang="el-GR" sz="500" b="1" dirty="0" smtClean="0">
              <a:solidFill>
                <a:srgbClr val="002060"/>
              </a:solidFill>
              <a:effectLst>
                <a:outerShdw blurRad="38100" dist="38100" dir="2700000" algn="tl">
                  <a:srgbClr val="000000">
                    <a:alpha val="43137"/>
                  </a:srgbClr>
                </a:outerShdw>
              </a:effectLst>
              <a:latin typeface="Book Antiqua"/>
              <a:ea typeface="Calibri"/>
              <a:cs typeface="Times New Roman"/>
            </a:endParaRPr>
          </a:p>
          <a:p>
            <a:pPr algn="just"/>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Πάλι, λοιπόν, κατανοούμε το </a:t>
            </a:r>
            <a:r>
              <a:rPr lang="el-GR" sz="2400" b="1" dirty="0" err="1" smtClean="0">
                <a:solidFill>
                  <a:srgbClr val="002060"/>
                </a:solidFill>
                <a:effectLst>
                  <a:outerShdw blurRad="38100" dist="38100" dir="2700000" algn="tl">
                    <a:srgbClr val="000000">
                      <a:alpha val="43137"/>
                    </a:srgbClr>
                  </a:outerShdw>
                </a:effectLst>
                <a:latin typeface="Times New Roman"/>
                <a:ea typeface="Calibri"/>
              </a:rPr>
              <a:t>ἄ</a:t>
            </a:r>
            <a:r>
              <a:rPr lang="el-GR" sz="2400" b="1" dirty="0" err="1" smtClean="0">
                <a:solidFill>
                  <a:srgbClr val="002060"/>
                </a:solidFill>
                <a:effectLst>
                  <a:outerShdw blurRad="38100" dist="38100" dir="2700000" algn="tl">
                    <a:srgbClr val="000000">
                      <a:alpha val="43137"/>
                    </a:srgbClr>
                  </a:outerShdw>
                </a:effectLst>
                <a:latin typeface="Book Antiqua"/>
                <a:ea typeface="Calibri"/>
                <a:cs typeface="Times New Roman"/>
              </a:rPr>
              <a:t>πειρο</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 ως πληρότητα, όχι ως κάτι που δεν τελειώνει με αυτήν την έννοια ότι προχωρούμε </a:t>
            </a:r>
            <a:r>
              <a:rPr lang="el-GR" sz="2400" b="1" dirty="0" err="1" smtClean="0">
                <a:solidFill>
                  <a:srgbClr val="002060"/>
                </a:solidFill>
                <a:effectLst>
                  <a:outerShdw blurRad="38100" dist="38100" dir="2700000" algn="tl">
                    <a:srgbClr val="000000">
                      <a:alpha val="43137"/>
                    </a:srgbClr>
                  </a:outerShdw>
                </a:effectLst>
                <a:latin typeface="Times New Roman"/>
                <a:ea typeface="Calibri"/>
              </a:rPr>
              <a:t>ἐ</a:t>
            </a:r>
            <a:r>
              <a:rPr lang="el-GR" sz="2400" b="1" dirty="0" err="1" smtClean="0">
                <a:solidFill>
                  <a:srgbClr val="002060"/>
                </a:solidFill>
                <a:effectLst>
                  <a:outerShdw blurRad="38100" dist="38100" dir="2700000" algn="tl">
                    <a:srgbClr val="000000">
                      <a:alpha val="43137"/>
                    </a:srgbClr>
                  </a:outerShdw>
                </a:effectLst>
                <a:latin typeface="Book Antiqua"/>
                <a:ea typeface="Calibri"/>
                <a:cs typeface="Times New Roman"/>
              </a:rPr>
              <a:t>π</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 </a:t>
            </a:r>
            <a:r>
              <a:rPr lang="el-GR" sz="2400" b="1" dirty="0" smtClean="0">
                <a:solidFill>
                  <a:srgbClr val="002060"/>
                </a:solidFill>
                <a:effectLst>
                  <a:outerShdw blurRad="38100" dist="38100" dir="2700000" algn="tl">
                    <a:srgbClr val="000000">
                      <a:alpha val="43137"/>
                    </a:srgbClr>
                  </a:outerShdw>
                </a:effectLst>
                <a:latin typeface="Times New Roman"/>
                <a:ea typeface="Calibri"/>
              </a:rPr>
              <a:t>ἄ</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πειρον, όπως είναι το αριθμητικό </a:t>
            </a:r>
            <a:r>
              <a:rPr lang="el-GR" sz="2400" b="1" dirty="0" smtClean="0">
                <a:solidFill>
                  <a:srgbClr val="002060"/>
                </a:solidFill>
                <a:effectLst>
                  <a:outerShdw blurRad="38100" dist="38100" dir="2700000" algn="tl">
                    <a:srgbClr val="000000">
                      <a:alpha val="43137"/>
                    </a:srgbClr>
                  </a:outerShdw>
                </a:effectLst>
                <a:latin typeface="Times New Roman"/>
                <a:ea typeface="Calibri"/>
              </a:rPr>
              <a:t>ἄ</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πειρο, ούτε που είναι </a:t>
            </a:r>
            <a:r>
              <a:rPr lang="el-GR" sz="2400" b="1" dirty="0" smtClean="0">
                <a:solidFill>
                  <a:srgbClr val="002060"/>
                </a:solidFill>
                <a:effectLst>
                  <a:outerShdw blurRad="38100" dist="38100" dir="2700000" algn="tl">
                    <a:srgbClr val="000000">
                      <a:alpha val="43137"/>
                    </a:srgbClr>
                  </a:outerShdw>
                </a:effectLst>
                <a:latin typeface="Times New Roman"/>
                <a:ea typeface="Calibri"/>
              </a:rPr>
              <a:t>ἄ</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πειρο με την έννοια ότι δεν έχει πέρατα και δεν μπορούμε να το σκεφτούμε, ότι δεν έχει κανένα προσδιορισμό, αλλά είναι </a:t>
            </a:r>
            <a:r>
              <a:rPr lang="el-GR" sz="2400" b="1" dirty="0" smtClean="0">
                <a:solidFill>
                  <a:srgbClr val="002060"/>
                </a:solidFill>
                <a:effectLst>
                  <a:outerShdw blurRad="38100" dist="38100" dir="2700000" algn="tl">
                    <a:srgbClr val="000000">
                      <a:alpha val="43137"/>
                    </a:srgbClr>
                  </a:outerShdw>
                </a:effectLst>
                <a:latin typeface="Times New Roman"/>
                <a:ea typeface="Calibri"/>
              </a:rPr>
              <a:t>ἄ</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πειρο με την έννοια ότι είναι πλήρες.</a:t>
            </a:r>
            <a:endParaRPr lang="el-GR" sz="24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676400"/>
          </a:xfrm>
        </p:spPr>
        <p:txBody>
          <a:bodyPr>
            <a:noAutofit/>
          </a:bodyPr>
          <a:lstStyle/>
          <a:p>
            <a:pPr marL="266700" indent="-266700" algn="l"/>
            <a:r>
              <a:rPr lang="el-GR" sz="3600" b="1" dirty="0" smtClean="0">
                <a:solidFill>
                  <a:srgbClr val="C00000"/>
                </a:solidFill>
                <a:effectLst>
                  <a:outerShdw blurRad="50800" dist="38100" algn="tr" rotWithShape="0">
                    <a:prstClr val="black">
                      <a:alpha val="40000"/>
                    </a:prstClr>
                  </a:outerShdw>
                </a:effectLst>
                <a:latin typeface="Book Antiqua" pitchFamily="18" charset="0"/>
              </a:rPr>
              <a:t>[32] </a:t>
            </a:r>
            <a:r>
              <a:rPr lang="de-DE" sz="3600" b="1" dirty="0" smtClean="0">
                <a:solidFill>
                  <a:srgbClr val="C00000"/>
                </a:solidFill>
                <a:effectLst>
                  <a:outerShdw blurRad="50800" dist="38100" algn="tr" rotWithShape="0">
                    <a:prstClr val="black">
                      <a:alpha val="40000"/>
                    </a:prstClr>
                  </a:outerShdw>
                </a:effectLst>
                <a:latin typeface="Book Antiqua" pitchFamily="18" charset="0"/>
              </a:rPr>
              <a:t>V</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5 10. 21–22  </a:t>
            </a:r>
            <a:br>
              <a:rPr lang="el-GR" sz="3600" b="1" dirty="0" smtClean="0">
                <a:solidFill>
                  <a:srgbClr val="C00000"/>
                </a:solidFill>
                <a:effectLst>
                  <a:outerShdw blurRad="50800" dist="38100" algn="tr" rotWithShape="0">
                    <a:prstClr val="black">
                      <a:alpha val="40000"/>
                    </a:prstClr>
                  </a:outerShdw>
                </a:effectLst>
                <a:latin typeface="Book Antiqua" pitchFamily="18" charset="0"/>
              </a:rPr>
            </a:br>
            <a:r>
              <a:rPr lang="el-GR" sz="600" b="1" dirty="0" smtClean="0">
                <a:solidFill>
                  <a:srgbClr val="C00000"/>
                </a:solidFill>
                <a:effectLst>
                  <a:outerShdw blurRad="50800" dist="38100" algn="tr" rotWithShape="0">
                    <a:prstClr val="black">
                      <a:alpha val="40000"/>
                    </a:prstClr>
                  </a:outerShdw>
                </a:effectLst>
                <a:latin typeface="Book Antiqua" pitchFamily="18" charset="0"/>
              </a:rPr>
              <a:t/>
            </a:r>
            <a:br>
              <a:rPr lang="el-GR" sz="600" b="1" dirty="0" smtClean="0">
                <a:solidFill>
                  <a:srgbClr val="C00000"/>
                </a:solidFill>
                <a:effectLst>
                  <a:outerShdw blurRad="50800" dist="38100" algn="tr" rotWithShape="0">
                    <a:prstClr val="black">
                      <a:alpha val="40000"/>
                    </a:prstClr>
                  </a:outerShdw>
                </a:effectLst>
                <a:latin typeface="Book Antiqua" pitchFamily="18" charset="0"/>
              </a:rPr>
            </a:br>
            <a:r>
              <a:rPr lang="el-GR" sz="600" b="1" dirty="0" smtClean="0">
                <a:solidFill>
                  <a:srgbClr val="C00000"/>
                </a:solidFill>
                <a:effectLst>
                  <a:outerShdw blurRad="50800" dist="38100" algn="tr" rotWithShape="0">
                    <a:prstClr val="black">
                      <a:alpha val="40000"/>
                    </a:prstClr>
                  </a:outerShdw>
                </a:effectLst>
                <a:latin typeface="Book Antiqua" pitchFamily="18" charset="0"/>
              </a:rPr>
              <a:t/>
            </a:r>
            <a:br>
              <a:rPr lang="el-GR" sz="6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Ὅτι</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οὐκ</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ἔξω</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τοῦ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νοῦ</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τὰ</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νοιητὰ</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καὶ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περὶ</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τἀγαθοῦ</a:t>
            </a:r>
            <a:endParaRPr lang="el-GR" sz="36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514600"/>
            <a:ext cx="8686800" cy="1981200"/>
          </a:xfrm>
        </p:spPr>
        <p:txBody>
          <a:bodyPr>
            <a:normAutofit/>
          </a:bodyPr>
          <a:lstStyle/>
          <a:p>
            <a:pPr marL="0" indent="0" algn="just">
              <a:buNone/>
            </a:pPr>
            <a:r>
              <a:rPr lang="el-GR" sz="4000" dirty="0" smtClean="0">
                <a:solidFill>
                  <a:srgbClr val="002060"/>
                </a:solidFill>
                <a:latin typeface="Book Antiqua" pitchFamily="18" charset="0"/>
                <a:ea typeface="Calibri"/>
                <a:cs typeface="Times New Roman"/>
              </a:rPr>
              <a:t>«</a:t>
            </a:r>
            <a:r>
              <a:rPr lang="el-GR" sz="4000" b="1" i="1" dirty="0" err="1" smtClean="0">
                <a:solidFill>
                  <a:srgbClr val="002060"/>
                </a:solidFill>
                <a:latin typeface="Book Antiqua" pitchFamily="18" charset="0"/>
                <a:ea typeface="Calibri"/>
              </a:rPr>
              <a:t>Τὸ</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δ᾽</a:t>
            </a:r>
            <a:r>
              <a:rPr lang="el-GR" sz="4000" b="1" i="1" dirty="0" smtClean="0">
                <a:solidFill>
                  <a:srgbClr val="002060"/>
                </a:solidFill>
                <a:latin typeface="Book Antiqua" pitchFamily="18" charset="0"/>
                <a:ea typeface="Calibri"/>
              </a:rPr>
              <a:t> ἄπειρον ᾗ δύναμις </a:t>
            </a:r>
            <a:r>
              <a:rPr lang="el-GR" sz="4000" b="1" i="1" dirty="0" err="1" smtClean="0">
                <a:solidFill>
                  <a:srgbClr val="002060"/>
                </a:solidFill>
                <a:latin typeface="Book Antiqua" pitchFamily="18" charset="0"/>
                <a:ea typeface="Calibri"/>
              </a:rPr>
              <a:t>ἔχει</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οὐ</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γὰρ</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ἄλλως</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ποτὲ</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οὐδ᾽</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ἐπιλείψει</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ὅπου</a:t>
            </a:r>
            <a:r>
              <a:rPr lang="el-GR" sz="4000" b="1" i="1" dirty="0" smtClean="0">
                <a:solidFill>
                  <a:srgbClr val="002060"/>
                </a:solidFill>
                <a:latin typeface="Book Antiqua" pitchFamily="18" charset="0"/>
                <a:ea typeface="Calibri"/>
              </a:rPr>
              <a:t> καὶ </a:t>
            </a:r>
            <a:r>
              <a:rPr lang="el-GR" sz="4000" b="1" i="1" dirty="0" err="1" smtClean="0">
                <a:solidFill>
                  <a:srgbClr val="002060"/>
                </a:solidFill>
                <a:latin typeface="Book Antiqua" pitchFamily="18" charset="0"/>
                <a:ea typeface="Calibri"/>
              </a:rPr>
              <a:t>τὰ</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μὴ</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ἐπιλείποντα</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δι᾽</a:t>
            </a:r>
            <a:r>
              <a:rPr lang="el-GR" sz="4000" b="1" i="1" dirty="0" smtClean="0">
                <a:solidFill>
                  <a:srgbClr val="002060"/>
                </a:solidFill>
                <a:latin typeface="Book Antiqua" pitchFamily="18" charset="0"/>
                <a:ea typeface="Calibri"/>
              </a:rPr>
              <a:t> </a:t>
            </a:r>
            <a:r>
              <a:rPr lang="el-GR" sz="4000" b="1" i="1" dirty="0" err="1" smtClean="0">
                <a:solidFill>
                  <a:srgbClr val="002060"/>
                </a:solidFill>
                <a:latin typeface="Book Antiqua" pitchFamily="18" charset="0"/>
                <a:ea typeface="Calibri"/>
              </a:rPr>
              <a:t>αὐτόν</a:t>
            </a:r>
            <a:r>
              <a:rPr lang="el-GR" sz="4000" dirty="0" smtClean="0">
                <a:solidFill>
                  <a:srgbClr val="002060"/>
                </a:solidFill>
                <a:latin typeface="Book Antiqua" pitchFamily="18" charset="0"/>
                <a:ea typeface="Calibri"/>
                <a:cs typeface="Times New Roman"/>
              </a:rPr>
              <a:t>».</a:t>
            </a:r>
            <a:endParaRPr lang="el-GR" sz="4000" dirty="0">
              <a:solidFill>
                <a:srgbClr val="002060"/>
              </a:solidFill>
              <a:latin typeface="Book Antiqua" pitchFamily="18" charset="0"/>
            </a:endParaRPr>
          </a:p>
        </p:txBody>
      </p:sp>
      <p:sp>
        <p:nvSpPr>
          <p:cNvPr id="4" name="3 - Ορθογώνιο"/>
          <p:cNvSpPr/>
          <p:nvPr/>
        </p:nvSpPr>
        <p:spPr>
          <a:xfrm>
            <a:off x="228600" y="4930914"/>
            <a:ext cx="8686800" cy="707886"/>
          </a:xfrm>
          <a:prstGeom prst="rect">
            <a:avLst/>
          </a:prstGeom>
        </p:spPr>
        <p:txBody>
          <a:bodyPr wrap="square">
            <a:spAutoFit/>
          </a:bodyPr>
          <a:lstStyle/>
          <a:p>
            <a:pPr algn="ct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ἄπειρον</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 δύναμις ≠ δυνάμει</a:t>
            </a:r>
            <a:endParaRPr lang="el-GR" sz="4000" dirty="0">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143000"/>
            <a:ext cx="8686800" cy="3733800"/>
          </a:xfrm>
        </p:spPr>
        <p:txBody>
          <a:bodyPr>
            <a:normAutofit fontScale="25000" lnSpcReduction="20000"/>
          </a:bodyPr>
          <a:lstStyle/>
          <a:p>
            <a:pPr algn="just">
              <a:buNone/>
            </a:pPr>
            <a:r>
              <a:rPr lang="el-GR" dirty="0" smtClean="0">
                <a:latin typeface="Book Antiqua" pitchFamily="18" charset="0"/>
              </a:rPr>
              <a:t>   </a:t>
            </a:r>
          </a:p>
          <a:p>
            <a:pPr marL="0" indent="0" algn="just">
              <a:lnSpc>
                <a:spcPct val="140000"/>
              </a:lnSpc>
              <a:buNone/>
            </a:pPr>
            <a:r>
              <a:rPr lang="el-GR" sz="13600" b="1" dirty="0" smtClean="0">
                <a:solidFill>
                  <a:srgbClr val="002060"/>
                </a:solidFill>
                <a:latin typeface="Book Antiqua" pitchFamily="18" charset="0"/>
              </a:rPr>
              <a:t>Ολοκλήρωση του 4</a:t>
            </a:r>
            <a:r>
              <a:rPr lang="el-GR" sz="13600" b="1" baseline="30000" dirty="0" smtClean="0">
                <a:solidFill>
                  <a:srgbClr val="002060"/>
                </a:solidFill>
                <a:latin typeface="Book Antiqua" pitchFamily="18" charset="0"/>
              </a:rPr>
              <a:t>ου</a:t>
            </a:r>
            <a:r>
              <a:rPr lang="el-GR" sz="13600" b="1" dirty="0" smtClean="0">
                <a:solidFill>
                  <a:srgbClr val="002060"/>
                </a:solidFill>
                <a:latin typeface="Book Antiqua" pitchFamily="18" charset="0"/>
              </a:rPr>
              <a:t> κεφαλαίου</a:t>
            </a:r>
            <a:r>
              <a:rPr lang="en-US" sz="13600" b="1" dirty="0" smtClean="0">
                <a:solidFill>
                  <a:srgbClr val="002060"/>
                </a:solidFill>
                <a:latin typeface="Book Antiqua" pitchFamily="18" charset="0"/>
              </a:rPr>
              <a:t>,</a:t>
            </a:r>
            <a:r>
              <a:rPr lang="el-GR" sz="13600" b="1" dirty="0" smtClean="0">
                <a:solidFill>
                  <a:srgbClr val="002060"/>
                </a:solidFill>
                <a:latin typeface="Book Antiqua" pitchFamily="18" charset="0"/>
              </a:rPr>
              <a:t> έναρξη και ολοκλήρωση της διεξοδικής μελέτης του 5</a:t>
            </a:r>
            <a:r>
              <a:rPr lang="el-GR" sz="13600" b="1" baseline="30000" dirty="0" smtClean="0">
                <a:solidFill>
                  <a:srgbClr val="002060"/>
                </a:solidFill>
                <a:latin typeface="Book Antiqua" pitchFamily="18" charset="0"/>
              </a:rPr>
              <a:t>ου</a:t>
            </a:r>
            <a:r>
              <a:rPr lang="el-GR" sz="13600" b="1" dirty="0" smtClean="0">
                <a:solidFill>
                  <a:srgbClr val="002060"/>
                </a:solidFill>
                <a:latin typeface="Book Antiqua" pitchFamily="18" charset="0"/>
              </a:rPr>
              <a:t> και του 6</a:t>
            </a:r>
            <a:r>
              <a:rPr lang="el-GR" sz="13600" b="1" baseline="30000" dirty="0" smtClean="0">
                <a:solidFill>
                  <a:srgbClr val="002060"/>
                </a:solidFill>
                <a:latin typeface="Book Antiqua" pitchFamily="18" charset="0"/>
              </a:rPr>
              <a:t>ου</a:t>
            </a:r>
            <a:r>
              <a:rPr lang="el-GR" sz="13600" b="1" dirty="0" smtClean="0">
                <a:solidFill>
                  <a:srgbClr val="002060"/>
                </a:solidFill>
                <a:latin typeface="Book Antiqua" pitchFamily="18" charset="0"/>
              </a:rPr>
              <a:t> κεφαλαίου της πραγματείας του Πλωτίνου </a:t>
            </a:r>
            <a:r>
              <a:rPr lang="el-GR" sz="13600" b="1" i="1" dirty="0" smtClean="0">
                <a:solidFill>
                  <a:srgbClr val="C00000"/>
                </a:solidFill>
                <a:latin typeface="Book Antiqua" pitchFamily="18" charset="0"/>
              </a:rPr>
              <a:t>Περί αἰώνος καί χρόνου</a:t>
            </a:r>
            <a:r>
              <a:rPr lang="el-GR" sz="13600" b="1" dirty="0" smtClean="0">
                <a:solidFill>
                  <a:srgbClr val="002060"/>
                </a:solidFill>
                <a:latin typeface="Book Antiqua" pitchFamily="18" charset="0"/>
              </a:rPr>
              <a:t>.  </a:t>
            </a:r>
            <a:r>
              <a:rPr lang="el-GR" sz="13600" b="1" dirty="0" smtClean="0">
                <a:solidFill>
                  <a:srgbClr val="C00000"/>
                </a:solidFill>
                <a:effectLst>
                  <a:outerShdw blurRad="38100" dist="38100" dir="2700000" algn="tl">
                    <a:srgbClr val="000000">
                      <a:alpha val="43137"/>
                    </a:srgbClr>
                  </a:outerShdw>
                </a:effectLst>
                <a:latin typeface="Book Antiqua" pitchFamily="18" charset="0"/>
              </a:rPr>
              <a:t>ΙΙΙ 7 [45] 4</a:t>
            </a:r>
            <a:r>
              <a:rPr lang="el-GR" sz="13600" b="1" dirty="0" smtClean="0">
                <a:solidFill>
                  <a:srgbClr val="C00000"/>
                </a:solidFill>
                <a:effectLst>
                  <a:outerShdw blurRad="38100" dist="38100" dir="2700000" algn="tl">
                    <a:srgbClr val="000000">
                      <a:alpha val="43137"/>
                    </a:srgbClr>
                  </a:outerShdw>
                </a:effectLst>
                <a:latin typeface="Book Antiqua"/>
              </a:rPr>
              <a:t>–6</a:t>
            </a:r>
            <a:r>
              <a:rPr lang="el-GR" sz="136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36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endParaRPr lang="el-GR" sz="800" b="1" dirty="0" smtClean="0">
              <a:solidFill>
                <a:srgbClr val="002060"/>
              </a:solidFill>
              <a:latin typeface="Book Antiqua" pitchFamily="18" charset="0"/>
            </a:endParaRPr>
          </a:p>
          <a:p>
            <a:pPr marL="0" indent="0" algn="just">
              <a:lnSpc>
                <a:spcPct val="120000"/>
              </a:lnSpc>
              <a:buNone/>
            </a:pPr>
            <a:r>
              <a:rPr lang="el-GR" sz="12800" b="1" dirty="0" smtClean="0">
                <a:solidFill>
                  <a:srgbClr val="002060"/>
                </a:solidFill>
                <a:latin typeface="Book Antiqua" pitchFamily="18" charset="0"/>
              </a:rPr>
              <a:t>Συνέχεια </a:t>
            </a:r>
            <a:r>
              <a:rPr lang="el-GR" sz="12800" b="1" dirty="0" smtClean="0">
                <a:solidFill>
                  <a:srgbClr val="002060"/>
                </a:solidFill>
                <a:latin typeface="Book Antiqua" pitchFamily="18" charset="0"/>
              </a:rPr>
              <a:t>του εγχειρήματος της διερεύνησης από τον Πλωτῖνο της φύσης της αἰωνιότητας.  </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l"/>
            <a:r>
              <a:rPr lang="de-DE" sz="3600" b="1" dirty="0" smtClean="0">
                <a:solidFill>
                  <a:srgbClr val="C00000"/>
                </a:solidFill>
                <a:effectLst>
                  <a:outerShdw blurRad="50800" dist="38100" algn="tr" rotWithShape="0">
                    <a:prstClr val="black">
                      <a:alpha val="40000"/>
                    </a:prstClr>
                  </a:outerShdw>
                </a:effectLst>
                <a:latin typeface="Book Antiqua" pitchFamily="18" charset="0"/>
              </a:rPr>
              <a:t>V</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1 [10] 6. 9–10, </a:t>
            </a:r>
            <a:br>
              <a:rPr lang="el-GR" sz="36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Περὶ τῶν τριῶν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ἀρχικῶν</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ὑποστάσεων</a:t>
            </a:r>
            <a:endParaRPr lang="el-GR" sz="36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1"/>
            <a:ext cx="8686800" cy="2209800"/>
          </a:xfrm>
        </p:spPr>
        <p:txBody>
          <a:bodyPr/>
          <a:lstStyle/>
          <a:p>
            <a:pPr marL="0" indent="0" algn="just">
              <a:buNone/>
            </a:pPr>
            <a:r>
              <a:rPr lang="el-GR" b="1" dirty="0" smtClean="0">
                <a:solidFill>
                  <a:srgbClr val="002060"/>
                </a:solidFill>
                <a:latin typeface="Book Antiqua"/>
                <a:ea typeface="Calibri"/>
                <a:cs typeface="Times New Roman"/>
              </a:rPr>
              <a:t>Η δύναμις, λοιπόν, στον Νο</a:t>
            </a:r>
            <a:r>
              <a:rPr lang="el-GR" b="1" dirty="0" smtClean="0">
                <a:solidFill>
                  <a:srgbClr val="002060"/>
                </a:solidFill>
                <a:latin typeface="Times New Roman"/>
                <a:ea typeface="Calibri"/>
              </a:rPr>
              <a:t>ῦ</a:t>
            </a:r>
            <a:r>
              <a:rPr lang="el-GR" b="1" dirty="0" smtClean="0">
                <a:solidFill>
                  <a:srgbClr val="002060"/>
                </a:solidFill>
                <a:latin typeface="Book Antiqua"/>
                <a:ea typeface="Calibri"/>
                <a:cs typeface="Times New Roman"/>
              </a:rPr>
              <a:t> ως δύναμις παραγωγική και όχι ως δυνάμει που πρόκειται να μεταβεί σε ένα ενεργεία.</a:t>
            </a:r>
            <a:endParaRPr lang="el-GR" dirty="0">
              <a:solidFill>
                <a:srgbClr val="002060"/>
              </a:solidFill>
            </a:endParaRPr>
          </a:p>
        </p:txBody>
      </p:sp>
      <p:pic>
        <p:nvPicPr>
          <p:cNvPr id="4" name="3 - Εικόνα"/>
          <p:cNvPicPr/>
          <p:nvPr/>
        </p:nvPicPr>
        <p:blipFill>
          <a:blip r:embed="rId2" cstate="print">
            <a:lum contrast="10000"/>
          </a:blip>
          <a:srcRect l="24085" t="30525" r="34326" b="56662"/>
          <a:stretch>
            <a:fillRect/>
          </a:stretch>
        </p:blipFill>
        <p:spPr bwMode="auto">
          <a:xfrm>
            <a:off x="1143000" y="3581400"/>
            <a:ext cx="6781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Προς την αὐτάρκεια</a:t>
            </a:r>
            <a:endParaRPr lang="el-GR" dirty="0"/>
          </a:p>
        </p:txBody>
      </p:sp>
      <p:pic>
        <p:nvPicPr>
          <p:cNvPr id="4" name="3 - Θέση περιεχομένου"/>
          <p:cNvPicPr>
            <a:picLocks noGrp="1"/>
          </p:cNvPicPr>
          <p:nvPr>
            <p:ph idx="1"/>
          </p:nvPr>
        </p:nvPicPr>
        <p:blipFill>
          <a:blip r:embed="rId2" cstate="print"/>
          <a:srcRect l="26324" t="28828" r="22574" b="55156"/>
          <a:stretch>
            <a:fillRect/>
          </a:stretch>
        </p:blipFill>
        <p:spPr bwMode="auto">
          <a:xfrm>
            <a:off x="304800" y="2209800"/>
            <a:ext cx="8458200" cy="23621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Άρα τι είναι το αἰσθητό;</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28801"/>
            <a:ext cx="8686800" cy="914399"/>
          </a:xfrm>
        </p:spPr>
        <p:txBody>
          <a:bodyPr>
            <a:noAutofit/>
          </a:bodyPr>
          <a:lstStyle/>
          <a:p>
            <a:pPr marL="0" indent="0" algn="just">
              <a:buNone/>
            </a:pP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Το α</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σθητό πράγμα είναι πάντα μία σύνθεση </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rPr>
              <a:t>ὄ</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ντος και μή </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rPr>
              <a:t>ὄ</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ντος! </a:t>
            </a:r>
            <a:endParaRPr lang="el-GR" sz="3600" b="1"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304800" y="3705761"/>
            <a:ext cx="8610600" cy="1323439"/>
          </a:xfrm>
          <a:prstGeom prst="rect">
            <a:avLst/>
          </a:prstGeom>
        </p:spPr>
        <p:txBody>
          <a:bodyPr wrap="square">
            <a:spAutoFit/>
          </a:bodyPr>
          <a:lstStyle/>
          <a:p>
            <a:pPr algn="just"/>
            <a:r>
              <a:rPr lang="el-GR" sz="40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Είναι μία </a:t>
            </a:r>
            <a:r>
              <a:rPr lang="el-GR" sz="4000" b="1" dirty="0" smtClean="0">
                <a:solidFill>
                  <a:srgbClr val="002060"/>
                </a:solidFill>
                <a:effectLst>
                  <a:outerShdw blurRad="38100" dist="38100" dir="2700000" algn="tl">
                    <a:srgbClr val="000000">
                      <a:alpha val="43137"/>
                    </a:srgbClr>
                  </a:outerShdw>
                </a:effectLst>
                <a:latin typeface="Book Antiqua" pitchFamily="18" charset="0"/>
                <a:ea typeface="Calibri"/>
              </a:rPr>
              <a:t>ὀ</a:t>
            </a:r>
            <a:r>
              <a:rPr lang="el-GR" sz="40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ντολογική διαφορά που δηλώνει έλλειψη.</a:t>
            </a:r>
            <a:endParaRPr lang="el-GR" sz="4000"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III 5 [30]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Περὶ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ἔρωτος</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371600"/>
            <a:ext cx="8686800" cy="762000"/>
          </a:xfrm>
        </p:spPr>
        <p:txBody>
          <a:bodyPr/>
          <a:lstStyle/>
          <a:p>
            <a:pPr>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Τι κάνει ο μύθος;</a:t>
            </a:r>
            <a:endParaRPr lang="el-GR"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2057400"/>
            <a:ext cx="8686800" cy="954107"/>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Ο μύθος καταμερίζει χρονικά τη συγχρονικότητα των νοητ</a:t>
            </a:r>
            <a:r>
              <a:rPr lang="el-GR" sz="2800" dirty="0" smtClean="0">
                <a:solidFill>
                  <a:srgbClr val="002060"/>
                </a:solidFill>
                <a:latin typeface="Book Antiqua" pitchFamily="18" charset="0"/>
                <a:ea typeface="Calibri"/>
              </a:rPr>
              <a:t>ῶ</a:t>
            </a:r>
            <a:r>
              <a:rPr lang="el-GR" sz="2800" dirty="0" smtClean="0">
                <a:solidFill>
                  <a:srgbClr val="002060"/>
                </a:solidFill>
                <a:latin typeface="Book Antiqua" pitchFamily="18" charset="0"/>
                <a:ea typeface="Calibri"/>
                <a:cs typeface="Times New Roman"/>
              </a:rPr>
              <a:t>ν, αλλά και διαιρεί τα </a:t>
            </a:r>
            <a:r>
              <a:rPr lang="el-GR" sz="2800" dirty="0" smtClean="0">
                <a:solidFill>
                  <a:srgbClr val="002060"/>
                </a:solidFill>
                <a:latin typeface="Book Antiqua" pitchFamily="18" charset="0"/>
                <a:ea typeface="Calibri"/>
              </a:rPr>
              <a:t>ὄ</a:t>
            </a:r>
            <a:r>
              <a:rPr lang="el-GR" sz="2800" dirty="0" smtClean="0">
                <a:solidFill>
                  <a:srgbClr val="002060"/>
                </a:solidFill>
                <a:latin typeface="Book Antiqua" pitchFamily="18" charset="0"/>
                <a:ea typeface="Calibri"/>
                <a:cs typeface="Times New Roman"/>
              </a:rPr>
              <a:t>ντα μεταξύ τους.</a:t>
            </a:r>
            <a:endParaRPr lang="el-GR" sz="2800" dirty="0">
              <a:solidFill>
                <a:srgbClr val="002060"/>
              </a:solidFill>
              <a:latin typeface="Book Antiqua" pitchFamily="18" charset="0"/>
            </a:endParaRPr>
          </a:p>
        </p:txBody>
      </p:sp>
      <p:sp>
        <p:nvSpPr>
          <p:cNvPr id="5" name="4 - Ορθογώνιο"/>
          <p:cNvSpPr/>
          <p:nvPr/>
        </p:nvSpPr>
        <p:spPr>
          <a:xfrm>
            <a:off x="1447800" y="3226713"/>
            <a:ext cx="7467600" cy="830997"/>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Οπότε, χωρίζουμε </a:t>
            </a:r>
            <a:r>
              <a:rPr lang="el-GR" sz="2400" b="1" dirty="0" smtClean="0">
                <a:solidFill>
                  <a:srgbClr val="002060"/>
                </a:solidFill>
                <a:latin typeface="Book Antiqua" pitchFamily="18" charset="0"/>
                <a:ea typeface="Calibri"/>
              </a:rPr>
              <a:t>ὄ</a:t>
            </a:r>
            <a:r>
              <a:rPr lang="el-GR" sz="2400" b="1" dirty="0" smtClean="0">
                <a:solidFill>
                  <a:srgbClr val="002060"/>
                </a:solidFill>
                <a:latin typeface="Book Antiqua" pitchFamily="18" charset="0"/>
                <a:ea typeface="Calibri"/>
                <a:cs typeface="Times New Roman"/>
              </a:rPr>
              <a:t>ντα και εισάγουμε χρόνο στον μύθο.</a:t>
            </a:r>
            <a:endParaRPr lang="el-GR" sz="2400" dirty="0">
              <a:solidFill>
                <a:srgbClr val="002060"/>
              </a:solidFill>
              <a:latin typeface="Book Antiqua" pitchFamily="18" charset="0"/>
            </a:endParaRPr>
          </a:p>
        </p:txBody>
      </p:sp>
      <p:sp>
        <p:nvSpPr>
          <p:cNvPr id="6" name="5 - Ορθογώνιο"/>
          <p:cNvSpPr/>
          <p:nvPr/>
        </p:nvSpPr>
        <p:spPr>
          <a:xfrm>
            <a:off x="1524000" y="4151293"/>
            <a:ext cx="7391400" cy="954107"/>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Τι κάνει ο νο</a:t>
            </a:r>
            <a:r>
              <a:rPr lang="el-GR" sz="2800" u="sng" dirty="0" smtClean="0">
                <a:solidFill>
                  <a:srgbClr val="002060"/>
                </a:solidFill>
                <a:latin typeface="Book Antiqua" pitchFamily="18" charset="0"/>
                <a:ea typeface="Calibri"/>
              </a:rPr>
              <a:t>ῦ</a:t>
            </a:r>
            <a:r>
              <a:rPr lang="el-GR" sz="2800" u="sng" dirty="0" smtClean="0">
                <a:solidFill>
                  <a:srgbClr val="002060"/>
                </a:solidFill>
                <a:latin typeface="Book Antiqua" pitchFamily="18" charset="0"/>
                <a:ea typeface="Calibri"/>
                <a:cs typeface="Times New Roman"/>
              </a:rPr>
              <a:t>ς, ο δικός μας νο</a:t>
            </a:r>
            <a:r>
              <a:rPr lang="el-GR" sz="2800" u="sng" dirty="0" smtClean="0">
                <a:solidFill>
                  <a:srgbClr val="002060"/>
                </a:solidFill>
                <a:latin typeface="Book Antiqua" pitchFamily="18" charset="0"/>
                <a:ea typeface="Calibri"/>
              </a:rPr>
              <a:t>ῦ</a:t>
            </a:r>
            <a:r>
              <a:rPr lang="el-GR" sz="2800" u="sng" dirty="0" smtClean="0">
                <a:solidFill>
                  <a:srgbClr val="002060"/>
                </a:solidFill>
                <a:latin typeface="Book Antiqua" pitchFamily="18" charset="0"/>
                <a:ea typeface="Calibri"/>
                <a:cs typeface="Times New Roman"/>
              </a:rPr>
              <a:t>ς όταν μελετάει τη διάρθρωση του νοητο</a:t>
            </a:r>
            <a:r>
              <a:rPr lang="el-GR" sz="2800" u="sng" dirty="0" smtClean="0">
                <a:solidFill>
                  <a:srgbClr val="002060"/>
                </a:solidFill>
                <a:latin typeface="Book Antiqua" pitchFamily="18" charset="0"/>
                <a:ea typeface="Calibri"/>
              </a:rPr>
              <a:t>ῦ</a:t>
            </a:r>
            <a:r>
              <a:rPr lang="el-GR" sz="2800" u="sng" dirty="0" smtClean="0">
                <a:solidFill>
                  <a:srgbClr val="002060"/>
                </a:solidFill>
                <a:latin typeface="Book Antiqua" pitchFamily="18" charset="0"/>
                <a:ea typeface="Calibri"/>
                <a:cs typeface="Times New Roman"/>
              </a:rPr>
              <a:t> κόσμου</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7" name="6 - Ορθογώνιο"/>
          <p:cNvSpPr/>
          <p:nvPr/>
        </p:nvSpPr>
        <p:spPr>
          <a:xfrm>
            <a:off x="304800" y="5370493"/>
            <a:ext cx="8610600" cy="954107"/>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Διαθέτουμε κάτι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ώνιο μέσα μας, ενώ οι ίδιοι δεν είμαστε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ώνιοι.</a:t>
            </a:r>
            <a:endParaRPr lang="el-GR" sz="2800" dirty="0">
              <a:solidFill>
                <a:srgbClr val="002060"/>
              </a:solidFill>
              <a:latin typeface="Book Antiqua" pitchFamily="18" charset="0"/>
            </a:endParaRPr>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762000" y="4191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6" name="AutoShape 2"/>
          <p:cNvSpPr>
            <a:spLocks noChangeArrowheads="1"/>
          </p:cNvSpPr>
          <p:nvPr/>
        </p:nvSpPr>
        <p:spPr bwMode="auto">
          <a:xfrm>
            <a:off x="457200" y="3352800"/>
            <a:ext cx="793750" cy="3635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400" b="1" dirty="0" smtClean="0">
                <a:solidFill>
                  <a:srgbClr val="C00000"/>
                </a:solidFill>
                <a:effectLst>
                  <a:outerShdw blurRad="50800" dist="38100" algn="tr" rotWithShape="0">
                    <a:prstClr val="black">
                      <a:alpha val="40000"/>
                    </a:prstClr>
                  </a:outerShdw>
                </a:effectLst>
                <a:latin typeface="Book Antiqua" pitchFamily="18" charset="0"/>
              </a:rPr>
              <a:t>Πώς μπορεί να κατανοηθεί η φιλοσοφία;</a:t>
            </a:r>
            <a:endParaRPr lang="el-GR" sz="3400" dirty="0"/>
          </a:p>
        </p:txBody>
      </p:sp>
      <p:sp>
        <p:nvSpPr>
          <p:cNvPr id="3" name="2 - Θέση περιεχομένου"/>
          <p:cNvSpPr>
            <a:spLocks noGrp="1"/>
          </p:cNvSpPr>
          <p:nvPr>
            <p:ph idx="1"/>
          </p:nvPr>
        </p:nvSpPr>
        <p:spPr>
          <a:xfrm>
            <a:off x="228600" y="1447800"/>
            <a:ext cx="8686800" cy="1981200"/>
          </a:xfrm>
        </p:spPr>
        <p:txBody>
          <a:bodyPr>
            <a:normAutofit fontScale="92500" lnSpcReduction="20000"/>
          </a:bodyPr>
          <a:lstStyle/>
          <a:p>
            <a:pPr marL="0" indent="0" algn="just">
              <a:buNone/>
            </a:pPr>
            <a:r>
              <a:rPr lang="el-GR" dirty="0" smtClean="0">
                <a:solidFill>
                  <a:srgbClr val="002060"/>
                </a:solidFill>
                <a:latin typeface="Book Antiqua" pitchFamily="18" charset="0"/>
                <a:ea typeface="Calibri"/>
                <a:cs typeface="Times New Roman"/>
              </a:rPr>
              <a:t>Αυτή είναι μία ένταση που προσπαθεί η φιλοσοφία να την κατανοήσει: πώς μπορεί ο άνθρωπος ένα θνητό </a:t>
            </a:r>
            <a:r>
              <a:rPr lang="el-GR" dirty="0" smtClean="0">
                <a:solidFill>
                  <a:srgbClr val="002060"/>
                </a:solidFill>
                <a:latin typeface="Book Antiqua" pitchFamily="18" charset="0"/>
                <a:ea typeface="Calibri"/>
              </a:rPr>
              <a:t>ὄ</a:t>
            </a:r>
            <a:r>
              <a:rPr lang="el-GR" dirty="0" smtClean="0">
                <a:solidFill>
                  <a:srgbClr val="002060"/>
                </a:solidFill>
                <a:latin typeface="Book Antiqua" pitchFamily="18" charset="0"/>
                <a:ea typeface="Calibri"/>
                <a:cs typeface="Times New Roman"/>
              </a:rPr>
              <a:t>ν να είναι ταυτόχρονα κατά μία έννοια και α</a:t>
            </a:r>
            <a:r>
              <a:rPr lang="el-GR" dirty="0" smtClean="0">
                <a:solidFill>
                  <a:srgbClr val="002060"/>
                </a:solidFill>
                <a:latin typeface="Book Antiqua" pitchFamily="18" charset="0"/>
                <a:ea typeface="Calibri"/>
              </a:rPr>
              <a:t>ἰ</a:t>
            </a:r>
            <a:r>
              <a:rPr lang="el-GR" dirty="0" smtClean="0">
                <a:solidFill>
                  <a:srgbClr val="002060"/>
                </a:solidFill>
                <a:latin typeface="Book Antiqua" pitchFamily="18" charset="0"/>
                <a:ea typeface="Calibri"/>
                <a:cs typeface="Times New Roman"/>
              </a:rPr>
              <a:t>ώνιο, μη θνητό,  αλλά να μην είναι τελείως;</a:t>
            </a:r>
            <a:endParaRPr lang="el-GR" dirty="0">
              <a:solidFill>
                <a:srgbClr val="002060"/>
              </a:solidFill>
              <a:latin typeface="Book Antiqua" pitchFamily="18" charset="0"/>
            </a:endParaRPr>
          </a:p>
        </p:txBody>
      </p:sp>
      <p:sp>
        <p:nvSpPr>
          <p:cNvPr id="4" name="3 - Ορθογώνιο"/>
          <p:cNvSpPr/>
          <p:nvPr/>
        </p:nvSpPr>
        <p:spPr>
          <a:xfrm>
            <a:off x="228600" y="3581400"/>
            <a:ext cx="86868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Το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ἀ</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εί</a:t>
            </a:r>
            <a:r>
              <a:rPr lang="el-GR" sz="2800" b="1" i="1" dirty="0" smtClean="0">
                <a:solidFill>
                  <a:srgbClr val="002060"/>
                </a:solidFill>
                <a:latin typeface="Book Antiqua" pitchFamily="18" charset="0"/>
                <a:ea typeface="Calibri"/>
                <a:cs typeface="Times New Roman"/>
              </a:rPr>
              <a:t>, </a:t>
            </a:r>
            <a:r>
              <a:rPr lang="el-GR" sz="2800" b="1" dirty="0" smtClean="0">
                <a:solidFill>
                  <a:srgbClr val="002060"/>
                </a:solidFill>
                <a:latin typeface="Book Antiqua" pitchFamily="18" charset="0"/>
                <a:ea typeface="Calibri"/>
                <a:cs typeface="Times New Roman"/>
              </a:rPr>
              <a:t>λοιπόν, είναι αυτή η κατάσταση ταυτότητας με τον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a:t>
            </a:r>
            <a:r>
              <a:rPr lang="el-GR" sz="2800" b="1" dirty="0" smtClean="0">
                <a:solidFill>
                  <a:srgbClr val="002060"/>
                </a:solidFill>
                <a:latin typeface="Book Antiqua" pitchFamily="18" charset="0"/>
                <a:ea typeface="Calibri"/>
              </a:rPr>
              <a:t>ό</a:t>
            </a:r>
            <a:r>
              <a:rPr lang="el-GR" sz="2800" b="1" dirty="0" smtClean="0">
                <a:solidFill>
                  <a:srgbClr val="002060"/>
                </a:solidFill>
                <a:latin typeface="Book Antiqua" pitchFamily="18" charset="0"/>
                <a:ea typeface="Calibri"/>
                <a:cs typeface="Times New Roman"/>
              </a:rPr>
              <a:t>, πληρότητας, </a:t>
            </a:r>
            <a:r>
              <a:rPr lang="el-GR" sz="2800" b="1" dirty="0" err="1" smtClean="0">
                <a:solidFill>
                  <a:srgbClr val="002060"/>
                </a:solidFill>
                <a:latin typeface="Book Antiqua" pitchFamily="18" charset="0"/>
                <a:ea typeface="Calibri"/>
                <a:cs typeface="Times New Roman"/>
              </a:rPr>
              <a:t>α</a:t>
            </a:r>
            <a:r>
              <a:rPr lang="el-GR" sz="2800" b="1" dirty="0" err="1" smtClean="0">
                <a:solidFill>
                  <a:srgbClr val="002060"/>
                </a:solidFill>
                <a:latin typeface="Book Antiqua" pitchFamily="18" charset="0"/>
                <a:ea typeface="Calibri"/>
              </a:rPr>
              <a:t>ὐ</a:t>
            </a:r>
            <a:r>
              <a:rPr lang="el-GR" sz="2800" b="1" dirty="0" err="1" smtClean="0">
                <a:solidFill>
                  <a:srgbClr val="002060"/>
                </a:solidFill>
                <a:latin typeface="Book Antiqua" pitchFamily="18" charset="0"/>
                <a:ea typeface="Calibri"/>
                <a:cs typeface="Times New Roman"/>
              </a:rPr>
              <a:t>τάρκειας</a:t>
            </a:r>
            <a:r>
              <a:rPr lang="el-GR" sz="2800" b="1" dirty="0" smtClean="0">
                <a:solidFill>
                  <a:srgbClr val="002060"/>
                </a:solidFill>
                <a:latin typeface="Book Antiqua" pitchFamily="18" charset="0"/>
                <a:ea typeface="Calibri"/>
                <a:cs typeface="Times New Roman"/>
              </a:rPr>
              <a:t> και όχι διάρκειας.</a:t>
            </a:r>
            <a:endParaRPr lang="el-GR" sz="2800" dirty="0">
              <a:solidFill>
                <a:srgbClr val="002060"/>
              </a:solidFill>
              <a:latin typeface="Book Antiqua" pitchFamily="18" charset="0"/>
            </a:endParaRPr>
          </a:p>
        </p:txBody>
      </p:sp>
      <p:sp>
        <p:nvSpPr>
          <p:cNvPr id="8" name="7 - Ορθογώνιο"/>
          <p:cNvSpPr/>
          <p:nvPr/>
        </p:nvSpPr>
        <p:spPr>
          <a:xfrm>
            <a:off x="1143000" y="5029200"/>
            <a:ext cx="7772400" cy="156966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Η φιλοσοφία μπορεί να κατανοηθεί ως η επιθυμία να νοήσω αυτό που είναι δυνάμει και να το ενεργοποιήσω, ως προσπάθεια να νοήσω την ίδια την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a:t>
            </a:r>
            <a:endParaRPr lang="el-GR" sz="2400" dirty="0">
              <a:solidFill>
                <a:srgbClr val="002060"/>
              </a:solidFill>
              <a:latin typeface="Book Antiqua" pitchFamily="18" charset="0"/>
            </a:endParaRPr>
          </a:p>
        </p:txBody>
      </p:sp>
      <p:sp>
        <p:nvSpPr>
          <p:cNvPr id="9" name="AutoShape 2"/>
          <p:cNvSpPr>
            <a:spLocks noChangeArrowheads="1"/>
          </p:cNvSpPr>
          <p:nvPr/>
        </p:nvSpPr>
        <p:spPr bwMode="auto">
          <a:xfrm>
            <a:off x="228600" y="5105400"/>
            <a:ext cx="793750" cy="3635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057400" y="990600"/>
            <a:ext cx="5105400" cy="707886"/>
          </a:xfrm>
          <a:prstGeom prst="rect">
            <a:avLst/>
          </a:prstGeom>
        </p:spPr>
        <p:txBody>
          <a:bodyPr wrap="square">
            <a:spAutoFit/>
          </a:bodyPr>
          <a:lstStyle/>
          <a:p>
            <a:r>
              <a:rPr lang="el-GR" sz="4000" b="1" i="1" dirty="0" err="1" smtClean="0">
                <a:solidFill>
                  <a:srgbClr val="C00000"/>
                </a:solidFill>
                <a:effectLst>
                  <a:outerShdw blurRad="38100" dist="38100" dir="2700000" algn="tl">
                    <a:srgbClr val="000000">
                      <a:alpha val="43137"/>
                    </a:srgbClr>
                  </a:outerShdw>
                </a:effectLst>
                <a:latin typeface="Book Antiqua" pitchFamily="18" charset="0"/>
                <a:ea typeface="Calibri"/>
              </a:rPr>
              <a:t>τοσῷδε</a:t>
            </a:r>
            <a:r>
              <a:rPr lang="el-GR" sz="4000" b="1" i="1" dirty="0" smtClean="0">
                <a:solidFill>
                  <a:srgbClr val="C00000"/>
                </a:solidFill>
                <a:effectLst>
                  <a:outerShdw blurRad="38100" dist="38100" dir="2700000" algn="tl">
                    <a:srgbClr val="000000">
                      <a:alpha val="43137"/>
                    </a:srgbClr>
                  </a:outerShdw>
                </a:effectLst>
                <a:latin typeface="Book Antiqua" pitchFamily="18" charset="0"/>
                <a:ea typeface="Calibri"/>
              </a:rPr>
              <a:t> / </a:t>
            </a:r>
            <a:r>
              <a:rPr lang="el-GR" sz="4000" b="1" i="1" dirty="0" err="1" smtClean="0">
                <a:solidFill>
                  <a:srgbClr val="C00000"/>
                </a:solidFill>
                <a:effectLst>
                  <a:outerShdw blurRad="38100" dist="38100" dir="2700000" algn="tl">
                    <a:srgbClr val="000000">
                      <a:alpha val="43137"/>
                    </a:srgbClr>
                  </a:outerShdw>
                </a:effectLst>
                <a:latin typeface="Book Antiqua" pitchFamily="18" charset="0"/>
                <a:ea typeface="Calibri"/>
              </a:rPr>
              <a:t>τοσοῦδε</a:t>
            </a:r>
            <a:endParaRPr lang="el-GR" sz="4000" dirty="0">
              <a:solidFill>
                <a:srgbClr val="C00000"/>
              </a:solidFill>
              <a:effectLst>
                <a:outerShdw blurRad="38100" dist="38100" dir="2700000" algn="tl">
                  <a:srgbClr val="000000">
                    <a:alpha val="43137"/>
                  </a:srgbClr>
                </a:outerShdw>
              </a:effectLst>
              <a:latin typeface="Book Antiqua" pitchFamily="18" charset="0"/>
            </a:endParaRPr>
          </a:p>
        </p:txBody>
      </p:sp>
      <p:sp>
        <p:nvSpPr>
          <p:cNvPr id="6" name="5 - Ορθογώνιο"/>
          <p:cNvSpPr/>
          <p:nvPr/>
        </p:nvSpPr>
        <p:spPr>
          <a:xfrm>
            <a:off x="1066800" y="2286000"/>
            <a:ext cx="7315200" cy="646331"/>
          </a:xfrm>
          <a:prstGeom prst="rect">
            <a:avLst/>
          </a:prstGeom>
        </p:spPr>
        <p:txBody>
          <a:bodyPr wrap="square">
            <a:spAutoFit/>
          </a:bodyPr>
          <a:lstStyle/>
          <a:p>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ἦταν</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ἀγαθός</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r>
              <a:rPr lang="el-GR" sz="36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ἀγαθὸς</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ἦν</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36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endParaRPr lang="el-GR" sz="3600" dirty="0">
              <a:solidFill>
                <a:srgbClr val="C00000"/>
              </a:solidFill>
              <a:effectLst>
                <a:outerShdw blurRad="38100" dist="38100" dir="2700000" algn="tl">
                  <a:srgbClr val="000000">
                    <a:alpha val="43137"/>
                  </a:srgbClr>
                </a:outerShdw>
              </a:effectLst>
              <a:latin typeface="Book Antiqua" pitchFamily="18" charset="0"/>
            </a:endParaRPr>
          </a:p>
        </p:txBody>
      </p:sp>
      <p:sp>
        <p:nvSpPr>
          <p:cNvPr id="7" name="6 - Ορθογώνιο"/>
          <p:cNvSpPr/>
          <p:nvPr/>
        </p:nvSpPr>
        <p:spPr>
          <a:xfrm>
            <a:off x="152400" y="3505200"/>
            <a:ext cx="8686800" cy="2308324"/>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τα ανάγει όλα αυτά στη γλώσσα του μύθου και λέει ότι ο κόσμος δεν έχει χρονική </a:t>
            </a:r>
            <a:r>
              <a:rPr lang="el-GR" sz="2400" b="1" dirty="0" smtClean="0">
                <a:solidFill>
                  <a:srgbClr val="002060"/>
                </a:solidFill>
                <a:latin typeface="Book Antiqua" pitchFamily="18" charset="0"/>
                <a:ea typeface="Calibri"/>
              </a:rPr>
              <a:t>ἀ</a:t>
            </a:r>
            <a:r>
              <a:rPr lang="el-GR" sz="2400" b="1" dirty="0" smtClean="0">
                <a:solidFill>
                  <a:srgbClr val="002060"/>
                </a:solidFill>
                <a:latin typeface="Book Antiqua" pitchFamily="18" charset="0"/>
                <a:ea typeface="Calibri"/>
                <a:cs typeface="Times New Roman"/>
              </a:rPr>
              <a:t>ρχή. </a:t>
            </a:r>
          </a:p>
          <a:p>
            <a:pPr algn="just"/>
            <a:endParaRPr lang="el-GR" sz="2400" b="1" dirty="0" smtClean="0">
              <a:solidFill>
                <a:srgbClr val="002060"/>
              </a:solidFill>
              <a:latin typeface="Book Antiqua" pitchFamily="18" charset="0"/>
              <a:ea typeface="Calibri"/>
              <a:cs typeface="Times New Roman"/>
            </a:endParaRPr>
          </a:p>
          <a:p>
            <a:pPr algn="just"/>
            <a:r>
              <a:rPr lang="el-GR" sz="2400" b="1" dirty="0" smtClean="0">
                <a:solidFill>
                  <a:srgbClr val="002060"/>
                </a:solidFill>
                <a:latin typeface="Book Antiqua" pitchFamily="18" charset="0"/>
                <a:ea typeface="Calibri"/>
                <a:cs typeface="Times New Roman"/>
              </a:rPr>
              <a:t>Αυτός είναι ακριβώς ο τρόπος του να διαφοροποιηθεί από αυτήν την παράδοση ερμηνείας του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σθητο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κόσμου ως χρονικού.</a:t>
            </a:r>
            <a:endParaRPr lang="el-GR" sz="2400" dirty="0">
              <a:solidFill>
                <a:srgbClr val="002060"/>
              </a:solidFill>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Εμείς ως </a:t>
            </a:r>
            <a:r>
              <a:rPr lang="el-GR" b="1" dirty="0" err="1" smtClean="0">
                <a:solidFill>
                  <a:srgbClr val="C00000"/>
                </a:solidFill>
                <a:effectLst>
                  <a:outerShdw blurRad="50800" dist="38100" algn="tr" rotWithShape="0">
                    <a:prstClr val="black">
                      <a:alpha val="40000"/>
                    </a:prstClr>
                  </a:outerShdw>
                </a:effectLst>
                <a:latin typeface="Book Antiqua" pitchFamily="18" charset="0"/>
              </a:rPr>
              <a:t>ἔγχρονα</a:t>
            </a:r>
            <a:r>
              <a:rPr lang="el-GR" b="1" dirty="0" smtClean="0">
                <a:solidFill>
                  <a:srgbClr val="C00000"/>
                </a:solidFill>
                <a:effectLst>
                  <a:outerShdw blurRad="50800" dist="38100" algn="tr" rotWithShape="0">
                    <a:prstClr val="black">
                      <a:alpha val="40000"/>
                    </a:prstClr>
                  </a:outerShdw>
                </a:effectLst>
                <a:latin typeface="Book Antiqua" pitchFamily="18" charset="0"/>
              </a:rPr>
              <a:t> ὄντα</a:t>
            </a:r>
            <a:endParaRPr lang="el-GR" dirty="0"/>
          </a:p>
        </p:txBody>
      </p:sp>
      <p:sp>
        <p:nvSpPr>
          <p:cNvPr id="3" name="2 - Θέση περιεχομένου"/>
          <p:cNvSpPr>
            <a:spLocks noGrp="1"/>
          </p:cNvSpPr>
          <p:nvPr>
            <p:ph idx="1"/>
          </p:nvPr>
        </p:nvSpPr>
        <p:spPr>
          <a:xfrm>
            <a:off x="152400" y="1798637"/>
            <a:ext cx="8686800" cy="4525963"/>
          </a:xfrm>
        </p:spPr>
        <p:txBody>
          <a:bodyPr>
            <a:normAutofit fontScale="92500" lnSpcReduction="10000"/>
          </a:bodyPr>
          <a:lstStyle/>
          <a:p>
            <a:pPr marL="723900" indent="-723900" algn="just">
              <a:buBlip>
                <a:blip r:embed="rId2"/>
              </a:buBlip>
            </a:pPr>
            <a:r>
              <a:rPr lang="el-GR" b="1" dirty="0" smtClean="0">
                <a:solidFill>
                  <a:srgbClr val="002060"/>
                </a:solidFill>
                <a:latin typeface="Book Antiqua"/>
                <a:ea typeface="Calibri"/>
                <a:cs typeface="Times New Roman"/>
              </a:rPr>
              <a:t>Εμείς είμαστε </a:t>
            </a:r>
            <a:r>
              <a:rPr lang="el-GR" b="1" dirty="0" err="1" smtClean="0">
                <a:solidFill>
                  <a:srgbClr val="002060"/>
                </a:solidFill>
                <a:latin typeface="Times New Roman"/>
                <a:ea typeface="Calibri"/>
              </a:rPr>
              <a:t>ἔ</a:t>
            </a:r>
            <a:r>
              <a:rPr lang="el-GR" b="1" dirty="0" err="1" smtClean="0">
                <a:solidFill>
                  <a:srgbClr val="002060"/>
                </a:solidFill>
                <a:latin typeface="Book Antiqua"/>
                <a:ea typeface="Calibri"/>
                <a:cs typeface="Times New Roman"/>
              </a:rPr>
              <a:t>γχρονα</a:t>
            </a:r>
            <a:r>
              <a:rPr lang="el-GR" b="1" dirty="0" smtClean="0">
                <a:solidFill>
                  <a:srgbClr val="002060"/>
                </a:solidFill>
                <a:latin typeface="Book Antiqua"/>
                <a:ea typeface="Calibri"/>
                <a:cs typeface="Times New Roman"/>
              </a:rPr>
              <a:t> </a:t>
            </a:r>
            <a:r>
              <a:rPr lang="el-GR" b="1" dirty="0" smtClean="0">
                <a:solidFill>
                  <a:srgbClr val="002060"/>
                </a:solidFill>
                <a:latin typeface="Times New Roman"/>
                <a:ea typeface="Calibri"/>
              </a:rPr>
              <a:t>ὄ</a:t>
            </a:r>
            <a:r>
              <a:rPr lang="el-GR" b="1" dirty="0" smtClean="0">
                <a:solidFill>
                  <a:srgbClr val="002060"/>
                </a:solidFill>
                <a:latin typeface="Book Antiqua"/>
                <a:ea typeface="Calibri"/>
                <a:cs typeface="Times New Roman"/>
              </a:rPr>
              <a:t>ντα, ζούμε μέσα στον χρόνο, άρα εμείς τελειώνουμε, αλλά ο χρόνος δεν τελειώνει. </a:t>
            </a:r>
          </a:p>
          <a:p>
            <a:pPr marL="723900" indent="-723900" algn="just">
              <a:buBlip>
                <a:blip r:embed="rId2"/>
              </a:buBlip>
            </a:pPr>
            <a:r>
              <a:rPr lang="el-GR" b="1" dirty="0" smtClean="0">
                <a:solidFill>
                  <a:srgbClr val="002060"/>
                </a:solidFill>
                <a:latin typeface="Book Antiqua"/>
                <a:ea typeface="Calibri"/>
                <a:cs typeface="Times New Roman"/>
              </a:rPr>
              <a:t>Εάν τελειώσει ο χρόνος κάποτε, αυτό θα σημάνει ταυτόχρονα και το τέλος του σύμπαντος. </a:t>
            </a:r>
          </a:p>
          <a:p>
            <a:pPr marL="723900" indent="-723900" algn="just">
              <a:buBlip>
                <a:blip r:embed="rId2"/>
              </a:buBlip>
            </a:pPr>
            <a:r>
              <a:rPr lang="el-GR" b="1" dirty="0" smtClean="0">
                <a:solidFill>
                  <a:srgbClr val="002060"/>
                </a:solidFill>
                <a:latin typeface="Book Antiqua"/>
                <a:ea typeface="Calibri"/>
                <a:cs typeface="Times New Roman"/>
              </a:rPr>
              <a:t>Ο χρόνος επειδή είναι σύνθετος με το σύμπαν, μία διάστασή του όπως θα λέγαμε και σήμερα, το τέλος του χρόνου συμβαδίζει με το τέλος του σύμπαντος.</a:t>
            </a:r>
            <a:endParaRPr lang="el-GR"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525963"/>
          </a:xfrm>
        </p:spPr>
        <p:txBody>
          <a:bodyPr>
            <a:normAutofit/>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endParaRPr lang="el-GR" dirty="0" smtClean="0"/>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1890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Autofit/>
          </a:bodyPr>
          <a:lstStyle/>
          <a:p>
            <a:pPr algn="just"/>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Περί αἰώνος και χρόνου</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ΙΙΙ 7 [45] 4.</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1"/>
            <a:ext cx="8610600" cy="2057400"/>
          </a:xfrm>
        </p:spPr>
        <p:txBody>
          <a:bodyPr>
            <a:normAutofit/>
          </a:bodyPr>
          <a:lstStyle/>
          <a:p>
            <a:pPr marL="355600" indent="-355600" algn="just">
              <a:lnSpc>
                <a:spcPct val="115000"/>
              </a:lnSpc>
              <a:spcAft>
                <a:spcPts val="600"/>
              </a:spcAft>
            </a:pPr>
            <a:r>
              <a:rPr lang="el-GR" b="1" dirty="0" smtClean="0">
                <a:solidFill>
                  <a:srgbClr val="002060"/>
                </a:solidFill>
                <a:latin typeface="Book Antiqua" pitchFamily="18" charset="0"/>
                <a:ea typeface="Calibri"/>
                <a:cs typeface="Times New Roman"/>
              </a:rPr>
              <a:t>Εάν δεν έχω αντικείμενο, δεν έχω νόηση.</a:t>
            </a:r>
            <a:endParaRPr lang="el-GR" dirty="0" smtClean="0">
              <a:solidFill>
                <a:srgbClr val="002060"/>
              </a:solidFill>
              <a:latin typeface="Book Antiqua" pitchFamily="18" charset="0"/>
              <a:ea typeface="Calibri"/>
              <a:cs typeface="Times New Roman"/>
            </a:endParaRPr>
          </a:p>
          <a:p>
            <a:pPr algn="just"/>
            <a:r>
              <a:rPr lang="el-GR" b="1" dirty="0" smtClean="0">
                <a:solidFill>
                  <a:srgbClr val="002060"/>
                </a:solidFill>
                <a:latin typeface="Book Antiqua" pitchFamily="18" charset="0"/>
                <a:ea typeface="Calibri"/>
                <a:cs typeface="Times New Roman"/>
              </a:rPr>
              <a:t>Εάν δεν έχω αντικείμενο της γνώσης, δεν έχω γνώση.</a:t>
            </a:r>
            <a:endParaRPr lang="el-GR" dirty="0">
              <a:solidFill>
                <a:srgbClr val="002060"/>
              </a:solidFill>
              <a:latin typeface="Book Antiqua" pitchFamily="18" charset="0"/>
            </a:endParaRPr>
          </a:p>
        </p:txBody>
      </p:sp>
      <p:sp>
        <p:nvSpPr>
          <p:cNvPr id="8" name="7 - Ορθογώνιο"/>
          <p:cNvSpPr/>
          <p:nvPr/>
        </p:nvSpPr>
        <p:spPr>
          <a:xfrm>
            <a:off x="1524000" y="3733800"/>
            <a:ext cx="7391400" cy="523220"/>
          </a:xfrm>
          <a:prstGeom prst="rect">
            <a:avLst/>
          </a:prstGeom>
        </p:spPr>
        <p:txBody>
          <a:bodyPr wrap="square">
            <a:spAutoFit/>
          </a:bodyPr>
          <a:lstStyle/>
          <a:p>
            <a:pPr algn="just"/>
            <a:r>
              <a:rPr lang="el-GR" sz="2800" b="1" u="sng" dirty="0" smtClean="0">
                <a:solidFill>
                  <a:srgbClr val="002060"/>
                </a:solidFill>
                <a:latin typeface="Book Antiqua" pitchFamily="18" charset="0"/>
                <a:ea typeface="Calibri"/>
                <a:cs typeface="Times New Roman"/>
              </a:rPr>
              <a:t>Τι σημαίνει σκέφτομαι</a:t>
            </a:r>
            <a:r>
              <a:rPr lang="el-GR" sz="2800" b="1" dirty="0" smtClean="0">
                <a:solidFill>
                  <a:srgbClr val="002060"/>
                </a:solidFill>
                <a:latin typeface="Book Antiqua" pitchFamily="18" charset="0"/>
                <a:ea typeface="Calibri"/>
                <a:cs typeface="Times New Roman"/>
              </a:rPr>
              <a:t>; Συσχετίζω έννοιες.</a:t>
            </a:r>
            <a:endParaRPr lang="el-GR" sz="2800" dirty="0">
              <a:solidFill>
                <a:srgbClr val="002060"/>
              </a:solidFill>
              <a:latin typeface="Book Antiqua" pitchFamily="18" charset="0"/>
            </a:endParaRPr>
          </a:p>
        </p:txBody>
      </p:sp>
      <p:sp>
        <p:nvSpPr>
          <p:cNvPr id="9" name="8 - Ορθογώνιο"/>
          <p:cNvSpPr/>
          <p:nvPr/>
        </p:nvSpPr>
        <p:spPr>
          <a:xfrm>
            <a:off x="228600" y="4343400"/>
            <a:ext cx="8686800" cy="2123658"/>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               </a:t>
            </a:r>
            <a:r>
              <a:rPr lang="el-GR" sz="2800" b="1" u="sng" dirty="0" smtClean="0">
                <a:solidFill>
                  <a:srgbClr val="002060"/>
                </a:solidFill>
                <a:latin typeface="Book Antiqua" pitchFamily="18" charset="0"/>
                <a:ea typeface="Calibri"/>
                <a:cs typeface="Times New Roman"/>
              </a:rPr>
              <a:t>Τι σημαίνει ότι ο Νο</a:t>
            </a:r>
            <a:r>
              <a:rPr lang="el-GR" sz="2800" b="1" u="sng" dirty="0" smtClean="0">
                <a:solidFill>
                  <a:srgbClr val="002060"/>
                </a:solidFill>
                <a:latin typeface="Book Antiqua" pitchFamily="18" charset="0"/>
                <a:ea typeface="Calibri"/>
              </a:rPr>
              <a:t>ῦ</a:t>
            </a:r>
            <a:r>
              <a:rPr lang="el-GR" sz="2800" b="1" u="sng" dirty="0" smtClean="0">
                <a:solidFill>
                  <a:srgbClr val="002060"/>
                </a:solidFill>
                <a:latin typeface="Book Antiqua" pitchFamily="18" charset="0"/>
                <a:ea typeface="Calibri"/>
                <a:cs typeface="Times New Roman"/>
              </a:rPr>
              <a:t>ς σκέφτεται τα νοητά</a:t>
            </a:r>
            <a:r>
              <a:rPr lang="el-GR" sz="2800" b="1" dirty="0" smtClean="0">
                <a:solidFill>
                  <a:srgbClr val="002060"/>
                </a:solidFill>
                <a:latin typeface="Book Antiqua" pitchFamily="18" charset="0"/>
                <a:ea typeface="Calibri"/>
                <a:cs typeface="Times New Roman"/>
              </a:rPr>
              <a:t>; </a:t>
            </a:r>
          </a:p>
          <a:p>
            <a:pPr algn="just"/>
            <a:endParaRPr lang="el-GR" sz="800" b="1" dirty="0" smtClean="0">
              <a:solidFill>
                <a:srgbClr val="002060"/>
              </a:solidFill>
              <a:latin typeface="Book Antiqua" pitchFamily="18" charset="0"/>
              <a:ea typeface="Calibri"/>
              <a:cs typeface="Times New Roman"/>
            </a:endParaRPr>
          </a:p>
          <a:p>
            <a:pPr algn="just"/>
            <a:endParaRPr lang="el-GR" sz="1200" b="1" dirty="0" smtClean="0">
              <a:solidFill>
                <a:srgbClr val="002060"/>
              </a:solidFill>
              <a:latin typeface="Book Antiqua" pitchFamily="18" charset="0"/>
              <a:ea typeface="Calibri"/>
              <a:cs typeface="Times New Roman"/>
            </a:endParaRPr>
          </a:p>
          <a:p>
            <a:pPr algn="just"/>
            <a:r>
              <a:rPr lang="el-GR" sz="2800" b="1" dirty="0" smtClean="0">
                <a:solidFill>
                  <a:srgbClr val="002060"/>
                </a:solidFill>
                <a:latin typeface="Book Antiqua" pitchFamily="18" charset="0"/>
                <a:ea typeface="Calibri"/>
                <a:cs typeface="Times New Roman"/>
              </a:rPr>
              <a:t>Τα </a:t>
            </a:r>
            <a:r>
              <a:rPr lang="el-GR" sz="2800" b="1" dirty="0" smtClean="0">
                <a:solidFill>
                  <a:srgbClr val="002060"/>
                </a:solidFill>
                <a:latin typeface="Book Antiqua" pitchFamily="18" charset="0"/>
                <a:ea typeface="Calibri"/>
                <a:cs typeface="Times New Roman"/>
              </a:rPr>
              <a:t>συσχετίζει διαρκώς μεταξύ τους σε ένα πλέγμα εννοιών, όπου αυτό το πλέγμα εννοιών αποτελεί την αλήθεια.</a:t>
            </a:r>
            <a:endParaRPr lang="el-GR" sz="2800" dirty="0">
              <a:solidFill>
                <a:srgbClr val="002060"/>
              </a:solidFill>
              <a:latin typeface="Book Antiqua" pitchFamily="18" charset="0"/>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685800" y="3810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5029200"/>
            <a:ext cx="5501640" cy="13868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2819400"/>
            <a:ext cx="1648660" cy="60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ΙΙΙ 7 [45] 4. 12</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295400"/>
            <a:ext cx="8686800" cy="5105400"/>
          </a:xfrm>
        </p:spPr>
        <p:txBody>
          <a:bodyPr>
            <a:normAutofit fontScale="77500" lnSpcReduction="20000"/>
          </a:bodyPr>
          <a:lstStyle/>
          <a:p>
            <a:pPr algn="just">
              <a:lnSpc>
                <a:spcPct val="115000"/>
              </a:lnSpc>
              <a:spcAft>
                <a:spcPts val="600"/>
              </a:spcAft>
              <a:buNone/>
            </a:pPr>
            <a:endParaRPr lang="el-GR" dirty="0" smtClean="0">
              <a:solidFill>
                <a:srgbClr val="C00000"/>
              </a:solidFill>
              <a:latin typeface="Book Antiqua" pitchFamily="18" charset="0"/>
              <a:ea typeface="Calibri"/>
              <a:cs typeface="Times New Roman"/>
            </a:endParaRPr>
          </a:p>
          <a:p>
            <a:pPr algn="just">
              <a:buNone/>
            </a:pPr>
            <a:r>
              <a:rPr lang="el-GR" sz="4000" dirty="0" smtClean="0">
                <a:solidFill>
                  <a:srgbClr val="002060"/>
                </a:solidFill>
                <a:latin typeface="Book Antiqua" pitchFamily="18" charset="0"/>
                <a:ea typeface="Calibri"/>
                <a:cs typeface="Times New Roman"/>
              </a:rPr>
              <a:t>	Το </a:t>
            </a:r>
            <a:r>
              <a:rPr lang="el-GR" sz="4000" b="1" dirty="0" smtClean="0">
                <a:solidFill>
                  <a:srgbClr val="002060"/>
                </a:solidFill>
                <a:latin typeface="Book Antiqua" pitchFamily="18" charset="0"/>
                <a:ea typeface="Calibri"/>
                <a:cs typeface="Times New Roman"/>
              </a:rPr>
              <a:t>π</a:t>
            </a:r>
            <a:r>
              <a:rPr lang="el-GR" sz="4000" b="1" dirty="0" smtClean="0">
                <a:solidFill>
                  <a:srgbClr val="002060"/>
                </a:solidFill>
                <a:latin typeface="Book Antiqua" pitchFamily="18" charset="0"/>
                <a:ea typeface="Calibri"/>
              </a:rPr>
              <a:t>ᾶ</a:t>
            </a:r>
            <a:r>
              <a:rPr lang="el-GR" sz="4000" b="1" dirty="0" smtClean="0">
                <a:solidFill>
                  <a:srgbClr val="002060"/>
                </a:solidFill>
                <a:latin typeface="Book Antiqua" pitchFamily="18" charset="0"/>
                <a:ea typeface="Calibri"/>
                <a:cs typeface="Times New Roman"/>
              </a:rPr>
              <a:t>ν το</a:t>
            </a:r>
            <a:r>
              <a:rPr lang="el-GR" sz="4000" b="1" dirty="0" smtClean="0">
                <a:solidFill>
                  <a:srgbClr val="002060"/>
                </a:solidFill>
                <a:latin typeface="Book Antiqua" pitchFamily="18" charset="0"/>
                <a:ea typeface="Calibri"/>
              </a:rPr>
              <a:t>ῦ</a:t>
            </a:r>
            <a:r>
              <a:rPr lang="el-GR" sz="4000" b="1" dirty="0" smtClean="0">
                <a:solidFill>
                  <a:srgbClr val="002060"/>
                </a:solidFill>
                <a:latin typeface="Book Antiqua" pitchFamily="18" charset="0"/>
                <a:ea typeface="Calibri"/>
                <a:cs typeface="Times New Roman"/>
              </a:rPr>
              <a:t>το</a:t>
            </a:r>
            <a:r>
              <a:rPr lang="el-GR" sz="4000" dirty="0" smtClean="0">
                <a:solidFill>
                  <a:srgbClr val="002060"/>
                </a:solidFill>
                <a:latin typeface="Book Antiqua" pitchFamily="18" charset="0"/>
                <a:ea typeface="Calibri"/>
                <a:cs typeface="Times New Roman"/>
              </a:rPr>
              <a:t> θα μπορούσε να δηλώνει το α</a:t>
            </a:r>
            <a:r>
              <a:rPr lang="el-GR" sz="4000" dirty="0" smtClean="0">
                <a:solidFill>
                  <a:srgbClr val="002060"/>
                </a:solidFill>
                <a:latin typeface="Book Antiqua" pitchFamily="18" charset="0"/>
                <a:ea typeface="Calibri"/>
              </a:rPr>
              <a:t>ἰ</a:t>
            </a:r>
            <a:r>
              <a:rPr lang="el-GR" sz="4000" dirty="0" smtClean="0">
                <a:solidFill>
                  <a:srgbClr val="002060"/>
                </a:solidFill>
                <a:latin typeface="Book Antiqua" pitchFamily="18" charset="0"/>
                <a:ea typeface="Calibri"/>
                <a:cs typeface="Times New Roman"/>
              </a:rPr>
              <a:t>σθητό σύμπαν, παρακάτω ο Πλωτ</a:t>
            </a:r>
            <a:r>
              <a:rPr lang="el-GR" sz="4000" dirty="0" smtClean="0">
                <a:solidFill>
                  <a:srgbClr val="002060"/>
                </a:solidFill>
                <a:latin typeface="Book Antiqua" pitchFamily="18" charset="0"/>
                <a:ea typeface="Calibri"/>
              </a:rPr>
              <a:t>ῖ</a:t>
            </a:r>
            <a:r>
              <a:rPr lang="el-GR" sz="4000" dirty="0" smtClean="0">
                <a:solidFill>
                  <a:srgbClr val="002060"/>
                </a:solidFill>
                <a:latin typeface="Book Antiqua" pitchFamily="18" charset="0"/>
                <a:ea typeface="Calibri"/>
                <a:cs typeface="Times New Roman"/>
              </a:rPr>
              <a:t>νος θα μιλήσει πάλι για το </a:t>
            </a:r>
            <a:r>
              <a:rPr lang="el-GR" sz="4000" b="1" dirty="0" smtClean="0">
                <a:solidFill>
                  <a:srgbClr val="002060"/>
                </a:solidFill>
                <a:latin typeface="Book Antiqua" pitchFamily="18" charset="0"/>
                <a:ea typeface="Calibri"/>
                <a:cs typeface="Times New Roman"/>
              </a:rPr>
              <a:t>π</a:t>
            </a:r>
            <a:r>
              <a:rPr lang="el-GR" sz="4000" b="1" dirty="0" smtClean="0">
                <a:solidFill>
                  <a:srgbClr val="002060"/>
                </a:solidFill>
                <a:latin typeface="Book Antiqua" pitchFamily="18" charset="0"/>
                <a:ea typeface="Calibri"/>
              </a:rPr>
              <a:t>ᾶ</a:t>
            </a:r>
            <a:r>
              <a:rPr lang="el-GR" sz="4000" b="1" dirty="0" smtClean="0">
                <a:solidFill>
                  <a:srgbClr val="002060"/>
                </a:solidFill>
                <a:latin typeface="Book Antiqua" pitchFamily="18" charset="0"/>
                <a:ea typeface="Calibri"/>
                <a:cs typeface="Times New Roman"/>
              </a:rPr>
              <a:t>ν </a:t>
            </a:r>
            <a:r>
              <a:rPr lang="el-GR" sz="4000" dirty="0" smtClean="0">
                <a:solidFill>
                  <a:srgbClr val="002060"/>
                </a:solidFill>
                <a:latin typeface="Book Antiqua" pitchFamily="18" charset="0"/>
                <a:ea typeface="Calibri"/>
                <a:cs typeface="Times New Roman"/>
              </a:rPr>
              <a:t>και θα εννοεί το α</a:t>
            </a:r>
            <a:r>
              <a:rPr lang="el-GR" sz="4000" dirty="0" smtClean="0">
                <a:solidFill>
                  <a:srgbClr val="002060"/>
                </a:solidFill>
                <a:latin typeface="Book Antiqua" pitchFamily="18" charset="0"/>
                <a:ea typeface="Calibri"/>
              </a:rPr>
              <a:t>ἰ</a:t>
            </a:r>
            <a:r>
              <a:rPr lang="el-GR" sz="4000" dirty="0" smtClean="0">
                <a:solidFill>
                  <a:srgbClr val="002060"/>
                </a:solidFill>
                <a:latin typeface="Book Antiqua" pitchFamily="18" charset="0"/>
                <a:ea typeface="Calibri"/>
                <a:cs typeface="Times New Roman"/>
              </a:rPr>
              <a:t>σθητό. </a:t>
            </a:r>
            <a:endParaRPr lang="el-GR" sz="4000" dirty="0" smtClean="0">
              <a:solidFill>
                <a:srgbClr val="002060"/>
              </a:solidFill>
              <a:latin typeface="Book Antiqua" pitchFamily="18" charset="0"/>
              <a:ea typeface="Calibri"/>
              <a:cs typeface="Times New Roman"/>
            </a:endParaRPr>
          </a:p>
          <a:p>
            <a:pPr algn="just">
              <a:buNone/>
            </a:pPr>
            <a:endParaRPr lang="el-GR" sz="4000" dirty="0" smtClean="0">
              <a:solidFill>
                <a:srgbClr val="002060"/>
              </a:solidFill>
              <a:latin typeface="Book Antiqua" pitchFamily="18" charset="0"/>
              <a:ea typeface="Calibri"/>
              <a:cs typeface="Times New Roman"/>
            </a:endParaRPr>
          </a:p>
          <a:p>
            <a:pPr algn="just"/>
            <a:endParaRPr lang="el-GR" sz="1100" dirty="0" smtClean="0">
              <a:solidFill>
                <a:srgbClr val="002060"/>
              </a:solidFill>
              <a:latin typeface="Book Antiqua" pitchFamily="18" charset="0"/>
              <a:ea typeface="Calibri"/>
              <a:cs typeface="Times New Roman"/>
            </a:endParaRPr>
          </a:p>
          <a:p>
            <a:pPr marL="1079500" indent="-1079500" algn="just">
              <a:buNone/>
            </a:pPr>
            <a:r>
              <a:rPr lang="el-GR" sz="4000" dirty="0" smtClean="0">
                <a:solidFill>
                  <a:srgbClr val="002060"/>
                </a:solidFill>
                <a:latin typeface="Book Antiqua" pitchFamily="18" charset="0"/>
                <a:ea typeface="Calibri"/>
                <a:cs typeface="Times New Roman"/>
              </a:rPr>
              <a:t>	</a:t>
            </a:r>
            <a:r>
              <a:rPr lang="el-GR" sz="4000" u="sng" dirty="0" smtClean="0">
                <a:solidFill>
                  <a:srgbClr val="002060"/>
                </a:solidFill>
                <a:latin typeface="Book Antiqua" pitchFamily="18" charset="0"/>
                <a:ea typeface="Calibri"/>
                <a:cs typeface="Times New Roman"/>
              </a:rPr>
              <a:t>Πώς διακρίνει το α</a:t>
            </a:r>
            <a:r>
              <a:rPr lang="el-GR" sz="4000" u="sng" dirty="0" smtClean="0">
                <a:solidFill>
                  <a:srgbClr val="002060"/>
                </a:solidFill>
                <a:latin typeface="Book Antiqua" pitchFamily="18" charset="0"/>
                <a:ea typeface="Calibri"/>
              </a:rPr>
              <a:t>ἰ</a:t>
            </a:r>
            <a:r>
              <a:rPr lang="el-GR" sz="4000" u="sng" dirty="0" smtClean="0">
                <a:solidFill>
                  <a:srgbClr val="002060"/>
                </a:solidFill>
                <a:latin typeface="Book Antiqua" pitchFamily="18" charset="0"/>
                <a:ea typeface="Calibri"/>
                <a:cs typeface="Times New Roman"/>
              </a:rPr>
              <a:t>σθητό από το νοητό</a:t>
            </a:r>
            <a:r>
              <a:rPr lang="el-GR" sz="4000" dirty="0" smtClean="0">
                <a:solidFill>
                  <a:srgbClr val="002060"/>
                </a:solidFill>
                <a:latin typeface="Book Antiqua" pitchFamily="18" charset="0"/>
                <a:ea typeface="Calibri"/>
                <a:cs typeface="Times New Roman"/>
              </a:rPr>
              <a:t>; </a:t>
            </a:r>
          </a:p>
          <a:p>
            <a:pPr marL="1079500" indent="-1079500" algn="just">
              <a:buNone/>
            </a:pPr>
            <a:endParaRPr lang="el-GR" sz="900" dirty="0" smtClean="0">
              <a:solidFill>
                <a:srgbClr val="002060"/>
              </a:solidFill>
              <a:latin typeface="Book Antiqua" pitchFamily="18" charset="0"/>
              <a:ea typeface="Calibri"/>
              <a:cs typeface="Times New Roman"/>
            </a:endParaRPr>
          </a:p>
          <a:p>
            <a:pPr marL="1079500" indent="-1079500" algn="just">
              <a:buNone/>
            </a:pPr>
            <a:r>
              <a:rPr lang="el-GR" sz="4000" dirty="0" smtClean="0">
                <a:solidFill>
                  <a:srgbClr val="002060"/>
                </a:solidFill>
                <a:latin typeface="Book Antiqua" pitchFamily="18" charset="0"/>
                <a:ea typeface="Calibri"/>
                <a:cs typeface="Times New Roman"/>
              </a:rPr>
              <a:t>	Εδώ πάντως ο Πλωτ</a:t>
            </a:r>
            <a:r>
              <a:rPr lang="el-GR" sz="4000" dirty="0" smtClean="0">
                <a:solidFill>
                  <a:srgbClr val="002060"/>
                </a:solidFill>
                <a:latin typeface="Book Antiqua" pitchFamily="18" charset="0"/>
                <a:ea typeface="Calibri"/>
              </a:rPr>
              <a:t>ῖ</a:t>
            </a:r>
            <a:r>
              <a:rPr lang="el-GR" sz="4000" dirty="0" smtClean="0">
                <a:solidFill>
                  <a:srgbClr val="002060"/>
                </a:solidFill>
                <a:latin typeface="Book Antiqua" pitchFamily="18" charset="0"/>
                <a:ea typeface="Calibri"/>
                <a:cs typeface="Times New Roman"/>
              </a:rPr>
              <a:t>νος δε μιλά για τον α</a:t>
            </a:r>
            <a:r>
              <a:rPr lang="el-GR" sz="4000" dirty="0" smtClean="0">
                <a:solidFill>
                  <a:srgbClr val="002060"/>
                </a:solidFill>
                <a:latin typeface="Book Antiqua" pitchFamily="18" charset="0"/>
                <a:ea typeface="Calibri"/>
              </a:rPr>
              <a:t>ἰ</a:t>
            </a:r>
            <a:r>
              <a:rPr lang="el-GR" sz="4000" dirty="0" smtClean="0">
                <a:solidFill>
                  <a:srgbClr val="002060"/>
                </a:solidFill>
                <a:latin typeface="Book Antiqua" pitchFamily="18" charset="0"/>
                <a:ea typeface="Calibri"/>
                <a:cs typeface="Times New Roman"/>
              </a:rPr>
              <a:t>σθητό κόσμο, το α</a:t>
            </a:r>
            <a:r>
              <a:rPr lang="el-GR" sz="4000" dirty="0" smtClean="0">
                <a:solidFill>
                  <a:srgbClr val="002060"/>
                </a:solidFill>
                <a:latin typeface="Book Antiqua" pitchFamily="18" charset="0"/>
                <a:ea typeface="Calibri"/>
              </a:rPr>
              <a:t>ἰ</a:t>
            </a:r>
            <a:r>
              <a:rPr lang="el-GR" sz="4000" dirty="0" smtClean="0">
                <a:solidFill>
                  <a:srgbClr val="002060"/>
                </a:solidFill>
                <a:latin typeface="Book Antiqua" pitchFamily="18" charset="0"/>
                <a:ea typeface="Calibri"/>
                <a:cs typeface="Times New Roman"/>
              </a:rPr>
              <a:t>σθητό σύμπαν αλλά για το νοητό.</a:t>
            </a:r>
            <a:endParaRPr lang="el-GR" sz="4000"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457200" y="4038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371600"/>
            <a:ext cx="8686800" cy="685800"/>
          </a:xfrm>
        </p:spPr>
        <p:txBody>
          <a:bodyPr>
            <a:normAutofit/>
          </a:bodyPr>
          <a:lstStyle/>
          <a:p>
            <a:pPr algn="ctr">
              <a:buNone/>
            </a:pPr>
            <a:r>
              <a:rPr lang="el-GR" dirty="0" smtClean="0">
                <a:solidFill>
                  <a:srgbClr val="002060"/>
                </a:solidFill>
                <a:latin typeface="Book Antiqua" pitchFamily="18" charset="0"/>
              </a:rPr>
              <a:t>Ο Πλωτῖνος λέει: </a:t>
            </a:r>
            <a:r>
              <a:rPr lang="el-GR" sz="3600" b="1" i="1" dirty="0" smtClean="0">
                <a:solidFill>
                  <a:srgbClr val="002060"/>
                </a:solidFill>
                <a:latin typeface="Book Antiqua" pitchFamily="18" charset="0"/>
                <a:ea typeface="Calibri"/>
              </a:rPr>
              <a:t>τὸ πᾶν τοῦτο τὸ ἀληθινόν</a:t>
            </a:r>
            <a:endParaRPr lang="el-GR" dirty="0">
              <a:solidFill>
                <a:srgbClr val="002060"/>
              </a:solidFill>
              <a:latin typeface="Book Antiqua" pitchFamily="18" charset="0"/>
            </a:endParaRPr>
          </a:p>
        </p:txBody>
      </p:sp>
      <p:sp>
        <p:nvSpPr>
          <p:cNvPr id="4" name="3 - Ορθογώνιο"/>
          <p:cNvSpPr/>
          <p:nvPr/>
        </p:nvSpPr>
        <p:spPr>
          <a:xfrm>
            <a:off x="228600" y="2209800"/>
            <a:ext cx="8763000" cy="1569660"/>
          </a:xfrm>
          <a:prstGeom prst="rect">
            <a:avLst/>
          </a:prstGeom>
        </p:spPr>
        <p:txBody>
          <a:bodyPr wrap="square">
            <a:spAutoFit/>
          </a:bodyPr>
          <a:lstStyle/>
          <a:p>
            <a:pPr algn="just"/>
            <a:r>
              <a:rPr lang="el-GR" sz="3200" dirty="0" smtClean="0">
                <a:solidFill>
                  <a:srgbClr val="002060"/>
                </a:solidFill>
                <a:latin typeface="Book Antiqua" pitchFamily="18" charset="0"/>
                <a:ea typeface="Calibri"/>
                <a:cs typeface="Times New Roman"/>
              </a:rPr>
              <a:t>Αυτό δε σημαίνει ότι το α</a:t>
            </a:r>
            <a:r>
              <a:rPr lang="el-GR" sz="3200" dirty="0" smtClean="0">
                <a:solidFill>
                  <a:srgbClr val="002060"/>
                </a:solidFill>
                <a:latin typeface="Book Antiqua" pitchFamily="18" charset="0"/>
                <a:ea typeface="Calibri"/>
              </a:rPr>
              <a:t>ἰ</a:t>
            </a:r>
            <a:r>
              <a:rPr lang="el-GR" sz="3200" dirty="0" smtClean="0">
                <a:solidFill>
                  <a:srgbClr val="002060"/>
                </a:solidFill>
                <a:latin typeface="Book Antiqua" pitchFamily="18" charset="0"/>
                <a:ea typeface="Calibri"/>
                <a:cs typeface="Times New Roman"/>
              </a:rPr>
              <a:t>σθητό σύμπαν είναι ψευδές, αλλά </a:t>
            </a:r>
            <a:r>
              <a:rPr lang="el-GR" sz="3200" u="sng" dirty="0" smtClean="0">
                <a:solidFill>
                  <a:srgbClr val="002060"/>
                </a:solidFill>
                <a:latin typeface="Book Antiqua" pitchFamily="18" charset="0"/>
                <a:ea typeface="Calibri"/>
                <a:cs typeface="Times New Roman"/>
              </a:rPr>
              <a:t>ποια είναι η βασική διαφορά του νοητο</a:t>
            </a:r>
            <a:r>
              <a:rPr lang="el-GR" sz="3200" u="sng" dirty="0" smtClean="0">
                <a:solidFill>
                  <a:srgbClr val="002060"/>
                </a:solidFill>
                <a:latin typeface="Book Antiqua" pitchFamily="18" charset="0"/>
                <a:ea typeface="Calibri"/>
              </a:rPr>
              <a:t>ῦ</a:t>
            </a:r>
            <a:r>
              <a:rPr lang="el-GR" sz="3200" u="sng" dirty="0" smtClean="0">
                <a:solidFill>
                  <a:srgbClr val="002060"/>
                </a:solidFill>
                <a:latin typeface="Book Antiqua" pitchFamily="18" charset="0"/>
                <a:ea typeface="Calibri"/>
                <a:cs typeface="Times New Roman"/>
              </a:rPr>
              <a:t> από τον α</a:t>
            </a:r>
            <a:r>
              <a:rPr lang="el-GR" sz="3200" u="sng" dirty="0" smtClean="0">
                <a:solidFill>
                  <a:srgbClr val="002060"/>
                </a:solidFill>
                <a:latin typeface="Book Antiqua" pitchFamily="18" charset="0"/>
                <a:ea typeface="Calibri"/>
              </a:rPr>
              <a:t>ἰ</a:t>
            </a:r>
            <a:r>
              <a:rPr lang="el-GR" sz="3200" u="sng" dirty="0" smtClean="0">
                <a:solidFill>
                  <a:srgbClr val="002060"/>
                </a:solidFill>
                <a:latin typeface="Book Antiqua" pitchFamily="18" charset="0"/>
                <a:ea typeface="Calibri"/>
                <a:cs typeface="Times New Roman"/>
              </a:rPr>
              <a:t>σθητό κόσμο</a:t>
            </a:r>
            <a:r>
              <a:rPr lang="el-GR" sz="3200" dirty="0" smtClean="0">
                <a:solidFill>
                  <a:srgbClr val="002060"/>
                </a:solidFill>
                <a:latin typeface="Book Antiqua" pitchFamily="18" charset="0"/>
                <a:ea typeface="Calibri"/>
                <a:cs typeface="Times New Roman"/>
              </a:rPr>
              <a:t>;</a:t>
            </a:r>
            <a:endParaRPr lang="el-GR" sz="3200" dirty="0">
              <a:solidFill>
                <a:srgbClr val="002060"/>
              </a:solidFill>
              <a:latin typeface="Book Antiqua" pitchFamily="18" charset="0"/>
            </a:endParaRPr>
          </a:p>
        </p:txBody>
      </p:sp>
      <p:sp>
        <p:nvSpPr>
          <p:cNvPr id="5" name="1 - Τίτλος"/>
          <p:cNvSpPr>
            <a:spLocks noGrp="1"/>
          </p:cNvSpPr>
          <p:nvPr>
            <p:ph type="title"/>
          </p:nvPr>
        </p:nvSpPr>
        <p:spPr>
          <a:xfrm>
            <a:off x="228600" y="76200"/>
            <a:ext cx="8686800" cy="1143000"/>
          </a:xfrm>
        </p:spPr>
        <p:txBody>
          <a:bodyPr/>
          <a:lstStyle/>
          <a:p>
            <a:r>
              <a:rPr lang="el-GR" sz="4000" b="1" i="1" dirty="0" smtClean="0">
                <a:solidFill>
                  <a:srgbClr val="C00000"/>
                </a:solidFill>
                <a:effectLst>
                  <a:outerShdw blurRad="50800" dist="38100" algn="tr" rotWithShape="0">
                    <a:prstClr val="black">
                      <a:alpha val="40000"/>
                    </a:prstClr>
                  </a:outerShdw>
                </a:effectLst>
                <a:latin typeface="Book Antiqua" pitchFamily="18" charset="0"/>
              </a:rPr>
              <a:t>τὸ πᾶν τοῦτο τὸ ἀληθινόν</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6" name="2 - Θέση περιεχομένου"/>
          <p:cNvSpPr txBox="1">
            <a:spLocks/>
          </p:cNvSpPr>
          <p:nvPr/>
        </p:nvSpPr>
        <p:spPr>
          <a:xfrm>
            <a:off x="228600" y="4191000"/>
            <a:ext cx="8686800" cy="2590800"/>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Times New Roman"/>
              </a:rPr>
              <a:t>Η βασική έννοια γύρω από την οποία κατασκευάζεται η έννοια της α</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mn-cs"/>
              </a:rPr>
              <a:t>ἰ</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Times New Roman"/>
              </a:rPr>
              <a:t>ωνιότητας στον Πλωτ</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mn-cs"/>
              </a:rPr>
              <a:t>ῖ</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Times New Roman"/>
              </a:rPr>
              <a:t>νο δεν είναι αυτή της </a:t>
            </a:r>
            <a:r>
              <a:rPr kumimoji="0" lang="el-GR" sz="2800" b="0" i="0" u="none" strike="noStrike" kern="1200" cap="none" spc="0" normalizeH="0" baseline="0" noProof="0" dirty="0" err="1" smtClean="0">
                <a:ln>
                  <a:noFill/>
                </a:ln>
                <a:solidFill>
                  <a:srgbClr val="002060"/>
                </a:solidFill>
                <a:effectLst/>
                <a:uLnTx/>
                <a:uFillTx/>
                <a:latin typeface="Book Antiqua" pitchFamily="18" charset="0"/>
                <a:ea typeface="Calibri"/>
                <a:cs typeface="+mn-cs"/>
              </a:rPr>
              <a:t>ἄ</a:t>
            </a:r>
            <a:r>
              <a:rPr kumimoji="0" lang="el-GR" sz="2800" b="0" i="0" u="none" strike="noStrike" kern="1200" cap="none" spc="0" normalizeH="0" baseline="0" noProof="0" dirty="0" err="1" smtClean="0">
                <a:ln>
                  <a:noFill/>
                </a:ln>
                <a:solidFill>
                  <a:srgbClr val="002060"/>
                </a:solidFill>
                <a:effectLst/>
                <a:uLnTx/>
                <a:uFillTx/>
                <a:latin typeface="Book Antiqua" pitchFamily="18" charset="0"/>
                <a:ea typeface="Calibri"/>
                <a:cs typeface="Times New Roman"/>
              </a:rPr>
              <a:t>πειρης</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Times New Roman"/>
              </a:rPr>
              <a:t> διάρκειας </a:t>
            </a:r>
            <a:r>
              <a:rPr kumimoji="0" lang="el-GR" sz="2800" b="1" i="0" u="sng" strike="noStrike" kern="1200" cap="none" spc="0" normalizeH="0" baseline="0" noProof="0" dirty="0" smtClean="0">
                <a:ln>
                  <a:noFill/>
                </a:ln>
                <a:solidFill>
                  <a:srgbClr val="002060"/>
                </a:solidFill>
                <a:effectLst/>
                <a:uLnTx/>
                <a:uFillTx/>
                <a:latin typeface="Book Antiqua" pitchFamily="18" charset="0"/>
                <a:ea typeface="Calibri"/>
                <a:cs typeface="Times New Roman"/>
              </a:rPr>
              <a:t>αλλά είναι αυτή της πληρότητας, ότι δεν υπάρχει έλλειψη, ότι δεν υπάρχει καμία απώλεια στον νοητό κόσμο</a:t>
            </a:r>
            <a:r>
              <a:rPr kumimoji="0" lang="el-GR" sz="2800" b="0" i="0" u="none" strike="noStrike" kern="1200" cap="none" spc="0" normalizeH="0" baseline="0" noProof="0" dirty="0" smtClean="0">
                <a:ln>
                  <a:noFill/>
                </a:ln>
                <a:solidFill>
                  <a:srgbClr val="002060"/>
                </a:solidFill>
                <a:effectLst/>
                <a:uLnTx/>
                <a:uFillTx/>
                <a:latin typeface="Book Antiqua" pitchFamily="18" charset="0"/>
                <a:ea typeface="Calibri"/>
                <a:cs typeface="Times New Roman"/>
              </a:rPr>
              <a:t>.</a:t>
            </a:r>
            <a:endParaRPr kumimoji="0" lang="el-GR" sz="2800" b="0" i="0" u="none" strike="noStrike" kern="1200" cap="none" spc="0" normalizeH="0" baseline="0" noProof="0" dirty="0">
              <a:ln>
                <a:noFill/>
              </a:ln>
              <a:solidFill>
                <a:srgbClr val="002060"/>
              </a:solidFill>
              <a:effectLst/>
              <a:uLnTx/>
              <a:uFillTx/>
              <a:latin typeface="Book Antiqua" pitchFamily="18"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228600" y="1371600"/>
          <a:ext cx="8686800" cy="3429000"/>
        </p:xfrm>
        <a:graphic>
          <a:graphicData uri="http://schemas.openxmlformats.org/drawingml/2006/table">
            <a:tbl>
              <a:tblPr firstRow="1" bandRow="1">
                <a:tableStyleId>{5C22544A-7EE6-4342-B048-85BDC9FD1C3A}</a:tableStyleId>
              </a:tblPr>
              <a:tblGrid>
                <a:gridCol w="4343400"/>
                <a:gridCol w="4343400"/>
              </a:tblGrid>
              <a:tr h="385875">
                <a:tc>
                  <a:txBody>
                    <a:bodyPr/>
                    <a:lstStyle/>
                    <a:p>
                      <a:r>
                        <a:rPr lang="el-GR" sz="1800" b="1" kern="1200" dirty="0" smtClean="0">
                          <a:solidFill>
                            <a:schemeClr val="lt1"/>
                          </a:solidFill>
                          <a:latin typeface="Book Antiqua" pitchFamily="18" charset="0"/>
                          <a:ea typeface="Calibri"/>
                          <a:cs typeface="Times New Roman"/>
                        </a:rPr>
                        <a:t>Στον αἰσθητό κόσμο:</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latin typeface="Book Antiqua" pitchFamily="18" charset="0"/>
                          <a:ea typeface="Calibri"/>
                          <a:cs typeface="Times New Roman"/>
                        </a:rPr>
                        <a:t>Στον νοητό κόσμο:</a:t>
                      </a:r>
                      <a:endParaRPr lang="el-GR" dirty="0">
                        <a:latin typeface="Book Antiqua" pitchFamily="18" charset="0"/>
                      </a:endParaRPr>
                    </a:p>
                  </a:txBody>
                  <a:tcPr/>
                </a:tc>
              </a:tr>
              <a:tr h="3043125">
                <a:tc>
                  <a:txBody>
                    <a:bodyPr/>
                    <a:lstStyle/>
                    <a:p>
                      <a:pPr marL="0" marR="109220" indent="0" algn="just">
                        <a:lnSpc>
                          <a:spcPct val="115000"/>
                        </a:lnSpc>
                        <a:spcAft>
                          <a:spcPts val="600"/>
                        </a:spcAft>
                      </a:pPr>
                      <a:r>
                        <a:rPr lang="el-GR" sz="1800" dirty="0" smtClean="0">
                          <a:latin typeface="Book Antiqua" pitchFamily="18" charset="0"/>
                          <a:ea typeface="Calibri"/>
                          <a:cs typeface="Times New Roman"/>
                        </a:rPr>
                        <a:t>Τα επιμέρους ὄντα είναι χωρισμένα το ένα από το άλλο, αποκομμένα το ένα από το άλλο πράγμα που εξηγεί κατά τον Πλωτῖνο το γεγονός ότι υπόκεινται σε φθορά. </a:t>
                      </a:r>
                    </a:p>
                    <a:p>
                      <a:pPr marL="0" indent="0" algn="just"/>
                      <a:r>
                        <a:rPr lang="el-GR" sz="1800" dirty="0" smtClean="0">
                          <a:latin typeface="Book Antiqua" pitchFamily="18" charset="0"/>
                          <a:ea typeface="Calibri"/>
                          <a:cs typeface="Times New Roman"/>
                        </a:rPr>
                        <a:t>Στο επίπεδο των επιμέρους </a:t>
                      </a:r>
                      <a:r>
                        <a:rPr lang="el-GR" sz="1800" dirty="0" smtClean="0">
                          <a:latin typeface="Book Antiqua" pitchFamily="18" charset="0"/>
                          <a:ea typeface="Calibri"/>
                        </a:rPr>
                        <a:t>ὄ</a:t>
                      </a:r>
                      <a:r>
                        <a:rPr lang="el-GR" sz="1800" dirty="0" smtClean="0">
                          <a:latin typeface="Book Antiqua" pitchFamily="18" charset="0"/>
                          <a:ea typeface="Calibri"/>
                          <a:cs typeface="Times New Roman"/>
                        </a:rPr>
                        <a:t>ντων στον α</a:t>
                      </a:r>
                      <a:r>
                        <a:rPr lang="el-GR" sz="1800" dirty="0" smtClean="0">
                          <a:latin typeface="Book Antiqua" pitchFamily="18" charset="0"/>
                          <a:ea typeface="Calibri"/>
                        </a:rPr>
                        <a:t>ἰ</a:t>
                      </a:r>
                      <a:r>
                        <a:rPr lang="el-GR" sz="1800" dirty="0" smtClean="0">
                          <a:latin typeface="Book Antiqua" pitchFamily="18" charset="0"/>
                          <a:ea typeface="Calibri"/>
                          <a:cs typeface="Times New Roman"/>
                        </a:rPr>
                        <a:t>σθητό κόσμο έχουμε τη</a:t>
                      </a:r>
                      <a:r>
                        <a:rPr lang="el-GR" sz="1800" b="1" dirty="0" smtClean="0">
                          <a:latin typeface="Book Antiqua" pitchFamily="18" charset="0"/>
                          <a:ea typeface="Calibri"/>
                          <a:cs typeface="Times New Roman"/>
                        </a:rPr>
                        <a:t>ν</a:t>
                      </a:r>
                      <a:r>
                        <a:rPr lang="el-GR" sz="1800" dirty="0" smtClean="0">
                          <a:latin typeface="Book Antiqua" pitchFamily="18" charset="0"/>
                          <a:ea typeface="Calibri"/>
                          <a:cs typeface="Times New Roman"/>
                        </a:rPr>
                        <a:t> αίσθηση ότι αυτός ο κόσμο λιγοστεύει.</a:t>
                      </a:r>
                      <a:endParaRPr lang="el-GR" dirty="0">
                        <a:latin typeface="Book Antiqua" pitchFamily="18" charset="0"/>
                      </a:endParaRPr>
                    </a:p>
                  </a:txBody>
                  <a:tcPr/>
                </a:tc>
                <a:tc>
                  <a:txBody>
                    <a:bodyPr/>
                    <a:lstStyle/>
                    <a:p>
                      <a:pPr marL="0" indent="0" algn="just">
                        <a:lnSpc>
                          <a:spcPct val="115000"/>
                        </a:lnSpc>
                        <a:spcAft>
                          <a:spcPts val="600"/>
                        </a:spcAft>
                      </a:pPr>
                      <a:r>
                        <a:rPr lang="el-GR" sz="1800" dirty="0" smtClean="0">
                          <a:latin typeface="Book Antiqua" pitchFamily="18" charset="0"/>
                          <a:ea typeface="Calibri"/>
                          <a:cs typeface="Times New Roman"/>
                        </a:rPr>
                        <a:t>Τα νοητά διακρίνονται μεταξύ τους με νοητό τρόπο, δηλαδή διακρίνεται η δικαιοσύνη από το κάλλος, από το αγαθό, από την ισότητα, από την </a:t>
                      </a:r>
                      <a:r>
                        <a:rPr lang="el-GR" sz="1800" dirty="0" err="1" smtClean="0">
                          <a:latin typeface="Book Antiqua" pitchFamily="18" charset="0"/>
                          <a:ea typeface="Calibri"/>
                          <a:cs typeface="Times New Roman"/>
                        </a:rPr>
                        <a:t>ὁμοιότητα</a:t>
                      </a:r>
                      <a:r>
                        <a:rPr lang="el-GR" sz="1800" dirty="0" smtClean="0">
                          <a:latin typeface="Book Antiqua" pitchFamily="18" charset="0"/>
                          <a:ea typeface="Calibri"/>
                          <a:cs typeface="Times New Roman"/>
                        </a:rPr>
                        <a:t> ή από την ταυτότητα και από την ἑτερότητα, αλλά δεν είναι αποκομμένα, δεν είναι κομμάτια.</a:t>
                      </a:r>
                    </a:p>
                    <a:p>
                      <a:pPr algn="just"/>
                      <a:r>
                        <a:rPr lang="el-GR" sz="1800" dirty="0" smtClean="0">
                          <a:latin typeface="Book Antiqua" pitchFamily="18" charset="0"/>
                          <a:ea typeface="Calibri"/>
                          <a:cs typeface="Times New Roman"/>
                        </a:rPr>
                        <a:t>Άρα, ο νοητός κόσμος δε λιγοστεύει ποτέ.</a:t>
                      </a:r>
                      <a:endParaRPr lang="el-GR" dirty="0">
                        <a:latin typeface="Book Antiqua" pitchFamily="18" charset="0"/>
                      </a:endParaRPr>
                    </a:p>
                  </a:txBody>
                  <a:tcPr/>
                </a:tc>
              </a:tr>
            </a:tbl>
          </a:graphicData>
        </a:graphic>
      </p:graphicFrame>
      <p:sp>
        <p:nvSpPr>
          <p:cNvPr id="5" name="4 - Ορθογώνιο"/>
          <p:cNvSpPr/>
          <p:nvPr/>
        </p:nvSpPr>
        <p:spPr>
          <a:xfrm>
            <a:off x="228600" y="5029200"/>
            <a:ext cx="8686800" cy="1692771"/>
          </a:xfrm>
          <a:prstGeom prst="rect">
            <a:avLst/>
          </a:prstGeom>
        </p:spPr>
        <p:txBody>
          <a:bodyPr wrap="square">
            <a:spAutoFit/>
          </a:bodyPr>
          <a:lstStyle/>
          <a:p>
            <a:pPr marL="723900" indent="-723900" algn="just">
              <a:buBlip>
                <a:blip r:embed="rId2"/>
              </a:buBlip>
            </a:pPr>
            <a:r>
              <a:rPr lang="el-GR" sz="2400" b="1" dirty="0" smtClean="0">
                <a:solidFill>
                  <a:srgbClr val="002060"/>
                </a:solidFill>
                <a:latin typeface="Book Antiqua"/>
                <a:ea typeface="Calibri"/>
                <a:cs typeface="Times New Roman"/>
              </a:rPr>
              <a:t>Το γεγονός ότι μού λείπει κάτι, σημαίνει ότι βρίσκομαι μέσα στον χρόνο. </a:t>
            </a:r>
          </a:p>
          <a:p>
            <a:pPr marL="723900" indent="-723900" algn="just">
              <a:buBlip>
                <a:blip r:embed="rId2"/>
              </a:buBlip>
            </a:pPr>
            <a:endParaRPr lang="el-GR" sz="800" b="1" dirty="0" smtClean="0">
              <a:solidFill>
                <a:srgbClr val="002060"/>
              </a:solidFill>
              <a:latin typeface="Book Antiqua"/>
              <a:ea typeface="Calibri"/>
              <a:cs typeface="Times New Roman"/>
            </a:endParaRPr>
          </a:p>
          <a:p>
            <a:pPr marL="723900" indent="-723900" algn="just">
              <a:buBlip>
                <a:blip r:embed="rId2"/>
              </a:buBlip>
            </a:pPr>
            <a:r>
              <a:rPr lang="el-GR" sz="2400" b="1" dirty="0" smtClean="0">
                <a:solidFill>
                  <a:srgbClr val="002060"/>
                </a:solidFill>
                <a:latin typeface="Book Antiqua"/>
                <a:ea typeface="Calibri"/>
                <a:cs typeface="Times New Roman"/>
              </a:rPr>
              <a:t>Το γεγονός ότι δε μού λείπει τίποτα, σημαίνει ότι βρίσκομαι εκτός χρόνου.</a:t>
            </a:r>
            <a:endParaRPr lang="el-GR" sz="2400" dirty="0">
              <a:solidFill>
                <a:srgbClr val="002060"/>
              </a:solidFill>
            </a:endParaRPr>
          </a:p>
        </p:txBody>
      </p:sp>
      <p:sp>
        <p:nvSpPr>
          <p:cNvPr id="6" name="1 - Τίτλος"/>
          <p:cNvSpPr>
            <a:spLocks noGrp="1"/>
          </p:cNvSpPr>
          <p:nvPr>
            <p:ph type="title"/>
          </p:nvPr>
        </p:nvSpPr>
        <p:spPr>
          <a:xfrm>
            <a:off x="228600" y="152400"/>
            <a:ext cx="8686800" cy="1143000"/>
          </a:xfrm>
        </p:spPr>
        <p:txBody>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Στον αἰσθητό και τον νοητό κόσμο</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763000" cy="1143000"/>
          </a:xfrm>
        </p:spPr>
        <p:txBody>
          <a:bodyPr/>
          <a:lstStyle/>
          <a:p>
            <a:pPr algn="just"/>
            <a:r>
              <a:rPr lang="el-GR"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Διαδοχικότητα </a:t>
            </a:r>
            <a:endParaRPr lang="el-GR"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28600" y="1447800"/>
            <a:ext cx="8686800" cy="2209800"/>
          </a:xfrm>
        </p:spPr>
        <p:txBody>
          <a:bodyPr/>
          <a:lstStyle/>
          <a:p>
            <a:pPr marL="0" indent="0" algn="just">
              <a:buNone/>
            </a:pPr>
            <a:r>
              <a:rPr lang="el-GR" b="1" dirty="0" smtClean="0">
                <a:solidFill>
                  <a:srgbClr val="002060"/>
                </a:solidFill>
                <a:latin typeface="Book Antiqua" pitchFamily="18" charset="0"/>
                <a:ea typeface="Calibri"/>
                <a:cs typeface="Times New Roman"/>
              </a:rPr>
              <a:t>Δεν είναι </a:t>
            </a:r>
            <a:r>
              <a:rPr lang="el-GR" b="1" dirty="0" err="1" smtClean="0">
                <a:solidFill>
                  <a:srgbClr val="002060"/>
                </a:solidFill>
                <a:latin typeface="Book Antiqua" pitchFamily="18" charset="0"/>
                <a:ea typeface="Calibri"/>
              </a:rPr>
              <a:t>ὀ</a:t>
            </a:r>
            <a:r>
              <a:rPr lang="el-GR" b="1" dirty="0" err="1" smtClean="0">
                <a:solidFill>
                  <a:srgbClr val="002060"/>
                </a:solidFill>
                <a:latin typeface="Book Antiqua" pitchFamily="18" charset="0"/>
                <a:ea typeface="Calibri"/>
                <a:cs typeface="Times New Roman"/>
              </a:rPr>
              <a:t>ντολογικά</a:t>
            </a:r>
            <a:r>
              <a:rPr lang="el-GR" b="1" dirty="0" smtClean="0">
                <a:solidFill>
                  <a:srgbClr val="002060"/>
                </a:solidFill>
                <a:latin typeface="Book Antiqua" pitchFamily="18" charset="0"/>
                <a:ea typeface="Calibri"/>
                <a:cs typeface="Times New Roman"/>
              </a:rPr>
              <a:t> ο χρόνος για τον Πλωτ</a:t>
            </a:r>
            <a:r>
              <a:rPr lang="el-GR" b="1" dirty="0" smtClean="0">
                <a:solidFill>
                  <a:srgbClr val="002060"/>
                </a:solidFill>
                <a:latin typeface="Book Antiqua" pitchFamily="18" charset="0"/>
                <a:ea typeface="Calibri"/>
              </a:rPr>
              <a:t>ῖ</a:t>
            </a:r>
            <a:r>
              <a:rPr lang="el-GR" b="1" dirty="0" smtClean="0">
                <a:solidFill>
                  <a:srgbClr val="002060"/>
                </a:solidFill>
                <a:latin typeface="Book Antiqua" pitchFamily="18" charset="0"/>
                <a:ea typeface="Calibri"/>
                <a:cs typeface="Times New Roman"/>
              </a:rPr>
              <a:t>νο είναι η διαδοχικότητα, αλλά η διαδοχικότητα αυτή προϋποθέτει το μέλλον ή μάς εικονίζει το μέλλον.</a:t>
            </a:r>
            <a:endParaRPr lang="el-GR" dirty="0">
              <a:solidFill>
                <a:srgbClr val="002060"/>
              </a:solidFill>
              <a:latin typeface="Book Antiqua" pitchFamily="18" charset="0"/>
            </a:endParaRPr>
          </a:p>
        </p:txBody>
      </p:sp>
      <p:sp>
        <p:nvSpPr>
          <p:cNvPr id="5" name="4 - Ορθογώνιο"/>
          <p:cNvSpPr/>
          <p:nvPr/>
        </p:nvSpPr>
        <p:spPr>
          <a:xfrm>
            <a:off x="228600" y="3733800"/>
            <a:ext cx="8686800" cy="523220"/>
          </a:xfrm>
          <a:prstGeom prst="rect">
            <a:avLst/>
          </a:prstGeom>
        </p:spPr>
        <p:txBody>
          <a:bodyPr wrap="square">
            <a:spAutoFit/>
          </a:bodyPr>
          <a:lstStyle/>
          <a:p>
            <a:pPr algn="ctr"/>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Είμαι έλλειψη διάρκειας ή έλλειψη μονιμότητας.</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7" name="6 - Ορθογώνιο"/>
          <p:cNvSpPr/>
          <p:nvPr/>
        </p:nvSpPr>
        <p:spPr>
          <a:xfrm>
            <a:off x="228600" y="4495800"/>
            <a:ext cx="8686800" cy="1815882"/>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Αυτή η περιγραφή του α</a:t>
            </a:r>
            <a:r>
              <a:rPr lang="el-GR" sz="2800" dirty="0" smtClean="0">
                <a:solidFill>
                  <a:srgbClr val="002060"/>
                </a:solidFill>
                <a:latin typeface="Book Antiqua" pitchFamily="18" charset="0"/>
                <a:ea typeface="Calibri"/>
              </a:rPr>
              <a:t>ἰ</a:t>
            </a:r>
            <a:r>
              <a:rPr lang="el-GR" sz="2800" dirty="0" smtClean="0">
                <a:solidFill>
                  <a:srgbClr val="002060"/>
                </a:solidFill>
                <a:latin typeface="Book Antiqua" pitchFamily="18" charset="0"/>
                <a:ea typeface="Calibri"/>
                <a:cs typeface="Times New Roman"/>
              </a:rPr>
              <a:t>σθητο</a:t>
            </a:r>
            <a:r>
              <a:rPr lang="el-GR" sz="2800" dirty="0" smtClean="0">
                <a:solidFill>
                  <a:srgbClr val="002060"/>
                </a:solidFill>
                <a:latin typeface="Book Antiqua" pitchFamily="18" charset="0"/>
                <a:ea typeface="Calibri"/>
              </a:rPr>
              <a:t>ῦ</a:t>
            </a:r>
            <a:r>
              <a:rPr lang="el-GR" sz="2800" dirty="0" smtClean="0">
                <a:solidFill>
                  <a:srgbClr val="002060"/>
                </a:solidFill>
                <a:latin typeface="Book Antiqua" pitchFamily="18" charset="0"/>
                <a:ea typeface="Calibri"/>
                <a:cs typeface="Times New Roman"/>
              </a:rPr>
              <a:t> ως ενός πράγματος που ξεκινά από μία </a:t>
            </a:r>
            <a:r>
              <a:rPr lang="el-GR" sz="2800" dirty="0" smtClean="0">
                <a:solidFill>
                  <a:srgbClr val="002060"/>
                </a:solidFill>
                <a:latin typeface="Book Antiqua" pitchFamily="18" charset="0"/>
                <a:ea typeface="Calibri"/>
              </a:rPr>
              <a:t>ἀ</a:t>
            </a:r>
            <a:r>
              <a:rPr lang="el-GR" sz="2800" dirty="0" smtClean="0">
                <a:solidFill>
                  <a:srgbClr val="002060"/>
                </a:solidFill>
                <a:latin typeface="Book Antiqua" pitchFamily="18" charset="0"/>
                <a:ea typeface="Calibri"/>
                <a:cs typeface="Times New Roman"/>
              </a:rPr>
              <a:t>ρχή και πάει στο τέλος, </a:t>
            </a:r>
            <a:r>
              <a:rPr lang="el-GR" sz="2800" b="1" u="sng" dirty="0" smtClean="0">
                <a:solidFill>
                  <a:srgbClr val="002060"/>
                </a:solidFill>
                <a:latin typeface="Book Antiqua" pitchFamily="18" charset="0"/>
                <a:ea typeface="Calibri"/>
                <a:cs typeface="Times New Roman"/>
              </a:rPr>
              <a:t>είναι μία εικονογράφηση του χρόνου ως μίας διαρκούς κίνησης προς το μέλλον</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Autofit/>
          </a:bodyPr>
          <a:lstStyle/>
          <a:p>
            <a:pPr algn="l"/>
            <a:r>
              <a:rPr lang="en-US" sz="3600" b="1" dirty="0" smtClean="0">
                <a:solidFill>
                  <a:srgbClr val="C00000"/>
                </a:solidFill>
                <a:effectLst>
                  <a:outerShdw blurRad="50800" dist="38100" algn="tr" rotWithShape="0">
                    <a:prstClr val="black">
                      <a:alpha val="40000"/>
                    </a:prstClr>
                  </a:outerShdw>
                </a:effectLst>
                <a:latin typeface="Book Antiqua" pitchFamily="18" charset="0"/>
              </a:rPr>
              <a:t>V</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1 [10]  </a:t>
            </a:r>
            <a:br>
              <a:rPr lang="el-GR" sz="3600" b="1" dirty="0" smtClean="0">
                <a:solidFill>
                  <a:srgbClr val="C00000"/>
                </a:solidFill>
                <a:effectLst>
                  <a:outerShdw blurRad="50800" dist="38100" algn="tr" rotWithShape="0">
                    <a:prstClr val="black">
                      <a:alpha val="40000"/>
                    </a:prstClr>
                  </a:outerShdw>
                </a:effectLst>
                <a:latin typeface="Book Antiqua" pitchFamily="18" charset="0"/>
              </a:rPr>
            </a:br>
            <a:r>
              <a:rPr lang="el-GR" sz="600" b="1" dirty="0" smtClean="0">
                <a:solidFill>
                  <a:srgbClr val="C00000"/>
                </a:solidFill>
                <a:effectLst>
                  <a:outerShdw blurRad="50800" dist="38100" algn="tr" rotWithShape="0">
                    <a:prstClr val="black">
                      <a:alpha val="40000"/>
                    </a:prstClr>
                  </a:outerShdw>
                </a:effectLst>
                <a:latin typeface="Book Antiqua" pitchFamily="18" charset="0"/>
              </a:rPr>
              <a:t/>
            </a:r>
            <a:br>
              <a:rPr lang="el-GR" sz="6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i="1" dirty="0" smtClean="0">
                <a:solidFill>
                  <a:srgbClr val="C00000"/>
                </a:solidFill>
                <a:effectLst>
                  <a:outerShdw blurRad="50800" dist="38100" algn="tr" rotWithShape="0">
                    <a:prstClr val="black">
                      <a:alpha val="40000"/>
                    </a:prstClr>
                  </a:outerShdw>
                </a:effectLst>
                <a:latin typeface="Book Antiqua" pitchFamily="18" charset="0"/>
              </a:rPr>
              <a:t>Περὶ τῶν τριῶν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ἀρχικῶν</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ὑποστάσεων</a:t>
            </a:r>
            <a:endParaRPr lang="el-GR" sz="36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209800"/>
            <a:ext cx="8686800" cy="1752600"/>
          </a:xfrm>
          <a:ln w="19050">
            <a:solidFill>
              <a:srgbClr val="C00000"/>
            </a:solidFill>
          </a:ln>
        </p:spPr>
        <p:txBody>
          <a:bodyPr tIns="108000" rIns="360000" bIns="108000">
            <a:normAutofit fontScale="92500"/>
          </a:bodyPr>
          <a:lstStyle/>
          <a:p>
            <a:pPr marL="88900" indent="0" algn="just">
              <a:buNone/>
            </a:pPr>
            <a:r>
              <a:rPr lang="el-GR" b="1" dirty="0" smtClean="0">
                <a:solidFill>
                  <a:srgbClr val="002060"/>
                </a:solidFill>
                <a:latin typeface="Book Antiqua"/>
                <a:ea typeface="Calibri"/>
                <a:cs typeface="Times New Roman"/>
              </a:rPr>
              <a:t>«</a:t>
            </a:r>
            <a:r>
              <a:rPr lang="el-GR" b="1" i="1" dirty="0" err="1" smtClean="0">
                <a:solidFill>
                  <a:srgbClr val="002060"/>
                </a:solidFill>
                <a:latin typeface="Times New Roman"/>
                <a:ea typeface="Calibri"/>
              </a:rPr>
              <a:t>Διὸ</a:t>
            </a:r>
            <a:r>
              <a:rPr lang="el-GR" b="1" i="1" dirty="0" smtClean="0">
                <a:solidFill>
                  <a:srgbClr val="002060"/>
                </a:solidFill>
                <a:latin typeface="Times New Roman"/>
                <a:ea typeface="Calibri"/>
              </a:rPr>
              <a:t> καὶ </a:t>
            </a:r>
            <a:r>
              <a:rPr lang="el-GR" b="1" i="1" dirty="0" err="1" smtClean="0">
                <a:solidFill>
                  <a:srgbClr val="002060"/>
                </a:solidFill>
                <a:latin typeface="Times New Roman"/>
                <a:ea typeface="Calibri"/>
              </a:rPr>
              <a:t>τὰ</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παρ᾽</a:t>
            </a:r>
            <a:r>
              <a:rPr lang="el-GR" b="1" i="1" dirty="0" smtClean="0">
                <a:solidFill>
                  <a:srgbClr val="002060"/>
                </a:solidFill>
                <a:latin typeface="Times New Roman"/>
                <a:ea typeface="Calibri"/>
              </a:rPr>
              <a:t> αὐτῷ πάντα τέλεια, </a:t>
            </a:r>
            <a:r>
              <a:rPr lang="el-GR" b="1" i="1" dirty="0" err="1" smtClean="0">
                <a:solidFill>
                  <a:srgbClr val="002060"/>
                </a:solidFill>
                <a:latin typeface="Times New Roman"/>
                <a:ea typeface="Calibri"/>
              </a:rPr>
              <a:t>ἵνα</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πάντη</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ἦι</a:t>
            </a:r>
            <a:r>
              <a:rPr lang="el-GR" b="1" i="1" dirty="0" smtClean="0">
                <a:solidFill>
                  <a:srgbClr val="002060"/>
                </a:solidFill>
                <a:latin typeface="Times New Roman"/>
                <a:ea typeface="Calibri"/>
              </a:rPr>
              <a:t> τέλειος </a:t>
            </a:r>
            <a:r>
              <a:rPr lang="el-GR" b="1" i="1" dirty="0" err="1" smtClean="0">
                <a:solidFill>
                  <a:srgbClr val="002060"/>
                </a:solidFill>
                <a:latin typeface="Times New Roman"/>
                <a:ea typeface="Calibri"/>
              </a:rPr>
              <a:t>οὐδὲν</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ἔχων</a:t>
            </a:r>
            <a:r>
              <a:rPr lang="el-GR" b="1" i="1" dirty="0" smtClean="0">
                <a:solidFill>
                  <a:srgbClr val="002060"/>
                </a:solidFill>
                <a:latin typeface="Times New Roman"/>
                <a:ea typeface="Calibri"/>
              </a:rPr>
              <a:t> ὅ τι </a:t>
            </a:r>
            <a:r>
              <a:rPr lang="el-GR" b="1" i="1" dirty="0" err="1" smtClean="0">
                <a:solidFill>
                  <a:srgbClr val="002060"/>
                </a:solidFill>
                <a:latin typeface="Times New Roman"/>
                <a:ea typeface="Calibri"/>
              </a:rPr>
              <a:t>μὴ</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τοιοῦτον</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οὐδὲν</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ἔχων</a:t>
            </a:r>
            <a:r>
              <a:rPr lang="el-GR" b="1" i="1" dirty="0" smtClean="0">
                <a:solidFill>
                  <a:srgbClr val="002060"/>
                </a:solidFill>
                <a:latin typeface="Times New Roman"/>
                <a:ea typeface="Calibri"/>
              </a:rPr>
              <a:t> ἐν αὐτῷ ὃ </a:t>
            </a:r>
            <a:r>
              <a:rPr lang="el-GR" b="1" i="1" dirty="0" err="1" smtClean="0">
                <a:solidFill>
                  <a:srgbClr val="002060"/>
                </a:solidFill>
                <a:latin typeface="Times New Roman"/>
                <a:ea typeface="Calibri"/>
              </a:rPr>
              <a:t>μὴ</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νοεῖ</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νοεῖ</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δὲ</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οὐ</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ζητῶν</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ἀλλ᾽</a:t>
            </a:r>
            <a:r>
              <a:rPr lang="el-GR" b="1" i="1" dirty="0" smtClean="0">
                <a:solidFill>
                  <a:srgbClr val="002060"/>
                </a:solidFill>
                <a:latin typeface="Times New Roman"/>
                <a:ea typeface="Calibri"/>
              </a:rPr>
              <a:t> </a:t>
            </a:r>
            <a:r>
              <a:rPr lang="el-GR" b="1" i="1" dirty="0" err="1" smtClean="0">
                <a:solidFill>
                  <a:srgbClr val="002060"/>
                </a:solidFill>
                <a:latin typeface="Times New Roman"/>
                <a:ea typeface="Calibri"/>
              </a:rPr>
              <a:t>ἔχων</a:t>
            </a:r>
            <a:r>
              <a:rPr lang="el-GR" dirty="0" smtClean="0">
                <a:solidFill>
                  <a:srgbClr val="002060"/>
                </a:solidFill>
                <a:latin typeface="Book Antiqua"/>
                <a:ea typeface="Calibri"/>
                <a:cs typeface="Times New Roman"/>
              </a:rPr>
              <a:t>».</a:t>
            </a:r>
            <a:endParaRPr lang="el-GR" dirty="0">
              <a:solidFill>
                <a:srgbClr val="002060"/>
              </a:solidFill>
            </a:endParaRPr>
          </a:p>
        </p:txBody>
      </p:sp>
      <p:sp>
        <p:nvSpPr>
          <p:cNvPr id="4" name="3 - Ορθογώνιο"/>
          <p:cNvSpPr/>
          <p:nvPr/>
        </p:nvSpPr>
        <p:spPr>
          <a:xfrm>
            <a:off x="228600" y="4297740"/>
            <a:ext cx="8686800" cy="1569660"/>
          </a:xfrm>
          <a:prstGeom prst="rect">
            <a:avLst/>
          </a:prstGeom>
        </p:spPr>
        <p:txBody>
          <a:bodyPr wrap="square">
            <a:spAutoFit/>
          </a:bodyPr>
          <a:lstStyle/>
          <a:p>
            <a:pPr algn="just"/>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Αυτή είναι η βασική διαφορά του τρόπου με τον οποίο νοεί ο Νο</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από τον τρόπο με τον οποίο νοεί η Ψυχή.</a:t>
            </a:r>
            <a:endParaRPr lang="el-GR" sz="3200"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Με ποιον τρόπο νοεί ο Νοῦς;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1"/>
            <a:ext cx="8610600" cy="2667000"/>
          </a:xfrm>
        </p:spPr>
        <p:txBody>
          <a:bodyPr/>
          <a:lstStyle/>
          <a:p>
            <a:pPr marL="0" indent="0" algn="just">
              <a:buNone/>
            </a:pPr>
            <a:r>
              <a:rPr lang="el-GR" b="1" dirty="0" smtClean="0">
                <a:solidFill>
                  <a:srgbClr val="002060"/>
                </a:solidFill>
                <a:latin typeface="Book Antiqua" pitchFamily="18" charset="0"/>
                <a:ea typeface="Calibri"/>
                <a:cs typeface="Times New Roman"/>
              </a:rPr>
              <a:t>Αυτή είναι η διαφορά ανάμεσα στον Νο</a:t>
            </a:r>
            <a:r>
              <a:rPr lang="el-GR" b="1" dirty="0" smtClean="0">
                <a:solidFill>
                  <a:srgbClr val="002060"/>
                </a:solidFill>
                <a:latin typeface="Book Antiqua" pitchFamily="18" charset="0"/>
                <a:ea typeface="Calibri"/>
              </a:rPr>
              <a:t>ῦ</a:t>
            </a:r>
            <a:r>
              <a:rPr lang="el-GR" b="1" dirty="0" smtClean="0">
                <a:solidFill>
                  <a:srgbClr val="002060"/>
                </a:solidFill>
                <a:latin typeface="Book Antiqua" pitchFamily="18" charset="0"/>
                <a:ea typeface="Calibri"/>
                <a:cs typeface="Times New Roman"/>
              </a:rPr>
              <a:t> και στην Ψυχή που εδώ πια στο ύστερο έργο του Πλωτίνου ανάγεται στη διαφορά ανάμεσα στην α</a:t>
            </a:r>
            <a:r>
              <a:rPr lang="el-GR" b="1" dirty="0" smtClean="0">
                <a:solidFill>
                  <a:srgbClr val="002060"/>
                </a:solidFill>
                <a:latin typeface="Book Antiqua" pitchFamily="18" charset="0"/>
                <a:ea typeface="Calibri"/>
              </a:rPr>
              <a:t>ἰ</a:t>
            </a:r>
            <a:r>
              <a:rPr lang="el-GR" b="1" dirty="0" smtClean="0">
                <a:solidFill>
                  <a:srgbClr val="002060"/>
                </a:solidFill>
                <a:latin typeface="Book Antiqua" pitchFamily="18" charset="0"/>
                <a:ea typeface="Calibri"/>
                <a:cs typeface="Times New Roman"/>
              </a:rPr>
              <a:t>ωνιότητα και στον χρόνο.</a:t>
            </a:r>
            <a:endParaRPr lang="el-GR" dirty="0">
              <a:solidFill>
                <a:srgbClr val="002060"/>
              </a:solidFill>
              <a:latin typeface="Book Antiqua" pitchFamily="18" charset="0"/>
            </a:endParaRPr>
          </a:p>
        </p:txBody>
      </p:sp>
      <p:sp>
        <p:nvSpPr>
          <p:cNvPr id="4" name="3 - Ορθογώνιο"/>
          <p:cNvSpPr/>
          <p:nvPr/>
        </p:nvSpPr>
        <p:spPr>
          <a:xfrm>
            <a:off x="228600" y="3886200"/>
            <a:ext cx="8686800" cy="1200329"/>
          </a:xfrm>
          <a:prstGeom prst="rect">
            <a:avLst/>
          </a:prstGeom>
        </p:spPr>
        <p:txBody>
          <a:bodyPr wrap="square">
            <a:spAutoFit/>
          </a:bodyPr>
          <a:lstStyle/>
          <a:p>
            <a:pPr algn="just"/>
            <a:r>
              <a:rPr lang="el-GR" sz="3600" dirty="0" smtClean="0">
                <a:solidFill>
                  <a:srgbClr val="C00000"/>
                </a:solidFill>
                <a:effectLst>
                  <a:outerShdw blurRad="38100" dist="38100" dir="2700000" algn="tl">
                    <a:srgbClr val="000000">
                      <a:alpha val="43137"/>
                    </a:srgbClr>
                  </a:outerShdw>
                </a:effectLst>
                <a:latin typeface="Book Antiqua" pitchFamily="18" charset="0"/>
                <a:ea typeface="Times New Roman"/>
                <a:cs typeface="Times New Roman"/>
              </a:rPr>
              <a:t>«</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Καὶ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τὸ</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μακάριον</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αὐτῷ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οὐκ</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ἐπίκτητον</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ἀλλ᾽</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ἐν </a:t>
            </a:r>
            <a:r>
              <a:rPr lang="el-GR" sz="3600" b="1" i="1" dirty="0" err="1" smtClean="0">
                <a:solidFill>
                  <a:srgbClr val="C00000"/>
                </a:solidFill>
                <a:effectLst>
                  <a:outerShdw blurRad="38100" dist="38100" dir="2700000" algn="tl">
                    <a:srgbClr val="000000">
                      <a:alpha val="43137"/>
                    </a:srgbClr>
                  </a:outerShdw>
                </a:effectLst>
                <a:latin typeface="Book Antiqua" pitchFamily="18" charset="0"/>
                <a:ea typeface="Times New Roman"/>
              </a:rPr>
              <a:t>αἰῶνι</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rPr>
              <a:t> πάντα,..</a:t>
            </a:r>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Times New Roman"/>
                <a:cs typeface="Times New Roman"/>
              </a:rPr>
              <a:t>.</a:t>
            </a:r>
            <a:r>
              <a:rPr lang="el-GR" sz="3600" dirty="0" smtClean="0">
                <a:solidFill>
                  <a:srgbClr val="C00000"/>
                </a:solidFill>
                <a:effectLst>
                  <a:outerShdw blurRad="38100" dist="38100" dir="2700000" algn="tl">
                    <a:srgbClr val="000000">
                      <a:alpha val="43137"/>
                    </a:srgbClr>
                  </a:outerShdw>
                </a:effectLst>
                <a:latin typeface="Book Antiqua" pitchFamily="18" charset="0"/>
                <a:ea typeface="Times New Roman"/>
                <a:cs typeface="Times New Roman"/>
              </a:rPr>
              <a:t>»</a:t>
            </a:r>
            <a:endParaRPr lang="el-GR" sz="3600" dirty="0">
              <a:solidFill>
                <a:srgbClr val="C00000"/>
              </a:solidFill>
              <a:effectLst>
                <a:outerShdw blurRad="38100" dist="38100" dir="2700000" algn="tl">
                  <a:srgbClr val="000000">
                    <a:alpha val="43137"/>
                  </a:srgbClr>
                </a:outerShdw>
              </a:effectLst>
              <a:latin typeface="Book Antiqua" pitchFamily="18" charset="0"/>
            </a:endParaRPr>
          </a:p>
        </p:txBody>
      </p:sp>
      <p:sp>
        <p:nvSpPr>
          <p:cNvPr id="5" name="4 - Ορθογώνιο"/>
          <p:cNvSpPr/>
          <p:nvPr/>
        </p:nvSpPr>
        <p:spPr>
          <a:xfrm>
            <a:off x="2057400" y="5558135"/>
            <a:ext cx="6858000" cy="584775"/>
          </a:xfrm>
          <a:prstGeom prst="rect">
            <a:avLst/>
          </a:prstGeom>
        </p:spPr>
        <p:txBody>
          <a:bodyPr wrap="square">
            <a:spAutoFit/>
          </a:bodyPr>
          <a:lstStyle/>
          <a:p>
            <a:pPr algn="just"/>
            <a:r>
              <a:rPr lang="el-GR" sz="3200" u="sng" dirty="0" smtClean="0">
                <a:solidFill>
                  <a:srgbClr val="002060"/>
                </a:solidFill>
                <a:latin typeface="Book Antiqua" pitchFamily="18" charset="0"/>
                <a:ea typeface="Calibri"/>
                <a:cs typeface="Times New Roman"/>
              </a:rPr>
              <a:t>Τι δηλώνει η έννοια του </a:t>
            </a:r>
            <a:r>
              <a:rPr lang="el-GR" sz="3200" u="sng" dirty="0" err="1" smtClean="0">
                <a:solidFill>
                  <a:srgbClr val="002060"/>
                </a:solidFill>
                <a:latin typeface="Book Antiqua" pitchFamily="18" charset="0"/>
                <a:ea typeface="Calibri"/>
              </a:rPr>
              <a:t>ἐ</a:t>
            </a:r>
            <a:r>
              <a:rPr lang="el-GR" sz="3200" u="sng" dirty="0" err="1" smtClean="0">
                <a:solidFill>
                  <a:srgbClr val="002060"/>
                </a:solidFill>
                <a:latin typeface="Book Antiqua" pitchFamily="18" charset="0"/>
                <a:ea typeface="Calibri"/>
                <a:cs typeface="Times New Roman"/>
              </a:rPr>
              <a:t>πίκτητου</a:t>
            </a:r>
            <a:r>
              <a:rPr lang="el-GR" sz="3200" dirty="0" smtClean="0">
                <a:solidFill>
                  <a:srgbClr val="002060"/>
                </a:solidFill>
                <a:latin typeface="Book Antiqua" pitchFamily="18" charset="0"/>
                <a:ea typeface="Calibri"/>
                <a:cs typeface="Times New Roman"/>
              </a:rPr>
              <a:t>;</a:t>
            </a:r>
            <a:endParaRPr lang="el-GR" sz="3200" dirty="0">
              <a:solidFill>
                <a:srgbClr val="002060"/>
              </a:solidFill>
              <a:latin typeface="Book Antiqua" pitchFamily="18" charset="0"/>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1143000" y="54102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1713</Words>
  <Application>Microsoft Office PowerPoint</Application>
  <PresentationFormat>Προβολή στην οθόνη (4:3)</PresentationFormat>
  <Paragraphs>157</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   Χρόνος καί αἰωνιότητα στόν Πλωτῖνο  Ενότητα 6η:   Αἰωνιότητα ΙV    Ελένη Περδικούρη  Σχολή Ανθρωπιστικών και Κοινωνικών Σπουδών Τμήμα Φιλοσοφίας </vt:lpstr>
      <vt:lpstr>Σκοπός ενότητας</vt:lpstr>
      <vt:lpstr>Περί αἰώνος και χρόνου, ΙΙΙ 7 [45] 4.</vt:lpstr>
      <vt:lpstr>ΙΙΙ 7 [45] 4. 12</vt:lpstr>
      <vt:lpstr>τὸ πᾶν τοῦτο τὸ ἀληθινόν</vt:lpstr>
      <vt:lpstr>Στον αἰσθητό και τον νοητό κόσμο</vt:lpstr>
      <vt:lpstr>Διαδοχικότητα </vt:lpstr>
      <vt:lpstr>V 1 [10]    Περὶ τῶν τριῶν ἀρχικῶν ὑποστάσεων</vt:lpstr>
      <vt:lpstr>Με ποιον τρόπο νοεί ο Νοῦς;</vt:lpstr>
      <vt:lpstr>Το ἐπίκτητο ως έννοια ἐξωτερικότητας</vt:lpstr>
      <vt:lpstr>    πληρότητα — ἐσωτερικότητα </vt:lpstr>
      <vt:lpstr>V 8 [31] 4. 11–επόμενοι στίχοι    Περὶ τοῦ νοητοῦ κάλλους</vt:lpstr>
      <vt:lpstr>V 8 12. 17</vt:lpstr>
      <vt:lpstr>Η πρόσβαση στην αἰωνιότητα</vt:lpstr>
      <vt:lpstr>Πώς μάς λέει ο Πλάτων ότι έχουμε πρόσβαση στις Ἰδέες;</vt:lpstr>
      <vt:lpstr>Η πολλαπλότητα ως κίνηση</vt:lpstr>
      <vt:lpstr>V 3  Περὶ τῶν γνωριστικῶν ὑποστάσεων καὶ τοῦ ἐπέκεινα</vt:lpstr>
      <vt:lpstr>Διαφάνεια 18</vt:lpstr>
      <vt:lpstr>[32] V 5 10. 21–22     Ὅτι οὐκ ἔξω τοῦ νοῦ τὰ νοιητὰ καὶ περὶ τἀγαθοῦ</vt:lpstr>
      <vt:lpstr>V 1 [10] 6. 9–10,      Περὶ τῶν τριῶν ἀρχικῶν ὑποστάσεων</vt:lpstr>
      <vt:lpstr>Προς την αὐτάρκεια</vt:lpstr>
      <vt:lpstr>Άρα τι είναι το αἰσθητό;</vt:lpstr>
      <vt:lpstr>III 5 [30]      Περὶ ἔρωτος</vt:lpstr>
      <vt:lpstr>Πώς μπορεί να κατανοηθεί η φιλοσοφία;</vt:lpstr>
      <vt:lpstr>Διαφάνεια 25</vt:lpstr>
      <vt:lpstr>Εμείς ως ἔγχρονα ὄντα</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133</cp:revision>
  <dcterms:created xsi:type="dcterms:W3CDTF">2015-05-05T07:26:37Z</dcterms:created>
  <dcterms:modified xsi:type="dcterms:W3CDTF">2015-07-29T23:22:26Z</dcterms:modified>
</cp:coreProperties>
</file>