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</p:sldMasterIdLst>
  <p:notesMasterIdLst>
    <p:notesMasterId r:id="rId17"/>
  </p:notes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8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C5A45C-E702-440E-9DDA-F9A32394F170}" type="datetimeFigureOut">
              <a:rPr lang="en-GB" smtClean="0"/>
              <a:t>08/09/2015</a:t>
            </a:fld>
            <a:endParaRPr lang="en-GB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52E89-55C3-4681-AACA-D068E391D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910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54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814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085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806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9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025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639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6479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810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11424" y="3886200"/>
            <a:ext cx="1036915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6597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200" smtClean="0">
                <a:solidFill>
                  <a:srgbClr val="5075BC"/>
                </a:solidFill>
              </a:rPr>
              <a:pPr algn="ctr"/>
              <a:t>‹#›</a:t>
            </a:fld>
            <a:endParaRPr lang="el-GR" sz="1200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80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4046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994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977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617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709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78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0535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8205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21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8875" y="1556793"/>
            <a:ext cx="109728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200" smtClean="0">
                <a:solidFill>
                  <a:srgbClr val="5075BC"/>
                </a:solidFill>
              </a:rPr>
              <a:pPr algn="ctr"/>
              <a:t>‹#›</a:t>
            </a:fld>
            <a:endParaRPr lang="el-GR" sz="1200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0094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432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0197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0257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B2AC-759E-4496-863D-2584B2D925AF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1585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05A7-674E-471C-B1D2-FECEC19C0C58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4683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F588-B3F0-4E23-B0EC-3051C4EC40DC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13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C9DA-FD83-4061-AB54-434DCC1E2ADA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1455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4F121-BC1F-4FCF-9682-D963D32E83CD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3422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17FB2-0009-4ED2-A456-2CF75869D02F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5492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5964-9945-425D-8B52-0B8948E317AA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12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641588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33CE-2078-49DB-9B32-9BE9DFE498CC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8525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1D5D7-8C99-4FE6-8946-1A8B965E4CEC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3743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B65C-99D5-477B-9CF6-4A04B0106679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7484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699A-18DB-4291-A553-91F7F599C0AB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0204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8772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4654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5963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5093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982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407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200" smtClean="0">
                <a:solidFill>
                  <a:srgbClr val="5075BC"/>
                </a:solidFill>
              </a:rPr>
              <a:pPr algn="ctr"/>
              <a:t>‹#›</a:t>
            </a:fld>
            <a:endParaRPr lang="el-GR" sz="1200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7316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52577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9499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1222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0001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6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9600" y="1574254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09600" y="2214016"/>
            <a:ext cx="5386917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93368" y="1574254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93368" y="2214016"/>
            <a:ext cx="5389033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200" smtClean="0">
                <a:solidFill>
                  <a:srgbClr val="5075BC"/>
                </a:solidFill>
              </a:rPr>
              <a:pPr algn="ctr"/>
              <a:t>‹#›</a:t>
            </a:fld>
            <a:endParaRPr lang="el-GR" sz="1200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1210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200" smtClean="0">
                <a:solidFill>
                  <a:srgbClr val="5075BC"/>
                </a:solidFill>
              </a:rPr>
              <a:pPr algn="ctr"/>
              <a:t>‹#›</a:t>
            </a:fld>
            <a:endParaRPr lang="el-GR" sz="1200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5648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48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66733" y="1556792"/>
            <a:ext cx="6815667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9601" y="1556792"/>
            <a:ext cx="4011084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8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200" smtClean="0">
                <a:solidFill>
                  <a:srgbClr val="5075BC"/>
                </a:solidFill>
              </a:rPr>
              <a:pPr algn="ctr"/>
              <a:t>‹#›</a:t>
            </a:fld>
            <a:endParaRPr lang="el-GR" sz="1200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7734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2389717" y="1556792"/>
            <a:ext cx="73152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2389717" y="5157192"/>
            <a:ext cx="73152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8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200" smtClean="0">
                <a:solidFill>
                  <a:srgbClr val="5075BC"/>
                </a:solidFill>
              </a:rPr>
              <a:pPr algn="ctr"/>
              <a:t>‹#›</a:t>
            </a:fld>
            <a:endParaRPr lang="el-GR" sz="1200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4783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022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339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A158E-6B05-458C-A749-6484907EA2E2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E97CB-0C32-42AE-A1C6-89AC738ED06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0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52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209800" y="2006576"/>
            <a:ext cx="7772400" cy="1470025"/>
          </a:xfrm>
        </p:spPr>
        <p:txBody>
          <a:bodyPr/>
          <a:lstStyle/>
          <a:p>
            <a:r>
              <a:rPr lang="el-GR" dirty="0">
                <a:solidFill>
                  <a:srgbClr val="5075BC"/>
                </a:solidFill>
              </a:rPr>
              <a:t>Ανάλυση και Σχεδιασμός Μεταφορών Ι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207568" y="3476600"/>
            <a:ext cx="7776864" cy="1660823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2: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smtClean="0">
                <a:solidFill>
                  <a:schemeClr val="tx1">
                    <a:tint val="75000"/>
                  </a:schemeClr>
                </a:solidFill>
              </a:rPr>
              <a:t>Συνάρτηση Χρησιμότητας και καμπύλες αδιαφορίας</a:t>
            </a:r>
            <a:endParaRPr lang="en-US" sz="2800" dirty="0">
              <a:solidFill>
                <a:schemeClr val="tx1">
                  <a:tint val="75000"/>
                </a:schemeClr>
              </a:solidFill>
            </a:endParaRPr>
          </a:p>
          <a:p>
            <a:endParaRPr lang="el-GR" sz="2800" dirty="0"/>
          </a:p>
          <a:p>
            <a:pPr lvl="0"/>
            <a:r>
              <a:rPr lang="el-GR" sz="2800" b="1" dirty="0">
                <a:solidFill>
                  <a:prstClr val="black">
                    <a:tint val="75000"/>
                  </a:prstClr>
                </a:solidFill>
              </a:rPr>
              <a:t>Διδάσκων: Γεώργιος Στεφανίδης</a:t>
            </a:r>
          </a:p>
          <a:p>
            <a:pPr lvl="0"/>
            <a:r>
              <a:rPr lang="el-GR" sz="2800" dirty="0">
                <a:solidFill>
                  <a:prstClr val="black">
                    <a:tint val="75000"/>
                  </a:prstClr>
                </a:solidFill>
              </a:rPr>
              <a:t>Πολυτεχνική Σχολή</a:t>
            </a:r>
          </a:p>
          <a:p>
            <a:pPr lvl="0"/>
            <a:r>
              <a:rPr lang="el-GR" sz="2800" dirty="0">
                <a:solidFill>
                  <a:prstClr val="black">
                    <a:tint val="75000"/>
                  </a:prstClr>
                </a:solidFill>
              </a:rPr>
              <a:t>Τμήμα Πολιτικών Μηχανικών</a:t>
            </a:r>
          </a:p>
          <a:p>
            <a:endParaRPr lang="el-GR" sz="28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993" y="506460"/>
            <a:ext cx="4514857" cy="935086"/>
          </a:xfrm>
          <a:prstGeom prst="rect">
            <a:avLst/>
          </a:prstGeom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305" y="279863"/>
            <a:ext cx="3692664" cy="138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24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Σημείωμα Αναφοράς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400" dirty="0" err="1"/>
              <a:t>Copyright</a:t>
            </a:r>
            <a:r>
              <a:rPr lang="el-GR" sz="2400" dirty="0"/>
              <a:t>  Πανεπιστήμιο Πατρών, Πολυτεχνική Σχολή, Τμήμα Πολιτικών Μηχανικών, Διδάσκων: Γεώργιος Στεφανίδης. «Ευφυή Συστήματα Μεταφορών. Ενότητα 1: Εισαγωγή». Έκδοση: 1.0. Πάτρα 2015. Διαθέσιμο από τη δικτυακή διεύθυνση: </a:t>
            </a:r>
            <a:r>
              <a:rPr lang="en-US" sz="2400">
                <a:solidFill>
                  <a:srgbClr val="FF0000"/>
                </a:solidFill>
              </a:rPr>
              <a:t>https://eclass.upatras.gr/courses/CIV1696/</a:t>
            </a:r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54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Σημείωμα Αδειοδότησης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4" y="764705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/>
              <a:t>Το παρόν υλικό διατίθεται με τους όρους της άδειας χρήσης </a:t>
            </a:r>
            <a:r>
              <a:rPr lang="en-US" sz="2000" dirty="0"/>
              <a:t>Creative Commons</a:t>
            </a:r>
            <a:r>
              <a:rPr lang="el-GR" sz="2000" dirty="0"/>
              <a:t> Αναφορά, Μη Εμπορική Χρήση, Μη παράγωγα έργα 4.0 [1] ή μεταγενέστερη, Διεθνής Έκδοση.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τα οποία εμπεριέχονται σε αυτό και τα οποία αναφέρονται μαζί με τους όρους χρήσης τους στο «Σημείωμα Χρήσης Έργων Τρίτων».</a:t>
            </a:r>
            <a:endParaRPr lang="en-US" sz="2000" dirty="0"/>
          </a:p>
          <a:p>
            <a:pPr marL="0" indent="0">
              <a:buNone/>
            </a:pPr>
            <a:r>
              <a:rPr lang="el-GR" sz="2000" dirty="0"/>
              <a:t>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631504" y="2852936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[1] http://creativecommons.org/licenses/by-nc-nd/4.0/ </a:t>
            </a:r>
            <a:endParaRPr lang="el-GR" dirty="0">
              <a:solidFill>
                <a:prstClr val="black"/>
              </a:solidFill>
            </a:endParaRPr>
          </a:p>
          <a:p>
            <a:endParaRPr lang="el-GR" dirty="0">
              <a:solidFill>
                <a:prstClr val="black"/>
              </a:solidFill>
            </a:endParaRPr>
          </a:p>
          <a:p>
            <a:r>
              <a:rPr lang="el-GR" b="1" dirty="0">
                <a:solidFill>
                  <a:prstClr val="black"/>
                </a:solidFill>
              </a:rPr>
              <a:t>Σύμφωνα με αυτήν την άδεια ο δικαιούχος σας δίνει το δικαίωμα να: </a:t>
            </a:r>
          </a:p>
          <a:p>
            <a:r>
              <a:rPr lang="el-GR" b="1" dirty="0">
                <a:solidFill>
                  <a:prstClr val="black"/>
                </a:solidFill>
              </a:rPr>
              <a:t>Μοιραστείτε</a:t>
            </a:r>
            <a:r>
              <a:rPr lang="el-GR" dirty="0">
                <a:solidFill>
                  <a:prstClr val="black"/>
                </a:solidFill>
              </a:rPr>
              <a:t> — αντιγράψετε και αναδιανέμετε το υλικό </a:t>
            </a:r>
          </a:p>
          <a:p>
            <a:r>
              <a:rPr lang="el-GR" b="1" dirty="0">
                <a:solidFill>
                  <a:prstClr val="black"/>
                </a:solidFill>
              </a:rPr>
              <a:t>Υπό τους ακόλουθους όρους:</a:t>
            </a:r>
            <a:r>
              <a:rPr lang="el-GR" dirty="0">
                <a:solidFill>
                  <a:prstClr val="black"/>
                </a:solidFill>
              </a:rPr>
              <a:t> </a:t>
            </a:r>
          </a:p>
          <a:p>
            <a:r>
              <a:rPr lang="el-GR" b="1" dirty="0">
                <a:solidFill>
                  <a:prstClr val="black"/>
                </a:solidFill>
              </a:rPr>
              <a:t>Αναφορά Δημιουργού </a:t>
            </a:r>
            <a:r>
              <a:rPr lang="el-GR" dirty="0">
                <a:solidFill>
                  <a:prstClr val="black"/>
                </a:solidFill>
              </a:rPr>
              <a:t>— Θα πρέπει να καταχωρίσετε αναφορά στο δημιουργό, με σύνδεσμο της άδειας </a:t>
            </a:r>
          </a:p>
          <a:p>
            <a:r>
              <a:rPr lang="el-GR" b="1" dirty="0">
                <a:solidFill>
                  <a:prstClr val="black"/>
                </a:solidFill>
              </a:rPr>
              <a:t>Μη εμπορική χρήση </a:t>
            </a:r>
            <a:r>
              <a:rPr lang="el-GR" dirty="0">
                <a:solidFill>
                  <a:prstClr val="black"/>
                </a:solidFill>
              </a:rPr>
              <a:t>— Δεν μπορείτε να χρησιμοποιήσετε το υλικό για εμπορικούς σκοπούς </a:t>
            </a:r>
            <a:r>
              <a:rPr lang="el-GR" b="1" dirty="0">
                <a:solidFill>
                  <a:prstClr val="black"/>
                </a:solidFill>
              </a:rPr>
              <a:t>Μη παράγωγα έργα </a:t>
            </a:r>
            <a:r>
              <a:rPr lang="el-GR" dirty="0">
                <a:solidFill>
                  <a:prstClr val="black"/>
                </a:solidFill>
              </a:rPr>
              <a:t>— Μπορείτε να αναδιανείμετε το υλικό ως έχει, χωρίς να προβείτε σε αλλαγές (ανάμιξη, τροποποίηση)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9" name="8 - Εικόνα" descr="http://mirrors.creativecommons.org/presskit/buttons/88x31/png/by-nc-nd.eu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2052" y="2428458"/>
            <a:ext cx="2448085" cy="856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382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Διατήρηση Σημειωμάτων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Οποιαδήποτε 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/>
              <a:t>ο </a:t>
            </a:r>
            <a:r>
              <a:rPr lang="en-US" sz="2000" dirty="0" err="1"/>
              <a:t>Σημείωμα</a:t>
            </a:r>
            <a:r>
              <a:rPr lang="en-US" sz="2000" dirty="0"/>
              <a:t>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/>
              <a:t>ια</a:t>
            </a:r>
            <a:r>
              <a:rPr lang="en-US" sz="2000" dirty="0" err="1"/>
              <a:t>τήρησης</a:t>
            </a:r>
            <a:r>
              <a:rPr lang="en-US" sz="2000" dirty="0"/>
              <a:t> Σημειωμάτων</a:t>
            </a:r>
            <a:endParaRPr lang="el-GR" sz="2000" dirty="0"/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2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Σκοποί  ενότητας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None/>
            </a:pPr>
            <a:r>
              <a:rPr lang="el-GR" dirty="0" smtClean="0"/>
              <a:t>Σκοπός της ενότητας αυτής είναι να διατυπωθεί μαθηματικά η χρησιμότητα μέσω της συνάρτησης χρησιμότητας. Επίσης, παρουσιάζονται οι καμπύλες αδιαφορίας. 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87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</a:rPr>
              <a:t>Συνάρτηση Χρησιμότητας 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 smtClean="0"/>
              <a:t>Στις μεταφορές, αλλά και στην οικονομική θεωρία γενικότερα, υπάρχει ένα μέτρο το οποίο αποτιμά τις προτιμήσεις ενός καταναλωτή, το </a:t>
            </a:r>
            <a:r>
              <a:rPr lang="el-GR" dirty="0"/>
              <a:t>ο</a:t>
            </a:r>
            <a:r>
              <a:rPr lang="el-GR" dirty="0" smtClean="0"/>
              <a:t>ποίο λέγεται </a:t>
            </a:r>
            <a:r>
              <a:rPr lang="el-GR" b="1" dirty="0" smtClean="0"/>
              <a:t>χρησιμότητα (</a:t>
            </a:r>
            <a:r>
              <a:rPr lang="en-GB" b="1" dirty="0" smtClean="0"/>
              <a:t>utility) </a:t>
            </a:r>
            <a:r>
              <a:rPr lang="el-GR" dirty="0" smtClean="0"/>
              <a:t>εκφράζεται μέσα από τη λεγόμενη </a:t>
            </a:r>
            <a:r>
              <a:rPr lang="el-GR" b="1" dirty="0" smtClean="0"/>
              <a:t>συνάρτηση χρησιμότητας (</a:t>
            </a:r>
            <a:r>
              <a:rPr lang="en-GB" b="1" dirty="0" smtClean="0"/>
              <a:t>utility function): </a:t>
            </a:r>
          </a:p>
          <a:p>
            <a:pPr marL="0" indent="0">
              <a:buNone/>
            </a:pPr>
            <a:r>
              <a:rPr lang="en-GB" b="1" dirty="0" smtClean="0"/>
              <a:t>					U = U (</a:t>
            </a:r>
            <a:r>
              <a:rPr lang="en-GB" b="1" dirty="0"/>
              <a:t>x</a:t>
            </a:r>
            <a:r>
              <a:rPr lang="en-GB" b="1" dirty="0" smtClean="0"/>
              <a:t>, </a:t>
            </a:r>
            <a:r>
              <a:rPr lang="en-GB" b="1" dirty="0"/>
              <a:t>k</a:t>
            </a:r>
            <a:r>
              <a:rPr lang="en-GB" b="1" dirty="0" smtClean="0"/>
              <a:t>)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016587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Συνάρτηση Χρησιμότητας </a:t>
            </a:r>
            <a:r>
              <a:rPr lang="el-GR" dirty="0" smtClean="0">
                <a:solidFill>
                  <a:srgbClr val="5075BC"/>
                </a:solidFill>
              </a:rPr>
              <a:t>(2)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 smtClean="0"/>
              <a:t>Η παραπάνω εξίσωση δηλώνει ότι το οικονομικό επίπεδο ευημερίας ενός ατόμου εξαρτάται από τις ποσότητες των </a:t>
            </a:r>
            <a:r>
              <a:rPr lang="en-GB" dirty="0" smtClean="0"/>
              <a:t>x</a:t>
            </a:r>
            <a:r>
              <a:rPr lang="el-GR" dirty="0" smtClean="0"/>
              <a:t> που καταναλώνει</a:t>
            </a:r>
            <a:r>
              <a:rPr lang="en-GB" dirty="0"/>
              <a:t> </a:t>
            </a:r>
            <a:r>
              <a:rPr lang="el-GR" dirty="0" smtClean="0"/>
              <a:t>και τις προσωπικές παραμέτρους </a:t>
            </a:r>
            <a:r>
              <a:rPr lang="en-GB" dirty="0"/>
              <a:t>k</a:t>
            </a:r>
            <a:r>
              <a:rPr lang="el-GR" dirty="0" smtClean="0"/>
              <a:t>. Ένας μετακινούμενος καταναλωτής γενικότερα προτιμά τη δέσμη (το συνδυασμό) των υπηρεσιών εκείνων που του αποφέρουν υψηλότερη οικονομική ευημερία. Σε περίπτωση που η χρησιμότητα μιας δέσμης είναι ίση με τη χρησιμότητα μιας άλλης, τότε ο καταναλωτής είναι αδιάφορος μεταξύ των δύο δεσμών.</a:t>
            </a:r>
          </a:p>
        </p:txBody>
      </p:sp>
    </p:spTree>
    <p:extLst>
      <p:ext uri="{BB962C8B-B14F-4D97-AF65-F5344CB8AC3E}">
        <p14:creationId xmlns:p14="http://schemas.microsoft.com/office/powerpoint/2010/main" val="2045263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</a:rPr>
              <a:t>Καμπύλες Αδιαφορίας 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 smtClean="0"/>
              <a:t>Αν διατηρηθεί η χρησιμότητα σταθερή σε ένα ορισμένο επίπεδο ευημερίας, τότε η εξίσωση</a:t>
            </a:r>
            <a:r>
              <a:rPr lang="en-GB" dirty="0" smtClean="0"/>
              <a:t> </a:t>
            </a:r>
            <a:r>
              <a:rPr lang="el-GR" dirty="0" smtClean="0"/>
              <a:t>χρησιμότητας καθορίζει επίσης τις λεγόμενες καμπύλες αδιαφορίας (</a:t>
            </a:r>
            <a:r>
              <a:rPr lang="en-GB" dirty="0" smtClean="0"/>
              <a:t>indifference curves)</a:t>
            </a:r>
            <a:r>
              <a:rPr lang="el-GR" dirty="0" smtClean="0"/>
              <a:t> του καταναλωτή. Μια καμπύλη αδιαφορίας είναι ο γεωμετρικός τόπος των δεσμών που παρέχουν ακριβώς την ίδια χρησιμότητα στον καταναλωτή. </a:t>
            </a:r>
          </a:p>
        </p:txBody>
      </p:sp>
    </p:spTree>
    <p:extLst>
      <p:ext uri="{BB962C8B-B14F-4D97-AF65-F5344CB8AC3E}">
        <p14:creationId xmlns:p14="http://schemas.microsoft.com/office/powerpoint/2010/main" val="1722606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Καμπύλες Αδιαφορίας </a:t>
            </a:r>
            <a:r>
              <a:rPr lang="el-GR" dirty="0" smtClean="0">
                <a:solidFill>
                  <a:srgbClr val="5075BC"/>
                </a:solidFill>
              </a:rPr>
              <a:t>(2)</a:t>
            </a:r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7" name="Θέση περιεχομένου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72810" y="1600200"/>
            <a:ext cx="5258380" cy="4525963"/>
          </a:xfrm>
          <a:prstGeom prst="rect">
            <a:avLst/>
          </a:prstGeom>
        </p:spPr>
      </p:pic>
      <p:sp>
        <p:nvSpPr>
          <p:cNvPr id="8" name="Θέση περιεχομένου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Αν είμαστε στην ίδια καμπύλη, δε μας ενδιαφέρει το σημείο που θα βρεθούμε.</a:t>
            </a:r>
          </a:p>
          <a:p>
            <a:r>
              <a:rPr lang="el-GR" dirty="0" smtClean="0"/>
              <a:t>Σκοπός μας είναι η βελτιστοποίηση της χρησιμότητας, δηλαδή να πάμε σε μια καλύτερη καμπύλη</a:t>
            </a:r>
            <a:r>
              <a:rPr lang="en-GB" dirty="0" smtClean="0"/>
              <a:t> </a:t>
            </a:r>
            <a:r>
              <a:rPr lang="el-GR" dirty="0" smtClean="0"/>
              <a:t>αδιαφορίας. Για παράδειγμα από τη </a:t>
            </a:r>
            <a:r>
              <a:rPr lang="en-GB" dirty="0" smtClean="0"/>
              <a:t>U1 </a:t>
            </a:r>
            <a:r>
              <a:rPr lang="el-GR" dirty="0" smtClean="0"/>
              <a:t>στη </a:t>
            </a:r>
            <a:r>
              <a:rPr lang="en-GB" dirty="0" smtClean="0"/>
              <a:t>U2.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5975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Τέλος Ενότητας</a:t>
            </a:r>
          </a:p>
        </p:txBody>
      </p:sp>
    </p:spTree>
    <p:extLst>
      <p:ext uri="{BB962C8B-B14F-4D97-AF65-F5344CB8AC3E}">
        <p14:creationId xmlns:p14="http://schemas.microsoft.com/office/powerpoint/2010/main" val="383570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Χρηματοδότηση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/>
              <a:t>Το παρόν εκπαιδευτικό υλικό έχει αναπτυχθεί </a:t>
            </a:r>
            <a:r>
              <a:rPr lang="el-GR" sz="2000" dirty="0" err="1"/>
              <a:t>στ</a:t>
            </a:r>
            <a:r>
              <a:rPr lang="en-US" sz="2000" dirty="0"/>
              <a:t>o</a:t>
            </a:r>
            <a:r>
              <a:rPr lang="el-GR" sz="2000" dirty="0"/>
              <a:t> </a:t>
            </a:r>
            <a:r>
              <a:rPr lang="el-GR" sz="2000" dirty="0" err="1"/>
              <a:t>πλαίσι</a:t>
            </a:r>
            <a:r>
              <a:rPr lang="en-US" sz="2000" dirty="0"/>
              <a:t>o</a:t>
            </a:r>
            <a:r>
              <a:rPr lang="el-GR" sz="2000" dirty="0"/>
              <a:t> του εκπαιδευτικού έργου του διδάσκοντα.</a:t>
            </a:r>
            <a:endParaRPr lang="en-US" sz="2000" dirty="0"/>
          </a:p>
          <a:p>
            <a:r>
              <a:rPr lang="el-GR" sz="2000" dirty="0"/>
              <a:t>Το έργο «</a:t>
            </a:r>
            <a:r>
              <a:rPr lang="el-GR" sz="2000" b="1" dirty="0"/>
              <a:t>Ανοικτά Ακαδημαϊκά Μαθήματα στο Πανεπιστήμιο Αθηνών</a:t>
            </a:r>
            <a:r>
              <a:rPr lang="el-GR" sz="2000" dirty="0"/>
              <a:t>» έχει χρηματοδοτήσει μόνο την αναδιαμόρφωση του εκπαιδευτικού υλικού. </a:t>
            </a:r>
            <a:endParaRPr lang="en-US" sz="2000" dirty="0"/>
          </a:p>
          <a:p>
            <a:r>
              <a:rPr lang="el-GR" sz="2000" dirty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672" y="4653136"/>
            <a:ext cx="5501640" cy="138684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5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Σημείωμα Ιστορικού Εκδόσεων</a:t>
            </a:r>
            <a:r>
              <a:rPr lang="en-US" dirty="0">
                <a:solidFill>
                  <a:srgbClr val="5075BC"/>
                </a:solidFill>
              </a:rPr>
              <a:t> </a:t>
            </a:r>
            <a:r>
              <a:rPr lang="el-GR" dirty="0">
                <a:solidFill>
                  <a:srgbClr val="5075BC"/>
                </a:solidFill>
              </a:rPr>
              <a:t>Έργου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19536" y="1556793"/>
            <a:ext cx="82089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/>
              <a:t>Το παρόν έργο αποτελεί την έκδοση 1.0 και δεν έχουν προηγηθεί άλλες εκδόσεις.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90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580</Words>
  <Application>Microsoft Office PowerPoint</Application>
  <PresentationFormat>Ευρεία οθόνη</PresentationFormat>
  <Paragraphs>53</Paragraphs>
  <Slides>12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4</vt:i4>
      </vt:variant>
      <vt:variant>
        <vt:lpstr>Τίτλοι διαφανειών</vt:lpstr>
      </vt:variant>
      <vt:variant>
        <vt:i4>12</vt:i4>
      </vt:variant>
    </vt:vector>
  </HeadingPairs>
  <TitlesOfParts>
    <vt:vector size="20" baseType="lpstr">
      <vt:lpstr>ＭＳ Ｐゴシック</vt:lpstr>
      <vt:lpstr>Arial</vt:lpstr>
      <vt:lpstr>Calibri</vt:lpstr>
      <vt:lpstr>Wingdings</vt:lpstr>
      <vt:lpstr>2_Θέμα του Office</vt:lpstr>
      <vt:lpstr>Office Theme</vt:lpstr>
      <vt:lpstr>Θέμα του Office</vt:lpstr>
      <vt:lpstr>1_Office Theme</vt:lpstr>
      <vt:lpstr>Ανάλυση και Σχεδιασμός Μεταφορών Ι</vt:lpstr>
      <vt:lpstr>Σκοποί  ενότητας</vt:lpstr>
      <vt:lpstr>Συνάρτηση Χρησιμότητας </vt:lpstr>
      <vt:lpstr>Συνάρτηση Χρησιμότητας (2)</vt:lpstr>
      <vt:lpstr>Καμπύλες Αδιαφορίας </vt:lpstr>
      <vt:lpstr>Καμπύλες Αδιαφορίας (2)</vt:lpstr>
      <vt:lpstr>Τέλος Ενότητας</vt:lpstr>
      <vt:lpstr>Χρηματοδότηση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Ανάλυση και Σχεδιασμός Μεταφορών Ι</dc:title>
  <dc:creator>Marina Peppe</dc:creator>
  <cp:lastModifiedBy>Marina Peppe</cp:lastModifiedBy>
  <cp:revision>14</cp:revision>
  <dcterms:created xsi:type="dcterms:W3CDTF">2015-08-31T12:05:52Z</dcterms:created>
  <dcterms:modified xsi:type="dcterms:W3CDTF">2015-09-08T10:55:16Z</dcterms:modified>
</cp:coreProperties>
</file>