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9" r:id="rId4"/>
    <p:sldId id="262" r:id="rId5"/>
    <p:sldId id="260" r:id="rId6"/>
    <p:sldId id="258" r:id="rId7"/>
    <p:sldId id="272" r:id="rId8"/>
    <p:sldId id="273" r:id="rId9"/>
    <p:sldId id="263" r:id="rId10"/>
    <p:sldId id="264" r:id="rId11"/>
    <p:sldId id="270" r:id="rId12"/>
    <p:sldId id="271" r:id="rId13"/>
    <p:sldId id="265" r:id="rId14"/>
    <p:sldId id="267" r:id="rId15"/>
    <p:sldId id="275" r:id="rId16"/>
    <p:sldId id="268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4" r:id="rId25"/>
    <p:sldId id="293" r:id="rId26"/>
    <p:sldId id="297" r:id="rId27"/>
    <p:sldId id="296" r:id="rId28"/>
    <p:sldId id="274" r:id="rId29"/>
    <p:sldId id="276" r:id="rId30"/>
    <p:sldId id="277" r:id="rId31"/>
    <p:sldId id="278" r:id="rId32"/>
    <p:sldId id="279" r:id="rId33"/>
    <p:sldId id="282" r:id="rId34"/>
    <p:sldId id="280" r:id="rId35"/>
    <p:sldId id="284" r:id="rId36"/>
    <p:sldId id="283" r:id="rId37"/>
    <p:sldId id="28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FF240-BB4C-488F-94FD-0540EE596965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C8692-12E7-4987-9D0E-1286D9FCD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77DD1E-0B77-4263-AFFB-F8B56AFE9D3C}" type="slidenum">
              <a:rPr lang="el-GR"/>
              <a:pPr/>
              <a:t>3</a:t>
            </a:fld>
            <a:endParaRPr lang="el-GR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EB75BD-4C9F-4DCA-AC24-09C3D2F9021D}" type="slidenum">
              <a:rPr lang="el-GR" smtClean="0"/>
              <a:pPr/>
              <a:t>4</a:t>
            </a:fld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EB75BD-4C9F-4DCA-AC24-09C3D2F9021D}" type="slidenum">
              <a:rPr lang="el-GR" smtClean="0"/>
              <a:pPr/>
              <a:t>5</a:t>
            </a:fld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C8692-12E7-4987-9D0E-1286D9FCD84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C8692-12E7-4987-9D0E-1286D9FCD84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9289-874C-4423-A63E-19D6ABA09CB2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08B7-F7F2-4FC1-81BD-45314F4C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9289-874C-4423-A63E-19D6ABA09CB2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08B7-F7F2-4FC1-81BD-45314F4C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9289-874C-4423-A63E-19D6ABA09CB2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08B7-F7F2-4FC1-81BD-45314F4C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endParaRPr lang="el-GR" sz="4400">
              <a:solidFill>
                <a:schemeClr val="tx2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l-GR" sz="32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9289-874C-4423-A63E-19D6ABA09CB2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08B7-F7F2-4FC1-81BD-45314F4C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9289-874C-4423-A63E-19D6ABA09CB2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08B7-F7F2-4FC1-81BD-45314F4C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9289-874C-4423-A63E-19D6ABA09CB2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08B7-F7F2-4FC1-81BD-45314F4C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9289-874C-4423-A63E-19D6ABA09CB2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08B7-F7F2-4FC1-81BD-45314F4C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9289-874C-4423-A63E-19D6ABA09CB2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08B7-F7F2-4FC1-81BD-45314F4C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9289-874C-4423-A63E-19D6ABA09CB2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08B7-F7F2-4FC1-81BD-45314F4C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9289-874C-4423-A63E-19D6ABA09CB2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08B7-F7F2-4FC1-81BD-45314F4C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9289-874C-4423-A63E-19D6ABA09CB2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08B7-F7F2-4FC1-81BD-45314F4C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9289-874C-4423-A63E-19D6ABA09CB2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708B7-F7F2-4FC1-81BD-45314F4C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2362200"/>
          </a:xfrm>
        </p:spPr>
        <p:txBody>
          <a:bodyPr/>
          <a:lstStyle/>
          <a:p>
            <a:r>
              <a:rPr lang="el-GR" dirty="0" smtClean="0"/>
              <a:t>ΣΗΜΑΤΑ ΚΑΙ ΣΥΣΤΗΜΑΤΑ ΙΙ</a:t>
            </a:r>
            <a:br>
              <a:rPr lang="el-GR" dirty="0" smtClean="0"/>
            </a:br>
            <a:r>
              <a:rPr lang="el-GR" dirty="0" smtClean="0"/>
              <a:t>ΜΕΡΟΣ Β</a:t>
            </a:r>
            <a:br>
              <a:rPr lang="el-GR" dirty="0" smtClean="0"/>
            </a:br>
            <a:r>
              <a:rPr lang="el-GR" dirty="0" smtClean="0"/>
              <a:t>Α. ΕΞΑΜΗΝΟ 2013-14</a:t>
            </a:r>
            <a:endParaRPr lang="en-US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ΘΕΩΡΙΑ ΠΙΘΑΝΟΤΗΤΩΝ ΚΑΙ ΣΤΟΧΑΣΤΙΚΕΣ ΔΙΑΔΙΚΑΣΙΕΣ</a:t>
            </a:r>
          </a:p>
          <a:p>
            <a:r>
              <a:rPr lang="el-GR" dirty="0" smtClean="0"/>
              <a:t>ΚΑΘ. ΠΕΤΡΟΣ Π. ΓΡΟΥΜΠΟΣ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6.</a:t>
            </a:r>
            <a:fld id="{6F6380E0-9C96-40B6-9ED1-58742A94D82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/>
            <a:r>
              <a:rPr lang="el-GR" dirty="0" smtClean="0"/>
              <a:t>Τυχαίο Πείραμα</a:t>
            </a:r>
            <a:r>
              <a:rPr lang="en-US" dirty="0" smtClean="0"/>
              <a:t>…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305800" cy="5364163"/>
          </a:xfrm>
        </p:spPr>
        <p:txBody>
          <a:bodyPr/>
          <a:lstStyle/>
          <a:p>
            <a:pPr eaLnBrk="1" hangingPunct="1">
              <a:buNone/>
            </a:pPr>
            <a:r>
              <a:rPr lang="el-GR" dirty="0" smtClean="0"/>
              <a:t>ένα </a:t>
            </a:r>
            <a:r>
              <a:rPr lang="el-GR" b="1" i="1" dirty="0" smtClean="0"/>
              <a:t>τυχαίο πείραμα</a:t>
            </a:r>
            <a:r>
              <a:rPr lang="en-US" dirty="0" smtClean="0"/>
              <a:t> </a:t>
            </a:r>
            <a:r>
              <a:rPr lang="el-GR" dirty="0" smtClean="0"/>
              <a:t>είναι μία πράξη ή διαδικασία που οδηγεί σε ένα από τα πιθανά ενδεχόμενα. Για Παράδειγμα:  </a:t>
            </a:r>
            <a:endParaRPr lang="en-US" dirty="0" smtClean="0"/>
          </a:p>
        </p:txBody>
      </p:sp>
      <p:graphicFrame>
        <p:nvGraphicFramePr>
          <p:cNvPr id="3107" name="Group 35"/>
          <p:cNvGraphicFramePr>
            <a:graphicFrameLocks noGrp="1"/>
          </p:cNvGraphicFramePr>
          <p:nvPr/>
        </p:nvGraphicFramePr>
        <p:xfrm>
          <a:off x="1143000" y="2744637"/>
          <a:ext cx="6858000" cy="4113364"/>
        </p:xfrm>
        <a:graphic>
          <a:graphicData uri="http://schemas.openxmlformats.org/drawingml/2006/table">
            <a:tbl>
              <a:tblPr/>
              <a:tblGrid>
                <a:gridCol w="3352800"/>
                <a:gridCol w="3505200"/>
              </a:tblGrid>
              <a:tr h="7213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charset="0"/>
                        </a:rPr>
                        <a:t>Πείραμα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charset="0"/>
                        </a:rPr>
                        <a:t>Ενδεχόμενα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7213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Ρίχνουμε ένα νόμισμα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Κορώνα, Γράμματα 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4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Θερμοκρασία σώματος 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36 </a:t>
                      </a:r>
                      <a:r>
                        <a:rPr lang="en-US" sz="2400" dirty="0" smtClean="0"/>
                        <a:t>≤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Τ</a:t>
                      </a:r>
                      <a:r>
                        <a:rPr lang="en-US" sz="2400" dirty="0" smtClean="0"/>
                        <a:t>≤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41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13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Χρόνος συναρμολόγησης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t &gt; 0 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δευτερόλεπτα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4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Ρίξιμο ζαριού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1,2,3,4,5,6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C619B8-F733-46FF-8932-15345068082F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52400"/>
            <a:ext cx="7772400" cy="1143000"/>
          </a:xfrm>
        </p:spPr>
        <p:txBody>
          <a:bodyPr/>
          <a:lstStyle/>
          <a:p>
            <a:pPr eaLnBrk="1" hangingPunct="1"/>
            <a:r>
              <a:rPr lang="el-GR" sz="3200" smtClean="0"/>
              <a:t>Πιθανοτητα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8280400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Η </a:t>
            </a:r>
            <a:r>
              <a:rPr lang="el-GR" sz="2400" b="1" u="sng" dirty="0" err="1" smtClean="0"/>
              <a:t>πιθανοτητα</a:t>
            </a:r>
            <a:r>
              <a:rPr lang="el-GR" sz="2400" dirty="0" smtClean="0"/>
              <a:t> </a:t>
            </a:r>
            <a:r>
              <a:rPr lang="en-US" sz="2400" dirty="0" smtClean="0"/>
              <a:t>P(A)</a:t>
            </a:r>
            <a:r>
              <a:rPr lang="el-GR" sz="2400" dirty="0" smtClean="0"/>
              <a:t> </a:t>
            </a:r>
            <a:r>
              <a:rPr lang="el-GR" sz="2400" dirty="0" err="1" smtClean="0"/>
              <a:t>ειναι</a:t>
            </a:r>
            <a:r>
              <a:rPr lang="el-GR" sz="2400" dirty="0" smtClean="0"/>
              <a:t> </a:t>
            </a:r>
            <a:r>
              <a:rPr lang="el-GR" sz="2400" dirty="0" err="1" smtClean="0"/>
              <a:t>ενας</a:t>
            </a:r>
            <a:r>
              <a:rPr lang="el-GR" sz="2400" dirty="0" smtClean="0"/>
              <a:t> </a:t>
            </a:r>
            <a:r>
              <a:rPr lang="el-GR" sz="2400" dirty="0" err="1" smtClean="0"/>
              <a:t>αριθμος</a:t>
            </a:r>
            <a:r>
              <a:rPr lang="el-GR" sz="2400" dirty="0" smtClean="0"/>
              <a:t> ο </a:t>
            </a:r>
            <a:r>
              <a:rPr lang="el-GR" sz="2400" dirty="0" err="1" smtClean="0"/>
              <a:t>οποιος</a:t>
            </a:r>
            <a:r>
              <a:rPr lang="el-GR" sz="2400" dirty="0" smtClean="0"/>
              <a:t> </a:t>
            </a:r>
            <a:r>
              <a:rPr lang="el-GR" sz="2400" dirty="0" err="1" smtClean="0"/>
              <a:t>μετρα</a:t>
            </a:r>
            <a:r>
              <a:rPr lang="el-GR" sz="2400" dirty="0" smtClean="0"/>
              <a:t> την </a:t>
            </a:r>
            <a:r>
              <a:rPr lang="el-GR" sz="2400" dirty="0" err="1" smtClean="0"/>
              <a:t>πιθανοφανεια</a:t>
            </a:r>
            <a:r>
              <a:rPr lang="el-GR" sz="2400" dirty="0" smtClean="0"/>
              <a:t> του </a:t>
            </a:r>
            <a:r>
              <a:rPr lang="el-GR" sz="2400" dirty="0" err="1" smtClean="0"/>
              <a:t>γεγονοτος</a:t>
            </a:r>
            <a:r>
              <a:rPr lang="el-GR" sz="2400" dirty="0" smtClean="0"/>
              <a:t> Α.</a:t>
            </a:r>
          </a:p>
          <a:p>
            <a:pPr lvl="1" eaLnBrk="1" hangingPunct="1">
              <a:lnSpc>
                <a:spcPct val="110000"/>
              </a:lnSpc>
            </a:pPr>
            <a:r>
              <a:rPr lang="el-GR" sz="2400" dirty="0" smtClean="0"/>
              <a:t>Στον </a:t>
            </a:r>
            <a:r>
              <a:rPr lang="el-GR" sz="2400" dirty="0" err="1" smtClean="0"/>
              <a:t>χωρο</a:t>
            </a:r>
            <a:r>
              <a:rPr lang="el-GR" sz="2400" dirty="0" smtClean="0"/>
              <a:t> </a:t>
            </a:r>
            <a:r>
              <a:rPr lang="el-GR" sz="2400" dirty="0" err="1" smtClean="0"/>
              <a:t>δειγματων</a:t>
            </a:r>
            <a:r>
              <a:rPr lang="el-GR" sz="2400" dirty="0" smtClean="0"/>
              <a:t> </a:t>
            </a:r>
            <a:r>
              <a:rPr lang="en-US" sz="2400" dirty="0" smtClean="0"/>
              <a:t>S</a:t>
            </a:r>
            <a:r>
              <a:rPr lang="el-GR" sz="2400" dirty="0" smtClean="0"/>
              <a:t>={1,2,3,4,5,6} του </a:t>
            </a:r>
            <a:r>
              <a:rPr lang="el-GR" sz="2400" dirty="0" err="1" smtClean="0"/>
              <a:t>προηγουμενου</a:t>
            </a:r>
            <a:r>
              <a:rPr lang="el-GR" sz="2400" dirty="0" smtClean="0"/>
              <a:t> </a:t>
            </a:r>
            <a:r>
              <a:rPr lang="el-GR" sz="2400" dirty="0" err="1" smtClean="0"/>
              <a:t>παραδειγματος</a:t>
            </a:r>
            <a:r>
              <a:rPr lang="el-GR" sz="2400" dirty="0" smtClean="0"/>
              <a:t> αν Α={1,2} </a:t>
            </a:r>
            <a:r>
              <a:rPr lang="el-GR" sz="2400" dirty="0" err="1" smtClean="0"/>
              <a:t>τοτε</a:t>
            </a:r>
            <a:r>
              <a:rPr lang="el-GR" sz="2400" dirty="0" smtClean="0"/>
              <a:t>   Ρ(Α) = 1/3 και 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l-GR" sz="2400" dirty="0" smtClean="0"/>
              <a:t>   Ρ({</a:t>
            </a:r>
            <a:r>
              <a:rPr lang="el-GR" sz="2400" dirty="0" err="1" smtClean="0"/>
              <a:t>αρτιο</a:t>
            </a:r>
            <a:r>
              <a:rPr lang="el-GR" sz="2400" dirty="0" smtClean="0"/>
              <a:t> </a:t>
            </a:r>
            <a:r>
              <a:rPr lang="el-GR" sz="2400" dirty="0" err="1" smtClean="0"/>
              <a:t>αποτελεσμα</a:t>
            </a:r>
            <a:r>
              <a:rPr lang="el-GR" sz="2400" dirty="0" smtClean="0"/>
              <a:t>})=1/2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l-GR" sz="2400" b="1" u="sng" dirty="0" err="1" smtClean="0"/>
              <a:t>Αξιωματα</a:t>
            </a:r>
            <a:r>
              <a:rPr lang="el-GR" sz="2400" b="1" u="sng" dirty="0" smtClean="0"/>
              <a:t> της </a:t>
            </a:r>
            <a:r>
              <a:rPr lang="el-GR" sz="2400" b="1" u="sng" dirty="0" err="1" smtClean="0"/>
              <a:t>θεωριας</a:t>
            </a:r>
            <a:r>
              <a:rPr lang="el-GR" sz="2400" b="1" u="sng" dirty="0" smtClean="0"/>
              <a:t> </a:t>
            </a:r>
            <a:r>
              <a:rPr lang="el-GR" sz="2400" b="1" u="sng" dirty="0" err="1" smtClean="0"/>
              <a:t>πιθανοτητων</a:t>
            </a:r>
            <a:endParaRPr lang="el-GR" sz="2400" b="1" u="sng" dirty="0" smtClean="0"/>
          </a:p>
          <a:p>
            <a:pPr eaLnBrk="1" hangingPunct="1">
              <a:lnSpc>
                <a:spcPct val="90000"/>
              </a:lnSpc>
            </a:pPr>
            <a:r>
              <a:rPr lang="el-GR" sz="2400" dirty="0" err="1" smtClean="0"/>
              <a:t>Ουδεν</a:t>
            </a:r>
            <a:r>
              <a:rPr lang="el-GR" sz="2400" dirty="0" smtClean="0"/>
              <a:t> </a:t>
            </a:r>
            <a:r>
              <a:rPr lang="el-GR" sz="2400" dirty="0" err="1" smtClean="0"/>
              <a:t>γεγονος</a:t>
            </a:r>
            <a:r>
              <a:rPr lang="el-GR" sz="2400" dirty="0" smtClean="0"/>
              <a:t> </a:t>
            </a:r>
            <a:r>
              <a:rPr lang="el-GR" sz="2400" dirty="0" err="1" smtClean="0"/>
              <a:t>εχει</a:t>
            </a:r>
            <a:r>
              <a:rPr lang="el-GR" sz="2400" dirty="0" smtClean="0"/>
              <a:t> </a:t>
            </a:r>
            <a:r>
              <a:rPr lang="el-GR" sz="2400" dirty="0" err="1" smtClean="0"/>
              <a:t>αρνητικη</a:t>
            </a:r>
            <a:r>
              <a:rPr lang="el-GR" sz="2400" dirty="0" smtClean="0"/>
              <a:t> </a:t>
            </a:r>
            <a:r>
              <a:rPr lang="el-GR" sz="2400" dirty="0" err="1" smtClean="0"/>
              <a:t>πιθανοτητα</a:t>
            </a:r>
            <a:r>
              <a:rPr lang="el-GR" sz="2400" dirty="0" smtClean="0"/>
              <a:t>: </a:t>
            </a:r>
            <a:r>
              <a:rPr lang="en-US" sz="2400" dirty="0" smtClean="0"/>
              <a:t>P(A)</a:t>
            </a:r>
            <a:r>
              <a:rPr lang="en-US" sz="2400" dirty="0" smtClean="0">
                <a:sym typeface="Symbol" pitchFamily="18" charset="2"/>
              </a:rPr>
              <a:t>0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ym typeface="Symbol" pitchFamily="18" charset="2"/>
              </a:rPr>
              <a:t>P(A)1 </a:t>
            </a:r>
            <a:r>
              <a:rPr lang="el-GR" sz="2400" dirty="0" smtClean="0">
                <a:sym typeface="Symbol" pitchFamily="18" charset="2"/>
              </a:rPr>
              <a:t>και { </a:t>
            </a:r>
            <a:r>
              <a:rPr lang="en-US" sz="2400" dirty="0" smtClean="0">
                <a:sym typeface="Symbol" pitchFamily="18" charset="2"/>
              </a:rPr>
              <a:t>P(A) = 1  A = S</a:t>
            </a:r>
            <a:r>
              <a:rPr lang="el-GR" sz="2400" dirty="0" smtClean="0">
                <a:sym typeface="Symbol" pitchFamily="18" charset="2"/>
              </a:rPr>
              <a:t>}</a:t>
            </a:r>
            <a:r>
              <a:rPr lang="en-US" sz="2400" dirty="0" smtClean="0"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dirty="0" smtClean="0">
                <a:sym typeface="Symbol" pitchFamily="18" charset="2"/>
              </a:rPr>
              <a:t>Αν Α και Β </a:t>
            </a:r>
            <a:r>
              <a:rPr lang="el-GR" sz="2400" dirty="0" err="1" smtClean="0">
                <a:sym typeface="Symbol" pitchFamily="18" charset="2"/>
              </a:rPr>
              <a:t>ειναι</a:t>
            </a:r>
            <a:r>
              <a:rPr lang="el-GR" sz="2400" dirty="0" smtClean="0">
                <a:sym typeface="Symbol" pitchFamily="18" charset="2"/>
              </a:rPr>
              <a:t> δυο  </a:t>
            </a:r>
            <a:r>
              <a:rPr lang="el-GR" sz="2400" dirty="0" err="1" smtClean="0">
                <a:sym typeface="Symbol" pitchFamily="18" charset="2"/>
              </a:rPr>
              <a:t>ξενα</a:t>
            </a:r>
            <a:r>
              <a:rPr lang="el-GR" sz="2400" dirty="0" smtClean="0">
                <a:sym typeface="Symbol" pitchFamily="18" charset="2"/>
              </a:rPr>
              <a:t> </a:t>
            </a:r>
            <a:r>
              <a:rPr lang="el-GR" sz="2400" dirty="0" err="1" smtClean="0">
                <a:sym typeface="Symbol" pitchFamily="18" charset="2"/>
              </a:rPr>
              <a:t>γεγονοτα</a:t>
            </a:r>
            <a:r>
              <a:rPr lang="el-GR" sz="2400" dirty="0" smtClean="0">
                <a:sym typeface="Symbol" pitchFamily="18" charset="2"/>
              </a:rPr>
              <a:t>  δηλ. αν  ΑΒ=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l-GR" sz="2000" dirty="0" smtClean="0"/>
              <a:t>	</a:t>
            </a:r>
            <a:r>
              <a:rPr lang="el-GR" sz="2000" dirty="0" err="1" smtClean="0"/>
              <a:t>τοτε</a:t>
            </a:r>
            <a:r>
              <a:rPr lang="el-GR" sz="2000" dirty="0" smtClean="0"/>
              <a:t>  </a:t>
            </a:r>
            <a:r>
              <a:rPr lang="en-US" sz="2000" dirty="0" smtClean="0"/>
              <a:t>P(A </a:t>
            </a:r>
            <a:r>
              <a:rPr lang="en-US" sz="2000" dirty="0" smtClean="0">
                <a:sym typeface="Symbol" pitchFamily="18" charset="2"/>
              </a:rPr>
              <a:t></a:t>
            </a:r>
            <a:r>
              <a:rPr lang="en-US" sz="2000" dirty="0" smtClean="0"/>
              <a:t> B) = P(A) + P(B).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O</a:t>
            </a:r>
            <a:r>
              <a:rPr lang="el-GR" sz="2400" dirty="0" smtClean="0"/>
              <a:t>λες οι </a:t>
            </a:r>
            <a:r>
              <a:rPr lang="el-GR" sz="2400" dirty="0" err="1" smtClean="0"/>
              <a:t>αλλες</a:t>
            </a:r>
            <a:r>
              <a:rPr lang="el-GR" sz="2400" dirty="0" smtClean="0"/>
              <a:t> </a:t>
            </a:r>
            <a:r>
              <a:rPr lang="el-GR" sz="2400" dirty="0" err="1" smtClean="0"/>
              <a:t>ιδιοτητες</a:t>
            </a:r>
            <a:r>
              <a:rPr lang="el-GR" sz="2400" dirty="0" smtClean="0"/>
              <a:t> των </a:t>
            </a:r>
            <a:r>
              <a:rPr lang="el-GR" sz="2400" dirty="0" err="1" smtClean="0"/>
              <a:t>πιθανοτητων</a:t>
            </a:r>
            <a:r>
              <a:rPr lang="el-GR" sz="2400" dirty="0" smtClean="0"/>
              <a:t> </a:t>
            </a:r>
            <a:r>
              <a:rPr lang="el-GR" sz="2400" dirty="0" err="1" smtClean="0"/>
              <a:t>ειναι</a:t>
            </a:r>
            <a:r>
              <a:rPr lang="el-GR" sz="2400" dirty="0" smtClean="0"/>
              <a:t> απόρροια  </a:t>
            </a:r>
            <a:r>
              <a:rPr lang="el-GR" sz="2400" dirty="0" err="1" smtClean="0"/>
              <a:t>αυτων</a:t>
            </a:r>
            <a:r>
              <a:rPr lang="el-GR" sz="2400" dirty="0" smtClean="0"/>
              <a:t> των </a:t>
            </a:r>
            <a:r>
              <a:rPr lang="el-GR" sz="2400" dirty="0" err="1" smtClean="0"/>
              <a:t>αξιωματων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6.</a:t>
            </a:r>
            <a:fld id="{6544AAA2-8FF4-48EF-B020-888230F5E6BC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Ιδιότητες Πιθανοτήτων</a:t>
            </a:r>
            <a:r>
              <a:rPr lang="en-US" smtClean="0"/>
              <a:t>…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/>
            <a:r>
              <a:rPr lang="el-GR" dirty="0" smtClean="0"/>
              <a:t>Δοθέντος ενός δειγματικού χώρου</a:t>
            </a:r>
            <a:r>
              <a:rPr lang="en-US" dirty="0" smtClean="0"/>
              <a:t> S = {</a:t>
            </a:r>
            <a:r>
              <a:rPr lang="el-GR" dirty="0" smtClean="0"/>
              <a:t>Α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l-GR" dirty="0" smtClean="0"/>
              <a:t>Α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l-GR" dirty="0" smtClean="0"/>
              <a:t>Α</a:t>
            </a:r>
            <a:r>
              <a:rPr lang="en-US" baseline="-25000" dirty="0" smtClean="0"/>
              <a:t>k</a:t>
            </a:r>
            <a:r>
              <a:rPr lang="en-US" dirty="0" smtClean="0"/>
              <a:t>}, </a:t>
            </a:r>
            <a:r>
              <a:rPr lang="el-GR" dirty="0" smtClean="0"/>
              <a:t>οι </a:t>
            </a:r>
            <a:r>
              <a:rPr lang="el-GR" b="1" i="1" dirty="0" smtClean="0"/>
              <a:t>πιθανότητες</a:t>
            </a:r>
            <a:r>
              <a:rPr lang="el-GR" dirty="0" smtClean="0"/>
              <a:t> οι οποίες αναθέτονται στα ενδεχόμενα πρέπει να ικανοποιούν τις ακόλουθες ιδιότητες: </a:t>
            </a:r>
            <a:endParaRPr lang="en-US" dirty="0" smtClean="0"/>
          </a:p>
          <a:p>
            <a:pPr marL="533400" indent="-533400" eaLnBrk="1" hangingPunct="1"/>
            <a:endParaRPr lang="en-US" sz="900" dirty="0" smtClean="0"/>
          </a:p>
          <a:p>
            <a:pPr marL="533400" indent="-533400">
              <a:buFont typeface="Times" pitchFamily="18" charset="0"/>
              <a:buAutoNum type="arabicParenBoth"/>
            </a:pPr>
            <a:r>
              <a:rPr lang="en-US" dirty="0" smtClean="0"/>
              <a:t>P(Ai) </a:t>
            </a:r>
            <a:r>
              <a:rPr lang="en-US" dirty="0" smtClean="0">
                <a:sym typeface="Symbol" pitchFamily="18" charset="2"/>
              </a:rPr>
              <a:t> </a:t>
            </a:r>
            <a:r>
              <a:rPr lang="en-US" dirty="0" smtClean="0"/>
              <a:t>0</a:t>
            </a:r>
          </a:p>
          <a:p>
            <a:pPr marL="533400" indent="-533400" eaLnBrk="1" hangingPunct="1">
              <a:buFont typeface="Times" pitchFamily="18" charset="0"/>
              <a:buAutoNum type="arabicParenBoth"/>
            </a:pPr>
            <a:r>
              <a:rPr lang="en-US" dirty="0" smtClean="0"/>
              <a:t>P(S) = 1</a:t>
            </a:r>
            <a:endParaRPr lang="el-GR" dirty="0" smtClean="0"/>
          </a:p>
          <a:p>
            <a:pPr marL="533400" indent="-533400" eaLnBrk="1" hangingPunct="1">
              <a:buFont typeface="Times" pitchFamily="18" charset="0"/>
              <a:buAutoNum type="arabicParenBoth"/>
            </a:pPr>
            <a:r>
              <a:rPr lang="el-GR" dirty="0" smtClean="0"/>
              <a:t>Η πιθανότητα κάθε ενδεχομένου είναι μεταξύ</a:t>
            </a:r>
            <a:r>
              <a:rPr lang="en-US" dirty="0" smtClean="0"/>
              <a:t> 0 </a:t>
            </a:r>
            <a:r>
              <a:rPr lang="el-GR" dirty="0" smtClean="0"/>
              <a:t>και</a:t>
            </a:r>
            <a:r>
              <a:rPr lang="en-US" dirty="0" smtClean="0"/>
              <a:t> 1 </a:t>
            </a:r>
            <a:r>
              <a:rPr lang="el-GR" dirty="0" smtClean="0"/>
              <a:t>δηλαδή</a:t>
            </a:r>
            <a:r>
              <a:rPr lang="en-US" dirty="0" smtClean="0"/>
              <a:t> 0 ≤ P(</a:t>
            </a:r>
            <a:r>
              <a:rPr lang="el-GR" dirty="0" err="1" smtClean="0"/>
              <a:t>Α</a:t>
            </a:r>
            <a:r>
              <a:rPr lang="en-US" baseline="-25000" dirty="0" err="1" smtClean="0"/>
              <a:t>i</a:t>
            </a:r>
            <a:r>
              <a:rPr lang="en-US" dirty="0" smtClean="0"/>
              <a:t>) ≤ 1 </a:t>
            </a:r>
            <a:r>
              <a:rPr lang="el-GR" dirty="0" smtClean="0"/>
              <a:t>για κάθε</a:t>
            </a:r>
            <a:r>
              <a:rPr lang="en-US" dirty="0" smtClean="0"/>
              <a:t> </a:t>
            </a:r>
            <a:r>
              <a:rPr lang="en-US" i="1" dirty="0" err="1" smtClean="0"/>
              <a:t>i</a:t>
            </a:r>
            <a:r>
              <a:rPr lang="en-US" dirty="0" smtClean="0"/>
              <a:t>, </a:t>
            </a:r>
            <a:r>
              <a:rPr lang="el-GR" dirty="0" smtClean="0"/>
              <a:t>και</a:t>
            </a:r>
            <a:endParaRPr lang="en-US" dirty="0" smtClean="0"/>
          </a:p>
          <a:p>
            <a:pPr marL="533400" indent="-533400" eaLnBrk="1" hangingPunct="1"/>
            <a:endParaRPr lang="en-US" sz="900" dirty="0" smtClean="0"/>
          </a:p>
          <a:p>
            <a:pPr marL="533400" indent="-533400" eaLnBrk="1" hangingPunct="1">
              <a:buFont typeface="Times" pitchFamily="18" charset="0"/>
              <a:buAutoNum type="arabicParenBoth" startAt="2"/>
            </a:pPr>
            <a:r>
              <a:rPr lang="el-GR" dirty="0" smtClean="0"/>
              <a:t>Το άθροισμα όλων των πιθανοτήτων από όλα τα ενδεχόμενα είναι ίσο με</a:t>
            </a:r>
            <a:r>
              <a:rPr lang="en-US" dirty="0" smtClean="0"/>
              <a:t> 1</a:t>
            </a:r>
          </a:p>
          <a:p>
            <a:pPr marL="533400" indent="-533400" eaLnBrk="1" hangingPunct="1">
              <a:buNone/>
            </a:pPr>
            <a:r>
              <a:rPr lang="el-GR" dirty="0" smtClean="0"/>
              <a:t>δηλαδή</a:t>
            </a:r>
            <a:r>
              <a:rPr lang="en-US" dirty="0" smtClean="0"/>
              <a:t> P(</a:t>
            </a:r>
            <a:r>
              <a:rPr lang="el-GR" dirty="0" smtClean="0"/>
              <a:t>Α</a:t>
            </a:r>
            <a:r>
              <a:rPr lang="en-US" baseline="-25000" dirty="0" smtClean="0"/>
              <a:t>1</a:t>
            </a:r>
            <a:r>
              <a:rPr lang="en-US" dirty="0" smtClean="0"/>
              <a:t>) + P(</a:t>
            </a:r>
            <a:r>
              <a:rPr lang="el-GR" dirty="0" smtClean="0"/>
              <a:t>Α</a:t>
            </a:r>
            <a:r>
              <a:rPr lang="en-US" baseline="-25000" dirty="0" smtClean="0"/>
              <a:t>2</a:t>
            </a:r>
            <a:r>
              <a:rPr lang="en-US" dirty="0" smtClean="0"/>
              <a:t>) + … + P(</a:t>
            </a:r>
            <a:r>
              <a:rPr lang="el-GR" dirty="0" smtClean="0"/>
              <a:t>Α</a:t>
            </a:r>
            <a:r>
              <a:rPr lang="en-US" baseline="-25000" dirty="0" smtClean="0"/>
              <a:t>k</a:t>
            </a:r>
            <a:r>
              <a:rPr lang="en-US" dirty="0" smtClean="0"/>
              <a:t>) = 1</a:t>
            </a:r>
          </a:p>
          <a:p>
            <a:pPr marL="533400" indent="-533400" eaLnBrk="1" hangingPunct="1"/>
            <a:endParaRPr lang="en-US" dirty="0" smtClean="0"/>
          </a:p>
        </p:txBody>
      </p:sp>
      <p:pic>
        <p:nvPicPr>
          <p:cNvPr id="8200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876800"/>
            <a:ext cx="2260600" cy="13970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6.</a:t>
            </a:r>
            <a:fld id="{C10B0B01-4B57-4FE5-9BA3-DB5E07455887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Πιθανότητες</a:t>
            </a:r>
            <a:r>
              <a:rPr lang="en-US" smtClean="0"/>
              <a:t>…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 marL="533400" indent="-533400" eaLnBrk="1" hangingPunct="1"/>
            <a:r>
              <a:rPr lang="el-GR" dirty="0" smtClean="0"/>
              <a:t>Καταγράφουμε τα ενδεχόμενα του τυχαίου πειράματος </a:t>
            </a:r>
            <a:r>
              <a:rPr lang="en-US" dirty="0" smtClean="0"/>
              <a:t>…</a:t>
            </a:r>
          </a:p>
          <a:p>
            <a:pPr marL="533400" indent="-533400" eaLnBrk="1" hangingPunct="1">
              <a:buFont typeface="Times" pitchFamily="18" charset="0"/>
              <a:buAutoNum type="arabicParenBoth"/>
            </a:pPr>
            <a:endParaRPr lang="en-US" dirty="0" smtClean="0"/>
          </a:p>
          <a:p>
            <a:pPr marL="533400" indent="-533400" eaLnBrk="1" hangingPunct="1"/>
            <a:r>
              <a:rPr lang="en-US" dirty="0" smtClean="0"/>
              <a:t>	</a:t>
            </a:r>
            <a:r>
              <a:rPr lang="el-GR" dirty="0" smtClean="0"/>
              <a:t>Αυτή η λίστα θα πρέπει να είναι </a:t>
            </a:r>
            <a:r>
              <a:rPr lang="el-GR" b="1" i="1" dirty="0" smtClean="0"/>
              <a:t>καθολική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i="1" dirty="0" smtClean="0"/>
              <a:t>exhaustive</a:t>
            </a:r>
            <a:r>
              <a:rPr lang="el-GR" i="1" dirty="0" smtClean="0"/>
              <a:t>)</a:t>
            </a:r>
            <a:r>
              <a:rPr lang="en-US" dirty="0" smtClean="0"/>
              <a:t>, </a:t>
            </a:r>
            <a:r>
              <a:rPr lang="el-GR" dirty="0" smtClean="0"/>
              <a:t>π.χ. ΌΛΑ τα πιθανά ενδεχόμενα περιλαμβάνονται.</a:t>
            </a:r>
            <a:endParaRPr lang="en-US" dirty="0" smtClean="0"/>
          </a:p>
          <a:p>
            <a:pPr marL="533400" indent="-533400" eaLnBrk="1" hangingPunct="1"/>
            <a:r>
              <a:rPr lang="en-US" dirty="0" smtClean="0"/>
              <a:t>	</a:t>
            </a:r>
            <a:r>
              <a:rPr lang="el-GR" sz="2400" dirty="0" smtClean="0">
                <a:solidFill>
                  <a:srgbClr val="0000FF"/>
                </a:solidFill>
              </a:rPr>
              <a:t>Ρίξιμο ζαριού </a:t>
            </a:r>
            <a:r>
              <a:rPr lang="en-US" sz="2400" dirty="0" smtClean="0">
                <a:solidFill>
                  <a:srgbClr val="0000FF"/>
                </a:solidFill>
              </a:rPr>
              <a:t>{1,2,3,4,5}</a:t>
            </a:r>
            <a:r>
              <a:rPr lang="el-GR" dirty="0" smtClean="0">
                <a:solidFill>
                  <a:srgbClr val="0000FF"/>
                </a:solidFill>
              </a:rPr>
              <a:t>           </a:t>
            </a:r>
            <a:r>
              <a:rPr lang="el-GR" sz="2400" dirty="0" smtClean="0">
                <a:solidFill>
                  <a:srgbClr val="0000FF"/>
                </a:solidFill>
              </a:rPr>
              <a:t>Ρίξιμο ζαριού</a:t>
            </a:r>
            <a:r>
              <a:rPr lang="en-US" sz="2400" dirty="0" smtClean="0">
                <a:solidFill>
                  <a:srgbClr val="0000FF"/>
                </a:solidFill>
              </a:rPr>
              <a:t> {1,2,3,4,5,6}</a:t>
            </a:r>
          </a:p>
          <a:p>
            <a:pPr marL="533400" indent="-533400" eaLnBrk="1" hangingPunct="1"/>
            <a:endParaRPr lang="en-US" dirty="0" smtClean="0"/>
          </a:p>
          <a:p>
            <a:pPr marL="533400" indent="-533400" eaLnBrk="1" hangingPunct="1"/>
            <a:r>
              <a:rPr lang="en-US" dirty="0" smtClean="0"/>
              <a:t>	</a:t>
            </a:r>
            <a:r>
              <a:rPr lang="el-GR" dirty="0" smtClean="0"/>
              <a:t>Αυτά τα ενδεχόμενα θα πρέπει να είναι</a:t>
            </a:r>
            <a:r>
              <a:rPr lang="en-US" dirty="0" smtClean="0"/>
              <a:t> </a:t>
            </a:r>
            <a:r>
              <a:rPr lang="el-GR" b="1" i="1" dirty="0" smtClean="0"/>
              <a:t>αμοιβαία αποκλειόμενα</a:t>
            </a:r>
            <a:r>
              <a:rPr lang="en-US" dirty="0" smtClean="0"/>
              <a:t>, </a:t>
            </a:r>
            <a:r>
              <a:rPr lang="el-GR" dirty="0" smtClean="0"/>
              <a:t>δηλαδή δεν</a:t>
            </a:r>
            <a:r>
              <a:rPr lang="en-US" dirty="0" smtClean="0"/>
              <a:t> </a:t>
            </a:r>
            <a:r>
              <a:rPr lang="el-GR" dirty="0" smtClean="0"/>
              <a:t>μπορούν δύο ενδεχόμενα να συμβούν ταυτοχρόνως: </a:t>
            </a:r>
            <a:endParaRPr lang="en-US" dirty="0" smtClean="0"/>
          </a:p>
          <a:p>
            <a:pPr marL="533400" indent="-533400" eaLnBrk="1" hangingPunct="1"/>
            <a:r>
              <a:rPr lang="en-US" dirty="0" smtClean="0"/>
              <a:t>	</a:t>
            </a:r>
            <a:r>
              <a:rPr lang="el-GR" sz="2400" dirty="0" smtClean="0">
                <a:solidFill>
                  <a:srgbClr val="0000FF"/>
                </a:solidFill>
              </a:rPr>
              <a:t>Ρίξιμο ζαριού</a:t>
            </a:r>
            <a:r>
              <a:rPr lang="en-US" dirty="0" smtClean="0">
                <a:solidFill>
                  <a:srgbClr val="0000FF"/>
                </a:solidFill>
              </a:rPr>
              <a:t> {</a:t>
            </a:r>
            <a:r>
              <a:rPr lang="el-GR" dirty="0" smtClean="0">
                <a:solidFill>
                  <a:srgbClr val="0000FF"/>
                </a:solidFill>
              </a:rPr>
              <a:t>μονός ή ζυγός αριθμός</a:t>
            </a:r>
            <a:r>
              <a:rPr lang="en-US" dirty="0" smtClean="0">
                <a:solidFill>
                  <a:srgbClr val="0000FF"/>
                </a:solidFill>
              </a:rPr>
              <a:t>}     </a:t>
            </a:r>
          </a:p>
          <a:p>
            <a:pPr marL="533400" indent="-533400" eaLnBrk="1" hangingPunct="1"/>
            <a:r>
              <a:rPr lang="en-US" dirty="0" smtClean="0">
                <a:solidFill>
                  <a:srgbClr val="0000FF"/>
                </a:solidFill>
              </a:rPr>
              <a:t>	</a:t>
            </a:r>
            <a:r>
              <a:rPr lang="el-GR" sz="2400" dirty="0" smtClean="0">
                <a:solidFill>
                  <a:srgbClr val="0000FF"/>
                </a:solidFill>
              </a:rPr>
              <a:t>Ρίξιμο ζαριού</a:t>
            </a:r>
            <a:r>
              <a:rPr lang="en-US" dirty="0" smtClean="0">
                <a:solidFill>
                  <a:srgbClr val="0000FF"/>
                </a:solidFill>
              </a:rPr>
              <a:t>{ </a:t>
            </a:r>
            <a:r>
              <a:rPr lang="el-GR" dirty="0" smtClean="0">
                <a:solidFill>
                  <a:srgbClr val="0000FF"/>
                </a:solidFill>
              </a:rPr>
              <a:t>νούμερο &lt; 4 ή ζυγός αριθμός</a:t>
            </a:r>
            <a:r>
              <a:rPr lang="en-US" dirty="0" smtClean="0">
                <a:solidFill>
                  <a:srgbClr val="0000FF"/>
                </a:solidFill>
              </a:rPr>
              <a:t>}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667000" y="3352800"/>
            <a:ext cx="1219200" cy="381000"/>
            <a:chOff x="1392" y="1824"/>
            <a:chExt cx="768" cy="240"/>
          </a:xfrm>
        </p:grpSpPr>
        <p:sp>
          <p:nvSpPr>
            <p:cNvPr id="6154" name="Line 4"/>
            <p:cNvSpPr>
              <a:spLocks noChangeShapeType="1"/>
            </p:cNvSpPr>
            <p:nvPr/>
          </p:nvSpPr>
          <p:spPr bwMode="auto">
            <a:xfrm>
              <a:off x="1392" y="1824"/>
              <a:ext cx="768" cy="24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Line 5"/>
            <p:cNvSpPr>
              <a:spLocks noChangeShapeType="1"/>
            </p:cNvSpPr>
            <p:nvPr/>
          </p:nvSpPr>
          <p:spPr bwMode="auto">
            <a:xfrm flipH="1">
              <a:off x="1392" y="1824"/>
              <a:ext cx="768" cy="24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0" name="Line 7"/>
          <p:cNvSpPr>
            <a:spLocks noChangeShapeType="1"/>
          </p:cNvSpPr>
          <p:nvPr/>
        </p:nvSpPr>
        <p:spPr bwMode="auto">
          <a:xfrm>
            <a:off x="3962400" y="3124200"/>
            <a:ext cx="990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arrow" w="med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133600" y="5334000"/>
            <a:ext cx="4876800" cy="914400"/>
            <a:chOff x="1392" y="1824"/>
            <a:chExt cx="768" cy="240"/>
          </a:xfrm>
        </p:grpSpPr>
        <p:sp>
          <p:nvSpPr>
            <p:cNvPr id="6152" name="Line 9"/>
            <p:cNvSpPr>
              <a:spLocks noChangeShapeType="1"/>
            </p:cNvSpPr>
            <p:nvPr/>
          </p:nvSpPr>
          <p:spPr bwMode="auto">
            <a:xfrm>
              <a:off x="1392" y="1824"/>
              <a:ext cx="768" cy="24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Line 10"/>
            <p:cNvSpPr>
              <a:spLocks noChangeShapeType="1"/>
            </p:cNvSpPr>
            <p:nvPr/>
          </p:nvSpPr>
          <p:spPr bwMode="auto">
            <a:xfrm flipH="1">
              <a:off x="1392" y="1824"/>
              <a:ext cx="768" cy="24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6.</a:t>
            </a:r>
            <a:fld id="{6544AAA2-8FF4-48EF-B020-888230F5E6BC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Ιδιότητες Πιθανοτήτων</a:t>
            </a:r>
            <a:r>
              <a:rPr lang="en-US" smtClean="0"/>
              <a:t>…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/>
            <a:r>
              <a:rPr lang="el-GR" dirty="0" smtClean="0"/>
              <a:t>Δοθέντος ενός δειγματικού χώρου</a:t>
            </a:r>
            <a:r>
              <a:rPr lang="en-US" dirty="0" smtClean="0"/>
              <a:t> S = {</a:t>
            </a:r>
            <a:r>
              <a:rPr lang="el-GR" dirty="0" smtClean="0"/>
              <a:t>Α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l-GR" dirty="0" smtClean="0"/>
              <a:t>Α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l-GR" dirty="0" smtClean="0"/>
              <a:t>Α</a:t>
            </a:r>
            <a:r>
              <a:rPr lang="en-US" baseline="-25000" dirty="0" smtClean="0"/>
              <a:t>k</a:t>
            </a:r>
            <a:r>
              <a:rPr lang="en-US" dirty="0" smtClean="0"/>
              <a:t>}, </a:t>
            </a:r>
            <a:r>
              <a:rPr lang="el-GR" dirty="0" smtClean="0"/>
              <a:t>οι </a:t>
            </a:r>
            <a:r>
              <a:rPr lang="el-GR" b="1" i="1" dirty="0" smtClean="0"/>
              <a:t>πιθανότητες</a:t>
            </a:r>
            <a:r>
              <a:rPr lang="el-GR" dirty="0" smtClean="0"/>
              <a:t> οι οποίες αναθέτονται στα ενδεχόμενα πρέπει να ικανοποιούν τις ακόλουθες ιδιότητες: </a:t>
            </a:r>
            <a:endParaRPr lang="en-US" dirty="0" smtClean="0"/>
          </a:p>
          <a:p>
            <a:pPr marL="533400" indent="-533400" eaLnBrk="1" hangingPunct="1"/>
            <a:endParaRPr lang="en-US" sz="900" dirty="0" smtClean="0"/>
          </a:p>
          <a:p>
            <a:pPr marL="533400" indent="-533400" eaLnBrk="1" hangingPunct="1">
              <a:buFont typeface="Times" pitchFamily="18" charset="0"/>
              <a:buAutoNum type="arabicParenBoth"/>
            </a:pPr>
            <a:r>
              <a:rPr lang="en-US" dirty="0" smtClean="0"/>
              <a:t>P(Ai) &gt; 0</a:t>
            </a:r>
          </a:p>
          <a:p>
            <a:pPr marL="533400" indent="-533400" eaLnBrk="1" hangingPunct="1">
              <a:buFont typeface="Times" pitchFamily="18" charset="0"/>
              <a:buAutoNum type="arabicParenBoth"/>
            </a:pPr>
            <a:r>
              <a:rPr lang="en-US" dirty="0" smtClean="0"/>
              <a:t>P(S) = 1</a:t>
            </a:r>
            <a:endParaRPr lang="el-GR" dirty="0" smtClean="0"/>
          </a:p>
          <a:p>
            <a:pPr marL="533400" indent="-533400" eaLnBrk="1" hangingPunct="1">
              <a:buFont typeface="Times" pitchFamily="18" charset="0"/>
              <a:buAutoNum type="arabicParenBoth"/>
            </a:pPr>
            <a:r>
              <a:rPr lang="el-GR" dirty="0" smtClean="0"/>
              <a:t>Η πιθανότητα κάθε ενδεχομένου είναι μεταξύ</a:t>
            </a:r>
            <a:r>
              <a:rPr lang="en-US" dirty="0" smtClean="0"/>
              <a:t> 0 </a:t>
            </a:r>
            <a:r>
              <a:rPr lang="el-GR" dirty="0" smtClean="0"/>
              <a:t>και</a:t>
            </a:r>
            <a:r>
              <a:rPr lang="en-US" dirty="0" smtClean="0"/>
              <a:t> 1 </a:t>
            </a:r>
            <a:r>
              <a:rPr lang="el-GR" dirty="0" smtClean="0"/>
              <a:t>δηλαδή</a:t>
            </a:r>
            <a:r>
              <a:rPr lang="en-US" dirty="0" smtClean="0"/>
              <a:t> 0 ≤ P(</a:t>
            </a:r>
            <a:r>
              <a:rPr lang="el-GR" dirty="0" err="1" smtClean="0"/>
              <a:t>Α</a:t>
            </a:r>
            <a:r>
              <a:rPr lang="en-US" baseline="-25000" dirty="0" err="1" smtClean="0"/>
              <a:t>i</a:t>
            </a:r>
            <a:r>
              <a:rPr lang="en-US" dirty="0" smtClean="0"/>
              <a:t>) ≤ 1 </a:t>
            </a:r>
            <a:r>
              <a:rPr lang="el-GR" dirty="0" smtClean="0"/>
              <a:t>για κάθε</a:t>
            </a:r>
            <a:r>
              <a:rPr lang="en-US" dirty="0" smtClean="0"/>
              <a:t> </a:t>
            </a:r>
            <a:r>
              <a:rPr lang="en-US" i="1" dirty="0" err="1" smtClean="0"/>
              <a:t>i</a:t>
            </a:r>
            <a:r>
              <a:rPr lang="en-US" dirty="0" smtClean="0"/>
              <a:t>, </a:t>
            </a:r>
            <a:r>
              <a:rPr lang="el-GR" dirty="0" smtClean="0"/>
              <a:t>και</a:t>
            </a:r>
            <a:endParaRPr lang="en-US" dirty="0" smtClean="0"/>
          </a:p>
          <a:p>
            <a:pPr marL="533400" indent="-533400" eaLnBrk="1" hangingPunct="1"/>
            <a:endParaRPr lang="en-US" sz="900" dirty="0" smtClean="0"/>
          </a:p>
          <a:p>
            <a:pPr marL="533400" indent="-533400" eaLnBrk="1" hangingPunct="1">
              <a:buFont typeface="Times" pitchFamily="18" charset="0"/>
              <a:buAutoNum type="arabicParenBoth" startAt="2"/>
            </a:pPr>
            <a:r>
              <a:rPr lang="el-GR" dirty="0" smtClean="0"/>
              <a:t>Το άθροισμα όλων των πιθανοτήτων από όλα τα ενδεχόμενα είναι ίσο με</a:t>
            </a:r>
            <a:r>
              <a:rPr lang="en-US" dirty="0" smtClean="0"/>
              <a:t> 1</a:t>
            </a:r>
          </a:p>
          <a:p>
            <a:pPr marL="533400" indent="-533400" eaLnBrk="1" hangingPunct="1">
              <a:buNone/>
            </a:pPr>
            <a:r>
              <a:rPr lang="el-GR" dirty="0" smtClean="0"/>
              <a:t>δηλαδή</a:t>
            </a:r>
            <a:r>
              <a:rPr lang="en-US" dirty="0" smtClean="0"/>
              <a:t> P(</a:t>
            </a:r>
            <a:r>
              <a:rPr lang="el-GR" dirty="0" smtClean="0"/>
              <a:t>Α</a:t>
            </a:r>
            <a:r>
              <a:rPr lang="en-US" baseline="-25000" dirty="0" smtClean="0"/>
              <a:t>1</a:t>
            </a:r>
            <a:r>
              <a:rPr lang="en-US" dirty="0" smtClean="0"/>
              <a:t>) + P(</a:t>
            </a:r>
            <a:r>
              <a:rPr lang="el-GR" dirty="0" smtClean="0"/>
              <a:t>Α</a:t>
            </a:r>
            <a:r>
              <a:rPr lang="en-US" baseline="-25000" dirty="0" smtClean="0"/>
              <a:t>2</a:t>
            </a:r>
            <a:r>
              <a:rPr lang="en-US" dirty="0" smtClean="0"/>
              <a:t>) + … + P(</a:t>
            </a:r>
            <a:r>
              <a:rPr lang="el-GR" dirty="0" smtClean="0"/>
              <a:t>Α</a:t>
            </a:r>
            <a:r>
              <a:rPr lang="en-US" baseline="-25000" dirty="0" smtClean="0"/>
              <a:t>k</a:t>
            </a:r>
            <a:r>
              <a:rPr lang="en-US" dirty="0" smtClean="0"/>
              <a:t>) = 1</a:t>
            </a:r>
          </a:p>
          <a:p>
            <a:pPr marL="533400" indent="-533400" eaLnBrk="1" hangingPunct="1"/>
            <a:endParaRPr lang="en-US" dirty="0" smtClean="0"/>
          </a:p>
        </p:txBody>
      </p:sp>
      <p:pic>
        <p:nvPicPr>
          <p:cNvPr id="8200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8600" y="4927600"/>
            <a:ext cx="2260600" cy="13970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6.</a:t>
            </a:r>
            <a:fld id="{042A3227-8053-4290-B4D8-79FFF1F142E9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000" smtClean="0"/>
              <a:t>Προσεγγίσεις στην Ανάθεση των Πιθανοτήτων </a:t>
            </a:r>
            <a:r>
              <a:rPr lang="en-US" sz="3000" smtClean="0"/>
              <a:t>…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838200"/>
            <a:ext cx="8902700" cy="5562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l-GR" dirty="0" smtClean="0"/>
              <a:t>Υπάρχουν </a:t>
            </a:r>
            <a:r>
              <a:rPr lang="el-GR" u="sng" dirty="0" smtClean="0"/>
              <a:t>τρεις</a:t>
            </a:r>
            <a:r>
              <a:rPr lang="el-GR" dirty="0" smtClean="0"/>
              <a:t> τρόποι για να αναθέσουμε μία πιθανότητα</a:t>
            </a:r>
            <a:r>
              <a:rPr lang="en-US" dirty="0" smtClean="0"/>
              <a:t>, P(A</a:t>
            </a:r>
            <a:r>
              <a:rPr lang="en-US" baseline="-25000" dirty="0" smtClean="0"/>
              <a:t>i</a:t>
            </a:r>
            <a:r>
              <a:rPr lang="en-US" dirty="0" smtClean="0"/>
              <a:t>), </a:t>
            </a:r>
            <a:r>
              <a:rPr lang="el-GR" dirty="0" smtClean="0"/>
              <a:t>σε ένα ενδεχόμενο,</a:t>
            </a:r>
            <a:r>
              <a:rPr lang="en-US" dirty="0" smtClean="0"/>
              <a:t> A</a:t>
            </a:r>
            <a:r>
              <a:rPr lang="en-US" baseline="-25000" dirty="0" smtClean="0"/>
              <a:t>i</a:t>
            </a:r>
            <a:r>
              <a:rPr lang="en-US" dirty="0" smtClean="0"/>
              <a:t>, </a:t>
            </a:r>
            <a:r>
              <a:rPr lang="el-GR" dirty="0" smtClean="0"/>
              <a:t>ονομαστικά</a:t>
            </a:r>
            <a:r>
              <a:rPr lang="en-US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endParaRPr lang="en-US" b="1" i="1" dirty="0" smtClean="0"/>
          </a:p>
          <a:p>
            <a:pPr eaLnBrk="1" hangingPunct="1">
              <a:lnSpc>
                <a:spcPct val="90000"/>
              </a:lnSpc>
            </a:pPr>
            <a:r>
              <a:rPr lang="el-GR" b="1" i="1" dirty="0" smtClean="0"/>
              <a:t>Κλασική προσέγγιση</a:t>
            </a:r>
            <a:r>
              <a:rPr lang="en-US" dirty="0" smtClean="0"/>
              <a:t>: </a:t>
            </a:r>
            <a:r>
              <a:rPr lang="el-GR" dirty="0" smtClean="0"/>
              <a:t>κάνουμε βασικές υποθέσεις (όπως </a:t>
            </a:r>
            <a:r>
              <a:rPr lang="el-GR" dirty="0" err="1" smtClean="0"/>
              <a:t>ισοπίθανα</a:t>
            </a:r>
            <a:r>
              <a:rPr lang="el-GR" dirty="0" smtClean="0"/>
              <a:t>, ανεξάρτητα) σχετικά με μία κατάσταση.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l-GR" b="1" i="1" dirty="0" smtClean="0"/>
              <a:t>Σχετική συχνότητα</a:t>
            </a:r>
            <a:r>
              <a:rPr lang="en-US" dirty="0" smtClean="0"/>
              <a:t>: </a:t>
            </a:r>
            <a:r>
              <a:rPr lang="el-GR" dirty="0" smtClean="0"/>
              <a:t>αναθέτοντας πιθανότητες βασισμένοι σε πειράματα ή ιστορικά δεδομένα. 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l-GR" b="1" i="1" dirty="0" smtClean="0"/>
              <a:t>Υποκειμενική προσέγγιση</a:t>
            </a:r>
            <a:r>
              <a:rPr lang="en-US" dirty="0" smtClean="0"/>
              <a:t>: </a:t>
            </a:r>
            <a:r>
              <a:rPr lang="el-GR" dirty="0" smtClean="0"/>
              <a:t>αναθέτοντας πιθανότητες βασισμένοι στην κρίση κάποιων ειδικών. 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6.</a:t>
            </a:r>
            <a:fld id="{BB2C04AB-6670-4E2D-A1F8-64640C0AA19A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Κλασική Προσέγγιση</a:t>
            </a:r>
            <a:r>
              <a:rPr lang="en-US" smtClean="0"/>
              <a:t> …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l-GR" dirty="0" smtClean="0"/>
              <a:t>Εάν ένα πείραμα έχει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l-GR" dirty="0" err="1" smtClean="0"/>
              <a:t>ισοπίθανα</a:t>
            </a:r>
            <a:r>
              <a:rPr lang="el-GR" dirty="0" smtClean="0"/>
              <a:t> ενδεχόμενα,</a:t>
            </a:r>
            <a:r>
              <a:rPr lang="en-US" dirty="0" smtClean="0"/>
              <a:t> </a:t>
            </a:r>
            <a:r>
              <a:rPr lang="el-GR" dirty="0" smtClean="0"/>
              <a:t>αυτή η μέθοδο θα αναθέσει μία πιθανότητα</a:t>
            </a:r>
            <a:r>
              <a:rPr lang="en-US" dirty="0" smtClean="0"/>
              <a:t> </a:t>
            </a:r>
            <a:r>
              <a:rPr lang="en-US" i="1" dirty="0" smtClean="0"/>
              <a:t>1/n</a:t>
            </a:r>
            <a:r>
              <a:rPr lang="en-US" dirty="0" smtClean="0"/>
              <a:t> </a:t>
            </a:r>
            <a:r>
              <a:rPr lang="el-GR" dirty="0" smtClean="0"/>
              <a:t>στο κάθε ενδεχόμενο.  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l-GR" dirty="0" smtClean="0"/>
              <a:t>Πείραμα</a:t>
            </a:r>
            <a:r>
              <a:rPr lang="en-US" dirty="0" smtClean="0"/>
              <a:t>:  </a:t>
            </a:r>
            <a:r>
              <a:rPr lang="el-GR" dirty="0" smtClean="0"/>
              <a:t>                 Ρίξιμο </a:t>
            </a:r>
            <a:r>
              <a:rPr lang="el-GR" b="1" i="1" dirty="0" smtClean="0"/>
              <a:t>ζαριού</a:t>
            </a:r>
            <a:r>
              <a:rPr lang="el-GR" dirty="0" smtClean="0"/>
              <a:t>  </a:t>
            </a:r>
            <a:endParaRPr lang="en-US" dirty="0" smtClean="0"/>
          </a:p>
          <a:p>
            <a:pPr eaLnBrk="1" hangingPunct="1"/>
            <a:r>
              <a:rPr lang="el-GR" dirty="0" err="1" smtClean="0"/>
              <a:t>Δειγματικος</a:t>
            </a:r>
            <a:r>
              <a:rPr lang="el-GR" dirty="0" smtClean="0"/>
              <a:t> Χώρος:</a:t>
            </a:r>
            <a:r>
              <a:rPr lang="en-US" dirty="0" smtClean="0"/>
              <a:t> S = {1, 2, 3, 4, 5, 6}</a:t>
            </a:r>
          </a:p>
          <a:p>
            <a:pPr eaLnBrk="1" hangingPunct="1"/>
            <a:r>
              <a:rPr lang="el-GR" dirty="0" smtClean="0"/>
              <a:t>Πιθανότητες</a:t>
            </a:r>
            <a:r>
              <a:rPr lang="en-US" dirty="0" smtClean="0"/>
              <a:t>:  	</a:t>
            </a:r>
            <a:r>
              <a:rPr lang="el-GR" dirty="0" smtClean="0"/>
              <a:t>    Κάθε σημείο του δείγματος έχει</a:t>
            </a:r>
            <a:r>
              <a:rPr lang="en-US" dirty="0" smtClean="0"/>
              <a:t> 1/6</a:t>
            </a:r>
            <a:endParaRPr lang="el-GR" dirty="0" smtClean="0"/>
          </a:p>
          <a:p>
            <a:pPr eaLnBrk="1" hangingPunct="1">
              <a:buNone/>
            </a:pPr>
            <a:r>
              <a:rPr lang="el-GR" dirty="0" smtClean="0"/>
              <a:t>                                 πιθανότητα να συμβεί.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6.</a:t>
            </a:r>
            <a:fld id="{D5FF08FB-2F3C-401D-BDB1-E079E4B13668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1267" name="Rectangle 97"/>
          <p:cNvSpPr>
            <a:spLocks noChangeArrowheads="1"/>
          </p:cNvSpPr>
          <p:nvPr/>
        </p:nvSpPr>
        <p:spPr bwMode="auto">
          <a:xfrm>
            <a:off x="533400" y="5181600"/>
            <a:ext cx="1981200" cy="609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268" name="Rectangle 96"/>
          <p:cNvSpPr>
            <a:spLocks noChangeArrowheads="1"/>
          </p:cNvSpPr>
          <p:nvPr/>
        </p:nvSpPr>
        <p:spPr bwMode="auto">
          <a:xfrm>
            <a:off x="533400" y="4191000"/>
            <a:ext cx="1981200" cy="6096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269" name="Rectangle 94"/>
          <p:cNvSpPr>
            <a:spLocks noChangeArrowheads="1"/>
          </p:cNvSpPr>
          <p:nvPr/>
        </p:nvSpPr>
        <p:spPr bwMode="auto">
          <a:xfrm>
            <a:off x="762000" y="2895600"/>
            <a:ext cx="19050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hangingPunct="1"/>
            <a:r>
              <a:rPr lang="el-GR" dirty="0" smtClean="0"/>
              <a:t>Κλασική Προσέγγιση</a:t>
            </a:r>
            <a:r>
              <a:rPr lang="en-US" dirty="0" smtClean="0"/>
              <a:t> … </a:t>
            </a:r>
            <a:r>
              <a:rPr lang="el-GR" dirty="0" smtClean="0"/>
              <a:t> </a:t>
            </a:r>
            <a:endParaRPr lang="en-US" dirty="0" smtClean="0"/>
          </a:p>
        </p:txBody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eaLnBrk="1" hangingPunct="1"/>
            <a:r>
              <a:rPr lang="el-GR" dirty="0" smtClean="0"/>
              <a:t>Πείραμα</a:t>
            </a:r>
            <a:r>
              <a:rPr lang="en-US" dirty="0" smtClean="0"/>
              <a:t> :  </a:t>
            </a:r>
            <a:r>
              <a:rPr lang="el-GR" dirty="0" smtClean="0"/>
              <a:t>Ρίξιμο </a:t>
            </a:r>
            <a:r>
              <a:rPr lang="el-GR" b="1" i="1" dirty="0" smtClean="0"/>
              <a:t>ζαριών</a:t>
            </a:r>
            <a:endParaRPr lang="en-US" dirty="0" smtClean="0"/>
          </a:p>
          <a:p>
            <a:pPr eaLnBrk="1" hangingPunct="1"/>
            <a:r>
              <a:rPr lang="el-GR" dirty="0" err="1" smtClean="0"/>
              <a:t>Δειγματικος</a:t>
            </a:r>
            <a:r>
              <a:rPr lang="el-GR" dirty="0" smtClean="0"/>
              <a:t> Χώρος</a:t>
            </a:r>
            <a:r>
              <a:rPr lang="en-US" dirty="0" smtClean="0"/>
              <a:t>:  S = {2, 3, …, 12}</a:t>
            </a:r>
          </a:p>
          <a:p>
            <a:pPr eaLnBrk="1" hangingPunct="1"/>
            <a:r>
              <a:rPr lang="el-GR" dirty="0" smtClean="0"/>
              <a:t>Πιθανότητες</a:t>
            </a:r>
            <a:r>
              <a:rPr lang="en-US" dirty="0" smtClean="0"/>
              <a:t>: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P(2) = 1/36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P(</a:t>
            </a:r>
            <a:r>
              <a:rPr lang="el-GR" dirty="0" smtClean="0"/>
              <a:t>6</a:t>
            </a:r>
            <a:r>
              <a:rPr lang="en-US" dirty="0" smtClean="0"/>
              <a:t>) = </a:t>
            </a:r>
            <a:r>
              <a:rPr lang="el-GR" dirty="0" smtClean="0"/>
              <a:t>5</a:t>
            </a:r>
            <a:r>
              <a:rPr lang="en-US" dirty="0" smtClean="0"/>
              <a:t>/36</a:t>
            </a:r>
            <a:br>
              <a:rPr lang="en-US" dirty="0" smtClean="0"/>
            </a:br>
            <a:r>
              <a:rPr lang="en-US" dirty="0" smtClean="0"/>
              <a:t>	</a:t>
            </a:r>
          </a:p>
          <a:p>
            <a:pPr eaLnBrk="1" hangingPunct="1"/>
            <a:r>
              <a:rPr lang="en-US" dirty="0" smtClean="0"/>
              <a:t>P(10) = 3/36</a:t>
            </a:r>
          </a:p>
          <a:p>
            <a:pPr eaLnBrk="1" hangingPunct="1"/>
            <a:endParaRPr lang="en-US" dirty="0" smtClean="0"/>
          </a:p>
        </p:txBody>
      </p:sp>
      <p:graphicFrame>
        <p:nvGraphicFramePr>
          <p:cNvPr id="19563" name="Group 107"/>
          <p:cNvGraphicFramePr>
            <a:graphicFrameLocks noGrp="1"/>
          </p:cNvGraphicFramePr>
          <p:nvPr/>
        </p:nvGraphicFramePr>
        <p:xfrm>
          <a:off x="4800600" y="3124200"/>
          <a:ext cx="4038600" cy="2971802"/>
        </p:xfrm>
        <a:graphic>
          <a:graphicData uri="http://schemas.openxmlformats.org/drawingml/2006/table">
            <a:tbl>
              <a:tblPr/>
              <a:tblGrid>
                <a:gridCol w="576263"/>
                <a:gridCol w="577850"/>
                <a:gridCol w="576262"/>
                <a:gridCol w="577850"/>
                <a:gridCol w="576263"/>
                <a:gridCol w="577850"/>
                <a:gridCol w="576262"/>
              </a:tblGrid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9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9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9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11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9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11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12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66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4" name="Line 108"/>
          <p:cNvSpPr>
            <a:spLocks noChangeShapeType="1"/>
          </p:cNvSpPr>
          <p:nvPr/>
        </p:nvSpPr>
        <p:spPr bwMode="auto">
          <a:xfrm>
            <a:off x="2057400" y="3200400"/>
            <a:ext cx="342900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arrow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5" name="Line 109"/>
          <p:cNvSpPr>
            <a:spLocks noChangeShapeType="1"/>
          </p:cNvSpPr>
          <p:nvPr/>
        </p:nvSpPr>
        <p:spPr bwMode="auto">
          <a:xfrm>
            <a:off x="2133600" y="4267200"/>
            <a:ext cx="441960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arrow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6" name="Line 110"/>
          <p:cNvSpPr>
            <a:spLocks noChangeShapeType="1"/>
          </p:cNvSpPr>
          <p:nvPr/>
        </p:nvSpPr>
        <p:spPr bwMode="auto">
          <a:xfrm>
            <a:off x="2209800" y="5181600"/>
            <a:ext cx="4953000" cy="838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arrow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7" name="Text Box 112"/>
          <p:cNvSpPr txBox="1">
            <a:spLocks noChangeArrowheads="1"/>
          </p:cNvSpPr>
          <p:nvPr/>
        </p:nvSpPr>
        <p:spPr bwMode="auto">
          <a:xfrm>
            <a:off x="3962400" y="6203494"/>
            <a:ext cx="4857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l-GR" dirty="0">
                <a:latin typeface="Tahoma" pitchFamily="34" charset="0"/>
              </a:rPr>
              <a:t>Ποιες είναι οι βασικές, μη αναφερόμενες, υποθέσεις;  </a:t>
            </a:r>
            <a:endParaRPr lang="en-US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6.</a:t>
            </a:r>
            <a:fld id="{46593F5B-7ABF-4CD7-8EDB-F86BA6888898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Προσέγγιση Σχετικής Συχνότητας</a:t>
            </a:r>
            <a:r>
              <a:rPr lang="en-US" smtClean="0"/>
              <a:t>…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458200" cy="5638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l-GR" dirty="0" smtClean="0"/>
              <a:t>Μία</a:t>
            </a:r>
            <a:r>
              <a:rPr lang="en-US" dirty="0" smtClean="0"/>
              <a:t> </a:t>
            </a:r>
            <a:r>
              <a:rPr lang="el-GR" dirty="0" smtClean="0"/>
              <a:t>εταιρία που πουλάει υπολογιστές καταγράφει των αριθμό των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smtClean="0"/>
              <a:t>desktop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r>
              <a:rPr lang="el-GR" dirty="0" smtClean="0"/>
              <a:t>υπολογιστών που πωλούνται σε ένα μήνα (30 μέρες)</a:t>
            </a:r>
            <a:r>
              <a:rPr lang="en-US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l-GR" dirty="0" smtClean="0"/>
              <a:t>Για παράδειγμα</a:t>
            </a:r>
            <a:r>
              <a:rPr lang="en-US" dirty="0" smtClean="0"/>
              <a:t>,</a:t>
            </a:r>
          </a:p>
          <a:p>
            <a:pPr eaLnBrk="1" hangingPunct="1">
              <a:lnSpc>
                <a:spcPct val="90000"/>
              </a:lnSpc>
            </a:pPr>
            <a:r>
              <a:rPr lang="el-GR" dirty="0" smtClean="0"/>
              <a:t>Σε </a:t>
            </a:r>
            <a:r>
              <a:rPr lang="en-US" dirty="0" smtClean="0"/>
              <a:t>10 </a:t>
            </a:r>
            <a:r>
              <a:rPr lang="el-GR" dirty="0" smtClean="0"/>
              <a:t>ημέρες</a:t>
            </a:r>
            <a:r>
              <a:rPr lang="en-US" dirty="0" smtClean="0"/>
              <a:t> </a:t>
            </a:r>
            <a:r>
              <a:rPr lang="el-GR" dirty="0" smtClean="0"/>
              <a:t>από τις </a:t>
            </a:r>
            <a:r>
              <a:rPr lang="en-US" dirty="0" smtClean="0"/>
              <a:t>30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l-GR" dirty="0" smtClean="0"/>
              <a:t>     </a:t>
            </a:r>
            <a:r>
              <a:rPr lang="en-US" dirty="0" smtClean="0"/>
              <a:t>2 </a:t>
            </a:r>
            <a:r>
              <a:rPr lang="el-GR" dirty="0" smtClean="0"/>
              <a:t>υπολογιστές πουλήθηκαν.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l-GR" dirty="0" smtClean="0"/>
              <a:t>Από αυτό μπορούμε να </a:t>
            </a:r>
          </a:p>
          <a:p>
            <a:pPr eaLnBrk="1" hangingPunct="1">
              <a:lnSpc>
                <a:spcPct val="90000"/>
              </a:lnSpc>
            </a:pPr>
            <a:r>
              <a:rPr lang="el-GR" dirty="0" smtClean="0"/>
              <a:t>κατασκευάσουμε τις πιθανότητες </a:t>
            </a:r>
          </a:p>
          <a:p>
            <a:pPr eaLnBrk="1" hangingPunct="1">
              <a:lnSpc>
                <a:spcPct val="90000"/>
              </a:lnSpc>
            </a:pPr>
            <a:r>
              <a:rPr lang="el-GR" dirty="0" smtClean="0"/>
              <a:t>ενός ενδεχομένου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(</a:t>
            </a:r>
            <a:r>
              <a:rPr lang="el-GR" dirty="0" smtClean="0"/>
              <a:t>δηλαδή των</a:t>
            </a:r>
            <a:r>
              <a:rPr lang="en-US" dirty="0" smtClean="0"/>
              <a:t> # </a:t>
            </a:r>
            <a:r>
              <a:rPr lang="el-GR" dirty="0" smtClean="0"/>
              <a:t>των υπολογιστών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l-GR" dirty="0" smtClean="0"/>
              <a:t>         που πουλήθηκαν σε μία συγκεκριμένη μέρα</a:t>
            </a:r>
            <a:r>
              <a:rPr lang="en-US" dirty="0" smtClean="0"/>
              <a:t>)…</a:t>
            </a:r>
          </a:p>
        </p:txBody>
      </p:sp>
      <p:graphicFrame>
        <p:nvGraphicFramePr>
          <p:cNvPr id="20580" name="Group 100"/>
          <p:cNvGraphicFramePr>
            <a:graphicFrameLocks noGrp="1"/>
          </p:cNvGraphicFramePr>
          <p:nvPr/>
        </p:nvGraphicFramePr>
        <p:xfrm>
          <a:off x="5410200" y="2057400"/>
          <a:ext cx="3276600" cy="3651252"/>
        </p:xfrm>
        <a:graphic>
          <a:graphicData uri="http://schemas.openxmlformats.org/drawingml/2006/table">
            <a:tbl>
              <a:tblPr/>
              <a:tblGrid>
                <a:gridCol w="1638300"/>
                <a:gridCol w="1638300"/>
              </a:tblGrid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# πουλημένων υπολογιστών σε μία μέρα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Σε πόσες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ημέρες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2" name="Line 94"/>
          <p:cNvSpPr>
            <a:spLocks noChangeShapeType="1"/>
          </p:cNvSpPr>
          <p:nvPr/>
        </p:nvSpPr>
        <p:spPr bwMode="auto">
          <a:xfrm>
            <a:off x="914400" y="3581400"/>
            <a:ext cx="5029200" cy="762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arrow" w="med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6.</a:t>
            </a:r>
            <a:fld id="{03CB736D-6914-4FCC-ACA9-87DBC02EB483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l-GR" dirty="0" smtClean="0"/>
              <a:t>Προσέγγιση Σχετικής Συχνότητας</a:t>
            </a:r>
            <a:r>
              <a:rPr lang="en-US" dirty="0" smtClean="0"/>
              <a:t>…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5181600"/>
            <a:ext cx="8902700" cy="1219200"/>
          </a:xfrm>
        </p:spPr>
        <p:txBody>
          <a:bodyPr/>
          <a:lstStyle/>
          <a:p>
            <a:pPr eaLnBrk="1" hangingPunct="1"/>
            <a:r>
              <a:rPr lang="el-GR" smtClean="0"/>
              <a:t>«Υπάρχει 40% πιθανότητα η εταιρία να πουλήσει 3 υπολογιστές σε μία συγκεκριμένη ημέρα»  </a:t>
            </a:r>
            <a:endParaRPr lang="en-US" smtClean="0"/>
          </a:p>
        </p:txBody>
      </p:sp>
      <p:graphicFrame>
        <p:nvGraphicFramePr>
          <p:cNvPr id="21570" name="Group 66"/>
          <p:cNvGraphicFramePr>
            <a:graphicFrameLocks noGrp="1"/>
          </p:cNvGraphicFramePr>
          <p:nvPr/>
        </p:nvGraphicFramePr>
        <p:xfrm>
          <a:off x="1752600" y="914400"/>
          <a:ext cx="5638800" cy="4253804"/>
        </p:xfrm>
        <a:graphic>
          <a:graphicData uri="http://schemas.openxmlformats.org/drawingml/2006/table">
            <a:tbl>
              <a:tblPr/>
              <a:tblGrid>
                <a:gridCol w="1676400"/>
                <a:gridCol w="1752600"/>
                <a:gridCol w="2209800"/>
              </a:tblGrid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# πουλημένων υπολογιστών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σε μία μέρα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Σε πόσες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ημέρες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Σχετική συχνότητα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1/30 = .03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2/30 = .07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10/30 = .33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12/30 = .40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5/30 = .17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∑ = 1.00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7" name="Line 64"/>
          <p:cNvSpPr>
            <a:spLocks noChangeShapeType="1"/>
          </p:cNvSpPr>
          <p:nvPr/>
        </p:nvSpPr>
        <p:spPr bwMode="auto">
          <a:xfrm flipV="1">
            <a:off x="2286000" y="3962400"/>
            <a:ext cx="4495800" cy="1371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arrow" w="med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EE862F-FA69-4959-BF9D-B810881D5B24}" type="slidenum">
              <a:rPr lang="en-GB"/>
              <a:pPr/>
              <a:t>2</a:t>
            </a:fld>
            <a:endParaRPr lang="en-GB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endParaRPr lang="en-GB" sz="3200" dirty="0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l-GR" sz="3600" dirty="0" smtClean="0"/>
              <a:t>Περίληψη Θεωρίας Πιθανοτήτων </a:t>
            </a:r>
          </a:p>
          <a:p>
            <a:pPr eaLnBrk="1" hangingPunct="1"/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6.</a:t>
            </a:r>
            <a:fld id="{2CAD9E52-9BF4-4C74-AF9F-E42603EAB3CC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Υποκειμενική προσέγγιση</a:t>
            </a:r>
            <a:r>
              <a:rPr lang="en-US" smtClean="0"/>
              <a:t>…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l-GR" smtClean="0"/>
              <a:t>«Στην υποκειμενική προσέγγιση ορίζουμε ως πιθανότητα τον βαθμό τον οποίο πιστεύουμε ότι ένα ενδεχόμενο θα συμβεί»  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l-GR" smtClean="0"/>
              <a:t>Π.χ. Η πρόβλεψη του καιρού όταν βασίζεται σε παλαιά δεδομένα σε συνδυασμό με επίκαιρες καιρικές συνθήκες.  </a:t>
            </a:r>
            <a:r>
              <a:rPr lang="en-US" smtClean="0"/>
              <a:t> </a:t>
            </a:r>
            <a:r>
              <a:rPr lang="el-GR" smtClean="0"/>
              <a:t> 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60% – </a:t>
            </a:r>
            <a:r>
              <a:rPr lang="el-GR" smtClean="0"/>
              <a:t>βασισμένοι σε επίκαιρες καιρικές συνθήκες, υπάρχει</a:t>
            </a:r>
            <a:r>
              <a:rPr lang="en-US" smtClean="0"/>
              <a:t>  60% </a:t>
            </a:r>
            <a:r>
              <a:rPr lang="el-GR" smtClean="0"/>
              <a:t>πιθανότητα να βρέξει.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6.</a:t>
            </a:r>
            <a:fld id="{C511730E-D536-4FFC-8F7A-3E313DCF2060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Ενδεχόμενα και Πιθανότητες</a:t>
            </a:r>
            <a:r>
              <a:rPr lang="en-US" smtClean="0"/>
              <a:t>…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l-GR" dirty="0" smtClean="0"/>
              <a:t>Ένα </a:t>
            </a:r>
            <a:r>
              <a:rPr lang="el-GR" u="sng" dirty="0" smtClean="0"/>
              <a:t>ατομικό</a:t>
            </a:r>
            <a:r>
              <a:rPr lang="en-US" dirty="0" smtClean="0"/>
              <a:t> </a:t>
            </a:r>
            <a:r>
              <a:rPr lang="el-GR" dirty="0" smtClean="0"/>
              <a:t>ενδεχόμενο ενός δειγματικού χώρου καλείται ένα </a:t>
            </a:r>
            <a:r>
              <a:rPr lang="el-GR" b="1" i="1" dirty="0" smtClean="0"/>
              <a:t>απλό ενδεχόμενο (</a:t>
            </a:r>
            <a:r>
              <a:rPr lang="en-US" b="1" i="1" dirty="0" smtClean="0"/>
              <a:t>simple event</a:t>
            </a:r>
            <a:r>
              <a:rPr lang="el-GR" b="1" i="1" dirty="0" smtClean="0"/>
              <a:t>)</a:t>
            </a:r>
            <a:r>
              <a:rPr lang="el-GR" dirty="0" smtClean="0"/>
              <a:t>, ενώ  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l-GR" dirty="0" smtClean="0"/>
              <a:t>Ένα </a:t>
            </a:r>
            <a:r>
              <a:rPr lang="el-GR" b="1" i="1" dirty="0" smtClean="0"/>
              <a:t>ενδεχόμενο</a:t>
            </a:r>
            <a:r>
              <a:rPr lang="en-US" b="1" i="1" dirty="0" smtClean="0"/>
              <a:t> (event)</a:t>
            </a:r>
            <a:r>
              <a:rPr lang="el-GR" b="1" i="1" dirty="0" smtClean="0"/>
              <a:t> </a:t>
            </a:r>
            <a:r>
              <a:rPr lang="el-GR" dirty="0" smtClean="0"/>
              <a:t>είναι η συλλογή ή ένα σύνολο από ένα ή περισσότερα απλά ενδεχόμενα από ένα δειγματικό χώρο.  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l-GR" u="sng" dirty="0" smtClean="0"/>
              <a:t>Ρίχνοντας ένα ζάρι</a:t>
            </a:r>
            <a:r>
              <a:rPr lang="el-GR" dirty="0" smtClean="0"/>
              <a:t>:</a:t>
            </a:r>
            <a:r>
              <a:rPr lang="en-US" dirty="0" smtClean="0"/>
              <a:t> S = {1, 2, 3, 4, 5, 6}</a:t>
            </a:r>
          </a:p>
          <a:p>
            <a:pPr eaLnBrk="1" hangingPunct="1"/>
            <a:r>
              <a:rPr lang="el-GR" dirty="0" smtClean="0">
                <a:solidFill>
                  <a:srgbClr val="0000FF"/>
                </a:solidFill>
              </a:rPr>
              <a:t>Απλό ενδεχόμενο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  <a:r>
              <a:rPr lang="en-US" dirty="0" smtClean="0"/>
              <a:t> </a:t>
            </a:r>
            <a:r>
              <a:rPr lang="el-GR" dirty="0" smtClean="0"/>
              <a:t>ο αριθμός «</a:t>
            </a:r>
            <a:r>
              <a:rPr lang="en-US" dirty="0" smtClean="0"/>
              <a:t>3</a:t>
            </a:r>
            <a:r>
              <a:rPr lang="el-GR" dirty="0" smtClean="0"/>
              <a:t>» θα έρθει</a:t>
            </a:r>
            <a:endParaRPr lang="en-US" dirty="0" smtClean="0"/>
          </a:p>
          <a:p>
            <a:pPr eaLnBrk="1" hangingPunct="1"/>
            <a:r>
              <a:rPr lang="el-GR" dirty="0" smtClean="0">
                <a:solidFill>
                  <a:srgbClr val="0000FF"/>
                </a:solidFill>
              </a:rPr>
              <a:t>Ενδεχόμενο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  <a:r>
              <a:rPr lang="en-US" dirty="0" smtClean="0"/>
              <a:t> </a:t>
            </a:r>
            <a:r>
              <a:rPr lang="el-GR" dirty="0" smtClean="0"/>
              <a:t>ένας ζυγός αριθμός (ένα από τα</a:t>
            </a:r>
            <a:r>
              <a:rPr lang="en-US" dirty="0" smtClean="0"/>
              <a:t> 2, 4, </a:t>
            </a:r>
            <a:r>
              <a:rPr lang="el-GR" dirty="0" smtClean="0"/>
              <a:t>ή</a:t>
            </a:r>
            <a:r>
              <a:rPr lang="en-US" dirty="0" smtClean="0"/>
              <a:t> 6) </a:t>
            </a:r>
            <a:r>
              <a:rPr lang="el-GR" dirty="0" smtClean="0"/>
              <a:t>θα έρθει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6.</a:t>
            </a:r>
            <a:fld id="{CC05732F-8E84-4981-A86F-90B9B219280B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Ενδεχόμενα και Πιθανότητες</a:t>
            </a:r>
            <a:r>
              <a:rPr lang="en-US" smtClean="0"/>
              <a:t>… </a:t>
            </a:r>
            <a:r>
              <a:rPr lang="el-GR" smtClean="0"/>
              <a:t> </a:t>
            </a:r>
            <a:endParaRPr lang="en-US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l-GR" dirty="0" smtClean="0"/>
              <a:t>Η </a:t>
            </a:r>
            <a:r>
              <a:rPr lang="el-GR" b="1" i="1" dirty="0" smtClean="0"/>
              <a:t>πιθανότητα ενός ενδεχομένου </a:t>
            </a:r>
            <a:r>
              <a:rPr lang="el-GR" dirty="0" smtClean="0"/>
              <a:t>είναι ένα </a:t>
            </a:r>
            <a:r>
              <a:rPr lang="el-GR" b="1" dirty="0" smtClean="0">
                <a:solidFill>
                  <a:srgbClr val="0000FF"/>
                </a:solidFill>
              </a:rPr>
              <a:t>άθροισμα</a:t>
            </a:r>
            <a:r>
              <a:rPr lang="en-US" dirty="0" smtClean="0"/>
              <a:t> </a:t>
            </a:r>
            <a:r>
              <a:rPr lang="el-GR" dirty="0" smtClean="0"/>
              <a:t>πιθανοτήτων απλών ενδεχομένων που αποτελούν το ενδεχόμενο.  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l-GR" dirty="0" smtClean="0"/>
              <a:t>π</a:t>
            </a:r>
            <a:r>
              <a:rPr lang="en-US" dirty="0" smtClean="0"/>
              <a:t>.</a:t>
            </a:r>
            <a:r>
              <a:rPr lang="el-GR" dirty="0" smtClean="0"/>
              <a:t>χ.</a:t>
            </a:r>
            <a:r>
              <a:rPr lang="en-US" dirty="0" smtClean="0"/>
              <a:t> (</a:t>
            </a:r>
            <a:r>
              <a:rPr lang="el-GR" dirty="0" smtClean="0"/>
              <a:t>υποθέτοντας ένα ζάρι</a:t>
            </a:r>
            <a:r>
              <a:rPr lang="en-US" dirty="0" smtClean="0"/>
              <a:t>) S = {1, 2, 3, 4, 5, 6} </a:t>
            </a:r>
            <a:r>
              <a:rPr lang="el-GR" dirty="0" smtClean="0"/>
              <a:t>και</a:t>
            </a:r>
            <a:endParaRPr lang="en-US" dirty="0" smtClean="0"/>
          </a:p>
          <a:p>
            <a:pPr eaLnBrk="1" hangingPunct="1"/>
            <a:r>
              <a:rPr lang="en-US" dirty="0" smtClean="0"/>
              <a:t>P(1) = P(2) = P(3) = P(4) = P(5) = P(6) = 1/6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l-GR" dirty="0" smtClean="0"/>
              <a:t>Τότε</a:t>
            </a:r>
            <a:r>
              <a:rPr lang="en-US" dirty="0" smtClean="0"/>
              <a:t>:</a:t>
            </a:r>
          </a:p>
          <a:p>
            <a:pPr eaLnBrk="1" hangingPunct="1"/>
            <a:r>
              <a:rPr lang="en-US" dirty="0" smtClean="0"/>
              <a:t>P(</a:t>
            </a:r>
            <a:r>
              <a:rPr lang="el-GR" dirty="0" smtClean="0"/>
              <a:t>ΖΥΓΟΣ</a:t>
            </a:r>
            <a:r>
              <a:rPr lang="en-US" dirty="0" smtClean="0"/>
              <a:t>) = P(2) + P(4) + P(6) = 1/6 + 1/6 + 1/6 = 3/6 = 1/2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6.</a:t>
            </a:r>
            <a:fld id="{2D28D660-BFFA-4577-9581-C78A823CE8F3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Ερμηνεύοντας Πιθανότητες </a:t>
            </a:r>
            <a:r>
              <a:rPr lang="en-US" smtClean="0"/>
              <a:t>…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l-GR" smtClean="0"/>
              <a:t>Ένας τρόπος για να ερμηνεύσουμε μία πιθανότητα είναι ο εξής:  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l-GR" smtClean="0"/>
              <a:t>Εάν ένα πείραμα επαναλαμβάνεται </a:t>
            </a:r>
            <a:r>
              <a:rPr lang="el-GR" i="1" smtClean="0"/>
              <a:t>άπειρες </a:t>
            </a:r>
            <a:r>
              <a:rPr lang="el-GR" smtClean="0"/>
              <a:t>φορές, η σχετική συχνότητα για κάποιο συγκεκριμένο ενδεχόμενο είναι η πιθανότητα αυτού του ενδεχομένου.  </a:t>
            </a:r>
            <a:r>
              <a:rPr lang="en-US" smtClean="0"/>
              <a:t> </a:t>
            </a:r>
            <a:r>
              <a:rPr lang="el-GR" smtClean="0"/>
              <a:t> 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l-GR" smtClean="0"/>
              <a:t>Για παράδειγμα, η πιθανότητα για μία κορώνα όταν ρίχνουμε ένα ισορροπημένο ζάρι είναι 0</a:t>
            </a:r>
            <a:r>
              <a:rPr lang="en-US" smtClean="0"/>
              <a:t>.5, </a:t>
            </a:r>
            <a:r>
              <a:rPr lang="el-GR" smtClean="0"/>
              <a:t>όπως απορρέει από την κλασική προσέγγιση. Η πιθανότητα ερμηνεύεται ως η μακροχρόνια σχετική συχνότητα των κορωνών εάν ένα νόμισμα ριχθεί άπειρες φορές. </a:t>
            </a:r>
            <a:r>
              <a:rPr lang="en-US" smtClean="0"/>
              <a:t> </a:t>
            </a:r>
            <a:r>
              <a:rPr lang="el-GR" smtClean="0"/>
              <a:t>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6.</a:t>
            </a:r>
            <a:fld id="{CA2C1365-93FB-4113-B763-440E34DBB85F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600" dirty="0" smtClean="0">
                <a:solidFill>
                  <a:srgbClr val="FF0000"/>
                </a:solidFill>
              </a:rPr>
              <a:t>Δεσμευμένη Πιθανότητα </a:t>
            </a:r>
            <a:r>
              <a:rPr lang="en-US" dirty="0" smtClean="0"/>
              <a:t>…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991600" cy="5410200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l-GR" b="1" i="1" dirty="0" smtClean="0"/>
              <a:t>Δεσμευμένη πιθανότητα</a:t>
            </a:r>
            <a:r>
              <a:rPr lang="en-US" b="1" i="1" dirty="0" smtClean="0"/>
              <a:t> (conditional </a:t>
            </a:r>
            <a:r>
              <a:rPr lang="el-GR" b="1" i="1" dirty="0" smtClean="0"/>
              <a:t> </a:t>
            </a:r>
            <a:r>
              <a:rPr lang="en-US" b="1" i="1" dirty="0" smtClean="0"/>
              <a:t>probability)</a:t>
            </a:r>
            <a:r>
              <a:rPr lang="el-GR" b="1" i="1" dirty="0" smtClean="0"/>
              <a:t> </a:t>
            </a:r>
            <a:r>
              <a:rPr lang="el-GR" dirty="0" smtClean="0"/>
              <a:t>χρησιμοποιείται για να καθορίσουμε πως δύο ενδεχόμενα συσχετίζονται, Δηλαδή, μπορούμε να καθορίσουμε την πιθανότητα ενός ενδεχομένου </a:t>
            </a:r>
            <a:r>
              <a:rPr lang="el-GR" b="1" i="1" dirty="0" smtClean="0"/>
              <a:t>δοθέντος </a:t>
            </a:r>
            <a:r>
              <a:rPr lang="el-GR" dirty="0" smtClean="0"/>
              <a:t>το συμβάν ενός συσχετιζόμενου ενδεχομένου. 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endParaRPr lang="en-US" dirty="0" smtClean="0"/>
          </a:p>
          <a:p>
            <a:pPr eaLnBrk="1" hangingPunct="1">
              <a:buNone/>
            </a:pPr>
            <a:r>
              <a:rPr lang="el-GR" dirty="0" smtClean="0"/>
              <a:t>Οι δεσμευμένες πιθανότητες γράφονται ως</a:t>
            </a:r>
            <a:r>
              <a:rPr lang="en-US" dirty="0" smtClean="0"/>
              <a:t> </a:t>
            </a:r>
            <a:r>
              <a:rPr lang="en-US" b="1" dirty="0" smtClean="0"/>
              <a:t>P(A | B)</a:t>
            </a:r>
            <a:r>
              <a:rPr lang="en-US" dirty="0" smtClean="0"/>
              <a:t> </a:t>
            </a:r>
            <a:r>
              <a:rPr lang="el-GR" dirty="0" smtClean="0"/>
              <a:t>και διαβάζονται ως «η πιθανότητα του </a:t>
            </a:r>
            <a:r>
              <a:rPr lang="en-US" dirty="0" smtClean="0"/>
              <a:t>A </a:t>
            </a:r>
            <a:r>
              <a:rPr lang="el-GR" i="1" dirty="0" smtClean="0"/>
              <a:t>δοθέντος</a:t>
            </a:r>
            <a:r>
              <a:rPr lang="en-US" dirty="0" smtClean="0"/>
              <a:t> B</a:t>
            </a:r>
            <a:r>
              <a:rPr lang="el-GR" dirty="0" smtClean="0"/>
              <a:t>» και υπολογίζεται ως</a:t>
            </a:r>
            <a:r>
              <a:rPr lang="en-US" dirty="0" smtClean="0"/>
              <a:t>: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2253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5334000"/>
            <a:ext cx="3644900" cy="1075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ext Box 5"/>
          <p:cNvSpPr txBox="1">
            <a:spLocks noChangeArrowheads="1"/>
          </p:cNvSpPr>
          <p:nvPr/>
        </p:nvSpPr>
        <p:spPr bwMode="auto">
          <a:xfrm flipH="1">
            <a:off x="6934200" y="5181600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dirty="0"/>
              <a:t>και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6.</a:t>
            </a:r>
            <a:fld id="{DDCFAA5D-1272-4D83-BD36-E749FDFBD317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smtClean="0"/>
              <a:t>Κοινή, Περιθώρια, Δεσμευμένη, Πιθανότητα</a:t>
            </a:r>
            <a:r>
              <a:rPr lang="en-US" sz="3200" smtClean="0"/>
              <a:t>…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l-GR" dirty="0" smtClean="0"/>
              <a:t>Μελετούμε μεθόδους για να καθορίσουμε πιθανότητες ενδεχομένων που απορρέουν από </a:t>
            </a:r>
            <a:r>
              <a:rPr lang="el-GR" b="1" i="1" dirty="0" smtClean="0"/>
              <a:t>συνδυασμό </a:t>
            </a:r>
            <a:r>
              <a:rPr lang="el-GR" dirty="0" smtClean="0"/>
              <a:t>άλλων ενδεχομένων με ποικίλους τρόπους.   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l-GR" dirty="0" smtClean="0"/>
              <a:t>Υπάρχουν αρκετά είδη συνδυασμών και σχέσεων ανάμεσα σε ενδεχόμενα:  </a:t>
            </a: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l-GR" dirty="0" smtClean="0"/>
              <a:t>Το </a:t>
            </a:r>
            <a:r>
              <a:rPr lang="el-GR" u="sng" dirty="0" smtClean="0"/>
              <a:t>συμπληρωματικό</a:t>
            </a:r>
            <a:r>
              <a:rPr lang="el-GR" dirty="0" smtClean="0"/>
              <a:t> ενός ενδεχομένου</a:t>
            </a: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l-GR" dirty="0" smtClean="0"/>
              <a:t>Η </a:t>
            </a:r>
            <a:r>
              <a:rPr lang="el-GR" u="sng" dirty="0" smtClean="0"/>
              <a:t>τομή</a:t>
            </a:r>
            <a:r>
              <a:rPr lang="el-GR" dirty="0" smtClean="0"/>
              <a:t> δύο ενδεχομένων  </a:t>
            </a: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l-GR" dirty="0" smtClean="0"/>
              <a:t>Η </a:t>
            </a:r>
            <a:r>
              <a:rPr lang="el-GR" u="sng" dirty="0" smtClean="0"/>
              <a:t>ένωση</a:t>
            </a:r>
            <a:r>
              <a:rPr lang="el-GR" dirty="0" smtClean="0"/>
              <a:t> δύο ενδεχομένων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6.</a:t>
            </a:r>
            <a:fld id="{6CE54FDA-144C-4737-ABA8-62DBC8852DAB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Περιθώριες Πιθανότητες </a:t>
            </a:r>
            <a:r>
              <a:rPr lang="en-US" smtClean="0"/>
              <a:t>…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762000"/>
            <a:ext cx="8902700" cy="5638800"/>
          </a:xfrm>
        </p:spPr>
        <p:txBody>
          <a:bodyPr/>
          <a:lstStyle/>
          <a:p>
            <a:pPr eaLnBrk="1" hangingPunct="1"/>
            <a:r>
              <a:rPr lang="el-GR" dirty="0" smtClean="0"/>
              <a:t>Οι </a:t>
            </a:r>
            <a:r>
              <a:rPr lang="el-GR" b="1" i="1" dirty="0" err="1" smtClean="0"/>
              <a:t>περιθώριες</a:t>
            </a:r>
            <a:r>
              <a:rPr lang="el-GR" b="1" i="1" dirty="0" smtClean="0"/>
              <a:t> πιθανότητες (</a:t>
            </a:r>
            <a:r>
              <a:rPr lang="en-US" b="1" i="1" dirty="0" smtClean="0"/>
              <a:t>marginal probabilities</a:t>
            </a:r>
            <a:r>
              <a:rPr lang="el-GR" b="1" i="1" dirty="0" smtClean="0"/>
              <a:t>)</a:t>
            </a:r>
            <a:r>
              <a:rPr lang="en-US" dirty="0" smtClean="0"/>
              <a:t> </a:t>
            </a:r>
            <a:r>
              <a:rPr lang="el-GR" dirty="0" smtClean="0"/>
              <a:t>υπολογίζονται προσθέτοντας τις γραμμές οριζόντιος και τις στήλες καθέτως. Δηλαδή υπολογίζονται στα </a:t>
            </a:r>
            <a:r>
              <a:rPr lang="el-GR" b="1" i="1" dirty="0" smtClean="0"/>
              <a:t>περιθώρια</a:t>
            </a:r>
            <a:r>
              <a:rPr lang="el-GR" dirty="0" smtClean="0"/>
              <a:t> του πίνακα: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endParaRPr lang="en-US" dirty="0" smtClean="0"/>
          </a:p>
        </p:txBody>
      </p:sp>
      <p:graphicFrame>
        <p:nvGraphicFramePr>
          <p:cNvPr id="31819" name="Group 75"/>
          <p:cNvGraphicFramePr>
            <a:graphicFrameLocks noGrp="1"/>
          </p:cNvGraphicFramePr>
          <p:nvPr/>
        </p:nvGraphicFramePr>
        <p:xfrm>
          <a:off x="152400" y="3124200"/>
          <a:ext cx="7086600" cy="1906588"/>
        </p:xfrm>
        <a:graphic>
          <a:graphicData uri="http://schemas.openxmlformats.org/drawingml/2006/table">
            <a:tbl>
              <a:tblPr/>
              <a:tblGrid>
                <a:gridCol w="1600200"/>
                <a:gridCol w="1981200"/>
                <a:gridCol w="1752600"/>
                <a:gridCol w="17526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P(A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.29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.54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P(B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j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.83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1.00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536" name="Text Box 76"/>
          <p:cNvSpPr txBox="1">
            <a:spLocks noChangeArrowheads="1"/>
          </p:cNvSpPr>
          <p:nvPr/>
        </p:nvSpPr>
        <p:spPr bwMode="auto">
          <a:xfrm>
            <a:off x="711200" y="5410200"/>
            <a:ext cx="2271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P(B</a:t>
            </a:r>
            <a:r>
              <a:rPr lang="en-US" baseline="-25000"/>
              <a:t>1</a:t>
            </a:r>
            <a:r>
              <a:rPr lang="en-US"/>
              <a:t>) = .11 + .06</a:t>
            </a:r>
          </a:p>
        </p:txBody>
      </p:sp>
      <p:sp>
        <p:nvSpPr>
          <p:cNvPr id="21537" name="Text Box 77"/>
          <p:cNvSpPr txBox="1">
            <a:spLocks noChangeArrowheads="1"/>
          </p:cNvSpPr>
          <p:nvPr/>
        </p:nvSpPr>
        <p:spPr bwMode="auto">
          <a:xfrm>
            <a:off x="7391400" y="3091933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dirty="0"/>
              <a:t>P(A</a:t>
            </a:r>
            <a:r>
              <a:rPr lang="en-US" baseline="-25000" dirty="0"/>
              <a:t>2</a:t>
            </a:r>
            <a:r>
              <a:rPr lang="en-US" dirty="0"/>
              <a:t>) = .06 + .54</a:t>
            </a:r>
          </a:p>
        </p:txBody>
      </p:sp>
      <p:sp>
        <p:nvSpPr>
          <p:cNvPr id="21538" name="Line 78"/>
          <p:cNvSpPr>
            <a:spLocks noChangeShapeType="1"/>
          </p:cNvSpPr>
          <p:nvPr/>
        </p:nvSpPr>
        <p:spPr bwMode="auto">
          <a:xfrm flipH="1">
            <a:off x="6502730" y="3465222"/>
            <a:ext cx="1587335" cy="805934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arrow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9" name="Line 79"/>
          <p:cNvSpPr>
            <a:spLocks noChangeShapeType="1"/>
          </p:cNvSpPr>
          <p:nvPr/>
        </p:nvSpPr>
        <p:spPr bwMode="auto">
          <a:xfrm flipV="1">
            <a:off x="1219200" y="4800600"/>
            <a:ext cx="1143000" cy="762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arrow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2" name="Line 82"/>
          <p:cNvSpPr>
            <a:spLocks noChangeShapeType="1"/>
          </p:cNvSpPr>
          <p:nvPr/>
        </p:nvSpPr>
        <p:spPr bwMode="auto">
          <a:xfrm flipV="1">
            <a:off x="6477000" y="49530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3" name="Text Box 83"/>
          <p:cNvSpPr txBox="1">
            <a:spLocks noChangeArrowheads="1"/>
          </p:cNvSpPr>
          <p:nvPr/>
        </p:nvSpPr>
        <p:spPr bwMode="auto">
          <a:xfrm>
            <a:off x="4259263" y="5502275"/>
            <a:ext cx="4327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800"/>
              <a:t>Και τα ΔΥΟ περιθώρια πρέπει να αθροίζουν </a:t>
            </a:r>
          </a:p>
          <a:p>
            <a:r>
              <a:rPr lang="el-GR" sz="1800"/>
              <a:t>στην μονάδα  </a:t>
            </a:r>
            <a:r>
              <a:rPr lang="en-US" sz="1800"/>
              <a:t>(</a:t>
            </a:r>
            <a:r>
              <a:rPr lang="el-GR" sz="1800"/>
              <a:t>χρήσιμο για επαλήθευση</a:t>
            </a:r>
            <a:r>
              <a:rPr lang="en-US" sz="18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6.</a:t>
            </a:r>
            <a:fld id="{5E9602D5-F772-4C37-990F-C0B16D147749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Δεσμευμένη Πιθανότητα </a:t>
            </a:r>
            <a:r>
              <a:rPr lang="en-US" smtClean="0"/>
              <a:t>…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Θέλουμε να υπολογίσουμε</a:t>
            </a:r>
            <a:r>
              <a:rPr lang="en-US" smtClean="0"/>
              <a:t> </a:t>
            </a:r>
            <a:r>
              <a:rPr lang="en-US" b="1" smtClean="0"/>
              <a:t>P(B</a:t>
            </a:r>
            <a:r>
              <a:rPr lang="en-US" b="1" baseline="-25000" smtClean="0"/>
              <a:t>1</a:t>
            </a:r>
            <a:r>
              <a:rPr lang="en-US" b="1" smtClean="0"/>
              <a:t> | A</a:t>
            </a:r>
            <a:r>
              <a:rPr lang="en-US" b="1" baseline="-25000" smtClean="0"/>
              <a:t>1</a:t>
            </a:r>
            <a:r>
              <a:rPr lang="en-US" b="1" smtClean="0"/>
              <a:t>)</a:t>
            </a:r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953000"/>
            <a:ext cx="60452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28600" y="4912064"/>
            <a:ext cx="88392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endParaRPr lang="el-GR" dirty="0" smtClean="0"/>
          </a:p>
          <a:p>
            <a:pPr algn="l"/>
            <a:endParaRPr lang="el-GR" dirty="0" smtClean="0"/>
          </a:p>
          <a:p>
            <a:pPr algn="l"/>
            <a:endParaRPr lang="el-GR" dirty="0" smtClean="0"/>
          </a:p>
          <a:p>
            <a:pPr algn="l"/>
            <a:endParaRPr lang="el-GR" dirty="0" smtClean="0"/>
          </a:p>
          <a:p>
            <a:pPr algn="l"/>
            <a:endParaRPr lang="el-GR" dirty="0" smtClean="0"/>
          </a:p>
          <a:p>
            <a:pPr algn="l"/>
            <a:r>
              <a:rPr lang="el-GR" dirty="0" smtClean="0"/>
              <a:t>.   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37895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148418"/>
              </p:ext>
            </p:extLst>
          </p:nvPr>
        </p:nvGraphicFramePr>
        <p:xfrm>
          <a:off x="838200" y="2362199"/>
          <a:ext cx="7239001" cy="2343150"/>
        </p:xfrm>
        <a:graphic>
          <a:graphicData uri="http://schemas.openxmlformats.org/drawingml/2006/table">
            <a:tbl>
              <a:tblPr/>
              <a:tblGrid>
                <a:gridCol w="1634614"/>
                <a:gridCol w="2023807"/>
                <a:gridCol w="1790290"/>
                <a:gridCol w="179029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P(A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.29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.54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P(B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j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.83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1.00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634" name="Line 34"/>
          <p:cNvSpPr>
            <a:spLocks noChangeShapeType="1"/>
          </p:cNvSpPr>
          <p:nvPr/>
        </p:nvSpPr>
        <p:spPr bwMode="auto">
          <a:xfrm flipH="1" flipV="1">
            <a:off x="3657600" y="3276600"/>
            <a:ext cx="685800" cy="1905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arrow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 flipV="1">
            <a:off x="5638800" y="3200400"/>
            <a:ext cx="1524000" cy="2667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F093E5-5A32-4302-8F86-C4CBFA90F93B}" type="slidenum">
              <a:rPr lang="en-GB" smtClean="0"/>
              <a:pPr/>
              <a:t>28</a:t>
            </a:fld>
            <a:endParaRPr lang="en-GB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Διαγραμματα </a:t>
            </a:r>
            <a:r>
              <a:rPr lang="en-US" smtClean="0"/>
              <a:t>Venn</a:t>
            </a:r>
          </a:p>
        </p:txBody>
      </p:sp>
      <p:pic>
        <p:nvPicPr>
          <p:cNvPr id="25604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905000"/>
            <a:ext cx="7772400" cy="4651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B875EE-60B0-42A1-885B-9E6C674946E5}" type="slidenum">
              <a:rPr lang="en-GB" smtClean="0"/>
              <a:pPr/>
              <a:t>29</a:t>
            </a:fld>
            <a:endParaRPr lang="en-GB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719138" y="115888"/>
            <a:ext cx="7772400" cy="1143000"/>
          </a:xfrm>
        </p:spPr>
        <p:txBody>
          <a:bodyPr/>
          <a:lstStyle/>
          <a:p>
            <a:pPr eaLnBrk="1" hangingPunct="1"/>
            <a:r>
              <a:rPr lang="el-GR" sz="3200" smtClean="0"/>
              <a:t>Σχεσεις μεταξυ τυχαιων γεγονοτων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41438"/>
            <a:ext cx="8763000" cy="52197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l-GR" sz="2400" dirty="0" smtClean="0"/>
              <a:t>Η </a:t>
            </a:r>
            <a:r>
              <a:rPr lang="el-GR" sz="2400" b="1" u="sng" dirty="0" err="1" smtClean="0"/>
              <a:t>απο</a:t>
            </a:r>
            <a:r>
              <a:rPr lang="el-GR" sz="2400" b="1" u="sng" dirty="0" smtClean="0"/>
              <a:t> </a:t>
            </a:r>
            <a:r>
              <a:rPr lang="el-GR" sz="2400" b="1" u="sng" dirty="0" err="1" smtClean="0"/>
              <a:t>κοινου</a:t>
            </a:r>
            <a:r>
              <a:rPr lang="el-GR" sz="2400" b="1" u="sng" dirty="0" smtClean="0"/>
              <a:t> </a:t>
            </a:r>
            <a:r>
              <a:rPr lang="el-GR" sz="2400" b="1" u="sng" dirty="0" err="1" smtClean="0"/>
              <a:t>πιθανοτητα</a:t>
            </a:r>
            <a:r>
              <a:rPr lang="el-GR" sz="2400" dirty="0" smtClean="0"/>
              <a:t>  των Α και Β </a:t>
            </a:r>
            <a:r>
              <a:rPr lang="el-GR" sz="2400" dirty="0" err="1" smtClean="0"/>
              <a:t>ειναι</a:t>
            </a:r>
            <a:r>
              <a:rPr lang="el-GR" sz="2400" dirty="0" smtClean="0"/>
              <a:t> η </a:t>
            </a:r>
            <a:r>
              <a:rPr lang="el-GR" sz="2400" dirty="0" err="1" smtClean="0"/>
              <a:t>πιθανοτητα</a:t>
            </a:r>
            <a:r>
              <a:rPr lang="el-GR" sz="2400" dirty="0" smtClean="0"/>
              <a:t> να </a:t>
            </a:r>
            <a:r>
              <a:rPr lang="el-GR" sz="2400" dirty="0" err="1" smtClean="0"/>
              <a:t>συμβουν</a:t>
            </a:r>
            <a:r>
              <a:rPr lang="el-GR" sz="2400" dirty="0" smtClean="0"/>
              <a:t> και τα δυο </a:t>
            </a:r>
            <a:r>
              <a:rPr lang="el-GR" sz="2400" dirty="0" err="1" smtClean="0"/>
              <a:t>γεγονοτα</a:t>
            </a:r>
            <a:r>
              <a:rPr lang="en-US" sz="2400" dirty="0" smtClean="0"/>
              <a:t>:       </a:t>
            </a:r>
            <a:r>
              <a:rPr lang="el-GR" sz="2400" dirty="0" smtClean="0"/>
              <a:t> </a:t>
            </a:r>
            <a:r>
              <a:rPr lang="en-US" sz="2400" dirty="0" smtClean="0"/>
              <a:t>P(A,B) = P(A </a:t>
            </a:r>
            <a:r>
              <a:rPr lang="en-US" sz="2400" dirty="0" smtClean="0">
                <a:sym typeface="Symbol" pitchFamily="18" charset="2"/>
              </a:rPr>
              <a:t></a:t>
            </a:r>
            <a:r>
              <a:rPr lang="en-US" sz="2400" dirty="0" smtClean="0"/>
              <a:t>  B)</a:t>
            </a:r>
          </a:p>
          <a:p>
            <a:pPr eaLnBrk="1" hangingPunct="1">
              <a:lnSpc>
                <a:spcPct val="105000"/>
              </a:lnSpc>
            </a:pPr>
            <a:r>
              <a:rPr lang="el-GR" sz="2400" b="1" u="sng" dirty="0" err="1" smtClean="0"/>
              <a:t>Υπο</a:t>
            </a:r>
            <a:r>
              <a:rPr lang="el-GR" sz="2400" b="1" u="sng" dirty="0" smtClean="0"/>
              <a:t> </a:t>
            </a:r>
            <a:r>
              <a:rPr lang="el-GR" sz="2400" b="1" u="sng" dirty="0" err="1" smtClean="0"/>
              <a:t>συνθηκη</a:t>
            </a:r>
            <a:r>
              <a:rPr lang="el-GR" sz="2400" b="1" u="sng" dirty="0" smtClean="0"/>
              <a:t> </a:t>
            </a:r>
            <a:r>
              <a:rPr lang="el-GR" sz="2400" b="1" u="sng" dirty="0" err="1" smtClean="0"/>
              <a:t>πιθανοτητα</a:t>
            </a:r>
            <a:r>
              <a:rPr lang="el-GR" sz="2400" b="1" u="sng" dirty="0" smtClean="0"/>
              <a:t>  </a:t>
            </a:r>
            <a:r>
              <a:rPr lang="en-US" sz="2400" b="1" u="sng" dirty="0" smtClean="0"/>
              <a:t> </a:t>
            </a:r>
            <a:r>
              <a:rPr lang="en-US" sz="2400" dirty="0" smtClean="0"/>
              <a:t>P(A|B) = P(A,B) / P(B)</a:t>
            </a:r>
          </a:p>
          <a:p>
            <a:pPr lvl="1" eaLnBrk="1" hangingPunct="1">
              <a:lnSpc>
                <a:spcPct val="105000"/>
              </a:lnSpc>
              <a:buFontTx/>
              <a:buNone/>
            </a:pPr>
            <a:r>
              <a:rPr lang="el-GR" sz="2000" dirty="0" smtClean="0"/>
              <a:t>                 Είναι η </a:t>
            </a:r>
            <a:r>
              <a:rPr lang="el-GR" sz="2000" dirty="0" err="1" smtClean="0"/>
              <a:t>πιθανοτητα</a:t>
            </a:r>
            <a:r>
              <a:rPr lang="el-GR" sz="2000" dirty="0" smtClean="0"/>
              <a:t> </a:t>
            </a:r>
            <a:r>
              <a:rPr lang="el-GR" sz="2000" dirty="0" err="1" smtClean="0"/>
              <a:t>οτι</a:t>
            </a:r>
            <a:r>
              <a:rPr lang="el-GR" sz="2000" dirty="0" smtClean="0"/>
              <a:t> θα </a:t>
            </a:r>
            <a:r>
              <a:rPr lang="el-GR" sz="2000" dirty="0" err="1" smtClean="0"/>
              <a:t>συμβει</a:t>
            </a:r>
            <a:r>
              <a:rPr lang="el-GR" sz="2000" dirty="0" smtClean="0"/>
              <a:t> το Α </a:t>
            </a:r>
            <a:r>
              <a:rPr lang="el-GR" sz="2000" dirty="0" err="1" smtClean="0"/>
              <a:t>δεδομενου</a:t>
            </a:r>
            <a:r>
              <a:rPr lang="el-GR" sz="2000" dirty="0" smtClean="0"/>
              <a:t> </a:t>
            </a:r>
            <a:r>
              <a:rPr lang="el-GR" sz="2000" dirty="0" err="1" smtClean="0"/>
              <a:t>οτι</a:t>
            </a:r>
            <a:r>
              <a:rPr lang="el-GR" sz="2000" dirty="0" smtClean="0"/>
              <a:t> συνέβη το Β</a:t>
            </a:r>
          </a:p>
          <a:p>
            <a:pPr eaLnBrk="1" hangingPunct="1">
              <a:lnSpc>
                <a:spcPct val="105000"/>
              </a:lnSpc>
            </a:pPr>
            <a:r>
              <a:rPr lang="el-GR" sz="2400" dirty="0" err="1" smtClean="0"/>
              <a:t>Ετσι</a:t>
            </a:r>
            <a:r>
              <a:rPr lang="el-GR" sz="2400" dirty="0" smtClean="0"/>
              <a:t>                </a:t>
            </a:r>
            <a:r>
              <a:rPr lang="en-US" sz="2400" dirty="0" smtClean="0"/>
              <a:t>P(A</a:t>
            </a:r>
            <a:r>
              <a:rPr lang="el-GR" sz="2400" dirty="0" smtClean="0"/>
              <a:t>,</a:t>
            </a:r>
            <a:r>
              <a:rPr lang="en-US" sz="2400" dirty="0" smtClean="0"/>
              <a:t>B) = P(A|B)P(B)</a:t>
            </a:r>
            <a:r>
              <a:rPr lang="el-GR" sz="2400" dirty="0" smtClean="0"/>
              <a:t> = </a:t>
            </a:r>
            <a:r>
              <a:rPr lang="en-US" sz="2400" dirty="0" smtClean="0"/>
              <a:t>P(</a:t>
            </a:r>
            <a:r>
              <a:rPr lang="el-GR" sz="2400" dirty="0" smtClean="0"/>
              <a:t>Β</a:t>
            </a:r>
            <a:r>
              <a:rPr lang="en-US" sz="2400" dirty="0" smtClean="0"/>
              <a:t>|</a:t>
            </a:r>
            <a:r>
              <a:rPr lang="el-GR" sz="2400" dirty="0" smtClean="0"/>
              <a:t>Α</a:t>
            </a:r>
            <a:r>
              <a:rPr lang="en-US" sz="2400" dirty="0" smtClean="0"/>
              <a:t>)P(</a:t>
            </a:r>
            <a:r>
              <a:rPr lang="el-GR" sz="2400" dirty="0" smtClean="0"/>
              <a:t>Α</a:t>
            </a:r>
            <a:r>
              <a:rPr lang="en-US" sz="2400" dirty="0" smtClean="0"/>
              <a:t>)</a:t>
            </a:r>
            <a:r>
              <a:rPr lang="el-GR" sz="2400" dirty="0" smtClean="0"/>
              <a:t> </a:t>
            </a:r>
            <a:endParaRPr lang="el-GR" sz="2400" b="1" u="sng" dirty="0" smtClean="0"/>
          </a:p>
          <a:p>
            <a:pPr eaLnBrk="1" hangingPunct="1">
              <a:lnSpc>
                <a:spcPct val="105000"/>
              </a:lnSpc>
            </a:pPr>
            <a:r>
              <a:rPr lang="el-GR" sz="2400" b="1" u="sng" dirty="0" err="1" smtClean="0"/>
              <a:t>Στατιστικη</a:t>
            </a:r>
            <a:r>
              <a:rPr lang="el-GR" sz="2400" b="1" u="sng" dirty="0" smtClean="0"/>
              <a:t> </a:t>
            </a:r>
            <a:r>
              <a:rPr lang="el-GR" sz="2400" b="1" u="sng" dirty="0" err="1" smtClean="0"/>
              <a:t>ανεξαρτησια</a:t>
            </a:r>
            <a:r>
              <a:rPr lang="el-GR" sz="2400" b="1" u="sng" dirty="0" smtClean="0"/>
              <a:t>:</a:t>
            </a:r>
          </a:p>
          <a:p>
            <a:pPr lvl="1" eaLnBrk="1" hangingPunct="1">
              <a:lnSpc>
                <a:spcPct val="105000"/>
              </a:lnSpc>
            </a:pPr>
            <a:r>
              <a:rPr lang="el-GR" sz="2000" dirty="0" smtClean="0"/>
              <a:t>Τα </a:t>
            </a:r>
            <a:r>
              <a:rPr lang="el-GR" sz="2000" dirty="0" err="1" smtClean="0"/>
              <a:t>γεγονοτα</a:t>
            </a:r>
            <a:r>
              <a:rPr lang="el-GR" sz="2000" dirty="0" smtClean="0"/>
              <a:t> Α και Β </a:t>
            </a:r>
            <a:r>
              <a:rPr lang="el-GR" sz="2000" dirty="0" err="1" smtClean="0"/>
              <a:t>ειναι</a:t>
            </a:r>
            <a:r>
              <a:rPr lang="el-GR" sz="2000" dirty="0" smtClean="0"/>
              <a:t> </a:t>
            </a:r>
            <a:r>
              <a:rPr lang="el-GR" sz="2000" dirty="0" err="1" smtClean="0"/>
              <a:t>στατιστικα</a:t>
            </a:r>
            <a:r>
              <a:rPr lang="el-GR" sz="2000" dirty="0" smtClean="0"/>
              <a:t> </a:t>
            </a:r>
            <a:r>
              <a:rPr lang="el-GR" sz="2000" dirty="0" err="1" smtClean="0"/>
              <a:t>ανεξαρτητα</a:t>
            </a:r>
            <a:r>
              <a:rPr lang="el-GR" sz="2000" dirty="0" smtClean="0"/>
              <a:t> αν:</a:t>
            </a:r>
          </a:p>
          <a:p>
            <a:pPr lvl="1" eaLnBrk="1" hangingPunct="1">
              <a:lnSpc>
                <a:spcPct val="105000"/>
              </a:lnSpc>
              <a:buFontTx/>
              <a:buNone/>
            </a:pPr>
            <a:r>
              <a:rPr lang="el-GR" sz="2000" dirty="0" smtClean="0"/>
              <a:t>           </a:t>
            </a:r>
            <a:r>
              <a:rPr lang="en-US" sz="2000" dirty="0" smtClean="0"/>
              <a:t>P(A,B) = P(A) P(B)</a:t>
            </a:r>
          </a:p>
          <a:p>
            <a:pPr lvl="1" eaLnBrk="1" hangingPunct="1">
              <a:lnSpc>
                <a:spcPct val="105000"/>
              </a:lnSpc>
            </a:pPr>
            <a:r>
              <a:rPr lang="el-GR" sz="2000" dirty="0" smtClean="0"/>
              <a:t>Αν τα Α και Β </a:t>
            </a:r>
            <a:r>
              <a:rPr lang="el-GR" sz="2000" dirty="0" err="1" smtClean="0"/>
              <a:t>ειναι</a:t>
            </a:r>
            <a:r>
              <a:rPr lang="el-GR" sz="2000" dirty="0" smtClean="0"/>
              <a:t> </a:t>
            </a:r>
            <a:r>
              <a:rPr lang="el-GR" sz="2000" dirty="0" err="1" smtClean="0"/>
              <a:t>ανεξαρτητα</a:t>
            </a:r>
            <a:r>
              <a:rPr lang="el-GR" sz="2000" dirty="0" smtClean="0"/>
              <a:t> </a:t>
            </a:r>
            <a:r>
              <a:rPr lang="el-GR" sz="2000" dirty="0" err="1" smtClean="0"/>
              <a:t>τοτε</a:t>
            </a:r>
            <a:r>
              <a:rPr lang="el-GR" sz="2000" dirty="0" smtClean="0"/>
              <a:t>:</a:t>
            </a:r>
          </a:p>
          <a:p>
            <a:pPr lvl="1" eaLnBrk="1" hangingPunct="1">
              <a:lnSpc>
                <a:spcPct val="105000"/>
              </a:lnSpc>
              <a:buFontTx/>
              <a:buNone/>
            </a:pPr>
            <a:r>
              <a:rPr lang="el-GR" sz="2000" dirty="0" smtClean="0"/>
              <a:t>           </a:t>
            </a:r>
            <a:r>
              <a:rPr lang="en-US" sz="2000" dirty="0" smtClean="0"/>
              <a:t>P(A|B) = P(A) </a:t>
            </a:r>
            <a:r>
              <a:rPr lang="el-GR" sz="2000" dirty="0" smtClean="0"/>
              <a:t> και </a:t>
            </a:r>
            <a:r>
              <a:rPr lang="en-US" sz="2000" dirty="0" smtClean="0"/>
              <a:t> P(B|A) = P(B)</a:t>
            </a:r>
            <a:endParaRPr lang="el-GR" sz="2000" dirty="0" smtClean="0"/>
          </a:p>
          <a:p>
            <a:pPr lvl="1" eaLnBrk="1" hangingPunct="1">
              <a:lnSpc>
                <a:spcPct val="105000"/>
              </a:lnSpc>
              <a:buFontTx/>
              <a:buNone/>
            </a:pPr>
            <a:r>
              <a:rPr lang="el-GR" sz="2000" dirty="0" err="1" smtClean="0"/>
              <a:t>Παραδειγμα</a:t>
            </a:r>
            <a:r>
              <a:rPr lang="el-GR" sz="2000" dirty="0" smtClean="0"/>
              <a:t>: Τα </a:t>
            </a:r>
            <a:r>
              <a:rPr lang="el-GR" sz="2000" dirty="0" err="1" smtClean="0"/>
              <a:t>αποτελεσματα</a:t>
            </a:r>
            <a:r>
              <a:rPr lang="el-GR" sz="2000" dirty="0" smtClean="0"/>
              <a:t> της </a:t>
            </a:r>
            <a:r>
              <a:rPr lang="el-GR" sz="2000" dirty="0" err="1" smtClean="0"/>
              <a:t>ριψης</a:t>
            </a:r>
            <a:r>
              <a:rPr lang="el-GR" sz="2000" dirty="0" smtClean="0"/>
              <a:t> δυο </a:t>
            </a:r>
            <a:r>
              <a:rPr lang="el-GR" sz="2000" dirty="0" err="1" smtClean="0"/>
              <a:t>ζαριων</a:t>
            </a:r>
            <a:r>
              <a:rPr lang="el-GR" sz="2000" dirty="0" smtClean="0"/>
              <a:t> ή τα </a:t>
            </a:r>
            <a:r>
              <a:rPr lang="el-GR" sz="2000" dirty="0" err="1" smtClean="0"/>
              <a:t>αποτελεσματα</a:t>
            </a:r>
            <a:r>
              <a:rPr lang="el-GR" sz="2000" dirty="0" smtClean="0"/>
              <a:t> της    		</a:t>
            </a:r>
            <a:r>
              <a:rPr lang="el-GR" sz="2000" dirty="0" err="1" smtClean="0"/>
              <a:t>ριψης</a:t>
            </a:r>
            <a:r>
              <a:rPr lang="el-GR" sz="2000" dirty="0" smtClean="0"/>
              <a:t> του </a:t>
            </a:r>
            <a:r>
              <a:rPr lang="el-GR" sz="2000" dirty="0" err="1" smtClean="0"/>
              <a:t>ιδιου</a:t>
            </a:r>
            <a:r>
              <a:rPr lang="el-GR" sz="2000" dirty="0" smtClean="0"/>
              <a:t> </a:t>
            </a:r>
            <a:r>
              <a:rPr lang="el-GR" sz="2000" dirty="0" err="1" smtClean="0"/>
              <a:t>ζαριου</a:t>
            </a:r>
            <a:r>
              <a:rPr lang="el-GR" sz="2000" dirty="0" smtClean="0"/>
              <a:t> δυο </a:t>
            </a:r>
            <a:r>
              <a:rPr lang="el-GR" sz="2000" dirty="0" err="1" smtClean="0"/>
              <a:t>φορες</a:t>
            </a:r>
            <a:r>
              <a:rPr lang="el-GR" sz="2000" dirty="0" smtClean="0"/>
              <a:t> (</a:t>
            </a:r>
            <a:r>
              <a:rPr lang="el-GR" sz="2000" dirty="0" err="1" smtClean="0"/>
              <a:t>εκτος</a:t>
            </a:r>
            <a:r>
              <a:rPr lang="el-GR" sz="2000" dirty="0" smtClean="0"/>
              <a:t> αν είναι </a:t>
            </a:r>
            <a:r>
              <a:rPr lang="el-GR" sz="2000" dirty="0" err="1" smtClean="0"/>
              <a:t>πειραγμενο</a:t>
            </a:r>
            <a:r>
              <a:rPr lang="el-GR" sz="2000" dirty="0" smtClean="0"/>
              <a:t>…) </a:t>
            </a: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971550" y="115888"/>
            <a:ext cx="66071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800" b="1" dirty="0"/>
              <a:t>Το μαθηματικό πρότυπο εισόδου- εξόδου 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23850" y="866775"/>
            <a:ext cx="8424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000"/>
              <a:t>To </a:t>
            </a:r>
            <a:r>
              <a:rPr lang="el-GR" sz="2000"/>
              <a:t>σύστημα Σ παριστάνεται σαν ένα μαύρο κουτί που επικοινωνεί με τον έξω κόσμο μέσω των εισόδων </a:t>
            </a:r>
            <a:r>
              <a:rPr lang="en-US" sz="2000" i="1"/>
              <a:t>u</a:t>
            </a:r>
            <a:r>
              <a:rPr lang="en-US" sz="2000" i="1" baseline="-25000"/>
              <a:t>j </a:t>
            </a:r>
            <a:r>
              <a:rPr lang="el-GR" sz="2000"/>
              <a:t> και εξόδων </a:t>
            </a:r>
            <a:r>
              <a:rPr lang="el-GR" sz="2000" i="1"/>
              <a:t>y</a:t>
            </a:r>
            <a:r>
              <a:rPr lang="el-GR" sz="2000" i="1" baseline="-25000"/>
              <a:t>i</a:t>
            </a:r>
            <a:r>
              <a:rPr lang="el-GR" sz="2000"/>
              <a:t> </a:t>
            </a:r>
            <a:r>
              <a:rPr lang="en-US" sz="2000"/>
              <a:t>:</a:t>
            </a:r>
            <a:endParaRPr lang="el-GR" sz="2000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2555875" y="2781300"/>
            <a:ext cx="4103688" cy="17287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203575" y="3213100"/>
            <a:ext cx="28082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5000">
                <a:latin typeface="Arial" pitchFamily="34" charset="0"/>
              </a:rPr>
              <a:t>Σ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684213" y="3573463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6659563" y="3573463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187450" y="2997200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u</a:t>
            </a:r>
            <a:endParaRPr lang="el-GR" sz="2400">
              <a:latin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7235825" y="2997200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y</a:t>
            </a:r>
            <a:endParaRPr lang="el-GR" sz="2400">
              <a:latin typeface="Arial" pitchFamily="34" charset="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042988" y="5300663"/>
            <a:ext cx="381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latin typeface="Arial" pitchFamily="34" charset="0"/>
              </a:rPr>
              <a:t>Τα </a:t>
            </a:r>
            <a:r>
              <a:rPr lang="en-US">
                <a:latin typeface="Arial" pitchFamily="34" charset="0"/>
              </a:rPr>
              <a:t>u,</a:t>
            </a:r>
            <a:r>
              <a:rPr lang="el-GR">
                <a:latin typeface="Arial" pitchFamily="34" charset="0"/>
              </a:rPr>
              <a:t> </a:t>
            </a:r>
            <a:r>
              <a:rPr lang="en-US">
                <a:latin typeface="Arial" pitchFamily="34" charset="0"/>
              </a:rPr>
              <a:t>y</a:t>
            </a:r>
            <a:r>
              <a:rPr lang="el-GR">
                <a:latin typeface="Arial" pitchFamily="34" charset="0"/>
              </a:rPr>
              <a:t> είναι συνήθως διανύσματα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6.</a:t>
            </a:r>
            <a:fld id="{1206A1C2-29E6-494F-A214-46C8AAE392B8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Ενδεχόμενα και Πιθανότητες</a:t>
            </a:r>
            <a:r>
              <a:rPr lang="en-US" smtClean="0"/>
              <a:t>…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l-GR" dirty="0" smtClean="0"/>
              <a:t>Ένα </a:t>
            </a:r>
            <a:r>
              <a:rPr lang="el-GR" u="sng" dirty="0" smtClean="0"/>
              <a:t>ατομικό</a:t>
            </a:r>
            <a:r>
              <a:rPr lang="en-US" dirty="0" smtClean="0"/>
              <a:t> </a:t>
            </a:r>
            <a:r>
              <a:rPr lang="el-GR" dirty="0" smtClean="0"/>
              <a:t>ενδεχόμενο ενός δειγματικού χώρου καλείται ένα </a:t>
            </a:r>
            <a:r>
              <a:rPr lang="el-GR" b="1" i="1" dirty="0" smtClean="0"/>
              <a:t>απλό ενδεχόμενο (</a:t>
            </a:r>
            <a:r>
              <a:rPr lang="en-US" b="1" i="1" dirty="0" smtClean="0"/>
              <a:t>simple event</a:t>
            </a:r>
            <a:r>
              <a:rPr lang="el-GR" b="1" i="1" dirty="0" smtClean="0"/>
              <a:t>)</a:t>
            </a:r>
            <a:r>
              <a:rPr lang="el-GR" dirty="0" smtClean="0"/>
              <a:t>, ενώ  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l-GR" dirty="0" smtClean="0"/>
              <a:t>Ένα </a:t>
            </a:r>
            <a:r>
              <a:rPr lang="el-GR" b="1" i="1" dirty="0" smtClean="0"/>
              <a:t>ενδεχόμενο</a:t>
            </a:r>
            <a:r>
              <a:rPr lang="en-US" b="1" i="1" dirty="0" smtClean="0"/>
              <a:t> (event)</a:t>
            </a:r>
            <a:r>
              <a:rPr lang="el-GR" b="1" i="1" dirty="0" smtClean="0"/>
              <a:t> </a:t>
            </a:r>
            <a:r>
              <a:rPr lang="el-GR" dirty="0" smtClean="0"/>
              <a:t>είναι η συλλογή ή ένα σύνολο από ένα ή περισσότερα απλά ενδεχόμενα από ένα δειγματικό χώρο.  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l-GR" u="sng" dirty="0" smtClean="0"/>
              <a:t>Ρίχνοντας ένα ζάρι</a:t>
            </a:r>
            <a:r>
              <a:rPr lang="el-GR" dirty="0" smtClean="0"/>
              <a:t>:</a:t>
            </a:r>
            <a:r>
              <a:rPr lang="en-US" dirty="0" smtClean="0"/>
              <a:t> S = {1, 2, 3, 4, 5, 6}</a:t>
            </a:r>
          </a:p>
          <a:p>
            <a:pPr eaLnBrk="1" hangingPunct="1"/>
            <a:r>
              <a:rPr lang="el-GR" dirty="0" smtClean="0">
                <a:solidFill>
                  <a:srgbClr val="0000FF"/>
                </a:solidFill>
              </a:rPr>
              <a:t>Απλό ενδεχόμενο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  <a:r>
              <a:rPr lang="en-US" dirty="0" smtClean="0"/>
              <a:t> </a:t>
            </a:r>
            <a:r>
              <a:rPr lang="el-GR" dirty="0" smtClean="0"/>
              <a:t>ο αριθμός «</a:t>
            </a:r>
            <a:r>
              <a:rPr lang="en-US" dirty="0" smtClean="0"/>
              <a:t>3</a:t>
            </a:r>
            <a:r>
              <a:rPr lang="el-GR" dirty="0" smtClean="0"/>
              <a:t>» θα έρθει</a:t>
            </a:r>
            <a:endParaRPr lang="en-US" dirty="0" smtClean="0"/>
          </a:p>
          <a:p>
            <a:pPr eaLnBrk="1" hangingPunct="1"/>
            <a:r>
              <a:rPr lang="el-GR" dirty="0" smtClean="0">
                <a:solidFill>
                  <a:srgbClr val="0000FF"/>
                </a:solidFill>
              </a:rPr>
              <a:t>Ενδεχόμενο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  <a:r>
              <a:rPr lang="en-US" dirty="0" smtClean="0"/>
              <a:t> </a:t>
            </a:r>
            <a:r>
              <a:rPr lang="el-GR" dirty="0" smtClean="0"/>
              <a:t>ένας ζυγός αριθμός (ένα από τα</a:t>
            </a:r>
            <a:r>
              <a:rPr lang="en-US" dirty="0" smtClean="0"/>
              <a:t> 2, 4, </a:t>
            </a:r>
            <a:r>
              <a:rPr lang="el-GR" dirty="0" smtClean="0"/>
              <a:t>ή</a:t>
            </a:r>
            <a:r>
              <a:rPr lang="en-US" dirty="0" smtClean="0"/>
              <a:t> 6) </a:t>
            </a:r>
            <a:r>
              <a:rPr lang="el-GR" dirty="0" smtClean="0"/>
              <a:t>θα έρθει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6.</a:t>
            </a:r>
            <a:fld id="{9981D149-F897-4F6F-BCAA-58E1F7503112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Ενδεχόμενα και Πιθανότητες</a:t>
            </a:r>
            <a:r>
              <a:rPr lang="en-US" smtClean="0"/>
              <a:t>… </a:t>
            </a:r>
            <a:r>
              <a:rPr lang="el-GR" smtClean="0"/>
              <a:t> </a:t>
            </a:r>
            <a:endParaRPr lang="en-US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l-GR" dirty="0" smtClean="0"/>
              <a:t>Η </a:t>
            </a:r>
            <a:r>
              <a:rPr lang="el-GR" b="1" i="1" dirty="0" smtClean="0"/>
              <a:t>πιθανότητα ενός ενδεχομένου </a:t>
            </a:r>
            <a:r>
              <a:rPr lang="el-GR" dirty="0" smtClean="0"/>
              <a:t>είναι ένα </a:t>
            </a:r>
            <a:r>
              <a:rPr lang="el-GR" b="1" dirty="0" smtClean="0">
                <a:solidFill>
                  <a:srgbClr val="0000FF"/>
                </a:solidFill>
              </a:rPr>
              <a:t>άθροισμα</a:t>
            </a:r>
            <a:r>
              <a:rPr lang="en-US" dirty="0" smtClean="0"/>
              <a:t> </a:t>
            </a:r>
            <a:r>
              <a:rPr lang="el-GR" dirty="0" smtClean="0"/>
              <a:t>πιθανοτήτων απλών ενδεχομένων που αποτελούν το ενδεχόμενο.  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l-GR" dirty="0" smtClean="0"/>
              <a:t>π</a:t>
            </a:r>
            <a:r>
              <a:rPr lang="en-US" dirty="0" smtClean="0"/>
              <a:t>.</a:t>
            </a:r>
            <a:r>
              <a:rPr lang="el-GR" dirty="0" smtClean="0"/>
              <a:t>χ.</a:t>
            </a:r>
            <a:r>
              <a:rPr lang="en-US" dirty="0" smtClean="0"/>
              <a:t> (</a:t>
            </a:r>
            <a:r>
              <a:rPr lang="el-GR" dirty="0" smtClean="0"/>
              <a:t>υποθέτοντας ένα ζάρι</a:t>
            </a:r>
            <a:r>
              <a:rPr lang="en-US" dirty="0" smtClean="0"/>
              <a:t>) S = {1, 2, 3, 4, 5, 6} </a:t>
            </a:r>
            <a:r>
              <a:rPr lang="el-GR" dirty="0" smtClean="0"/>
              <a:t>και</a:t>
            </a:r>
            <a:endParaRPr lang="en-US" dirty="0" smtClean="0"/>
          </a:p>
          <a:p>
            <a:pPr eaLnBrk="1" hangingPunct="1"/>
            <a:r>
              <a:rPr lang="en-US" dirty="0" smtClean="0"/>
              <a:t>P(1) = P(2) = P(3) = P(4) = P(5) = P(6) = 1/6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l-GR" dirty="0" smtClean="0"/>
              <a:t>Τότε</a:t>
            </a:r>
            <a:r>
              <a:rPr lang="en-US" dirty="0" smtClean="0"/>
              <a:t>:</a:t>
            </a:r>
          </a:p>
          <a:p>
            <a:pPr eaLnBrk="1" hangingPunct="1"/>
            <a:r>
              <a:rPr lang="en-US" dirty="0" smtClean="0"/>
              <a:t>P(</a:t>
            </a:r>
            <a:r>
              <a:rPr lang="el-GR" dirty="0" smtClean="0"/>
              <a:t>ΖΥΓΟΣ</a:t>
            </a:r>
            <a:r>
              <a:rPr lang="en-US" dirty="0" smtClean="0"/>
              <a:t>) = P(2) + P(4) + P(6) = 1/6 + 1/6 + 1/6 = 3/6 = 1/2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6.</a:t>
            </a:r>
            <a:fld id="{A554BA70-7F40-4FF3-AE13-2638633E6868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Ερμηνεύοντας Πιθανότητες </a:t>
            </a:r>
            <a:r>
              <a:rPr lang="en-US" smtClean="0"/>
              <a:t>…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l-GR" dirty="0" smtClean="0"/>
              <a:t>Ένας τρόπος για να ερμηνεύσουμε μία πιθανότητα είναι ο εξής: 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l-GR" dirty="0" smtClean="0"/>
              <a:t>Εάν ένα πείραμα επαναλαμβάνεται </a:t>
            </a:r>
            <a:r>
              <a:rPr lang="el-GR" i="1" dirty="0" smtClean="0"/>
              <a:t>άπειρες </a:t>
            </a:r>
            <a:r>
              <a:rPr lang="el-GR" dirty="0" smtClean="0"/>
              <a:t>φορές, η σχετική συχνότητα για κάποιο συγκεκριμένο ενδεχόμενο είναι η πιθανότητα αυτού του ενδεχομένου.  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l-GR" dirty="0" smtClean="0"/>
              <a:t>Για παράδειγμα, η πιθανότητα για μία κορώνα όταν ρίχνουμε ένα ισορροπημένο νόμισμα  είναι 0</a:t>
            </a:r>
            <a:r>
              <a:rPr lang="en-US" dirty="0" smtClean="0"/>
              <a:t>.5, </a:t>
            </a:r>
            <a:r>
              <a:rPr lang="el-GR" dirty="0" smtClean="0"/>
              <a:t>όπως απορρέει από την κλασική προσέγγιση. Η πιθανότητα ερμηνεύεται ως η μακροχρόνια σχετική συχνότητα των κορωνών εάν ένα νόμισμα ριχθεί άπειρες φορές. 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6.</a:t>
            </a:r>
            <a:fld id="{AE100244-48C5-47B3-8B79-8334B6B9F5C5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Δεσμευμένη Πιθανότητα </a:t>
            </a:r>
            <a:r>
              <a:rPr lang="en-US" smtClean="0"/>
              <a:t>…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l-GR" b="1" i="1" dirty="0" smtClean="0"/>
              <a:t>Δεσμευμένη πιθανότητα</a:t>
            </a:r>
            <a:r>
              <a:rPr lang="en-US" b="1" i="1" dirty="0" smtClean="0"/>
              <a:t> (conditional probability)</a:t>
            </a:r>
            <a:r>
              <a:rPr lang="en-US" dirty="0" smtClean="0"/>
              <a:t> </a:t>
            </a:r>
            <a:r>
              <a:rPr lang="el-GR" dirty="0" smtClean="0"/>
              <a:t>χρησιμοποιείται για να καθορίσουμε πως δύο ενδεχόμενα συσχετίζονται, Δηλαδή, μπορούμε να καθορίσουμε την πιθανότητα ενός ενδεχομένου </a:t>
            </a:r>
            <a:r>
              <a:rPr lang="el-GR" b="1" i="1" dirty="0" smtClean="0"/>
              <a:t>δοθέντος </a:t>
            </a:r>
            <a:r>
              <a:rPr lang="el-GR" dirty="0" smtClean="0"/>
              <a:t>το συμβάν ενός συσχετιζόμενου ενδεχομένου. 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l-GR" dirty="0" smtClean="0"/>
              <a:t>Οι δεσμευμένες πιθανότητες γράφονται ως</a:t>
            </a:r>
            <a:r>
              <a:rPr lang="en-US" dirty="0" smtClean="0"/>
              <a:t> </a:t>
            </a:r>
            <a:r>
              <a:rPr lang="en-US" b="1" dirty="0" smtClean="0"/>
              <a:t>P(A | B)</a:t>
            </a:r>
            <a:r>
              <a:rPr lang="en-US" dirty="0" smtClean="0"/>
              <a:t> </a:t>
            </a:r>
            <a:r>
              <a:rPr lang="el-GR" dirty="0" smtClean="0"/>
              <a:t>και διαβάζονται ως «η πιθανότητα του </a:t>
            </a:r>
            <a:r>
              <a:rPr lang="en-US" dirty="0" smtClean="0"/>
              <a:t>A </a:t>
            </a:r>
            <a:r>
              <a:rPr lang="el-GR" i="1" dirty="0" smtClean="0"/>
              <a:t>δοθέντος</a:t>
            </a:r>
            <a:r>
              <a:rPr lang="en-US" dirty="0" smtClean="0"/>
              <a:t> B</a:t>
            </a:r>
            <a:r>
              <a:rPr lang="el-GR" dirty="0" smtClean="0"/>
              <a:t>» και υπολογίζεται ως</a:t>
            </a:r>
            <a:r>
              <a:rPr lang="en-US" dirty="0" smtClean="0"/>
              <a:t>: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2253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5105400"/>
            <a:ext cx="38735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5257800" y="4841875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/>
              <a:t>και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6.</a:t>
            </a:r>
            <a:fld id="{1D4C7AC2-B166-41E1-8D96-D399FF6508D2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smtClean="0"/>
              <a:t>Κοινή, Περιθώρια, Δεσμευμένη, Πιθανότητα</a:t>
            </a:r>
            <a:r>
              <a:rPr lang="en-US" sz="3200" smtClean="0"/>
              <a:t>…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l-GR" dirty="0" smtClean="0"/>
              <a:t>Μελετούμε μεθόδους για να καθορίσουμε πιθανότητες ενδεχομένων που απορρέουν από </a:t>
            </a:r>
            <a:r>
              <a:rPr lang="el-GR" b="1" i="1" dirty="0" smtClean="0"/>
              <a:t>συνδυασμό </a:t>
            </a:r>
            <a:r>
              <a:rPr lang="el-GR" dirty="0" smtClean="0"/>
              <a:t>άλλων ενδεχομένων με ποικίλους τρόπους.   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l-GR" dirty="0" smtClean="0"/>
              <a:t>Υπάρχουν αρκετά είδη συνδυασμών και σχέσεων ανάμεσα σε ενδεχόμενα:  </a:t>
            </a: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l-GR" dirty="0" smtClean="0"/>
              <a:t>Το </a:t>
            </a:r>
            <a:r>
              <a:rPr lang="el-GR" u="sng" dirty="0" smtClean="0"/>
              <a:t>συμπληρωματικό</a:t>
            </a:r>
            <a:r>
              <a:rPr lang="el-GR" dirty="0" smtClean="0"/>
              <a:t> ενός ενδεχομένου</a:t>
            </a: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l-GR" dirty="0" smtClean="0"/>
              <a:t>Η </a:t>
            </a:r>
            <a:r>
              <a:rPr lang="el-GR" u="sng" dirty="0" smtClean="0"/>
              <a:t>τομή</a:t>
            </a:r>
            <a:r>
              <a:rPr lang="el-GR" dirty="0" smtClean="0"/>
              <a:t> δύο ενδεχομένων  </a:t>
            </a: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l-GR" dirty="0" smtClean="0"/>
              <a:t>Η </a:t>
            </a:r>
            <a:r>
              <a:rPr lang="el-GR" u="sng" dirty="0" smtClean="0"/>
              <a:t>ένωση</a:t>
            </a:r>
            <a:r>
              <a:rPr lang="el-GR" dirty="0" smtClean="0"/>
              <a:t> δύο ενδεχομένων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6.</a:t>
            </a:r>
            <a:fld id="{AE100244-48C5-47B3-8B79-8334B6B9F5C5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Δεσμευμένη Πιθανότητα </a:t>
            </a:r>
            <a:r>
              <a:rPr lang="en-US" smtClean="0"/>
              <a:t>…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l-GR" b="1" i="1" dirty="0" smtClean="0"/>
              <a:t>Δεσμευμένη πιθανότητα</a:t>
            </a:r>
            <a:r>
              <a:rPr lang="en-US" b="1" i="1" dirty="0" smtClean="0"/>
              <a:t> (conditional probability)</a:t>
            </a:r>
            <a:r>
              <a:rPr lang="en-US" dirty="0" smtClean="0"/>
              <a:t> </a:t>
            </a:r>
            <a:r>
              <a:rPr lang="el-GR" dirty="0" smtClean="0"/>
              <a:t>χρησιμοποιείται για να καθορίσουμε πως δύο ενδεχόμενα συσχετίζονται, Δηλαδή, μπορούμε να καθορίσουμε την πιθανότητα ενός ενδεχομένου </a:t>
            </a:r>
            <a:r>
              <a:rPr lang="el-GR" b="1" i="1" dirty="0" smtClean="0"/>
              <a:t>δοθέντος </a:t>
            </a:r>
            <a:r>
              <a:rPr lang="el-GR" dirty="0" smtClean="0"/>
              <a:t>το συμβάν ενός συσχετιζόμενου ενδεχομένου. 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l-GR" dirty="0" smtClean="0"/>
              <a:t>Οι δεσμευμένες πιθανότητες γράφονται ως</a:t>
            </a:r>
            <a:r>
              <a:rPr lang="en-US" dirty="0" smtClean="0"/>
              <a:t> </a:t>
            </a:r>
            <a:r>
              <a:rPr lang="en-US" b="1" dirty="0" smtClean="0"/>
              <a:t>P(A | B)</a:t>
            </a:r>
            <a:r>
              <a:rPr lang="en-US" dirty="0" smtClean="0"/>
              <a:t> </a:t>
            </a:r>
            <a:r>
              <a:rPr lang="el-GR" dirty="0" smtClean="0"/>
              <a:t>και διαβάζονται ως «η πιθανότητα του </a:t>
            </a:r>
            <a:r>
              <a:rPr lang="en-US" dirty="0" smtClean="0"/>
              <a:t>A </a:t>
            </a:r>
            <a:r>
              <a:rPr lang="el-GR" i="1" dirty="0" smtClean="0"/>
              <a:t>δοθέντος</a:t>
            </a:r>
            <a:r>
              <a:rPr lang="en-US" dirty="0" smtClean="0"/>
              <a:t> B</a:t>
            </a:r>
            <a:r>
              <a:rPr lang="el-GR" dirty="0" smtClean="0"/>
              <a:t>» και υπολογίζεται ως</a:t>
            </a:r>
            <a:r>
              <a:rPr lang="en-US" dirty="0" smtClean="0"/>
              <a:t>: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2253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5105400"/>
            <a:ext cx="38735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5257800" y="4841875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/>
              <a:t>και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6.</a:t>
            </a:r>
            <a:fld id="{2D1C5D16-62A8-4B7C-962A-BB70A572FF92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Δεσμευμένη Πιθανότητα </a:t>
            </a:r>
            <a:r>
              <a:rPr lang="en-US" smtClean="0"/>
              <a:t>…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Ξανά, η πιθανότητα ενός ενδεχομένου </a:t>
            </a:r>
            <a:r>
              <a:rPr lang="el-GR" b="1" i="1" dirty="0" smtClean="0"/>
              <a:t>δοθέντος</a:t>
            </a:r>
            <a:r>
              <a:rPr lang="en-US" dirty="0" smtClean="0"/>
              <a:t> </a:t>
            </a:r>
            <a:r>
              <a:rPr lang="el-GR" dirty="0" smtClean="0"/>
              <a:t>ότι ένα άλλο ενδεχόμενο έχει συμβεί καλείται δεσμευμένη πιθανότητα </a:t>
            </a:r>
            <a:r>
              <a:rPr lang="en-US" dirty="0" smtClean="0"/>
              <a:t>…</a:t>
            </a:r>
          </a:p>
        </p:txBody>
      </p:sp>
      <p:pic>
        <p:nvPicPr>
          <p:cNvPr id="2355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276600"/>
            <a:ext cx="38735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4876800"/>
            <a:ext cx="38481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Line 6"/>
          <p:cNvSpPr>
            <a:spLocks noChangeShapeType="1"/>
          </p:cNvSpPr>
          <p:nvPr/>
        </p:nvSpPr>
        <p:spPr bwMode="auto">
          <a:xfrm>
            <a:off x="3276600" y="3810000"/>
            <a:ext cx="609600" cy="1447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arrow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7"/>
          <p:cNvSpPr>
            <a:spLocks noChangeShapeType="1"/>
          </p:cNvSpPr>
          <p:nvPr/>
        </p:nvSpPr>
        <p:spPr bwMode="auto">
          <a:xfrm flipH="1">
            <a:off x="3200400" y="3733800"/>
            <a:ext cx="609600" cy="1447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Freeform 8"/>
          <p:cNvSpPr>
            <a:spLocks/>
          </p:cNvSpPr>
          <p:nvPr/>
        </p:nvSpPr>
        <p:spPr bwMode="auto">
          <a:xfrm>
            <a:off x="5867400" y="3886200"/>
            <a:ext cx="1917700" cy="1752600"/>
          </a:xfrm>
          <a:custGeom>
            <a:avLst/>
            <a:gdLst>
              <a:gd name="T0" fmla="*/ 0 w 1208"/>
              <a:gd name="T1" fmla="*/ 0 h 1104"/>
              <a:gd name="T2" fmla="*/ 1200 w 1208"/>
              <a:gd name="T3" fmla="*/ 528 h 1104"/>
              <a:gd name="T4" fmla="*/ 48 w 1208"/>
              <a:gd name="T5" fmla="*/ 1104 h 1104"/>
              <a:gd name="T6" fmla="*/ 0 60000 65536"/>
              <a:gd name="T7" fmla="*/ 0 60000 65536"/>
              <a:gd name="T8" fmla="*/ 0 60000 65536"/>
              <a:gd name="T9" fmla="*/ 0 w 1208"/>
              <a:gd name="T10" fmla="*/ 0 h 1104"/>
              <a:gd name="T11" fmla="*/ 1208 w 120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8" h="1104">
                <a:moveTo>
                  <a:pt x="0" y="0"/>
                </a:moveTo>
                <a:cubicBezTo>
                  <a:pt x="596" y="172"/>
                  <a:pt x="1192" y="344"/>
                  <a:pt x="1200" y="528"/>
                </a:cubicBezTo>
                <a:cubicBezTo>
                  <a:pt x="1208" y="712"/>
                  <a:pt x="628" y="908"/>
                  <a:pt x="48" y="1104"/>
                </a:cubicBezTo>
              </a:path>
            </a:pathLst>
          </a:custGeom>
          <a:noFill/>
          <a:ln w="19050" cap="flat" cmpd="sng">
            <a:solidFill>
              <a:srgbClr val="800080"/>
            </a:solidFill>
            <a:prstDash val="solid"/>
            <a:round/>
            <a:headEnd type="arrow" w="lg" len="lg"/>
            <a:tailEnd type="arrow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Text Box 9"/>
          <p:cNvSpPr txBox="1">
            <a:spLocks noChangeArrowheads="1"/>
          </p:cNvSpPr>
          <p:nvPr/>
        </p:nvSpPr>
        <p:spPr bwMode="auto">
          <a:xfrm>
            <a:off x="1241425" y="5910153"/>
            <a:ext cx="67325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l-GR" dirty="0"/>
              <a:t>Σημειώστε πως</a:t>
            </a:r>
            <a:r>
              <a:rPr lang="en-US" dirty="0"/>
              <a:t> </a:t>
            </a:r>
            <a:r>
              <a:rPr lang="el-GR" dirty="0"/>
              <a:t>«</a:t>
            </a:r>
            <a:r>
              <a:rPr lang="en-US" dirty="0"/>
              <a:t>A </a:t>
            </a:r>
            <a:r>
              <a:rPr lang="el-GR" dirty="0"/>
              <a:t>δοθέντος</a:t>
            </a:r>
            <a:r>
              <a:rPr lang="en-US" dirty="0"/>
              <a:t> B</a:t>
            </a:r>
            <a:r>
              <a:rPr lang="el-GR" dirty="0"/>
              <a:t>»</a:t>
            </a:r>
            <a:r>
              <a:rPr lang="en-US" dirty="0"/>
              <a:t> </a:t>
            </a:r>
            <a:r>
              <a:rPr lang="el-GR" dirty="0"/>
              <a:t>και «Β δοθέντος Α» </a:t>
            </a:r>
          </a:p>
          <a:p>
            <a:r>
              <a:rPr lang="el-GR" dirty="0"/>
              <a:t>είναι συσχετιζόμενα</a:t>
            </a:r>
            <a:r>
              <a:rPr lang="en-US" dirty="0"/>
              <a:t> </a:t>
            </a:r>
            <a:r>
              <a:rPr lang="el-GR" dirty="0"/>
              <a:t> </a:t>
            </a:r>
            <a:r>
              <a:rPr lang="en-US" dirty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6.</a:t>
            </a:r>
            <a:fld id="{2C79F3A6-2876-4A31-B6F3-4DE371E86D81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Ανεξαρτησία </a:t>
            </a:r>
            <a:r>
              <a:rPr lang="en-US" smtClean="0"/>
              <a:t>…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l-GR" sz="2400" dirty="0" smtClean="0"/>
              <a:t>Ένας από τους στόχους υπολογισμού της δεσμευμένης πιθανότητας είναι να καθορίσουμε εάν δύο ενδεχόμενα συσχετίζονται.   </a:t>
            </a: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l-GR" sz="2400" dirty="0" smtClean="0"/>
              <a:t>Ποιο συγκεκριμένα, θα θέλαμε να γνωρίζουμε εάν είναι </a:t>
            </a:r>
            <a:r>
              <a:rPr lang="el-GR" sz="2400" b="1" i="1" dirty="0" smtClean="0"/>
              <a:t>ανεξάρτητα</a:t>
            </a:r>
            <a:r>
              <a:rPr lang="el-GR" sz="2400" dirty="0" smtClean="0"/>
              <a:t>. Δηλαδή, εάν η πιθανότητα ενός ενδεχομένου </a:t>
            </a:r>
            <a:r>
              <a:rPr lang="el-GR" sz="2400" b="1" i="1" dirty="0" smtClean="0"/>
              <a:t>δεν επηρεάζεται</a:t>
            </a:r>
            <a:r>
              <a:rPr lang="el-GR" sz="2400" dirty="0" smtClean="0"/>
              <a:t> από το συμβάν ενός άλλου ενδεχομένου.</a:t>
            </a:r>
            <a:r>
              <a:rPr lang="en-US" sz="2400" b="1" i="1" dirty="0" smtClean="0"/>
              <a:t> </a:t>
            </a:r>
            <a:r>
              <a:rPr lang="el-GR" sz="2400" dirty="0" smtClean="0"/>
              <a:t> 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l-GR" sz="2400" dirty="0" smtClean="0"/>
              <a:t>Δύο ενδεχόμενα</a:t>
            </a:r>
            <a:r>
              <a:rPr lang="en-US" sz="2400" dirty="0" smtClean="0"/>
              <a:t> A </a:t>
            </a:r>
            <a:r>
              <a:rPr lang="el-GR" sz="2400" dirty="0" smtClean="0"/>
              <a:t>και</a:t>
            </a:r>
            <a:r>
              <a:rPr lang="en-US" sz="2400" dirty="0" smtClean="0"/>
              <a:t> B </a:t>
            </a:r>
            <a:r>
              <a:rPr lang="el-GR" sz="2400" dirty="0" smtClean="0"/>
              <a:t>καλούνται </a:t>
            </a:r>
            <a:r>
              <a:rPr lang="el-GR" sz="2400" b="1" i="1" dirty="0" smtClean="0"/>
              <a:t>ανεξάρτητα (</a:t>
            </a:r>
            <a:r>
              <a:rPr lang="en-US" sz="2400" b="1" i="1" dirty="0" smtClean="0"/>
              <a:t>independent</a:t>
            </a:r>
            <a:r>
              <a:rPr lang="el-GR" sz="2400" b="1" i="1" dirty="0" smtClean="0"/>
              <a:t>)</a:t>
            </a:r>
            <a:r>
              <a:rPr lang="el-GR" sz="2400" dirty="0" smtClean="0"/>
              <a:t> εάν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	P(A|B) = P(A)</a:t>
            </a:r>
          </a:p>
          <a:p>
            <a:pPr eaLnBrk="1" hangingPunct="1"/>
            <a:r>
              <a:rPr lang="el-GR" sz="2400" dirty="0" smtClean="0"/>
              <a:t>ή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	P(B|A) = P(B)</a:t>
            </a:r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 idx="4294967295"/>
          </p:nvPr>
        </p:nvSpPr>
        <p:spPr>
          <a:xfrm>
            <a:off x="0" y="1066800"/>
            <a:ext cx="7772400" cy="28194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 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ΤΥΠΟΙ ΣΥΣΤΗΜΑΤΩΝ 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ΝΤΕΤΕΡΜΙΝΙΣΤΙΚΑ ΣΥΣΤΗΜΑΤΑ</a:t>
            </a:r>
            <a:br>
              <a:rPr lang="el-GR" dirty="0" smtClean="0"/>
            </a:br>
            <a:r>
              <a:rPr lang="el-GR" dirty="0" smtClean="0"/>
              <a:t>ΣΤΟΧΑΣΤΙΚΑ ΣΥΣΤΗΜΑΤΑ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928813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l-GR" dirty="0" smtClean="0"/>
          </a:p>
          <a:p>
            <a:pPr marL="514350" indent="-514350" eaLnBrk="1" hangingPunct="1">
              <a:buNone/>
              <a:defRPr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pPr eaLnBrk="1" hangingPunct="1"/>
            <a:r>
              <a:rPr lang="el-GR" smtClean="0"/>
              <a:t>ΜΑΘΗΜΑΤΙΚΑ ΠΡΟΤΥΠΑ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928813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l-GR" dirty="0" smtClean="0"/>
              <a:t>Τέσσερες Μέθοδοι</a:t>
            </a:r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el-GR" dirty="0" smtClean="0"/>
              <a:t>Διαφορικές Εξισώσεις</a:t>
            </a:r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el-GR" dirty="0" smtClean="0"/>
              <a:t>Mήτρα κρουστικών αποκρίσεων</a:t>
            </a:r>
          </a:p>
          <a:p>
            <a:pPr marL="514350" indent="-514350" eaLnBrk="1" hangingPunct="1">
              <a:buFontTx/>
              <a:buNone/>
              <a:defRPr/>
            </a:pPr>
            <a:r>
              <a:rPr lang="el-GR" dirty="0" smtClean="0"/>
              <a:t>3) Μετασχηματισμοί</a:t>
            </a:r>
          </a:p>
          <a:p>
            <a:pPr marL="514350" indent="-514350" eaLnBrk="1" hangingPunct="1">
              <a:buFontTx/>
              <a:buNone/>
              <a:defRPr/>
            </a:pPr>
            <a:r>
              <a:rPr lang="el-GR" dirty="0" smtClean="0"/>
              <a:t>4) Καταστατικές Εξισώσεις</a:t>
            </a:r>
          </a:p>
          <a:p>
            <a:pPr marL="514350" indent="-514350" eaLnBrk="1" hangingPunct="1">
              <a:buFontTx/>
              <a:buAutoNum type="arabicParenR"/>
              <a:defRPr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C40867-B880-4EAF-9D51-3DCD8E391E66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dirty="0" err="1" smtClean="0"/>
              <a:t>Σπουδαιοτητα</a:t>
            </a:r>
            <a:r>
              <a:rPr lang="el-GR" sz="3200" dirty="0" smtClean="0"/>
              <a:t> των </a:t>
            </a:r>
            <a:r>
              <a:rPr lang="el-GR" sz="3200" dirty="0" err="1" smtClean="0"/>
              <a:t>στοχαστικων</a:t>
            </a:r>
            <a:r>
              <a:rPr lang="el-GR" sz="3200" dirty="0" smtClean="0"/>
              <a:t> </a:t>
            </a:r>
            <a:r>
              <a:rPr lang="el-GR" sz="3200" dirty="0" err="1" smtClean="0"/>
              <a:t>διαδικασιων</a:t>
            </a:r>
            <a:endParaRPr lang="en-GB" sz="3200" dirty="0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915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800" dirty="0" smtClean="0"/>
              <a:t>Οι </a:t>
            </a:r>
            <a:r>
              <a:rPr lang="el-GR" sz="2800" dirty="0" err="1" smtClean="0"/>
              <a:t>τυχαιες</a:t>
            </a:r>
            <a:r>
              <a:rPr lang="el-GR" sz="2800" dirty="0" smtClean="0"/>
              <a:t> </a:t>
            </a:r>
            <a:r>
              <a:rPr lang="el-GR" sz="2800" dirty="0" err="1" smtClean="0"/>
              <a:t>διαδικασιες</a:t>
            </a:r>
            <a:r>
              <a:rPr lang="el-GR" sz="2800" dirty="0" smtClean="0"/>
              <a:t> και </a:t>
            </a:r>
            <a:r>
              <a:rPr lang="el-GR" sz="2800" dirty="0" err="1" smtClean="0"/>
              <a:t>μεταβλητες</a:t>
            </a:r>
            <a:r>
              <a:rPr lang="el-GR" sz="2800" dirty="0" smtClean="0"/>
              <a:t> μας </a:t>
            </a:r>
            <a:r>
              <a:rPr lang="el-GR" sz="2800" dirty="0" err="1" smtClean="0"/>
              <a:t>επιτρεπουν</a:t>
            </a:r>
            <a:r>
              <a:rPr lang="el-GR" sz="2800" dirty="0" smtClean="0"/>
              <a:t> να </a:t>
            </a:r>
            <a:r>
              <a:rPr lang="el-GR" sz="2800" dirty="0" err="1" smtClean="0"/>
              <a:t>χειριζομαστε</a:t>
            </a:r>
            <a:r>
              <a:rPr lang="el-GR" sz="2800" dirty="0" smtClean="0"/>
              <a:t> </a:t>
            </a:r>
            <a:r>
              <a:rPr lang="el-GR" sz="2800" dirty="0" err="1" smtClean="0"/>
              <a:t>ποσοτητες</a:t>
            </a:r>
            <a:r>
              <a:rPr lang="en-US" sz="2800" dirty="0" smtClean="0"/>
              <a:t>,</a:t>
            </a:r>
            <a:r>
              <a:rPr lang="el-GR" sz="2800" dirty="0" smtClean="0"/>
              <a:t> δεδομένα και </a:t>
            </a:r>
            <a:r>
              <a:rPr lang="el-GR" sz="2800" dirty="0" err="1" smtClean="0"/>
              <a:t>σηματα</a:t>
            </a:r>
            <a:r>
              <a:rPr lang="el-GR" sz="2800" dirty="0" smtClean="0"/>
              <a:t> που δεν τα </a:t>
            </a:r>
            <a:r>
              <a:rPr lang="el-GR" sz="2800" dirty="0" err="1" smtClean="0"/>
              <a:t>ξερουμε</a:t>
            </a:r>
            <a:r>
              <a:rPr lang="el-GR" sz="2800" dirty="0" smtClean="0"/>
              <a:t> εκ των </a:t>
            </a:r>
            <a:r>
              <a:rPr lang="el-GR" sz="2800" dirty="0" err="1" smtClean="0"/>
              <a:t>προτερων</a:t>
            </a:r>
            <a:r>
              <a:rPr lang="el-GR" sz="2800" dirty="0" smtClean="0"/>
              <a:t>. ΕΙΝΑΙ ΑΛΗΘΕΙΑ ΑΥΤΌ??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dirty="0" smtClean="0"/>
              <a:t>Τα </a:t>
            </a:r>
            <a:r>
              <a:rPr lang="el-GR" sz="2800" dirty="0" err="1" smtClean="0"/>
              <a:t>δεδομενα</a:t>
            </a:r>
            <a:r>
              <a:rPr lang="el-GR" sz="2800" dirty="0" smtClean="0"/>
              <a:t>  και τα </a:t>
            </a:r>
            <a:r>
              <a:rPr lang="el-GR" sz="2800" dirty="0" err="1" smtClean="0"/>
              <a:t>σηματα</a:t>
            </a:r>
            <a:r>
              <a:rPr lang="el-GR" sz="2800" dirty="0" smtClean="0"/>
              <a:t> που </a:t>
            </a:r>
            <a:r>
              <a:rPr lang="el-GR" sz="2800" dirty="0" err="1" smtClean="0"/>
              <a:t>μεταδιδονται</a:t>
            </a:r>
            <a:r>
              <a:rPr lang="el-GR" sz="2800" dirty="0" smtClean="0"/>
              <a:t> </a:t>
            </a:r>
            <a:r>
              <a:rPr lang="el-GR" sz="2800" dirty="0" err="1" smtClean="0"/>
              <a:t>μεσα</a:t>
            </a:r>
            <a:r>
              <a:rPr lang="el-GR" sz="2800" dirty="0" smtClean="0"/>
              <a:t> </a:t>
            </a:r>
            <a:r>
              <a:rPr lang="el-GR" sz="2800" dirty="0" err="1" smtClean="0"/>
              <a:t>απο</a:t>
            </a:r>
            <a:r>
              <a:rPr lang="el-GR" sz="2800" dirty="0" smtClean="0"/>
              <a:t>  τα  «</a:t>
            </a:r>
            <a:r>
              <a:rPr lang="el-GR" sz="2800" dirty="0" err="1" smtClean="0"/>
              <a:t>συστηματα</a:t>
            </a:r>
            <a:r>
              <a:rPr lang="el-GR" sz="2800" dirty="0" smtClean="0"/>
              <a:t>» </a:t>
            </a:r>
            <a:r>
              <a:rPr lang="el-GR" sz="2800" dirty="0" err="1" smtClean="0"/>
              <a:t>θεωρουνται</a:t>
            </a:r>
            <a:r>
              <a:rPr lang="el-GR" sz="2800" dirty="0" smtClean="0"/>
              <a:t> </a:t>
            </a:r>
            <a:r>
              <a:rPr lang="el-GR" sz="2800" dirty="0" err="1" smtClean="0"/>
              <a:t>τυχαια</a:t>
            </a:r>
            <a:r>
              <a:rPr lang="el-GR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dirty="0" smtClean="0"/>
              <a:t>Ο </a:t>
            </a:r>
            <a:r>
              <a:rPr lang="el-GR" sz="2800" dirty="0" err="1" smtClean="0"/>
              <a:t>θορυβος</a:t>
            </a:r>
            <a:r>
              <a:rPr lang="el-GR" sz="2800" dirty="0" smtClean="0"/>
              <a:t>, οι </a:t>
            </a:r>
            <a:r>
              <a:rPr lang="el-GR" sz="2800" dirty="0" err="1" smtClean="0"/>
              <a:t>παρεμβολες</a:t>
            </a:r>
            <a:r>
              <a:rPr lang="el-GR" sz="2800" dirty="0" smtClean="0"/>
              <a:t>, οι </a:t>
            </a:r>
            <a:r>
              <a:rPr lang="el-GR" sz="2800" dirty="0" err="1" smtClean="0"/>
              <a:t>παραμορφωσεις</a:t>
            </a:r>
            <a:r>
              <a:rPr lang="el-GR" sz="2800" dirty="0" smtClean="0"/>
              <a:t> και οι </a:t>
            </a:r>
            <a:r>
              <a:rPr lang="el-GR" sz="2800" dirty="0" err="1" smtClean="0"/>
              <a:t>διαλειψεις</a:t>
            </a:r>
            <a:r>
              <a:rPr lang="el-GR" sz="2800" dirty="0" smtClean="0"/>
              <a:t> (</a:t>
            </a:r>
            <a:r>
              <a:rPr lang="en-US" sz="2800" dirty="0" smtClean="0"/>
              <a:t>fading)</a:t>
            </a:r>
            <a:r>
              <a:rPr lang="el-GR" sz="2800" dirty="0" smtClean="0"/>
              <a:t> που </a:t>
            </a:r>
            <a:r>
              <a:rPr lang="el-GR" sz="2800" dirty="0" err="1" smtClean="0"/>
              <a:t>εισαγονται</a:t>
            </a:r>
            <a:r>
              <a:rPr lang="el-GR" sz="2800" dirty="0" smtClean="0"/>
              <a:t> στην είσοδο του «συστήματος» </a:t>
            </a:r>
            <a:r>
              <a:rPr lang="el-GR" sz="2800" dirty="0" err="1" smtClean="0"/>
              <a:t>επισης</a:t>
            </a:r>
            <a:r>
              <a:rPr lang="el-GR" sz="2800" dirty="0" smtClean="0"/>
              <a:t> </a:t>
            </a:r>
            <a:r>
              <a:rPr lang="el-GR" sz="2800" dirty="0" err="1" smtClean="0"/>
              <a:t>προσομοιωνονται</a:t>
            </a:r>
            <a:r>
              <a:rPr lang="el-GR" sz="2800" dirty="0" smtClean="0"/>
              <a:t> με </a:t>
            </a:r>
            <a:r>
              <a:rPr lang="el-GR" sz="2800" dirty="0" err="1" smtClean="0"/>
              <a:t>στοχαστικες</a:t>
            </a:r>
            <a:r>
              <a:rPr lang="el-GR" sz="2800" dirty="0" smtClean="0"/>
              <a:t> </a:t>
            </a:r>
            <a:r>
              <a:rPr lang="el-GR" sz="2800" dirty="0" err="1" smtClean="0"/>
              <a:t>διαδικασιες</a:t>
            </a:r>
            <a:r>
              <a:rPr lang="el-GR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dirty="0" err="1" smtClean="0"/>
              <a:t>Ακομα</a:t>
            </a:r>
            <a:r>
              <a:rPr lang="el-GR" sz="2800" dirty="0" smtClean="0"/>
              <a:t> και το </a:t>
            </a:r>
            <a:r>
              <a:rPr lang="el-GR" sz="2800" dirty="0" err="1" smtClean="0"/>
              <a:t>κριτηριο</a:t>
            </a:r>
            <a:r>
              <a:rPr lang="el-GR" sz="2800" dirty="0" smtClean="0"/>
              <a:t> </a:t>
            </a:r>
            <a:r>
              <a:rPr lang="el-GR" sz="2800" dirty="0" err="1" smtClean="0"/>
              <a:t>αξιοπιστιας</a:t>
            </a:r>
            <a:r>
              <a:rPr lang="el-GR" sz="2800" dirty="0" smtClean="0"/>
              <a:t> </a:t>
            </a:r>
            <a:r>
              <a:rPr lang="el-GR" sz="2800" dirty="0" err="1" smtClean="0"/>
              <a:t>μεταδοσης</a:t>
            </a:r>
            <a:r>
              <a:rPr lang="el-GR" sz="2800" dirty="0" smtClean="0"/>
              <a:t> (</a:t>
            </a:r>
            <a:r>
              <a:rPr lang="en-US" sz="2800" dirty="0" smtClean="0"/>
              <a:t>BER</a:t>
            </a:r>
            <a:r>
              <a:rPr lang="el-GR" sz="2800" dirty="0" smtClean="0"/>
              <a:t>- </a:t>
            </a:r>
            <a:r>
              <a:rPr lang="en-US" sz="2800" dirty="0" smtClean="0"/>
              <a:t>Bit Error Rate </a:t>
            </a:r>
            <a:r>
              <a:rPr lang="el-GR" sz="2800" dirty="0" smtClean="0"/>
              <a:t>ή </a:t>
            </a:r>
            <a:r>
              <a:rPr lang="el-GR" sz="2800" dirty="0" err="1" smtClean="0"/>
              <a:t>πιθανοτητα</a:t>
            </a:r>
            <a:r>
              <a:rPr lang="el-GR" sz="2800" dirty="0" smtClean="0"/>
              <a:t> </a:t>
            </a:r>
            <a:r>
              <a:rPr lang="el-GR" sz="2800" dirty="0" err="1" smtClean="0"/>
              <a:t>σφαλματος</a:t>
            </a:r>
            <a:r>
              <a:rPr lang="el-GR" sz="2800" dirty="0" smtClean="0"/>
              <a:t> </a:t>
            </a:r>
            <a:r>
              <a:rPr lang="en-US" sz="2800" dirty="0" smtClean="0"/>
              <a:t>bit) </a:t>
            </a:r>
            <a:r>
              <a:rPr lang="el-GR" sz="2800" dirty="0" err="1" smtClean="0"/>
              <a:t>εκφραζεται</a:t>
            </a:r>
            <a:r>
              <a:rPr lang="el-GR" sz="2800" dirty="0" smtClean="0"/>
              <a:t> με </a:t>
            </a:r>
            <a:r>
              <a:rPr lang="el-GR" sz="2800" dirty="0" err="1" smtClean="0"/>
              <a:t>πιθανο</a:t>
            </a:r>
            <a:r>
              <a:rPr lang="el-GR" sz="2800" dirty="0" smtClean="0"/>
              <a:t>-</a:t>
            </a:r>
            <a:r>
              <a:rPr lang="el-GR" sz="2800" dirty="0" err="1" smtClean="0"/>
              <a:t>θεωρητικους</a:t>
            </a:r>
            <a:r>
              <a:rPr lang="el-GR" sz="2800" dirty="0" smtClean="0"/>
              <a:t> </a:t>
            </a:r>
            <a:r>
              <a:rPr lang="el-GR" sz="2800" dirty="0" err="1" smtClean="0"/>
              <a:t>ορους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6.</a:t>
            </a:r>
            <a:fld id="{14266098-B2C0-4471-BC85-2CDD896DE593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Δειγματικός Χώρος</a:t>
            </a:r>
            <a:r>
              <a:rPr lang="en-US" smtClean="0"/>
              <a:t>… 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l-GR" dirty="0" smtClean="0"/>
              <a:t>Μία λίστα με καθολικά και αμοιβαία αποκλειόμενα καλείται </a:t>
            </a:r>
            <a:r>
              <a:rPr lang="el-GR" b="1" i="1" dirty="0" smtClean="0"/>
              <a:t>δειγματικός χώρος</a:t>
            </a:r>
            <a:r>
              <a:rPr lang="en-US" dirty="0" smtClean="0"/>
              <a:t> </a:t>
            </a:r>
            <a:r>
              <a:rPr lang="el-GR" dirty="0" smtClean="0"/>
              <a:t>και συμβολίζεται με</a:t>
            </a:r>
            <a:r>
              <a:rPr lang="en-US" dirty="0" smtClean="0"/>
              <a:t> S</a:t>
            </a:r>
            <a:r>
              <a:rPr lang="el-GR" dirty="0" smtClean="0"/>
              <a:t> ή Ω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l-GR" dirty="0" smtClean="0"/>
              <a:t>Τα ενδεχόμενα συμβολίζονται με</a:t>
            </a:r>
            <a:r>
              <a:rPr lang="en-US" dirty="0" smtClean="0"/>
              <a:t> </a:t>
            </a:r>
            <a:r>
              <a:rPr lang="el-GR" dirty="0" smtClean="0"/>
              <a:t>Α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l-GR" dirty="0" smtClean="0"/>
              <a:t>Α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l-GR" dirty="0" smtClean="0"/>
              <a:t>Α</a:t>
            </a:r>
            <a:r>
              <a:rPr lang="en-US" baseline="-25000" dirty="0" smtClean="0"/>
              <a:t>k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l-GR" dirty="0" smtClean="0"/>
              <a:t>Χρησιμοποιώντας σύμβολα από την θεωρία συνόλων, μπορούμε να παριστάνουμε τον δειγματικό χώρο και τα ενδεχόμενα του ως: 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algn="ctr" eaLnBrk="1" hangingPunct="1">
              <a:buNone/>
            </a:pPr>
            <a:r>
              <a:rPr lang="en-US" sz="3600" dirty="0" smtClean="0"/>
              <a:t>S</a:t>
            </a:r>
            <a:r>
              <a:rPr lang="el-GR" sz="3600" dirty="0" smtClean="0"/>
              <a:t> ή Ω </a:t>
            </a:r>
            <a:r>
              <a:rPr lang="en-US" sz="3600" dirty="0" smtClean="0"/>
              <a:t> = {</a:t>
            </a:r>
            <a:r>
              <a:rPr lang="el-GR" sz="3600" dirty="0" smtClean="0"/>
              <a:t>Α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, </a:t>
            </a:r>
            <a:r>
              <a:rPr lang="el-GR" sz="3600" dirty="0" smtClean="0"/>
              <a:t>Α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, …, </a:t>
            </a:r>
            <a:r>
              <a:rPr lang="el-GR" sz="3600" dirty="0" smtClean="0"/>
              <a:t>Α</a:t>
            </a:r>
            <a:r>
              <a:rPr lang="en-US" sz="3600" baseline="-25000" dirty="0" smtClean="0"/>
              <a:t>k</a:t>
            </a:r>
            <a:r>
              <a:rPr lang="en-US" sz="36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6.</a:t>
            </a:r>
            <a:fld id="{14266098-B2C0-4471-BC85-2CDD896DE593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Δειγματικός Χώρος</a:t>
            </a:r>
            <a:r>
              <a:rPr lang="en-US" smtClean="0"/>
              <a:t>… 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l-GR" dirty="0" smtClean="0"/>
              <a:t>Μία λίστα με καθολικά και αμοιβαία αποκλειόμενα καλείται </a:t>
            </a:r>
            <a:r>
              <a:rPr lang="el-GR" b="1" i="1" dirty="0" smtClean="0"/>
              <a:t>δειγματικός χώρος</a:t>
            </a:r>
            <a:r>
              <a:rPr lang="en-US" dirty="0" smtClean="0"/>
              <a:t> </a:t>
            </a:r>
            <a:r>
              <a:rPr lang="el-GR" dirty="0" smtClean="0"/>
              <a:t>και συμβολίζεται με</a:t>
            </a:r>
            <a:r>
              <a:rPr lang="en-US" dirty="0" smtClean="0"/>
              <a:t> S</a:t>
            </a:r>
            <a:r>
              <a:rPr lang="el-GR" dirty="0" smtClean="0"/>
              <a:t> ή Ω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l-GR" dirty="0" smtClean="0"/>
              <a:t>Τα ενδεχόμενα συμβολίζονται με</a:t>
            </a:r>
            <a:r>
              <a:rPr lang="en-US" dirty="0" smtClean="0"/>
              <a:t> </a:t>
            </a:r>
            <a:r>
              <a:rPr lang="el-GR" dirty="0" smtClean="0"/>
              <a:t>Α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l-GR" dirty="0" smtClean="0"/>
              <a:t>Α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l-GR" dirty="0" smtClean="0"/>
              <a:t>Α</a:t>
            </a:r>
            <a:r>
              <a:rPr lang="en-US" baseline="-25000" dirty="0" smtClean="0"/>
              <a:t>k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l-GR" dirty="0" smtClean="0"/>
              <a:t>Χρησιμοποιώντας σύμβολα από την θεωρία συνόλων, μπορούμε να παριστάνουμε τον δειγματικό χώρο και τα ενδεχόμενα του ως: 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algn="ctr" eaLnBrk="1" hangingPunct="1">
              <a:buNone/>
            </a:pPr>
            <a:r>
              <a:rPr lang="en-US" sz="3600" dirty="0" smtClean="0"/>
              <a:t>S</a:t>
            </a:r>
            <a:r>
              <a:rPr lang="el-GR" sz="3600" dirty="0" smtClean="0"/>
              <a:t> ή Ω </a:t>
            </a:r>
            <a:r>
              <a:rPr lang="en-US" sz="3600" dirty="0" smtClean="0"/>
              <a:t> = {</a:t>
            </a:r>
            <a:r>
              <a:rPr lang="el-GR" sz="3600" dirty="0" smtClean="0"/>
              <a:t>Α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, </a:t>
            </a:r>
            <a:r>
              <a:rPr lang="el-GR" sz="3600" dirty="0" smtClean="0"/>
              <a:t>Α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, …, </a:t>
            </a:r>
            <a:r>
              <a:rPr lang="el-GR" sz="3600" dirty="0" smtClean="0"/>
              <a:t>Α</a:t>
            </a:r>
            <a:r>
              <a:rPr lang="en-US" sz="3600" baseline="-25000" dirty="0" smtClean="0"/>
              <a:t>k</a:t>
            </a:r>
            <a:r>
              <a:rPr lang="en-US" sz="36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00A0E4-6B23-4010-9E86-285B0A70E768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l-GR" sz="3200" smtClean="0"/>
              <a:t>Τυχαια γεγονοτα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763000" cy="5029200"/>
          </a:xfrm>
        </p:spPr>
        <p:txBody>
          <a:bodyPr/>
          <a:lstStyle/>
          <a:p>
            <a:pPr eaLnBrk="1" hangingPunct="1"/>
            <a:r>
              <a:rPr lang="el-GR" sz="2400" dirty="0" err="1" smtClean="0"/>
              <a:t>Οταν</a:t>
            </a:r>
            <a:r>
              <a:rPr lang="el-GR" sz="2400" dirty="0" smtClean="0"/>
              <a:t> </a:t>
            </a:r>
            <a:r>
              <a:rPr lang="el-GR" sz="2400" dirty="0" err="1" smtClean="0"/>
              <a:t>εκτελουμε</a:t>
            </a:r>
            <a:r>
              <a:rPr lang="el-GR" sz="2400" dirty="0" smtClean="0"/>
              <a:t> </a:t>
            </a:r>
            <a:r>
              <a:rPr lang="el-GR" sz="2400" dirty="0" err="1" smtClean="0"/>
              <a:t>ενα</a:t>
            </a:r>
            <a:r>
              <a:rPr lang="el-GR" sz="2400" dirty="0" smtClean="0"/>
              <a:t> </a:t>
            </a:r>
            <a:r>
              <a:rPr lang="el-GR" sz="2400" b="1" u="sng" dirty="0" err="1" smtClean="0"/>
              <a:t>τυχαιο</a:t>
            </a:r>
            <a:r>
              <a:rPr lang="el-GR" sz="2400" b="1" u="sng" dirty="0" smtClean="0"/>
              <a:t> </a:t>
            </a:r>
            <a:r>
              <a:rPr lang="el-GR" sz="2400" b="1" u="sng" dirty="0" err="1" smtClean="0"/>
              <a:t>πειραμα</a:t>
            </a:r>
            <a:r>
              <a:rPr lang="el-GR" sz="2400" dirty="0" smtClean="0"/>
              <a:t>, </a:t>
            </a:r>
            <a:r>
              <a:rPr lang="el-GR" sz="2400" dirty="0" err="1" smtClean="0"/>
              <a:t>μπορουμε</a:t>
            </a:r>
            <a:r>
              <a:rPr lang="el-GR" sz="2400" dirty="0" smtClean="0"/>
              <a:t> να </a:t>
            </a:r>
            <a:r>
              <a:rPr lang="el-GR" sz="2400" dirty="0" err="1" smtClean="0"/>
              <a:t>χρησιμοποιη</a:t>
            </a:r>
            <a:r>
              <a:rPr lang="el-GR" sz="2400" dirty="0" smtClean="0"/>
              <a:t>-</a:t>
            </a:r>
            <a:r>
              <a:rPr lang="el-GR" sz="2400" dirty="0" err="1" smtClean="0"/>
              <a:t>σουμε</a:t>
            </a:r>
            <a:r>
              <a:rPr lang="el-GR" sz="2400" dirty="0" smtClean="0"/>
              <a:t> </a:t>
            </a:r>
            <a:r>
              <a:rPr lang="el-GR" sz="2400" dirty="0" err="1" smtClean="0"/>
              <a:t>συμβολα</a:t>
            </a:r>
            <a:r>
              <a:rPr lang="el-GR" sz="2400" dirty="0" smtClean="0"/>
              <a:t> της </a:t>
            </a:r>
            <a:r>
              <a:rPr lang="el-GR" sz="2400" dirty="0" err="1" smtClean="0"/>
              <a:t>θεωριας</a:t>
            </a:r>
            <a:r>
              <a:rPr lang="el-GR" sz="2400" dirty="0" smtClean="0"/>
              <a:t> </a:t>
            </a:r>
            <a:r>
              <a:rPr lang="el-GR" sz="2400" b="1" u="sng" dirty="0" err="1" smtClean="0"/>
              <a:t>συνολων</a:t>
            </a:r>
            <a:r>
              <a:rPr lang="el-GR" sz="2400" dirty="0" smtClean="0"/>
              <a:t> για να </a:t>
            </a:r>
            <a:r>
              <a:rPr lang="el-GR" sz="2400" dirty="0" err="1" smtClean="0"/>
              <a:t>περιγραψουμε</a:t>
            </a:r>
            <a:r>
              <a:rPr lang="el-GR" sz="2400" dirty="0" smtClean="0"/>
              <a:t> τα </a:t>
            </a:r>
            <a:r>
              <a:rPr lang="el-GR" sz="2400" dirty="0" err="1" smtClean="0"/>
              <a:t>δυνατα</a:t>
            </a:r>
            <a:r>
              <a:rPr lang="en-US" sz="2400" dirty="0" smtClean="0"/>
              <a:t> </a:t>
            </a:r>
            <a:r>
              <a:rPr lang="el-GR" sz="2400" dirty="0" smtClean="0"/>
              <a:t> ενδεχόμενα ή αποτελέσματα.</a:t>
            </a:r>
          </a:p>
          <a:p>
            <a:pPr eaLnBrk="1" hangingPunct="1"/>
            <a:r>
              <a:rPr lang="el-GR" sz="2400" b="1" dirty="0" err="1" smtClean="0"/>
              <a:t>Παραδειγμα</a:t>
            </a:r>
            <a:r>
              <a:rPr lang="el-GR" sz="2400" dirty="0" smtClean="0"/>
              <a:t>: </a:t>
            </a:r>
            <a:r>
              <a:rPr lang="el-GR" sz="2000" dirty="0" err="1" smtClean="0"/>
              <a:t>Ριχνουμε</a:t>
            </a:r>
            <a:r>
              <a:rPr lang="el-GR" sz="2000" dirty="0" smtClean="0"/>
              <a:t> </a:t>
            </a:r>
            <a:r>
              <a:rPr lang="el-GR" sz="2000" dirty="0" err="1" smtClean="0"/>
              <a:t>ενα</a:t>
            </a:r>
            <a:r>
              <a:rPr lang="el-GR" sz="2000" dirty="0" smtClean="0"/>
              <a:t> </a:t>
            </a:r>
            <a:r>
              <a:rPr lang="el-GR" sz="2000" dirty="0" err="1" smtClean="0"/>
              <a:t>ζαρι</a:t>
            </a:r>
            <a:r>
              <a:rPr lang="el-GR" sz="2000" dirty="0" smtClean="0"/>
              <a:t>.</a:t>
            </a:r>
          </a:p>
          <a:p>
            <a:pPr eaLnBrk="1" hangingPunct="1">
              <a:buFontTx/>
              <a:buNone/>
            </a:pPr>
            <a:r>
              <a:rPr lang="el-GR" sz="2400" dirty="0" smtClean="0"/>
              <a:t>			  </a:t>
            </a:r>
            <a:r>
              <a:rPr lang="el-GR" sz="2000" dirty="0" err="1" smtClean="0"/>
              <a:t>Δυνατα</a:t>
            </a:r>
            <a:r>
              <a:rPr lang="el-GR" sz="2000" dirty="0" smtClean="0"/>
              <a:t> </a:t>
            </a:r>
            <a:r>
              <a:rPr lang="el-GR" sz="2000" dirty="0" err="1" smtClean="0"/>
              <a:t>αποτελεσματα</a:t>
            </a:r>
            <a:r>
              <a:rPr lang="el-GR" sz="2000" dirty="0" smtClean="0"/>
              <a:t>  </a:t>
            </a:r>
            <a:r>
              <a:rPr lang="en-US" sz="2000" dirty="0" smtClean="0"/>
              <a:t>S</a:t>
            </a:r>
            <a:r>
              <a:rPr lang="el-GR" sz="2000" dirty="0" smtClean="0"/>
              <a:t> = {1,2,3,4,5,6}</a:t>
            </a:r>
          </a:p>
          <a:p>
            <a:pPr eaLnBrk="1" hangingPunct="1"/>
            <a:r>
              <a:rPr lang="el-GR" sz="2400" b="1" u="sng" dirty="0" err="1" smtClean="0"/>
              <a:t>Γεγονος</a:t>
            </a:r>
            <a:r>
              <a:rPr lang="el-GR" sz="2400" b="1" u="sng" dirty="0" smtClean="0"/>
              <a:t> </a:t>
            </a:r>
            <a:r>
              <a:rPr lang="el-GR" sz="2400" dirty="0" err="1" smtClean="0"/>
              <a:t>ειναι</a:t>
            </a:r>
            <a:r>
              <a:rPr lang="el-GR" sz="2400" dirty="0" smtClean="0"/>
              <a:t> </a:t>
            </a:r>
            <a:r>
              <a:rPr lang="el-GR" sz="2400" dirty="0" err="1" smtClean="0"/>
              <a:t>καθε</a:t>
            </a:r>
            <a:r>
              <a:rPr lang="el-GR" sz="2400" dirty="0" smtClean="0"/>
              <a:t> </a:t>
            </a:r>
            <a:r>
              <a:rPr lang="el-GR" sz="2400" dirty="0" err="1" smtClean="0"/>
              <a:t>υποσυνολο</a:t>
            </a:r>
            <a:r>
              <a:rPr lang="el-GR" sz="2400" dirty="0" smtClean="0"/>
              <a:t> </a:t>
            </a:r>
            <a:r>
              <a:rPr lang="el-GR" sz="2400" dirty="0" err="1" smtClean="0"/>
              <a:t>δυνατων</a:t>
            </a:r>
            <a:r>
              <a:rPr lang="el-GR" sz="2400" dirty="0" smtClean="0"/>
              <a:t> </a:t>
            </a:r>
            <a:r>
              <a:rPr lang="el-GR" sz="2400" dirty="0" err="1" smtClean="0"/>
              <a:t>αποτελεσματων</a:t>
            </a:r>
            <a:r>
              <a:rPr lang="el-GR" sz="2400" dirty="0" smtClean="0"/>
              <a:t>: Α={1,2}</a:t>
            </a:r>
          </a:p>
          <a:p>
            <a:pPr eaLnBrk="1" hangingPunct="1"/>
            <a:r>
              <a:rPr lang="el-GR" sz="2400" b="1" u="sng" dirty="0" err="1" smtClean="0"/>
              <a:t>Συμπληρωματικο</a:t>
            </a:r>
            <a:r>
              <a:rPr lang="el-GR" sz="2400" b="1" u="sng" dirty="0" smtClean="0"/>
              <a:t> </a:t>
            </a:r>
            <a:r>
              <a:rPr lang="el-GR" sz="2400" b="1" u="sng" dirty="0" err="1" smtClean="0"/>
              <a:t>γεγονος</a:t>
            </a:r>
            <a:r>
              <a:rPr lang="el-GR" sz="2400" b="1" u="sng" dirty="0" smtClean="0"/>
              <a:t> του Α </a:t>
            </a:r>
            <a:r>
              <a:rPr lang="el-GR" sz="2400" dirty="0" smtClean="0"/>
              <a:t> </a:t>
            </a:r>
            <a:r>
              <a:rPr lang="el-GR" sz="2400" dirty="0" err="1" smtClean="0"/>
              <a:t>ειναι</a:t>
            </a:r>
            <a:r>
              <a:rPr lang="el-GR" sz="2400" dirty="0" smtClean="0"/>
              <a:t> το: </a:t>
            </a:r>
            <a:r>
              <a:rPr lang="en-US" sz="2400" dirty="0" smtClean="0"/>
              <a:t>  </a:t>
            </a:r>
            <a:r>
              <a:rPr lang="el-GR" sz="2400" dirty="0" smtClean="0"/>
              <a:t> = </a:t>
            </a:r>
            <a:r>
              <a:rPr lang="en-US" sz="2400" dirty="0" smtClean="0"/>
              <a:t>S –A = {3,4,5,6}</a:t>
            </a:r>
          </a:p>
          <a:p>
            <a:pPr eaLnBrk="1" hangingPunct="1"/>
            <a:r>
              <a:rPr lang="el-GR" sz="2400" dirty="0" smtClean="0"/>
              <a:t>Το </a:t>
            </a:r>
            <a:r>
              <a:rPr lang="el-GR" sz="2400" dirty="0" err="1" smtClean="0"/>
              <a:t>συνολο</a:t>
            </a:r>
            <a:r>
              <a:rPr lang="el-GR" sz="2400" dirty="0" smtClean="0"/>
              <a:t> </a:t>
            </a:r>
            <a:r>
              <a:rPr lang="el-GR" sz="2400" dirty="0" err="1" smtClean="0"/>
              <a:t>ολων</a:t>
            </a:r>
            <a:r>
              <a:rPr lang="el-GR" sz="2400" dirty="0" smtClean="0"/>
              <a:t> των </a:t>
            </a:r>
            <a:r>
              <a:rPr lang="el-GR" sz="2400" dirty="0" err="1" smtClean="0"/>
              <a:t>αποτελεσματων</a:t>
            </a:r>
            <a:r>
              <a:rPr lang="el-GR" sz="2400" dirty="0" smtClean="0"/>
              <a:t> </a:t>
            </a:r>
            <a:r>
              <a:rPr lang="el-GR" sz="2400" dirty="0" err="1" smtClean="0"/>
              <a:t>ειναι</a:t>
            </a:r>
            <a:r>
              <a:rPr lang="el-GR" sz="2400" dirty="0" smtClean="0"/>
              <a:t> το </a:t>
            </a:r>
            <a:r>
              <a:rPr lang="el-GR" sz="2400" b="1" u="sng" dirty="0" err="1" smtClean="0"/>
              <a:t>σιγουρο</a:t>
            </a:r>
            <a:r>
              <a:rPr lang="el-GR" sz="2400" b="1" u="sng" dirty="0" smtClean="0"/>
              <a:t> </a:t>
            </a:r>
            <a:r>
              <a:rPr lang="el-GR" sz="2400" b="1" u="sng" dirty="0" err="1" smtClean="0"/>
              <a:t>γεγονος</a:t>
            </a:r>
            <a:r>
              <a:rPr lang="el-GR" sz="2400" dirty="0" smtClean="0"/>
              <a:t>  </a:t>
            </a:r>
            <a:r>
              <a:rPr lang="en-US" sz="2400" dirty="0" smtClean="0"/>
              <a:t>S</a:t>
            </a:r>
            <a:endParaRPr lang="el-GR" sz="2400" dirty="0" smtClean="0"/>
          </a:p>
          <a:p>
            <a:pPr eaLnBrk="1" hangingPunct="1">
              <a:buFontTx/>
              <a:buNone/>
            </a:pPr>
            <a:r>
              <a:rPr lang="el-GR" sz="2400" dirty="0" smtClean="0"/>
              <a:t>     ή </a:t>
            </a:r>
            <a:r>
              <a:rPr lang="en-US" sz="2400" dirty="0" smtClean="0"/>
              <a:t> </a:t>
            </a:r>
            <a:r>
              <a:rPr lang="el-GR" sz="2400" dirty="0" smtClean="0"/>
              <a:t>ο </a:t>
            </a:r>
            <a:r>
              <a:rPr lang="el-GR" sz="2400" b="1" dirty="0" smtClean="0"/>
              <a:t>χώρος αποτελεσμάτων ή ο </a:t>
            </a:r>
            <a:r>
              <a:rPr lang="el-GR" sz="2400" b="1" dirty="0" err="1" smtClean="0"/>
              <a:t>χωρος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δειγματων</a:t>
            </a:r>
            <a:endParaRPr lang="en-US" sz="2400" b="1" dirty="0" smtClean="0"/>
          </a:p>
          <a:p>
            <a:pPr eaLnBrk="1" hangingPunct="1"/>
            <a:r>
              <a:rPr lang="el-GR" sz="2400" dirty="0" smtClean="0"/>
              <a:t>Το </a:t>
            </a:r>
            <a:r>
              <a:rPr lang="el-GR" sz="2400" b="1" u="sng" dirty="0" err="1" smtClean="0"/>
              <a:t>κενο</a:t>
            </a:r>
            <a:r>
              <a:rPr lang="el-GR" sz="2400" b="1" u="sng" dirty="0" smtClean="0"/>
              <a:t> </a:t>
            </a:r>
            <a:r>
              <a:rPr lang="el-GR" sz="2400" b="1" u="sng" dirty="0" err="1" smtClean="0"/>
              <a:t>γεγονος</a:t>
            </a:r>
            <a:r>
              <a:rPr lang="el-GR" sz="2400" dirty="0" smtClean="0"/>
              <a:t> </a:t>
            </a:r>
            <a:r>
              <a:rPr lang="el-GR" sz="2400" dirty="0" err="1" smtClean="0"/>
              <a:t>ειναι</a:t>
            </a:r>
            <a:r>
              <a:rPr lang="el-GR" sz="2400" dirty="0" smtClean="0"/>
              <a:t> το:  </a:t>
            </a:r>
            <a:r>
              <a:rPr lang="el-GR" sz="2400" b="1" dirty="0" smtClean="0">
                <a:sym typeface="Symbol" pitchFamily="18" charset="2"/>
              </a:rPr>
              <a:t></a:t>
            </a:r>
          </a:p>
          <a:p>
            <a:pPr eaLnBrk="1" hangingPunct="1"/>
            <a:r>
              <a:rPr lang="el-GR" sz="2800" dirty="0" smtClean="0">
                <a:sym typeface="Symbol" pitchFamily="18" charset="2"/>
              </a:rPr>
              <a:t>Η </a:t>
            </a:r>
            <a:r>
              <a:rPr lang="el-GR" sz="2800" dirty="0" err="1" smtClean="0">
                <a:sym typeface="Symbol" pitchFamily="18" charset="2"/>
              </a:rPr>
              <a:t>μεταδοση</a:t>
            </a:r>
            <a:r>
              <a:rPr lang="el-GR" sz="2800" dirty="0" smtClean="0">
                <a:sym typeface="Symbol" pitchFamily="18" charset="2"/>
              </a:rPr>
              <a:t> </a:t>
            </a:r>
            <a:r>
              <a:rPr lang="el-GR" sz="2800" dirty="0" err="1" smtClean="0">
                <a:sym typeface="Symbol" pitchFamily="18" charset="2"/>
              </a:rPr>
              <a:t>ενος</a:t>
            </a:r>
            <a:r>
              <a:rPr lang="el-GR" sz="2800" dirty="0" smtClean="0"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bit</a:t>
            </a:r>
            <a:r>
              <a:rPr lang="el-GR" sz="2800" dirty="0" smtClean="0">
                <a:sym typeface="Symbol" pitchFamily="18" charset="2"/>
              </a:rPr>
              <a:t>, π.χ., </a:t>
            </a:r>
            <a:r>
              <a:rPr lang="el-GR" sz="2800" dirty="0" err="1" smtClean="0">
                <a:sym typeface="Symbol" pitchFamily="18" charset="2"/>
              </a:rPr>
              <a:t>ειναι</a:t>
            </a:r>
            <a:r>
              <a:rPr lang="el-GR" sz="2800" dirty="0" smtClean="0">
                <a:sym typeface="Symbol" pitchFamily="18" charset="2"/>
              </a:rPr>
              <a:t>  </a:t>
            </a:r>
            <a:r>
              <a:rPr lang="el-GR" sz="2800" dirty="0" err="1" smtClean="0">
                <a:sym typeface="Symbol" pitchFamily="18" charset="2"/>
              </a:rPr>
              <a:t>ενα</a:t>
            </a:r>
            <a:r>
              <a:rPr lang="el-GR" sz="2800" dirty="0" smtClean="0">
                <a:sym typeface="Symbol" pitchFamily="18" charset="2"/>
              </a:rPr>
              <a:t> </a:t>
            </a:r>
            <a:r>
              <a:rPr lang="el-GR" sz="2800" dirty="0" err="1" smtClean="0">
                <a:sym typeface="Symbol" pitchFamily="18" charset="2"/>
              </a:rPr>
              <a:t>τυχαιο</a:t>
            </a:r>
            <a:r>
              <a:rPr lang="el-GR" sz="2800" dirty="0" smtClean="0">
                <a:sym typeface="Symbol" pitchFamily="18" charset="2"/>
              </a:rPr>
              <a:t> </a:t>
            </a:r>
            <a:r>
              <a:rPr lang="el-GR" sz="2800" dirty="0" err="1" smtClean="0">
                <a:sym typeface="Symbol" pitchFamily="18" charset="2"/>
              </a:rPr>
              <a:t>πειραμα</a:t>
            </a:r>
            <a:endParaRPr lang="en-GB" sz="2800" dirty="0" smtClean="0">
              <a:sym typeface="Symbol" pitchFamily="18" charset="2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5165725" y="4613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l-GR"/>
          </a:p>
        </p:txBody>
      </p:sp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5940425" y="4005263"/>
          <a:ext cx="330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164880" imgH="190440" progId="">
                  <p:embed/>
                </p:oleObj>
              </mc:Choice>
              <mc:Fallback>
                <p:oleObj name="Equation" r:id="rId5" imgW="164880" imgH="19044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4005263"/>
                        <a:ext cx="3302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2224</Words>
  <Application>Microsoft Office PowerPoint</Application>
  <PresentationFormat>Προβολή στην οθόνη (4:3)</PresentationFormat>
  <Paragraphs>402</Paragraphs>
  <Slides>37</Slides>
  <Notes>5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37</vt:i4>
      </vt:variant>
    </vt:vector>
  </HeadingPairs>
  <TitlesOfParts>
    <vt:vector size="39" baseType="lpstr">
      <vt:lpstr>Θέμα του Office</vt:lpstr>
      <vt:lpstr>Equation</vt:lpstr>
      <vt:lpstr>ΣΗΜΑΤΑ ΚΑΙ ΣΥΣΤΗΜΑΤΑ ΙΙ ΜΕΡΟΣ Β Α. ΕΞΑΜΗΝΟ 2013-14</vt:lpstr>
      <vt:lpstr> </vt:lpstr>
      <vt:lpstr>Παρουσίαση του PowerPoint</vt:lpstr>
      <vt:lpstr>   ΤΥΠΟΙ ΣΥΣΤΗΜΑΤΩΝ    ΝΤΕΤΕΡΜΙΝΙΣΤΙΚΑ ΣΥΣΤΗΜΑΤΑ ΣΤΟΧΑΣΤΙΚΑ ΣΥΣΤΗΜΑΤΑ  </vt:lpstr>
      <vt:lpstr>ΜΑΘΗΜΑΤΙΚΑ ΠΡΟΤΥΠΑ</vt:lpstr>
      <vt:lpstr>Σπουδαιοτητα των στοχαστικων διαδικασιων</vt:lpstr>
      <vt:lpstr>Δειγματικός Χώρος…  </vt:lpstr>
      <vt:lpstr>Δειγματικός Χώρος…  </vt:lpstr>
      <vt:lpstr>Τυχαια γεγονοτα</vt:lpstr>
      <vt:lpstr>Τυχαίο Πείραμα…</vt:lpstr>
      <vt:lpstr>Πιθανοτητα</vt:lpstr>
      <vt:lpstr>Ιδιότητες Πιθανοτήτων…</vt:lpstr>
      <vt:lpstr>Πιθανότητες…</vt:lpstr>
      <vt:lpstr>Ιδιότητες Πιθανοτήτων…</vt:lpstr>
      <vt:lpstr>Προσεγγίσεις στην Ανάθεση των Πιθανοτήτων …</vt:lpstr>
      <vt:lpstr>Κλασική Προσέγγιση …</vt:lpstr>
      <vt:lpstr>Κλασική Προσέγγιση …  </vt:lpstr>
      <vt:lpstr>Προσέγγιση Σχετικής Συχνότητας…</vt:lpstr>
      <vt:lpstr>Προσέγγιση Σχετικής Συχνότητας…</vt:lpstr>
      <vt:lpstr>Υποκειμενική προσέγγιση…</vt:lpstr>
      <vt:lpstr>Ενδεχόμενα και Πιθανότητες…</vt:lpstr>
      <vt:lpstr>Ενδεχόμενα και Πιθανότητες…  </vt:lpstr>
      <vt:lpstr>Ερμηνεύοντας Πιθανότητες …</vt:lpstr>
      <vt:lpstr>Δεσμευμένη Πιθανότητα …</vt:lpstr>
      <vt:lpstr>Κοινή, Περιθώρια, Δεσμευμένη, Πιθανότητα…</vt:lpstr>
      <vt:lpstr>Περιθώριες Πιθανότητες …</vt:lpstr>
      <vt:lpstr>Δεσμευμένη Πιθανότητα …</vt:lpstr>
      <vt:lpstr>Διαγραμματα Venn</vt:lpstr>
      <vt:lpstr>Σχεσεις μεταξυ τυχαιων γεγονοτων</vt:lpstr>
      <vt:lpstr>Ενδεχόμενα και Πιθανότητες…</vt:lpstr>
      <vt:lpstr>Ενδεχόμενα και Πιθανότητες…  </vt:lpstr>
      <vt:lpstr>Ερμηνεύοντας Πιθανότητες …</vt:lpstr>
      <vt:lpstr>Δεσμευμένη Πιθανότητα …</vt:lpstr>
      <vt:lpstr>Κοινή, Περιθώρια, Δεσμευμένη, Πιθανότητα…</vt:lpstr>
      <vt:lpstr>Δεσμευμένη Πιθανότητα …</vt:lpstr>
      <vt:lpstr>Δεσμευμένη Πιθανότητα …</vt:lpstr>
      <vt:lpstr>Ανεξαρτησία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ΣΗΜΑΤΑ ΚΑΙ ΣΥΣΤΗΜΑΤΑ ΙΙ ΜΕΡΟΣ Β</dc:title>
  <dc:creator>Peter</dc:creator>
  <cp:lastModifiedBy>groumpos</cp:lastModifiedBy>
  <cp:revision>40</cp:revision>
  <dcterms:created xsi:type="dcterms:W3CDTF">2013-11-06T17:40:00Z</dcterms:created>
  <dcterms:modified xsi:type="dcterms:W3CDTF">2013-11-08T09:26:15Z</dcterms:modified>
</cp:coreProperties>
</file>