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25"/>
  </p:notesMasterIdLst>
  <p:sldIdLst>
    <p:sldId id="256" r:id="rId2"/>
    <p:sldId id="257" r:id="rId3"/>
    <p:sldId id="258" r:id="rId4"/>
    <p:sldId id="259" r:id="rId5"/>
    <p:sldId id="260" r:id="rId6"/>
    <p:sldId id="261" r:id="rId7"/>
    <p:sldId id="262" r:id="rId8"/>
    <p:sldId id="263" r:id="rId9"/>
    <p:sldId id="267" r:id="rId10"/>
    <p:sldId id="264" r:id="rId11"/>
    <p:sldId id="265" r:id="rId12"/>
    <p:sldId id="266" r:id="rId13"/>
    <p:sldId id="280" r:id="rId14"/>
    <p:sldId id="279" r:id="rId15"/>
    <p:sldId id="268" r:id="rId16"/>
    <p:sldId id="270" r:id="rId17"/>
    <p:sldId id="271" r:id="rId18"/>
    <p:sldId id="273" r:id="rId19"/>
    <p:sldId id="274" r:id="rId20"/>
    <p:sldId id="275" r:id="rId21"/>
    <p:sldId id="276" r:id="rId22"/>
    <p:sldId id="277" r:id="rId23"/>
    <p:sldId id="278" r:id="rId2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81" autoAdjust="0"/>
    <p:restoredTop sz="94660"/>
  </p:normalViewPr>
  <p:slideViewPr>
    <p:cSldViewPr snapToGrid="0">
      <p:cViewPr varScale="1">
        <p:scale>
          <a:sx n="104" d="100"/>
          <a:sy n="104" d="100"/>
        </p:scale>
        <p:origin x="114" y="276"/>
      </p:cViewPr>
      <p:guideLst/>
    </p:cSldViewPr>
  </p:slideViewPr>
  <p:notesTextViewPr>
    <p:cViewPr>
      <p:scale>
        <a:sx n="1" d="1"/>
        <a:sy n="1" d="1"/>
      </p:scale>
      <p:origin x="0" y="0"/>
    </p:cViewPr>
  </p:notesTextViewPr>
  <p:sorterViewPr>
    <p:cViewPr>
      <p:scale>
        <a:sx n="100" d="100"/>
        <a:sy n="100" d="100"/>
      </p:scale>
      <p:origin x="0" y="-555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12.wmf"/><Relationship Id="rId1" Type="http://schemas.openxmlformats.org/officeDocument/2006/relationships/image" Target="../media/image11.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4.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Θέση ημερομηνίας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F4A8D8E-5790-44EE-8C00-B5FDFB3DA53B}" type="datetimeFigureOut">
              <a:rPr lang="en-US" smtClean="0"/>
              <a:t>2/26/2016</a:t>
            </a:fld>
            <a:endParaRPr lang="en-US"/>
          </a:p>
        </p:txBody>
      </p:sp>
      <p:sp>
        <p:nvSpPr>
          <p:cNvPr id="4" name="Θέση εικόνας διαφάνειας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Θέση σημειώσεων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6" name="Θέση υποσέλιδου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Θέση αριθμού διαφάνειας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9D845C0-B50A-4119-8B4C-097F7B8E45FD}" type="slidenum">
              <a:rPr lang="en-US" smtClean="0"/>
              <a:t>‹#›</a:t>
            </a:fld>
            <a:endParaRPr lang="en-US"/>
          </a:p>
        </p:txBody>
      </p:sp>
    </p:spTree>
    <p:extLst>
      <p:ext uri="{BB962C8B-B14F-4D97-AF65-F5344CB8AC3E}">
        <p14:creationId xmlns:p14="http://schemas.microsoft.com/office/powerpoint/2010/main" val="38178911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n-US"/>
          </a:p>
        </p:txBody>
      </p:sp>
      <p:sp>
        <p:nvSpPr>
          <p:cNvPr id="4" name="Θέση αριθμού διαφάνειας 3"/>
          <p:cNvSpPr>
            <a:spLocks noGrp="1"/>
          </p:cNvSpPr>
          <p:nvPr>
            <p:ph type="sldNum" sz="quarter" idx="10"/>
          </p:nvPr>
        </p:nvSpPr>
        <p:spPr/>
        <p:txBody>
          <a:bodyPr/>
          <a:lstStyle/>
          <a:p>
            <a:fld id="{69D845C0-B50A-4119-8B4C-097F7B8E45FD}" type="slidenum">
              <a:rPr lang="en-US" smtClean="0"/>
              <a:t>15</a:t>
            </a:fld>
            <a:endParaRPr lang="en-US"/>
          </a:p>
        </p:txBody>
      </p:sp>
    </p:spTree>
    <p:extLst>
      <p:ext uri="{BB962C8B-B14F-4D97-AF65-F5344CB8AC3E}">
        <p14:creationId xmlns:p14="http://schemas.microsoft.com/office/powerpoint/2010/main" val="32400984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l-GR" smtClean="0"/>
              <a:t>Στυλ κύριου τίτλου</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Στυλ κύριου υπότιτλου</a:t>
            </a:r>
            <a:endParaRPr lang="en-US" dirty="0"/>
          </a:p>
        </p:txBody>
      </p:sp>
      <p:sp>
        <p:nvSpPr>
          <p:cNvPr id="4" name="Date Placeholder 3"/>
          <p:cNvSpPr>
            <a:spLocks noGrp="1"/>
          </p:cNvSpPr>
          <p:nvPr>
            <p:ph type="dt" sz="half" idx="10"/>
          </p:nvPr>
        </p:nvSpPr>
        <p:spPr/>
        <p:txBody>
          <a:bodyPr/>
          <a:lstStyle/>
          <a:p>
            <a:fld id="{15483D4A-7F4D-4B2C-AED9-2CF32BF859B3}" type="datetime1">
              <a:rPr lang="en-US" smtClean="0"/>
              <a:t>2/26/2016</a:t>
            </a:fld>
            <a:endParaRPr lang="en-US" dirty="0"/>
          </a:p>
        </p:txBody>
      </p:sp>
      <p:sp>
        <p:nvSpPr>
          <p:cNvPr id="5" name="Footer Placeholder 4"/>
          <p:cNvSpPr>
            <a:spLocks noGrp="1"/>
          </p:cNvSpPr>
          <p:nvPr>
            <p:ph type="ftr" sz="quarter" idx="11"/>
          </p:nvPr>
        </p:nvSpPr>
        <p:spPr/>
        <p:txBody>
          <a:bodyPr/>
          <a:lstStyle/>
          <a:p>
            <a:r>
              <a:rPr lang="el-GR" smtClean="0"/>
              <a:t>Ειδικά Θέματα Θέματα Χρηματοοικονομικής, Κωνσταντίνος Δράκος </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Τίτλος και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l-GR" smtClean="0"/>
              <a:t>Στυλ κύριου τίτλου</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
        <p:nvSpPr>
          <p:cNvPr id="4" name="Date Placeholder 3"/>
          <p:cNvSpPr>
            <a:spLocks noGrp="1"/>
          </p:cNvSpPr>
          <p:nvPr>
            <p:ph type="dt" sz="half" idx="10"/>
          </p:nvPr>
        </p:nvSpPr>
        <p:spPr/>
        <p:txBody>
          <a:bodyPr/>
          <a:lstStyle/>
          <a:p>
            <a:fld id="{E0215413-01F5-4EF9-9BF3-33051BAE0290}" type="datetime1">
              <a:rPr lang="en-US" smtClean="0"/>
              <a:t>2/26/2016</a:t>
            </a:fld>
            <a:endParaRPr lang="en-US" dirty="0"/>
          </a:p>
        </p:txBody>
      </p:sp>
      <p:sp>
        <p:nvSpPr>
          <p:cNvPr id="5" name="Footer Placeholder 4"/>
          <p:cNvSpPr>
            <a:spLocks noGrp="1"/>
          </p:cNvSpPr>
          <p:nvPr>
            <p:ph type="ftr" sz="quarter" idx="11"/>
          </p:nvPr>
        </p:nvSpPr>
        <p:spPr/>
        <p:txBody>
          <a:bodyPr/>
          <a:lstStyle/>
          <a:p>
            <a:r>
              <a:rPr lang="el-GR" smtClean="0"/>
              <a:t>Ειδικά Θέματα Θέματα Χρηματοοικονομικής, Κωνσταντίνος Δράκος </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Εισαγωγικά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l-GR" smtClean="0"/>
              <a:t>Στυλ κύριου τίτλου</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l-GR" smtClean="0"/>
              <a:t>Στυλ υποδείγματος κειμένου</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
        <p:nvSpPr>
          <p:cNvPr id="4" name="Date Placeholder 3"/>
          <p:cNvSpPr>
            <a:spLocks noGrp="1"/>
          </p:cNvSpPr>
          <p:nvPr>
            <p:ph type="dt" sz="half" idx="10"/>
          </p:nvPr>
        </p:nvSpPr>
        <p:spPr/>
        <p:txBody>
          <a:bodyPr/>
          <a:lstStyle/>
          <a:p>
            <a:fld id="{0390FA94-F4D9-4E42-9A6A-39211A5BABDE}" type="datetime1">
              <a:rPr lang="en-US" smtClean="0"/>
              <a:t>2/26/2016</a:t>
            </a:fld>
            <a:endParaRPr lang="en-US" dirty="0"/>
          </a:p>
        </p:txBody>
      </p:sp>
      <p:sp>
        <p:nvSpPr>
          <p:cNvPr id="5" name="Footer Placeholder 4"/>
          <p:cNvSpPr>
            <a:spLocks noGrp="1"/>
          </p:cNvSpPr>
          <p:nvPr>
            <p:ph type="ftr" sz="quarter" idx="11"/>
          </p:nvPr>
        </p:nvSpPr>
        <p:spPr/>
        <p:txBody>
          <a:bodyPr/>
          <a:lstStyle/>
          <a:p>
            <a:r>
              <a:rPr lang="el-GR" smtClean="0"/>
              <a:t>Ειδικά Θέματα Θέματα Χρηματοοικονομικής, Κωνσταντίνος Δράκος </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Κάρτα ονόματος">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l-GR" smtClean="0"/>
              <a:t>Στυλ κύριου τίτλου</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
        <p:nvSpPr>
          <p:cNvPr id="4" name="Date Placeholder 3"/>
          <p:cNvSpPr>
            <a:spLocks noGrp="1"/>
          </p:cNvSpPr>
          <p:nvPr>
            <p:ph type="dt" sz="half" idx="10"/>
          </p:nvPr>
        </p:nvSpPr>
        <p:spPr/>
        <p:txBody>
          <a:bodyPr/>
          <a:lstStyle/>
          <a:p>
            <a:fld id="{677C9719-03E7-4402-B710-370D03EC1839}" type="datetime1">
              <a:rPr lang="en-US" smtClean="0"/>
              <a:t>2/26/2016</a:t>
            </a:fld>
            <a:endParaRPr lang="en-US" dirty="0"/>
          </a:p>
        </p:txBody>
      </p:sp>
      <p:sp>
        <p:nvSpPr>
          <p:cNvPr id="5" name="Footer Placeholder 4"/>
          <p:cNvSpPr>
            <a:spLocks noGrp="1"/>
          </p:cNvSpPr>
          <p:nvPr>
            <p:ph type="ftr" sz="quarter" idx="11"/>
          </p:nvPr>
        </p:nvSpPr>
        <p:spPr/>
        <p:txBody>
          <a:bodyPr/>
          <a:lstStyle/>
          <a:p>
            <a:r>
              <a:rPr lang="el-GR" smtClean="0"/>
              <a:t>Ειδικά Θέματα Θέματα Χρηματοοικονομικής, Κωνσταντίνος Δράκος </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Κάρτα ονόματος με φράση">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l-GR" smtClean="0"/>
              <a:t>Στυλ κύριου τίτλου</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l-GR" smtClean="0"/>
              <a:t>Στυλ υποδείγματος κειμένου</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
        <p:nvSpPr>
          <p:cNvPr id="4" name="Date Placeholder 3"/>
          <p:cNvSpPr>
            <a:spLocks noGrp="1"/>
          </p:cNvSpPr>
          <p:nvPr>
            <p:ph type="dt" sz="half" idx="10"/>
          </p:nvPr>
        </p:nvSpPr>
        <p:spPr/>
        <p:txBody>
          <a:bodyPr/>
          <a:lstStyle/>
          <a:p>
            <a:fld id="{BC791BF0-5235-42C0-9387-C223F5E8BAA5}" type="datetime1">
              <a:rPr lang="en-US" smtClean="0"/>
              <a:t>2/26/2016</a:t>
            </a:fld>
            <a:endParaRPr lang="en-US" dirty="0"/>
          </a:p>
        </p:txBody>
      </p:sp>
      <p:sp>
        <p:nvSpPr>
          <p:cNvPr id="5" name="Footer Placeholder 4"/>
          <p:cNvSpPr>
            <a:spLocks noGrp="1"/>
          </p:cNvSpPr>
          <p:nvPr>
            <p:ph type="ftr" sz="quarter" idx="11"/>
          </p:nvPr>
        </p:nvSpPr>
        <p:spPr/>
        <p:txBody>
          <a:bodyPr/>
          <a:lstStyle/>
          <a:p>
            <a:r>
              <a:rPr lang="el-GR" smtClean="0"/>
              <a:t>Ειδικά Θέματα Θέματα Χρηματοοικονομικής, Κωνσταντίνος Δράκος </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ή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l-GR" smtClean="0"/>
              <a:t>Στυλ κύριου τίτλου</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l-GR" smtClean="0"/>
              <a:t>Στυλ υποδείγματος κειμένου</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
        <p:nvSpPr>
          <p:cNvPr id="4" name="Date Placeholder 3"/>
          <p:cNvSpPr>
            <a:spLocks noGrp="1"/>
          </p:cNvSpPr>
          <p:nvPr>
            <p:ph type="dt" sz="half" idx="10"/>
          </p:nvPr>
        </p:nvSpPr>
        <p:spPr/>
        <p:txBody>
          <a:bodyPr/>
          <a:lstStyle/>
          <a:p>
            <a:fld id="{E8064B30-9D34-4A97-AB51-1355E556260A}" type="datetime1">
              <a:rPr lang="en-US" smtClean="0"/>
              <a:t>2/26/2016</a:t>
            </a:fld>
            <a:endParaRPr lang="en-US" dirty="0"/>
          </a:p>
        </p:txBody>
      </p:sp>
      <p:sp>
        <p:nvSpPr>
          <p:cNvPr id="5" name="Footer Placeholder 4"/>
          <p:cNvSpPr>
            <a:spLocks noGrp="1"/>
          </p:cNvSpPr>
          <p:nvPr>
            <p:ph type="ftr" sz="quarter" idx="11"/>
          </p:nvPr>
        </p:nvSpPr>
        <p:spPr/>
        <p:txBody>
          <a:bodyPr/>
          <a:lstStyle/>
          <a:p>
            <a:r>
              <a:rPr lang="el-GR" smtClean="0"/>
              <a:t>Ειδικά Θέματα Θέματα Χρηματοοικονομικής, Κωνσταντίνος Δράκος </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n-US" dirty="0"/>
          </a:p>
        </p:txBody>
      </p:sp>
      <p:sp>
        <p:nvSpPr>
          <p:cNvPr id="3" name="Vertical Text Placeholder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Date Placeholder 3"/>
          <p:cNvSpPr>
            <a:spLocks noGrp="1"/>
          </p:cNvSpPr>
          <p:nvPr>
            <p:ph type="dt" sz="half" idx="10"/>
          </p:nvPr>
        </p:nvSpPr>
        <p:spPr/>
        <p:txBody>
          <a:bodyPr/>
          <a:lstStyle/>
          <a:p>
            <a:fld id="{D276C0F7-7929-4338-A33A-3D7CCE7FCBC8}" type="datetime1">
              <a:rPr lang="en-US" smtClean="0"/>
              <a:t>2/26/2016</a:t>
            </a:fld>
            <a:endParaRPr lang="en-US" dirty="0"/>
          </a:p>
        </p:txBody>
      </p:sp>
      <p:sp>
        <p:nvSpPr>
          <p:cNvPr id="5" name="Footer Placeholder 4"/>
          <p:cNvSpPr>
            <a:spLocks noGrp="1"/>
          </p:cNvSpPr>
          <p:nvPr>
            <p:ph type="ftr" sz="quarter" idx="11"/>
          </p:nvPr>
        </p:nvSpPr>
        <p:spPr/>
        <p:txBody>
          <a:bodyPr/>
          <a:lstStyle/>
          <a:p>
            <a:r>
              <a:rPr lang="el-GR" smtClean="0"/>
              <a:t>Ειδικά Θέματα Θέματα Χρηματοοικονομικής, Κωνσταντίνος Δράκος </a:t>
            </a:r>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l-GR" smtClean="0"/>
              <a:t>Στυλ κύριου τίτλου</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Date Placeholder 3"/>
          <p:cNvSpPr>
            <a:spLocks noGrp="1"/>
          </p:cNvSpPr>
          <p:nvPr>
            <p:ph type="dt" sz="half" idx="10"/>
          </p:nvPr>
        </p:nvSpPr>
        <p:spPr/>
        <p:txBody>
          <a:bodyPr/>
          <a:lstStyle/>
          <a:p>
            <a:fld id="{282E4127-4E80-412A-9FD8-D1D0C475E594}" type="datetime1">
              <a:rPr lang="en-US" smtClean="0"/>
              <a:t>2/26/2016</a:t>
            </a:fld>
            <a:endParaRPr lang="en-US" dirty="0"/>
          </a:p>
        </p:txBody>
      </p:sp>
      <p:sp>
        <p:nvSpPr>
          <p:cNvPr id="5" name="Footer Placeholder 4"/>
          <p:cNvSpPr>
            <a:spLocks noGrp="1"/>
          </p:cNvSpPr>
          <p:nvPr>
            <p:ph type="ftr" sz="quarter" idx="11"/>
          </p:nvPr>
        </p:nvSpPr>
        <p:spPr/>
        <p:txBody>
          <a:bodyPr/>
          <a:lstStyle/>
          <a:p>
            <a:r>
              <a:rPr lang="el-GR" smtClean="0"/>
              <a:t>Ειδικά Θέματα Θέματα Χρηματοοικονομικής, Κωνσταντίνος Δράκος </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l-GR" smtClean="0"/>
              <a:t>Στυλ κύριου τίτλου</a:t>
            </a:r>
            <a:endParaRPr lang="en-US" dirty="0"/>
          </a:p>
        </p:txBody>
      </p:sp>
      <p:sp>
        <p:nvSpPr>
          <p:cNvPr id="3" name="Content Placeholder 2"/>
          <p:cNvSpPr>
            <a:spLocks noGrp="1"/>
          </p:cNvSpPr>
          <p:nvPr>
            <p:ph idx="1"/>
          </p:nvPr>
        </p:nvSpPr>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Date Placeholder 3"/>
          <p:cNvSpPr>
            <a:spLocks noGrp="1"/>
          </p:cNvSpPr>
          <p:nvPr>
            <p:ph type="dt" sz="half" idx="10"/>
          </p:nvPr>
        </p:nvSpPr>
        <p:spPr/>
        <p:txBody>
          <a:bodyPr/>
          <a:lstStyle/>
          <a:p>
            <a:fld id="{EEDC5945-FD43-498B-BBB6-B1EDD71F9963}" type="datetime1">
              <a:rPr lang="en-US" smtClean="0"/>
              <a:t>2/26/2016</a:t>
            </a:fld>
            <a:endParaRPr lang="en-US" dirty="0"/>
          </a:p>
        </p:txBody>
      </p:sp>
      <p:sp>
        <p:nvSpPr>
          <p:cNvPr id="5" name="Footer Placeholder 4"/>
          <p:cNvSpPr>
            <a:spLocks noGrp="1"/>
          </p:cNvSpPr>
          <p:nvPr>
            <p:ph type="ftr" sz="quarter" idx="11"/>
          </p:nvPr>
        </p:nvSpPr>
        <p:spPr/>
        <p:txBody>
          <a:bodyPr/>
          <a:lstStyle/>
          <a:p>
            <a:r>
              <a:rPr lang="el-GR" smtClean="0"/>
              <a:t>Ειδικά Θέματα Θέματα Χρηματοοικονομικής, Κωνσταντίνος Δράκος </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l-GR" smtClean="0"/>
              <a:t>Στυλ κύριου τίτλου</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
        <p:nvSpPr>
          <p:cNvPr id="4" name="Date Placeholder 3"/>
          <p:cNvSpPr>
            <a:spLocks noGrp="1"/>
          </p:cNvSpPr>
          <p:nvPr>
            <p:ph type="dt" sz="half" idx="10"/>
          </p:nvPr>
        </p:nvSpPr>
        <p:spPr/>
        <p:txBody>
          <a:bodyPr/>
          <a:lstStyle/>
          <a:p>
            <a:fld id="{1ABFC81E-9BE2-4BD7-8A87-6CF7A2B4ED0E}" type="datetime1">
              <a:rPr lang="en-US" smtClean="0"/>
              <a:t>2/26/2016</a:t>
            </a:fld>
            <a:endParaRPr lang="en-US" dirty="0"/>
          </a:p>
        </p:txBody>
      </p:sp>
      <p:sp>
        <p:nvSpPr>
          <p:cNvPr id="5" name="Footer Placeholder 4"/>
          <p:cNvSpPr>
            <a:spLocks noGrp="1"/>
          </p:cNvSpPr>
          <p:nvPr>
            <p:ph type="ftr" sz="quarter" idx="11"/>
          </p:nvPr>
        </p:nvSpPr>
        <p:spPr/>
        <p:txBody>
          <a:bodyPr/>
          <a:lstStyle/>
          <a:p>
            <a:r>
              <a:rPr lang="el-GR" smtClean="0"/>
              <a:t>Ειδικά Θέματα Θέματα Χρηματοοικονομικής, Κωνσταντίνος Δράκος </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5" name="Date Placeholder 4"/>
          <p:cNvSpPr>
            <a:spLocks noGrp="1"/>
          </p:cNvSpPr>
          <p:nvPr>
            <p:ph type="dt" sz="half" idx="10"/>
          </p:nvPr>
        </p:nvSpPr>
        <p:spPr/>
        <p:txBody>
          <a:bodyPr/>
          <a:lstStyle/>
          <a:p>
            <a:fld id="{A3338F85-9148-4C2D-B2AA-3C48753608BA}" type="datetime1">
              <a:rPr lang="en-US" smtClean="0"/>
              <a:t>2/26/2016</a:t>
            </a:fld>
            <a:endParaRPr lang="en-US" dirty="0"/>
          </a:p>
        </p:txBody>
      </p:sp>
      <p:sp>
        <p:nvSpPr>
          <p:cNvPr id="6" name="Footer Placeholder 5"/>
          <p:cNvSpPr>
            <a:spLocks noGrp="1"/>
          </p:cNvSpPr>
          <p:nvPr>
            <p:ph type="ftr" sz="quarter" idx="11"/>
          </p:nvPr>
        </p:nvSpPr>
        <p:spPr/>
        <p:txBody>
          <a:bodyPr/>
          <a:lstStyle/>
          <a:p>
            <a:r>
              <a:rPr lang="el-GR" smtClean="0"/>
              <a:t>Ειδικά Θέματα Θέματα Χρηματοοικονομικής, Κωνσταντίνος Δράκος </a:t>
            </a:r>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l-GR" smtClean="0"/>
              <a:t>Στυλ κύριου τίτλου</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7" name="Date Placeholder 6"/>
          <p:cNvSpPr>
            <a:spLocks noGrp="1"/>
          </p:cNvSpPr>
          <p:nvPr>
            <p:ph type="dt" sz="half" idx="10"/>
          </p:nvPr>
        </p:nvSpPr>
        <p:spPr/>
        <p:txBody>
          <a:bodyPr/>
          <a:lstStyle/>
          <a:p>
            <a:fld id="{A97262C8-A57C-4D80-942F-707CCCE00F2D}" type="datetime1">
              <a:rPr lang="en-US" smtClean="0"/>
              <a:t>2/26/2016</a:t>
            </a:fld>
            <a:endParaRPr lang="en-US" dirty="0"/>
          </a:p>
        </p:txBody>
      </p:sp>
      <p:sp>
        <p:nvSpPr>
          <p:cNvPr id="8" name="Footer Placeholder 7"/>
          <p:cNvSpPr>
            <a:spLocks noGrp="1"/>
          </p:cNvSpPr>
          <p:nvPr>
            <p:ph type="ftr" sz="quarter" idx="11"/>
          </p:nvPr>
        </p:nvSpPr>
        <p:spPr/>
        <p:txBody>
          <a:bodyPr/>
          <a:lstStyle/>
          <a:p>
            <a:r>
              <a:rPr lang="el-GR" smtClean="0"/>
              <a:t>Ειδικά Θέματα Θέματα Χρηματοοικονομικής, Κωνσταντίνος Δράκος </a:t>
            </a:r>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l-GR" smtClean="0"/>
              <a:t>Στυλ κύριου τίτλου</a:t>
            </a:r>
            <a:endParaRPr lang="en-US" dirty="0"/>
          </a:p>
        </p:txBody>
      </p:sp>
      <p:sp>
        <p:nvSpPr>
          <p:cNvPr id="3" name="Date Placeholder 2"/>
          <p:cNvSpPr>
            <a:spLocks noGrp="1"/>
          </p:cNvSpPr>
          <p:nvPr>
            <p:ph type="dt" sz="half" idx="10"/>
          </p:nvPr>
        </p:nvSpPr>
        <p:spPr/>
        <p:txBody>
          <a:bodyPr/>
          <a:lstStyle/>
          <a:p>
            <a:fld id="{90525A05-3410-46A7-802D-65C96B1F082F}" type="datetime1">
              <a:rPr lang="en-US" smtClean="0"/>
              <a:t>2/26/2016</a:t>
            </a:fld>
            <a:endParaRPr lang="en-US" dirty="0"/>
          </a:p>
        </p:txBody>
      </p:sp>
      <p:sp>
        <p:nvSpPr>
          <p:cNvPr id="4" name="Footer Placeholder 3"/>
          <p:cNvSpPr>
            <a:spLocks noGrp="1"/>
          </p:cNvSpPr>
          <p:nvPr>
            <p:ph type="ftr" sz="quarter" idx="11"/>
          </p:nvPr>
        </p:nvSpPr>
        <p:spPr/>
        <p:txBody>
          <a:bodyPr/>
          <a:lstStyle/>
          <a:p>
            <a:r>
              <a:rPr lang="el-GR" smtClean="0"/>
              <a:t>Ειδικά Θέματα Θέματα Χρηματοοικονομικής, Κωνσταντίνος Δράκος </a:t>
            </a:r>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4F47297-53CC-47BB-B72F-CF432076573E}" type="datetime1">
              <a:rPr lang="en-US" smtClean="0"/>
              <a:t>2/26/2016</a:t>
            </a:fld>
            <a:endParaRPr lang="en-US" dirty="0"/>
          </a:p>
        </p:txBody>
      </p:sp>
      <p:sp>
        <p:nvSpPr>
          <p:cNvPr id="3" name="Footer Placeholder 2"/>
          <p:cNvSpPr>
            <a:spLocks noGrp="1"/>
          </p:cNvSpPr>
          <p:nvPr>
            <p:ph type="ftr" sz="quarter" idx="11"/>
          </p:nvPr>
        </p:nvSpPr>
        <p:spPr/>
        <p:txBody>
          <a:bodyPr/>
          <a:lstStyle/>
          <a:p>
            <a:r>
              <a:rPr lang="el-GR" smtClean="0"/>
              <a:t>Ειδικά Θέματα Θέματα Χρηματοοικονομικής, Κωνσταντίνος Δράκος </a:t>
            </a:r>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l-GR" smtClean="0"/>
              <a:t>Στυλ κύριου τίτλου</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l-GR" smtClean="0"/>
              <a:t>Στυλ υποδείγματος κειμένου</a:t>
            </a:r>
          </a:p>
        </p:txBody>
      </p:sp>
      <p:sp>
        <p:nvSpPr>
          <p:cNvPr id="5" name="Date Placeholder 4"/>
          <p:cNvSpPr>
            <a:spLocks noGrp="1"/>
          </p:cNvSpPr>
          <p:nvPr>
            <p:ph type="dt" sz="half" idx="10"/>
          </p:nvPr>
        </p:nvSpPr>
        <p:spPr/>
        <p:txBody>
          <a:bodyPr/>
          <a:lstStyle/>
          <a:p>
            <a:fld id="{F18EA158-C184-40C9-B10D-817661A15FA8}" type="datetime1">
              <a:rPr lang="en-US" smtClean="0"/>
              <a:t>2/26/2016</a:t>
            </a:fld>
            <a:endParaRPr lang="en-US" dirty="0"/>
          </a:p>
        </p:txBody>
      </p:sp>
      <p:sp>
        <p:nvSpPr>
          <p:cNvPr id="6" name="Footer Placeholder 5"/>
          <p:cNvSpPr>
            <a:spLocks noGrp="1"/>
          </p:cNvSpPr>
          <p:nvPr>
            <p:ph type="ftr" sz="quarter" idx="11"/>
          </p:nvPr>
        </p:nvSpPr>
        <p:spPr/>
        <p:txBody>
          <a:bodyPr/>
          <a:lstStyle/>
          <a:p>
            <a:r>
              <a:rPr lang="el-GR" smtClean="0"/>
              <a:t>Ειδικά Θέματα Θέματα Χρηματοοικονομικής, Κωνσταντίνος Δράκος </a:t>
            </a:r>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l-GR" smtClean="0"/>
              <a:t>Στυλ κύριου τίτλου</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smtClean="0"/>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Date Placeholder 4"/>
          <p:cNvSpPr>
            <a:spLocks noGrp="1"/>
          </p:cNvSpPr>
          <p:nvPr>
            <p:ph type="dt" sz="half" idx="10"/>
          </p:nvPr>
        </p:nvSpPr>
        <p:spPr/>
        <p:txBody>
          <a:bodyPr/>
          <a:lstStyle/>
          <a:p>
            <a:fld id="{AB1473C9-72B0-4EDA-9373-56915F981690}" type="datetime1">
              <a:rPr lang="en-US" smtClean="0"/>
              <a:t>2/26/2016</a:t>
            </a:fld>
            <a:endParaRPr lang="en-US" dirty="0"/>
          </a:p>
        </p:txBody>
      </p:sp>
      <p:sp>
        <p:nvSpPr>
          <p:cNvPr id="6" name="Footer Placeholder 5"/>
          <p:cNvSpPr>
            <a:spLocks noGrp="1"/>
          </p:cNvSpPr>
          <p:nvPr>
            <p:ph type="ftr" sz="quarter" idx="11"/>
          </p:nvPr>
        </p:nvSpPr>
        <p:spPr/>
        <p:txBody>
          <a:bodyPr/>
          <a:lstStyle/>
          <a:p>
            <a:r>
              <a:rPr lang="el-GR" smtClean="0"/>
              <a:t>Ειδικά Θέματα Θέματα Χρηματοοικονομικής, Κωνσταντίνος Δράκος </a:t>
            </a:r>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l-GR" smtClean="0"/>
              <a:t>Στυλ κύριου τίτλου</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D6B51197-2E7C-413F-9BF7-3EB7DBF67BC5}" type="datetime1">
              <a:rPr lang="en-US" smtClean="0"/>
              <a:t>2/26/2016</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r>
              <a:rPr lang="el-GR" smtClean="0"/>
              <a:t>Ειδικά Θέματα Θέματα Χρηματοοικονομικής, Κωνσταντίνος Δράκος </a:t>
            </a:r>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hf hdr="0" dt="0"/>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12.wmf"/><Relationship Id="rId5" Type="http://schemas.openxmlformats.org/officeDocument/2006/relationships/oleObject" Target="../embeddings/oleObject2.bin"/><Relationship Id="rId4" Type="http://schemas.openxmlformats.org/officeDocument/2006/relationships/image" Target="../media/image11.wmf"/></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3.e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14.wmf"/></Relationships>
</file>

<file path=ppt/slides/_rels/slide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p:txBody>
          <a:bodyPr/>
          <a:lstStyle/>
          <a:p>
            <a:r>
              <a:rPr lang="en-US" dirty="0" smtClean="0"/>
              <a:t>Empirical properties of stock prices and returns</a:t>
            </a:r>
            <a:endParaRPr lang="en-US" dirty="0"/>
          </a:p>
        </p:txBody>
      </p:sp>
      <p:sp>
        <p:nvSpPr>
          <p:cNvPr id="3" name="Υπότιτλος 2"/>
          <p:cNvSpPr>
            <a:spLocks noGrp="1"/>
          </p:cNvSpPr>
          <p:nvPr>
            <p:ph type="subTitle" idx="1"/>
          </p:nvPr>
        </p:nvSpPr>
        <p:spPr/>
        <p:txBody>
          <a:bodyPr>
            <a:normAutofit fontScale="62500" lnSpcReduction="20000"/>
          </a:bodyPr>
          <a:lstStyle/>
          <a:p>
            <a:pPr>
              <a:defRPr/>
            </a:pPr>
            <a:r>
              <a:rPr lang="el-GR" dirty="0"/>
              <a:t>Κωνσταντίνος Δράκος</a:t>
            </a:r>
          </a:p>
          <a:p>
            <a:pPr>
              <a:defRPr/>
            </a:pPr>
            <a:r>
              <a:rPr lang="el-GR" dirty="0"/>
              <a:t>Αναπληρωτής Καθηγητής</a:t>
            </a:r>
          </a:p>
          <a:p>
            <a:pPr>
              <a:defRPr/>
            </a:pPr>
            <a:r>
              <a:rPr lang="el-GR" dirty="0"/>
              <a:t>Τμήμα Λογιστικής &amp; Χρηματοοικονομικής</a:t>
            </a:r>
          </a:p>
          <a:p>
            <a:pPr>
              <a:defRPr/>
            </a:pPr>
            <a:r>
              <a:rPr lang="el-GR" dirty="0"/>
              <a:t>Οικονομικό Πανεπιστήμιο Αθηνών </a:t>
            </a:r>
            <a:endParaRPr lang="en-US" dirty="0"/>
          </a:p>
          <a:p>
            <a:endParaRPr lang="en-US" dirty="0"/>
          </a:p>
        </p:txBody>
      </p:sp>
      <p:sp>
        <p:nvSpPr>
          <p:cNvPr id="4" name="Θέση αριθμού διαφάνειας 3"/>
          <p:cNvSpPr>
            <a:spLocks noGrp="1"/>
          </p:cNvSpPr>
          <p:nvPr>
            <p:ph type="sldNum" sz="quarter" idx="12"/>
          </p:nvPr>
        </p:nvSpPr>
        <p:spPr/>
        <p:txBody>
          <a:bodyPr/>
          <a:lstStyle/>
          <a:p>
            <a:fld id="{D57F1E4F-1CFF-5643-939E-217C01CDF565}" type="slidenum">
              <a:rPr lang="en-US" smtClean="0"/>
              <a:pPr/>
              <a:t>1</a:t>
            </a:fld>
            <a:endParaRPr lang="en-US" dirty="0"/>
          </a:p>
        </p:txBody>
      </p:sp>
      <p:sp>
        <p:nvSpPr>
          <p:cNvPr id="5" name="Θέση υποσέλιδου 4"/>
          <p:cNvSpPr>
            <a:spLocks noGrp="1"/>
          </p:cNvSpPr>
          <p:nvPr>
            <p:ph type="ftr" sz="quarter" idx="11"/>
          </p:nvPr>
        </p:nvSpPr>
        <p:spPr/>
        <p:txBody>
          <a:bodyPr/>
          <a:lstStyle/>
          <a:p>
            <a:r>
              <a:rPr lang="el-GR" smtClean="0"/>
              <a:t>Ειδικά Θέματα Θέματα Χρηματοοικονομικής, Κωνσταντίνος Δράκος </a:t>
            </a:r>
            <a:endParaRPr lang="en-US" dirty="0"/>
          </a:p>
        </p:txBody>
      </p:sp>
    </p:spTree>
    <p:extLst>
      <p:ext uri="{BB962C8B-B14F-4D97-AF65-F5344CB8AC3E}">
        <p14:creationId xmlns:p14="http://schemas.microsoft.com/office/powerpoint/2010/main" val="83508753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US" dirty="0" smtClean="0"/>
              <a:t>The empirical distribution of returns </a:t>
            </a:r>
            <a:endParaRPr lang="en-US" dirty="0"/>
          </a:p>
        </p:txBody>
      </p:sp>
      <p:pic>
        <p:nvPicPr>
          <p:cNvPr id="4" name="Θέση περιεχομένου 3"/>
          <p:cNvPicPr>
            <a:picLocks noGrp="1" noChangeAspect="1"/>
          </p:cNvPicPr>
          <p:nvPr>
            <p:ph idx="1"/>
          </p:nvPr>
        </p:nvPicPr>
        <p:blipFill>
          <a:blip r:embed="rId2"/>
          <a:stretch>
            <a:fillRect/>
          </a:stretch>
        </p:blipFill>
        <p:spPr>
          <a:xfrm>
            <a:off x="2418005" y="2228611"/>
            <a:ext cx="5116027" cy="3745390"/>
          </a:xfrm>
          <a:prstGeom prst="rect">
            <a:avLst/>
          </a:prstGeom>
        </p:spPr>
      </p:pic>
      <p:sp>
        <p:nvSpPr>
          <p:cNvPr id="5" name="Θέση αριθμού διαφάνειας 4"/>
          <p:cNvSpPr>
            <a:spLocks noGrp="1"/>
          </p:cNvSpPr>
          <p:nvPr>
            <p:ph type="sldNum" sz="quarter" idx="12"/>
          </p:nvPr>
        </p:nvSpPr>
        <p:spPr/>
        <p:txBody>
          <a:bodyPr/>
          <a:lstStyle/>
          <a:p>
            <a:fld id="{D57F1E4F-1CFF-5643-939E-217C01CDF565}" type="slidenum">
              <a:rPr lang="en-US" smtClean="0"/>
              <a:pPr/>
              <a:t>10</a:t>
            </a:fld>
            <a:endParaRPr lang="en-US" dirty="0"/>
          </a:p>
        </p:txBody>
      </p:sp>
      <p:sp>
        <p:nvSpPr>
          <p:cNvPr id="6" name="Θέση υποσέλιδου 5"/>
          <p:cNvSpPr>
            <a:spLocks noGrp="1"/>
          </p:cNvSpPr>
          <p:nvPr>
            <p:ph type="ftr" sz="quarter" idx="11"/>
          </p:nvPr>
        </p:nvSpPr>
        <p:spPr/>
        <p:txBody>
          <a:bodyPr/>
          <a:lstStyle/>
          <a:p>
            <a:r>
              <a:rPr lang="el-GR" smtClean="0"/>
              <a:t>Ειδικά Θέματα Θέματα Χρηματοοικονομικής, Κωνσταντίνος Δράκος </a:t>
            </a:r>
            <a:endParaRPr lang="en-US" dirty="0"/>
          </a:p>
        </p:txBody>
      </p:sp>
    </p:spTree>
    <p:extLst>
      <p:ext uri="{BB962C8B-B14F-4D97-AF65-F5344CB8AC3E}">
        <p14:creationId xmlns:p14="http://schemas.microsoft.com/office/powerpoint/2010/main" val="407622682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677334" y="609600"/>
            <a:ext cx="8596668" cy="443345"/>
          </a:xfrm>
        </p:spPr>
        <p:txBody>
          <a:bodyPr>
            <a:normAutofit fontScale="90000"/>
          </a:bodyPr>
          <a:lstStyle/>
          <a:p>
            <a:endParaRPr lang="en-US" dirty="0"/>
          </a:p>
        </p:txBody>
      </p:sp>
      <p:pic>
        <p:nvPicPr>
          <p:cNvPr id="5" name="Θέση περιεχομένου 4"/>
          <p:cNvPicPr>
            <a:picLocks noGrp="1" noChangeAspect="1"/>
          </p:cNvPicPr>
          <p:nvPr>
            <p:ph idx="1"/>
          </p:nvPr>
        </p:nvPicPr>
        <p:blipFill>
          <a:blip r:embed="rId2"/>
          <a:stretch>
            <a:fillRect/>
          </a:stretch>
        </p:blipFill>
        <p:spPr>
          <a:xfrm>
            <a:off x="677863" y="1385454"/>
            <a:ext cx="9768464" cy="4719781"/>
          </a:xfrm>
          <a:prstGeom prst="rect">
            <a:avLst/>
          </a:prstGeom>
        </p:spPr>
      </p:pic>
      <p:sp>
        <p:nvSpPr>
          <p:cNvPr id="6" name="Θέση αριθμού διαφάνειας 5"/>
          <p:cNvSpPr>
            <a:spLocks noGrp="1"/>
          </p:cNvSpPr>
          <p:nvPr>
            <p:ph type="sldNum" sz="quarter" idx="12"/>
          </p:nvPr>
        </p:nvSpPr>
        <p:spPr/>
        <p:txBody>
          <a:bodyPr/>
          <a:lstStyle/>
          <a:p>
            <a:fld id="{D57F1E4F-1CFF-5643-939E-217C01CDF565}" type="slidenum">
              <a:rPr lang="en-US" smtClean="0"/>
              <a:pPr/>
              <a:t>11</a:t>
            </a:fld>
            <a:endParaRPr lang="en-US" dirty="0"/>
          </a:p>
        </p:txBody>
      </p:sp>
      <p:sp>
        <p:nvSpPr>
          <p:cNvPr id="7" name="Θέση υποσέλιδου 6"/>
          <p:cNvSpPr>
            <a:spLocks noGrp="1"/>
          </p:cNvSpPr>
          <p:nvPr>
            <p:ph type="ftr" sz="quarter" idx="11"/>
          </p:nvPr>
        </p:nvSpPr>
        <p:spPr/>
        <p:txBody>
          <a:bodyPr/>
          <a:lstStyle/>
          <a:p>
            <a:r>
              <a:rPr lang="el-GR" smtClean="0"/>
              <a:t>Ειδικά Θέματα Θέματα Χρηματοοικονομικής, Κωνσταντίνος Δράκος </a:t>
            </a:r>
            <a:endParaRPr lang="en-US" dirty="0"/>
          </a:p>
        </p:txBody>
      </p:sp>
    </p:spTree>
    <p:extLst>
      <p:ext uri="{BB962C8B-B14F-4D97-AF65-F5344CB8AC3E}">
        <p14:creationId xmlns:p14="http://schemas.microsoft.com/office/powerpoint/2010/main" val="158502457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US" dirty="0" smtClean="0"/>
              <a:t>Up and down movements are almost equally likely </a:t>
            </a:r>
            <a:endParaRPr lang="en-US" dirty="0"/>
          </a:p>
        </p:txBody>
      </p:sp>
      <p:pic>
        <p:nvPicPr>
          <p:cNvPr id="4" name="Θέση περιεχομένου 3"/>
          <p:cNvPicPr>
            <a:picLocks noGrp="1" noChangeAspect="1"/>
          </p:cNvPicPr>
          <p:nvPr>
            <p:ph idx="1"/>
          </p:nvPr>
        </p:nvPicPr>
        <p:blipFill>
          <a:blip r:embed="rId2"/>
          <a:stretch>
            <a:fillRect/>
          </a:stretch>
        </p:blipFill>
        <p:spPr>
          <a:xfrm>
            <a:off x="677862" y="1930400"/>
            <a:ext cx="9999373" cy="2664497"/>
          </a:xfrm>
          <a:prstGeom prst="rect">
            <a:avLst/>
          </a:prstGeom>
        </p:spPr>
      </p:pic>
      <p:sp>
        <p:nvSpPr>
          <p:cNvPr id="5" name="Θέση αριθμού διαφάνειας 4"/>
          <p:cNvSpPr>
            <a:spLocks noGrp="1"/>
          </p:cNvSpPr>
          <p:nvPr>
            <p:ph type="sldNum" sz="quarter" idx="12"/>
          </p:nvPr>
        </p:nvSpPr>
        <p:spPr/>
        <p:txBody>
          <a:bodyPr/>
          <a:lstStyle/>
          <a:p>
            <a:fld id="{D57F1E4F-1CFF-5643-939E-217C01CDF565}" type="slidenum">
              <a:rPr lang="en-US" smtClean="0"/>
              <a:pPr/>
              <a:t>12</a:t>
            </a:fld>
            <a:endParaRPr lang="en-US" dirty="0"/>
          </a:p>
        </p:txBody>
      </p:sp>
      <p:sp>
        <p:nvSpPr>
          <p:cNvPr id="6" name="Θέση υποσέλιδου 5"/>
          <p:cNvSpPr>
            <a:spLocks noGrp="1"/>
          </p:cNvSpPr>
          <p:nvPr>
            <p:ph type="ftr" sz="quarter" idx="11"/>
          </p:nvPr>
        </p:nvSpPr>
        <p:spPr/>
        <p:txBody>
          <a:bodyPr/>
          <a:lstStyle/>
          <a:p>
            <a:r>
              <a:rPr lang="el-GR" smtClean="0"/>
              <a:t>Ειδικά Θέματα Θέματα Χρηματοοικονομικής, Κωνσταντίνος Δράκος </a:t>
            </a:r>
            <a:endParaRPr lang="en-US" dirty="0"/>
          </a:p>
        </p:txBody>
      </p:sp>
    </p:spTree>
    <p:extLst>
      <p:ext uri="{BB962C8B-B14F-4D97-AF65-F5344CB8AC3E}">
        <p14:creationId xmlns:p14="http://schemas.microsoft.com/office/powerpoint/2010/main" val="389291794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677334" y="609600"/>
            <a:ext cx="8596668" cy="406400"/>
          </a:xfrm>
        </p:spPr>
        <p:txBody>
          <a:bodyPr>
            <a:normAutofit fontScale="90000"/>
          </a:bodyPr>
          <a:lstStyle/>
          <a:p>
            <a:endParaRPr lang="en-US" dirty="0"/>
          </a:p>
        </p:txBody>
      </p:sp>
      <p:sp>
        <p:nvSpPr>
          <p:cNvPr id="4" name="Θέση υποσέλιδου 3"/>
          <p:cNvSpPr>
            <a:spLocks noGrp="1"/>
          </p:cNvSpPr>
          <p:nvPr>
            <p:ph type="ftr" sz="quarter" idx="11"/>
          </p:nvPr>
        </p:nvSpPr>
        <p:spPr/>
        <p:txBody>
          <a:bodyPr/>
          <a:lstStyle/>
          <a:p>
            <a:r>
              <a:rPr lang="el-GR" smtClean="0"/>
              <a:t>Ειδικά Θέματα Θέματα Χρηματοοικονομικής, Κωνσταντίνος Δράκος </a:t>
            </a:r>
            <a:endParaRPr lang="en-US" dirty="0"/>
          </a:p>
        </p:txBody>
      </p:sp>
      <p:sp>
        <p:nvSpPr>
          <p:cNvPr id="5" name="Θέση αριθμού διαφάνειας 4"/>
          <p:cNvSpPr>
            <a:spLocks noGrp="1"/>
          </p:cNvSpPr>
          <p:nvPr>
            <p:ph type="sldNum" sz="quarter" idx="12"/>
          </p:nvPr>
        </p:nvSpPr>
        <p:spPr/>
        <p:txBody>
          <a:bodyPr/>
          <a:lstStyle/>
          <a:p>
            <a:fld id="{D57F1E4F-1CFF-5643-939E-217C01CDF565}" type="slidenum">
              <a:rPr lang="en-US" smtClean="0"/>
              <a:pPr/>
              <a:t>13</a:t>
            </a:fld>
            <a:endParaRPr lang="en-US" dirty="0"/>
          </a:p>
        </p:txBody>
      </p:sp>
      <p:pic>
        <p:nvPicPr>
          <p:cNvPr id="5124" name="Picture 4" descr="On this chart of a 'normal' distribution, showing the classic 'bell curve' shape, the mean (or average) is the vertical line at the center, and the vertical lines to either side represent intervals of one, two and three sigma. The percentage of data points that would lie within each segment of that distribution are shown."/>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201611" y="1699492"/>
            <a:ext cx="6389051" cy="434253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3255578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US" dirty="0" smtClean="0"/>
              <a:t>Comparison of actual data with a normal generating function </a:t>
            </a:r>
            <a:endParaRPr lang="en-US" dirty="0"/>
          </a:p>
        </p:txBody>
      </p:sp>
      <p:graphicFrame>
        <p:nvGraphicFramePr>
          <p:cNvPr id="6" name="Θέση περιεχομένου 5"/>
          <p:cNvGraphicFramePr>
            <a:graphicFrameLocks noGrp="1"/>
          </p:cNvGraphicFramePr>
          <p:nvPr>
            <p:ph idx="1"/>
            <p:extLst>
              <p:ext uri="{D42A27DB-BD31-4B8C-83A1-F6EECF244321}">
                <p14:modId xmlns:p14="http://schemas.microsoft.com/office/powerpoint/2010/main" val="1477272940"/>
              </p:ext>
            </p:extLst>
          </p:nvPr>
        </p:nvGraphicFramePr>
        <p:xfrm>
          <a:off x="677863" y="2160588"/>
          <a:ext cx="8596313" cy="2026920"/>
        </p:xfrm>
        <a:graphic>
          <a:graphicData uri="http://schemas.openxmlformats.org/drawingml/2006/table">
            <a:tbl>
              <a:tblPr firstRow="1" bandRow="1">
                <a:tableStyleId>{5C22544A-7EE6-4342-B048-85BDC9FD1C3A}</a:tableStyleId>
              </a:tblPr>
              <a:tblGrid>
                <a:gridCol w="2865437"/>
                <a:gridCol w="1432719"/>
                <a:gridCol w="1432719"/>
                <a:gridCol w="1432719"/>
                <a:gridCol w="1432719"/>
              </a:tblGrid>
              <a:tr h="370840">
                <a:tc>
                  <a:txBody>
                    <a:bodyPr/>
                    <a:lstStyle/>
                    <a:p>
                      <a:pPr algn="ctr"/>
                      <a:r>
                        <a:rPr lang="en-US" dirty="0" smtClean="0"/>
                        <a:t>interval</a:t>
                      </a:r>
                      <a:endParaRPr lang="en-US" dirty="0"/>
                    </a:p>
                  </a:txBody>
                  <a:tcPr/>
                </a:tc>
                <a:tc>
                  <a:txBody>
                    <a:bodyPr/>
                    <a:lstStyle/>
                    <a:p>
                      <a:pPr algn="ctr"/>
                      <a:r>
                        <a:rPr lang="en-US" dirty="0" smtClean="0"/>
                        <a:t>% of </a:t>
                      </a:r>
                      <a:r>
                        <a:rPr lang="en-US" dirty="0" err="1" smtClean="0"/>
                        <a:t>obs</a:t>
                      </a:r>
                      <a:r>
                        <a:rPr lang="en-US" dirty="0" smtClean="0"/>
                        <a:t> under normality</a:t>
                      </a:r>
                      <a:endParaRPr lang="en-US" dirty="0"/>
                    </a:p>
                  </a:txBody>
                  <a:tcPr/>
                </a:tc>
                <a:tc>
                  <a:txBody>
                    <a:bodyPr/>
                    <a:lstStyle/>
                    <a:p>
                      <a:pPr algn="ctr"/>
                      <a:r>
                        <a:rPr lang="el-GR" dirty="0" smtClean="0"/>
                        <a:t>% </a:t>
                      </a:r>
                      <a:r>
                        <a:rPr lang="en-US" dirty="0" smtClean="0"/>
                        <a:t>outside</a:t>
                      </a:r>
                      <a:r>
                        <a:rPr lang="en-US" baseline="0" dirty="0" smtClean="0"/>
                        <a:t> </a:t>
                      </a:r>
                      <a:endParaRPr lang="en-US" dirty="0"/>
                    </a:p>
                  </a:txBody>
                  <a:tcPr/>
                </a:tc>
                <a:tc>
                  <a:txBody>
                    <a:bodyPr/>
                    <a:lstStyle/>
                    <a:p>
                      <a:pPr algn="ctr"/>
                      <a:r>
                        <a:rPr lang="en-US" dirty="0" smtClean="0"/>
                        <a:t>% of </a:t>
                      </a:r>
                      <a:r>
                        <a:rPr lang="en-US" dirty="0" err="1" smtClean="0"/>
                        <a:t>obs</a:t>
                      </a:r>
                      <a:r>
                        <a:rPr lang="en-US" dirty="0" smtClean="0"/>
                        <a:t> in actual sample </a:t>
                      </a:r>
                      <a:endParaRPr lang="en-US" dirty="0"/>
                    </a:p>
                  </a:txBody>
                  <a:tcPr/>
                </a:tc>
                <a:tc>
                  <a:txBody>
                    <a:bodyPr/>
                    <a:lstStyle/>
                    <a:p>
                      <a:pPr algn="ctr"/>
                      <a:r>
                        <a:rPr lang="en-US" dirty="0" smtClean="0"/>
                        <a:t>% outside </a:t>
                      </a:r>
                      <a:endParaRPr lang="en-US" dirty="0"/>
                    </a:p>
                  </a:txBody>
                  <a:tcPr/>
                </a:tc>
              </a:tr>
              <a:tr h="370840">
                <a:tc>
                  <a:txBody>
                    <a:bodyPr/>
                    <a:lstStyle/>
                    <a:p>
                      <a:pPr algn="ctr"/>
                      <a:r>
                        <a:rPr lang="el-GR" baseline="0" dirty="0" smtClean="0"/>
                        <a:t>μ +/-σ</a:t>
                      </a:r>
                      <a:endParaRPr lang="en-US" dirty="0"/>
                    </a:p>
                  </a:txBody>
                  <a:tcPr/>
                </a:tc>
                <a:tc>
                  <a:txBody>
                    <a:bodyPr/>
                    <a:lstStyle/>
                    <a:p>
                      <a:pPr algn="ctr"/>
                      <a:r>
                        <a:rPr lang="el-GR" dirty="0" smtClean="0"/>
                        <a:t>68,</a:t>
                      </a:r>
                      <a:r>
                        <a:rPr lang="en-US" dirty="0" smtClean="0"/>
                        <a:t>2</a:t>
                      </a:r>
                      <a:r>
                        <a:rPr lang="el-GR" dirty="0" smtClean="0"/>
                        <a:t>0%</a:t>
                      </a:r>
                      <a:endParaRPr lang="en-US" dirty="0"/>
                    </a:p>
                  </a:txBody>
                  <a:tcPr/>
                </a:tc>
                <a:tc>
                  <a:txBody>
                    <a:bodyPr/>
                    <a:lstStyle/>
                    <a:p>
                      <a:pPr algn="ctr"/>
                      <a:r>
                        <a:rPr lang="en-US" dirty="0" smtClean="0"/>
                        <a:t>31,80%</a:t>
                      </a:r>
                      <a:endParaRPr lang="en-US" dirty="0"/>
                    </a:p>
                  </a:txBody>
                  <a:tcPr/>
                </a:tc>
                <a:tc>
                  <a:txBody>
                    <a:bodyPr/>
                    <a:lstStyle/>
                    <a:p>
                      <a:pPr algn="ctr"/>
                      <a:r>
                        <a:rPr lang="el-GR" dirty="0" smtClean="0"/>
                        <a:t>75,22%</a:t>
                      </a:r>
                      <a:endParaRPr lang="en-US" dirty="0"/>
                    </a:p>
                  </a:txBody>
                  <a:tcPr/>
                </a:tc>
                <a:tc>
                  <a:txBody>
                    <a:bodyPr/>
                    <a:lstStyle/>
                    <a:p>
                      <a:pPr algn="ctr"/>
                      <a:r>
                        <a:rPr lang="en-US" dirty="0" smtClean="0"/>
                        <a:t>24,78%</a:t>
                      </a:r>
                      <a:endParaRPr lang="en-US" dirty="0"/>
                    </a:p>
                  </a:txBody>
                  <a:tcPr/>
                </a:tc>
              </a:tr>
              <a:tr h="370840">
                <a:tc>
                  <a:txBody>
                    <a:bodyPr/>
                    <a:lstStyle/>
                    <a:p>
                      <a:pPr algn="ctr"/>
                      <a:r>
                        <a:rPr lang="el-GR" dirty="0" smtClean="0"/>
                        <a:t>μ</a:t>
                      </a:r>
                      <a:r>
                        <a:rPr lang="el-GR" baseline="0" dirty="0" smtClean="0"/>
                        <a:t> +/- 2σ</a:t>
                      </a:r>
                      <a:endParaRPr lang="en-US" dirty="0"/>
                    </a:p>
                  </a:txBody>
                  <a:tcPr/>
                </a:tc>
                <a:tc>
                  <a:txBody>
                    <a:bodyPr/>
                    <a:lstStyle/>
                    <a:p>
                      <a:pPr algn="ctr"/>
                      <a:r>
                        <a:rPr lang="el-GR" dirty="0" smtClean="0"/>
                        <a:t>95,40%</a:t>
                      </a:r>
                      <a:endParaRPr lang="en-US" dirty="0"/>
                    </a:p>
                  </a:txBody>
                  <a:tcPr/>
                </a:tc>
                <a:tc>
                  <a:txBody>
                    <a:bodyPr/>
                    <a:lstStyle/>
                    <a:p>
                      <a:pPr algn="ctr"/>
                      <a:r>
                        <a:rPr lang="en-US" dirty="0" smtClean="0"/>
                        <a:t>4,60%</a:t>
                      </a:r>
                      <a:endParaRPr lang="en-US" dirty="0"/>
                    </a:p>
                  </a:txBody>
                  <a:tcPr/>
                </a:tc>
                <a:tc>
                  <a:txBody>
                    <a:bodyPr/>
                    <a:lstStyle/>
                    <a:p>
                      <a:pPr algn="ctr"/>
                      <a:r>
                        <a:rPr lang="el-GR" dirty="0" smtClean="0"/>
                        <a:t>95,49%</a:t>
                      </a:r>
                      <a:endParaRPr lang="en-US" dirty="0"/>
                    </a:p>
                  </a:txBody>
                  <a:tcPr/>
                </a:tc>
                <a:tc>
                  <a:txBody>
                    <a:bodyPr/>
                    <a:lstStyle/>
                    <a:p>
                      <a:pPr algn="ctr"/>
                      <a:r>
                        <a:rPr lang="en-US" dirty="0" smtClean="0"/>
                        <a:t>4,51%</a:t>
                      </a:r>
                      <a:endParaRPr lang="en-US" dirty="0"/>
                    </a:p>
                  </a:txBody>
                  <a:tcPr/>
                </a:tc>
              </a:tr>
              <a:tr h="370840">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l-GR" b="1" dirty="0" smtClean="0"/>
                        <a:t>μ</a:t>
                      </a:r>
                      <a:r>
                        <a:rPr lang="el-GR" b="1" baseline="0" dirty="0" smtClean="0"/>
                        <a:t> +/- 3σ</a:t>
                      </a:r>
                      <a:endParaRPr lang="en-US" b="1" dirty="0" smtClean="0"/>
                    </a:p>
                  </a:txBody>
                  <a:tcPr/>
                </a:tc>
                <a:tc>
                  <a:txBody>
                    <a:bodyPr/>
                    <a:lstStyle/>
                    <a:p>
                      <a:pPr algn="ctr"/>
                      <a:r>
                        <a:rPr lang="el-GR" b="1" dirty="0" smtClean="0"/>
                        <a:t>99,70%</a:t>
                      </a:r>
                      <a:endParaRPr lang="en-US" b="1" dirty="0"/>
                    </a:p>
                  </a:txBody>
                  <a:tcPr/>
                </a:tc>
                <a:tc>
                  <a:txBody>
                    <a:bodyPr/>
                    <a:lstStyle/>
                    <a:p>
                      <a:pPr algn="ctr"/>
                      <a:r>
                        <a:rPr lang="en-US" b="1" dirty="0" smtClean="0"/>
                        <a:t>0,30%</a:t>
                      </a:r>
                      <a:endParaRPr lang="en-US" b="1" dirty="0"/>
                    </a:p>
                  </a:txBody>
                  <a:tcPr/>
                </a:tc>
                <a:tc>
                  <a:txBody>
                    <a:bodyPr/>
                    <a:lstStyle/>
                    <a:p>
                      <a:pPr algn="ctr"/>
                      <a:r>
                        <a:rPr lang="el-GR" b="1" dirty="0" smtClean="0"/>
                        <a:t>98,83%</a:t>
                      </a:r>
                      <a:endParaRPr lang="en-US" b="1" dirty="0"/>
                    </a:p>
                  </a:txBody>
                  <a:tcPr/>
                </a:tc>
                <a:tc>
                  <a:txBody>
                    <a:bodyPr/>
                    <a:lstStyle/>
                    <a:p>
                      <a:pPr algn="ctr"/>
                      <a:r>
                        <a:rPr lang="en-US" b="1" dirty="0" smtClean="0"/>
                        <a:t>1,17%</a:t>
                      </a:r>
                      <a:endParaRPr lang="en-US" b="1" dirty="0"/>
                    </a:p>
                  </a:txBody>
                  <a:tcPr/>
                </a:tc>
              </a:tr>
            </a:tbl>
          </a:graphicData>
        </a:graphic>
      </p:graphicFrame>
      <p:sp>
        <p:nvSpPr>
          <p:cNvPr id="4" name="Θέση υποσέλιδου 3"/>
          <p:cNvSpPr>
            <a:spLocks noGrp="1"/>
          </p:cNvSpPr>
          <p:nvPr>
            <p:ph type="ftr" sz="quarter" idx="11"/>
          </p:nvPr>
        </p:nvSpPr>
        <p:spPr/>
        <p:txBody>
          <a:bodyPr/>
          <a:lstStyle/>
          <a:p>
            <a:r>
              <a:rPr lang="el-GR" smtClean="0"/>
              <a:t>Ειδικά Θέματα Θέματα Χρηματοοικονομικής, Κωνσταντίνος Δράκος </a:t>
            </a:r>
            <a:endParaRPr lang="en-US" dirty="0"/>
          </a:p>
        </p:txBody>
      </p:sp>
      <p:sp>
        <p:nvSpPr>
          <p:cNvPr id="5" name="Θέση αριθμού διαφάνειας 4"/>
          <p:cNvSpPr>
            <a:spLocks noGrp="1"/>
          </p:cNvSpPr>
          <p:nvPr>
            <p:ph type="sldNum" sz="quarter" idx="12"/>
          </p:nvPr>
        </p:nvSpPr>
        <p:spPr/>
        <p:txBody>
          <a:bodyPr/>
          <a:lstStyle/>
          <a:p>
            <a:fld id="{D57F1E4F-1CFF-5643-939E-217C01CDF565}" type="slidenum">
              <a:rPr lang="en-US" smtClean="0"/>
              <a:pPr/>
              <a:t>14</a:t>
            </a:fld>
            <a:endParaRPr lang="en-US" dirty="0"/>
          </a:p>
        </p:txBody>
      </p:sp>
    </p:spTree>
    <p:extLst>
      <p:ext uri="{BB962C8B-B14F-4D97-AF65-F5344CB8AC3E}">
        <p14:creationId xmlns:p14="http://schemas.microsoft.com/office/powerpoint/2010/main" val="9340269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US" altLang="en-US" dirty="0" smtClean="0"/>
              <a:t>Focus on Losses: VaR </a:t>
            </a:r>
            <a:r>
              <a:rPr lang="en-US" altLang="en-US" dirty="0"/>
              <a:t>notion</a:t>
            </a:r>
            <a:endParaRPr lang="en-US" dirty="0"/>
          </a:p>
        </p:txBody>
      </p:sp>
      <p:sp>
        <p:nvSpPr>
          <p:cNvPr id="3" name="Θέση περιεχομένου 2"/>
          <p:cNvSpPr>
            <a:spLocks noGrp="1"/>
          </p:cNvSpPr>
          <p:nvPr>
            <p:ph idx="1"/>
          </p:nvPr>
        </p:nvSpPr>
        <p:spPr>
          <a:xfrm>
            <a:off x="677334" y="1487055"/>
            <a:ext cx="8596668" cy="4554307"/>
          </a:xfrm>
        </p:spPr>
        <p:txBody>
          <a:bodyPr>
            <a:normAutofit fontScale="85000" lnSpcReduction="20000"/>
          </a:bodyPr>
          <a:lstStyle/>
          <a:p>
            <a:pPr algn="ctr">
              <a:defRPr/>
            </a:pPr>
            <a:r>
              <a:rPr lang="en-US" sz="2000" b="1" dirty="0">
                <a:latin typeface="Times New Roman" pitchFamily="18" charset="0"/>
                <a:cs typeface="Times New Roman" pitchFamily="18" charset="0"/>
              </a:rPr>
              <a:t>“What loss level is such that we are </a:t>
            </a:r>
            <a:r>
              <a:rPr lang="en-US" sz="2000" b="1" i="1" dirty="0">
                <a:latin typeface="Times New Roman" pitchFamily="18" charset="0"/>
                <a:cs typeface="Times New Roman" pitchFamily="18" charset="0"/>
              </a:rPr>
              <a:t>X</a:t>
            </a:r>
            <a:r>
              <a:rPr lang="en-US" sz="2000" b="1" dirty="0">
                <a:latin typeface="Times New Roman" pitchFamily="18" charset="0"/>
                <a:cs typeface="Times New Roman" pitchFamily="18" charset="0"/>
              </a:rPr>
              <a:t>% confident it will not be exceeded in </a:t>
            </a:r>
            <a:r>
              <a:rPr lang="en-US" sz="2000" b="1" i="1" dirty="0">
                <a:latin typeface="Times New Roman" pitchFamily="18" charset="0"/>
                <a:cs typeface="Times New Roman" pitchFamily="18" charset="0"/>
              </a:rPr>
              <a:t>N</a:t>
            </a:r>
            <a:r>
              <a:rPr lang="en-US" sz="2000" b="1" dirty="0">
                <a:latin typeface="Times New Roman" pitchFamily="18" charset="0"/>
                <a:cs typeface="Times New Roman" pitchFamily="18" charset="0"/>
              </a:rPr>
              <a:t> business days?”</a:t>
            </a:r>
          </a:p>
          <a:p>
            <a:pPr>
              <a:defRPr/>
            </a:pPr>
            <a:r>
              <a:rPr lang="en-US" sz="2000" dirty="0">
                <a:latin typeface="Times New Roman" pitchFamily="18" charset="0"/>
                <a:cs typeface="Times New Roman" pitchFamily="18" charset="0"/>
              </a:rPr>
              <a:t>So VaR summarizes the:</a:t>
            </a:r>
          </a:p>
          <a:p>
            <a:pPr algn="ctr">
              <a:buNone/>
              <a:defRPr/>
            </a:pPr>
            <a:r>
              <a:rPr lang="en-US" sz="2000" b="1" dirty="0">
                <a:latin typeface="Times New Roman" pitchFamily="18" charset="0"/>
                <a:cs typeface="Times New Roman" pitchFamily="18" charset="0"/>
              </a:rPr>
              <a:t>expected maximum loss (or worst loss) over a target horizon within a given confidence level, where extremely adverse scenarios are excluded</a:t>
            </a:r>
          </a:p>
          <a:p>
            <a:pPr>
              <a:defRPr/>
            </a:pPr>
            <a:r>
              <a:rPr lang="en-US" sz="2000" u="sng" dirty="0">
                <a:latin typeface="Times New Roman" pitchFamily="18" charset="0"/>
                <a:cs typeface="Times New Roman" pitchFamily="18" charset="0"/>
              </a:rPr>
              <a:t>1-day value-at-risk at 95% confidence level, is: </a:t>
            </a:r>
          </a:p>
          <a:p>
            <a:pPr>
              <a:buNone/>
              <a:defRPr/>
            </a:pPr>
            <a:r>
              <a:rPr lang="en-US" sz="2000" b="1" dirty="0">
                <a:latin typeface="Times New Roman" pitchFamily="18" charset="0"/>
                <a:cs typeface="Times New Roman" pitchFamily="18" charset="0"/>
              </a:rPr>
              <a:t>The maximum loss that will occur tomorrow, if the worst 5% situations are not considered</a:t>
            </a:r>
          </a:p>
          <a:p>
            <a:pPr>
              <a:defRPr/>
            </a:pPr>
            <a:r>
              <a:rPr lang="en-US" sz="2000" dirty="0">
                <a:latin typeface="Times New Roman" pitchFamily="18" charset="0"/>
                <a:cs typeface="Times New Roman" pitchFamily="18" charset="0"/>
              </a:rPr>
              <a:t> </a:t>
            </a:r>
            <a:r>
              <a:rPr lang="en-US" sz="2000" b="1" dirty="0">
                <a:latin typeface="Times New Roman" pitchFamily="18" charset="0"/>
                <a:cs typeface="Times New Roman" pitchFamily="18" charset="0"/>
              </a:rPr>
              <a:t>The minimum loss that will occur tomorrow, if only the worst 5% situations are considered</a:t>
            </a:r>
          </a:p>
          <a:p>
            <a:pPr marL="342900" lvl="1" indent="-342900" algn="just">
              <a:buFont typeface="Arial" panose="020B0604020202020204" pitchFamily="34" charset="0"/>
              <a:buChar char="•"/>
              <a:defRPr/>
            </a:pPr>
            <a:r>
              <a:rPr lang="en-US" sz="2000" b="1" dirty="0">
                <a:latin typeface="Times" pitchFamily="18" charset="0"/>
                <a:ea typeface="Arial Unicode MS" pitchFamily="34" charset="-128"/>
                <a:cs typeface="Arial Unicode MS" pitchFamily="34" charset="-128"/>
              </a:rPr>
              <a:t>Value at Risk is an estimate of the worst possible loss an investment could realize over a given time horizon, under normal market conditions (defined by a given level of confidence).</a:t>
            </a:r>
          </a:p>
          <a:p>
            <a:pPr algn="just">
              <a:defRPr/>
            </a:pPr>
            <a:r>
              <a:rPr lang="en-US" sz="2200" dirty="0">
                <a:latin typeface="Times" pitchFamily="18" charset="0"/>
              </a:rPr>
              <a:t>Normal market conditions – the returns that account for 95% of the distribution of possible outcomes. Abnormal market conditions – the returns that account for the other 5% of the possible outcomes.</a:t>
            </a:r>
          </a:p>
          <a:p>
            <a:endParaRPr lang="en-US" dirty="0"/>
          </a:p>
        </p:txBody>
      </p:sp>
      <p:sp>
        <p:nvSpPr>
          <p:cNvPr id="4" name="Θέση αριθμού διαφάνειας 3"/>
          <p:cNvSpPr>
            <a:spLocks noGrp="1"/>
          </p:cNvSpPr>
          <p:nvPr>
            <p:ph type="sldNum" sz="quarter" idx="12"/>
          </p:nvPr>
        </p:nvSpPr>
        <p:spPr/>
        <p:txBody>
          <a:bodyPr/>
          <a:lstStyle/>
          <a:p>
            <a:fld id="{D57F1E4F-1CFF-5643-939E-217C01CDF565}" type="slidenum">
              <a:rPr lang="en-US" smtClean="0"/>
              <a:pPr/>
              <a:t>15</a:t>
            </a:fld>
            <a:endParaRPr lang="en-US" dirty="0"/>
          </a:p>
        </p:txBody>
      </p:sp>
      <p:sp>
        <p:nvSpPr>
          <p:cNvPr id="5" name="Θέση υποσέλιδου 4"/>
          <p:cNvSpPr>
            <a:spLocks noGrp="1"/>
          </p:cNvSpPr>
          <p:nvPr>
            <p:ph type="ftr" sz="quarter" idx="11"/>
          </p:nvPr>
        </p:nvSpPr>
        <p:spPr/>
        <p:txBody>
          <a:bodyPr/>
          <a:lstStyle/>
          <a:p>
            <a:r>
              <a:rPr lang="el-GR" smtClean="0"/>
              <a:t>Ειδικά Θέματα Θέματα Χρηματοοικονομικής, Κωνσταντίνος Δράκος </a:t>
            </a:r>
            <a:endParaRPr lang="en-US" dirty="0"/>
          </a:p>
        </p:txBody>
      </p:sp>
    </p:spTree>
    <p:extLst>
      <p:ext uri="{BB962C8B-B14F-4D97-AF65-F5344CB8AC3E}">
        <p14:creationId xmlns:p14="http://schemas.microsoft.com/office/powerpoint/2010/main" val="394210361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Title 1"/>
          <p:cNvSpPr>
            <a:spLocks noGrp="1"/>
          </p:cNvSpPr>
          <p:nvPr>
            <p:ph type="title"/>
          </p:nvPr>
        </p:nvSpPr>
        <p:spPr/>
        <p:txBody>
          <a:bodyPr/>
          <a:lstStyle/>
          <a:p>
            <a:pPr eaLnBrk="1" hangingPunct="1"/>
            <a:r>
              <a:rPr lang="en-US" altLang="en-US" sz="3000" dirty="0"/>
              <a:t>Parametric </a:t>
            </a:r>
            <a:r>
              <a:rPr lang="en-US" altLang="en-US" sz="3000" dirty="0" smtClean="0"/>
              <a:t>VaR</a:t>
            </a:r>
            <a:endParaRPr lang="en-US" altLang="en-US" sz="3000" dirty="0"/>
          </a:p>
        </p:txBody>
      </p:sp>
      <p:sp>
        <p:nvSpPr>
          <p:cNvPr id="3" name="Content Placeholder 2"/>
          <p:cNvSpPr>
            <a:spLocks noGrp="1"/>
          </p:cNvSpPr>
          <p:nvPr>
            <p:ph idx="1"/>
          </p:nvPr>
        </p:nvSpPr>
        <p:spPr>
          <a:xfrm>
            <a:off x="677334" y="1311565"/>
            <a:ext cx="8596668" cy="4729798"/>
          </a:xfrm>
        </p:spPr>
        <p:txBody>
          <a:bodyPr rtlCol="0">
            <a:normAutofit fontScale="92500" lnSpcReduction="20000"/>
          </a:bodyPr>
          <a:lstStyle/>
          <a:p>
            <a:pPr algn="just">
              <a:defRPr/>
            </a:pPr>
            <a:r>
              <a:rPr lang="en-US" sz="2000" dirty="0">
                <a:latin typeface="Times" pitchFamily="18" charset="0"/>
              </a:rPr>
              <a:t>The starting point is that the return distribution is normal with a distribution function:</a:t>
            </a:r>
          </a:p>
          <a:p>
            <a:pPr algn="just">
              <a:defRPr/>
            </a:pPr>
            <a:endParaRPr lang="en-US" sz="2000" dirty="0">
              <a:latin typeface="Times" pitchFamily="18" charset="0"/>
            </a:endParaRPr>
          </a:p>
          <a:p>
            <a:pPr algn="just">
              <a:defRPr/>
            </a:pPr>
            <a:endParaRPr lang="en-US" sz="2000" dirty="0">
              <a:latin typeface="Times" pitchFamily="18" charset="0"/>
            </a:endParaRPr>
          </a:p>
          <a:p>
            <a:pPr algn="just">
              <a:defRPr/>
            </a:pPr>
            <a:r>
              <a:rPr lang="en-US" sz="2000" dirty="0">
                <a:latin typeface="Times" pitchFamily="18" charset="0"/>
              </a:rPr>
              <a:t>It can be easily shown that the probability of extracting a value in the range </a:t>
            </a:r>
          </a:p>
          <a:p>
            <a:pPr algn="just">
              <a:buNone/>
              <a:defRPr/>
            </a:pPr>
            <a:r>
              <a:rPr lang="en-US" sz="2000" dirty="0">
                <a:latin typeface="Times" pitchFamily="18" charset="0"/>
              </a:rPr>
              <a:t>(</a:t>
            </a:r>
            <a:r>
              <a:rPr lang="el-GR" sz="2000" dirty="0">
                <a:latin typeface="Times" pitchFamily="18" charset="0"/>
              </a:rPr>
              <a:t>μ – </a:t>
            </a:r>
            <a:r>
              <a:rPr lang="el-GR" sz="2000" dirty="0" err="1">
                <a:latin typeface="Times" pitchFamily="18" charset="0"/>
              </a:rPr>
              <a:t>κ*σ</a:t>
            </a:r>
            <a:r>
              <a:rPr lang="el-GR" sz="2000" dirty="0">
                <a:latin typeface="Times" pitchFamily="18" charset="0"/>
              </a:rPr>
              <a:t> , μ + </a:t>
            </a:r>
            <a:r>
              <a:rPr lang="el-GR" sz="2000" dirty="0" err="1">
                <a:latin typeface="Times" pitchFamily="18" charset="0"/>
              </a:rPr>
              <a:t>κ*σ</a:t>
            </a:r>
            <a:r>
              <a:rPr lang="el-GR" sz="2000" dirty="0">
                <a:latin typeface="Times" pitchFamily="18" charset="0"/>
              </a:rPr>
              <a:t>) </a:t>
            </a:r>
            <a:r>
              <a:rPr lang="en-US" sz="2000" dirty="0">
                <a:latin typeface="Times" pitchFamily="18" charset="0"/>
              </a:rPr>
              <a:t>centered on the mean </a:t>
            </a:r>
            <a:r>
              <a:rPr lang="el-GR" sz="2000" dirty="0">
                <a:latin typeface="Times" pitchFamily="18" charset="0"/>
              </a:rPr>
              <a:t>μ </a:t>
            </a:r>
            <a:r>
              <a:rPr lang="en-US" sz="2000" dirty="0">
                <a:latin typeface="Times" pitchFamily="18" charset="0"/>
              </a:rPr>
              <a:t>whose size is a multiple </a:t>
            </a:r>
            <a:r>
              <a:rPr lang="el-GR" sz="2000" dirty="0">
                <a:latin typeface="Times" pitchFamily="18" charset="0"/>
              </a:rPr>
              <a:t>κ </a:t>
            </a:r>
            <a:r>
              <a:rPr lang="en-US" sz="2000" dirty="0">
                <a:latin typeface="Times" pitchFamily="18" charset="0"/>
              </a:rPr>
              <a:t>of the standard deviation depends only on the multiple </a:t>
            </a:r>
            <a:r>
              <a:rPr lang="el-GR" sz="2000" dirty="0">
                <a:latin typeface="Times" pitchFamily="18" charset="0"/>
              </a:rPr>
              <a:t>κ, </a:t>
            </a:r>
            <a:r>
              <a:rPr lang="en-US" sz="2000" dirty="0">
                <a:latin typeface="Times" pitchFamily="18" charset="0"/>
              </a:rPr>
              <a:t>and is equal to:</a:t>
            </a:r>
          </a:p>
          <a:p>
            <a:pPr algn="just">
              <a:buNone/>
              <a:defRPr/>
            </a:pPr>
            <a:endParaRPr lang="en-US" sz="2000" dirty="0">
              <a:latin typeface="Times" pitchFamily="18" charset="0"/>
            </a:endParaRPr>
          </a:p>
          <a:p>
            <a:pPr algn="just">
              <a:buNone/>
              <a:defRPr/>
            </a:pPr>
            <a:endParaRPr lang="en-US" sz="2000" dirty="0">
              <a:latin typeface="Times" pitchFamily="18" charset="0"/>
            </a:endParaRPr>
          </a:p>
          <a:p>
            <a:pPr algn="just">
              <a:buNone/>
              <a:defRPr/>
            </a:pPr>
            <a:endParaRPr lang="en-US" sz="2000" dirty="0">
              <a:latin typeface="Times" pitchFamily="18" charset="0"/>
            </a:endParaRPr>
          </a:p>
          <a:p>
            <a:pPr algn="just">
              <a:buNone/>
              <a:defRPr/>
            </a:pPr>
            <a:r>
              <a:rPr lang="en-US" sz="2000" dirty="0">
                <a:latin typeface="Times" pitchFamily="18" charset="0"/>
              </a:rPr>
              <a:t>Where it becomes clear that the probability does not depend either on </a:t>
            </a:r>
            <a:r>
              <a:rPr lang="el-GR" sz="2000" dirty="0">
                <a:latin typeface="Times" pitchFamily="18" charset="0"/>
              </a:rPr>
              <a:t>μ </a:t>
            </a:r>
            <a:r>
              <a:rPr lang="en-US" sz="2000" dirty="0">
                <a:latin typeface="Times" pitchFamily="18" charset="0"/>
              </a:rPr>
              <a:t>or on </a:t>
            </a:r>
            <a:r>
              <a:rPr lang="el-GR" sz="2000" dirty="0">
                <a:latin typeface="Times" pitchFamily="18" charset="0"/>
              </a:rPr>
              <a:t>σ</a:t>
            </a:r>
            <a:r>
              <a:rPr lang="en-US" sz="2000" dirty="0">
                <a:latin typeface="Times" pitchFamily="18" charset="0"/>
              </a:rPr>
              <a:t>, and can de derived by analyzing a standard normal distribution only.  </a:t>
            </a:r>
          </a:p>
          <a:p>
            <a:pPr algn="just">
              <a:buNone/>
              <a:defRPr/>
            </a:pPr>
            <a:endParaRPr lang="en-US" sz="2000" dirty="0">
              <a:latin typeface="Times" pitchFamily="18" charset="0"/>
            </a:endParaRPr>
          </a:p>
          <a:p>
            <a:pPr algn="just">
              <a:buNone/>
              <a:defRPr/>
            </a:pPr>
            <a:r>
              <a:rPr lang="en-US" sz="2000" dirty="0">
                <a:latin typeface="Times" pitchFamily="18" charset="0"/>
              </a:rPr>
              <a:t>  </a:t>
            </a:r>
            <a:r>
              <a:rPr lang="el-GR" sz="2000" dirty="0">
                <a:latin typeface="Times" pitchFamily="18" charset="0"/>
              </a:rPr>
              <a:t> </a:t>
            </a:r>
            <a:endParaRPr lang="en-US" sz="2000" dirty="0">
              <a:latin typeface="Times" pitchFamily="18" charset="0"/>
            </a:endParaRPr>
          </a:p>
          <a:p>
            <a:pPr algn="just">
              <a:buNone/>
              <a:defRPr/>
            </a:pPr>
            <a:endParaRPr lang="en-US" sz="2000" dirty="0">
              <a:latin typeface="Times" pitchFamily="18" charset="0"/>
            </a:endParaRPr>
          </a:p>
        </p:txBody>
      </p:sp>
      <p:sp>
        <p:nvSpPr>
          <p:cNvPr id="4" name="Footer Placeholder 3"/>
          <p:cNvSpPr>
            <a:spLocks noGrp="1"/>
          </p:cNvSpPr>
          <p:nvPr>
            <p:ph type="ftr" sz="quarter" idx="11"/>
          </p:nvPr>
        </p:nvSpPr>
        <p:spPr/>
        <p:txBody>
          <a:bodyPr/>
          <a:lstStyle/>
          <a:p>
            <a:pPr>
              <a:defRPr/>
            </a:pPr>
            <a:r>
              <a:rPr lang="en-US"/>
              <a:t>K. Drakos, Risk Management, MSc 2010</a:t>
            </a:r>
          </a:p>
        </p:txBody>
      </p:sp>
      <p:sp>
        <p:nvSpPr>
          <p:cNvPr id="5" name="Slide Number Placeholder 4"/>
          <p:cNvSpPr>
            <a:spLocks noGrp="1"/>
          </p:cNvSpPr>
          <p:nvPr>
            <p:ph type="sldNum" sz="quarter" idx="12"/>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DC7C5009-9F3B-48EF-AC98-75D248603712}" type="slidenum">
              <a:rPr lang="en-US" altLang="en-US">
                <a:solidFill>
                  <a:srgbClr val="898989"/>
                </a:solidFill>
                <a:latin typeface="Calibri" panose="020F0502020204030204" pitchFamily="34" charset="0"/>
              </a:rPr>
              <a:pPr eaLnBrk="1" hangingPunct="1"/>
              <a:t>16</a:t>
            </a:fld>
            <a:endParaRPr lang="en-US" altLang="en-US">
              <a:solidFill>
                <a:srgbClr val="898989"/>
              </a:solidFill>
              <a:latin typeface="Calibri" panose="020F0502020204030204" pitchFamily="34" charset="0"/>
            </a:endParaRPr>
          </a:p>
        </p:txBody>
      </p:sp>
      <p:graphicFrame>
        <p:nvGraphicFramePr>
          <p:cNvPr id="2050" name="Object 2"/>
          <p:cNvGraphicFramePr>
            <a:graphicFrameLocks noChangeAspect="1"/>
          </p:cNvGraphicFramePr>
          <p:nvPr>
            <p:extLst>
              <p:ext uri="{D42A27DB-BD31-4B8C-83A1-F6EECF244321}">
                <p14:modId xmlns:p14="http://schemas.microsoft.com/office/powerpoint/2010/main" val="2042052958"/>
              </p:ext>
            </p:extLst>
          </p:nvPr>
        </p:nvGraphicFramePr>
        <p:xfrm>
          <a:off x="3659909" y="1867997"/>
          <a:ext cx="2211388" cy="695325"/>
        </p:xfrm>
        <a:graphic>
          <a:graphicData uri="http://schemas.openxmlformats.org/presentationml/2006/ole">
            <mc:AlternateContent xmlns:mc="http://schemas.openxmlformats.org/markup-compatibility/2006">
              <mc:Choice xmlns:v="urn:schemas-microsoft-com:vml" Requires="v">
                <p:oleObj spid="_x0000_s2118" name="Equation" r:id="rId3" imgW="1333440" imgH="419040" progId="Equation.DSMT4">
                  <p:embed/>
                </p:oleObj>
              </mc:Choice>
              <mc:Fallback>
                <p:oleObj name="Equation" r:id="rId3" imgW="1333440" imgH="419040" progId="Equation.DSMT4">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659909" y="1867997"/>
                        <a:ext cx="2211388" cy="6953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2051" name="Object 3"/>
          <p:cNvGraphicFramePr>
            <a:graphicFrameLocks noChangeAspect="1"/>
          </p:cNvGraphicFramePr>
          <p:nvPr>
            <p:extLst>
              <p:ext uri="{D42A27DB-BD31-4B8C-83A1-F6EECF244321}">
                <p14:modId xmlns:p14="http://schemas.microsoft.com/office/powerpoint/2010/main" val="2513525868"/>
              </p:ext>
            </p:extLst>
          </p:nvPr>
        </p:nvGraphicFramePr>
        <p:xfrm>
          <a:off x="3158596" y="3789219"/>
          <a:ext cx="3409950" cy="693738"/>
        </p:xfrm>
        <a:graphic>
          <a:graphicData uri="http://schemas.openxmlformats.org/presentationml/2006/ole">
            <mc:AlternateContent xmlns:mc="http://schemas.openxmlformats.org/markup-compatibility/2006">
              <mc:Choice xmlns:v="urn:schemas-microsoft-com:vml" Requires="v">
                <p:oleObj spid="_x0000_s2119" name="Equation" r:id="rId5" imgW="2057400" imgH="419040" progId="Equation.DSMT4">
                  <p:embed/>
                </p:oleObj>
              </mc:Choice>
              <mc:Fallback>
                <p:oleObj name="Equation" r:id="rId5" imgW="2057400" imgH="419040" progId="Equation.DSMT4">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158596" y="3789219"/>
                        <a:ext cx="3409950" cy="6937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extLst>
      <p:ext uri="{BB962C8B-B14F-4D97-AF65-F5344CB8AC3E}">
        <p14:creationId xmlns:p14="http://schemas.microsoft.com/office/powerpoint/2010/main" val="155821242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Content Placeholder 2"/>
          <p:cNvSpPr>
            <a:spLocks noGrp="1"/>
          </p:cNvSpPr>
          <p:nvPr>
            <p:ph idx="1"/>
          </p:nvPr>
        </p:nvSpPr>
        <p:spPr>
          <a:xfrm>
            <a:off x="286327" y="533401"/>
            <a:ext cx="9924473" cy="5592763"/>
          </a:xfrm>
        </p:spPr>
        <p:txBody>
          <a:bodyPr>
            <a:normAutofit/>
          </a:bodyPr>
          <a:lstStyle/>
          <a:p>
            <a:pPr algn="just" eaLnBrk="1" hangingPunct="1"/>
            <a:r>
              <a:rPr lang="en-US" altLang="en-US" sz="2000" dirty="0">
                <a:latin typeface="Times" panose="02020603050405020304" pitchFamily="18" charset="0"/>
              </a:rPr>
              <a:t>For instance the probability of extracting a value in the range between (</a:t>
            </a:r>
            <a:r>
              <a:rPr lang="el-GR" altLang="en-US" sz="2000" dirty="0"/>
              <a:t>μ-σ) </a:t>
            </a:r>
            <a:r>
              <a:rPr lang="en-US" altLang="en-US" sz="2000" dirty="0">
                <a:latin typeface="Times" panose="02020603050405020304" pitchFamily="18" charset="0"/>
              </a:rPr>
              <a:t>and (</a:t>
            </a:r>
            <a:r>
              <a:rPr lang="el-GR" altLang="en-US" sz="2000" dirty="0"/>
              <a:t>μ</a:t>
            </a:r>
            <a:r>
              <a:rPr lang="en-US" altLang="en-US" sz="2000" dirty="0">
                <a:latin typeface="Times" panose="02020603050405020304" pitchFamily="18" charset="0"/>
              </a:rPr>
              <a:t>+</a:t>
            </a:r>
            <a:r>
              <a:rPr lang="el-GR" altLang="en-US" sz="2000" dirty="0"/>
              <a:t>σ)</a:t>
            </a:r>
            <a:r>
              <a:rPr lang="en-US" altLang="en-US" sz="2000" dirty="0">
                <a:latin typeface="Times" panose="02020603050405020304" pitchFamily="18" charset="0"/>
              </a:rPr>
              <a:t> is approximately 68%, irrespectively of the values of </a:t>
            </a:r>
            <a:r>
              <a:rPr lang="el-GR" altLang="en-US" sz="2000" dirty="0"/>
              <a:t>μ </a:t>
            </a:r>
            <a:r>
              <a:rPr lang="en-US" altLang="en-US" sz="2000" dirty="0">
                <a:latin typeface="Times" panose="02020603050405020304" pitchFamily="18" charset="0"/>
              </a:rPr>
              <a:t>and </a:t>
            </a:r>
            <a:r>
              <a:rPr lang="el-GR" altLang="en-US" sz="2000" dirty="0"/>
              <a:t>σ</a:t>
            </a:r>
            <a:r>
              <a:rPr lang="en-US" altLang="en-US" sz="2000" dirty="0">
                <a:latin typeface="Times" panose="02020603050405020304" pitchFamily="18" charset="0"/>
              </a:rPr>
              <a:t>.</a:t>
            </a:r>
          </a:p>
          <a:p>
            <a:pPr algn="just" eaLnBrk="1" hangingPunct="1"/>
            <a:r>
              <a:rPr lang="en-US" altLang="en-US" sz="2000" dirty="0">
                <a:latin typeface="Times" panose="02020603050405020304" pitchFamily="18" charset="0"/>
              </a:rPr>
              <a:t>Since the normal distribution is symmetric, this implies that the remaining 32% is divided into a 16% probability to observe values lower than (</a:t>
            </a:r>
            <a:r>
              <a:rPr lang="el-GR" altLang="en-US" sz="2000" dirty="0"/>
              <a:t>μ-σ)</a:t>
            </a:r>
            <a:r>
              <a:rPr lang="en-US" altLang="en-US" sz="2000" dirty="0">
                <a:latin typeface="Times" panose="02020603050405020304" pitchFamily="18" charset="0"/>
              </a:rPr>
              <a:t> and a 16% probability to observe values greater than (</a:t>
            </a:r>
            <a:r>
              <a:rPr lang="el-GR" altLang="en-US" sz="2000" dirty="0"/>
              <a:t>μ</a:t>
            </a:r>
            <a:r>
              <a:rPr lang="en-US" altLang="en-US" sz="2000" dirty="0">
                <a:latin typeface="Times" panose="02020603050405020304" pitchFamily="18" charset="0"/>
              </a:rPr>
              <a:t>+</a:t>
            </a:r>
            <a:r>
              <a:rPr lang="el-GR" altLang="en-US" sz="2000" dirty="0"/>
              <a:t>σ)</a:t>
            </a:r>
            <a:endParaRPr lang="en-US" altLang="en-US" sz="2000" dirty="0">
              <a:latin typeface="Times" panose="02020603050405020304" pitchFamily="18" charset="0"/>
            </a:endParaRPr>
          </a:p>
          <a:p>
            <a:pPr algn="just" eaLnBrk="1" hangingPunct="1"/>
            <a:r>
              <a:rPr lang="en-US" altLang="en-US" sz="2000" dirty="0">
                <a:latin typeface="Times" panose="02020603050405020304" pitchFamily="18" charset="0"/>
              </a:rPr>
              <a:t>Suppose that a trader holds a position with daily volatility of </a:t>
            </a:r>
            <a:r>
              <a:rPr lang="en-US" altLang="en-US" sz="2000" dirty="0" smtClean="0">
                <a:latin typeface="Times" panose="02020603050405020304" pitchFamily="18" charset="0"/>
              </a:rPr>
              <a:t>2.46% </a:t>
            </a:r>
            <a:r>
              <a:rPr lang="en-US" altLang="en-US" sz="2000" dirty="0">
                <a:latin typeface="Times" panose="02020603050405020304" pitchFamily="18" charset="0"/>
              </a:rPr>
              <a:t>and daily mean </a:t>
            </a:r>
            <a:r>
              <a:rPr lang="en-US" altLang="en-US" sz="2000" dirty="0" smtClean="0">
                <a:latin typeface="Times" panose="02020603050405020304" pitchFamily="18" charset="0"/>
              </a:rPr>
              <a:t>-0.076%</a:t>
            </a:r>
            <a:endParaRPr lang="en-US" altLang="en-US" sz="2000" dirty="0">
              <a:latin typeface="Times" panose="02020603050405020304" pitchFamily="18" charset="0"/>
            </a:endParaRPr>
          </a:p>
          <a:p>
            <a:pPr algn="just" eaLnBrk="1" hangingPunct="1"/>
            <a:r>
              <a:rPr lang="en-US" altLang="en-US" sz="2000" dirty="0">
                <a:latin typeface="Times" panose="02020603050405020304" pitchFamily="18" charset="0"/>
              </a:rPr>
              <a:t>The trader wants to estimate the maximum potential loss in 95% of possible cases</a:t>
            </a:r>
          </a:p>
          <a:p>
            <a:pPr algn="just" eaLnBrk="1" hangingPunct="1"/>
            <a:r>
              <a:rPr lang="en-US" altLang="en-US" sz="2000" dirty="0">
                <a:latin typeface="Times" panose="02020603050405020304" pitchFamily="18" charset="0"/>
              </a:rPr>
              <a:t>There is a 90% probability of extracting a value in the range (</a:t>
            </a:r>
            <a:r>
              <a:rPr lang="el-GR" altLang="en-US" sz="2000" dirty="0"/>
              <a:t>μ-</a:t>
            </a:r>
            <a:r>
              <a:rPr lang="en-US" altLang="en-US" sz="2000" dirty="0">
                <a:latin typeface="Times" panose="02020603050405020304" pitchFamily="18" charset="0"/>
              </a:rPr>
              <a:t>1.645*</a:t>
            </a:r>
            <a:r>
              <a:rPr lang="el-GR" altLang="en-US" sz="2000" dirty="0"/>
              <a:t>σ</a:t>
            </a:r>
            <a:r>
              <a:rPr lang="en-US" altLang="en-US" sz="2000" dirty="0">
                <a:latin typeface="Times" panose="02020603050405020304" pitchFamily="18" charset="0"/>
              </a:rPr>
              <a:t> , </a:t>
            </a:r>
            <a:r>
              <a:rPr lang="el-GR" altLang="en-US" sz="2000" dirty="0"/>
              <a:t>μ</a:t>
            </a:r>
            <a:r>
              <a:rPr lang="en-US" altLang="en-US" sz="2000" dirty="0">
                <a:latin typeface="Times" panose="02020603050405020304" pitchFamily="18" charset="0"/>
              </a:rPr>
              <a:t> + 1.645*</a:t>
            </a:r>
            <a:r>
              <a:rPr lang="el-GR" altLang="en-US" sz="2000" dirty="0"/>
              <a:t>σ)</a:t>
            </a:r>
            <a:r>
              <a:rPr lang="en-US" altLang="en-US" sz="2000" dirty="0">
                <a:latin typeface="Times" panose="02020603050405020304" pitchFamily="18" charset="0"/>
              </a:rPr>
              <a:t> for any normal distribution</a:t>
            </a:r>
          </a:p>
          <a:p>
            <a:pPr algn="just" eaLnBrk="1" hangingPunct="1"/>
            <a:r>
              <a:rPr lang="en-US" altLang="en-US" sz="2000" dirty="0">
                <a:latin typeface="Times" panose="02020603050405020304" pitchFamily="18" charset="0"/>
              </a:rPr>
              <a:t>Therefore since for the particular position </a:t>
            </a:r>
            <a:r>
              <a:rPr lang="el-GR" altLang="en-US" sz="2000" dirty="0"/>
              <a:t>μ-</a:t>
            </a:r>
            <a:r>
              <a:rPr lang="en-US" altLang="en-US" sz="2000" dirty="0">
                <a:latin typeface="Times" panose="02020603050405020304" pitchFamily="18" charset="0"/>
              </a:rPr>
              <a:t>1.645*</a:t>
            </a:r>
            <a:r>
              <a:rPr lang="el-GR" altLang="en-US" sz="2000" dirty="0"/>
              <a:t>σ</a:t>
            </a:r>
            <a:r>
              <a:rPr lang="en-US" altLang="en-US" sz="2000" dirty="0">
                <a:latin typeface="Times" panose="02020603050405020304" pitchFamily="18" charset="0"/>
              </a:rPr>
              <a:t> = </a:t>
            </a:r>
            <a:r>
              <a:rPr lang="en-US" altLang="en-US" sz="2000" dirty="0" smtClean="0">
                <a:latin typeface="Times" panose="02020603050405020304" pitchFamily="18" charset="0"/>
              </a:rPr>
              <a:t>-4.13% </a:t>
            </a:r>
            <a:r>
              <a:rPr lang="en-US" altLang="en-US" sz="2000" dirty="0">
                <a:latin typeface="Times" panose="02020603050405020304" pitchFamily="18" charset="0"/>
              </a:rPr>
              <a:t>and </a:t>
            </a:r>
            <a:r>
              <a:rPr lang="el-GR" altLang="en-US" sz="2000" dirty="0"/>
              <a:t>μ</a:t>
            </a:r>
            <a:r>
              <a:rPr lang="en-US" altLang="en-US" sz="2000" dirty="0">
                <a:latin typeface="Times" panose="02020603050405020304" pitchFamily="18" charset="0"/>
              </a:rPr>
              <a:t> + 1.645*</a:t>
            </a:r>
            <a:r>
              <a:rPr lang="el-GR" altLang="en-US" sz="2000" dirty="0"/>
              <a:t>σ</a:t>
            </a:r>
            <a:r>
              <a:rPr lang="en-US" altLang="en-US" sz="2000" dirty="0">
                <a:latin typeface="Times" panose="02020603050405020304" pitchFamily="18" charset="0"/>
              </a:rPr>
              <a:t> = </a:t>
            </a:r>
            <a:r>
              <a:rPr lang="en-US" altLang="en-US" sz="2000" dirty="0" smtClean="0">
                <a:latin typeface="Times" panose="02020603050405020304" pitchFamily="18" charset="0"/>
              </a:rPr>
              <a:t>3.98%, </a:t>
            </a:r>
            <a:r>
              <a:rPr lang="en-US" altLang="en-US" sz="2000" dirty="0">
                <a:latin typeface="Times" panose="02020603050405020304" pitchFamily="18" charset="0"/>
              </a:rPr>
              <a:t>there is a 90% probability of extracting a value between</a:t>
            </a:r>
          </a:p>
          <a:p>
            <a:pPr algn="just" eaLnBrk="1" hangingPunct="1">
              <a:buFont typeface="Arial" panose="020B0604020202020204" pitchFamily="34" charset="0"/>
              <a:buNone/>
            </a:pPr>
            <a:r>
              <a:rPr lang="en-US" altLang="en-US" sz="2000" dirty="0">
                <a:latin typeface="Times" panose="02020603050405020304" pitchFamily="18" charset="0"/>
              </a:rPr>
              <a:t>     </a:t>
            </a:r>
            <a:r>
              <a:rPr lang="en-US" altLang="en-US" sz="2000" dirty="0" smtClean="0">
                <a:latin typeface="Times" panose="02020603050405020304" pitchFamily="18" charset="0"/>
              </a:rPr>
              <a:t>-4.13% </a:t>
            </a:r>
            <a:r>
              <a:rPr lang="en-US" altLang="en-US" sz="2000" dirty="0">
                <a:latin typeface="Times" panose="02020603050405020304" pitchFamily="18" charset="0"/>
              </a:rPr>
              <a:t>and +</a:t>
            </a:r>
            <a:r>
              <a:rPr lang="en-US" altLang="en-US" sz="2000" dirty="0" smtClean="0">
                <a:latin typeface="Times" panose="02020603050405020304" pitchFamily="18" charset="0"/>
              </a:rPr>
              <a:t>3.98%, </a:t>
            </a:r>
            <a:r>
              <a:rPr lang="en-US" altLang="en-US" sz="2000" dirty="0">
                <a:latin typeface="Times" panose="02020603050405020304" pitchFamily="18" charset="0"/>
              </a:rPr>
              <a:t>while only a 5% probability of facing a return lower than </a:t>
            </a:r>
            <a:r>
              <a:rPr lang="en-US" altLang="en-US" sz="2000" dirty="0" smtClean="0">
                <a:latin typeface="Times" panose="02020603050405020304" pitchFamily="18" charset="0"/>
              </a:rPr>
              <a:t>-4.13%</a:t>
            </a:r>
            <a:endParaRPr lang="en-US" altLang="en-US" sz="2000" dirty="0">
              <a:latin typeface="Times" panose="02020603050405020304" pitchFamily="18" charset="0"/>
            </a:endParaRPr>
          </a:p>
          <a:p>
            <a:pPr algn="just" eaLnBrk="1" hangingPunct="1"/>
            <a:r>
              <a:rPr lang="en-US" altLang="en-US" sz="2000" b="1" dirty="0">
                <a:latin typeface="Times" panose="02020603050405020304" pitchFamily="18" charset="0"/>
              </a:rPr>
              <a:t>Thus, </a:t>
            </a:r>
            <a:r>
              <a:rPr lang="en-US" altLang="en-US" sz="2000" b="1" dirty="0" smtClean="0">
                <a:latin typeface="Times" panose="02020603050405020304" pitchFamily="18" charset="0"/>
              </a:rPr>
              <a:t>-4.13% </a:t>
            </a:r>
            <a:r>
              <a:rPr lang="en-US" altLang="en-US" sz="2000" b="1" dirty="0">
                <a:latin typeface="Times" panose="02020603050405020304" pitchFamily="18" charset="0"/>
              </a:rPr>
              <a:t>is the percentage VaR at 95% confidence level for the position  </a:t>
            </a:r>
            <a:r>
              <a:rPr lang="el-GR" altLang="en-US" sz="2000" b="1" dirty="0"/>
              <a:t> </a:t>
            </a:r>
            <a:endParaRPr lang="en-US" altLang="en-US" sz="2000" b="1" dirty="0">
              <a:latin typeface="Times" panose="02020603050405020304" pitchFamily="18" charset="0"/>
            </a:endParaRPr>
          </a:p>
        </p:txBody>
      </p:sp>
      <p:sp>
        <p:nvSpPr>
          <p:cNvPr id="4" name="Footer Placeholder 3"/>
          <p:cNvSpPr>
            <a:spLocks noGrp="1"/>
          </p:cNvSpPr>
          <p:nvPr>
            <p:ph type="ftr" sz="quarter" idx="11"/>
          </p:nvPr>
        </p:nvSpPr>
        <p:spPr/>
        <p:txBody>
          <a:bodyPr/>
          <a:lstStyle/>
          <a:p>
            <a:pPr>
              <a:defRPr/>
            </a:pPr>
            <a:r>
              <a:rPr lang="en-US"/>
              <a:t>K. Drakos, Risk Management, MSc 2010</a:t>
            </a:r>
          </a:p>
        </p:txBody>
      </p:sp>
      <p:sp>
        <p:nvSpPr>
          <p:cNvPr id="5" name="Slide Number Placeholder 4"/>
          <p:cNvSpPr>
            <a:spLocks noGrp="1"/>
          </p:cNvSpPr>
          <p:nvPr>
            <p:ph type="sldNum" sz="quarter" idx="12"/>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12A28FC9-E68D-429C-A75F-C33B42FE084F}" type="slidenum">
              <a:rPr lang="en-US" altLang="en-US">
                <a:solidFill>
                  <a:srgbClr val="898989"/>
                </a:solidFill>
                <a:latin typeface="Calibri" panose="020F0502020204030204" pitchFamily="34" charset="0"/>
              </a:rPr>
              <a:pPr eaLnBrk="1" hangingPunct="1"/>
              <a:t>17</a:t>
            </a:fld>
            <a:endParaRPr lang="en-US" altLang="en-US">
              <a:solidFill>
                <a:srgbClr val="898989"/>
              </a:solidFill>
              <a:latin typeface="Calibri" panose="020F0502020204030204" pitchFamily="34" charset="0"/>
            </a:endParaRPr>
          </a:p>
        </p:txBody>
      </p:sp>
    </p:spTree>
    <p:extLst>
      <p:ext uri="{BB962C8B-B14F-4D97-AF65-F5344CB8AC3E}">
        <p14:creationId xmlns:p14="http://schemas.microsoft.com/office/powerpoint/2010/main" val="285487609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p:txBody>
          <a:bodyPr/>
          <a:lstStyle/>
          <a:p>
            <a:pPr eaLnBrk="1" hangingPunct="1"/>
            <a:r>
              <a:rPr lang="en-US" altLang="en-US" sz="3000" dirty="0"/>
              <a:t>Non-parametric VaR: Historical Simulation</a:t>
            </a:r>
          </a:p>
        </p:txBody>
      </p:sp>
      <p:sp>
        <p:nvSpPr>
          <p:cNvPr id="33795" name="Content Placeholder 2"/>
          <p:cNvSpPr>
            <a:spLocks noGrp="1"/>
          </p:cNvSpPr>
          <p:nvPr>
            <p:ph idx="1"/>
          </p:nvPr>
        </p:nvSpPr>
        <p:spPr>
          <a:xfrm>
            <a:off x="677334" y="1514765"/>
            <a:ext cx="8596668" cy="4526598"/>
          </a:xfrm>
        </p:spPr>
        <p:txBody>
          <a:bodyPr>
            <a:normAutofit/>
          </a:bodyPr>
          <a:lstStyle/>
          <a:p>
            <a:pPr algn="just" eaLnBrk="1" hangingPunct="1"/>
            <a:r>
              <a:rPr lang="en-US" altLang="en-US" sz="2000" dirty="0">
                <a:latin typeface="Times" panose="02020603050405020304" pitchFamily="18" charset="0"/>
              </a:rPr>
              <a:t>Estimate VaR without making strong assumptions about distributions</a:t>
            </a:r>
          </a:p>
          <a:p>
            <a:pPr algn="just" eaLnBrk="1" hangingPunct="1"/>
            <a:r>
              <a:rPr lang="en-US" altLang="en-US" sz="2000" dirty="0">
                <a:latin typeface="Times" panose="02020603050405020304" pitchFamily="18" charset="0"/>
              </a:rPr>
              <a:t>Let the data ‘speak for themselves’ as much as possible</a:t>
            </a:r>
          </a:p>
          <a:p>
            <a:pPr algn="just" eaLnBrk="1" hangingPunct="1"/>
            <a:r>
              <a:rPr lang="en-US" altLang="en-US" sz="2000" dirty="0">
                <a:latin typeface="Times" panose="02020603050405020304" pitchFamily="18" charset="0"/>
              </a:rPr>
              <a:t>Based on the assumption that the near future will be sufficiently like the near past, so we can use the data from the recent past to forecast risks</a:t>
            </a:r>
          </a:p>
          <a:p>
            <a:pPr algn="just" eaLnBrk="1" hangingPunct="1"/>
            <a:r>
              <a:rPr lang="en-US" altLang="en-US" sz="2000" dirty="0">
                <a:latin typeface="Times" panose="02020603050405020304" pitchFamily="18" charset="0"/>
              </a:rPr>
              <a:t>The most popular non-parametric method is the </a:t>
            </a:r>
            <a:r>
              <a:rPr lang="en-US" altLang="en-US" sz="2000" b="1" dirty="0">
                <a:latin typeface="Times" panose="02020603050405020304" pitchFamily="18" charset="0"/>
              </a:rPr>
              <a:t>Historical Simulation </a:t>
            </a:r>
          </a:p>
          <a:p>
            <a:pPr algn="just" eaLnBrk="1" hangingPunct="1"/>
            <a:r>
              <a:rPr lang="en-US" altLang="en-US" sz="2000" i="1" dirty="0">
                <a:latin typeface="Times" panose="02020603050405020304" pitchFamily="18" charset="0"/>
              </a:rPr>
              <a:t>Advantages</a:t>
            </a:r>
            <a:r>
              <a:rPr lang="en-US" altLang="en-US" sz="2000" dirty="0">
                <a:latin typeface="Times" panose="02020603050405020304" pitchFamily="18" charset="0"/>
              </a:rPr>
              <a:t>: intuitive and conceptually simple, easy to implement, easy to report and communicate, can accommodate fat tails and other deviations from normality</a:t>
            </a:r>
          </a:p>
          <a:p>
            <a:pPr algn="just" eaLnBrk="1" hangingPunct="1"/>
            <a:r>
              <a:rPr lang="en-US" altLang="en-US" sz="2000" i="1" dirty="0">
                <a:latin typeface="Times" panose="02020603050405020304" pitchFamily="18" charset="0"/>
              </a:rPr>
              <a:t>Disadvantages</a:t>
            </a:r>
            <a:r>
              <a:rPr lang="en-US" altLang="en-US" sz="2000" dirty="0">
                <a:latin typeface="Times" panose="02020603050405020304" pitchFamily="18" charset="0"/>
              </a:rPr>
              <a:t>: complete dependence on the dataset, dataset maybe dominated by extreme unusual events, we cannot extrapolate from the largest historical loss to anything larger that might occur in the future    </a:t>
            </a:r>
            <a:r>
              <a:rPr lang="en-US" altLang="en-US" sz="2000" b="1" dirty="0">
                <a:latin typeface="Times" panose="02020603050405020304" pitchFamily="18" charset="0"/>
              </a:rPr>
              <a:t>  </a:t>
            </a:r>
          </a:p>
        </p:txBody>
      </p:sp>
      <p:sp>
        <p:nvSpPr>
          <p:cNvPr id="4" name="Footer Placeholder 3"/>
          <p:cNvSpPr>
            <a:spLocks noGrp="1"/>
          </p:cNvSpPr>
          <p:nvPr>
            <p:ph type="ftr" sz="quarter" idx="11"/>
          </p:nvPr>
        </p:nvSpPr>
        <p:spPr/>
        <p:txBody>
          <a:bodyPr/>
          <a:lstStyle/>
          <a:p>
            <a:pPr>
              <a:defRPr/>
            </a:pPr>
            <a:r>
              <a:rPr lang="en-US"/>
              <a:t>K. Drakos, Risk Management, MSc 2010</a:t>
            </a:r>
          </a:p>
        </p:txBody>
      </p:sp>
      <p:sp>
        <p:nvSpPr>
          <p:cNvPr id="5" name="Slide Number Placeholder 4"/>
          <p:cNvSpPr>
            <a:spLocks noGrp="1"/>
          </p:cNvSpPr>
          <p:nvPr>
            <p:ph type="sldNum" sz="quarter" idx="12"/>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397FD015-8721-4909-AFD1-980C91A47FBB}" type="slidenum">
              <a:rPr lang="en-US" altLang="en-US">
                <a:solidFill>
                  <a:srgbClr val="898989"/>
                </a:solidFill>
                <a:latin typeface="Calibri" panose="020F0502020204030204" pitchFamily="34" charset="0"/>
              </a:rPr>
              <a:pPr eaLnBrk="1" hangingPunct="1"/>
              <a:t>18</a:t>
            </a:fld>
            <a:endParaRPr lang="en-US" altLang="en-US">
              <a:solidFill>
                <a:srgbClr val="898989"/>
              </a:solidFill>
              <a:latin typeface="Calibri" panose="020F0502020204030204" pitchFamily="34" charset="0"/>
            </a:endParaRPr>
          </a:p>
        </p:txBody>
      </p:sp>
    </p:spTree>
    <p:extLst>
      <p:ext uri="{BB962C8B-B14F-4D97-AF65-F5344CB8AC3E}">
        <p14:creationId xmlns:p14="http://schemas.microsoft.com/office/powerpoint/2010/main" val="115763653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p:cNvSpPr>
            <a:spLocks noGrp="1"/>
          </p:cNvSpPr>
          <p:nvPr>
            <p:ph type="title"/>
          </p:nvPr>
        </p:nvSpPr>
        <p:spPr/>
        <p:txBody>
          <a:bodyPr/>
          <a:lstStyle/>
          <a:p>
            <a:pPr eaLnBrk="1" hangingPunct="1"/>
            <a:r>
              <a:rPr lang="en-US" altLang="en-US" sz="3000"/>
              <a:t>Historical Simulation </a:t>
            </a:r>
            <a:br>
              <a:rPr lang="en-US" altLang="en-US" sz="3000"/>
            </a:br>
            <a:r>
              <a:rPr lang="en-US" altLang="en-US" sz="3000"/>
              <a:t>Example with a single asset</a:t>
            </a:r>
          </a:p>
        </p:txBody>
      </p:sp>
      <p:sp>
        <p:nvSpPr>
          <p:cNvPr id="34819" name="Content Placeholder 2"/>
          <p:cNvSpPr>
            <a:spLocks noGrp="1"/>
          </p:cNvSpPr>
          <p:nvPr>
            <p:ph idx="1"/>
          </p:nvPr>
        </p:nvSpPr>
        <p:spPr>
          <a:xfrm>
            <a:off x="1981200" y="1295401"/>
            <a:ext cx="8229600" cy="4830763"/>
          </a:xfrm>
        </p:spPr>
        <p:txBody>
          <a:bodyPr/>
          <a:lstStyle/>
          <a:p>
            <a:pPr eaLnBrk="1" hangingPunct="1"/>
            <a:endParaRPr lang="en-US" altLang="en-US" sz="2000" dirty="0" smtClean="0">
              <a:latin typeface="Times New Roman" panose="02020603050405020304" pitchFamily="18" charset="0"/>
              <a:cs typeface="Times New Roman" panose="02020603050405020304" pitchFamily="18" charset="0"/>
            </a:endParaRPr>
          </a:p>
          <a:p>
            <a:pPr eaLnBrk="1" hangingPunct="1"/>
            <a:endParaRPr lang="en-US" altLang="en-US" sz="2000" dirty="0">
              <a:latin typeface="Times New Roman" panose="02020603050405020304" pitchFamily="18" charset="0"/>
              <a:cs typeface="Times New Roman" panose="02020603050405020304" pitchFamily="18" charset="0"/>
            </a:endParaRPr>
          </a:p>
          <a:p>
            <a:pPr eaLnBrk="1" hangingPunct="1"/>
            <a:endParaRPr lang="en-US" altLang="en-US" dirty="0" smtClean="0"/>
          </a:p>
        </p:txBody>
      </p:sp>
      <p:sp>
        <p:nvSpPr>
          <p:cNvPr id="5" name="Footer Placeholder 4"/>
          <p:cNvSpPr>
            <a:spLocks noGrp="1"/>
          </p:cNvSpPr>
          <p:nvPr>
            <p:ph type="ftr" sz="quarter" idx="11"/>
          </p:nvPr>
        </p:nvSpPr>
        <p:spPr/>
        <p:txBody>
          <a:bodyPr/>
          <a:lstStyle/>
          <a:p>
            <a:pPr>
              <a:defRPr/>
            </a:pPr>
            <a:r>
              <a:rPr lang="en-US"/>
              <a:t>K. Drakos, Risk Management, MSc 2010</a:t>
            </a:r>
          </a:p>
        </p:txBody>
      </p:sp>
      <p:sp>
        <p:nvSpPr>
          <p:cNvPr id="4" name="Slide Number Placeholder 3"/>
          <p:cNvSpPr>
            <a:spLocks noGrp="1"/>
          </p:cNvSpPr>
          <p:nvPr>
            <p:ph type="sldNum" sz="quarter" idx="12"/>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341C00A9-71B6-42EB-842C-C2CB14396FAF}" type="slidenum">
              <a:rPr lang="en-US" altLang="en-US">
                <a:solidFill>
                  <a:srgbClr val="898989"/>
                </a:solidFill>
                <a:latin typeface="Calibri" panose="020F0502020204030204" pitchFamily="34" charset="0"/>
              </a:rPr>
              <a:pPr eaLnBrk="1" hangingPunct="1"/>
              <a:t>19</a:t>
            </a:fld>
            <a:endParaRPr lang="en-US" altLang="en-US">
              <a:solidFill>
                <a:srgbClr val="898989"/>
              </a:solidFill>
              <a:latin typeface="Calibri" panose="020F0502020204030204" pitchFamily="34" charset="0"/>
            </a:endParaRPr>
          </a:p>
        </p:txBody>
      </p:sp>
      <p:pic>
        <p:nvPicPr>
          <p:cNvPr id="2" name="Εικόνα 1"/>
          <p:cNvPicPr>
            <a:picLocks noChangeAspect="1"/>
          </p:cNvPicPr>
          <p:nvPr/>
        </p:nvPicPr>
        <p:blipFill>
          <a:blip r:embed="rId2"/>
          <a:stretch>
            <a:fillRect/>
          </a:stretch>
        </p:blipFill>
        <p:spPr>
          <a:xfrm>
            <a:off x="815242" y="1605151"/>
            <a:ext cx="18006024" cy="3666172"/>
          </a:xfrm>
          <a:prstGeom prst="rect">
            <a:avLst/>
          </a:prstGeom>
        </p:spPr>
      </p:pic>
    </p:spTree>
    <p:extLst>
      <p:ext uri="{BB962C8B-B14F-4D97-AF65-F5344CB8AC3E}">
        <p14:creationId xmlns:p14="http://schemas.microsoft.com/office/powerpoint/2010/main" val="420712715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US" dirty="0" smtClean="0"/>
              <a:t>Stock Prices (</a:t>
            </a:r>
            <a:r>
              <a:rPr lang="en-US" dirty="0" err="1" smtClean="0"/>
              <a:t>e.g</a:t>
            </a:r>
            <a:r>
              <a:rPr lang="en-US" dirty="0" smtClean="0"/>
              <a:t> ASE, 8/2/2011-8/2/2016 </a:t>
            </a:r>
            <a:endParaRPr lang="en-US" dirty="0"/>
          </a:p>
        </p:txBody>
      </p:sp>
      <p:pic>
        <p:nvPicPr>
          <p:cNvPr id="4" name="Θέση περιεχομένου 3"/>
          <p:cNvPicPr>
            <a:picLocks noGrp="1" noChangeAspect="1"/>
          </p:cNvPicPr>
          <p:nvPr>
            <p:ph idx="1"/>
          </p:nvPr>
        </p:nvPicPr>
        <p:blipFill>
          <a:blip r:embed="rId2"/>
          <a:stretch>
            <a:fillRect/>
          </a:stretch>
        </p:blipFill>
        <p:spPr>
          <a:xfrm>
            <a:off x="2418005" y="2228611"/>
            <a:ext cx="5116027" cy="3745390"/>
          </a:xfrm>
          <a:prstGeom prst="rect">
            <a:avLst/>
          </a:prstGeom>
        </p:spPr>
      </p:pic>
      <p:sp>
        <p:nvSpPr>
          <p:cNvPr id="5" name="Θέση αριθμού διαφάνειας 4"/>
          <p:cNvSpPr>
            <a:spLocks noGrp="1"/>
          </p:cNvSpPr>
          <p:nvPr>
            <p:ph type="sldNum" sz="quarter" idx="12"/>
          </p:nvPr>
        </p:nvSpPr>
        <p:spPr/>
        <p:txBody>
          <a:bodyPr/>
          <a:lstStyle/>
          <a:p>
            <a:fld id="{D57F1E4F-1CFF-5643-939E-217C01CDF565}" type="slidenum">
              <a:rPr lang="en-US" smtClean="0"/>
              <a:pPr/>
              <a:t>2</a:t>
            </a:fld>
            <a:endParaRPr lang="en-US" dirty="0"/>
          </a:p>
        </p:txBody>
      </p:sp>
      <p:sp>
        <p:nvSpPr>
          <p:cNvPr id="6" name="Θέση υποσέλιδου 5"/>
          <p:cNvSpPr>
            <a:spLocks noGrp="1"/>
          </p:cNvSpPr>
          <p:nvPr>
            <p:ph type="ftr" sz="quarter" idx="11"/>
          </p:nvPr>
        </p:nvSpPr>
        <p:spPr/>
        <p:txBody>
          <a:bodyPr/>
          <a:lstStyle/>
          <a:p>
            <a:r>
              <a:rPr lang="el-GR" smtClean="0"/>
              <a:t>Ειδικά Θέματα Θέματα Χρηματοοικονομικής, Κωνσταντίνος Δράκος </a:t>
            </a:r>
            <a:endParaRPr lang="en-US" dirty="0"/>
          </a:p>
        </p:txBody>
      </p:sp>
    </p:spTree>
    <p:extLst>
      <p:ext uri="{BB962C8B-B14F-4D97-AF65-F5344CB8AC3E}">
        <p14:creationId xmlns:p14="http://schemas.microsoft.com/office/powerpoint/2010/main" val="61245887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a:bodyPr>
          <a:lstStyle/>
          <a:p>
            <a:pPr>
              <a:defRPr/>
            </a:pPr>
            <a:r>
              <a:rPr lang="en-US" altLang="zh-TW" sz="3000" dirty="0">
                <a:effectLst>
                  <a:outerShdw blurRad="38100" dist="38100" dir="2700000" algn="tl">
                    <a:srgbClr val="C0C0C0"/>
                  </a:outerShdw>
                </a:effectLst>
              </a:rPr>
              <a:t>Advantages of VaR</a:t>
            </a:r>
            <a:endParaRPr lang="en-US" sz="3000" dirty="0"/>
          </a:p>
        </p:txBody>
      </p:sp>
      <p:sp>
        <p:nvSpPr>
          <p:cNvPr id="38915" name="Content Placeholder 2"/>
          <p:cNvSpPr>
            <a:spLocks noGrp="1"/>
          </p:cNvSpPr>
          <p:nvPr>
            <p:ph idx="1"/>
          </p:nvPr>
        </p:nvSpPr>
        <p:spPr>
          <a:xfrm>
            <a:off x="677334" y="1339273"/>
            <a:ext cx="8596668" cy="4702089"/>
          </a:xfrm>
        </p:spPr>
        <p:txBody>
          <a:bodyPr/>
          <a:lstStyle/>
          <a:p>
            <a:pPr algn="just" eaLnBrk="1" hangingPunct="1">
              <a:lnSpc>
                <a:spcPct val="160000"/>
              </a:lnSpc>
            </a:pPr>
            <a:r>
              <a:rPr lang="en-US" altLang="zh-TW" sz="2000" dirty="0">
                <a:latin typeface="Times" panose="02020603050405020304" pitchFamily="18" charset="0"/>
              </a:rPr>
              <a:t>It captures an important aspect of risk in a single number</a:t>
            </a:r>
          </a:p>
          <a:p>
            <a:pPr algn="just" eaLnBrk="1" hangingPunct="1">
              <a:lnSpc>
                <a:spcPct val="160000"/>
              </a:lnSpc>
            </a:pPr>
            <a:r>
              <a:rPr lang="en-US" altLang="zh-TW" sz="2000" dirty="0">
                <a:latin typeface="Times" panose="02020603050405020304" pitchFamily="18" charset="0"/>
              </a:rPr>
              <a:t>It is easy to understand</a:t>
            </a:r>
          </a:p>
          <a:p>
            <a:pPr algn="just" eaLnBrk="1" hangingPunct="1">
              <a:lnSpc>
                <a:spcPct val="90000"/>
              </a:lnSpc>
            </a:pPr>
            <a:r>
              <a:rPr lang="en-US" altLang="en-US" sz="2000" dirty="0">
                <a:latin typeface="Times" panose="02020603050405020304" pitchFamily="18" charset="0"/>
              </a:rPr>
              <a:t>VaR translates portfolio volatility into a dollar/euro value.</a:t>
            </a:r>
          </a:p>
          <a:p>
            <a:pPr algn="just" eaLnBrk="1" hangingPunct="1">
              <a:lnSpc>
                <a:spcPct val="90000"/>
              </a:lnSpc>
            </a:pPr>
            <a:r>
              <a:rPr lang="en-US" altLang="en-US" sz="2000" dirty="0">
                <a:latin typeface="Times" panose="02020603050405020304" pitchFamily="18" charset="0"/>
              </a:rPr>
              <a:t>Measure of Total Risk rather than Systematic (or Non-Diversifiable Risk) measured by Beta.</a:t>
            </a:r>
          </a:p>
          <a:p>
            <a:pPr algn="just" eaLnBrk="1" hangingPunct="1"/>
            <a:r>
              <a:rPr lang="en-US" altLang="en-US" sz="2000" dirty="0">
                <a:latin typeface="Times" panose="02020603050405020304" pitchFamily="18" charset="0"/>
              </a:rPr>
              <a:t>VaR is useful for monitoring and controlling risk within the portfolio.</a:t>
            </a:r>
          </a:p>
          <a:p>
            <a:pPr algn="just" eaLnBrk="1" hangingPunct="1"/>
            <a:r>
              <a:rPr lang="en-US" altLang="en-US" sz="2000" dirty="0">
                <a:latin typeface="Times" panose="02020603050405020304" pitchFamily="18" charset="0"/>
              </a:rPr>
              <a:t>VaR can measure the risk of many types of financial securities (i.e., stocks, bonds, commodities, foreign exchange, off-balance-sheet derivatives such as futures, forwards, swaps, and options, and etc.)</a:t>
            </a:r>
          </a:p>
          <a:p>
            <a:pPr eaLnBrk="1" hangingPunct="1"/>
            <a:endParaRPr lang="en-US" altLang="en-US" dirty="0" smtClean="0"/>
          </a:p>
        </p:txBody>
      </p:sp>
      <p:sp>
        <p:nvSpPr>
          <p:cNvPr id="4" name="Footer Placeholder 3"/>
          <p:cNvSpPr>
            <a:spLocks noGrp="1"/>
          </p:cNvSpPr>
          <p:nvPr>
            <p:ph type="ftr" sz="quarter" idx="11"/>
          </p:nvPr>
        </p:nvSpPr>
        <p:spPr/>
        <p:txBody>
          <a:bodyPr/>
          <a:lstStyle/>
          <a:p>
            <a:pPr>
              <a:defRPr/>
            </a:pPr>
            <a:r>
              <a:rPr lang="en-US"/>
              <a:t>K. Drakos, Risk Management, MSc 2010</a:t>
            </a:r>
          </a:p>
        </p:txBody>
      </p:sp>
      <p:sp>
        <p:nvSpPr>
          <p:cNvPr id="5" name="Slide Number Placeholder 4"/>
          <p:cNvSpPr>
            <a:spLocks noGrp="1"/>
          </p:cNvSpPr>
          <p:nvPr>
            <p:ph type="sldNum" sz="quarter" idx="12"/>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800501CB-E994-487B-A8CC-ED4FD275EF9E}" type="slidenum">
              <a:rPr lang="en-US" altLang="en-US">
                <a:solidFill>
                  <a:srgbClr val="898989"/>
                </a:solidFill>
                <a:latin typeface="Calibri" panose="020F0502020204030204" pitchFamily="34" charset="0"/>
              </a:rPr>
              <a:pPr eaLnBrk="1" hangingPunct="1"/>
              <a:t>20</a:t>
            </a:fld>
            <a:endParaRPr lang="en-US" altLang="en-US">
              <a:solidFill>
                <a:srgbClr val="898989"/>
              </a:solidFill>
              <a:latin typeface="Calibri" panose="020F0502020204030204" pitchFamily="34" charset="0"/>
            </a:endParaRPr>
          </a:p>
        </p:txBody>
      </p:sp>
    </p:spTree>
    <p:extLst>
      <p:ext uri="{BB962C8B-B14F-4D97-AF65-F5344CB8AC3E}">
        <p14:creationId xmlns:p14="http://schemas.microsoft.com/office/powerpoint/2010/main" val="410827052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1"/>
          <p:cNvSpPr>
            <a:spLocks noGrp="1"/>
          </p:cNvSpPr>
          <p:nvPr>
            <p:ph type="title"/>
          </p:nvPr>
        </p:nvSpPr>
        <p:spPr/>
        <p:txBody>
          <a:bodyPr/>
          <a:lstStyle/>
          <a:p>
            <a:pPr eaLnBrk="1" hangingPunct="1"/>
            <a:r>
              <a:rPr lang="en-US" altLang="en-US" sz="3000" dirty="0"/>
              <a:t>VaR: caveats </a:t>
            </a:r>
          </a:p>
        </p:txBody>
      </p:sp>
      <p:sp>
        <p:nvSpPr>
          <p:cNvPr id="39939" name="Content Placeholder 2"/>
          <p:cNvSpPr>
            <a:spLocks noGrp="1"/>
          </p:cNvSpPr>
          <p:nvPr>
            <p:ph idx="1"/>
          </p:nvPr>
        </p:nvSpPr>
        <p:spPr>
          <a:xfrm>
            <a:off x="677334" y="1295401"/>
            <a:ext cx="9533466" cy="4830763"/>
          </a:xfrm>
        </p:spPr>
        <p:txBody>
          <a:bodyPr/>
          <a:lstStyle/>
          <a:p>
            <a:pPr eaLnBrk="1" hangingPunct="1"/>
            <a:endParaRPr lang="en-US" altLang="en-US" sz="2000" b="1" u="sng" dirty="0">
              <a:latin typeface="Times New Roman" panose="02020603050405020304" pitchFamily="18" charset="0"/>
              <a:cs typeface="Times New Roman" panose="02020603050405020304" pitchFamily="18" charset="0"/>
            </a:endParaRPr>
          </a:p>
          <a:p>
            <a:pPr eaLnBrk="1" hangingPunct="1"/>
            <a:r>
              <a:rPr lang="en-US" altLang="en-US" sz="2000" b="1" u="sng" dirty="0">
                <a:latin typeface="Times New Roman" panose="02020603050405020304" pitchFamily="18" charset="0"/>
                <a:cs typeface="Times New Roman" panose="02020603050405020304" pitchFamily="18" charset="0"/>
              </a:rPr>
              <a:t>VaR does not describe the worst loss</a:t>
            </a:r>
            <a:r>
              <a:rPr lang="en-US" altLang="en-US" sz="2000" dirty="0">
                <a:latin typeface="Times New Roman" panose="02020603050405020304" pitchFamily="18" charset="0"/>
                <a:cs typeface="Times New Roman" panose="02020603050405020304" pitchFamily="18" charset="0"/>
              </a:rPr>
              <a:t>. In fact we would expect the VaR to be exceed with a frequency of p, that is, 5 days out of 100, for a 95% confidence level.</a:t>
            </a:r>
          </a:p>
          <a:p>
            <a:pPr eaLnBrk="1" hangingPunct="1"/>
            <a:r>
              <a:rPr lang="en-US" altLang="en-US" sz="2000" b="1" u="sng" dirty="0">
                <a:latin typeface="Times New Roman" panose="02020603050405020304" pitchFamily="18" charset="0"/>
                <a:cs typeface="Times New Roman" panose="02020603050405020304" pitchFamily="18" charset="0"/>
              </a:rPr>
              <a:t>VaR is measured with some error</a:t>
            </a:r>
            <a:r>
              <a:rPr lang="en-US" altLang="en-US" sz="2000" dirty="0">
                <a:latin typeface="Times New Roman" panose="02020603050405020304" pitchFamily="18" charset="0"/>
                <a:cs typeface="Times New Roman" panose="02020603050405020304" pitchFamily="18" charset="0"/>
              </a:rPr>
              <a:t>. It is itself subject to normal sampling variation (i.e. different sample periods, or different lengths would lead to different VaR).     </a:t>
            </a:r>
            <a:endParaRPr lang="en-US" altLang="en-US" sz="2000" b="1" u="sng" dirty="0">
              <a:latin typeface="Times New Roman" panose="02020603050405020304" pitchFamily="18" charset="0"/>
              <a:cs typeface="Times New Roman" panose="02020603050405020304" pitchFamily="18" charset="0"/>
            </a:endParaRPr>
          </a:p>
          <a:p>
            <a:pPr eaLnBrk="1" hangingPunct="1"/>
            <a:r>
              <a:rPr lang="en-US" altLang="en-US" sz="2000" b="1" u="sng" dirty="0">
                <a:latin typeface="Times New Roman" panose="02020603050405020304" pitchFamily="18" charset="0"/>
                <a:cs typeface="Times New Roman" panose="02020603050405020304" pitchFamily="18" charset="0"/>
              </a:rPr>
              <a:t>VaR does not describe the losses in the left tail</a:t>
            </a:r>
            <a:r>
              <a:rPr lang="en-US" altLang="en-US" sz="2000" dirty="0">
                <a:latin typeface="Times New Roman" panose="02020603050405020304" pitchFamily="18" charset="0"/>
                <a:cs typeface="Times New Roman" panose="02020603050405020304" pitchFamily="18" charset="0"/>
              </a:rPr>
              <a:t>. VaR does not offer any information about the distribution of losses in its left tail, it just indicates the probability of such a value occurring.  For instance, in our example the average value of losses worse than 52.87 is 71.49 which is about 35% worse than the </a:t>
            </a:r>
            <a:r>
              <a:rPr lang="en-US" altLang="en-US" sz="2000" dirty="0" err="1">
                <a:latin typeface="Times New Roman" panose="02020603050405020304" pitchFamily="18" charset="0"/>
                <a:cs typeface="Times New Roman" panose="02020603050405020304" pitchFamily="18" charset="0"/>
              </a:rPr>
              <a:t>VaR.</a:t>
            </a:r>
            <a:r>
              <a:rPr lang="en-US" altLang="en-US" sz="2000" dirty="0">
                <a:latin typeface="Times New Roman" panose="02020603050405020304" pitchFamily="18" charset="0"/>
                <a:cs typeface="Times New Roman" panose="02020603050405020304" pitchFamily="18" charset="0"/>
              </a:rPr>
              <a:t> </a:t>
            </a:r>
          </a:p>
          <a:p>
            <a:pPr eaLnBrk="1" hangingPunct="1"/>
            <a:endParaRPr lang="en-US" altLang="en-US" sz="2000" dirty="0"/>
          </a:p>
        </p:txBody>
      </p:sp>
      <p:sp>
        <p:nvSpPr>
          <p:cNvPr id="5" name="Footer Placeholder 4"/>
          <p:cNvSpPr>
            <a:spLocks noGrp="1"/>
          </p:cNvSpPr>
          <p:nvPr>
            <p:ph type="ftr" sz="quarter" idx="11"/>
          </p:nvPr>
        </p:nvSpPr>
        <p:spPr/>
        <p:txBody>
          <a:bodyPr/>
          <a:lstStyle/>
          <a:p>
            <a:pPr>
              <a:defRPr/>
            </a:pPr>
            <a:r>
              <a:rPr lang="en-US"/>
              <a:t>K. Drakos, Risk Management, MSc 2010</a:t>
            </a:r>
          </a:p>
        </p:txBody>
      </p:sp>
      <p:sp>
        <p:nvSpPr>
          <p:cNvPr id="4" name="Slide Number Placeholder 3"/>
          <p:cNvSpPr>
            <a:spLocks noGrp="1"/>
          </p:cNvSpPr>
          <p:nvPr>
            <p:ph type="sldNum" sz="quarter" idx="12"/>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0899B55F-24A5-404E-85D2-86CFB09754A6}" type="slidenum">
              <a:rPr lang="en-US" altLang="en-US">
                <a:solidFill>
                  <a:srgbClr val="898989"/>
                </a:solidFill>
                <a:latin typeface="Calibri" panose="020F0502020204030204" pitchFamily="34" charset="0"/>
              </a:rPr>
              <a:pPr eaLnBrk="1" hangingPunct="1"/>
              <a:t>21</a:t>
            </a:fld>
            <a:endParaRPr lang="en-US" altLang="en-US">
              <a:solidFill>
                <a:srgbClr val="898989"/>
              </a:solidFill>
              <a:latin typeface="Calibri" panose="020F0502020204030204" pitchFamily="34" charset="0"/>
            </a:endParaRPr>
          </a:p>
        </p:txBody>
      </p:sp>
    </p:spTree>
    <p:extLst>
      <p:ext uri="{BB962C8B-B14F-4D97-AF65-F5344CB8AC3E}">
        <p14:creationId xmlns:p14="http://schemas.microsoft.com/office/powerpoint/2010/main" val="126709367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le 1"/>
          <p:cNvSpPr>
            <a:spLocks noGrp="1"/>
          </p:cNvSpPr>
          <p:nvPr>
            <p:ph type="title"/>
          </p:nvPr>
        </p:nvSpPr>
        <p:spPr/>
        <p:txBody>
          <a:bodyPr/>
          <a:lstStyle/>
          <a:p>
            <a:pPr eaLnBrk="1" hangingPunct="1"/>
            <a:r>
              <a:rPr lang="en-US" altLang="en-US" sz="3000" dirty="0"/>
              <a:t>VaR parameters: confidence level </a:t>
            </a:r>
          </a:p>
        </p:txBody>
      </p:sp>
      <p:sp>
        <p:nvSpPr>
          <p:cNvPr id="40963" name="Content Placeholder 2"/>
          <p:cNvSpPr>
            <a:spLocks noGrp="1"/>
          </p:cNvSpPr>
          <p:nvPr>
            <p:ph idx="1"/>
          </p:nvPr>
        </p:nvSpPr>
        <p:spPr>
          <a:xfrm>
            <a:off x="517236" y="1219201"/>
            <a:ext cx="9693564" cy="4906963"/>
          </a:xfrm>
        </p:spPr>
        <p:txBody>
          <a:bodyPr>
            <a:normAutofit/>
          </a:bodyPr>
          <a:lstStyle/>
          <a:p>
            <a:pPr algn="just" eaLnBrk="1" hangingPunct="1"/>
            <a:r>
              <a:rPr lang="en-US" altLang="en-US" sz="2000" dirty="0">
                <a:latin typeface="Times New Roman" panose="02020603050405020304" pitchFamily="18" charset="0"/>
                <a:cs typeface="Times New Roman" panose="02020603050405020304" pitchFamily="18" charset="0"/>
              </a:rPr>
              <a:t>The higher the confidence level, the greater the VaR measure. </a:t>
            </a:r>
          </a:p>
          <a:p>
            <a:pPr algn="just" eaLnBrk="1" hangingPunct="1"/>
            <a:r>
              <a:rPr lang="en-US" altLang="en-US" sz="2000" dirty="0">
                <a:latin typeface="Times New Roman" panose="02020603050405020304" pitchFamily="18" charset="0"/>
                <a:cs typeface="Times New Roman" panose="02020603050405020304" pitchFamily="18" charset="0"/>
              </a:rPr>
              <a:t>Varying the confidence level provides useful information  about the return distribution and potential extreme losses. </a:t>
            </a:r>
          </a:p>
          <a:p>
            <a:pPr algn="just" eaLnBrk="1" hangingPunct="1"/>
            <a:r>
              <a:rPr lang="en-US" altLang="en-US" sz="2000" dirty="0">
                <a:latin typeface="Times New Roman" panose="02020603050405020304" pitchFamily="18" charset="0"/>
                <a:cs typeface="Times New Roman" panose="02020603050405020304" pitchFamily="18" charset="0"/>
              </a:rPr>
              <a:t>It is not clear, however, whether one should stop at 99%, or 99.9% and so on. Each of these values will create an increasingly larger, but less likely, loss. </a:t>
            </a:r>
          </a:p>
          <a:p>
            <a:pPr algn="just" eaLnBrk="1" hangingPunct="1"/>
            <a:r>
              <a:rPr lang="en-US" altLang="en-US" sz="2000" dirty="0">
                <a:latin typeface="Times New Roman" panose="02020603050405020304" pitchFamily="18" charset="0"/>
                <a:cs typeface="Times New Roman" panose="02020603050405020304" pitchFamily="18" charset="0"/>
              </a:rPr>
              <a:t>Another problem is that as one increases the confidence level, the number of occurrences below VaR shrinks, leading to poor measurement</a:t>
            </a:r>
            <a:r>
              <a:rPr lang="el-GR" altLang="en-US" sz="2000" dirty="0">
                <a:latin typeface="Times New Roman" panose="02020603050405020304" pitchFamily="18" charset="0"/>
                <a:cs typeface="Times New Roman" panose="02020603050405020304" pitchFamily="18" charset="0"/>
              </a:rPr>
              <a:t> </a:t>
            </a:r>
            <a:r>
              <a:rPr lang="en-US" altLang="en-US" sz="2000" dirty="0">
                <a:latin typeface="Times New Roman" panose="02020603050405020304" pitchFamily="18" charset="0"/>
                <a:cs typeface="Times New Roman" panose="02020603050405020304" pitchFamily="18" charset="0"/>
              </a:rPr>
              <a:t>in the non-parametric case. </a:t>
            </a:r>
          </a:p>
          <a:p>
            <a:pPr algn="just" eaLnBrk="1" hangingPunct="1"/>
            <a:r>
              <a:rPr lang="en-US" altLang="en-US" sz="2000" dirty="0">
                <a:latin typeface="Times New Roman" panose="02020603050405020304" pitchFamily="18" charset="0"/>
                <a:cs typeface="Times New Roman" panose="02020603050405020304" pitchFamily="18" charset="0"/>
              </a:rPr>
              <a:t>For example 99.99% and 10 business days will require history of 100*100*10 = 100,000 days in order to have only 1 point.</a:t>
            </a:r>
          </a:p>
          <a:p>
            <a:pPr algn="just" eaLnBrk="1" hangingPunct="1"/>
            <a:r>
              <a:rPr lang="en-US" altLang="en-US" sz="2000" dirty="0">
                <a:latin typeface="Times New Roman" panose="02020603050405020304" pitchFamily="18" charset="0"/>
                <a:cs typeface="Times New Roman" panose="02020603050405020304" pitchFamily="18" charset="0"/>
              </a:rPr>
              <a:t>Regulators use 99% for market risk and 99.9% for credit/operational risk. A bank wanting to maintain a AA credit rating will often use 99.97% for internal calculations</a:t>
            </a:r>
            <a:endParaRPr lang="en-US" altLang="en-US" sz="2000" dirty="0"/>
          </a:p>
          <a:p>
            <a:pPr algn="just" eaLnBrk="1" hangingPunct="1"/>
            <a:endParaRPr lang="en-US" altLang="en-US" sz="2000" dirty="0">
              <a:latin typeface="Times New Roman" panose="02020603050405020304" pitchFamily="18" charset="0"/>
              <a:cs typeface="Times New Roman" panose="02020603050405020304" pitchFamily="18" charset="0"/>
            </a:endParaRPr>
          </a:p>
        </p:txBody>
      </p:sp>
      <p:sp>
        <p:nvSpPr>
          <p:cNvPr id="4" name="Footer Placeholder 3"/>
          <p:cNvSpPr>
            <a:spLocks noGrp="1"/>
          </p:cNvSpPr>
          <p:nvPr>
            <p:ph type="ftr" sz="quarter" idx="11"/>
          </p:nvPr>
        </p:nvSpPr>
        <p:spPr/>
        <p:txBody>
          <a:bodyPr/>
          <a:lstStyle/>
          <a:p>
            <a:pPr>
              <a:defRPr/>
            </a:pPr>
            <a:r>
              <a:rPr lang="en-US"/>
              <a:t>K. Drakos, Risk Management, MSc 2010</a:t>
            </a:r>
          </a:p>
        </p:txBody>
      </p:sp>
      <p:sp>
        <p:nvSpPr>
          <p:cNvPr id="5" name="Slide Number Placeholder 4"/>
          <p:cNvSpPr>
            <a:spLocks noGrp="1"/>
          </p:cNvSpPr>
          <p:nvPr>
            <p:ph type="sldNum" sz="quarter" idx="12"/>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E5B12689-A9C3-4CAA-AED0-514CE84EAB6B}" type="slidenum">
              <a:rPr lang="en-US" altLang="en-US">
                <a:solidFill>
                  <a:srgbClr val="898989"/>
                </a:solidFill>
                <a:latin typeface="Calibri" panose="020F0502020204030204" pitchFamily="34" charset="0"/>
              </a:rPr>
              <a:pPr eaLnBrk="1" hangingPunct="1"/>
              <a:t>22</a:t>
            </a:fld>
            <a:endParaRPr lang="en-US" altLang="en-US">
              <a:solidFill>
                <a:srgbClr val="898989"/>
              </a:solidFill>
              <a:latin typeface="Calibri" panose="020F0502020204030204" pitchFamily="34" charset="0"/>
            </a:endParaRPr>
          </a:p>
        </p:txBody>
      </p:sp>
    </p:spTree>
    <p:extLst>
      <p:ext uri="{BB962C8B-B14F-4D97-AF65-F5344CB8AC3E}">
        <p14:creationId xmlns:p14="http://schemas.microsoft.com/office/powerpoint/2010/main" val="265583446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Title 1"/>
          <p:cNvSpPr>
            <a:spLocks noGrp="1"/>
          </p:cNvSpPr>
          <p:nvPr>
            <p:ph type="title"/>
          </p:nvPr>
        </p:nvSpPr>
        <p:spPr/>
        <p:txBody>
          <a:bodyPr/>
          <a:lstStyle/>
          <a:p>
            <a:pPr eaLnBrk="1" hangingPunct="1"/>
            <a:r>
              <a:rPr lang="en-US" altLang="en-US" sz="3000" dirty="0"/>
              <a:t>VaR parameters: Horizon</a:t>
            </a:r>
          </a:p>
        </p:txBody>
      </p:sp>
      <p:sp>
        <p:nvSpPr>
          <p:cNvPr id="14340" name="Content Placeholder 2"/>
          <p:cNvSpPr>
            <a:spLocks noGrp="1"/>
          </p:cNvSpPr>
          <p:nvPr>
            <p:ph idx="1"/>
          </p:nvPr>
        </p:nvSpPr>
        <p:spPr>
          <a:xfrm>
            <a:off x="461818" y="1219201"/>
            <a:ext cx="9748982" cy="4906963"/>
          </a:xfrm>
        </p:spPr>
        <p:txBody>
          <a:bodyPr/>
          <a:lstStyle/>
          <a:p>
            <a:pPr algn="just" eaLnBrk="1" hangingPunct="1"/>
            <a:r>
              <a:rPr lang="en-US" altLang="en-US" sz="2000" dirty="0">
                <a:latin typeface="Times New Roman" panose="02020603050405020304" pitchFamily="18" charset="0"/>
                <a:cs typeface="Times New Roman" panose="02020603050405020304" pitchFamily="18" charset="0"/>
              </a:rPr>
              <a:t>The longer the horizon T, the greater the VaR measure. </a:t>
            </a:r>
          </a:p>
          <a:p>
            <a:pPr algn="just" eaLnBrk="1" hangingPunct="1"/>
            <a:r>
              <a:rPr lang="en-US" altLang="en-US" sz="2000" dirty="0">
                <a:latin typeface="Times New Roman" panose="02020603050405020304" pitchFamily="18" charset="0"/>
                <a:cs typeface="Times New Roman" panose="02020603050405020304" pitchFamily="18" charset="0"/>
              </a:rPr>
              <a:t>This extrapolation is driven by two factors: the behavior of the risk factors and the position itself. </a:t>
            </a:r>
          </a:p>
          <a:p>
            <a:pPr algn="just" eaLnBrk="1" hangingPunct="1"/>
            <a:r>
              <a:rPr lang="en-US" altLang="en-US" sz="2000" dirty="0">
                <a:latin typeface="Times New Roman" panose="02020603050405020304" pitchFamily="18" charset="0"/>
                <a:cs typeface="Times New Roman" panose="02020603050405020304" pitchFamily="18" charset="0"/>
              </a:rPr>
              <a:t>To extrapolate from a one-day horizon to a longer one, we need to assume that returns are </a:t>
            </a:r>
            <a:r>
              <a:rPr lang="en-US" altLang="en-US" sz="2000" dirty="0" err="1">
                <a:latin typeface="Times New Roman" panose="02020603050405020304" pitchFamily="18" charset="0"/>
                <a:cs typeface="Times New Roman" panose="02020603050405020304" pitchFamily="18" charset="0"/>
              </a:rPr>
              <a:t>iid</a:t>
            </a:r>
            <a:r>
              <a:rPr lang="en-US" altLang="en-US" sz="2000" dirty="0">
                <a:latin typeface="Times New Roman" panose="02020603050405020304" pitchFamily="18" charset="0"/>
                <a:cs typeface="Times New Roman" panose="02020603050405020304" pitchFamily="18" charset="0"/>
              </a:rPr>
              <a:t>. </a:t>
            </a:r>
          </a:p>
          <a:p>
            <a:pPr algn="just" eaLnBrk="1" hangingPunct="1"/>
            <a:r>
              <a:rPr lang="en-US" altLang="en-US" sz="2000" dirty="0">
                <a:latin typeface="Times New Roman" panose="02020603050405020304" pitchFamily="18" charset="0"/>
                <a:cs typeface="Times New Roman" panose="02020603050405020304" pitchFamily="18" charset="0"/>
              </a:rPr>
              <a:t>As we have seen this allows the transformation of daily volatility to any ‘multiple-day’ volatility by simply multiplying by the square root of time. So we have:</a:t>
            </a:r>
          </a:p>
          <a:p>
            <a:pPr eaLnBrk="1" hangingPunct="1">
              <a:buFont typeface="Arial" panose="020B0604020202020204" pitchFamily="34" charset="0"/>
              <a:buNone/>
            </a:pPr>
            <a:r>
              <a:rPr lang="en-US" altLang="en-US" sz="2600" dirty="0">
                <a:latin typeface="Times New Roman" panose="02020603050405020304" pitchFamily="18" charset="0"/>
                <a:cs typeface="Times New Roman" panose="02020603050405020304" pitchFamily="18" charset="0"/>
              </a:rPr>
              <a:t>  </a:t>
            </a:r>
          </a:p>
          <a:p>
            <a:pPr eaLnBrk="1" hangingPunct="1">
              <a:buFont typeface="Arial" panose="020B0604020202020204" pitchFamily="34" charset="0"/>
              <a:buNone/>
            </a:pPr>
            <a:endParaRPr lang="en-US" altLang="en-US" sz="2600" dirty="0">
              <a:latin typeface="Times New Roman" panose="02020603050405020304" pitchFamily="18" charset="0"/>
              <a:cs typeface="Times New Roman" panose="02020603050405020304" pitchFamily="18" charset="0"/>
            </a:endParaRPr>
          </a:p>
          <a:p>
            <a:pPr algn="just" eaLnBrk="1" hangingPunct="1"/>
            <a:r>
              <a:rPr lang="en-US" altLang="en-US" sz="2000" dirty="0">
                <a:latin typeface="Times New Roman" panose="02020603050405020304" pitchFamily="18" charset="0"/>
                <a:cs typeface="Times New Roman" panose="02020603050405020304" pitchFamily="18" charset="0"/>
              </a:rPr>
              <a:t>Regulators in effect use 1-day for bank market risk and 1-year for credit/operational risk.  Fund managers often use one month</a:t>
            </a:r>
          </a:p>
        </p:txBody>
      </p:sp>
      <p:sp>
        <p:nvSpPr>
          <p:cNvPr id="4" name="Footer Placeholder 3"/>
          <p:cNvSpPr>
            <a:spLocks noGrp="1"/>
          </p:cNvSpPr>
          <p:nvPr>
            <p:ph type="ftr" sz="quarter" idx="11"/>
          </p:nvPr>
        </p:nvSpPr>
        <p:spPr/>
        <p:txBody>
          <a:bodyPr/>
          <a:lstStyle/>
          <a:p>
            <a:pPr>
              <a:defRPr/>
            </a:pPr>
            <a:r>
              <a:rPr lang="en-US"/>
              <a:t>K. Drakos, Risk Management, MSc 2010</a:t>
            </a:r>
          </a:p>
        </p:txBody>
      </p:sp>
      <p:sp>
        <p:nvSpPr>
          <p:cNvPr id="5" name="Slide Number Placeholder 4"/>
          <p:cNvSpPr>
            <a:spLocks noGrp="1"/>
          </p:cNvSpPr>
          <p:nvPr>
            <p:ph type="sldNum" sz="quarter" idx="12"/>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48A89A60-EF60-4829-B7AC-27A2D7B76EEC}" type="slidenum">
              <a:rPr lang="en-US" altLang="en-US">
                <a:solidFill>
                  <a:srgbClr val="898989"/>
                </a:solidFill>
                <a:latin typeface="Calibri" panose="020F0502020204030204" pitchFamily="34" charset="0"/>
              </a:rPr>
              <a:pPr eaLnBrk="1" hangingPunct="1"/>
              <a:t>23</a:t>
            </a:fld>
            <a:endParaRPr lang="en-US" altLang="en-US">
              <a:solidFill>
                <a:srgbClr val="898989"/>
              </a:solidFill>
              <a:latin typeface="Calibri" panose="020F0502020204030204" pitchFamily="34" charset="0"/>
            </a:endParaRPr>
          </a:p>
        </p:txBody>
      </p:sp>
      <p:graphicFrame>
        <p:nvGraphicFramePr>
          <p:cNvPr id="14338" name="Object 3"/>
          <p:cNvGraphicFramePr>
            <a:graphicFrameLocks noChangeAspect="1"/>
          </p:cNvGraphicFramePr>
          <p:nvPr/>
        </p:nvGraphicFramePr>
        <p:xfrm>
          <a:off x="3810001" y="4038600"/>
          <a:ext cx="4670425" cy="603250"/>
        </p:xfrm>
        <a:graphic>
          <a:graphicData uri="http://schemas.openxmlformats.org/presentationml/2006/ole">
            <mc:AlternateContent xmlns:mc="http://schemas.openxmlformats.org/markup-compatibility/2006">
              <mc:Choice xmlns:v="urn:schemas-microsoft-com:vml" Requires="v">
                <p:oleObj spid="_x0000_s4129" name="Equation" r:id="rId3" imgW="1866600" imgH="241200" progId="Equation.DSMT4">
                  <p:embed/>
                </p:oleObj>
              </mc:Choice>
              <mc:Fallback>
                <p:oleObj name="Equation" r:id="rId3" imgW="1866600" imgH="241200" progId="Equation.DSMT4">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810001" y="4038600"/>
                        <a:ext cx="4670425" cy="6032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24897557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US" dirty="0" smtClean="0"/>
              <a:t>Are stock prices Random Walks: evidence I, correlogram  </a:t>
            </a:r>
            <a:endParaRPr lang="en-US" dirty="0"/>
          </a:p>
        </p:txBody>
      </p:sp>
      <p:pic>
        <p:nvPicPr>
          <p:cNvPr id="4" name="Θέση περιεχομένου 3"/>
          <p:cNvPicPr>
            <a:picLocks noGrp="1" noChangeAspect="1"/>
          </p:cNvPicPr>
          <p:nvPr>
            <p:ph idx="1"/>
          </p:nvPr>
        </p:nvPicPr>
        <p:blipFill>
          <a:blip r:embed="rId2"/>
          <a:stretch>
            <a:fillRect/>
          </a:stretch>
        </p:blipFill>
        <p:spPr>
          <a:xfrm>
            <a:off x="2418005" y="2228611"/>
            <a:ext cx="5116027" cy="3745390"/>
          </a:xfrm>
          <a:prstGeom prst="rect">
            <a:avLst/>
          </a:prstGeom>
        </p:spPr>
      </p:pic>
      <p:sp>
        <p:nvSpPr>
          <p:cNvPr id="5" name="Θέση αριθμού διαφάνειας 4"/>
          <p:cNvSpPr>
            <a:spLocks noGrp="1"/>
          </p:cNvSpPr>
          <p:nvPr>
            <p:ph type="sldNum" sz="quarter" idx="12"/>
          </p:nvPr>
        </p:nvSpPr>
        <p:spPr/>
        <p:txBody>
          <a:bodyPr/>
          <a:lstStyle/>
          <a:p>
            <a:fld id="{D57F1E4F-1CFF-5643-939E-217C01CDF565}" type="slidenum">
              <a:rPr lang="en-US" smtClean="0"/>
              <a:pPr/>
              <a:t>3</a:t>
            </a:fld>
            <a:endParaRPr lang="en-US" dirty="0"/>
          </a:p>
        </p:txBody>
      </p:sp>
      <p:sp>
        <p:nvSpPr>
          <p:cNvPr id="6" name="Θέση υποσέλιδου 5"/>
          <p:cNvSpPr>
            <a:spLocks noGrp="1"/>
          </p:cNvSpPr>
          <p:nvPr>
            <p:ph type="ftr" sz="quarter" idx="11"/>
          </p:nvPr>
        </p:nvSpPr>
        <p:spPr/>
        <p:txBody>
          <a:bodyPr/>
          <a:lstStyle/>
          <a:p>
            <a:r>
              <a:rPr lang="el-GR" smtClean="0"/>
              <a:t>Ειδικά Θέματα Θέματα Χρηματοοικονομικής, Κωνσταντίνος Δράκος </a:t>
            </a:r>
            <a:endParaRPr lang="en-US" dirty="0"/>
          </a:p>
        </p:txBody>
      </p:sp>
    </p:spTree>
    <p:extLst>
      <p:ext uri="{BB962C8B-B14F-4D97-AF65-F5344CB8AC3E}">
        <p14:creationId xmlns:p14="http://schemas.microsoft.com/office/powerpoint/2010/main" val="27761775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US" dirty="0" smtClean="0"/>
              <a:t>Evidence II: running an AR(1) model</a:t>
            </a:r>
            <a:endParaRPr lang="en-US" dirty="0"/>
          </a:p>
        </p:txBody>
      </p:sp>
      <p:pic>
        <p:nvPicPr>
          <p:cNvPr id="4" name="Θέση περιεχομένου 3"/>
          <p:cNvPicPr>
            <a:picLocks noGrp="1" noChangeAspect="1"/>
          </p:cNvPicPr>
          <p:nvPr>
            <p:ph idx="1"/>
          </p:nvPr>
        </p:nvPicPr>
        <p:blipFill>
          <a:blip r:embed="rId2"/>
          <a:stretch>
            <a:fillRect/>
          </a:stretch>
        </p:blipFill>
        <p:spPr>
          <a:xfrm>
            <a:off x="677863" y="2207491"/>
            <a:ext cx="9713046" cy="3657600"/>
          </a:xfrm>
          <a:prstGeom prst="rect">
            <a:avLst/>
          </a:prstGeom>
        </p:spPr>
      </p:pic>
      <p:sp>
        <p:nvSpPr>
          <p:cNvPr id="5" name="Θέση αριθμού διαφάνειας 4"/>
          <p:cNvSpPr>
            <a:spLocks noGrp="1"/>
          </p:cNvSpPr>
          <p:nvPr>
            <p:ph type="sldNum" sz="quarter" idx="12"/>
          </p:nvPr>
        </p:nvSpPr>
        <p:spPr/>
        <p:txBody>
          <a:bodyPr/>
          <a:lstStyle/>
          <a:p>
            <a:fld id="{D57F1E4F-1CFF-5643-939E-217C01CDF565}" type="slidenum">
              <a:rPr lang="en-US" smtClean="0"/>
              <a:pPr/>
              <a:t>4</a:t>
            </a:fld>
            <a:endParaRPr lang="en-US" dirty="0"/>
          </a:p>
        </p:txBody>
      </p:sp>
      <p:sp>
        <p:nvSpPr>
          <p:cNvPr id="6" name="Θέση υποσέλιδου 5"/>
          <p:cNvSpPr>
            <a:spLocks noGrp="1"/>
          </p:cNvSpPr>
          <p:nvPr>
            <p:ph type="ftr" sz="quarter" idx="11"/>
          </p:nvPr>
        </p:nvSpPr>
        <p:spPr/>
        <p:txBody>
          <a:bodyPr/>
          <a:lstStyle/>
          <a:p>
            <a:r>
              <a:rPr lang="el-GR" smtClean="0"/>
              <a:t>Ειδικά Θέματα Θέματα Χρηματοοικονομικής, Κωνσταντίνος Δράκος </a:t>
            </a:r>
            <a:endParaRPr lang="en-US" dirty="0"/>
          </a:p>
        </p:txBody>
      </p:sp>
    </p:spTree>
    <p:extLst>
      <p:ext uri="{BB962C8B-B14F-4D97-AF65-F5344CB8AC3E}">
        <p14:creationId xmlns:p14="http://schemas.microsoft.com/office/powerpoint/2010/main" val="23284158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US" dirty="0" smtClean="0"/>
              <a:t>conclusions</a:t>
            </a:r>
            <a:endParaRPr lang="en-US" dirty="0"/>
          </a:p>
        </p:txBody>
      </p:sp>
      <p:sp>
        <p:nvSpPr>
          <p:cNvPr id="3" name="Θέση περιεχομένου 2"/>
          <p:cNvSpPr>
            <a:spLocks noGrp="1"/>
          </p:cNvSpPr>
          <p:nvPr>
            <p:ph idx="1"/>
          </p:nvPr>
        </p:nvSpPr>
        <p:spPr/>
        <p:txBody>
          <a:bodyPr/>
          <a:lstStyle/>
          <a:p>
            <a:r>
              <a:rPr lang="en-US" dirty="0" smtClean="0"/>
              <a:t>Stock prices exhibit very strong autocorrelation </a:t>
            </a:r>
          </a:p>
          <a:p>
            <a:r>
              <a:rPr lang="en-US" dirty="0" smtClean="0"/>
              <a:t>Lasting for many time periods </a:t>
            </a:r>
          </a:p>
          <a:p>
            <a:r>
              <a:rPr lang="en-US" dirty="0" smtClean="0"/>
              <a:t>Hence stock prices are </a:t>
            </a:r>
            <a:r>
              <a:rPr lang="en-US" b="1" dirty="0" smtClean="0"/>
              <a:t>very persistent</a:t>
            </a:r>
          </a:p>
          <a:p>
            <a:r>
              <a:rPr lang="en-US" dirty="0" smtClean="0"/>
              <a:t>Stock prices contain a </a:t>
            </a:r>
            <a:r>
              <a:rPr lang="en-US" b="1" dirty="0" smtClean="0"/>
              <a:t>unit root</a:t>
            </a:r>
          </a:p>
          <a:p>
            <a:r>
              <a:rPr lang="en-US" dirty="0" smtClean="0"/>
              <a:t>They are best described by a </a:t>
            </a:r>
            <a:r>
              <a:rPr lang="en-US" b="1" dirty="0" smtClean="0"/>
              <a:t>Random Walk </a:t>
            </a:r>
            <a:endParaRPr lang="en-US" b="1" dirty="0"/>
          </a:p>
        </p:txBody>
      </p:sp>
      <p:sp>
        <p:nvSpPr>
          <p:cNvPr id="4" name="Θέση αριθμού διαφάνειας 3"/>
          <p:cNvSpPr>
            <a:spLocks noGrp="1"/>
          </p:cNvSpPr>
          <p:nvPr>
            <p:ph type="sldNum" sz="quarter" idx="12"/>
          </p:nvPr>
        </p:nvSpPr>
        <p:spPr/>
        <p:txBody>
          <a:bodyPr/>
          <a:lstStyle/>
          <a:p>
            <a:fld id="{D57F1E4F-1CFF-5643-939E-217C01CDF565}" type="slidenum">
              <a:rPr lang="en-US" smtClean="0"/>
              <a:pPr/>
              <a:t>5</a:t>
            </a:fld>
            <a:endParaRPr lang="en-US" dirty="0"/>
          </a:p>
        </p:txBody>
      </p:sp>
      <p:sp>
        <p:nvSpPr>
          <p:cNvPr id="5" name="Θέση υποσέλιδου 4"/>
          <p:cNvSpPr>
            <a:spLocks noGrp="1"/>
          </p:cNvSpPr>
          <p:nvPr>
            <p:ph type="ftr" sz="quarter" idx="11"/>
          </p:nvPr>
        </p:nvSpPr>
        <p:spPr/>
        <p:txBody>
          <a:bodyPr/>
          <a:lstStyle/>
          <a:p>
            <a:r>
              <a:rPr lang="el-GR" smtClean="0"/>
              <a:t>Ειδικά Θέματα Θέματα Χρηματοοικονομικής, Κωνσταντίνος Δράκος </a:t>
            </a:r>
            <a:endParaRPr lang="en-US" dirty="0"/>
          </a:p>
        </p:txBody>
      </p:sp>
    </p:spTree>
    <p:extLst>
      <p:ext uri="{BB962C8B-B14F-4D97-AF65-F5344CB8AC3E}">
        <p14:creationId xmlns:p14="http://schemas.microsoft.com/office/powerpoint/2010/main" val="23002158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US" dirty="0" smtClean="0"/>
              <a:t>Returns </a:t>
            </a:r>
            <a:endParaRPr lang="en-US" dirty="0"/>
          </a:p>
        </p:txBody>
      </p:sp>
      <p:pic>
        <p:nvPicPr>
          <p:cNvPr id="4" name="Θέση περιεχομένου 3"/>
          <p:cNvPicPr>
            <a:picLocks noGrp="1" noChangeAspect="1"/>
          </p:cNvPicPr>
          <p:nvPr>
            <p:ph idx="1"/>
          </p:nvPr>
        </p:nvPicPr>
        <p:blipFill>
          <a:blip r:embed="rId2"/>
          <a:stretch>
            <a:fillRect/>
          </a:stretch>
        </p:blipFill>
        <p:spPr>
          <a:xfrm>
            <a:off x="2418005" y="2228611"/>
            <a:ext cx="5116027" cy="3745390"/>
          </a:xfrm>
          <a:prstGeom prst="rect">
            <a:avLst/>
          </a:prstGeom>
        </p:spPr>
      </p:pic>
      <p:sp>
        <p:nvSpPr>
          <p:cNvPr id="5" name="Θέση αριθμού διαφάνειας 4"/>
          <p:cNvSpPr>
            <a:spLocks noGrp="1"/>
          </p:cNvSpPr>
          <p:nvPr>
            <p:ph type="sldNum" sz="quarter" idx="12"/>
          </p:nvPr>
        </p:nvSpPr>
        <p:spPr/>
        <p:txBody>
          <a:bodyPr/>
          <a:lstStyle/>
          <a:p>
            <a:fld id="{D57F1E4F-1CFF-5643-939E-217C01CDF565}" type="slidenum">
              <a:rPr lang="en-US" smtClean="0"/>
              <a:pPr/>
              <a:t>6</a:t>
            </a:fld>
            <a:endParaRPr lang="en-US" dirty="0"/>
          </a:p>
        </p:txBody>
      </p:sp>
      <p:sp>
        <p:nvSpPr>
          <p:cNvPr id="6" name="Θέση υποσέλιδου 5"/>
          <p:cNvSpPr>
            <a:spLocks noGrp="1"/>
          </p:cNvSpPr>
          <p:nvPr>
            <p:ph type="ftr" sz="quarter" idx="11"/>
          </p:nvPr>
        </p:nvSpPr>
        <p:spPr/>
        <p:txBody>
          <a:bodyPr/>
          <a:lstStyle/>
          <a:p>
            <a:r>
              <a:rPr lang="el-GR" smtClean="0"/>
              <a:t>Ειδικά Θέματα Θέματα Χρηματοοικονομικής, Κωνσταντίνος Δράκος </a:t>
            </a:r>
            <a:endParaRPr lang="en-US" dirty="0"/>
          </a:p>
        </p:txBody>
      </p:sp>
    </p:spTree>
    <p:extLst>
      <p:ext uri="{BB962C8B-B14F-4D97-AF65-F5344CB8AC3E}">
        <p14:creationId xmlns:p14="http://schemas.microsoft.com/office/powerpoint/2010/main" val="41595245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n-US"/>
          </a:p>
        </p:txBody>
      </p:sp>
      <p:pic>
        <p:nvPicPr>
          <p:cNvPr id="4" name="Θέση περιεχομένου 3"/>
          <p:cNvPicPr>
            <a:picLocks noGrp="1" noChangeAspect="1"/>
          </p:cNvPicPr>
          <p:nvPr>
            <p:ph idx="1"/>
          </p:nvPr>
        </p:nvPicPr>
        <p:blipFill>
          <a:blip r:embed="rId2"/>
          <a:stretch>
            <a:fillRect/>
          </a:stretch>
        </p:blipFill>
        <p:spPr>
          <a:xfrm>
            <a:off x="2418005" y="2228611"/>
            <a:ext cx="5116027" cy="3745390"/>
          </a:xfrm>
          <a:prstGeom prst="rect">
            <a:avLst/>
          </a:prstGeom>
        </p:spPr>
      </p:pic>
      <p:sp>
        <p:nvSpPr>
          <p:cNvPr id="5" name="Θέση αριθμού διαφάνειας 4"/>
          <p:cNvSpPr>
            <a:spLocks noGrp="1"/>
          </p:cNvSpPr>
          <p:nvPr>
            <p:ph type="sldNum" sz="quarter" idx="12"/>
          </p:nvPr>
        </p:nvSpPr>
        <p:spPr/>
        <p:txBody>
          <a:bodyPr/>
          <a:lstStyle/>
          <a:p>
            <a:fld id="{D57F1E4F-1CFF-5643-939E-217C01CDF565}" type="slidenum">
              <a:rPr lang="en-US" smtClean="0"/>
              <a:pPr/>
              <a:t>7</a:t>
            </a:fld>
            <a:endParaRPr lang="en-US" dirty="0"/>
          </a:p>
        </p:txBody>
      </p:sp>
      <p:sp>
        <p:nvSpPr>
          <p:cNvPr id="6" name="Θέση υποσέλιδου 5"/>
          <p:cNvSpPr>
            <a:spLocks noGrp="1"/>
          </p:cNvSpPr>
          <p:nvPr>
            <p:ph type="ftr" sz="quarter" idx="11"/>
          </p:nvPr>
        </p:nvSpPr>
        <p:spPr/>
        <p:txBody>
          <a:bodyPr/>
          <a:lstStyle/>
          <a:p>
            <a:r>
              <a:rPr lang="el-GR" smtClean="0"/>
              <a:t>Ειδικά Θέματα Θέματα Χρηματοοικονομικής, Κωνσταντίνος Δράκος </a:t>
            </a:r>
            <a:endParaRPr lang="en-US" dirty="0"/>
          </a:p>
        </p:txBody>
      </p:sp>
    </p:spTree>
    <p:extLst>
      <p:ext uri="{BB962C8B-B14F-4D97-AF65-F5344CB8AC3E}">
        <p14:creationId xmlns:p14="http://schemas.microsoft.com/office/powerpoint/2010/main" val="55648179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n-US"/>
          </a:p>
        </p:txBody>
      </p:sp>
      <p:pic>
        <p:nvPicPr>
          <p:cNvPr id="4" name="Θέση περιεχομένου 3"/>
          <p:cNvPicPr>
            <a:picLocks noGrp="1" noChangeAspect="1"/>
          </p:cNvPicPr>
          <p:nvPr>
            <p:ph idx="1"/>
          </p:nvPr>
        </p:nvPicPr>
        <p:blipFill>
          <a:blip r:embed="rId2"/>
          <a:stretch>
            <a:fillRect/>
          </a:stretch>
        </p:blipFill>
        <p:spPr>
          <a:xfrm>
            <a:off x="677862" y="1080655"/>
            <a:ext cx="11052320" cy="5015345"/>
          </a:xfrm>
          <a:prstGeom prst="rect">
            <a:avLst/>
          </a:prstGeom>
        </p:spPr>
      </p:pic>
      <p:sp>
        <p:nvSpPr>
          <p:cNvPr id="5" name="Θέση αριθμού διαφάνειας 4"/>
          <p:cNvSpPr>
            <a:spLocks noGrp="1"/>
          </p:cNvSpPr>
          <p:nvPr>
            <p:ph type="sldNum" sz="quarter" idx="12"/>
          </p:nvPr>
        </p:nvSpPr>
        <p:spPr/>
        <p:txBody>
          <a:bodyPr/>
          <a:lstStyle/>
          <a:p>
            <a:fld id="{D57F1E4F-1CFF-5643-939E-217C01CDF565}" type="slidenum">
              <a:rPr lang="en-US" smtClean="0"/>
              <a:pPr/>
              <a:t>8</a:t>
            </a:fld>
            <a:endParaRPr lang="en-US" dirty="0"/>
          </a:p>
        </p:txBody>
      </p:sp>
      <p:sp>
        <p:nvSpPr>
          <p:cNvPr id="6" name="Θέση υποσέλιδου 5"/>
          <p:cNvSpPr>
            <a:spLocks noGrp="1"/>
          </p:cNvSpPr>
          <p:nvPr>
            <p:ph type="ftr" sz="quarter" idx="11"/>
          </p:nvPr>
        </p:nvSpPr>
        <p:spPr/>
        <p:txBody>
          <a:bodyPr/>
          <a:lstStyle/>
          <a:p>
            <a:r>
              <a:rPr lang="el-GR" smtClean="0"/>
              <a:t>Ειδικά Θέματα Θέματα Χρηματοοικονομικής, Κωνσταντίνος Δράκος </a:t>
            </a:r>
            <a:endParaRPr lang="en-US" dirty="0"/>
          </a:p>
        </p:txBody>
      </p:sp>
    </p:spTree>
    <p:extLst>
      <p:ext uri="{BB962C8B-B14F-4D97-AF65-F5344CB8AC3E}">
        <p14:creationId xmlns:p14="http://schemas.microsoft.com/office/powerpoint/2010/main" val="148416959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US" dirty="0" smtClean="0"/>
              <a:t>Conclusions </a:t>
            </a:r>
            <a:endParaRPr lang="en-US" dirty="0"/>
          </a:p>
        </p:txBody>
      </p:sp>
      <p:sp>
        <p:nvSpPr>
          <p:cNvPr id="3" name="Θέση περιεχομένου 2"/>
          <p:cNvSpPr>
            <a:spLocks noGrp="1"/>
          </p:cNvSpPr>
          <p:nvPr>
            <p:ph idx="1"/>
          </p:nvPr>
        </p:nvSpPr>
        <p:spPr/>
        <p:txBody>
          <a:bodyPr/>
          <a:lstStyle/>
          <a:p>
            <a:r>
              <a:rPr lang="en-US" dirty="0" smtClean="0"/>
              <a:t>Stock returns are volatile</a:t>
            </a:r>
          </a:p>
          <a:p>
            <a:r>
              <a:rPr lang="en-US" dirty="0" smtClean="0"/>
              <a:t>They show little persistence </a:t>
            </a:r>
          </a:p>
          <a:p>
            <a:r>
              <a:rPr lang="en-US" dirty="0" smtClean="0"/>
              <a:t>They are stationary </a:t>
            </a:r>
            <a:endParaRPr lang="en-US" dirty="0"/>
          </a:p>
        </p:txBody>
      </p:sp>
      <p:sp>
        <p:nvSpPr>
          <p:cNvPr id="4" name="Θέση αριθμού διαφάνειας 3"/>
          <p:cNvSpPr>
            <a:spLocks noGrp="1"/>
          </p:cNvSpPr>
          <p:nvPr>
            <p:ph type="sldNum" sz="quarter" idx="12"/>
          </p:nvPr>
        </p:nvSpPr>
        <p:spPr/>
        <p:txBody>
          <a:bodyPr/>
          <a:lstStyle/>
          <a:p>
            <a:fld id="{D57F1E4F-1CFF-5643-939E-217C01CDF565}" type="slidenum">
              <a:rPr lang="en-US" smtClean="0"/>
              <a:pPr/>
              <a:t>9</a:t>
            </a:fld>
            <a:endParaRPr lang="en-US" dirty="0"/>
          </a:p>
        </p:txBody>
      </p:sp>
      <p:sp>
        <p:nvSpPr>
          <p:cNvPr id="5" name="Θέση υποσέλιδου 4"/>
          <p:cNvSpPr>
            <a:spLocks noGrp="1"/>
          </p:cNvSpPr>
          <p:nvPr>
            <p:ph type="ftr" sz="quarter" idx="11"/>
          </p:nvPr>
        </p:nvSpPr>
        <p:spPr/>
        <p:txBody>
          <a:bodyPr/>
          <a:lstStyle/>
          <a:p>
            <a:r>
              <a:rPr lang="el-GR" smtClean="0"/>
              <a:t>Ειδικά Θέματα Θέματα Χρηματοοικονομικής, Κωνσταντίνος Δράκος </a:t>
            </a:r>
            <a:endParaRPr lang="en-US" dirty="0"/>
          </a:p>
        </p:txBody>
      </p:sp>
    </p:spTree>
    <p:extLst>
      <p:ext uri="{BB962C8B-B14F-4D97-AF65-F5344CB8AC3E}">
        <p14:creationId xmlns:p14="http://schemas.microsoft.com/office/powerpoint/2010/main" val="3353936331"/>
      </p:ext>
    </p:extLst>
  </p:cSld>
  <p:clrMapOvr>
    <a:masterClrMapping/>
  </p:clrMapOvr>
</p:sld>
</file>

<file path=ppt/theme/theme1.xml><?xml version="1.0" encoding="utf-8"?>
<a:theme xmlns:a="http://schemas.openxmlformats.org/drawingml/2006/main" name="Όψη">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180</TotalTime>
  <Words>1461</Words>
  <Application>Microsoft Office PowerPoint</Application>
  <PresentationFormat>Ευρεία οθόνη</PresentationFormat>
  <Paragraphs>154</Paragraphs>
  <Slides>23</Slides>
  <Notes>1</Notes>
  <HiddenSlides>0</HiddenSlides>
  <MMClips>0</MMClips>
  <ScaleCrop>false</ScaleCrop>
  <HeadingPairs>
    <vt:vector size="8" baseType="variant">
      <vt:variant>
        <vt:lpstr>Γραμματοσειρές που χρησιμοποιούνται</vt:lpstr>
      </vt:variant>
      <vt:variant>
        <vt:i4>8</vt:i4>
      </vt:variant>
      <vt:variant>
        <vt:lpstr>Θέμα</vt:lpstr>
      </vt:variant>
      <vt:variant>
        <vt:i4>1</vt:i4>
      </vt:variant>
      <vt:variant>
        <vt:lpstr>Ενσωματωμένοι διακομιστές OLE</vt:lpstr>
      </vt:variant>
      <vt:variant>
        <vt:i4>1</vt:i4>
      </vt:variant>
      <vt:variant>
        <vt:lpstr>Τίτλοι διαφανειών</vt:lpstr>
      </vt:variant>
      <vt:variant>
        <vt:i4>23</vt:i4>
      </vt:variant>
    </vt:vector>
  </HeadingPairs>
  <TitlesOfParts>
    <vt:vector size="33" baseType="lpstr">
      <vt:lpstr>Arial Unicode MS</vt:lpstr>
      <vt:lpstr>Microsoft JhengHei</vt:lpstr>
      <vt:lpstr>Arial</vt:lpstr>
      <vt:lpstr>Calibri</vt:lpstr>
      <vt:lpstr>Times</vt:lpstr>
      <vt:lpstr>Times New Roman</vt:lpstr>
      <vt:lpstr>Trebuchet MS</vt:lpstr>
      <vt:lpstr>Wingdings 3</vt:lpstr>
      <vt:lpstr>Όψη</vt:lpstr>
      <vt:lpstr>Equation</vt:lpstr>
      <vt:lpstr>Empirical properties of stock prices and returns</vt:lpstr>
      <vt:lpstr>Stock Prices (e.g ASE, 8/2/2011-8/2/2016 </vt:lpstr>
      <vt:lpstr>Are stock prices Random Walks: evidence I, correlogram  </vt:lpstr>
      <vt:lpstr>Evidence II: running an AR(1) model</vt:lpstr>
      <vt:lpstr>conclusions</vt:lpstr>
      <vt:lpstr>Returns </vt:lpstr>
      <vt:lpstr>Παρουσίαση του PowerPoint</vt:lpstr>
      <vt:lpstr>Παρουσίαση του PowerPoint</vt:lpstr>
      <vt:lpstr>Conclusions </vt:lpstr>
      <vt:lpstr>The empirical distribution of returns </vt:lpstr>
      <vt:lpstr>Παρουσίαση του PowerPoint</vt:lpstr>
      <vt:lpstr>Up and down movements are almost equally likely </vt:lpstr>
      <vt:lpstr>Παρουσίαση του PowerPoint</vt:lpstr>
      <vt:lpstr>Comparison of actual data with a normal generating function </vt:lpstr>
      <vt:lpstr>Focus on Losses: VaR notion</vt:lpstr>
      <vt:lpstr>Parametric VaR</vt:lpstr>
      <vt:lpstr>Παρουσίαση του PowerPoint</vt:lpstr>
      <vt:lpstr>Non-parametric VaR: Historical Simulation</vt:lpstr>
      <vt:lpstr>Historical Simulation  Example with a single asset</vt:lpstr>
      <vt:lpstr>Advantages of VaR</vt:lpstr>
      <vt:lpstr>VaR: caveats </vt:lpstr>
      <vt:lpstr>VaR parameters: confidence level </vt:lpstr>
      <vt:lpstr>VaR parameters: Horizon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Kostas Drakos</dc:creator>
  <cp:lastModifiedBy>Kostas Drakos</cp:lastModifiedBy>
  <cp:revision>36</cp:revision>
  <dcterms:created xsi:type="dcterms:W3CDTF">2016-02-26T09:58:06Z</dcterms:created>
  <dcterms:modified xsi:type="dcterms:W3CDTF">2016-02-26T12:59:43Z</dcterms:modified>
</cp:coreProperties>
</file>