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21" r:id="rId1"/>
  </p:sldMasterIdLst>
  <p:notesMasterIdLst>
    <p:notesMasterId r:id="rId16"/>
  </p:notesMasterIdLst>
  <p:handoutMasterIdLst>
    <p:handoutMasterId r:id="rId17"/>
  </p:handoutMasterIdLst>
  <p:sldIdLst>
    <p:sldId id="256" r:id="rId2"/>
    <p:sldId id="285" r:id="rId3"/>
    <p:sldId id="286" r:id="rId4"/>
    <p:sldId id="287" r:id="rId5"/>
    <p:sldId id="288" r:id="rId6"/>
    <p:sldId id="289" r:id="rId7"/>
    <p:sldId id="290" r:id="rId8"/>
    <p:sldId id="291" r:id="rId9"/>
    <p:sldId id="292" r:id="rId10"/>
    <p:sldId id="293" r:id="rId11"/>
    <p:sldId id="294" r:id="rId12"/>
    <p:sldId id="295" r:id="rId13"/>
    <p:sldId id="296" r:id="rId14"/>
    <p:sldId id="297" r:id="rId15"/>
  </p:sldIdLst>
  <p:sldSz cx="9144000" cy="6858000" type="screen4x3"/>
  <p:notesSz cx="7099300" cy="10234613"/>
  <p:defaultTextStyle>
    <a:defPPr>
      <a:defRPr lang="el-GR"/>
    </a:defPPr>
    <a:lvl1pPr algn="l" rtl="0" eaLnBrk="0" fontAlgn="base" hangingPunct="0">
      <a:spcBef>
        <a:spcPct val="0"/>
      </a:spcBef>
      <a:spcAft>
        <a:spcPct val="0"/>
      </a:spcAft>
      <a:defRPr kern="1200">
        <a:solidFill>
          <a:schemeClr val="tx1"/>
        </a:solidFill>
        <a:latin typeface="Apple Boy BTN"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Apple Boy BTN"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Apple Boy BTN"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Apple Boy BTN"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Apple Boy BTN" pitchFamily="34" charset="0"/>
        <a:ea typeface="+mn-ea"/>
        <a:cs typeface="Arial" charset="0"/>
      </a:defRPr>
    </a:lvl5pPr>
    <a:lvl6pPr marL="2286000" algn="l" defTabSz="914400" rtl="0" eaLnBrk="1" latinLnBrk="0" hangingPunct="1">
      <a:defRPr kern="1200">
        <a:solidFill>
          <a:schemeClr val="tx1"/>
        </a:solidFill>
        <a:latin typeface="Apple Boy BTN" pitchFamily="34" charset="0"/>
        <a:ea typeface="+mn-ea"/>
        <a:cs typeface="Arial" charset="0"/>
      </a:defRPr>
    </a:lvl6pPr>
    <a:lvl7pPr marL="2743200" algn="l" defTabSz="914400" rtl="0" eaLnBrk="1" latinLnBrk="0" hangingPunct="1">
      <a:defRPr kern="1200">
        <a:solidFill>
          <a:schemeClr val="tx1"/>
        </a:solidFill>
        <a:latin typeface="Apple Boy BTN" pitchFamily="34" charset="0"/>
        <a:ea typeface="+mn-ea"/>
        <a:cs typeface="Arial" charset="0"/>
      </a:defRPr>
    </a:lvl7pPr>
    <a:lvl8pPr marL="3200400" algn="l" defTabSz="914400" rtl="0" eaLnBrk="1" latinLnBrk="0" hangingPunct="1">
      <a:defRPr kern="1200">
        <a:solidFill>
          <a:schemeClr val="tx1"/>
        </a:solidFill>
        <a:latin typeface="Apple Boy BTN" pitchFamily="34" charset="0"/>
        <a:ea typeface="+mn-ea"/>
        <a:cs typeface="Arial" charset="0"/>
      </a:defRPr>
    </a:lvl8pPr>
    <a:lvl9pPr marL="3657600" algn="l" defTabSz="914400" rtl="0" eaLnBrk="1" latinLnBrk="0" hangingPunct="1">
      <a:defRPr kern="1200">
        <a:solidFill>
          <a:schemeClr val="tx1"/>
        </a:solidFill>
        <a:latin typeface="Apple Boy BTN"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11" autoAdjust="0"/>
    <p:restoredTop sz="94660"/>
  </p:normalViewPr>
  <p:slideViewPr>
    <p:cSldViewPr>
      <p:cViewPr varScale="1">
        <p:scale>
          <a:sx n="70" d="100"/>
          <a:sy n="70" d="100"/>
        </p:scale>
        <p:origin x="858" y="66"/>
      </p:cViewPr>
      <p:guideLst>
        <p:guide orient="horz" pos="2160"/>
        <p:guide pos="2880"/>
      </p:guideLst>
    </p:cSldViewPr>
  </p:slideViewPr>
  <p:notesTextViewPr>
    <p:cViewPr>
      <p:scale>
        <a:sx n="100" d="100"/>
        <a:sy n="100" d="100"/>
      </p:scale>
      <p:origin x="0" y="0"/>
    </p:cViewPr>
  </p:notesTextViewPr>
  <p:notesViewPr>
    <p:cSldViewPr>
      <p:cViewPr varScale="1">
        <p:scale>
          <a:sx n="59" d="100"/>
          <a:sy n="59" d="100"/>
        </p:scale>
        <p:origin x="-2856" y="-84"/>
      </p:cViewPr>
      <p:guideLst>
        <p:guide orient="horz" pos="3223"/>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11" tIns="47956" rIns="95911" bIns="47956" numCol="1" anchor="t" anchorCtr="0" compatLnSpc="1">
            <a:prstTxWarp prst="textNoShape">
              <a:avLst/>
            </a:prstTxWarp>
          </a:bodyPr>
          <a:lstStyle>
            <a:lvl1pPr defTabSz="95885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32771" name="Rectangle 3"/>
          <p:cNvSpPr>
            <a:spLocks noGrp="1" noChangeArrowheads="1"/>
          </p:cNvSpPr>
          <p:nvPr>
            <p:ph type="dt" sz="quarter" idx="1"/>
          </p:nvPr>
        </p:nvSpPr>
        <p:spPr bwMode="auto">
          <a:xfrm>
            <a:off x="4022725" y="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11" tIns="47956" rIns="95911" bIns="47956" numCol="1" anchor="t" anchorCtr="0" compatLnSpc="1">
            <a:prstTxWarp prst="textNoShape">
              <a:avLst/>
            </a:prstTxWarp>
          </a:bodyPr>
          <a:lstStyle>
            <a:lvl1pPr algn="r" defTabSz="95885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32772" name="Rectangle 4"/>
          <p:cNvSpPr>
            <a:spLocks noGrp="1" noChangeArrowheads="1"/>
          </p:cNvSpPr>
          <p:nvPr>
            <p:ph type="ftr" sz="quarter" idx="2"/>
          </p:nvPr>
        </p:nvSpPr>
        <p:spPr bwMode="auto">
          <a:xfrm>
            <a:off x="0" y="972185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11" tIns="47956" rIns="95911" bIns="47956" numCol="1" anchor="b" anchorCtr="0" compatLnSpc="1">
            <a:prstTxWarp prst="textNoShape">
              <a:avLst/>
            </a:prstTxWarp>
          </a:bodyPr>
          <a:lstStyle>
            <a:lvl1pPr defTabSz="95885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32773" name="Rectangle 5"/>
          <p:cNvSpPr>
            <a:spLocks noGrp="1" noChangeArrowheads="1"/>
          </p:cNvSpPr>
          <p:nvPr>
            <p:ph type="sldNum" sz="quarter" idx="3"/>
          </p:nvPr>
        </p:nvSpPr>
        <p:spPr bwMode="auto">
          <a:xfrm>
            <a:off x="4022725" y="9721850"/>
            <a:ext cx="3074988"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5911" tIns="47956" rIns="95911" bIns="47956" numCol="1" anchor="b" anchorCtr="0" compatLnSpc="1">
            <a:prstTxWarp prst="textNoShape">
              <a:avLst/>
            </a:prstTxWarp>
          </a:bodyPr>
          <a:lstStyle>
            <a:lvl1pPr algn="r" defTabSz="958850" eaLnBrk="1" hangingPunct="1">
              <a:defRPr sz="1300">
                <a:latin typeface="Arial" charset="0"/>
              </a:defRPr>
            </a:lvl1pPr>
          </a:lstStyle>
          <a:p>
            <a:fld id="{D503F1B5-71E4-4592-83A3-442F858B16AD}" type="slidenum">
              <a:rPr lang="el-GR" altLang="el-GR"/>
              <a:pPr/>
              <a:t>‹#›</a:t>
            </a:fld>
            <a:endParaRPr lang="el-GR" altLang="el-G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0" tIns="49514" rIns="99030" bIns="49514" numCol="1" anchor="t" anchorCtr="0" compatLnSpc="1">
            <a:prstTxWarp prst="textNoShape">
              <a:avLst/>
            </a:prstTxWarp>
          </a:bodyPr>
          <a:lstStyle>
            <a:lvl1pPr defTabSz="99060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3075" name="Rectangle 3"/>
          <p:cNvSpPr>
            <a:spLocks noGrp="1" noChangeArrowheads="1"/>
          </p:cNvSpPr>
          <p:nvPr>
            <p:ph type="dt" idx="1"/>
          </p:nvPr>
        </p:nvSpPr>
        <p:spPr bwMode="auto">
          <a:xfrm>
            <a:off x="4021138" y="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0" tIns="49514" rIns="99030" bIns="49514" numCol="1" anchor="t" anchorCtr="0" compatLnSpc="1">
            <a:prstTxWarp prst="textNoShape">
              <a:avLst/>
            </a:prstTxWarp>
          </a:bodyPr>
          <a:lstStyle>
            <a:lvl1pPr algn="r" defTabSz="99060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2052" name="Rectangle 4"/>
          <p:cNvSpPr>
            <a:spLocks noGrp="1" noRot="1" noChangeAspect="1" noChangeArrowheads="1" noTextEdit="1"/>
          </p:cNvSpPr>
          <p:nvPr>
            <p:ph type="sldImg" idx="2"/>
          </p:nvPr>
        </p:nvSpPr>
        <p:spPr bwMode="auto">
          <a:xfrm>
            <a:off x="992188" y="769938"/>
            <a:ext cx="5114925" cy="38354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709613" y="4860925"/>
            <a:ext cx="5680075" cy="4603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0" tIns="49514" rIns="99030" bIns="49514" numCol="1" anchor="t" anchorCtr="0" compatLnSpc="1">
            <a:prstTxWarp prst="textNoShape">
              <a:avLst/>
            </a:prstTxWarp>
          </a:bodyPr>
          <a:lstStyle/>
          <a:p>
            <a:pPr lvl="0"/>
            <a:r>
              <a:rPr lang="el-GR" altLang="el-GR" noProof="0"/>
              <a:t>Κάντε κλικ για να επεξεργαστείτε τα στυλ κειμένου του υποδείγματος</a:t>
            </a:r>
          </a:p>
          <a:p>
            <a:pPr lvl="1"/>
            <a:r>
              <a:rPr lang="el-GR" altLang="el-GR" noProof="0"/>
              <a:t>Δεύτερου επιπέδου</a:t>
            </a:r>
          </a:p>
          <a:p>
            <a:pPr lvl="2"/>
            <a:r>
              <a:rPr lang="el-GR" altLang="el-GR" noProof="0"/>
              <a:t>Τρίτου επιπέδου</a:t>
            </a:r>
          </a:p>
          <a:p>
            <a:pPr lvl="3"/>
            <a:r>
              <a:rPr lang="el-GR" altLang="el-GR" noProof="0"/>
              <a:t>Τέταρτου επιπέδου</a:t>
            </a:r>
          </a:p>
          <a:p>
            <a:pPr lvl="4"/>
            <a:r>
              <a:rPr lang="el-GR" altLang="el-GR" noProof="0"/>
              <a:t>Πέμπτου επιπέδου</a:t>
            </a:r>
          </a:p>
        </p:txBody>
      </p:sp>
      <p:sp>
        <p:nvSpPr>
          <p:cNvPr id="3078" name="Rectangle 6"/>
          <p:cNvSpPr>
            <a:spLocks noGrp="1" noChangeArrowheads="1"/>
          </p:cNvSpPr>
          <p:nvPr>
            <p:ph type="ftr" sz="quarter" idx="4"/>
          </p:nvPr>
        </p:nvSpPr>
        <p:spPr bwMode="auto">
          <a:xfrm>
            <a:off x="0"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0" tIns="49514" rIns="99030" bIns="49514" numCol="1" anchor="b" anchorCtr="0" compatLnSpc="1">
            <a:prstTxWarp prst="textNoShape">
              <a:avLst/>
            </a:prstTxWarp>
          </a:bodyPr>
          <a:lstStyle>
            <a:lvl1pPr defTabSz="990600" eaLnBrk="1" hangingPunct="1">
              <a:defRPr sz="1300">
                <a:latin typeface="Arial" panose="020B0604020202020204" pitchFamily="34" charset="0"/>
                <a:cs typeface="Arial" panose="020B0604020202020204" pitchFamily="34" charset="0"/>
              </a:defRPr>
            </a:lvl1pPr>
          </a:lstStyle>
          <a:p>
            <a:pPr>
              <a:defRPr/>
            </a:pPr>
            <a:endParaRPr lang="el-GR" altLang="el-GR"/>
          </a:p>
        </p:txBody>
      </p:sp>
      <p:sp>
        <p:nvSpPr>
          <p:cNvPr id="3079" name="Rectangle 7"/>
          <p:cNvSpPr>
            <a:spLocks noGrp="1" noChangeArrowheads="1"/>
          </p:cNvSpPr>
          <p:nvPr>
            <p:ph type="sldNum" sz="quarter" idx="5"/>
          </p:nvPr>
        </p:nvSpPr>
        <p:spPr bwMode="auto">
          <a:xfrm>
            <a:off x="4021138" y="9721850"/>
            <a:ext cx="3076575" cy="511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9030" tIns="49514" rIns="99030" bIns="49514" numCol="1" anchor="b" anchorCtr="0" compatLnSpc="1">
            <a:prstTxWarp prst="textNoShape">
              <a:avLst/>
            </a:prstTxWarp>
          </a:bodyPr>
          <a:lstStyle>
            <a:lvl1pPr algn="r" defTabSz="990600" eaLnBrk="1" hangingPunct="1">
              <a:defRPr sz="1300">
                <a:latin typeface="Arial" charset="0"/>
              </a:defRPr>
            </a:lvl1pPr>
          </a:lstStyle>
          <a:p>
            <a:fld id="{7CD17B7C-A740-41C6-A8DA-495EE5D69FC4}" type="slidenum">
              <a:rPr lang="el-GR" altLang="el-GR"/>
              <a:pPr/>
              <a:t>‹#›</a:t>
            </a:fld>
            <a:endParaRPr lang="el-GR" altLang="el-G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miter lim="800000"/>
            <a:headEnd/>
            <a:tailEnd/>
          </a:ln>
        </p:spPr>
        <p:txBody>
          <a:bodyPr/>
          <a:lstStyle/>
          <a:p>
            <a:fld id="{3C9B3FCF-488B-45DB-9EB9-1A90C17EDDC6}" type="slidenum">
              <a:rPr lang="el-GR" altLang="el-GR"/>
              <a:pPr/>
              <a:t>1</a:t>
            </a:fld>
            <a:endParaRPr lang="el-GR" altLang="el-GR"/>
          </a:p>
        </p:txBody>
      </p:sp>
      <p:sp>
        <p:nvSpPr>
          <p:cNvPr id="5123" name="Rectangle 2"/>
          <p:cNvSpPr>
            <a:spLocks noGrp="1" noRot="1" noChangeAspect="1" noChangeArrowheads="1" noTextEdit="1"/>
          </p:cNvSpPr>
          <p:nvPr>
            <p:ph type="sldImg"/>
          </p:nvPr>
        </p:nvSpPr>
        <p:spPr>
          <a:xfrm>
            <a:off x="993775" y="769938"/>
            <a:ext cx="5113338" cy="3835400"/>
          </a:xfrm>
          <a:ln/>
        </p:spPr>
      </p:sp>
      <p:sp>
        <p:nvSpPr>
          <p:cNvPr id="5124" name="Rectangle 3"/>
          <p:cNvSpPr>
            <a:spLocks noGrp="1" noChangeArrowheads="1"/>
          </p:cNvSpPr>
          <p:nvPr>
            <p:ph type="body" idx="1"/>
          </p:nvPr>
        </p:nvSpPr>
        <p:spPr>
          <a:noFill/>
        </p:spPr>
        <p:txBody>
          <a:bodyPr/>
          <a:lstStyle/>
          <a:p>
            <a:pPr eaLnBrk="1" hangingPunct="1"/>
            <a:endParaRPr lang="el-GR" altLang="el-GR">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2"/>
      </p:bgRef>
    </p:bg>
    <p:spTree>
      <p:nvGrpSpPr>
        <p:cNvPr id="1" name=""/>
        <p:cNvGrpSpPr/>
        <p:nvPr/>
      </p:nvGrpSpPr>
      <p:grpSpPr>
        <a:xfrm>
          <a:off x="0" y="0"/>
          <a:ext cx="0" cy="0"/>
          <a:chOff x="0" y="0"/>
          <a:chExt cx="0" cy="0"/>
        </a:xfrm>
      </p:grpSpPr>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Υπότιτλος"/>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p:txBody>
          <a:bodyPr/>
          <a:lstStyle/>
          <a:p>
            <a:pPr>
              <a:defRPr/>
            </a:pPr>
            <a:endParaRPr lang="el-GR" altLang="el-GR"/>
          </a:p>
        </p:txBody>
      </p:sp>
      <p:sp>
        <p:nvSpPr>
          <p:cNvPr id="17" name="16 - Θέση υποσέλιδου"/>
          <p:cNvSpPr>
            <a:spLocks noGrp="1"/>
          </p:cNvSpPr>
          <p:nvPr>
            <p:ph type="ftr" sz="quarter" idx="11"/>
          </p:nvPr>
        </p:nvSpPr>
        <p:spPr/>
        <p:txBody>
          <a:bodyPr/>
          <a:lstStyle/>
          <a:p>
            <a:pPr>
              <a:defRPr/>
            </a:pPr>
            <a:r>
              <a:rPr lang="el-GR" altLang="el-GR"/>
              <a:t>Exteme Value Analysis</a:t>
            </a:r>
          </a:p>
        </p:txBody>
      </p:sp>
      <p:sp>
        <p:nvSpPr>
          <p:cNvPr id="7" name="6 - Ευθεία γραμμή σύνδεσης"/>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5B75DA-95FA-4D7D-8A49-B02F4C9659B6}" type="slidenum">
              <a:rPr lang="el-GR" altLang="el-GR" smtClean="0"/>
              <a:pPr/>
              <a:t>‹#›</a:t>
            </a:fld>
            <a:endParaRPr lang="el-GR" altLang="el-GR"/>
          </a:p>
        </p:txBody>
      </p:sp>
      <p:sp>
        <p:nvSpPr>
          <p:cNvPr id="8" name="7 - Τίτλος"/>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ltLang="el-GR"/>
          </a:p>
        </p:txBody>
      </p:sp>
      <p:sp>
        <p:nvSpPr>
          <p:cNvPr id="5" name="4 - Θέση υποσέλιδου"/>
          <p:cNvSpPr>
            <a:spLocks noGrp="1"/>
          </p:cNvSpPr>
          <p:nvPr>
            <p:ph type="ftr" sz="quarter" idx="11"/>
          </p:nvPr>
        </p:nvSpPr>
        <p:spPr/>
        <p:txBody>
          <a:bodyPr/>
          <a:lstStyle/>
          <a:p>
            <a:pPr>
              <a:defRPr/>
            </a:pPr>
            <a:r>
              <a:rPr lang="el-GR" altLang="el-GR"/>
              <a:t>Exteme Value Analysis</a:t>
            </a:r>
          </a:p>
        </p:txBody>
      </p:sp>
      <p:sp>
        <p:nvSpPr>
          <p:cNvPr id="6" name="5 - Θέση αριθμού διαφάνειας"/>
          <p:cNvSpPr>
            <a:spLocks noGrp="1"/>
          </p:cNvSpPr>
          <p:nvPr>
            <p:ph type="sldNum" sz="quarter" idx="12"/>
          </p:nvPr>
        </p:nvSpPr>
        <p:spPr/>
        <p:txBody>
          <a:bodyPr/>
          <a:lstStyle/>
          <a:p>
            <a:fld id="{CA27207A-3639-4B7F-88BE-69361587D22A}" type="slidenum">
              <a:rPr lang="el-GR" altLang="el-GR" smtClean="0"/>
              <a:pPr/>
              <a:t>‹#›</a:t>
            </a:fld>
            <a:endParaRPr lang="el-GR" altLang="el-GR"/>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bg>
      <p:bgRef idx="1001">
        <a:schemeClr val="bg2"/>
      </p:bgRef>
    </p:bg>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12 - Ευθεία γραμμή σύνδεσης"/>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13 - Έλλειψη"/>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6915912" y="3009901"/>
            <a:ext cx="457200" cy="441325"/>
          </a:xfrm>
        </p:spPr>
        <p:txBody>
          <a:bodyPr/>
          <a:lstStyle/>
          <a:p>
            <a:fld id="{F65E31A8-90F3-4FAF-817A-61F3BBE1766D}" type="slidenum">
              <a:rPr lang="el-GR" altLang="el-GR" smtClean="0"/>
              <a:pPr/>
              <a:t>‹#›</a:t>
            </a:fld>
            <a:endParaRPr lang="el-GR" altLang="el-GR"/>
          </a:p>
        </p:txBody>
      </p:sp>
      <p:sp>
        <p:nvSpPr>
          <p:cNvPr id="3" name="2 - Θέση κατακόρυφου κειμένου"/>
          <p:cNvSpPr>
            <a:spLocks noGrp="1"/>
          </p:cNvSpPr>
          <p:nvPr>
            <p:ph type="body" orient="vert" idx="1"/>
          </p:nvPr>
        </p:nvSpPr>
        <p:spPr>
          <a:xfrm>
            <a:off x="304800" y="304800"/>
            <a:ext cx="6553200" cy="5821366"/>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pPr>
              <a:defRPr/>
            </a:pPr>
            <a:endParaRPr lang="el-GR" altLang="el-GR"/>
          </a:p>
        </p:txBody>
      </p:sp>
      <p:sp>
        <p:nvSpPr>
          <p:cNvPr id="5" name="4 - Θέση υποσέλιδου"/>
          <p:cNvSpPr>
            <a:spLocks noGrp="1"/>
          </p:cNvSpPr>
          <p:nvPr>
            <p:ph type="ftr" sz="quarter" idx="11"/>
          </p:nvPr>
        </p:nvSpPr>
        <p:spPr/>
        <p:txBody>
          <a:bodyPr/>
          <a:lstStyle/>
          <a:p>
            <a:pPr>
              <a:defRPr/>
            </a:pPr>
            <a:r>
              <a:rPr lang="el-GR" altLang="el-GR"/>
              <a:t>Exteme Value Analysis</a:t>
            </a:r>
          </a:p>
        </p:txBody>
      </p:sp>
      <p:sp>
        <p:nvSpPr>
          <p:cNvPr id="2" name="1 - Κατακόρυφος τίτλος"/>
          <p:cNvSpPr>
            <a:spLocks noGrp="1"/>
          </p:cNvSpPr>
          <p:nvPr>
            <p:ph type="title" orient="vert"/>
          </p:nvPr>
        </p:nvSpPr>
        <p:spPr>
          <a:xfrm>
            <a:off x="7391400" y="304801"/>
            <a:ext cx="1447800" cy="5851525"/>
          </a:xfrm>
        </p:spPr>
        <p:txBody>
          <a:bodyPr vert="eaVert"/>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solidFill>
                  <a:schemeClr val="accent3">
                    <a:shade val="75000"/>
                  </a:schemeClr>
                </a:solidFill>
              </a:defRPr>
            </a:lvl1pPr>
          </a:lstStyle>
          <a:p>
            <a:r>
              <a:rPr kumimoji="0" lang="el-GR"/>
              <a:t>Kλικ για επεξεργασία του τίτλου</a:t>
            </a:r>
            <a:endParaRPr kumimoji="0" lang="en-US"/>
          </a:p>
        </p:txBody>
      </p:sp>
      <p:sp>
        <p:nvSpPr>
          <p:cNvPr id="4" name="3 - Θέση ημερομηνίας"/>
          <p:cNvSpPr>
            <a:spLocks noGrp="1"/>
          </p:cNvSpPr>
          <p:nvPr>
            <p:ph type="dt" sz="half" idx="10"/>
          </p:nvPr>
        </p:nvSpPr>
        <p:spPr/>
        <p:txBody>
          <a:bodyPr/>
          <a:lstStyle/>
          <a:p>
            <a:pPr>
              <a:defRPr/>
            </a:pPr>
            <a:endParaRPr lang="el-GR" altLang="el-GR"/>
          </a:p>
        </p:txBody>
      </p:sp>
      <p:sp>
        <p:nvSpPr>
          <p:cNvPr id="5" name="4 - Θέση υποσέλιδου"/>
          <p:cNvSpPr>
            <a:spLocks noGrp="1"/>
          </p:cNvSpPr>
          <p:nvPr>
            <p:ph type="ftr" sz="quarter" idx="11"/>
          </p:nvPr>
        </p:nvSpPr>
        <p:spPr/>
        <p:txBody>
          <a:bodyPr/>
          <a:lstStyle/>
          <a:p>
            <a:pPr>
              <a:defRPr/>
            </a:pPr>
            <a:r>
              <a:rPr lang="el-GR" altLang="el-GR"/>
              <a:t>Exteme Value Analysis</a:t>
            </a:r>
          </a:p>
        </p:txBody>
      </p:sp>
      <p:sp>
        <p:nvSpPr>
          <p:cNvPr id="6" name="5 - Θέση αριθμού διαφάνειας"/>
          <p:cNvSpPr>
            <a:spLocks noGrp="1"/>
          </p:cNvSpPr>
          <p:nvPr>
            <p:ph type="sldNum" sz="quarter" idx="12"/>
          </p:nvPr>
        </p:nvSpPr>
        <p:spPr>
          <a:xfrm>
            <a:off x="4361688" y="1026372"/>
            <a:ext cx="457200" cy="441325"/>
          </a:xfrm>
        </p:spPr>
        <p:txBody>
          <a:bodyPr/>
          <a:lstStyle/>
          <a:p>
            <a:fld id="{8730D535-D1E0-4FDC-8C44-B3CD59E68C68}" type="slidenum">
              <a:rPr lang="el-GR" altLang="el-GR" smtClean="0"/>
              <a:pPr/>
              <a:t>‹#›</a:t>
            </a:fld>
            <a:endParaRPr lang="el-GR" altLang="el-GR"/>
          </a:p>
        </p:txBody>
      </p:sp>
      <p:sp>
        <p:nvSpPr>
          <p:cNvPr id="8" name="7 - Θέση περιεχομένου"/>
          <p:cNvSpPr>
            <a:spLocks noGrp="1"/>
          </p:cNvSpPr>
          <p:nvPr>
            <p:ph sz="quarter" idx="1"/>
          </p:nvPr>
        </p:nvSpPr>
        <p:spPr>
          <a:xfrm>
            <a:off x="301752" y="1527048"/>
            <a:ext cx="8503920" cy="45720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11 - Ορθογώνιο"/>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Kλικ για επεξεργασία των στυλ του υποδείγματος</a:t>
            </a:r>
          </a:p>
        </p:txBody>
      </p:sp>
      <p:sp>
        <p:nvSpPr>
          <p:cNvPr id="13" name="12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4 - Θέση υποσέλιδου"/>
          <p:cNvSpPr>
            <a:spLocks noGrp="1"/>
          </p:cNvSpPr>
          <p:nvPr>
            <p:ph type="ftr" sz="quarter" idx="11"/>
          </p:nvPr>
        </p:nvSpPr>
        <p:spPr/>
        <p:txBody>
          <a:bodyPr/>
          <a:lstStyle/>
          <a:p>
            <a:pPr>
              <a:defRPr/>
            </a:pPr>
            <a:r>
              <a:rPr lang="el-GR" altLang="el-GR"/>
              <a:t>Exteme Value Analysis</a:t>
            </a:r>
          </a:p>
        </p:txBody>
      </p:sp>
      <p:sp>
        <p:nvSpPr>
          <p:cNvPr id="4" name="3 - Θέση ημερομηνίας"/>
          <p:cNvSpPr>
            <a:spLocks noGrp="1"/>
          </p:cNvSpPr>
          <p:nvPr>
            <p:ph type="dt" sz="half" idx="10"/>
          </p:nvPr>
        </p:nvSpPr>
        <p:spPr/>
        <p:txBody>
          <a:bodyPr/>
          <a:lstStyle/>
          <a:p>
            <a:pPr>
              <a:defRPr/>
            </a:pPr>
            <a:endParaRPr lang="el-GR" altLang="el-GR"/>
          </a:p>
        </p:txBody>
      </p:sp>
      <p:sp>
        <p:nvSpPr>
          <p:cNvPr id="8" name="7 - Ευθεία γραμμή σύνδεσης"/>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Έλλειψη"/>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 Θέση αριθμού διαφάνειας"/>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10CA5EB-A272-4893-B8DC-40A2D30EA276}" type="slidenum">
              <a:rPr lang="el-GR" altLang="el-GR" smtClean="0"/>
              <a:pPr/>
              <a:t>‹#›</a:t>
            </a:fld>
            <a:endParaRPr lang="el-GR" altLang="el-GR"/>
          </a:p>
        </p:txBody>
      </p:sp>
      <p:sp>
        <p:nvSpPr>
          <p:cNvPr id="2" name="1 - Τίτλος"/>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301752" y="228600"/>
            <a:ext cx="8534400" cy="758952"/>
          </a:xfrm>
        </p:spPr>
        <p:txBody>
          <a:bodyPr/>
          <a:lstStyle/>
          <a:p>
            <a:r>
              <a:rPr kumimoji="0" lang="el-GR"/>
              <a:t>Kλικ για επεξεργασία του τίτλου</a:t>
            </a:r>
            <a:endParaRPr kumimoji="0" lang="en-US"/>
          </a:p>
        </p:txBody>
      </p:sp>
      <p:sp>
        <p:nvSpPr>
          <p:cNvPr id="5" name="4 - Θέση ημερομηνίας"/>
          <p:cNvSpPr>
            <a:spLocks noGrp="1"/>
          </p:cNvSpPr>
          <p:nvPr>
            <p:ph type="dt" sz="half" idx="10"/>
          </p:nvPr>
        </p:nvSpPr>
        <p:spPr>
          <a:xfrm>
            <a:off x="5791200" y="6409944"/>
            <a:ext cx="3044952" cy="365760"/>
          </a:xfrm>
        </p:spPr>
        <p:txBody>
          <a:bodyPr/>
          <a:lstStyle/>
          <a:p>
            <a:pPr>
              <a:defRPr/>
            </a:pPr>
            <a:endParaRPr lang="el-GR" altLang="el-GR"/>
          </a:p>
        </p:txBody>
      </p:sp>
      <p:sp>
        <p:nvSpPr>
          <p:cNvPr id="6" name="5 - Θέση υποσέλιδου"/>
          <p:cNvSpPr>
            <a:spLocks noGrp="1"/>
          </p:cNvSpPr>
          <p:nvPr>
            <p:ph type="ftr" sz="quarter" idx="11"/>
          </p:nvPr>
        </p:nvSpPr>
        <p:spPr/>
        <p:txBody>
          <a:bodyPr/>
          <a:lstStyle/>
          <a:p>
            <a:pPr>
              <a:defRPr/>
            </a:pPr>
            <a:r>
              <a:rPr lang="el-GR" altLang="el-GR"/>
              <a:t>Exteme Value Analysis</a:t>
            </a:r>
          </a:p>
        </p:txBody>
      </p:sp>
      <p:sp>
        <p:nvSpPr>
          <p:cNvPr id="7" name="6 - Θέση αριθμού διαφάνειας"/>
          <p:cNvSpPr>
            <a:spLocks noGrp="1"/>
          </p:cNvSpPr>
          <p:nvPr>
            <p:ph type="sldNum" sz="quarter" idx="12"/>
          </p:nvPr>
        </p:nvSpPr>
        <p:spPr/>
        <p:txBody>
          <a:bodyPr/>
          <a:lstStyle/>
          <a:p>
            <a:fld id="{45FF3C58-2553-4BAD-A678-0FEC5B8B3C8E}" type="slidenum">
              <a:rPr lang="el-GR" altLang="el-GR" smtClean="0"/>
              <a:pPr/>
              <a:t>‹#›</a:t>
            </a:fld>
            <a:endParaRPr lang="el-GR" altLang="el-GR"/>
          </a:p>
        </p:txBody>
      </p:sp>
      <p:sp>
        <p:nvSpPr>
          <p:cNvPr id="8" name="7 - Ευθεία γραμμή σύνδεσης"/>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9 - Θέση περιεχομένου"/>
          <p:cNvSpPr>
            <a:spLocks noGrp="1"/>
          </p:cNvSpPr>
          <p:nvPr>
            <p:ph sz="half" idx="1"/>
          </p:nvPr>
        </p:nvSpPr>
        <p:spPr>
          <a:xfrm>
            <a:off x="301752"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2" name="11 - Θέση περιεχομένου"/>
          <p:cNvSpPr>
            <a:spLocks noGrp="1"/>
          </p:cNvSpPr>
          <p:nvPr>
            <p:ph sz="half" idx="2"/>
          </p:nvPr>
        </p:nvSpPr>
        <p:spPr>
          <a:xfrm>
            <a:off x="4800600" y="1371600"/>
            <a:ext cx="4038600" cy="4681728"/>
          </a:xfrm>
        </p:spPr>
        <p:txBody>
          <a:bodyPr/>
          <a:lstStyle>
            <a:lvl1pPr>
              <a:defRPr sz="2500"/>
            </a:lvl1p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1">
        <a:schemeClr val="bg2"/>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Ορθογώνιο"/>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20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21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10 - Ορθογώνιο"/>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Ορθογώνιο"/>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2 - Θέση κειμένου"/>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l-GR"/>
              <a:t>Kλικ για επεξεργασία των στυλ του υποδείγματος</a:t>
            </a:r>
          </a:p>
        </p:txBody>
      </p:sp>
      <p:sp>
        <p:nvSpPr>
          <p:cNvPr id="7" name="6 - Θέση ημερομηνίας"/>
          <p:cNvSpPr>
            <a:spLocks noGrp="1"/>
          </p:cNvSpPr>
          <p:nvPr>
            <p:ph type="dt" sz="half" idx="10"/>
          </p:nvPr>
        </p:nvSpPr>
        <p:spPr/>
        <p:txBody>
          <a:bodyPr/>
          <a:lstStyle/>
          <a:p>
            <a:pPr>
              <a:defRPr/>
            </a:pPr>
            <a:endParaRPr lang="el-GR" altLang="el-GR"/>
          </a:p>
        </p:txBody>
      </p:sp>
      <p:sp>
        <p:nvSpPr>
          <p:cNvPr id="8" name="7 - Θέση υποσέλιδου"/>
          <p:cNvSpPr>
            <a:spLocks noGrp="1"/>
          </p:cNvSpPr>
          <p:nvPr>
            <p:ph type="ftr" sz="quarter" idx="11"/>
          </p:nvPr>
        </p:nvSpPr>
        <p:spPr>
          <a:xfrm>
            <a:off x="304800" y="6409944"/>
            <a:ext cx="3581400" cy="365760"/>
          </a:xfrm>
        </p:spPr>
        <p:txBody>
          <a:bodyPr/>
          <a:lstStyle/>
          <a:p>
            <a:pPr>
              <a:defRPr/>
            </a:pPr>
            <a:r>
              <a:rPr lang="el-GR" altLang="el-GR"/>
              <a:t>Exteme Value Analysis</a:t>
            </a:r>
          </a:p>
        </p:txBody>
      </p:sp>
      <p:sp>
        <p:nvSpPr>
          <p:cNvPr id="15" name="14 - Ευθεία γραμμή σύνδεσης"/>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23 - Θέση περιεχομένου"/>
          <p:cNvSpPr>
            <a:spLocks noGrp="1"/>
          </p:cNvSpPr>
          <p:nvPr>
            <p:ph sz="quarter" idx="2"/>
          </p:nvPr>
        </p:nvSpPr>
        <p:spPr>
          <a:xfrm>
            <a:off x="301752" y="2471383"/>
            <a:ext cx="4041648" cy="3818404"/>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6" name="25 - Θέση περιεχομένου"/>
          <p:cNvSpPr>
            <a:spLocks noGrp="1"/>
          </p:cNvSpPr>
          <p:nvPr>
            <p:ph sz="quarter" idx="4"/>
          </p:nvPr>
        </p:nvSpPr>
        <p:spPr>
          <a:xfrm>
            <a:off x="4800600" y="2471383"/>
            <a:ext cx="4038600" cy="3822192"/>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25" name="24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Θέση αριθμού διαφάνειας"/>
          <p:cNvSpPr>
            <a:spLocks noGrp="1"/>
          </p:cNvSpPr>
          <p:nvPr>
            <p:ph type="sldNum" sz="quarter" idx="12"/>
          </p:nvPr>
        </p:nvSpPr>
        <p:spPr>
          <a:xfrm>
            <a:off x="4343400" y="1042416"/>
            <a:ext cx="457200" cy="441325"/>
          </a:xfrm>
        </p:spPr>
        <p:txBody>
          <a:bodyPr/>
          <a:lstStyle>
            <a:lvl1pPr algn="ctr">
              <a:defRPr/>
            </a:lvl1pPr>
          </a:lstStyle>
          <a:p>
            <a:fld id="{52DF8C13-3CFF-4507-B281-AABBF87DBF45}" type="slidenum">
              <a:rPr lang="el-GR" altLang="el-GR" smtClean="0"/>
              <a:pPr/>
              <a:t>‹#›</a:t>
            </a:fld>
            <a:endParaRPr lang="el-GR" altLang="el-GR"/>
          </a:p>
        </p:txBody>
      </p:sp>
      <p:sp>
        <p:nvSpPr>
          <p:cNvPr id="23" name="22 - Τίτλος"/>
          <p:cNvSpPr>
            <a:spLocks noGrp="1"/>
          </p:cNvSpPr>
          <p:nvPr>
            <p:ph type="title"/>
          </p:nvPr>
        </p:nvSpPr>
        <p:spPr/>
        <p:txBody>
          <a:bodyPr rtlCol="0" anchor="b" anchorCtr="0"/>
          <a:lstStyle/>
          <a:p>
            <a:r>
              <a:rPr kumimoji="0" lang="el-GR"/>
              <a:t>Kλικ για επεξεργασία του τίτλου</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pPr>
              <a:defRPr/>
            </a:pPr>
            <a:endParaRPr lang="el-GR" altLang="el-GR"/>
          </a:p>
        </p:txBody>
      </p:sp>
      <p:sp>
        <p:nvSpPr>
          <p:cNvPr id="4" name="3 - Θέση υποσέλιδου"/>
          <p:cNvSpPr>
            <a:spLocks noGrp="1"/>
          </p:cNvSpPr>
          <p:nvPr>
            <p:ph type="ftr" sz="quarter" idx="11"/>
          </p:nvPr>
        </p:nvSpPr>
        <p:spPr/>
        <p:txBody>
          <a:bodyPr/>
          <a:lstStyle/>
          <a:p>
            <a:pPr>
              <a:defRPr/>
            </a:pPr>
            <a:r>
              <a:rPr lang="el-GR" altLang="el-GR"/>
              <a:t>Exteme Value Analysis</a:t>
            </a:r>
          </a:p>
        </p:txBody>
      </p:sp>
      <p:sp>
        <p:nvSpPr>
          <p:cNvPr id="5" name="4 - Θέση αριθμού διαφάνειας"/>
          <p:cNvSpPr>
            <a:spLocks noGrp="1"/>
          </p:cNvSpPr>
          <p:nvPr>
            <p:ph type="sldNum" sz="quarter" idx="12"/>
          </p:nvPr>
        </p:nvSpPr>
        <p:spPr>
          <a:xfrm>
            <a:off x="4343400" y="1036020"/>
            <a:ext cx="457200" cy="441325"/>
          </a:xfrm>
        </p:spPr>
        <p:txBody>
          <a:bodyPr/>
          <a:lstStyle/>
          <a:p>
            <a:fld id="{866C2DC1-A62A-429B-B6EB-58FA1BA8828B}" type="slidenum">
              <a:rPr lang="el-GR" altLang="el-GR" smtClean="0"/>
              <a:pPr/>
              <a:t>‹#›</a:t>
            </a:fld>
            <a:endParaRPr lang="el-GR" alt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ή">
    <p:spTree>
      <p:nvGrpSpPr>
        <p:cNvPr id="1" name=""/>
        <p:cNvGrpSpPr/>
        <p:nvPr/>
      </p:nvGrpSpPr>
      <p:grpSpPr>
        <a:xfrm>
          <a:off x="0" y="0"/>
          <a:ext cx="0" cy="0"/>
          <a:chOff x="0" y="0"/>
          <a:chExt cx="0" cy="0"/>
        </a:xfrm>
      </p:grpSpPr>
      <p:sp>
        <p:nvSpPr>
          <p:cNvPr id="7" name="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9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Ορθογώνιο"/>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5 - Ορθογώνιο"/>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1 - Θέση ημερομηνίας"/>
          <p:cNvSpPr>
            <a:spLocks noGrp="1"/>
          </p:cNvSpPr>
          <p:nvPr>
            <p:ph type="dt" sz="half" idx="10"/>
          </p:nvPr>
        </p:nvSpPr>
        <p:spPr/>
        <p:txBody>
          <a:bodyPr/>
          <a:lstStyle/>
          <a:p>
            <a:pPr>
              <a:defRPr/>
            </a:pPr>
            <a:endParaRPr lang="el-GR" altLang="el-GR"/>
          </a:p>
        </p:txBody>
      </p:sp>
      <p:sp>
        <p:nvSpPr>
          <p:cNvPr id="3" name="2 - Θέση υποσέλιδου"/>
          <p:cNvSpPr>
            <a:spLocks noGrp="1"/>
          </p:cNvSpPr>
          <p:nvPr>
            <p:ph type="ftr" sz="quarter" idx="11"/>
          </p:nvPr>
        </p:nvSpPr>
        <p:spPr/>
        <p:txBody>
          <a:bodyPr/>
          <a:lstStyle/>
          <a:p>
            <a:pPr>
              <a:defRPr/>
            </a:pPr>
            <a:r>
              <a:rPr lang="el-GR" altLang="el-GR"/>
              <a:t>Exteme Value Analysis</a:t>
            </a:r>
          </a:p>
        </p:txBody>
      </p:sp>
      <p:sp>
        <p:nvSpPr>
          <p:cNvPr id="4" name="3 - Θέση αριθμού διαφάνειας"/>
          <p:cNvSpPr>
            <a:spLocks noGrp="1"/>
          </p:cNvSpPr>
          <p:nvPr>
            <p:ph type="sldNum" sz="quarter" idx="12"/>
          </p:nvPr>
        </p:nvSpPr>
        <p:spPr>
          <a:xfrm>
            <a:off x="4267200" y="6324600"/>
            <a:ext cx="609600" cy="441324"/>
          </a:xfrm>
        </p:spPr>
        <p:txBody>
          <a:bodyPr/>
          <a:lstStyle>
            <a:lvl1pPr>
              <a:defRPr>
                <a:solidFill>
                  <a:srgbClr val="FFFFFF"/>
                </a:solidFill>
              </a:defRPr>
            </a:lvl1pPr>
          </a:lstStyle>
          <a:p>
            <a:fld id="{8730D535-D1E0-4FDC-8C44-B3CD59E68C68}" type="slidenum">
              <a:rPr lang="el-GR" altLang="el-GR" smtClean="0"/>
              <a:pPr/>
              <a:t>‹#›</a:t>
            </a:fld>
            <a:endParaRPr lang="el-GR" altLang="el-GR"/>
          </a:p>
        </p:txBody>
      </p:sp>
    </p:spTree>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9" name="18 - Ορθογώνιο"/>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14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12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 Τίτλος"/>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l-GR"/>
              <a:t>Kλικ για επεξεργασία των στυλ του υποδείγματος</a:t>
            </a:r>
          </a:p>
        </p:txBody>
      </p:sp>
      <p:sp>
        <p:nvSpPr>
          <p:cNvPr id="8" name="7 - Ορθογώνιο"/>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8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19 - Θέση περιεχομένου"/>
          <p:cNvSpPr>
            <a:spLocks noGrp="1"/>
          </p:cNvSpPr>
          <p:nvPr>
            <p:ph sz="quarter" idx="1"/>
          </p:nvPr>
        </p:nvSpPr>
        <p:spPr>
          <a:xfrm>
            <a:off x="3124200" y="685800"/>
            <a:ext cx="5638800" cy="5410200"/>
          </a:xfrm>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10" name="9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EA52208F-4B84-4ECD-A94C-254BF9532E27}" type="slidenum">
              <a:rPr lang="el-GR" altLang="el-GR" smtClean="0"/>
              <a:pPr/>
              <a:t>‹#›</a:t>
            </a:fld>
            <a:endParaRPr lang="el-GR" altLang="el-GR"/>
          </a:p>
        </p:txBody>
      </p:sp>
      <p:sp>
        <p:nvSpPr>
          <p:cNvPr id="21" name="20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p:txBody>
          <a:bodyPr/>
          <a:lstStyle/>
          <a:p>
            <a:pPr>
              <a:defRPr/>
            </a:pPr>
            <a:endParaRPr lang="el-GR" altLang="el-GR"/>
          </a:p>
        </p:txBody>
      </p:sp>
      <p:sp>
        <p:nvSpPr>
          <p:cNvPr id="6" name="5 - Θέση υποσέλιδου"/>
          <p:cNvSpPr>
            <a:spLocks noGrp="1"/>
          </p:cNvSpPr>
          <p:nvPr>
            <p:ph type="ftr" sz="quarter" idx="11"/>
          </p:nvPr>
        </p:nvSpPr>
        <p:spPr>
          <a:xfrm>
            <a:off x="301752" y="6410848"/>
            <a:ext cx="3383280" cy="365760"/>
          </a:xfrm>
        </p:spPr>
        <p:txBody>
          <a:bodyPr/>
          <a:lstStyle/>
          <a:p>
            <a:pPr>
              <a:defRPr/>
            </a:pPr>
            <a:r>
              <a:rPr lang="el-GR" altLang="el-GR"/>
              <a:t>Exteme Value Analysis</a:t>
            </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21" name="20 - Ευθεία γραμμή σύνδεσης"/>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16 - Ορθογώνιο"/>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19 - Ορθογώνιο"/>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7 - Ορθογώνιο"/>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11 - Έλλειψη"/>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Έλλειψη"/>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 Θέση αριθμού διαφάνειας"/>
          <p:cNvSpPr>
            <a:spLocks noGrp="1"/>
          </p:cNvSpPr>
          <p:nvPr>
            <p:ph type="sldNum" sz="quarter" idx="12"/>
          </p:nvPr>
        </p:nvSpPr>
        <p:spPr>
          <a:xfrm>
            <a:off x="1371600" y="312738"/>
            <a:ext cx="457200" cy="441325"/>
          </a:xfrm>
        </p:spPr>
        <p:txBody>
          <a:bodyPr/>
          <a:lstStyle/>
          <a:p>
            <a:fld id="{6B980CAB-E35D-4EAE-BF00-1EF02D9AB7F3}" type="slidenum">
              <a:rPr lang="el-GR" altLang="el-GR" smtClean="0"/>
              <a:pPr/>
              <a:t>‹#›</a:t>
            </a:fld>
            <a:endParaRPr lang="el-GR" altLang="el-GR"/>
          </a:p>
        </p:txBody>
      </p:sp>
      <p:sp>
        <p:nvSpPr>
          <p:cNvPr id="2" name="1 - Τίτλος"/>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l-GR"/>
              <a:t>Kλικ για επεξεργασία του τίτλου</a:t>
            </a:r>
            <a:endParaRPr kumimoji="0" lang="en-US"/>
          </a:p>
        </p:txBody>
      </p:sp>
      <p:sp>
        <p:nvSpPr>
          <p:cNvPr id="3" name="2 - Θέση εικόνας"/>
          <p:cNvSpPr>
            <a:spLocks noGrp="1"/>
          </p:cNvSpPr>
          <p:nvPr>
            <p:ph type="pic" idx="1"/>
          </p:nvPr>
        </p:nvSpPr>
        <p:spPr>
          <a:xfrm>
            <a:off x="3000375" y="609600"/>
            <a:ext cx="5867400" cy="4267200"/>
          </a:xfrm>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l-GR"/>
              <a:t>Kλικ για επεξεργασία των στυλ του υποδείγματος</a:t>
            </a:r>
          </a:p>
        </p:txBody>
      </p:sp>
      <p:sp>
        <p:nvSpPr>
          <p:cNvPr id="22" name="21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4 - Θέση ημερομηνίας"/>
          <p:cNvSpPr>
            <a:spLocks noGrp="1"/>
          </p:cNvSpPr>
          <p:nvPr>
            <p:ph type="dt" sz="half" idx="10"/>
          </p:nvPr>
        </p:nvSpPr>
        <p:spPr>
          <a:xfrm>
            <a:off x="5788152" y="6404984"/>
            <a:ext cx="3044952" cy="365760"/>
          </a:xfrm>
        </p:spPr>
        <p:txBody>
          <a:bodyPr/>
          <a:lstStyle/>
          <a:p>
            <a:pPr>
              <a:defRPr/>
            </a:pPr>
            <a:endParaRPr lang="el-GR" altLang="el-GR"/>
          </a:p>
        </p:txBody>
      </p:sp>
      <p:sp>
        <p:nvSpPr>
          <p:cNvPr id="6" name="5 - Θέση υποσέλιδου"/>
          <p:cNvSpPr>
            <a:spLocks noGrp="1"/>
          </p:cNvSpPr>
          <p:nvPr>
            <p:ph type="ftr" sz="quarter" idx="11"/>
          </p:nvPr>
        </p:nvSpPr>
        <p:spPr>
          <a:xfrm>
            <a:off x="301752" y="6410848"/>
            <a:ext cx="3584448" cy="365760"/>
          </a:xfrm>
        </p:spPr>
        <p:txBody>
          <a:bodyPr/>
          <a:lstStyle/>
          <a:p>
            <a:pPr>
              <a:defRPr/>
            </a:pPr>
            <a:r>
              <a:rPr lang="el-GR" altLang="el-GR"/>
              <a:t>Exteme Value Analysis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16 - Ορθογώνιο"/>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15 - Ορθογώνιο"/>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17 - Ορθογώνιο"/>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18 - Ορθογώνιο"/>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8 - Ορθογώνιο"/>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13 - Θέση ημερομηνίας"/>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pPr>
              <a:defRPr/>
            </a:pPr>
            <a:endParaRPr lang="el-GR" altLang="el-GR"/>
          </a:p>
        </p:txBody>
      </p:sp>
      <p:sp>
        <p:nvSpPr>
          <p:cNvPr id="3" name="2 - Θέση υποσέλιδου"/>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pPr>
              <a:defRPr/>
            </a:pPr>
            <a:r>
              <a:rPr lang="el-GR" altLang="el-GR"/>
              <a:t>Exteme Value Analysis</a:t>
            </a:r>
          </a:p>
        </p:txBody>
      </p:sp>
      <p:sp>
        <p:nvSpPr>
          <p:cNvPr id="8" name="7 - Ορθογώνιο"/>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9 - Ευθεία γραμμή σύνδεσης"/>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11 - Έλλειψη"/>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14 - Έλλειψη"/>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 Θέση αριθμού διαφάνειας"/>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730D535-D1E0-4FDC-8C44-B3CD59E68C68}" type="slidenum">
              <a:rPr lang="el-GR" altLang="el-GR" smtClean="0"/>
              <a:pPr/>
              <a:t>‹#›</a:t>
            </a:fld>
            <a:endParaRPr lang="el-GR" altLang="el-GR"/>
          </a:p>
        </p:txBody>
      </p:sp>
      <p:sp>
        <p:nvSpPr>
          <p:cNvPr id="22" name="21 - Θέση τίτλου"/>
          <p:cNvSpPr>
            <a:spLocks noGrp="1"/>
          </p:cNvSpPr>
          <p:nvPr>
            <p:ph type="title"/>
          </p:nvPr>
        </p:nvSpPr>
        <p:spPr>
          <a:xfrm>
            <a:off x="301752" y="228600"/>
            <a:ext cx="8534400" cy="758952"/>
          </a:xfrm>
          <a:prstGeom prst="rect">
            <a:avLst/>
          </a:prstGeom>
        </p:spPr>
        <p:txBody>
          <a:bodyPr vert="horz" anchor="b">
            <a:normAutofit/>
          </a:bodyPr>
          <a:lstStyle/>
          <a:p>
            <a:r>
              <a:rPr kumimoji="0" lang="el-GR"/>
              <a:t>Kλικ για επεξεργασία του τίτλου</a:t>
            </a:r>
            <a:endParaRPr kumimoji="0" lang="en-US"/>
          </a:p>
        </p:txBody>
      </p:sp>
      <p:sp>
        <p:nvSpPr>
          <p:cNvPr id="13" name="12 - Θέση κειμένου"/>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type="subTitle" idx="1"/>
          </p:nvPr>
        </p:nvSpPr>
        <p:spPr>
          <a:xfrm>
            <a:off x="1331913" y="2708275"/>
            <a:ext cx="6400800" cy="3960813"/>
          </a:xfrm>
        </p:spPr>
        <p:txBody>
          <a:bodyPr/>
          <a:lstStyle/>
          <a:p>
            <a:pPr eaLnBrk="1" hangingPunct="1">
              <a:lnSpc>
                <a:spcPct val="80000"/>
              </a:lnSpc>
            </a:pPr>
            <a:endParaRPr lang="en-US" altLang="el-GR" sz="1800" b="1" dirty="0"/>
          </a:p>
          <a:p>
            <a:pPr eaLnBrk="1" hangingPunct="1">
              <a:lnSpc>
                <a:spcPct val="80000"/>
              </a:lnSpc>
            </a:pPr>
            <a:endParaRPr lang="en-US" altLang="el-GR" sz="1800" b="1" dirty="0"/>
          </a:p>
        </p:txBody>
      </p:sp>
      <p:sp>
        <p:nvSpPr>
          <p:cNvPr id="4098" name="Rectangle 2"/>
          <p:cNvSpPr>
            <a:spLocks noGrp="1" noChangeArrowheads="1"/>
          </p:cNvSpPr>
          <p:nvPr>
            <p:ph type="ctrTitle"/>
          </p:nvPr>
        </p:nvSpPr>
        <p:spPr>
          <a:xfrm>
            <a:off x="611188" y="765175"/>
            <a:ext cx="7772400" cy="1470025"/>
          </a:xfrm>
        </p:spPr>
        <p:txBody>
          <a:bodyPr anchor="ctr">
            <a:normAutofit/>
          </a:bodyPr>
          <a:lstStyle/>
          <a:p>
            <a:r>
              <a:rPr lang="el-GR" altLang="el-GR" sz="2100" b="1" dirty="0"/>
              <a:t>ΒΑΣΙΚΕΣ ΑΡΧΕΣ ΧΡΗΜΑΤΟΟΙΚΟΝΟΜΙΚΗΣ ΔΙΟΙΚΗΣΗΣ</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9544DC-96C0-4B34-80C7-7C311182813A}"/>
              </a:ext>
            </a:extLst>
          </p:cNvPr>
          <p:cNvSpPr>
            <a:spLocks noGrp="1"/>
          </p:cNvSpPr>
          <p:nvPr>
            <p:ph type="title"/>
          </p:nvPr>
        </p:nvSpPr>
        <p:spPr/>
        <p:txBody>
          <a:bodyPr/>
          <a:lstStyle/>
          <a:p>
            <a:r>
              <a:rPr lang="el-GR" dirty="0"/>
              <a:t> </a:t>
            </a:r>
            <a:endParaRPr lang="en-US" dirty="0"/>
          </a:p>
        </p:txBody>
      </p:sp>
      <p:sp>
        <p:nvSpPr>
          <p:cNvPr id="3" name="Slide Number Placeholder 2">
            <a:extLst>
              <a:ext uri="{FF2B5EF4-FFF2-40B4-BE49-F238E27FC236}">
                <a16:creationId xmlns:a16="http://schemas.microsoft.com/office/drawing/2014/main" id="{06F5CCF4-117B-4078-9B40-29036B3C2D15}"/>
              </a:ext>
            </a:extLst>
          </p:cNvPr>
          <p:cNvSpPr>
            <a:spLocks noGrp="1"/>
          </p:cNvSpPr>
          <p:nvPr>
            <p:ph type="sldNum" sz="quarter" idx="12"/>
          </p:nvPr>
        </p:nvSpPr>
        <p:spPr/>
        <p:txBody>
          <a:bodyPr/>
          <a:lstStyle/>
          <a:p>
            <a:fld id="{8730D535-D1E0-4FDC-8C44-B3CD59E68C68}" type="slidenum">
              <a:rPr lang="el-GR" altLang="el-GR" smtClean="0"/>
              <a:pPr/>
              <a:t>10</a:t>
            </a:fld>
            <a:endParaRPr lang="el-GR" altLang="el-GR"/>
          </a:p>
        </p:txBody>
      </p:sp>
      <p:sp>
        <p:nvSpPr>
          <p:cNvPr id="4" name="Content Placeholder 3">
            <a:extLst>
              <a:ext uri="{FF2B5EF4-FFF2-40B4-BE49-F238E27FC236}">
                <a16:creationId xmlns:a16="http://schemas.microsoft.com/office/drawing/2014/main" id="{CD50454E-0B2A-4C16-A079-B6BE56613BF2}"/>
              </a:ext>
            </a:extLst>
          </p:cNvPr>
          <p:cNvSpPr>
            <a:spLocks noGrp="1"/>
          </p:cNvSpPr>
          <p:nvPr>
            <p:ph sz="quarter" idx="1"/>
          </p:nvPr>
        </p:nvSpPr>
        <p:spPr/>
        <p:txBody>
          <a:bodyPr>
            <a:normAutofit fontScale="85000" lnSpcReduction="10000"/>
          </a:bodyPr>
          <a:lstStyle/>
          <a:p>
            <a:r>
              <a:rPr lang="el-GR" dirty="0"/>
              <a:t>Κάθε ένας από τους συμμετέχοντες συνεισφέρει πόρους στην επιχείρηση και, σε αντάλλαγμα, προσδοκά να έχει απόδοση μεγαλύτερη από το κόστος ευκαιρίας (</a:t>
            </a:r>
            <a:r>
              <a:rPr lang="en-US" dirty="0"/>
              <a:t>opportunity cost).</a:t>
            </a:r>
            <a:endParaRPr lang="el-GR" dirty="0"/>
          </a:p>
          <a:p>
            <a:endParaRPr lang="el-GR" dirty="0"/>
          </a:p>
          <a:p>
            <a:r>
              <a:rPr lang="el-GR" dirty="0"/>
              <a:t>Μέτοχος (</a:t>
            </a:r>
            <a:r>
              <a:rPr lang="en-US" dirty="0"/>
              <a:t>shareholder)</a:t>
            </a:r>
            <a:endParaRPr lang="el-GR" dirty="0"/>
          </a:p>
          <a:p>
            <a:r>
              <a:rPr lang="el-GR" dirty="0"/>
              <a:t>Διαχειριστής (</a:t>
            </a:r>
            <a:r>
              <a:rPr lang="en-US" dirty="0"/>
              <a:t>manager)</a:t>
            </a:r>
            <a:endParaRPr lang="el-GR" dirty="0"/>
          </a:p>
          <a:p>
            <a:r>
              <a:rPr lang="el-GR" dirty="0"/>
              <a:t>Εργαζόμενος</a:t>
            </a:r>
          </a:p>
          <a:p>
            <a:r>
              <a:rPr lang="el-GR" dirty="0"/>
              <a:t>Προμηθευτής (</a:t>
            </a:r>
            <a:r>
              <a:rPr lang="en-US" dirty="0"/>
              <a:t>vendor)</a:t>
            </a:r>
            <a:endParaRPr lang="el-GR" dirty="0"/>
          </a:p>
          <a:p>
            <a:r>
              <a:rPr lang="el-GR" dirty="0"/>
              <a:t>Καταναλωτής</a:t>
            </a:r>
          </a:p>
          <a:p>
            <a:r>
              <a:rPr lang="el-GR" dirty="0"/>
              <a:t>Πιστωτής</a:t>
            </a:r>
          </a:p>
          <a:p>
            <a:r>
              <a:rPr lang="el-GR" dirty="0"/>
              <a:t>Ελεγκτής</a:t>
            </a:r>
          </a:p>
          <a:p>
            <a:r>
              <a:rPr lang="el-GR" dirty="0"/>
              <a:t>κράτος</a:t>
            </a:r>
          </a:p>
          <a:p>
            <a:endParaRPr lang="el-GR" dirty="0"/>
          </a:p>
          <a:p>
            <a:endParaRPr lang="el-GR" dirty="0"/>
          </a:p>
        </p:txBody>
      </p:sp>
    </p:spTree>
    <p:extLst>
      <p:ext uri="{BB962C8B-B14F-4D97-AF65-F5344CB8AC3E}">
        <p14:creationId xmlns:p14="http://schemas.microsoft.com/office/powerpoint/2010/main" val="35457063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BEF657-5A5D-484D-A00E-C89BF4FDF3BE}"/>
              </a:ext>
            </a:extLst>
          </p:cNvPr>
          <p:cNvSpPr>
            <a:spLocks noGrp="1"/>
          </p:cNvSpPr>
          <p:nvPr>
            <p:ph type="title"/>
          </p:nvPr>
        </p:nvSpPr>
        <p:spPr/>
        <p:txBody>
          <a:bodyPr/>
          <a:lstStyle/>
          <a:p>
            <a:r>
              <a:rPr lang="el-GR" dirty="0"/>
              <a:t> </a:t>
            </a:r>
            <a:endParaRPr lang="en-US" dirty="0"/>
          </a:p>
        </p:txBody>
      </p:sp>
      <p:sp>
        <p:nvSpPr>
          <p:cNvPr id="3" name="Slide Number Placeholder 2">
            <a:extLst>
              <a:ext uri="{FF2B5EF4-FFF2-40B4-BE49-F238E27FC236}">
                <a16:creationId xmlns:a16="http://schemas.microsoft.com/office/drawing/2014/main" id="{C2D1EB78-9BB9-4E34-8371-593BDEEC47E8}"/>
              </a:ext>
            </a:extLst>
          </p:cNvPr>
          <p:cNvSpPr>
            <a:spLocks noGrp="1"/>
          </p:cNvSpPr>
          <p:nvPr>
            <p:ph type="sldNum" sz="quarter" idx="12"/>
          </p:nvPr>
        </p:nvSpPr>
        <p:spPr/>
        <p:txBody>
          <a:bodyPr/>
          <a:lstStyle/>
          <a:p>
            <a:fld id="{8730D535-D1E0-4FDC-8C44-B3CD59E68C68}" type="slidenum">
              <a:rPr lang="el-GR" altLang="el-GR" smtClean="0"/>
              <a:pPr/>
              <a:t>11</a:t>
            </a:fld>
            <a:endParaRPr lang="el-GR" altLang="el-GR"/>
          </a:p>
        </p:txBody>
      </p:sp>
      <p:sp>
        <p:nvSpPr>
          <p:cNvPr id="4" name="Content Placeholder 3">
            <a:extLst>
              <a:ext uri="{FF2B5EF4-FFF2-40B4-BE49-F238E27FC236}">
                <a16:creationId xmlns:a16="http://schemas.microsoft.com/office/drawing/2014/main" id="{E641E117-C7E3-471D-B6CC-348622D9C412}"/>
              </a:ext>
            </a:extLst>
          </p:cNvPr>
          <p:cNvSpPr>
            <a:spLocks noGrp="1"/>
          </p:cNvSpPr>
          <p:nvPr>
            <p:ph sz="quarter" idx="1"/>
          </p:nvPr>
        </p:nvSpPr>
        <p:spPr/>
        <p:txBody>
          <a:bodyPr>
            <a:normAutofit fontScale="85000" lnSpcReduction="20000"/>
          </a:bodyPr>
          <a:lstStyle/>
          <a:p>
            <a:r>
              <a:rPr lang="el-GR" dirty="0"/>
              <a:t>Όταν δημιουργείται μια νέα επιχείρηση κανείς δεν μπορεί να προβλέψει τη διαφορετικότητα των πιθανών (αβέβαιων) αποτελεσμάτων, που μπορεί να εμφανιστούν. Αυτό σημαίνει ότι, ο προσδιορισμός των συμβολαίων μεταξύ των συμμετεχόντων δεν είναι ικανός να διατηρήσει την επιχείρηση. Σημαίνει, επίσης ότι, ένα αποτελεσματικό σύνολο συμβολαίων σήμερα, αύριο δεν είναι το ίδιο αποτελεσματικό. Τούτο μπορεί να οφείλεται σε δυο, τουλάχιστον, παράγοντες, οι οποίοι έχουν τη ρίζα τους στην ασυμμετρία της πληροφορίας (</a:t>
            </a:r>
            <a:r>
              <a:rPr lang="el-GR" dirty="0" err="1"/>
              <a:t>information</a:t>
            </a:r>
            <a:r>
              <a:rPr lang="el-GR" dirty="0"/>
              <a:t> </a:t>
            </a:r>
            <a:r>
              <a:rPr lang="el-GR" dirty="0" err="1"/>
              <a:t>asymmetries</a:t>
            </a:r>
            <a:r>
              <a:rPr lang="el-GR" dirty="0"/>
              <a:t>): </a:t>
            </a:r>
          </a:p>
          <a:p>
            <a:r>
              <a:rPr lang="el-GR" dirty="0"/>
              <a:t>(ι) το κόστος ευκαιρίας κάθε συμμετέχοντα δεν είναι γνωστό στη διοίκηση της επιχείρησης </a:t>
            </a:r>
          </a:p>
          <a:p>
            <a:r>
              <a:rPr lang="el-GR" dirty="0"/>
              <a:t>και (</a:t>
            </a:r>
            <a:r>
              <a:rPr lang="el-GR" dirty="0" err="1"/>
              <a:t>ιι</a:t>
            </a:r>
            <a:r>
              <a:rPr lang="el-GR" dirty="0"/>
              <a:t>) στη μη-ταυτόχρονη συνδιαλλαγή των συμβολαίων των συμμετεχόντων.</a:t>
            </a:r>
            <a:endParaRPr lang="en-US" dirty="0"/>
          </a:p>
        </p:txBody>
      </p:sp>
    </p:spTree>
    <p:extLst>
      <p:ext uri="{BB962C8B-B14F-4D97-AF65-F5344CB8AC3E}">
        <p14:creationId xmlns:p14="http://schemas.microsoft.com/office/powerpoint/2010/main" val="13738370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BF2142-C8AF-4A8D-B19F-87FD4E99F422}"/>
              </a:ext>
            </a:extLst>
          </p:cNvPr>
          <p:cNvSpPr>
            <a:spLocks noGrp="1"/>
          </p:cNvSpPr>
          <p:nvPr>
            <p:ph type="title"/>
          </p:nvPr>
        </p:nvSpPr>
        <p:spPr/>
        <p:txBody>
          <a:bodyPr>
            <a:noAutofit/>
          </a:bodyPr>
          <a:lstStyle/>
          <a:p>
            <a:r>
              <a:rPr lang="el-GR" sz="2000" dirty="0"/>
              <a:t>Ακαδημαϊκή σκέψη και πρακτική λύση του προβλήματος εντολέα-</a:t>
            </a:r>
            <a:br>
              <a:rPr lang="el-GR" sz="2000" dirty="0"/>
            </a:br>
            <a:r>
              <a:rPr lang="el-GR" sz="2000" dirty="0"/>
              <a:t>εντολοδόχου</a:t>
            </a:r>
            <a:endParaRPr lang="en-US" sz="2000" dirty="0"/>
          </a:p>
        </p:txBody>
      </p:sp>
      <p:sp>
        <p:nvSpPr>
          <p:cNvPr id="3" name="Slide Number Placeholder 2">
            <a:extLst>
              <a:ext uri="{FF2B5EF4-FFF2-40B4-BE49-F238E27FC236}">
                <a16:creationId xmlns:a16="http://schemas.microsoft.com/office/drawing/2014/main" id="{AF41A78D-1BAD-4398-B67E-09A20D928F46}"/>
              </a:ext>
            </a:extLst>
          </p:cNvPr>
          <p:cNvSpPr>
            <a:spLocks noGrp="1"/>
          </p:cNvSpPr>
          <p:nvPr>
            <p:ph type="sldNum" sz="quarter" idx="12"/>
          </p:nvPr>
        </p:nvSpPr>
        <p:spPr/>
        <p:txBody>
          <a:bodyPr/>
          <a:lstStyle/>
          <a:p>
            <a:fld id="{8730D535-D1E0-4FDC-8C44-B3CD59E68C68}" type="slidenum">
              <a:rPr lang="el-GR" altLang="el-GR" smtClean="0"/>
              <a:pPr/>
              <a:t>12</a:t>
            </a:fld>
            <a:endParaRPr lang="el-GR" altLang="el-GR"/>
          </a:p>
        </p:txBody>
      </p:sp>
      <p:sp>
        <p:nvSpPr>
          <p:cNvPr id="4" name="Content Placeholder 3">
            <a:extLst>
              <a:ext uri="{FF2B5EF4-FFF2-40B4-BE49-F238E27FC236}">
                <a16:creationId xmlns:a16="http://schemas.microsoft.com/office/drawing/2014/main" id="{84FDE572-82CF-4F6C-8DB4-A5B3979B25F7}"/>
              </a:ext>
            </a:extLst>
          </p:cNvPr>
          <p:cNvSpPr>
            <a:spLocks noGrp="1"/>
          </p:cNvSpPr>
          <p:nvPr>
            <p:ph sz="quarter" idx="1"/>
          </p:nvPr>
        </p:nvSpPr>
        <p:spPr/>
        <p:txBody>
          <a:bodyPr>
            <a:normAutofit/>
          </a:bodyPr>
          <a:lstStyle/>
          <a:p>
            <a:r>
              <a:rPr lang="el-GR" b="1" dirty="0"/>
              <a:t>Σκοπός </a:t>
            </a:r>
            <a:r>
              <a:rPr lang="el-GR" dirty="0"/>
              <a:t>της θεωρίας του ≪εντολέα-εντολοδόχου≫, είναι η εύρεση του καλύτερου μηχανισμού διοίκησης, σε όρους κόστους-οφέλους, που να επιλύει οποιοδήποτε υπάρχον πρόβλημα ή να αποτρέπει την εμφάνισή του στο μέλλον.</a:t>
            </a:r>
          </a:p>
          <a:p>
            <a:r>
              <a:rPr lang="en-US" dirty="0" err="1"/>
              <a:t>Berle</a:t>
            </a:r>
            <a:r>
              <a:rPr lang="en-US" dirty="0"/>
              <a:t> and Means (1932)</a:t>
            </a:r>
            <a:endParaRPr lang="el-GR" dirty="0"/>
          </a:p>
          <a:p>
            <a:r>
              <a:rPr lang="en-US" dirty="0" err="1"/>
              <a:t>Akerlof</a:t>
            </a:r>
            <a:r>
              <a:rPr lang="en-US" dirty="0"/>
              <a:t> (1970)</a:t>
            </a:r>
            <a:endParaRPr lang="el-GR" dirty="0"/>
          </a:p>
          <a:p>
            <a:r>
              <a:rPr lang="en-US" dirty="0" err="1"/>
              <a:t>Fama</a:t>
            </a:r>
            <a:r>
              <a:rPr lang="en-US" dirty="0"/>
              <a:t> (1980)</a:t>
            </a:r>
            <a:endParaRPr lang="el-GR" dirty="0"/>
          </a:p>
          <a:p>
            <a:r>
              <a:rPr lang="en-US" dirty="0"/>
              <a:t>Jensen and </a:t>
            </a:r>
            <a:r>
              <a:rPr lang="en-US" dirty="0" err="1"/>
              <a:t>Meckling</a:t>
            </a:r>
            <a:r>
              <a:rPr lang="en-US" dirty="0"/>
              <a:t> (1976)</a:t>
            </a:r>
            <a:endParaRPr lang="el-GR" dirty="0"/>
          </a:p>
          <a:p>
            <a:pPr marL="0" indent="0">
              <a:buNone/>
            </a:pPr>
            <a:endParaRPr lang="en-US" dirty="0"/>
          </a:p>
        </p:txBody>
      </p:sp>
    </p:spTree>
    <p:extLst>
      <p:ext uri="{BB962C8B-B14F-4D97-AF65-F5344CB8AC3E}">
        <p14:creationId xmlns:p14="http://schemas.microsoft.com/office/powerpoint/2010/main" val="18702789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02BB4-E0E1-4441-8FDB-630A02C13A2F}"/>
              </a:ext>
            </a:extLst>
          </p:cNvPr>
          <p:cNvSpPr>
            <a:spLocks noGrp="1"/>
          </p:cNvSpPr>
          <p:nvPr>
            <p:ph type="title"/>
          </p:nvPr>
        </p:nvSpPr>
        <p:spPr/>
        <p:txBody>
          <a:bodyPr>
            <a:normAutofit/>
          </a:bodyPr>
          <a:lstStyle/>
          <a:p>
            <a:r>
              <a:rPr lang="el-GR" dirty="0"/>
              <a:t>Ευρήματα εμπειρικών μελετών</a:t>
            </a:r>
            <a:endParaRPr lang="en-US" dirty="0"/>
          </a:p>
        </p:txBody>
      </p:sp>
      <p:sp>
        <p:nvSpPr>
          <p:cNvPr id="3" name="Slide Number Placeholder 2">
            <a:extLst>
              <a:ext uri="{FF2B5EF4-FFF2-40B4-BE49-F238E27FC236}">
                <a16:creationId xmlns:a16="http://schemas.microsoft.com/office/drawing/2014/main" id="{A37F5008-7036-4B4F-BB04-867B3E1CB1FD}"/>
              </a:ext>
            </a:extLst>
          </p:cNvPr>
          <p:cNvSpPr>
            <a:spLocks noGrp="1"/>
          </p:cNvSpPr>
          <p:nvPr>
            <p:ph type="sldNum" sz="quarter" idx="12"/>
          </p:nvPr>
        </p:nvSpPr>
        <p:spPr/>
        <p:txBody>
          <a:bodyPr/>
          <a:lstStyle/>
          <a:p>
            <a:fld id="{8730D535-D1E0-4FDC-8C44-B3CD59E68C68}" type="slidenum">
              <a:rPr lang="el-GR" altLang="el-GR" smtClean="0"/>
              <a:pPr/>
              <a:t>13</a:t>
            </a:fld>
            <a:endParaRPr lang="el-GR" altLang="el-GR"/>
          </a:p>
        </p:txBody>
      </p:sp>
      <p:sp>
        <p:nvSpPr>
          <p:cNvPr id="4" name="Content Placeholder 3">
            <a:extLst>
              <a:ext uri="{FF2B5EF4-FFF2-40B4-BE49-F238E27FC236}">
                <a16:creationId xmlns:a16="http://schemas.microsoft.com/office/drawing/2014/main" id="{BB7643BC-6F35-4C9D-BE43-18262B46A9C1}"/>
              </a:ext>
            </a:extLst>
          </p:cNvPr>
          <p:cNvSpPr>
            <a:spLocks noGrp="1"/>
          </p:cNvSpPr>
          <p:nvPr>
            <p:ph sz="quarter" idx="1"/>
          </p:nvPr>
        </p:nvSpPr>
        <p:spPr/>
        <p:txBody>
          <a:bodyPr>
            <a:normAutofit fontScale="62500" lnSpcReduction="20000"/>
          </a:bodyPr>
          <a:lstStyle/>
          <a:p>
            <a:pPr marL="0" indent="0">
              <a:buNone/>
            </a:pPr>
            <a:r>
              <a:rPr lang="el-GR" dirty="0"/>
              <a:t>(1). Η σύνθεση των διοικητικών συμβουλίων/επιτροπών εποπτείας, όπως μπορεί να προσεγγιστεί από το λόγο των εσωτερικών και εξωτερικών διευθυντών (</a:t>
            </a:r>
            <a:r>
              <a:rPr lang="el-GR" dirty="0" err="1"/>
              <a:t>insider-outsider</a:t>
            </a:r>
            <a:r>
              <a:rPr lang="el-GR" dirty="0"/>
              <a:t> </a:t>
            </a:r>
            <a:r>
              <a:rPr lang="el-GR" dirty="0" err="1"/>
              <a:t>ratio</a:t>
            </a:r>
            <a:r>
              <a:rPr lang="el-GR" dirty="0"/>
              <a:t>) δεν σχετίζεται με την αποδοτικότητα του οργανισμού.</a:t>
            </a:r>
          </a:p>
          <a:p>
            <a:pPr marL="0" indent="0">
              <a:buNone/>
            </a:pPr>
            <a:r>
              <a:rPr lang="el-GR" dirty="0"/>
              <a:t>(2). Ο αριθμός των μελών του διοικητικού συμβουλίου/επιτροπών εποπτείας σχετίζεται αρνητικά με την αποδοτικότητα του οργανισμού.</a:t>
            </a:r>
          </a:p>
          <a:p>
            <a:pPr marL="0" indent="0">
              <a:buNone/>
            </a:pPr>
            <a:r>
              <a:rPr lang="el-GR" dirty="0"/>
              <a:t>(3). Οι ενέργειες, δράσεις και αποφάσεις των μελών του διοικητικού συμβουλίου/επιτροπή εποπτείας συνδέονται άμεσα με τα χαρακτηριστικά των μελών τους.</a:t>
            </a:r>
          </a:p>
          <a:p>
            <a:pPr marL="0" indent="0">
              <a:buNone/>
            </a:pPr>
            <a:r>
              <a:rPr lang="el-GR" dirty="0"/>
              <a:t>(4). Όταν η τιμή του λόγου των μελών του διοικητικού συμβουλίου/επιτροπών εποπτείας είναι μεγαλύτερος της μονάδας, δηλαδή τα εξωτερικά μέλη υπερτερούν των εσωτερικών μελών, αλλά ο αριθμός των μελών τους, συνολικά, είναι μικρός, τότε τείνουν να είναι περισσότερο ευέλικτα σε θέματα εταιρικών αποφάσεων, συχνότητας αλλαγής διευθύνοντος συμβούλου, ορθολογικού συστήματος αμοιβών κλπ.</a:t>
            </a:r>
          </a:p>
          <a:p>
            <a:pPr marL="0" indent="0">
              <a:buNone/>
            </a:pPr>
            <a:r>
              <a:rPr lang="el-GR" dirty="0"/>
              <a:t>(5). Οι βασικοί παράγοντες που επηρεάζουν τη σύνθεση και τις μεταβολές των διοικητικών συμβουλίων/επιτροπών εποπτείας είναι, η αποδοτικότητα του οργανισμού, η συχνότητα αλλαγής του διευθύνοντα συμβούλου και οι μεταβολές στη σύνθεση των μετόχων.</a:t>
            </a:r>
            <a:endParaRPr lang="en-US" dirty="0"/>
          </a:p>
        </p:txBody>
      </p:sp>
    </p:spTree>
    <p:extLst>
      <p:ext uri="{BB962C8B-B14F-4D97-AF65-F5344CB8AC3E}">
        <p14:creationId xmlns:p14="http://schemas.microsoft.com/office/powerpoint/2010/main" val="34187878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D27EE693-8710-4830-9C35-AFA4504F740A}"/>
              </a:ext>
            </a:extLst>
          </p:cNvPr>
          <p:cNvSpPr>
            <a:spLocks noGrp="1"/>
          </p:cNvSpPr>
          <p:nvPr>
            <p:ph type="title"/>
          </p:nvPr>
        </p:nvSpPr>
        <p:spPr>
          <a:xfrm>
            <a:off x="301752" y="228600"/>
            <a:ext cx="8534400" cy="758952"/>
          </a:xfrm>
        </p:spPr>
        <p:txBody>
          <a:bodyPr>
            <a:noAutofit/>
          </a:bodyPr>
          <a:lstStyle/>
          <a:p>
            <a:r>
              <a:rPr lang="el-GR" sz="2400" dirty="0"/>
              <a:t>Συνταξιοδοτικό σύστημα, </a:t>
            </a:r>
            <a:br>
              <a:rPr lang="el-GR" sz="2400" dirty="0"/>
            </a:br>
            <a:r>
              <a:rPr lang="el-GR" sz="2400" dirty="0"/>
              <a:t>διακυβέρνηση του συνταξιοδοτικού κεφαλαίου</a:t>
            </a:r>
            <a:endParaRPr lang="en-US" sz="2400" dirty="0"/>
          </a:p>
        </p:txBody>
      </p:sp>
      <p:sp>
        <p:nvSpPr>
          <p:cNvPr id="3" name="Slide Number Placeholder 2">
            <a:extLst>
              <a:ext uri="{FF2B5EF4-FFF2-40B4-BE49-F238E27FC236}">
                <a16:creationId xmlns:a16="http://schemas.microsoft.com/office/drawing/2014/main" id="{B57FCB34-98A6-4726-BC99-831253D3E150}"/>
              </a:ext>
            </a:extLst>
          </p:cNvPr>
          <p:cNvSpPr>
            <a:spLocks noGrp="1"/>
          </p:cNvSpPr>
          <p:nvPr>
            <p:ph type="sldNum" sz="quarter" idx="12"/>
          </p:nvPr>
        </p:nvSpPr>
        <p:spPr>
          <a:xfrm>
            <a:off x="4361688" y="1026372"/>
            <a:ext cx="457200" cy="441325"/>
          </a:xfrm>
        </p:spPr>
        <p:txBody>
          <a:bodyPr anchor="ctr">
            <a:normAutofit/>
          </a:bodyPr>
          <a:lstStyle/>
          <a:p>
            <a:pPr>
              <a:spcAft>
                <a:spcPts val="600"/>
              </a:spcAft>
            </a:pPr>
            <a:fld id="{8730D535-D1E0-4FDC-8C44-B3CD59E68C68}" type="slidenum">
              <a:rPr lang="el-GR" altLang="el-GR" smtClean="0"/>
              <a:pPr>
                <a:spcAft>
                  <a:spcPts val="600"/>
                </a:spcAft>
              </a:pPr>
              <a:t>14</a:t>
            </a:fld>
            <a:endParaRPr lang="el-GR" altLang="el-GR"/>
          </a:p>
        </p:txBody>
      </p:sp>
      <p:pic>
        <p:nvPicPr>
          <p:cNvPr id="5" name="Content Placeholder 4">
            <a:extLst>
              <a:ext uri="{FF2B5EF4-FFF2-40B4-BE49-F238E27FC236}">
                <a16:creationId xmlns:a16="http://schemas.microsoft.com/office/drawing/2014/main" id="{A9D20F95-9685-4F19-81EB-89562FD9BD50}"/>
              </a:ext>
            </a:extLst>
          </p:cNvPr>
          <p:cNvPicPr>
            <a:picLocks noGrp="1" noChangeAspect="1"/>
          </p:cNvPicPr>
          <p:nvPr>
            <p:ph sz="quarter" idx="1"/>
          </p:nvPr>
        </p:nvPicPr>
        <p:blipFill>
          <a:blip r:embed="rId2"/>
          <a:stretch>
            <a:fillRect/>
          </a:stretch>
        </p:blipFill>
        <p:spPr>
          <a:xfrm>
            <a:off x="301752" y="2458593"/>
            <a:ext cx="8503920" cy="2708910"/>
          </a:xfrm>
          <a:prstGeom prst="rect">
            <a:avLst/>
          </a:prstGeom>
          <a:noFill/>
        </p:spPr>
      </p:pic>
    </p:spTree>
    <p:extLst>
      <p:ext uri="{BB962C8B-B14F-4D97-AF65-F5344CB8AC3E}">
        <p14:creationId xmlns:p14="http://schemas.microsoft.com/office/powerpoint/2010/main" val="17503757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C2C06A-4691-41EB-8FA6-4A47D70DD0E6}"/>
              </a:ext>
            </a:extLst>
          </p:cNvPr>
          <p:cNvSpPr>
            <a:spLocks noGrp="1"/>
          </p:cNvSpPr>
          <p:nvPr>
            <p:ph type="title"/>
          </p:nvPr>
        </p:nvSpPr>
        <p:spPr/>
        <p:txBody>
          <a:bodyPr/>
          <a:lstStyle/>
          <a:p>
            <a:r>
              <a:rPr lang="el-GR" dirty="0"/>
              <a:t> </a:t>
            </a:r>
            <a:endParaRPr lang="en-US" dirty="0"/>
          </a:p>
        </p:txBody>
      </p:sp>
      <p:sp>
        <p:nvSpPr>
          <p:cNvPr id="3" name="Slide Number Placeholder 2">
            <a:extLst>
              <a:ext uri="{FF2B5EF4-FFF2-40B4-BE49-F238E27FC236}">
                <a16:creationId xmlns:a16="http://schemas.microsoft.com/office/drawing/2014/main" id="{8989F8C6-CBA1-4A75-BCFB-066A579AF1FF}"/>
              </a:ext>
            </a:extLst>
          </p:cNvPr>
          <p:cNvSpPr>
            <a:spLocks noGrp="1"/>
          </p:cNvSpPr>
          <p:nvPr>
            <p:ph type="sldNum" sz="quarter" idx="12"/>
          </p:nvPr>
        </p:nvSpPr>
        <p:spPr/>
        <p:txBody>
          <a:bodyPr/>
          <a:lstStyle/>
          <a:p>
            <a:fld id="{8730D535-D1E0-4FDC-8C44-B3CD59E68C68}" type="slidenum">
              <a:rPr lang="el-GR" altLang="el-GR" smtClean="0"/>
              <a:pPr/>
              <a:t>2</a:t>
            </a:fld>
            <a:endParaRPr lang="el-GR" altLang="el-GR"/>
          </a:p>
        </p:txBody>
      </p:sp>
      <p:sp>
        <p:nvSpPr>
          <p:cNvPr id="4" name="Content Placeholder 3">
            <a:extLst>
              <a:ext uri="{FF2B5EF4-FFF2-40B4-BE49-F238E27FC236}">
                <a16:creationId xmlns:a16="http://schemas.microsoft.com/office/drawing/2014/main" id="{CFFBE714-916E-4C40-A416-839A7731BE95}"/>
              </a:ext>
            </a:extLst>
          </p:cNvPr>
          <p:cNvSpPr>
            <a:spLocks noGrp="1"/>
          </p:cNvSpPr>
          <p:nvPr>
            <p:ph sz="quarter" idx="1"/>
          </p:nvPr>
        </p:nvSpPr>
        <p:spPr/>
        <p:txBody>
          <a:bodyPr/>
          <a:lstStyle/>
          <a:p>
            <a:pPr marL="0" indent="0" algn="ctr">
              <a:buNone/>
            </a:pPr>
            <a:r>
              <a:rPr lang="el-GR" dirty="0"/>
              <a:t>ΟΡΙΣΜΟΣ ΚΑΙ ΕΞΕΛΙΞΗ ΤΗΣ ΧΡΗΜΑΤΟΟΙΚΟΝΟΜΙΚΗΣ ΔΙΟΙΚΗΣΗΣ ΣΤΗ ΧΡΗΜΑΤΟΟΙΚΟΝΟΜΙΚΗ ΕΠΙΣ ΤΗΜΗ ΚΑΙ ΠΡΑΚΤΙΚΗ</a:t>
            </a:r>
            <a:endParaRPr lang="en-US" dirty="0"/>
          </a:p>
        </p:txBody>
      </p:sp>
    </p:spTree>
    <p:extLst>
      <p:ext uri="{BB962C8B-B14F-4D97-AF65-F5344CB8AC3E}">
        <p14:creationId xmlns:p14="http://schemas.microsoft.com/office/powerpoint/2010/main" val="1465717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BD54C5DE-9D35-4912-89DC-FA1FD5B24A46}"/>
              </a:ext>
            </a:extLst>
          </p:cNvPr>
          <p:cNvSpPr>
            <a:spLocks noGrp="1"/>
          </p:cNvSpPr>
          <p:nvPr>
            <p:ph type="title"/>
          </p:nvPr>
        </p:nvSpPr>
        <p:spPr>
          <a:xfrm>
            <a:off x="301752" y="228600"/>
            <a:ext cx="8534400" cy="758952"/>
          </a:xfrm>
        </p:spPr>
        <p:txBody>
          <a:bodyPr/>
          <a:lstStyle/>
          <a:p>
            <a:r>
              <a:rPr lang="el-GR" dirty="0"/>
              <a:t>Χρηματοοικονομική διοίκηση</a:t>
            </a:r>
            <a:endParaRPr lang="en-US" dirty="0"/>
          </a:p>
        </p:txBody>
      </p:sp>
      <p:sp>
        <p:nvSpPr>
          <p:cNvPr id="3" name="Slide Number Placeholder 2">
            <a:extLst>
              <a:ext uri="{FF2B5EF4-FFF2-40B4-BE49-F238E27FC236}">
                <a16:creationId xmlns:a16="http://schemas.microsoft.com/office/drawing/2014/main" id="{B5028B56-E44D-41B5-8CF5-0A69E0B8D4A8}"/>
              </a:ext>
            </a:extLst>
          </p:cNvPr>
          <p:cNvSpPr>
            <a:spLocks noGrp="1"/>
          </p:cNvSpPr>
          <p:nvPr>
            <p:ph type="sldNum" sz="quarter" idx="12"/>
          </p:nvPr>
        </p:nvSpPr>
        <p:spPr>
          <a:xfrm>
            <a:off x="4361688" y="1026372"/>
            <a:ext cx="457200" cy="441325"/>
          </a:xfrm>
        </p:spPr>
        <p:txBody>
          <a:bodyPr anchor="ctr">
            <a:normAutofit/>
          </a:bodyPr>
          <a:lstStyle/>
          <a:p>
            <a:pPr>
              <a:spcAft>
                <a:spcPts val="600"/>
              </a:spcAft>
            </a:pPr>
            <a:fld id="{8730D535-D1E0-4FDC-8C44-B3CD59E68C68}" type="slidenum">
              <a:rPr lang="el-GR" altLang="el-GR" smtClean="0"/>
              <a:pPr>
                <a:spcAft>
                  <a:spcPts val="600"/>
                </a:spcAft>
              </a:pPr>
              <a:t>3</a:t>
            </a:fld>
            <a:endParaRPr lang="el-GR" altLang="el-GR"/>
          </a:p>
        </p:txBody>
      </p:sp>
      <p:pic>
        <p:nvPicPr>
          <p:cNvPr id="5" name="Content Placeholder 4">
            <a:extLst>
              <a:ext uri="{FF2B5EF4-FFF2-40B4-BE49-F238E27FC236}">
                <a16:creationId xmlns:a16="http://schemas.microsoft.com/office/drawing/2014/main" id="{38598DD8-72A3-4E71-95FC-76DCD0FB5746}"/>
              </a:ext>
            </a:extLst>
          </p:cNvPr>
          <p:cNvPicPr>
            <a:picLocks noGrp="1" noChangeAspect="1"/>
          </p:cNvPicPr>
          <p:nvPr>
            <p:ph sz="quarter" idx="1"/>
          </p:nvPr>
        </p:nvPicPr>
        <p:blipFill>
          <a:blip r:embed="rId2"/>
          <a:stretch>
            <a:fillRect/>
          </a:stretch>
        </p:blipFill>
        <p:spPr>
          <a:xfrm>
            <a:off x="741230" y="1527048"/>
            <a:ext cx="7624964" cy="4572000"/>
          </a:xfrm>
          <a:prstGeom prst="rect">
            <a:avLst/>
          </a:prstGeom>
          <a:noFill/>
        </p:spPr>
      </p:pic>
    </p:spTree>
    <p:extLst>
      <p:ext uri="{BB962C8B-B14F-4D97-AF65-F5344CB8AC3E}">
        <p14:creationId xmlns:p14="http://schemas.microsoft.com/office/powerpoint/2010/main" val="1754703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C36D-BA95-423A-88C8-49BC3298C894}"/>
              </a:ext>
            </a:extLst>
          </p:cNvPr>
          <p:cNvSpPr>
            <a:spLocks noGrp="1"/>
          </p:cNvSpPr>
          <p:nvPr>
            <p:ph type="title"/>
          </p:nvPr>
        </p:nvSpPr>
        <p:spPr/>
        <p:txBody>
          <a:bodyPr>
            <a:noAutofit/>
          </a:bodyPr>
          <a:lstStyle/>
          <a:p>
            <a:r>
              <a:rPr lang="el-GR" sz="2400" dirty="0"/>
              <a:t>Τρεις, κύριοι, παράγοντες συνέβαλλαν στη διεθνοποίηση των επιχειρήσεων:</a:t>
            </a:r>
            <a:endParaRPr lang="en-US" sz="2400" dirty="0"/>
          </a:p>
        </p:txBody>
      </p:sp>
      <p:sp>
        <p:nvSpPr>
          <p:cNvPr id="3" name="Slide Number Placeholder 2">
            <a:extLst>
              <a:ext uri="{FF2B5EF4-FFF2-40B4-BE49-F238E27FC236}">
                <a16:creationId xmlns:a16="http://schemas.microsoft.com/office/drawing/2014/main" id="{66430D85-2859-4AB3-833A-B03E7E70DBC7}"/>
              </a:ext>
            </a:extLst>
          </p:cNvPr>
          <p:cNvSpPr>
            <a:spLocks noGrp="1"/>
          </p:cNvSpPr>
          <p:nvPr>
            <p:ph type="sldNum" sz="quarter" idx="12"/>
          </p:nvPr>
        </p:nvSpPr>
        <p:spPr/>
        <p:txBody>
          <a:bodyPr/>
          <a:lstStyle/>
          <a:p>
            <a:fld id="{8730D535-D1E0-4FDC-8C44-B3CD59E68C68}" type="slidenum">
              <a:rPr lang="el-GR" altLang="el-GR" smtClean="0"/>
              <a:pPr/>
              <a:t>4</a:t>
            </a:fld>
            <a:endParaRPr lang="el-GR" altLang="el-GR"/>
          </a:p>
        </p:txBody>
      </p:sp>
      <p:sp>
        <p:nvSpPr>
          <p:cNvPr id="4" name="Content Placeholder 3">
            <a:extLst>
              <a:ext uri="{FF2B5EF4-FFF2-40B4-BE49-F238E27FC236}">
                <a16:creationId xmlns:a16="http://schemas.microsoft.com/office/drawing/2014/main" id="{24A98869-F2AE-45AB-822A-50F848F9F9B4}"/>
              </a:ext>
            </a:extLst>
          </p:cNvPr>
          <p:cNvSpPr>
            <a:spLocks noGrp="1"/>
          </p:cNvSpPr>
          <p:nvPr>
            <p:ph sz="quarter" idx="1"/>
          </p:nvPr>
        </p:nvSpPr>
        <p:spPr/>
        <p:txBody>
          <a:bodyPr>
            <a:normAutofit fontScale="85000" lnSpcReduction="10000"/>
          </a:bodyPr>
          <a:lstStyle/>
          <a:p>
            <a:r>
              <a:rPr lang="el-GR" dirty="0"/>
              <a:t>1. Η βελτίωση των μεταφορών και της τεχνολογίας των επικοινωνιών, που οδήγησαν σε </a:t>
            </a:r>
            <a:r>
              <a:rPr lang="el-GR" b="1" dirty="0"/>
              <a:t>μείωση</a:t>
            </a:r>
            <a:r>
              <a:rPr lang="el-GR" dirty="0"/>
              <a:t> του κόστους των ναύλων και έκαναν το διεθνές εμπόριο περισσότερο προσιτό.</a:t>
            </a:r>
          </a:p>
          <a:p>
            <a:r>
              <a:rPr lang="el-GR" dirty="0"/>
              <a:t>2. Οι αυξανόμενες και έντονες πιέσεις των καταναλωτών, οι οποίοι επιθυμούν προϊόντα και υπηρεσίες χαμηλού κόστους και υψηλής ποιότητας, οδηγώντας σε </a:t>
            </a:r>
            <a:r>
              <a:rPr lang="el-GR" b="1" dirty="0"/>
              <a:t>αύξηση</a:t>
            </a:r>
            <a:r>
              <a:rPr lang="el-GR" dirty="0"/>
              <a:t> του </a:t>
            </a:r>
            <a:r>
              <a:rPr lang="el-GR" b="1" dirty="0"/>
              <a:t>ανταγωνισμού</a:t>
            </a:r>
            <a:r>
              <a:rPr lang="el-GR" dirty="0"/>
              <a:t> και των διεθνών συναλλαγών και προστασία από τους εγχώριους παραγωγούς με προϊόντα υψηλού κόστους.</a:t>
            </a:r>
          </a:p>
          <a:p>
            <a:r>
              <a:rPr lang="el-GR" dirty="0"/>
              <a:t>3. Η </a:t>
            </a:r>
            <a:r>
              <a:rPr lang="el-GR" b="1" dirty="0"/>
              <a:t>ανάπτυξη της τεχνολογίας</a:t>
            </a:r>
            <a:r>
              <a:rPr lang="el-GR" dirty="0"/>
              <a:t>, η οποία, αρχικά, οδήγησε σε αύξηση του κόστους ανάπτυξης νέων προϊόντων. Αυτό είχε σα συνέπεια την </a:t>
            </a:r>
            <a:r>
              <a:rPr lang="el-GR" b="1" dirty="0"/>
              <a:t>εμφάνιση επιχειρηματικών συνεργιών </a:t>
            </a:r>
            <a:r>
              <a:rPr lang="el-GR" dirty="0"/>
              <a:t>(</a:t>
            </a:r>
            <a:r>
              <a:rPr lang="el-GR" dirty="0" err="1"/>
              <a:t>joint</a:t>
            </a:r>
            <a:r>
              <a:rPr lang="el-GR" dirty="0"/>
              <a:t> </a:t>
            </a:r>
            <a:r>
              <a:rPr lang="el-GR" dirty="0" err="1"/>
              <a:t>ventures</a:t>
            </a:r>
            <a:r>
              <a:rPr lang="el-GR" dirty="0"/>
              <a:t>) μεταξύ </a:t>
            </a:r>
            <a:r>
              <a:rPr lang="el-GR" b="1" dirty="0"/>
              <a:t>επιχειρήσεων.</a:t>
            </a:r>
            <a:endParaRPr lang="en-US" dirty="0"/>
          </a:p>
        </p:txBody>
      </p:sp>
    </p:spTree>
    <p:extLst>
      <p:ext uri="{BB962C8B-B14F-4D97-AF65-F5344CB8AC3E}">
        <p14:creationId xmlns:p14="http://schemas.microsoft.com/office/powerpoint/2010/main" val="22067713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6C223E-8789-491B-A649-270C96FD97DF}"/>
              </a:ext>
            </a:extLst>
          </p:cNvPr>
          <p:cNvSpPr>
            <a:spLocks noGrp="1"/>
          </p:cNvSpPr>
          <p:nvPr>
            <p:ph type="title"/>
          </p:nvPr>
        </p:nvSpPr>
        <p:spPr/>
        <p:txBody>
          <a:bodyPr/>
          <a:lstStyle/>
          <a:p>
            <a:r>
              <a:rPr lang="el-GR" dirty="0"/>
              <a:t>Στρατηγική της επιχείρησης: και ΧΔ</a:t>
            </a:r>
            <a:endParaRPr lang="en-US" dirty="0"/>
          </a:p>
        </p:txBody>
      </p:sp>
      <p:sp>
        <p:nvSpPr>
          <p:cNvPr id="3" name="Slide Number Placeholder 2">
            <a:extLst>
              <a:ext uri="{FF2B5EF4-FFF2-40B4-BE49-F238E27FC236}">
                <a16:creationId xmlns:a16="http://schemas.microsoft.com/office/drawing/2014/main" id="{A01A1520-51AD-4A81-83CF-8248A3E73879}"/>
              </a:ext>
            </a:extLst>
          </p:cNvPr>
          <p:cNvSpPr>
            <a:spLocks noGrp="1"/>
          </p:cNvSpPr>
          <p:nvPr>
            <p:ph type="sldNum" sz="quarter" idx="12"/>
          </p:nvPr>
        </p:nvSpPr>
        <p:spPr/>
        <p:txBody>
          <a:bodyPr/>
          <a:lstStyle/>
          <a:p>
            <a:fld id="{8730D535-D1E0-4FDC-8C44-B3CD59E68C68}" type="slidenum">
              <a:rPr lang="el-GR" altLang="el-GR" smtClean="0"/>
              <a:pPr/>
              <a:t>5</a:t>
            </a:fld>
            <a:endParaRPr lang="el-GR" altLang="el-GR"/>
          </a:p>
        </p:txBody>
      </p:sp>
      <p:sp>
        <p:nvSpPr>
          <p:cNvPr id="4" name="Content Placeholder 3">
            <a:extLst>
              <a:ext uri="{FF2B5EF4-FFF2-40B4-BE49-F238E27FC236}">
                <a16:creationId xmlns:a16="http://schemas.microsoft.com/office/drawing/2014/main" id="{8C5FCF3C-A9E9-47F7-867A-2005BA4A4FDC}"/>
              </a:ext>
            </a:extLst>
          </p:cNvPr>
          <p:cNvSpPr>
            <a:spLocks noGrp="1"/>
          </p:cNvSpPr>
          <p:nvPr>
            <p:ph sz="quarter" idx="1"/>
          </p:nvPr>
        </p:nvSpPr>
        <p:spPr/>
        <p:txBody>
          <a:bodyPr>
            <a:normAutofit fontScale="77500" lnSpcReduction="20000"/>
          </a:bodyPr>
          <a:lstStyle/>
          <a:p>
            <a:r>
              <a:rPr lang="el-GR" dirty="0"/>
              <a:t>Για να κατανοήσουμε τα στρατηγικό μάνατζμεντ η θεωρία </a:t>
            </a:r>
            <a:r>
              <a:rPr lang="el-GR" dirty="0" err="1"/>
              <a:t>resource</a:t>
            </a:r>
            <a:r>
              <a:rPr lang="el-GR" dirty="0"/>
              <a:t> - </a:t>
            </a:r>
            <a:r>
              <a:rPr lang="el-GR" dirty="0" err="1"/>
              <a:t>based</a:t>
            </a:r>
            <a:r>
              <a:rPr lang="el-GR" dirty="0"/>
              <a:t> </a:t>
            </a:r>
            <a:r>
              <a:rPr lang="el-GR" dirty="0" err="1"/>
              <a:t>view</a:t>
            </a:r>
            <a:r>
              <a:rPr lang="el-GR" dirty="0"/>
              <a:t> (RBV), που αναπτύχθηκε από τον </a:t>
            </a:r>
            <a:r>
              <a:rPr lang="el-GR" dirty="0" err="1"/>
              <a:t>J.B.Barney</a:t>
            </a:r>
            <a:r>
              <a:rPr lang="el-GR" dirty="0"/>
              <a:t> (</a:t>
            </a:r>
            <a:r>
              <a:rPr lang="el-GR" dirty="0" err="1"/>
              <a:t>Ohio</a:t>
            </a:r>
            <a:r>
              <a:rPr lang="el-GR" dirty="0"/>
              <a:t> </a:t>
            </a:r>
            <a:r>
              <a:rPr lang="el-GR" dirty="0" err="1"/>
              <a:t>Stae</a:t>
            </a:r>
            <a:r>
              <a:rPr lang="el-GR" dirty="0"/>
              <a:t> </a:t>
            </a:r>
            <a:r>
              <a:rPr lang="el-GR" dirty="0" err="1"/>
              <a:t>University</a:t>
            </a:r>
            <a:r>
              <a:rPr lang="el-GR" dirty="0"/>
              <a:t>) το 1991 είναι η περισσότερο αντιπροσωπευτική, αφού σχετίζεται με τις τρεις θεμελιώδεις και παραδοσιακές θεωρίες: (ι) εκείνες που αναφέρονται στους προσδιοριστικούς παράγοντες της αποδοτικότητας της επιχείρησης, (</a:t>
            </a:r>
            <a:r>
              <a:rPr lang="el-GR" dirty="0" err="1"/>
              <a:t>ιι</a:t>
            </a:r>
            <a:r>
              <a:rPr lang="el-GR" dirty="0"/>
              <a:t>) τη νεοκλασική μικροοικονομική θεωρία και (</a:t>
            </a:r>
            <a:r>
              <a:rPr lang="el-GR" dirty="0" err="1"/>
              <a:t>ιι</a:t>
            </a:r>
            <a:r>
              <a:rPr lang="el-GR" dirty="0"/>
              <a:t>) την εξελικτική οικονομική. Η RBV θεώρηση της επιχείρησης είναι συμπληρωματική της δομικής προοπτικής της στρατηγικής του </a:t>
            </a:r>
            <a:r>
              <a:rPr lang="en-US" dirty="0"/>
              <a:t>Porter (“Competitive strategy”, N.Y. the Free Press,</a:t>
            </a:r>
            <a:r>
              <a:rPr lang="el-GR" dirty="0"/>
              <a:t> 1980), η οποία δίνει έμφαση στον ανταγωνισμό/ανταγωνιστές και τις πέντε δυνάμεις που τον προσδιορίζουν (την απειλή εισόδου νέων επιχειρήσεων, τη διαπραγματευτική δύναμη των προμηθευτών, τη διαπραγματευτική δύναμη των αγοραστών, την απειλή από τα υποκατάστατα προϊόντα και την ένταση του ανταγωνισμού μεταξύ των υπαρχουσών επιχειρήσεων του κάδου).</a:t>
            </a:r>
            <a:endParaRPr lang="en-US" dirty="0"/>
          </a:p>
        </p:txBody>
      </p:sp>
    </p:spTree>
    <p:extLst>
      <p:ext uri="{BB962C8B-B14F-4D97-AF65-F5344CB8AC3E}">
        <p14:creationId xmlns:p14="http://schemas.microsoft.com/office/powerpoint/2010/main" val="15102593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CBD1DFF4-5838-47C1-83EF-A43DAF911FF0}"/>
              </a:ext>
            </a:extLst>
          </p:cNvPr>
          <p:cNvSpPr>
            <a:spLocks noGrp="1"/>
          </p:cNvSpPr>
          <p:nvPr>
            <p:ph type="title"/>
          </p:nvPr>
        </p:nvSpPr>
        <p:spPr>
          <a:xfrm>
            <a:off x="301752" y="228600"/>
            <a:ext cx="8534400" cy="758952"/>
          </a:xfrm>
        </p:spPr>
        <p:txBody>
          <a:bodyPr>
            <a:noAutofit/>
          </a:bodyPr>
          <a:lstStyle/>
          <a:p>
            <a:r>
              <a:rPr lang="el-GR" sz="2400" dirty="0"/>
              <a:t>Η χρηματοοικονομική ανάλυση αποτελεί τον πυρήνα της ΧΔ μιας επιχείρησης</a:t>
            </a:r>
            <a:endParaRPr lang="en-US" sz="2400" dirty="0"/>
          </a:p>
        </p:txBody>
      </p:sp>
      <p:sp>
        <p:nvSpPr>
          <p:cNvPr id="3" name="Slide Number Placeholder 2">
            <a:extLst>
              <a:ext uri="{FF2B5EF4-FFF2-40B4-BE49-F238E27FC236}">
                <a16:creationId xmlns:a16="http://schemas.microsoft.com/office/drawing/2014/main" id="{7ABB5159-DE6D-4709-B3D7-A3B8C08A8DD7}"/>
              </a:ext>
            </a:extLst>
          </p:cNvPr>
          <p:cNvSpPr>
            <a:spLocks noGrp="1"/>
          </p:cNvSpPr>
          <p:nvPr>
            <p:ph type="sldNum" sz="quarter" idx="12"/>
          </p:nvPr>
        </p:nvSpPr>
        <p:spPr>
          <a:xfrm>
            <a:off x="4361688" y="1026372"/>
            <a:ext cx="457200" cy="441325"/>
          </a:xfrm>
        </p:spPr>
        <p:txBody>
          <a:bodyPr anchor="ctr">
            <a:normAutofit/>
          </a:bodyPr>
          <a:lstStyle/>
          <a:p>
            <a:pPr>
              <a:spcAft>
                <a:spcPts val="600"/>
              </a:spcAft>
            </a:pPr>
            <a:fld id="{8730D535-D1E0-4FDC-8C44-B3CD59E68C68}" type="slidenum">
              <a:rPr lang="el-GR" altLang="el-GR" smtClean="0"/>
              <a:pPr>
                <a:spcAft>
                  <a:spcPts val="600"/>
                </a:spcAft>
              </a:pPr>
              <a:t>6</a:t>
            </a:fld>
            <a:endParaRPr lang="el-GR" altLang="el-GR"/>
          </a:p>
        </p:txBody>
      </p:sp>
      <p:pic>
        <p:nvPicPr>
          <p:cNvPr id="5" name="Picture 4">
            <a:extLst>
              <a:ext uri="{FF2B5EF4-FFF2-40B4-BE49-F238E27FC236}">
                <a16:creationId xmlns:a16="http://schemas.microsoft.com/office/drawing/2014/main" id="{47BBB1CA-475A-4D94-8132-2C40E61190B1}"/>
              </a:ext>
            </a:extLst>
          </p:cNvPr>
          <p:cNvPicPr>
            <a:picLocks noChangeAspect="1"/>
          </p:cNvPicPr>
          <p:nvPr/>
        </p:nvPicPr>
        <p:blipFill rotWithShape="1">
          <a:blip r:embed="rId2"/>
          <a:srcRect r="-2" b="8074"/>
          <a:stretch/>
        </p:blipFill>
        <p:spPr>
          <a:xfrm>
            <a:off x="301752" y="1527048"/>
            <a:ext cx="8503920" cy="4638256"/>
          </a:xfrm>
          <a:prstGeom prst="rect">
            <a:avLst/>
          </a:prstGeom>
          <a:noFill/>
        </p:spPr>
      </p:pic>
    </p:spTree>
    <p:extLst>
      <p:ext uri="{BB962C8B-B14F-4D97-AF65-F5344CB8AC3E}">
        <p14:creationId xmlns:p14="http://schemas.microsoft.com/office/powerpoint/2010/main" val="13526050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02E1D-36EE-4FAE-92C3-E929ACF83AA8}"/>
              </a:ext>
            </a:extLst>
          </p:cNvPr>
          <p:cNvSpPr>
            <a:spLocks noGrp="1"/>
          </p:cNvSpPr>
          <p:nvPr>
            <p:ph type="title"/>
          </p:nvPr>
        </p:nvSpPr>
        <p:spPr/>
        <p:txBody>
          <a:bodyPr>
            <a:noAutofit/>
          </a:bodyPr>
          <a:lstStyle/>
          <a:p>
            <a:r>
              <a:rPr lang="el-GR" sz="2400" dirty="0"/>
              <a:t>ΘΕΩΡΙΑ ΤΗΣ ΕΠΙΧΕΙΡΗΣΗΣ ΚΑΙ ΕΤΑΙΡΙΚΟΣ ΕΛΕΓΧΟΣ</a:t>
            </a:r>
            <a:endParaRPr lang="en-US" sz="2400" dirty="0"/>
          </a:p>
        </p:txBody>
      </p:sp>
      <p:sp>
        <p:nvSpPr>
          <p:cNvPr id="3" name="Slide Number Placeholder 2">
            <a:extLst>
              <a:ext uri="{FF2B5EF4-FFF2-40B4-BE49-F238E27FC236}">
                <a16:creationId xmlns:a16="http://schemas.microsoft.com/office/drawing/2014/main" id="{A95E172A-81C2-4F60-8D57-B05289B75692}"/>
              </a:ext>
            </a:extLst>
          </p:cNvPr>
          <p:cNvSpPr>
            <a:spLocks noGrp="1"/>
          </p:cNvSpPr>
          <p:nvPr>
            <p:ph type="sldNum" sz="quarter" idx="12"/>
          </p:nvPr>
        </p:nvSpPr>
        <p:spPr/>
        <p:txBody>
          <a:bodyPr/>
          <a:lstStyle/>
          <a:p>
            <a:fld id="{8730D535-D1E0-4FDC-8C44-B3CD59E68C68}" type="slidenum">
              <a:rPr lang="el-GR" altLang="el-GR" smtClean="0"/>
              <a:pPr/>
              <a:t>7</a:t>
            </a:fld>
            <a:endParaRPr lang="el-GR" altLang="el-GR"/>
          </a:p>
        </p:txBody>
      </p:sp>
      <p:sp>
        <p:nvSpPr>
          <p:cNvPr id="4" name="Content Placeholder 3">
            <a:extLst>
              <a:ext uri="{FF2B5EF4-FFF2-40B4-BE49-F238E27FC236}">
                <a16:creationId xmlns:a16="http://schemas.microsoft.com/office/drawing/2014/main" id="{E2741544-CE99-409C-9599-CDA5BB6AC984}"/>
              </a:ext>
            </a:extLst>
          </p:cNvPr>
          <p:cNvSpPr>
            <a:spLocks noGrp="1"/>
          </p:cNvSpPr>
          <p:nvPr>
            <p:ph sz="quarter" idx="1"/>
          </p:nvPr>
        </p:nvSpPr>
        <p:spPr/>
        <p:txBody>
          <a:bodyPr>
            <a:normAutofit fontScale="92500"/>
          </a:bodyPr>
          <a:lstStyle/>
          <a:p>
            <a:r>
              <a:rPr lang="el-GR" dirty="0"/>
              <a:t>Ορισμός και λόγος ύπαρξης της επιχείρησης</a:t>
            </a:r>
          </a:p>
          <a:p>
            <a:r>
              <a:rPr lang="el-GR" dirty="0"/>
              <a:t>Α. μοναδικό επιχειρηματία-ιδιοκτήτη</a:t>
            </a:r>
          </a:p>
          <a:p>
            <a:r>
              <a:rPr lang="el-GR" dirty="0"/>
              <a:t>Β. θεωρίας συμβολαίων (</a:t>
            </a:r>
            <a:r>
              <a:rPr lang="en-US" dirty="0"/>
              <a:t>contracts theory),</a:t>
            </a:r>
            <a:r>
              <a:rPr lang="el-GR" dirty="0"/>
              <a:t> επιχείρηση </a:t>
            </a:r>
            <a:r>
              <a:rPr lang="el-GR" dirty="0" err="1"/>
              <a:t>υποδειγματοποιείται</a:t>
            </a:r>
            <a:r>
              <a:rPr lang="el-GR" dirty="0"/>
              <a:t> μέσα από ένα πλέγμα συμβολαίων μεταξύ των συμμετεχόντων και των συντελεστών παραγωγής, καθένας από τους οποίους δρα με στόχο την ικανοποίηση των δικών του οικονομικών συμφερόντων</a:t>
            </a:r>
          </a:p>
          <a:p>
            <a:r>
              <a:rPr lang="el-GR" dirty="0"/>
              <a:t>Γενικά, οι επιχειρήσεις </a:t>
            </a:r>
            <a:r>
              <a:rPr lang="el-GR" i="1" dirty="0"/>
              <a:t>(και οι οργανισμοί) είναι απλά μια νομική επινόηση, η οποία δρα σαν ένα πλέγμα ενός συνόλου συμβολαίων, που περιγράφουν τις σχέσεις μεταξύ των συμμετεχόντων</a:t>
            </a:r>
            <a:r>
              <a:rPr lang="el-GR" dirty="0"/>
              <a:t>.</a:t>
            </a:r>
            <a:endParaRPr lang="en-US" dirty="0"/>
          </a:p>
        </p:txBody>
      </p:sp>
    </p:spTree>
    <p:extLst>
      <p:ext uri="{BB962C8B-B14F-4D97-AF65-F5344CB8AC3E}">
        <p14:creationId xmlns:p14="http://schemas.microsoft.com/office/powerpoint/2010/main" val="1185676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31B5D-CE42-4429-A0B9-25A179B92403}"/>
              </a:ext>
            </a:extLst>
          </p:cNvPr>
          <p:cNvSpPr>
            <a:spLocks noGrp="1"/>
          </p:cNvSpPr>
          <p:nvPr>
            <p:ph type="title"/>
          </p:nvPr>
        </p:nvSpPr>
        <p:spPr/>
        <p:txBody>
          <a:bodyPr/>
          <a:lstStyle/>
          <a:p>
            <a:r>
              <a:rPr lang="el-GR" dirty="0"/>
              <a:t>Χαρακτηριστικές της επιχείρησης</a:t>
            </a:r>
            <a:endParaRPr lang="en-US" dirty="0"/>
          </a:p>
        </p:txBody>
      </p:sp>
      <p:sp>
        <p:nvSpPr>
          <p:cNvPr id="3" name="Slide Number Placeholder 2">
            <a:extLst>
              <a:ext uri="{FF2B5EF4-FFF2-40B4-BE49-F238E27FC236}">
                <a16:creationId xmlns:a16="http://schemas.microsoft.com/office/drawing/2014/main" id="{E2ADCFD1-A3CB-47D9-82B8-30EA0BBAD1AF}"/>
              </a:ext>
            </a:extLst>
          </p:cNvPr>
          <p:cNvSpPr>
            <a:spLocks noGrp="1"/>
          </p:cNvSpPr>
          <p:nvPr>
            <p:ph type="sldNum" sz="quarter" idx="12"/>
          </p:nvPr>
        </p:nvSpPr>
        <p:spPr/>
        <p:txBody>
          <a:bodyPr/>
          <a:lstStyle/>
          <a:p>
            <a:fld id="{8730D535-D1E0-4FDC-8C44-B3CD59E68C68}" type="slidenum">
              <a:rPr lang="el-GR" altLang="el-GR" smtClean="0"/>
              <a:pPr/>
              <a:t>8</a:t>
            </a:fld>
            <a:endParaRPr lang="el-GR" altLang="el-GR"/>
          </a:p>
        </p:txBody>
      </p:sp>
      <p:sp>
        <p:nvSpPr>
          <p:cNvPr id="4" name="Content Placeholder 3">
            <a:extLst>
              <a:ext uri="{FF2B5EF4-FFF2-40B4-BE49-F238E27FC236}">
                <a16:creationId xmlns:a16="http://schemas.microsoft.com/office/drawing/2014/main" id="{D8188340-3083-4D35-A6F6-08BAFCC7A680}"/>
              </a:ext>
            </a:extLst>
          </p:cNvPr>
          <p:cNvSpPr>
            <a:spLocks noGrp="1"/>
          </p:cNvSpPr>
          <p:nvPr>
            <p:ph sz="quarter" idx="1"/>
          </p:nvPr>
        </p:nvSpPr>
        <p:spPr/>
        <p:txBody>
          <a:bodyPr>
            <a:normAutofit/>
          </a:bodyPr>
          <a:lstStyle/>
          <a:p>
            <a:r>
              <a:rPr lang="el-GR" dirty="0"/>
              <a:t>Ωστόσο, η επιχείρηση ή οργανισμός έχουν τέσσερις ουσιαστικές χαρακτηριστικές- χωρίς να είναι ικανές, πάραυτα, να ορίσουν μια επιχείρηση:</a:t>
            </a:r>
          </a:p>
          <a:p>
            <a:r>
              <a:rPr lang="el-GR" dirty="0"/>
              <a:t>(ι) απεριόριστη ζωή</a:t>
            </a:r>
            <a:endParaRPr lang="en-US" dirty="0"/>
          </a:p>
          <a:p>
            <a:r>
              <a:rPr lang="el-GR" dirty="0"/>
              <a:t>(</a:t>
            </a:r>
            <a:r>
              <a:rPr lang="el-GR" dirty="0" err="1"/>
              <a:t>ιι</a:t>
            </a:r>
            <a:r>
              <a:rPr lang="el-GR" dirty="0"/>
              <a:t>) περιορισμένη ευθύνη των μετόχων (</a:t>
            </a:r>
            <a:r>
              <a:rPr lang="el-GR" i="1" dirty="0" err="1"/>
              <a:t>πεμ</a:t>
            </a:r>
            <a:r>
              <a:rPr lang="el-GR" i="1" dirty="0"/>
              <a:t>) </a:t>
            </a:r>
            <a:r>
              <a:rPr lang="el-GR" dirty="0"/>
              <a:t>(ωστόσο, καταλογίζεται ευθύνη)</a:t>
            </a:r>
          </a:p>
          <a:p>
            <a:r>
              <a:rPr lang="el-GR" dirty="0"/>
              <a:t>(</a:t>
            </a:r>
            <a:r>
              <a:rPr lang="el-GR" dirty="0" err="1"/>
              <a:t>ιιι</a:t>
            </a:r>
            <a:r>
              <a:rPr lang="el-GR" dirty="0"/>
              <a:t>) κεντρική διοίκηση</a:t>
            </a:r>
          </a:p>
          <a:p>
            <a:r>
              <a:rPr lang="el-GR" dirty="0"/>
              <a:t>(</a:t>
            </a:r>
            <a:r>
              <a:rPr lang="el-GR" dirty="0" err="1"/>
              <a:t>ιν</a:t>
            </a:r>
            <a:r>
              <a:rPr lang="el-GR" dirty="0"/>
              <a:t>) μεταφέρσιμη ιδιοκτησία</a:t>
            </a:r>
            <a:endParaRPr lang="en-US" dirty="0"/>
          </a:p>
        </p:txBody>
      </p:sp>
    </p:spTree>
    <p:extLst>
      <p:ext uri="{BB962C8B-B14F-4D97-AF65-F5344CB8AC3E}">
        <p14:creationId xmlns:p14="http://schemas.microsoft.com/office/powerpoint/2010/main" val="1806655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C244E-830A-4D88-97C5-2F89401D4926}"/>
              </a:ext>
            </a:extLst>
          </p:cNvPr>
          <p:cNvSpPr>
            <a:spLocks noGrp="1"/>
          </p:cNvSpPr>
          <p:nvPr>
            <p:ph type="title"/>
          </p:nvPr>
        </p:nvSpPr>
        <p:spPr/>
        <p:txBody>
          <a:bodyPr>
            <a:normAutofit/>
          </a:bodyPr>
          <a:lstStyle/>
          <a:p>
            <a:r>
              <a:rPr lang="el-GR" dirty="0"/>
              <a:t>Πρόβλημα εντολέα – εντολοδόχου</a:t>
            </a:r>
            <a:endParaRPr lang="en-US" dirty="0"/>
          </a:p>
        </p:txBody>
      </p:sp>
      <p:sp>
        <p:nvSpPr>
          <p:cNvPr id="3" name="Slide Number Placeholder 2">
            <a:extLst>
              <a:ext uri="{FF2B5EF4-FFF2-40B4-BE49-F238E27FC236}">
                <a16:creationId xmlns:a16="http://schemas.microsoft.com/office/drawing/2014/main" id="{47B3EDD1-FED0-4D3B-BC28-F335FE696F00}"/>
              </a:ext>
            </a:extLst>
          </p:cNvPr>
          <p:cNvSpPr>
            <a:spLocks noGrp="1"/>
          </p:cNvSpPr>
          <p:nvPr>
            <p:ph type="sldNum" sz="quarter" idx="12"/>
          </p:nvPr>
        </p:nvSpPr>
        <p:spPr/>
        <p:txBody>
          <a:bodyPr/>
          <a:lstStyle/>
          <a:p>
            <a:fld id="{8730D535-D1E0-4FDC-8C44-B3CD59E68C68}" type="slidenum">
              <a:rPr lang="el-GR" altLang="el-GR" smtClean="0"/>
              <a:pPr/>
              <a:t>9</a:t>
            </a:fld>
            <a:endParaRPr lang="el-GR" altLang="el-GR"/>
          </a:p>
        </p:txBody>
      </p:sp>
      <p:sp>
        <p:nvSpPr>
          <p:cNvPr id="4" name="Content Placeholder 3">
            <a:extLst>
              <a:ext uri="{FF2B5EF4-FFF2-40B4-BE49-F238E27FC236}">
                <a16:creationId xmlns:a16="http://schemas.microsoft.com/office/drawing/2014/main" id="{52B10D44-AA96-4771-A6AE-D6FD91907E7A}"/>
              </a:ext>
            </a:extLst>
          </p:cNvPr>
          <p:cNvSpPr>
            <a:spLocks noGrp="1"/>
          </p:cNvSpPr>
          <p:nvPr>
            <p:ph sz="quarter" idx="1"/>
          </p:nvPr>
        </p:nvSpPr>
        <p:spPr/>
        <p:txBody>
          <a:bodyPr/>
          <a:lstStyle/>
          <a:p>
            <a:r>
              <a:rPr lang="el-GR" dirty="0"/>
              <a:t>Δημιουργείται, έτσι ένα πρόβλημα από τη σχέση εντολέα – εντολοδόχου ( </a:t>
            </a:r>
            <a:r>
              <a:rPr lang="el-GR" dirty="0" err="1"/>
              <a:t>agency</a:t>
            </a:r>
            <a:r>
              <a:rPr lang="el-GR" dirty="0"/>
              <a:t> </a:t>
            </a:r>
            <a:r>
              <a:rPr lang="el-GR" dirty="0" err="1"/>
              <a:t>costs</a:t>
            </a:r>
            <a:r>
              <a:rPr lang="el-GR" dirty="0"/>
              <a:t> ) και παρακολούθησης ( </a:t>
            </a:r>
            <a:r>
              <a:rPr lang="el-GR" dirty="0" err="1"/>
              <a:t>monitoring</a:t>
            </a:r>
            <a:r>
              <a:rPr lang="el-GR" dirty="0"/>
              <a:t> ), που υπάρχει για όλα αυτά τα συμβόλαια και ανεξάρτητα της παραγωγής.</a:t>
            </a:r>
          </a:p>
          <a:p>
            <a:r>
              <a:rPr lang="el-GR" i="1" dirty="0"/>
              <a:t>Μια </a:t>
            </a:r>
            <a:r>
              <a:rPr lang="el-GR" dirty="0"/>
              <a:t>παραγωγική επιχείρηση </a:t>
            </a:r>
            <a:r>
              <a:rPr lang="el-GR" i="1" dirty="0"/>
              <a:t>μπορεί να οριστεί σαν η δομή συμβολαίων μεταξύ των συμμετεχόντων, οι οποίοι λειτουργούν ξεχωριστά και για λογαριασμό τους, με σκοπό τη δημιουργία αξίας</a:t>
            </a:r>
            <a:r>
              <a:rPr lang="el-GR" dirty="0"/>
              <a:t>.</a:t>
            </a:r>
            <a:endParaRPr lang="en-US" dirty="0"/>
          </a:p>
        </p:txBody>
      </p:sp>
    </p:spTree>
    <p:extLst>
      <p:ext uri="{BB962C8B-B14F-4D97-AF65-F5344CB8AC3E}">
        <p14:creationId xmlns:p14="http://schemas.microsoft.com/office/powerpoint/2010/main" val="1553079377"/>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Δημοτικός">
  <a:themeElements>
    <a:clrScheme name="Δημοτικός">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Δημοτικός">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Δημοτικός">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949</Words>
  <Application>Microsoft Office PowerPoint</Application>
  <PresentationFormat>On-screen Show (4:3)</PresentationFormat>
  <Paragraphs>67</Paragraphs>
  <Slides>14</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Apple Boy BTN</vt:lpstr>
      <vt:lpstr>Arial</vt:lpstr>
      <vt:lpstr>Georgia</vt:lpstr>
      <vt:lpstr>Wingdings</vt:lpstr>
      <vt:lpstr>Wingdings 2</vt:lpstr>
      <vt:lpstr>Δημοτικός</vt:lpstr>
      <vt:lpstr>ΒΑΣΙΚΕΣ ΑΡΧΕΣ ΧΡΗΜΑΤΟΟΙΚΟΝΟΜΙΚΗΣ ΔΙΟΙΚΗΣΗΣ</vt:lpstr>
      <vt:lpstr> </vt:lpstr>
      <vt:lpstr>Χρηματοοικονομική διοίκηση</vt:lpstr>
      <vt:lpstr>Τρεις, κύριοι, παράγοντες συνέβαλλαν στη διεθνοποίηση των επιχειρήσεων:</vt:lpstr>
      <vt:lpstr>Στρατηγική της επιχείρησης: και ΧΔ</vt:lpstr>
      <vt:lpstr>Η χρηματοοικονομική ανάλυση αποτελεί τον πυρήνα της ΧΔ μιας επιχείρησης</vt:lpstr>
      <vt:lpstr>ΘΕΩΡΙΑ ΤΗΣ ΕΠΙΧΕΙΡΗΣΗΣ ΚΑΙ ΕΤΑΙΡΙΚΟΣ ΕΛΕΓΧΟΣ</vt:lpstr>
      <vt:lpstr>Χαρακτηριστικές της επιχείρησης</vt:lpstr>
      <vt:lpstr>Πρόβλημα εντολέα – εντολοδόχου</vt:lpstr>
      <vt:lpstr> </vt:lpstr>
      <vt:lpstr> </vt:lpstr>
      <vt:lpstr>Ακαδημαϊκή σκέψη και πρακτική λύση του προβλήματος εντολέα- εντολοδόχου</vt:lpstr>
      <vt:lpstr>Ευρήματα εμπειρικών μελετών</vt:lpstr>
      <vt:lpstr>Συνταξιοδοτικό σύστημα,  διακυβέρνηση του συνταξιοδοτικού κεφαλαίου</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ΒΑΣΙΚΕΣ ΑΡΧΕΣ ΧΡΗΜΑΤΟΟΙΚΟΝΟΜΙΚΗΣ ΔΙΟΙΚΗΣΗΣ</dc:title>
  <dc:creator>ΚΩΝΣΤΑΝΤΑΤΟΣ ΧΡΙΣΤΟΦΟΡΟΣ</dc:creator>
  <cp:lastModifiedBy>ΚΩΝΣΤΑΝΤΑΤΟΣ ΧΡΙΣΤΟΦΟΡΟΣ</cp:lastModifiedBy>
  <cp:revision>1</cp:revision>
  <dcterms:created xsi:type="dcterms:W3CDTF">2021-03-02T13:35:13Z</dcterms:created>
  <dcterms:modified xsi:type="dcterms:W3CDTF">2021-03-02T13:40:34Z</dcterms:modified>
</cp:coreProperties>
</file>