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FC0CF4-9B6A-4A00-B4AA-3B79C16B6788}" type="datetimeFigureOut">
              <a:rPr lang="el-GR" smtClean="0"/>
              <a:pPr/>
              <a:t>3/3/2015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E2C214-3266-4F0A-8D8A-4244B3AABD3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gr/url?sa=i&amp;rct=j&amp;q=&amp;esrc=s&amp;source=images&amp;cd=&amp;cad=rja&amp;uact=8&amp;ved=0CAcQjRw&amp;url=http://metro.news.viva.co.id/news/read/471411-mengintip-rumah-pohon-suku-korowai&amp;ei=-fL0VKX5O8WXaua8gOAP&amp;bvm=bv.87269000,d.d2s&amp;psig=AFQjCNFbzTzGhfRorf6jKN5MIjYEkhZWBA&amp;ust=1425425486043845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γλώσσες του κόσμου ΙΙ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Ειρηνικός, Αυστραλία και Αμερική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Παθητική Σύνταξη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 γλώσσα των Μαορί μπορεί να ξεπεράσει το 70% σε αφηγηματικό κείμενο (πβ. Αγγλική: 6-8% σε πολύ λόγιο περιβάλλον, στην καθομιλουμένη σαφώς μικρότερο ποσοστό).</a:t>
            </a:r>
          </a:p>
          <a:p>
            <a:r>
              <a:rPr lang="el-GR" dirty="0" smtClean="0"/>
              <a:t>Σχετίζεται κυρίως με την χρήση ευγενικής σύνταξης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cdn-media.viva.id/thumbs2/2014/01/07/235599_rumah-pohon-suku-korowai_663_38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378" y="1268760"/>
            <a:ext cx="7946094" cy="4579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Γλώσσες Παπούα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Πολύ παλιά ανθρώπινη εγκατάσταση στην Νέα Γουινέα (26-40.000 χρόνια πριν)</a:t>
            </a:r>
          </a:p>
          <a:p>
            <a:r>
              <a:rPr lang="el-GR" dirty="0" smtClean="0"/>
              <a:t>Τεράστια γλωσσική ποικιλία σε όλη την περιοχή: στα νησιά Βανουάτου 150.000 κάτοικοι μιλούν 105 γλώσσες, ενώ στην Παπούα Νέα Γουινέα με 4 εκ. κατοίκους έχουν εξακριβωθεί 860 γλώσσες περίπου (πολλές από τις οποίες ακόμα δεν έχουν καν καταγραφεί)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Ποικιλία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Πώς σε ένα νησί όπου κατοικεί λιγότερο από το 1/1000 του παγκόσμιου πληθυσμού παρατηρείται περίπου το 1/7 των γλωσσών του κόσμου;</a:t>
            </a:r>
          </a:p>
          <a:p>
            <a:r>
              <a:rPr lang="el-GR" dirty="0" smtClean="0"/>
              <a:t>1) Έμφαση από τους πληθυσμούς στην γλωσσική ιδιαιτερότητα</a:t>
            </a:r>
          </a:p>
          <a:p>
            <a:r>
              <a:rPr lang="el-GR" dirty="0" smtClean="0"/>
              <a:t>2) Λέξεις ταμπού (ονόματα νεκρών ή συγγενών εξ αγχιστείας)</a:t>
            </a:r>
          </a:p>
          <a:p>
            <a:r>
              <a:rPr lang="el-GR" dirty="0" smtClean="0"/>
              <a:t>3) Ίσως αυτή να ήταν η εικόνα και στον υπόλοιπο πλανήτη, πριν τον ερχομό του Δυτικού πολιτισμού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Κοινωνιογλωσσικά στοιχεία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1) Πολλές πίτζιν – κρεολές γλώσσες, λόγω της ύπαρξης φυτειών (και της Δυτικής αποικιοκρατίας από τον 19</a:t>
            </a:r>
            <a:r>
              <a:rPr lang="el-GR" baseline="30000" dirty="0" smtClean="0"/>
              <a:t>ο</a:t>
            </a:r>
            <a:r>
              <a:rPr lang="el-GR" dirty="0" smtClean="0"/>
              <a:t> αι. κ.εξ.)</a:t>
            </a:r>
          </a:p>
          <a:p>
            <a:r>
              <a:rPr lang="el-GR" dirty="0" smtClean="0"/>
              <a:t>2) Ο πληθυσμός είναι σε πολύ μεγάλο ποσοστό πολύγλωσσος (μια και οι γλωσσικές ομάδες είναι πολύ μικρές, οι οικογένειες είναι πάντα πολύγλωσσες)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Γλωσσικά στοιχεία 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Τεράστια πολυπλοκότητα στο ρηματικό σύστημα, με γραμματικές διακρίσεις που δεν απαντούν πουθενά αλλού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Ρηματικό σύστημα, Κιουάι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Asidim-ai</a:t>
            </a:r>
            <a:r>
              <a:rPr lang="en-US" dirty="0" smtClean="0"/>
              <a:t> = </a:t>
            </a:r>
            <a:r>
              <a:rPr lang="el-GR" dirty="0" smtClean="0"/>
              <a:t>καλύπτω ένα αντικείμενο μια φορά</a:t>
            </a:r>
          </a:p>
          <a:p>
            <a:r>
              <a:rPr lang="en-US" dirty="0" err="1" smtClean="0"/>
              <a:t>Asidim</a:t>
            </a:r>
            <a:r>
              <a:rPr lang="en-US" dirty="0" smtClean="0"/>
              <a:t>-o = </a:t>
            </a:r>
            <a:r>
              <a:rPr lang="el-GR" dirty="0" smtClean="0"/>
              <a:t>συνεχίζω να καλύπτω ένα αντικείμενο</a:t>
            </a:r>
          </a:p>
          <a:p>
            <a:r>
              <a:rPr lang="en-US" dirty="0" err="1" smtClean="0"/>
              <a:t>i-asidim-ai</a:t>
            </a:r>
            <a:r>
              <a:rPr lang="en-US" dirty="0" smtClean="0"/>
              <a:t> = </a:t>
            </a:r>
            <a:r>
              <a:rPr lang="el-GR" dirty="0" smtClean="0"/>
              <a:t>καλύπτω περισσότερα από ένα αντικείμενο με μία κίνηση</a:t>
            </a:r>
          </a:p>
          <a:p>
            <a:r>
              <a:rPr lang="en-US" dirty="0" err="1" smtClean="0"/>
              <a:t>i-asidim-uti</a:t>
            </a:r>
            <a:r>
              <a:rPr lang="en-US" dirty="0" smtClean="0"/>
              <a:t> = </a:t>
            </a:r>
            <a:r>
              <a:rPr lang="el-GR" dirty="0" smtClean="0"/>
              <a:t>καλύπτω περισσότερα από ένα αντικείμενα με ξεχωριστές κινήσεις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Μακροσκελή ρήματα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Odi</a:t>
            </a:r>
            <a:r>
              <a:rPr lang="en-US" dirty="0" smtClean="0"/>
              <a:t> = </a:t>
            </a:r>
            <a:r>
              <a:rPr lang="el-GR" dirty="0" smtClean="0"/>
              <a:t>περνώ χορδή σε ένα τόξο</a:t>
            </a:r>
          </a:p>
          <a:p>
            <a:r>
              <a:rPr lang="en-US" dirty="0" err="1" smtClean="0"/>
              <a:t>Ri</a:t>
            </a:r>
            <a:r>
              <a:rPr lang="en-US" dirty="0" smtClean="0"/>
              <a:t>-mi-bi-du-mo-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en-US" dirty="0" err="1" smtClean="0"/>
              <a:t>odi</a:t>
            </a:r>
            <a:r>
              <a:rPr lang="en-US" dirty="0" smtClean="0"/>
              <a:t>-</a:t>
            </a:r>
            <a:r>
              <a:rPr lang="en-US" dirty="0" err="1" smtClean="0"/>
              <a:t>ai</a:t>
            </a:r>
            <a:r>
              <a:rPr lang="en-US" dirty="0" smtClean="0"/>
              <a:t>-</a:t>
            </a:r>
            <a:r>
              <a:rPr lang="en-US" dirty="0" err="1" smtClean="0"/>
              <a:t>ama</a:t>
            </a:r>
            <a:r>
              <a:rPr lang="en-US" dirty="0" smtClean="0"/>
              <a:t>-</a:t>
            </a:r>
            <a:r>
              <a:rPr lang="en-US" dirty="0" err="1" smtClean="0"/>
              <a:t>ri</a:t>
            </a:r>
            <a:r>
              <a:rPr lang="en-US" dirty="0" smtClean="0"/>
              <a:t>-go = </a:t>
            </a:r>
            <a:r>
              <a:rPr lang="el-GR" dirty="0" smtClean="0"/>
              <a:t>στο μακρινό μέλλον αυτοί οι τρεις θα περάσουν χορδές σε δύο τόξα μονομιάς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Γλωσσικά στοιχεία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Απλή σχετικά φωνολογία, π.χ. η γλώσσα Ροτόκας βρίσκεται στο άκρο, καθώς έχει μόλις 11 φωνήματα (5 φωνήεντα και 6 σύμφωνα)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ΑΥΣΤΡΑΛΙΑ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γλώσσες των ιθαγενών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Και στις τρεις μεγάλες περιοχές που θα εξετάσουμε, θα εστιάσουμε στις λεγόμενες γλώσσες των ιθαγενών και όχι των επικυρίαρχων (παλαιών και νέων)</a:t>
            </a:r>
          </a:p>
          <a:p>
            <a:r>
              <a:rPr lang="el-GR" dirty="0" smtClean="0"/>
              <a:t>Οι περισσότερες από αυτές τις γλώσσες βρίσκονται σήμερα σε άμεσο κίνδυνο εξαφάνισης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Αποτέλεσμα εικόνας για australian languag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ιθαγενείς γλώσσες της Αυστραλίας</a:t>
            </a:r>
            <a:endParaRPr lang="el-GR" dirty="0"/>
          </a:p>
        </p:txBody>
      </p:sp>
      <p:pic>
        <p:nvPicPr>
          <p:cNvPr id="5" name="Content Placeholder 4" descr="Australi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484784"/>
            <a:ext cx="5557578" cy="441077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Αβορίγινες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Κατοικούν εκεί για τουλάχιστον 50.000 χρόνια</a:t>
            </a:r>
          </a:p>
          <a:p>
            <a:r>
              <a:rPr lang="el-GR" dirty="0" smtClean="0"/>
              <a:t>Όταν έφτασε ο Κουκ το 1788, κατοικούσαν περίπου 500.000-1 εκ. αβορίγινες στην Αυστραλία</a:t>
            </a:r>
          </a:p>
          <a:p>
            <a:r>
              <a:rPr lang="el-GR" dirty="0" smtClean="0"/>
              <a:t>Αποδεκατίστηκαν από ασθένειες, διωγμούς, καταστροφές κλπ.</a:t>
            </a:r>
          </a:p>
          <a:p>
            <a:r>
              <a:rPr lang="el-GR" dirty="0" smtClean="0"/>
              <a:t>Σήμερα, η μεγάλη πλειοψηφία (&gt;60%) ζει στα αστικά κέντρα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γλώσσες των Αβορίγινων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Βασική διάκριση:</a:t>
            </a:r>
          </a:p>
          <a:p>
            <a:r>
              <a:rPr lang="el-GR" dirty="0" smtClean="0"/>
              <a:t>Α) Πάμα-Νιουνγκάν (στο μεγαλύτερο σχετικά έρημο κομμάτι της ηπείρου)</a:t>
            </a:r>
          </a:p>
          <a:p>
            <a:r>
              <a:rPr lang="el-GR" dirty="0" smtClean="0"/>
              <a:t>Β) Μη Πάμα-Νιουνγκάν: Αυτή η ομάδα δεν είναι μία οικογένεια, αλλά μία ομάδα από 22 </a:t>
            </a:r>
            <a:r>
              <a:rPr lang="el-GR" i="1" dirty="0" smtClean="0"/>
              <a:t>οικογένειες</a:t>
            </a:r>
            <a:r>
              <a:rPr lang="el-GR" dirty="0" smtClean="0"/>
              <a:t> (οι γλώσσες των οποίων δεν είναι αμοιβαία κατανοητές) στα βόρεια της ηπείρου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Γενικά 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l-GR" dirty="0" smtClean="0"/>
              <a:t>Πάμα-Νιουνγκάν: Μεγάλες δομικές ομοιότητες, λ.χ. μόνο επιθήματα, όχι προθήματα. Διαφοροποίηση στο λεξιλόγιο</a:t>
            </a:r>
          </a:p>
          <a:p>
            <a:r>
              <a:rPr lang="en-US" dirty="0" smtClean="0"/>
              <a:t>ii) </a:t>
            </a:r>
            <a:r>
              <a:rPr lang="el-GR" dirty="0" smtClean="0"/>
              <a:t>Μη Πάμα-Νιουνγκάν: Πολύ μεγάλη ποικιλία ανάμεσα στις γλώσσες σε όλα τα επίπεδα. Οι λόγοι άγνωστοι</a:t>
            </a:r>
          </a:p>
          <a:p>
            <a:r>
              <a:rPr lang="el-GR" dirty="0" smtClean="0"/>
              <a:t>Προέρχονται όλες από μία κοινή που δεν φαίνεται λόγω του βάθους χρόνου;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Κρεολές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Ως συνήθως, η Αγγλική αποικιοκρατία  έφερε την ανάγκη για κρεολές γλώσσες, οι οποίες είναι αρκετές στην Αυστραλία</a:t>
            </a:r>
          </a:p>
          <a:p>
            <a:r>
              <a:rPr lang="el-GR" dirty="0" smtClean="0"/>
              <a:t>Λ.χ. Κριόλ (ΒΑ Αυστραλία): </a:t>
            </a:r>
            <a:r>
              <a:rPr lang="en-US" dirty="0" smtClean="0"/>
              <a:t>La </a:t>
            </a:r>
            <a:r>
              <a:rPr lang="en-US" dirty="0" err="1" smtClean="0"/>
              <a:t>Ngukkur</a:t>
            </a:r>
            <a:r>
              <a:rPr lang="en-US" dirty="0" smtClean="0"/>
              <a:t> </a:t>
            </a:r>
            <a:r>
              <a:rPr lang="en-US" dirty="0" err="1" smtClean="0"/>
              <a:t>melabat</a:t>
            </a:r>
            <a:r>
              <a:rPr lang="en-US" dirty="0" smtClean="0"/>
              <a:t> </a:t>
            </a:r>
            <a:r>
              <a:rPr lang="en-US" dirty="0" err="1" smtClean="0"/>
              <a:t>garrim</a:t>
            </a:r>
            <a:r>
              <a:rPr lang="en-US" dirty="0" smtClean="0"/>
              <a:t> </a:t>
            </a:r>
            <a:r>
              <a:rPr lang="en-US" dirty="0" err="1" smtClean="0"/>
              <a:t>eitbala</a:t>
            </a:r>
            <a:r>
              <a:rPr lang="en-US" dirty="0" smtClean="0"/>
              <a:t> </a:t>
            </a:r>
            <a:r>
              <a:rPr lang="en-US" dirty="0" err="1" smtClean="0"/>
              <a:t>langgus</a:t>
            </a:r>
            <a:r>
              <a:rPr lang="en-US" dirty="0" smtClean="0"/>
              <a:t>. </a:t>
            </a:r>
            <a:r>
              <a:rPr lang="en-US" dirty="0" err="1" smtClean="0"/>
              <a:t>Wen</a:t>
            </a:r>
            <a:r>
              <a:rPr lang="en-US" dirty="0" smtClean="0"/>
              <a:t> </a:t>
            </a:r>
            <a:r>
              <a:rPr lang="en-US" dirty="0" err="1" smtClean="0"/>
              <a:t>naja</a:t>
            </a:r>
            <a:r>
              <a:rPr lang="en-US" dirty="0" smtClean="0"/>
              <a:t> </a:t>
            </a:r>
            <a:r>
              <a:rPr lang="en-US" dirty="0" err="1" smtClean="0"/>
              <a:t>traib</a:t>
            </a:r>
            <a:r>
              <a:rPr lang="en-US" dirty="0" smtClean="0"/>
              <a:t> </a:t>
            </a:r>
            <a:r>
              <a:rPr lang="en-US" dirty="0" err="1" smtClean="0"/>
              <a:t>wandim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la </a:t>
            </a:r>
            <a:r>
              <a:rPr lang="en-US" dirty="0" err="1" smtClean="0"/>
              <a:t>dis</a:t>
            </a:r>
            <a:r>
              <a:rPr lang="en-US" dirty="0" smtClean="0"/>
              <a:t> </a:t>
            </a:r>
            <a:r>
              <a:rPr lang="en-US" dirty="0" err="1" smtClean="0"/>
              <a:t>traib</a:t>
            </a:r>
            <a:r>
              <a:rPr lang="en-US" dirty="0" smtClean="0"/>
              <a:t>,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mijalb</a:t>
            </a:r>
            <a:r>
              <a:rPr lang="en-US" dirty="0" smtClean="0"/>
              <a:t> </a:t>
            </a:r>
            <a:r>
              <a:rPr lang="en-US" dirty="0" err="1" smtClean="0"/>
              <a:t>garrim</a:t>
            </a:r>
            <a:r>
              <a:rPr lang="en-US" dirty="0" smtClean="0"/>
              <a:t> Kriol. </a:t>
            </a:r>
            <a:r>
              <a:rPr lang="en-US" dirty="0" err="1" smtClean="0"/>
              <a:t>Jad</a:t>
            </a:r>
            <a:r>
              <a:rPr lang="en-US" dirty="0" smtClean="0"/>
              <a:t> </a:t>
            </a:r>
            <a:r>
              <a:rPr lang="en-US" dirty="0" err="1" smtClean="0"/>
              <a:t>impotan</a:t>
            </a:r>
            <a:r>
              <a:rPr lang="en-US" dirty="0" smtClean="0"/>
              <a:t> </a:t>
            </a:r>
            <a:r>
              <a:rPr lang="en-US" dirty="0" err="1" smtClean="0"/>
              <a:t>langgus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Kriol. </a:t>
            </a:r>
            <a:r>
              <a:rPr lang="en-US" dirty="0" err="1" smtClean="0"/>
              <a:t>Olabat</a:t>
            </a:r>
            <a:r>
              <a:rPr lang="en-US" dirty="0" smtClean="0"/>
              <a:t> </a:t>
            </a:r>
            <a:r>
              <a:rPr lang="en-US" dirty="0" err="1" smtClean="0"/>
              <a:t>gan</a:t>
            </a:r>
            <a:r>
              <a:rPr lang="en-US" dirty="0" smtClean="0"/>
              <a:t> </a:t>
            </a:r>
            <a:r>
              <a:rPr lang="en-US" dirty="0" err="1" smtClean="0"/>
              <a:t>sabi</a:t>
            </a:r>
            <a:r>
              <a:rPr lang="en-US" dirty="0" smtClean="0"/>
              <a:t> </a:t>
            </a:r>
            <a:r>
              <a:rPr lang="en-US" dirty="0" err="1" smtClean="0"/>
              <a:t>bla</a:t>
            </a:r>
            <a:r>
              <a:rPr lang="en-US" dirty="0" smtClean="0"/>
              <a:t> </a:t>
            </a:r>
            <a:r>
              <a:rPr lang="en-US" dirty="0" err="1" smtClean="0"/>
              <a:t>wanim</a:t>
            </a:r>
            <a:r>
              <a:rPr lang="en-US" dirty="0" smtClean="0"/>
              <a:t> </a:t>
            </a:r>
            <a:r>
              <a:rPr lang="en-US" dirty="0" err="1" smtClean="0"/>
              <a:t>olabat</a:t>
            </a:r>
            <a:r>
              <a:rPr lang="en-US" dirty="0" smtClean="0"/>
              <a:t> </a:t>
            </a:r>
            <a:r>
              <a:rPr lang="en-US" dirty="0" err="1" smtClean="0"/>
              <a:t>toktok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Δομικά 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Όλες οι Αβορίγινες γλώσσες έχουν ευσύνοπτα φωνολογικά συστήματα</a:t>
            </a:r>
          </a:p>
          <a:p>
            <a:r>
              <a:rPr lang="el-GR" dirty="0" smtClean="0"/>
              <a:t>Κάνουν μεγάλη χρήση επιθημάτων (Μη Πάμα-Νιουνγκάν: και προθημάτων) τα οποία γραμματικοποιούν ένα πλήθος από ιδιάζουσες κατηγορίες</a:t>
            </a:r>
          </a:p>
          <a:p>
            <a:r>
              <a:rPr lang="el-GR" dirty="0" smtClean="0"/>
              <a:t>Αποτέλεσμα: Πολύ μεγάλες λέξεις και τελείως ελεύθερη σειρά των όρων (περιορισμοί πραγματολογικής υφής, όχι συντακτικής)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Γραμματικό γένος (Κουνουινίκου, Μη Π-Ν): </a:t>
            </a:r>
            <a:r>
              <a:rPr lang="en-US" dirty="0" err="1" smtClean="0"/>
              <a:t>na</a:t>
            </a:r>
            <a:r>
              <a:rPr lang="en-US" dirty="0" smtClean="0"/>
              <a:t>- (</a:t>
            </a:r>
            <a:r>
              <a:rPr lang="el-GR" dirty="0" smtClean="0"/>
              <a:t>αρσενικό), </a:t>
            </a:r>
            <a:r>
              <a:rPr lang="en-US" dirty="0" err="1" smtClean="0"/>
              <a:t>ki</a:t>
            </a:r>
            <a:r>
              <a:rPr lang="en-US" dirty="0" smtClean="0"/>
              <a:t>- </a:t>
            </a:r>
            <a:r>
              <a:rPr lang="el-GR" dirty="0" smtClean="0"/>
              <a:t>(θηλυκό), </a:t>
            </a:r>
            <a:r>
              <a:rPr lang="en-US" dirty="0" smtClean="0"/>
              <a:t>ma- (</a:t>
            </a:r>
            <a:r>
              <a:rPr lang="el-GR" dirty="0" smtClean="0"/>
              <a:t>φυτό) και </a:t>
            </a:r>
            <a:r>
              <a:rPr lang="en-US" dirty="0" err="1" smtClean="0"/>
              <a:t>ku</a:t>
            </a:r>
            <a:r>
              <a:rPr lang="en-US" dirty="0" smtClean="0"/>
              <a:t>- </a:t>
            </a:r>
            <a:r>
              <a:rPr lang="el-GR" dirty="0" smtClean="0"/>
              <a:t>(ουδέτερο)</a:t>
            </a:r>
          </a:p>
          <a:p>
            <a:r>
              <a:rPr lang="el-GR" dirty="0" smtClean="0"/>
              <a:t>2. «Αντιδιαστολή» στις αντωνυμίες (Τζιουάρλι): </a:t>
            </a:r>
            <a:r>
              <a:rPr lang="en-US" dirty="0" err="1" smtClean="0"/>
              <a:t>ngali</a:t>
            </a:r>
            <a:r>
              <a:rPr lang="en-US" dirty="0" smtClean="0"/>
              <a:t> (</a:t>
            </a:r>
            <a:r>
              <a:rPr lang="el-GR" dirty="0" smtClean="0"/>
              <a:t>εμείς οι δύο μαζί με εσένα), </a:t>
            </a:r>
            <a:r>
              <a:rPr lang="en-US" dirty="0" err="1" smtClean="0"/>
              <a:t>ngaliju</a:t>
            </a:r>
            <a:r>
              <a:rPr lang="en-US" dirty="0" smtClean="0"/>
              <a:t> (</a:t>
            </a:r>
            <a:r>
              <a:rPr lang="el-GR" dirty="0" smtClean="0"/>
              <a:t>εμείς οι δύο χωρίς εσένα), </a:t>
            </a:r>
            <a:r>
              <a:rPr lang="en-US" dirty="0" err="1" smtClean="0"/>
              <a:t>nganthurru</a:t>
            </a:r>
            <a:r>
              <a:rPr lang="en-US" dirty="0" smtClean="0"/>
              <a:t> (</a:t>
            </a:r>
            <a:r>
              <a:rPr lang="el-GR" dirty="0" smtClean="0"/>
              <a:t>εμείς όλοι μαζί με εσένα), </a:t>
            </a:r>
            <a:r>
              <a:rPr lang="en-US" dirty="0" err="1" smtClean="0"/>
              <a:t>nganthurraju</a:t>
            </a:r>
            <a:r>
              <a:rPr lang="en-US" dirty="0" smtClean="0"/>
              <a:t> (</a:t>
            </a:r>
            <a:r>
              <a:rPr lang="el-GR" dirty="0" smtClean="0"/>
              <a:t>εμείς όλοι χωρίς εσένα)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Μακροσκελείς λέξεις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Μαγιάλι: </a:t>
            </a:r>
            <a:r>
              <a:rPr lang="en-US" dirty="0" err="1" smtClean="0"/>
              <a:t>abanyawoihwarrgahmarneganjginjeng</a:t>
            </a:r>
            <a:endParaRPr lang="en-US" dirty="0" smtClean="0"/>
          </a:p>
          <a:p>
            <a:r>
              <a:rPr lang="en-US" dirty="0" err="1" smtClean="0"/>
              <a:t>aban-yawoih-warrgah-marne-ganj-ginje-ng</a:t>
            </a:r>
            <a:endParaRPr lang="en-US" dirty="0" smtClean="0"/>
          </a:p>
          <a:p>
            <a:r>
              <a:rPr lang="el-GR" dirty="0" smtClean="0"/>
              <a:t>«εγώ-αυτούς»- «πάλι»- «λάθος»- «για»- «κρέας»- «μαγειρεύω»- «παρελθόν»</a:t>
            </a:r>
          </a:p>
          <a:p>
            <a:r>
              <a:rPr lang="el-GR" dirty="0" smtClean="0"/>
              <a:t>«Μαγείρεψα πάλι λάθος κρέας γι’αυτούς»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ΑΜΕΡΙΚΗ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Πριν τον Κολόμβο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Πιθανότατα χιλιάδες γλώσσες στην Αμερική, ενώ σήμερα αυτές που δεν απειλούνται με εξαφάνιση είναι λίγες δεκάδες, κυρίως στη Νότια Αμερική</a:t>
            </a:r>
          </a:p>
          <a:p>
            <a:r>
              <a:rPr lang="el-GR" dirty="0" smtClean="0"/>
              <a:t>Πάντως η εικόνα της μεγάλης ποικιλίας παραμένει, λ.χ. στο Μεξικό υπάρχουν 240 χωριστές γλωσσικές κοινότητες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Ειρηνικοσ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κατανομή των Ινδιάνικων γλωσσών (πριν τον Κολόμβο)</a:t>
            </a:r>
            <a:endParaRPr lang="el-GR" dirty="0"/>
          </a:p>
        </p:txBody>
      </p:sp>
      <p:pic>
        <p:nvPicPr>
          <p:cNvPr id="4" name="Content Placeholder 3" descr="North americ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92899" y="1484784"/>
            <a:ext cx="5859567" cy="5313336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Νότια Αμερική</a:t>
            </a:r>
            <a:endParaRPr lang="el-GR" dirty="0"/>
          </a:p>
        </p:txBody>
      </p:sp>
      <p:pic>
        <p:nvPicPr>
          <p:cNvPr id="4" name="Content Placeholder 3" descr="south americ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0396" y="1247781"/>
            <a:ext cx="3889875" cy="52604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Ινδιάνοι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‘Ηρθαν από την Ασία</a:t>
            </a:r>
          </a:p>
          <a:p>
            <a:r>
              <a:rPr lang="el-GR" dirty="0" smtClean="0"/>
              <a:t>Αρχαιολόγοι: 12-25.000 χρόνια πριν</a:t>
            </a:r>
          </a:p>
          <a:p>
            <a:r>
              <a:rPr lang="en-US" dirty="0" smtClean="0"/>
              <a:t>Nichols: </a:t>
            </a:r>
            <a:r>
              <a:rPr lang="el-GR" dirty="0" smtClean="0"/>
              <a:t>Η τεράστια γλωσσική ποικιλία δικαιολογεί χρονολογία ακόμα και 50.000 χρόνια πριν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Γλωσσικά 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Πολυσυνθετικές</a:t>
            </a:r>
          </a:p>
          <a:p>
            <a:r>
              <a:rPr lang="el-GR" smtClean="0"/>
              <a:t>Κάποιες είναι τονικές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Αυστρονησιακές γλώσσες</a:t>
            </a:r>
            <a:endParaRPr lang="el-GR" dirty="0"/>
          </a:p>
        </p:txBody>
      </p:sp>
      <p:pic>
        <p:nvPicPr>
          <p:cNvPr id="4" name="Content Placeholder 3" descr="Austronesia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3217" y="2060848"/>
            <a:ext cx="8337640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Γλώσσες Παπούα</a:t>
            </a:r>
            <a:endParaRPr lang="el-GR" dirty="0"/>
          </a:p>
        </p:txBody>
      </p:sp>
      <p:pic>
        <p:nvPicPr>
          <p:cNvPr id="4" name="Content Placeholder 3" descr="Papua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8134" y="1700808"/>
            <a:ext cx="7920880" cy="396044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Διάκριση των γλωσσών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Βασική διάκριση: Αυστρονησιακές γλώσσες – Γλώσσες Παπούα (κυρίως στη Νέα Γουινέα)</a:t>
            </a:r>
          </a:p>
          <a:p>
            <a:r>
              <a:rPr lang="el-GR" dirty="0" smtClean="0"/>
              <a:t>Οι γλώσσες Παπούα ήταν και οι τελευταίες στον κόσμο που ανακαλύφθηκαν, παραμένει γρίφος η προέλευσή τους</a:t>
            </a:r>
          </a:p>
          <a:p>
            <a:r>
              <a:rPr lang="el-GR" dirty="0" smtClean="0"/>
              <a:t>Αυστρονησιακές: Διακρίνονται σε γλώσσες Φορμόζας (Ταϊβάν) / όλες οι υπόλοιπες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Αυστρονησιακές: συγκριτική γλωσσολογία και αρχαιολογία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Με την βοήθεια των μεθόδων της συγκριτικής γλωσσολογίας (συγκριτική και επανασύνθεση), καθώς και των πορισμάτων της αρχαιολογίας, έχει βρεθεί η πορεία των ανθρώπινων εγκαταστάσεων στην περιοχή</a:t>
            </a:r>
          </a:p>
          <a:p>
            <a:r>
              <a:rPr lang="el-GR" dirty="0" smtClean="0"/>
              <a:t>Πρώτα κύματα αποικισμού στις Φιλιππίνες (3.000-2.000 π.Χ.) και τελευταία στην Μαδαγασκάρη (1</a:t>
            </a:r>
            <a:r>
              <a:rPr lang="el-GR" baseline="30000" dirty="0" smtClean="0"/>
              <a:t>η</a:t>
            </a:r>
            <a:r>
              <a:rPr lang="el-GR" dirty="0" smtClean="0"/>
              <a:t> χιλιετία π.Χ.) και στο νησί του Πάσχα (1</a:t>
            </a:r>
            <a:r>
              <a:rPr lang="el-GR" baseline="30000" dirty="0" smtClean="0"/>
              <a:t>η</a:t>
            </a:r>
            <a:r>
              <a:rPr lang="el-GR" dirty="0" smtClean="0"/>
              <a:t> χιλιετία μ.Χ.)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Αυστρονησιακών γλωσσών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1) Μεγάλη ομοιότητα στο λεξιλόγιο (αλλά εν πολλοίς και στη γραμματική δομή)</a:t>
            </a:r>
          </a:p>
          <a:p>
            <a:r>
              <a:rPr lang="el-GR" dirty="0" smtClean="0"/>
              <a:t>2) Συγκολλητική μορφολογία</a:t>
            </a:r>
          </a:p>
          <a:p>
            <a:r>
              <a:rPr lang="el-GR" dirty="0" smtClean="0"/>
              <a:t>3) Πολύ συχνή η στρατηγική του αναδιπλασιασμού, οδηγεί σε πολύ μεγάλες λέξεις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Αναδιπλασιασμός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Σαμόα: </a:t>
            </a:r>
            <a:r>
              <a:rPr lang="en-US" dirty="0" err="1" smtClean="0"/>
              <a:t>mata</a:t>
            </a:r>
            <a:r>
              <a:rPr lang="en-US" dirty="0" smtClean="0"/>
              <a:t> (“</a:t>
            </a:r>
            <a:r>
              <a:rPr lang="el-GR" dirty="0" smtClean="0"/>
              <a:t>ανώριμος, άγουρος</a:t>
            </a:r>
            <a:r>
              <a:rPr lang="en-US" dirty="0" smtClean="0"/>
              <a:t>”) &gt; </a:t>
            </a:r>
            <a:r>
              <a:rPr lang="en-US" dirty="0" err="1" smtClean="0"/>
              <a:t>fa’amatamata</a:t>
            </a:r>
            <a:r>
              <a:rPr lang="en-US" dirty="0" smtClean="0"/>
              <a:t> (“</a:t>
            </a:r>
            <a:r>
              <a:rPr lang="el-GR" dirty="0" smtClean="0"/>
              <a:t>ωμός, ακατέργαστος</a:t>
            </a:r>
            <a:r>
              <a:rPr lang="en-US" dirty="0" smtClean="0"/>
              <a:t>”)</a:t>
            </a:r>
          </a:p>
          <a:p>
            <a:r>
              <a:rPr lang="el-GR" dirty="0" smtClean="0"/>
              <a:t>Μαλγασική: </a:t>
            </a:r>
            <a:r>
              <a:rPr lang="en-US" dirty="0" err="1" smtClean="0"/>
              <a:t>hendrata</a:t>
            </a:r>
            <a:r>
              <a:rPr lang="en-US" dirty="0" smtClean="0"/>
              <a:t> (“</a:t>
            </a:r>
            <a:r>
              <a:rPr lang="el-GR" dirty="0" smtClean="0"/>
              <a:t>τρομαγμένος, έκπληκτος</a:t>
            </a:r>
            <a:r>
              <a:rPr lang="en-US" dirty="0" smtClean="0"/>
              <a:t>”) &gt; </a:t>
            </a:r>
            <a:r>
              <a:rPr lang="en-US" dirty="0" err="1" smtClean="0"/>
              <a:t>hendra</a:t>
            </a:r>
            <a:r>
              <a:rPr lang="en-US" dirty="0" smtClean="0"/>
              <a:t> – </a:t>
            </a:r>
            <a:r>
              <a:rPr lang="en-US" dirty="0" err="1" smtClean="0"/>
              <a:t>trendratra</a:t>
            </a:r>
            <a:r>
              <a:rPr lang="en-US" dirty="0" smtClean="0"/>
              <a:t> (“</a:t>
            </a:r>
            <a:r>
              <a:rPr lang="el-GR" dirty="0" smtClean="0"/>
              <a:t>πολύ φοβισμένος</a:t>
            </a:r>
            <a:r>
              <a:rPr lang="en-US" dirty="0" smtClean="0"/>
              <a:t>”)</a:t>
            </a:r>
          </a:p>
          <a:p>
            <a:pPr lvl="3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559</TotalTime>
  <Words>1011</Words>
  <Application>Microsoft Office PowerPoint</Application>
  <PresentationFormat>On-screen Show (4:3)</PresentationFormat>
  <Paragraphs>92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Solstice</vt:lpstr>
      <vt:lpstr>Οι γλώσσες του κόσμου ΙΙ</vt:lpstr>
      <vt:lpstr>Οι γλώσσες των ιθαγενών</vt:lpstr>
      <vt:lpstr>Ειρηνικοσ</vt:lpstr>
      <vt:lpstr>Αυστρονησιακές γλώσσες</vt:lpstr>
      <vt:lpstr>Γλώσσες Παπούα</vt:lpstr>
      <vt:lpstr>Διάκριση των γλωσσών</vt:lpstr>
      <vt:lpstr>Αυστρονησιακές: συγκριτική γλωσσολογία και αρχαιολογία</vt:lpstr>
      <vt:lpstr>Χαρακτηριστικά Αυστρονησιακών γλωσσών</vt:lpstr>
      <vt:lpstr>Αναδιπλασιασμός</vt:lpstr>
      <vt:lpstr>Παθητική Σύνταξη</vt:lpstr>
      <vt:lpstr>Slide 11</vt:lpstr>
      <vt:lpstr>Γλώσσες Παπούα</vt:lpstr>
      <vt:lpstr>Ποικιλία</vt:lpstr>
      <vt:lpstr>Κοινωνιογλωσσικά στοιχεία</vt:lpstr>
      <vt:lpstr>Γλωσσικά στοιχεία Ι</vt:lpstr>
      <vt:lpstr>Ρηματικό σύστημα, Κιουάι</vt:lpstr>
      <vt:lpstr>Μακροσκελή ρήματα</vt:lpstr>
      <vt:lpstr>Γλωσσικά στοιχεία ΙΙ</vt:lpstr>
      <vt:lpstr>ΑΥΣΤΡΑΛΙΑ</vt:lpstr>
      <vt:lpstr>Οι ιθαγενείς γλώσσες της Αυστραλίας</vt:lpstr>
      <vt:lpstr>Οι Αβορίγινες</vt:lpstr>
      <vt:lpstr>Οι γλώσσες των Αβορίγινων</vt:lpstr>
      <vt:lpstr>Γενικά χαρακτηριστικά</vt:lpstr>
      <vt:lpstr>Κρεολές</vt:lpstr>
      <vt:lpstr>Δομικά χαρακτηριστικά</vt:lpstr>
      <vt:lpstr>Παραδείγματα</vt:lpstr>
      <vt:lpstr>Μακροσκελείς λέξεις</vt:lpstr>
      <vt:lpstr>ΑΜΕΡΙΚΗ</vt:lpstr>
      <vt:lpstr>Πριν τον Κολόμβο</vt:lpstr>
      <vt:lpstr>Η κατανομή των Ινδιάνικων γλωσσών (πριν τον Κολόμβο)</vt:lpstr>
      <vt:lpstr>Νότια Αμερική</vt:lpstr>
      <vt:lpstr>Οι Ινδιάνοι</vt:lpstr>
      <vt:lpstr>Γλωσσικά χαρακτηριστικά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γλώσσες του κόσμου ΙΙ</dc:title>
  <dc:creator>Δεσποινούλα</dc:creator>
  <cp:lastModifiedBy>Δεσποινούλα</cp:lastModifiedBy>
  <cp:revision>71</cp:revision>
  <dcterms:created xsi:type="dcterms:W3CDTF">2015-03-02T20:54:09Z</dcterms:created>
  <dcterms:modified xsi:type="dcterms:W3CDTF">2015-03-03T21:22:08Z</dcterms:modified>
</cp:coreProperties>
</file>