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1" r:id="rId2"/>
    <p:sldId id="303" r:id="rId3"/>
    <p:sldId id="30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280" r:id="rId35"/>
    <p:sldId id="304" r:id="rId36"/>
    <p:sldId id="295" r:id="rId37"/>
    <p:sldId id="299" r:id="rId38"/>
    <p:sldId id="305" r:id="rId39"/>
    <p:sldId id="306" r:id="rId40"/>
    <p:sldId id="307" r:id="rId41"/>
    <p:sldId id="29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 varScale="1">
        <p:scale>
          <a:sx n="86" d="100"/>
          <a:sy n="86" d="100"/>
        </p:scale>
        <p:origin x="14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67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189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689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36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044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28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969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244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665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93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168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909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89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811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977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777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30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474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118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01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997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434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5713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426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8033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68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3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981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16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41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png"/><Relationship Id="rId10" Type="http://schemas.openxmlformats.org/officeDocument/2006/relationships/image" Target="../media/image2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wmf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.png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1.wmf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54.png"/><Relationship Id="rId10" Type="http://schemas.openxmlformats.org/officeDocument/2006/relationships/image" Target="../media/image4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6.wmf"/><Relationship Id="rId5" Type="http://schemas.openxmlformats.org/officeDocument/2006/relationships/image" Target="../media/image61.png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1.wmf"/><Relationship Id="rId5" Type="http://schemas.openxmlformats.org/officeDocument/2006/relationships/image" Target="../media/image66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.png"/><Relationship Id="rId9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5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Σχεδιασμός Ελεγκτών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(5/14)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9" y="1588989"/>
            <a:ext cx="7760881" cy="4462659"/>
          </a:xfrm>
        </p:spPr>
      </p:pic>
      <p:sp>
        <p:nvSpPr>
          <p:cNvPr id="14" name="TextBox 13"/>
          <p:cNvSpPr txBox="1"/>
          <p:nvPr/>
        </p:nvSpPr>
        <p:spPr>
          <a:xfrm>
            <a:off x="1727684" y="5855152"/>
            <a:ext cx="5688632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3: Καμπύλες ροπής - στροφών.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22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(6/14)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Η </a:t>
                </a:r>
                <a:r>
                  <a:rPr lang="el-GR" sz="2400" dirty="0"/>
                  <a:t>ροπή μπλοκαρισμένου ρότορα στην μετρημένη τάση συμβολίζεται </a:t>
                </a:r>
                <a:r>
                  <a:rPr lang="el-GR" sz="2400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/>
                  <a:t>Χρησιμοποιώντας την διαφορική εξίσωση του κυκλώματος του κινητήρα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46160"/>
              </p:ext>
            </p:extLst>
          </p:nvPr>
        </p:nvGraphicFramePr>
        <p:xfrm>
          <a:off x="1859390" y="3844157"/>
          <a:ext cx="187878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1" name="Equation" r:id="rId6" imgW="939392" imgH="431613" progId="Equation.DSMT4">
                  <p:embed/>
                </p:oleObj>
              </mc:Choice>
              <mc:Fallback>
                <p:oleObj name="Equation" r:id="rId6" imgW="93939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390" y="3844157"/>
                        <a:ext cx="1878784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60834"/>
              </p:ext>
            </p:extLst>
          </p:nvPr>
        </p:nvGraphicFramePr>
        <p:xfrm>
          <a:off x="5580112" y="3819773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2" name="Equation" r:id="rId8" imgW="647700" imgH="431800" progId="Equation.DSMT4">
                  <p:embed/>
                </p:oleObj>
              </mc:Choice>
              <mc:Fallback>
                <p:oleObj name="Equation" r:id="rId8" imgW="647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819773"/>
                        <a:ext cx="1295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(7/14)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Στο παρακάτω σχήμα έχουμε ένα </a:t>
                </a:r>
                <a:r>
                  <a:rPr lang="en-US" sz="2400" dirty="0" smtClean="0"/>
                  <a:t>DC </a:t>
                </a:r>
                <a:r>
                  <a:rPr lang="el-GR" sz="2400" dirty="0" smtClean="0"/>
                  <a:t>κινητήρα συνδεδεμένο με έναν άξονα με λόγο γραμαζιών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Θέτουμε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ως το άθροισμα των ροπών αδράνειας του κινητήρα και των γραναζιών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31" y="3212976"/>
            <a:ext cx="5642337" cy="2674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7684" y="5855152"/>
            <a:ext cx="5688632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4: Διασύνδεση κινητήρα - φορτίου με γρανάζια.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701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(8/14)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εξίσωση κίνησης θα είναι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65780"/>
              </p:ext>
            </p:extLst>
          </p:nvPr>
        </p:nvGraphicFramePr>
        <p:xfrm>
          <a:off x="2057400" y="2060848"/>
          <a:ext cx="502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5" name="Equation" r:id="rId5" imgW="2514600" imgH="419100" progId="Equation.DSMT4">
                  <p:embed/>
                </p:oleObj>
              </mc:Choice>
              <mc:Fallback>
                <p:oleObj name="Equation" r:id="rId5" imgW="25146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60848"/>
                        <a:ext cx="5029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38928" y="3033075"/>
            <a:ext cx="8229600" cy="89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Στο πεδίο </a:t>
            </a:r>
            <a:r>
              <a:rPr lang="en-US" sz="2400" dirty="0"/>
              <a:t>Laplace</a:t>
            </a:r>
            <a:r>
              <a:rPr lang="el-GR" sz="2400" dirty="0"/>
              <a:t>, η πιο πάνω διαφορική και η εξίσώση του ηλεκτρικού κυκλώματος γράφονται ως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131180"/>
              </p:ext>
            </p:extLst>
          </p:nvPr>
        </p:nvGraphicFramePr>
        <p:xfrm>
          <a:off x="829357" y="4057285"/>
          <a:ext cx="403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6" name="Equation" r:id="rId7" imgW="2019300" imgH="228600" progId="Equation.DSMT4">
                  <p:embed/>
                </p:oleObj>
              </mc:Choice>
              <mc:Fallback>
                <p:oleObj name="Equation" r:id="rId7" imgW="20193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57" y="4057285"/>
                        <a:ext cx="4038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07515"/>
              </p:ext>
            </p:extLst>
          </p:nvPr>
        </p:nvGraphicFramePr>
        <p:xfrm>
          <a:off x="859101" y="4638713"/>
          <a:ext cx="462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7" name="Equation" r:id="rId9" imgW="2311400" imgH="241300" progId="Equation.DSMT4">
                  <p:embed/>
                </p:oleObj>
              </mc:Choice>
              <mc:Fallback>
                <p:oleObj name="Equation" r:id="rId9" imgW="23114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01" y="4638713"/>
                        <a:ext cx="4622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438928" y="5245541"/>
            <a:ext cx="8229600" cy="89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Το διάγραμμα του  συστήματος εξισώσεων φαίνεται στο ακόλουθο σχήμα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86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(9/14)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2330"/>
            <a:ext cx="8229600" cy="3649947"/>
          </a:xfrm>
        </p:spPr>
      </p:pic>
      <p:sp>
        <p:nvSpPr>
          <p:cNvPr id="14" name="TextBox 13"/>
          <p:cNvSpPr txBox="1"/>
          <p:nvPr/>
        </p:nvSpPr>
        <p:spPr>
          <a:xfrm>
            <a:off x="1653982" y="5162277"/>
            <a:ext cx="5688632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5: Σύστημα </a:t>
            </a:r>
            <a:r>
              <a:rPr lang="en-US" sz="2000" dirty="0" smtClean="0"/>
              <a:t>DC </a:t>
            </a:r>
            <a:r>
              <a:rPr lang="el-GR" sz="2000" dirty="0" smtClean="0"/>
              <a:t>κινητήρα.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175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(10/14)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936104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Η συνάρτηση μεταφοράς από 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(με φορτίο μηδέν 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από τη σχέση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936104"/>
              </a:xfrm>
              <a:blipFill rotWithShape="0">
                <a:blip r:embed="rId5"/>
                <a:stretch>
                  <a:fillRect l="-963" t="-519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130781"/>
              </p:ext>
            </p:extLst>
          </p:nvPr>
        </p:nvGraphicFramePr>
        <p:xfrm>
          <a:off x="2059898" y="2632052"/>
          <a:ext cx="4876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5" name="Equation" r:id="rId6" imgW="2438400" imgH="444500" progId="Equation.DSMT4">
                  <p:embed/>
                </p:oleObj>
              </mc:Choice>
              <mc:Fallback>
                <p:oleObj name="Equation" r:id="rId6" imgW="24384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898" y="2632052"/>
                        <a:ext cx="4876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70506" y="3660207"/>
                <a:ext cx="8229600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συνάρτηση μεταφοράς από την ροπή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(με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από σε σχέση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660207"/>
                <a:ext cx="8229600" cy="936104"/>
              </a:xfrm>
              <a:prstGeom prst="rect">
                <a:avLst/>
              </a:prstGeom>
              <a:blipFill rotWithShape="0">
                <a:blip r:embed="rId8"/>
                <a:stretch>
                  <a:fillRect l="-963" t="-519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64373"/>
              </p:ext>
            </p:extLst>
          </p:nvPr>
        </p:nvGraphicFramePr>
        <p:xfrm>
          <a:off x="2146906" y="4735466"/>
          <a:ext cx="4876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Equation" r:id="rId9" imgW="2438400" imgH="444500" progId="Equation.DSMT4">
                  <p:embed/>
                </p:oleObj>
              </mc:Choice>
              <mc:Fallback>
                <p:oleObj name="Equation" r:id="rId9" imgW="24384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906" y="4735466"/>
                        <a:ext cx="4876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5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(11/14)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208823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Θεωρώντας το πηλίκο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 smtClean="0"/>
                  <a:t> (</a:t>
                </a:r>
                <a:r>
                  <a:rPr lang="el-GR" sz="2400" dirty="0" smtClean="0"/>
                  <a:t>σταθερά χρόνου ηλεκτρικού κυκλώματος</a:t>
                </a:r>
                <a:r>
                  <a:rPr lang="en-US" sz="2400" dirty="0" smtClean="0"/>
                  <a:t>)</a:t>
                </a:r>
                <a:r>
                  <a:rPr lang="el-GR" sz="2400" dirty="0" smtClean="0"/>
                  <a:t> πολύ μικρότερο του αντίστοιχου πηλίκου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του μηχανικού συστήματος έχουμε με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2088232"/>
              </a:xfrm>
              <a:blipFill rotWithShape="0">
                <a:blip r:embed="rId5"/>
                <a:stretch>
                  <a:fillRect l="-963" b="-4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2251"/>
              </p:ext>
            </p:extLst>
          </p:nvPr>
        </p:nvGraphicFramePr>
        <p:xfrm>
          <a:off x="2545084" y="3794149"/>
          <a:ext cx="403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1" name="Equation" r:id="rId6" imgW="2019300" imgH="431800" progId="Equation.DSMT4">
                  <p:embed/>
                </p:oleObj>
              </mc:Choice>
              <mc:Fallback>
                <p:oleObj name="Equation" r:id="rId6" imgW="20193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084" y="3794149"/>
                        <a:ext cx="4038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358280"/>
              </p:ext>
            </p:extLst>
          </p:nvPr>
        </p:nvGraphicFramePr>
        <p:xfrm>
          <a:off x="2552700" y="5008812"/>
          <a:ext cx="403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2" name="Equation" r:id="rId8" imgW="2019300" imgH="431800" progId="Equation.DSMT4">
                  <p:embed/>
                </p:oleObj>
              </mc:Choice>
              <mc:Fallback>
                <p:oleObj name="Equation" r:id="rId8" imgW="20193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008812"/>
                        <a:ext cx="4038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7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(12/14)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936103"/>
          </a:xfrm>
        </p:spPr>
        <p:txBody>
          <a:bodyPr>
            <a:normAutofit/>
          </a:bodyPr>
          <a:lstStyle/>
          <a:p>
            <a:r>
              <a:rPr lang="el-GR" sz="2400" dirty="0"/>
              <a:t>Στο πεδίο του χρόνου οι πιο πάνω εξισώσεις αναπαριστούν την δεύτερης τάξης διαφορική </a:t>
            </a:r>
            <a:r>
              <a:rPr lang="el-GR" sz="2400" dirty="0" smtClean="0"/>
              <a:t>εξίσωση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40401"/>
              </p:ext>
            </p:extLst>
          </p:nvPr>
        </p:nvGraphicFramePr>
        <p:xfrm>
          <a:off x="1196298" y="2629382"/>
          <a:ext cx="6604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Equation" r:id="rId5" imgW="3302000" imgH="241300" progId="Equation.DSMT4">
                  <p:embed/>
                </p:oleObj>
              </mc:Choice>
              <mc:Fallback>
                <p:oleObj name="Equation" r:id="rId5" imgW="33020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298" y="2629382"/>
                        <a:ext cx="6604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4"/>
          <p:cNvSpPr txBox="1">
            <a:spLocks/>
          </p:cNvSpPr>
          <p:nvPr/>
        </p:nvSpPr>
        <p:spPr>
          <a:xfrm>
            <a:off x="470506" y="3248468"/>
            <a:ext cx="8229600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Το διάγραμμα που αντιστοιχεί στο μειωμένης τάξης σύστημα φαίνεται στο ακόλουθο σχήμα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35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(13/14)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8" y="1398540"/>
            <a:ext cx="8229600" cy="4123777"/>
          </a:xfrm>
        </p:spPr>
      </p:pic>
      <p:sp>
        <p:nvSpPr>
          <p:cNvPr id="12" name="TextBox 11"/>
          <p:cNvSpPr txBox="1"/>
          <p:nvPr/>
        </p:nvSpPr>
        <p:spPr>
          <a:xfrm>
            <a:off x="1653982" y="5514289"/>
            <a:ext cx="5688632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6: Σύστημα </a:t>
            </a:r>
            <a:r>
              <a:rPr lang="en-US" sz="2000" dirty="0" smtClean="0"/>
              <a:t>DC </a:t>
            </a:r>
            <a:r>
              <a:rPr lang="el-GR" sz="2000" dirty="0" smtClean="0"/>
              <a:t>κινητήρα μειωμένης τάξης.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541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(14/14)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 η πλευρά εξόδου των γραναζιών συνδέεται απευθείας με τον βραχίονα του ρομπότ οι μεταβλητές του συνδέσμου και του κινητήρα συνδέονται με την σχέση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l-GR" sz="2400" dirty="0" smtClean="0"/>
                  <a:t>οστός λόγος γραναζιών</a:t>
                </a:r>
              </a:p>
              <a:p>
                <a:r>
                  <a:rPr lang="el-GR" sz="2400" dirty="0"/>
                  <a:t>Παρομοίως, οι ροπές των συνδέσμων και του φορτίου συνδέονται με την </a:t>
                </a:r>
                <a:r>
                  <a:rPr lang="el-GR" sz="2400" dirty="0" smtClean="0"/>
                  <a:t>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/>
                  <a:t>Αν δεν έχουμε απευθείας σύνδεση, χρειάζεται να συμπεριλάβουμε στις δυναμικές εξισώσεις ένα μετασχηματισμό μεταξύ των μεταβλητών των συνδέσμων και των μεταβλητών του κινητήρα της </a:t>
                </a:r>
                <a:r>
                  <a:rPr lang="el-GR" sz="2400" dirty="0" smtClean="0"/>
                  <a:t>μορφής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04667"/>
              </p:ext>
            </p:extLst>
          </p:nvPr>
        </p:nvGraphicFramePr>
        <p:xfrm>
          <a:off x="1402214" y="5765851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1" name="Equation" r:id="rId6" imgW="1168400" imgH="241300" progId="Equation.DSMT4">
                  <p:embed/>
                </p:oleObj>
              </mc:Choice>
              <mc:Fallback>
                <p:oleObj name="Equation" r:id="rId6" imgW="11684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214" y="5765851"/>
                        <a:ext cx="2336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88833"/>
              </p:ext>
            </p:extLst>
          </p:nvPr>
        </p:nvGraphicFramePr>
        <p:xfrm>
          <a:off x="4200222" y="5765851"/>
          <a:ext cx="218345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2" name="Equation" r:id="rId8" imgW="1091726" imgH="241195" progId="Equation.DSMT4">
                  <p:embed/>
                </p:oleObj>
              </mc:Choice>
              <mc:Fallback>
                <p:oleObj name="Equation" r:id="rId8" imgW="1091726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222" y="5765851"/>
                        <a:ext cx="2183452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97260"/>
              </p:ext>
            </p:extLst>
          </p:nvPr>
        </p:nvGraphicFramePr>
        <p:xfrm>
          <a:off x="6844882" y="5744297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3" name="Equation" r:id="rId10" imgW="647700" imgH="241300" progId="Equation.DSMT4">
                  <p:embed/>
                </p:oleObj>
              </mc:Choice>
              <mc:Fallback>
                <p:oleObj name="Equation" r:id="rId10" imgW="6477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882" y="5744297"/>
                        <a:ext cx="129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8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Σχεδιασμός ελεγκτών σε ρομποτικούς βραχίονες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Παρακολούθηση καθορισμένου </a:t>
            </a:r>
            <a:r>
              <a:rPr lang="el-GR" dirty="0" smtClean="0"/>
              <a:t>σημείου (1/5)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Χρησιμοποιούμε </a:t>
            </a:r>
            <a:r>
              <a:rPr lang="en-US" sz="2400" dirty="0" smtClean="0"/>
              <a:t>PD </a:t>
            </a:r>
            <a:r>
              <a:rPr lang="el-GR" sz="2400" dirty="0" smtClean="0"/>
              <a:t>και </a:t>
            </a:r>
            <a:r>
              <a:rPr lang="en-US" sz="2400" dirty="0" smtClean="0"/>
              <a:t>PID </a:t>
            </a:r>
            <a:r>
              <a:rPr lang="el-GR" sz="2400" dirty="0" smtClean="0"/>
              <a:t>αντισταθμιστές και υποθέτουμε</a:t>
            </a:r>
          </a:p>
          <a:p>
            <a:pPr lvl="1"/>
            <a:r>
              <a:rPr lang="el-GR" sz="2000" dirty="0" smtClean="0"/>
              <a:t>Κινήσεις χωρίς μεγάλη ταχύτητα</a:t>
            </a:r>
          </a:p>
          <a:p>
            <a:pPr lvl="1"/>
            <a:r>
              <a:rPr lang="el-GR" sz="2000" dirty="0" smtClean="0"/>
              <a:t>Ρομπότ με μεγάλο λόγο γραναζιών του βραχίονα προς του κινητήρα</a:t>
            </a:r>
          </a:p>
          <a:p>
            <a:pPr marL="400050"/>
            <a:r>
              <a:rPr lang="el-GR" sz="2400" dirty="0" smtClean="0"/>
              <a:t>Θεωρούμε ότι ισχύουν οι σχέσεις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594501"/>
              </p:ext>
            </p:extLst>
          </p:nvPr>
        </p:nvGraphicFramePr>
        <p:xfrm>
          <a:off x="2411760" y="3645024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Equation" r:id="rId5" imgW="914400" imgH="241300" progId="Equation.DSMT4">
                  <p:embed/>
                </p:oleObj>
              </mc:Choice>
              <mc:Fallback>
                <p:oleObj name="Equation" r:id="rId5" imgW="9144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645024"/>
                        <a:ext cx="1828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42884"/>
              </p:ext>
            </p:extLst>
          </p:nvPr>
        </p:nvGraphicFramePr>
        <p:xfrm>
          <a:off x="5076056" y="3645024"/>
          <a:ext cx="93939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Equation" r:id="rId7" imgW="469696" imgH="241195" progId="Equation.DSMT4">
                  <p:embed/>
                </p:oleObj>
              </mc:Choice>
              <mc:Fallback>
                <p:oleObj name="Equation" r:id="rId7" imgW="469696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645024"/>
                        <a:ext cx="939392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2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Παρακολούθηση καθορισμένου </a:t>
            </a:r>
            <a:r>
              <a:rPr lang="el-GR" dirty="0" smtClean="0"/>
              <a:t>σημείου (2/5)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εξισώσεις κίνησης γράφονται ως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897019"/>
              </p:ext>
            </p:extLst>
          </p:nvPr>
        </p:nvGraphicFramePr>
        <p:xfrm>
          <a:off x="2159606" y="2061414"/>
          <a:ext cx="485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Equation" r:id="rId5" imgW="2425700" imgH="444500" progId="Equation.DSMT4">
                  <p:embed/>
                </p:oleObj>
              </mc:Choice>
              <mc:Fallback>
                <p:oleObj name="Equation" r:id="rId5" imgW="24257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606" y="2061414"/>
                        <a:ext cx="4851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27590"/>
              </p:ext>
            </p:extLst>
          </p:nvPr>
        </p:nvGraphicFramePr>
        <p:xfrm>
          <a:off x="1842106" y="3133473"/>
          <a:ext cx="548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2" name="Equation" r:id="rId7" imgW="2743200" imgH="254000" progId="Equation.DSMT4">
                  <p:embed/>
                </p:oleObj>
              </mc:Choice>
              <mc:Fallback>
                <p:oleObj name="Equation" r:id="rId7" imgW="27432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106" y="3133473"/>
                        <a:ext cx="5486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7"/>
          <p:cNvSpPr txBox="1">
            <a:spLocks/>
          </p:cNvSpPr>
          <p:nvPr/>
        </p:nvSpPr>
        <p:spPr>
          <a:xfrm>
            <a:off x="470506" y="3824532"/>
            <a:ext cx="8229600" cy="241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Η </a:t>
            </a:r>
            <a:r>
              <a:rPr lang="el-GR" sz="2400" dirty="0" smtClean="0"/>
              <a:t>εξίσωση αναπαριστά </a:t>
            </a:r>
            <a:r>
              <a:rPr lang="el-GR" sz="2400" dirty="0"/>
              <a:t>την σύζευξη της μη γραμμικής ροπής αδρανείας, κεντρομόλου, </a:t>
            </a:r>
            <a:r>
              <a:rPr lang="en-US" sz="2400" dirty="0"/>
              <a:t>coriolis</a:t>
            </a:r>
            <a:r>
              <a:rPr lang="el-GR" sz="2400" dirty="0"/>
              <a:t>, και βαρυτικής δύναμης καθώς το ρομπότ κινείται </a:t>
            </a:r>
            <a:endParaRPr lang="el-GR" sz="2400" dirty="0" smtClean="0"/>
          </a:p>
          <a:p>
            <a:r>
              <a:rPr lang="el-GR" sz="2400" dirty="0"/>
              <a:t>Η</a:t>
            </a:r>
            <a:r>
              <a:rPr lang="el-GR" sz="2400" dirty="0" smtClean="0"/>
              <a:t> δεύτερη εξίσωση αναπαριστά τη </a:t>
            </a:r>
            <a:r>
              <a:rPr lang="el-GR" sz="2400" dirty="0"/>
              <a:t>δυναμική του κινητήρα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05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Παρακολούθηση καθορισμένου </a:t>
            </a:r>
            <a:r>
              <a:rPr lang="el-GR" dirty="0" smtClean="0"/>
              <a:t>σημείου (3/5)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3312368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Ο πιο απλός τρόπος να ελέγξουμε το σύστημα είναι να θεωρήσουμε την ροπή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που ορίσαμε πιο πάνω ως διαταραχή εισόδου στην </a:t>
                </a:r>
                <a:r>
                  <a:rPr lang="el-GR" sz="2400" dirty="0" smtClean="0"/>
                  <a:t>προηγούμενη </a:t>
                </a:r>
                <a:r>
                  <a:rPr lang="el-GR" sz="2400" dirty="0"/>
                  <a:t>εξίσωση και να σχεδιάσουμε ένα ανεξάρτητο για κάθε σύνδεσμο ελεγκτή, βάσει του μοντέλου με την διαταραχή</a:t>
                </a:r>
                <a:endParaRPr lang="en-US" sz="2400" dirty="0"/>
              </a:p>
              <a:p>
                <a:r>
                  <a:rPr lang="el-GR" sz="2400" dirty="0" smtClean="0"/>
                  <a:t>Εφόσον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sz="2400" dirty="0" smtClean="0"/>
                  <a:t> ο συντελεστής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sz="2400" dirty="0" smtClean="0"/>
                  <a:t> θα περιέχει τον όρο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από </a:t>
                </a:r>
                <a:r>
                  <a:rPr lang="el-GR" sz="2400" dirty="0"/>
                  <a:t>την διαφορική εξίσωση της δυναμικής του ρομπότ και 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3312368"/>
              </a:xfrm>
              <a:blipFill rotWithShape="0">
                <a:blip r:embed="rId5"/>
                <a:stretch>
                  <a:fillRect l="-963" t="-1471" r="-1259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11642"/>
              </p:ext>
            </p:extLst>
          </p:nvPr>
        </p:nvGraphicFramePr>
        <p:xfrm>
          <a:off x="3721469" y="4824705"/>
          <a:ext cx="170106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9" name="Equation" r:id="rId6" imgW="850531" imgH="241195" progId="Equation.DSMT4">
                  <p:embed/>
                </p:oleObj>
              </mc:Choice>
              <mc:Fallback>
                <p:oleObj name="Equation" r:id="rId6" imgW="850531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469" y="4824705"/>
                        <a:ext cx="1701062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5307094"/>
                <a:ext cx="8229600" cy="8582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Προσεγγίζουμε τον ολικό αυτόν συντελεστή με μία σταθερή </a:t>
                </a:r>
                <a:r>
                  <a:rPr lang="el-GR" sz="2400" dirty="0"/>
                  <a:t>μέση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07094"/>
                <a:ext cx="8229600" cy="858209"/>
              </a:xfrm>
              <a:prstGeom prst="rect">
                <a:avLst/>
              </a:prstGeom>
              <a:blipFill rotWithShape="0">
                <a:blip r:embed="rId8"/>
                <a:stretch>
                  <a:fillRect l="-963" t="-5714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2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Παρακολούθηση καθορισμένου </a:t>
            </a:r>
            <a:r>
              <a:rPr lang="el-GR" dirty="0" smtClean="0"/>
              <a:t>σημείου (4/5)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Θέτουμε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698524"/>
              </p:ext>
            </p:extLst>
          </p:nvPr>
        </p:nvGraphicFramePr>
        <p:xfrm>
          <a:off x="1979712" y="2200004"/>
          <a:ext cx="256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9" name="Equation" r:id="rId5" imgW="1282700" imgH="241300" progId="Equation.DSMT4">
                  <p:embed/>
                </p:oleObj>
              </mc:Choice>
              <mc:Fallback>
                <p:oleObj name="Equation" r:id="rId5" imgW="12827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00004"/>
                        <a:ext cx="256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77470"/>
              </p:ext>
            </p:extLst>
          </p:nvPr>
        </p:nvGraphicFramePr>
        <p:xfrm>
          <a:off x="5364088" y="2200004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0" name="Equation" r:id="rId7" imgW="711200" imgH="228600" progId="Equation.DSMT4">
                  <p:embed/>
                </p:oleObj>
              </mc:Choice>
              <mc:Fallback>
                <p:oleObj name="Equation" r:id="rId7" imgW="711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200004"/>
                        <a:ext cx="1422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7"/>
          <p:cNvSpPr txBox="1">
            <a:spLocks/>
          </p:cNvSpPr>
          <p:nvPr/>
        </p:nvSpPr>
        <p:spPr>
          <a:xfrm>
            <a:off x="456088" y="2796359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εξίσωση του κινητήρα γράφεται ως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12552"/>
              </p:ext>
            </p:extLst>
          </p:nvPr>
        </p:nvGraphicFramePr>
        <p:xfrm>
          <a:off x="2779812" y="3414170"/>
          <a:ext cx="353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1" name="Equation" r:id="rId9" imgW="1765300" imgH="254000" progId="Equation.DSMT4">
                  <p:embed/>
                </p:oleObj>
              </mc:Choice>
              <mc:Fallback>
                <p:oleObj name="Equation" r:id="rId9" imgW="17653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812" y="3414170"/>
                        <a:ext cx="3530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789422"/>
              </p:ext>
            </p:extLst>
          </p:nvPr>
        </p:nvGraphicFramePr>
        <p:xfrm>
          <a:off x="2665512" y="4035925"/>
          <a:ext cx="375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2" name="Equation" r:id="rId11" imgW="1879600" imgH="444500" progId="Equation.DSMT4">
                  <p:embed/>
                </p:oleObj>
              </mc:Choice>
              <mc:Fallback>
                <p:oleObj name="Equation" r:id="rId11" imgW="18796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512" y="4035925"/>
                        <a:ext cx="3759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51904" y="4924925"/>
            <a:ext cx="807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+mj-lt"/>
                <a:ea typeface="Times New Roman" panose="02020603050405020304" pitchFamily="18" charset="0"/>
              </a:rPr>
              <a:t>Στο πεδίο 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Laplace</a:t>
            </a:r>
            <a:r>
              <a:rPr lang="el-GR" sz="2400" dirty="0">
                <a:latin typeface="+mj-lt"/>
                <a:ea typeface="Times New Roman" panose="02020603050405020304" pitchFamily="18" charset="0"/>
              </a:rPr>
              <a:t> αναπαριστούμε την νέα εξίσωση για τον κινητήρα με το ακόλουθο μπλοκ διάγραμμα 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Παρακολούθηση καθορισμένου </a:t>
            </a:r>
            <a:r>
              <a:rPr lang="el-GR" dirty="0" smtClean="0"/>
              <a:t>σημείου (5/5)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5" y="2027183"/>
            <a:ext cx="7254869" cy="2877561"/>
          </a:xfrm>
        </p:spPr>
      </p:pic>
      <p:sp>
        <p:nvSpPr>
          <p:cNvPr id="16" name="TextBox 15"/>
          <p:cNvSpPr txBox="1"/>
          <p:nvPr/>
        </p:nvSpPr>
        <p:spPr>
          <a:xfrm>
            <a:off x="1653982" y="4904744"/>
            <a:ext cx="5688632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7: Απλοποιημένο μοντέλο κινητήρα.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388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 </a:t>
            </a:r>
            <a:r>
              <a:rPr lang="el-GR" dirty="0" smtClean="0"/>
              <a:t>αντισταθμιστής (1/5)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83" y="2027183"/>
            <a:ext cx="6977233" cy="2877561"/>
          </a:xfrm>
        </p:spPr>
      </p:pic>
      <p:sp>
        <p:nvSpPr>
          <p:cNvPr id="16" name="TextBox 15"/>
          <p:cNvSpPr txBox="1"/>
          <p:nvPr/>
        </p:nvSpPr>
        <p:spPr>
          <a:xfrm>
            <a:off x="1653982" y="4904744"/>
            <a:ext cx="5688632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8: </a:t>
            </a:r>
            <a:r>
              <a:rPr lang="el-GR" altLang="en-US" sz="2000" dirty="0" smtClean="0"/>
              <a:t>Το κλειστό σύστημα για τον </a:t>
            </a:r>
            <a:r>
              <a:rPr lang="en-US" altLang="en-US" sz="2000" dirty="0" smtClean="0"/>
              <a:t>PD ελεγκτή</a:t>
            </a:r>
            <a:r>
              <a:rPr lang="el-GR" altLang="en-US" sz="2000" dirty="0" smtClean="0"/>
              <a:t>.</a:t>
            </a:r>
            <a:endParaRPr lang="el-G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73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 </a:t>
            </a:r>
            <a:r>
              <a:rPr lang="el-GR" dirty="0"/>
              <a:t>αντισταθμιστής </a:t>
            </a:r>
            <a:r>
              <a:rPr lang="el-GR" dirty="0" smtClean="0"/>
              <a:t>(2/5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5458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Η είσοδος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54580"/>
              </a:xfrm>
              <a:blipFill rotWithShape="0">
                <a:blip r:embed="rId5"/>
                <a:stretch>
                  <a:fillRect l="-963" t="-87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26691"/>
              </p:ext>
            </p:extLst>
          </p:nvPr>
        </p:nvGraphicFramePr>
        <p:xfrm>
          <a:off x="2275798" y="2059442"/>
          <a:ext cx="444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3" name="Equation" r:id="rId6" imgW="2222500" imgH="254000" progId="Equation.DSMT4">
                  <p:embed/>
                </p:oleObj>
              </mc:Choice>
              <mc:Fallback>
                <p:oleObj name="Equation" r:id="rId6" imgW="22225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798" y="2059442"/>
                        <a:ext cx="4445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444256" y="2565274"/>
                <a:ext cx="8229600" cy="21348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Τα κέρδη του ελεγκτή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αφορούν τη </a:t>
                </a:r>
                <a:r>
                  <a:rPr lang="el-GR" sz="2400" dirty="0"/>
                  <a:t>διαφορά θέσεως και ταχύτητας από </a:t>
                </a:r>
                <a:r>
                  <a:rPr lang="el-GR" sz="2400" dirty="0" smtClean="0"/>
                  <a:t>τις επιθυμητές τιμές αντίστοιχα</a:t>
                </a:r>
                <a:endParaRPr lang="en-US" sz="2400" dirty="0"/>
              </a:p>
              <a:p>
                <a:r>
                  <a:rPr lang="el-GR" sz="2400" dirty="0" smtClean="0"/>
                  <a:t>Λαμβάνοντας τον μετασχηματισμό </a:t>
                </a:r>
                <a:r>
                  <a:rPr lang="en-US" sz="2400" dirty="0"/>
                  <a:t>Laplace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της </a:t>
                </a:r>
                <a:r>
                  <a:rPr lang="el-GR" sz="2400" dirty="0"/>
                  <a:t>εξίσωσης του </a:t>
                </a:r>
                <a:r>
                  <a:rPr lang="el-GR" sz="2400" dirty="0" smtClean="0"/>
                  <a:t>κινητήρα (με </a:t>
                </a:r>
                <a:r>
                  <a:rPr lang="el-GR" sz="2400" dirty="0"/>
                  <a:t>την ροπή εισόδου θεωρούμενη ως </a:t>
                </a:r>
                <a:r>
                  <a:rPr lang="el-GR" sz="2400" dirty="0" smtClean="0"/>
                  <a:t>διαταραχή) προκύπτει </a:t>
                </a:r>
                <a:r>
                  <a:rPr lang="el-GR" sz="2400" dirty="0"/>
                  <a:t>το κλειστό </a:t>
                </a:r>
                <a:r>
                  <a:rPr lang="el-GR" sz="2400" dirty="0" smtClean="0"/>
                  <a:t>σύστημα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6" y="2565274"/>
                <a:ext cx="8229600" cy="2134814"/>
              </a:xfrm>
              <a:prstGeom prst="rect">
                <a:avLst/>
              </a:prstGeom>
              <a:blipFill rotWithShape="0">
                <a:blip r:embed="rId8"/>
                <a:stretch>
                  <a:fillRect l="-1037" t="-2000" b="-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11323"/>
              </p:ext>
            </p:extLst>
          </p:nvPr>
        </p:nvGraphicFramePr>
        <p:xfrm>
          <a:off x="2527056" y="4709489"/>
          <a:ext cx="4064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4" name="Equation" r:id="rId9" imgW="2032000" imgH="444500" progId="Equation.DSMT4">
                  <p:embed/>
                </p:oleObj>
              </mc:Choice>
              <mc:Fallback>
                <p:oleObj name="Equation" r:id="rId9" imgW="20320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056" y="4709489"/>
                        <a:ext cx="40640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373687"/>
              </p:ext>
            </p:extLst>
          </p:nvPr>
        </p:nvGraphicFramePr>
        <p:xfrm>
          <a:off x="2381856" y="5729312"/>
          <a:ext cx="439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name="Equation" r:id="rId11" imgW="2197100" imgH="254000" progId="Equation.DSMT4">
                  <p:embed/>
                </p:oleObj>
              </mc:Choice>
              <mc:Fallback>
                <p:oleObj name="Equation" r:id="rId11" imgW="21971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856" y="5729312"/>
                        <a:ext cx="4394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1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 </a:t>
            </a:r>
            <a:r>
              <a:rPr lang="el-GR" dirty="0"/>
              <a:t>αντισταθμιστής </a:t>
            </a:r>
            <a:r>
              <a:rPr lang="el-GR" dirty="0" smtClean="0"/>
              <a:t>(3/5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22413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/>
                  <a:t>Το κλειστό σύστημα θα είναι ευσταθές για όλες τις θετικές τιμές </a:t>
                </a:r>
                <a:r>
                  <a:rPr lang="el-GR" sz="2400" dirty="0" smtClean="0"/>
                  <a:t>των κερδών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l-GR" sz="2400" dirty="0" smtClean="0"/>
                  <a:t> καθώς και για φραγμένες διαταραχές και το σφάλμα παρακολούθησης δίνεται ως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224136"/>
              </a:xfrm>
              <a:blipFill rotWithShape="0">
                <a:blip r:embed="rId5"/>
                <a:stretch>
                  <a:fillRect l="-963" t="-3980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939884"/>
              </p:ext>
            </p:extLst>
          </p:nvPr>
        </p:nvGraphicFramePr>
        <p:xfrm>
          <a:off x="537232" y="2996829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9" name="Equation" r:id="rId6" imgW="1346200" imgH="241300" progId="Equation.DSMT4">
                  <p:embed/>
                </p:oleObj>
              </mc:Choice>
              <mc:Fallback>
                <p:oleObj name="Equation" r:id="rId6" imgW="13462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32" y="2996829"/>
                        <a:ext cx="2692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1200"/>
              </p:ext>
            </p:extLst>
          </p:nvPr>
        </p:nvGraphicFramePr>
        <p:xfrm>
          <a:off x="3246432" y="2780929"/>
          <a:ext cx="525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0" name="Equation" r:id="rId8" imgW="2628900" imgH="457200" progId="Equation.DSMT4">
                  <p:embed/>
                </p:oleObj>
              </mc:Choice>
              <mc:Fallback>
                <p:oleObj name="Equation" r:id="rId8" imgW="26289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2" y="2780929"/>
                        <a:ext cx="5257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537232" y="3695329"/>
            <a:ext cx="8229600" cy="48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Για βηματική είσοδο αναφοράς και σταθερή διαταραχή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911435"/>
              </p:ext>
            </p:extLst>
          </p:nvPr>
        </p:nvGraphicFramePr>
        <p:xfrm>
          <a:off x="2851832" y="4106146"/>
          <a:ext cx="1548728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1" name="Equation" r:id="rId10" imgW="774364" imgH="418918" progId="Equation.DSMT4">
                  <p:embed/>
                </p:oleObj>
              </mc:Choice>
              <mc:Fallback>
                <p:oleObj name="Equation" r:id="rId10" imgW="774364" imgH="4189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832" y="4106146"/>
                        <a:ext cx="1548728" cy="837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879605"/>
              </p:ext>
            </p:extLst>
          </p:nvPr>
        </p:nvGraphicFramePr>
        <p:xfrm>
          <a:off x="4788024" y="4144350"/>
          <a:ext cx="126945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2" name="Equation" r:id="rId12" imgW="634725" imgH="393529" progId="Equation.DSMT4">
                  <p:embed/>
                </p:oleObj>
              </mc:Choice>
              <mc:Fallback>
                <p:oleObj name="Equation" r:id="rId12" imgW="634725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144350"/>
                        <a:ext cx="1269450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537232" y="4943982"/>
            <a:ext cx="8229600" cy="92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α</a:t>
            </a:r>
            <a:r>
              <a:rPr lang="el-GR" sz="2400" dirty="0" smtClean="0"/>
              <a:t>πό το θεώρημα τελικής τιμής συνεπάγεται ότι το σφάλμα μόνιμης κατάστασης ικανοποιεί τη σχέση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821080"/>
              </p:ext>
            </p:extLst>
          </p:nvPr>
        </p:nvGraphicFramePr>
        <p:xfrm>
          <a:off x="3113998" y="5750142"/>
          <a:ext cx="276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3" name="Equation" r:id="rId14" imgW="1384300" imgH="444500" progId="Equation.DSMT4">
                  <p:embed/>
                </p:oleObj>
              </mc:Choice>
              <mc:Fallback>
                <p:oleObj name="Equation" r:id="rId14" imgW="1384300" imgH="444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998" y="5750142"/>
                        <a:ext cx="2768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9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 </a:t>
            </a:r>
            <a:r>
              <a:rPr lang="el-GR" dirty="0"/>
              <a:t>αντισταθμιστής </a:t>
            </a:r>
            <a:r>
              <a:rPr lang="el-GR" dirty="0" smtClean="0"/>
              <a:t>(4/5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Βλέπουμε ότι το σφάλμα σταθερής κατάστασης για σταθερή διαταραχή είναι μικρότερο για μεγάλο λόγο γραναζιών και μπορεί να γίνει μικρότερο μεγαλώνοντας το κέρδος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Γενικά 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δεν </a:t>
                </a:r>
                <a:r>
                  <a:rPr lang="el-GR" sz="2400" dirty="0"/>
                  <a:t>είναι </a:t>
                </a:r>
                <a:r>
                  <a:rPr lang="el-GR" sz="2400" dirty="0" smtClean="0"/>
                  <a:t>σταθερό</a:t>
                </a:r>
                <a:endParaRPr lang="en-US" sz="2400" dirty="0" smtClean="0"/>
              </a:p>
              <a:p>
                <a:pPr lvl="1"/>
                <a:r>
                  <a:rPr lang="el-GR" sz="2000" dirty="0" smtClean="0"/>
                  <a:t>Στην </a:t>
                </a:r>
                <a:r>
                  <a:rPr lang="el-GR" sz="2000" dirty="0"/>
                  <a:t>μόνιμη κατάσταση αυτός ο όρος διαταραχής προέρχεται από την βαρυτική δύναμη που δρα στο ρομπότ, η οποία είναι σταθερή</a:t>
                </a:r>
                <a:endParaRPr lang="en-US" sz="2000" dirty="0"/>
              </a:p>
              <a:p>
                <a:r>
                  <a:rPr lang="el-GR" sz="2400" dirty="0" smtClean="0"/>
                  <a:t>Συνεπάγεται </a:t>
                </a:r>
                <a:r>
                  <a:rPr lang="el-GR" sz="2400" dirty="0"/>
                  <a:t>ότι, θεωρώντας το κλειστό σύστημα ευσταθές, η προηγούμενη ανάλυση δίνει μια καλή περιγραφή του σφάλματος σταθερής κατάστασης με τον </a:t>
                </a:r>
                <a:r>
                  <a:rPr lang="en-US" sz="2400" dirty="0"/>
                  <a:t>PD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αντισταθμιστή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 </a:t>
            </a:r>
            <a:r>
              <a:rPr lang="el-GR" dirty="0"/>
              <a:t>αντισταθμιστής </a:t>
            </a:r>
            <a:r>
              <a:rPr lang="el-GR" dirty="0" smtClean="0"/>
              <a:t>(5/5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89654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Για τον προηγούμενο </a:t>
                </a:r>
                <a:r>
                  <a:rPr lang="en-US" sz="2400" dirty="0"/>
                  <a:t>PD</a:t>
                </a:r>
                <a:r>
                  <a:rPr lang="el-GR" sz="2400" dirty="0"/>
                  <a:t> αντισταθμιστή το κλειστό σύστημα είναι δεύτερης τάξης , και έτσι η βηματική απόκριση καθορίζεται από φυσική συχνότητα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2400" dirty="0" smtClean="0"/>
                  <a:t> και </a:t>
                </a:r>
                <a:r>
                  <a:rPr lang="el-GR" sz="2400" dirty="0"/>
                  <a:t>συντελεστή απόσβεσης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l-GR" sz="2400" dirty="0" smtClean="0"/>
                  <a:t> του </a:t>
                </a:r>
                <a:r>
                  <a:rPr lang="el-GR" sz="2400" dirty="0"/>
                  <a:t>κλειστού συστήματος</a:t>
                </a:r>
                <a:endParaRPr lang="en-US" sz="2400" dirty="0"/>
              </a:p>
              <a:p>
                <a:r>
                  <a:rPr lang="el-GR" sz="2400" dirty="0"/>
                  <a:t>Δεδομένων επιθυμητών τιμών για τις άνω ποσότητες, οι συντελεστές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μπορούν να βρεθούν από τις </a:t>
                </a:r>
                <a:r>
                  <a:rPr lang="el-GR" sz="2400" dirty="0" smtClean="0"/>
                  <a:t>σχέσεις</a:t>
                </a:r>
              </a:p>
              <a:p>
                <a:endParaRPr lang="el-GR" sz="2400" dirty="0"/>
              </a:p>
              <a:p>
                <a:endParaRPr lang="el-GR" sz="2400" dirty="0" smtClean="0"/>
              </a:p>
              <a:p>
                <a:endParaRPr lang="el-GR" sz="2400" dirty="0" smtClean="0"/>
              </a:p>
              <a:p>
                <a:r>
                  <a:rPr lang="el-GR" sz="2400" dirty="0" smtClean="0"/>
                  <a:t>Συνηθίζεται </a:t>
                </a:r>
                <a:r>
                  <a:rPr lang="el-GR" sz="2400" dirty="0"/>
                  <a:t>στις ρομποτικές εφαρμογές να θέτουμε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και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2400" dirty="0" smtClean="0"/>
                  <a:t> καθορίζει </a:t>
                </a:r>
                <a:r>
                  <a:rPr lang="el-GR" sz="2400" dirty="0"/>
                  <a:t>την ταχύτητα της απόκρισης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896544"/>
              </a:xfrm>
              <a:blipFill rotWithShape="0">
                <a:blip r:embed="rId5"/>
                <a:stretch>
                  <a:fillRect l="-963" t="-995" r="-1926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11927"/>
              </p:ext>
            </p:extLst>
          </p:nvPr>
        </p:nvGraphicFramePr>
        <p:xfrm>
          <a:off x="2488523" y="4124020"/>
          <a:ext cx="40195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9" name="Equation" r:id="rId6" imgW="2679700" imgH="469900" progId="Equation.DSMT4">
                  <p:embed/>
                </p:oleObj>
              </mc:Choice>
              <mc:Fallback>
                <p:oleObj name="Equation" r:id="rId6" imgW="26797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523" y="4124020"/>
                        <a:ext cx="40195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77244"/>
              </p:ext>
            </p:extLst>
          </p:nvPr>
        </p:nvGraphicFramePr>
        <p:xfrm>
          <a:off x="2488523" y="4875601"/>
          <a:ext cx="1181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0" name="Equation" r:id="rId8" imgW="787400" imgH="431800" progId="Equation.DSMT4">
                  <p:embed/>
                </p:oleObj>
              </mc:Choice>
              <mc:Fallback>
                <p:oleObj name="Equation" r:id="rId8" imgW="7874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523" y="4875601"/>
                        <a:ext cx="1181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12535"/>
              </p:ext>
            </p:extLst>
          </p:nvPr>
        </p:nvGraphicFramePr>
        <p:xfrm>
          <a:off x="4641173" y="4859953"/>
          <a:ext cx="1866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1" name="Equation" r:id="rId10" imgW="1244600" imgH="419100" progId="Equation.DSMT4">
                  <p:embed/>
                </p:oleObj>
              </mc:Choice>
              <mc:Fallback>
                <p:oleObj name="Equation" r:id="rId10" imgW="12446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173" y="4859953"/>
                        <a:ext cx="1866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Δυναμική DC </a:t>
            </a:r>
            <a:r>
              <a:rPr lang="el-GR" dirty="0" smtClean="0"/>
              <a:t>κινητήρων</a:t>
            </a:r>
          </a:p>
          <a:p>
            <a:r>
              <a:rPr lang="el-GR" dirty="0" smtClean="0"/>
              <a:t>Πρόβλημα ρύθμισης</a:t>
            </a:r>
          </a:p>
          <a:p>
            <a:r>
              <a:rPr lang="el-GR" dirty="0" smtClean="0"/>
              <a:t>PD </a:t>
            </a:r>
            <a:r>
              <a:rPr lang="el-GR" dirty="0"/>
              <a:t>και PID </a:t>
            </a:r>
            <a:r>
              <a:rPr lang="el-GR" dirty="0" smtClean="0"/>
              <a:t>αντισταθμιστές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l-GR" dirty="0" smtClean="0"/>
              <a:t>Ι</a:t>
            </a:r>
            <a:r>
              <a:rPr lang="en-US" dirty="0" smtClean="0"/>
              <a:t>D </a:t>
            </a:r>
            <a:r>
              <a:rPr lang="el-GR" dirty="0"/>
              <a:t>αντισταθμιστής (</a:t>
            </a:r>
            <a:r>
              <a:rPr lang="el-GR" dirty="0" smtClean="0"/>
              <a:t>1/4)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Για να αποβάλουμε μια σταθερή διαταραχή με τον </a:t>
            </a:r>
            <a:r>
              <a:rPr lang="en-US" sz="2400" dirty="0"/>
              <a:t>PD</a:t>
            </a:r>
            <a:r>
              <a:rPr lang="el-GR" sz="2400" dirty="0"/>
              <a:t> έλεγχο, χρειάζονται </a:t>
            </a:r>
            <a:r>
              <a:rPr lang="el-GR" sz="2400" dirty="0" smtClean="0"/>
              <a:t>μελα </a:t>
            </a:r>
            <a:r>
              <a:rPr lang="el-GR" sz="2400" dirty="0"/>
              <a:t>κέρδη στον </a:t>
            </a:r>
            <a:r>
              <a:rPr lang="el-GR" sz="2400" dirty="0" smtClean="0"/>
              <a:t>ελεγκτή</a:t>
            </a:r>
            <a:endParaRPr lang="el-GR" sz="2400" dirty="0"/>
          </a:p>
          <a:p>
            <a:r>
              <a:rPr lang="el-GR" sz="2400" dirty="0"/>
              <a:t>Με την χρήση ολοκληρωτικού ελέγχου μπορούμε να επιτύχουμε  μηδενικό σφάλμα σταθερής κατάστασης, κρατώντας μικρά τα </a:t>
            </a:r>
            <a:r>
              <a:rPr lang="el-GR" sz="2400" dirty="0" smtClean="0"/>
              <a:t>κέρδη</a:t>
            </a:r>
          </a:p>
          <a:p>
            <a:r>
              <a:rPr lang="el-GR" sz="2400" dirty="0"/>
              <a:t>Προσθέτουμε τον ολοκληρωτικό όρο στον αντισταθμιστή </a:t>
            </a:r>
            <a:r>
              <a:rPr lang="en-US" sz="2400" dirty="0" smtClean="0"/>
              <a:t>PD</a:t>
            </a:r>
            <a:endParaRPr lang="el-GR" sz="2400" dirty="0"/>
          </a:p>
          <a:p>
            <a:r>
              <a:rPr lang="el-GR" sz="2400" dirty="0"/>
              <a:t>Ο </a:t>
            </a:r>
            <a:r>
              <a:rPr lang="en-US" sz="2400" dirty="0"/>
              <a:t>PID</a:t>
            </a:r>
            <a:r>
              <a:rPr lang="el-GR" sz="2400" dirty="0"/>
              <a:t> ελεγκτής φαίνεται στο ακόλουθο </a:t>
            </a:r>
            <a:r>
              <a:rPr lang="el-GR" sz="2400" dirty="0" smtClean="0"/>
              <a:t>σχήμα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6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l-GR" dirty="0" smtClean="0"/>
              <a:t>Ι</a:t>
            </a:r>
            <a:r>
              <a:rPr lang="en-US" dirty="0" smtClean="0"/>
              <a:t>D </a:t>
            </a:r>
            <a:r>
              <a:rPr lang="el-GR" dirty="0" smtClean="0"/>
              <a:t>αντισταθμιστής (2/4)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2" y="1616424"/>
            <a:ext cx="7840136" cy="4407790"/>
          </a:xfrm>
        </p:spPr>
      </p:pic>
      <p:sp>
        <p:nvSpPr>
          <p:cNvPr id="12" name="Rectangle 11"/>
          <p:cNvSpPr/>
          <p:nvPr/>
        </p:nvSpPr>
        <p:spPr>
          <a:xfrm>
            <a:off x="1774965" y="6035597"/>
            <a:ext cx="582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Εικόνα </a:t>
            </a:r>
            <a:r>
              <a:rPr lang="el-GR" sz="2000" dirty="0" smtClean="0"/>
              <a:t>9: </a:t>
            </a:r>
            <a:r>
              <a:rPr lang="el-GR" altLang="en-US" sz="2000" dirty="0"/>
              <a:t>Το κλειστό σύστημα για τον </a:t>
            </a:r>
            <a:r>
              <a:rPr lang="en-US" altLang="en-US" sz="2000" dirty="0" smtClean="0"/>
              <a:t>P</a:t>
            </a:r>
            <a:r>
              <a:rPr lang="el-GR" altLang="en-US" sz="2000" dirty="0" smtClean="0"/>
              <a:t>Ι</a:t>
            </a:r>
            <a:r>
              <a:rPr lang="en-US" altLang="en-US" sz="2000" dirty="0" smtClean="0"/>
              <a:t>D </a:t>
            </a:r>
            <a:r>
              <a:rPr lang="el-GR" altLang="en-US" sz="2000" dirty="0" smtClean="0"/>
              <a:t>ελεγκτή.</a:t>
            </a:r>
            <a:endParaRPr lang="el-G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42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l-GR" dirty="0" smtClean="0"/>
              <a:t>Ι</a:t>
            </a:r>
            <a:r>
              <a:rPr lang="en-US" dirty="0" smtClean="0"/>
              <a:t>D </a:t>
            </a:r>
            <a:r>
              <a:rPr lang="el-GR" dirty="0" smtClean="0"/>
              <a:t>αντισταθμιστής (3/4)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2520280"/>
          </a:xfrm>
        </p:spPr>
        <p:txBody>
          <a:bodyPr>
            <a:normAutofit/>
          </a:bodyPr>
          <a:lstStyle/>
          <a:p>
            <a:r>
              <a:rPr lang="el-GR" sz="2400" dirty="0"/>
              <a:t>Ο </a:t>
            </a:r>
            <a:r>
              <a:rPr lang="en-US" sz="2400" dirty="0"/>
              <a:t>PID</a:t>
            </a:r>
            <a:r>
              <a:rPr lang="el-GR" sz="2400" dirty="0"/>
              <a:t> ελεγκτής επιτυγχάνει ακριβής παρακολούθηση της βηματικής (και ράμπας) εισόδου στην σταθερή κατάσταση, αποβάλλοντας βηματικές διαταραχές, με την προϋπόθεση ότι το κλειστό σύστημα είναι ευσταθές</a:t>
            </a:r>
            <a:endParaRPr lang="en-US" sz="2400" dirty="0"/>
          </a:p>
          <a:p>
            <a:r>
              <a:rPr lang="el-GR" sz="2400" dirty="0"/>
              <a:t>Με τον αντισταθμιστή </a:t>
            </a:r>
            <a:r>
              <a:rPr lang="en-US" sz="2400" dirty="0"/>
              <a:t>PID</a:t>
            </a:r>
            <a:r>
              <a:rPr lang="el-GR" sz="2400" dirty="0"/>
              <a:t> το κλειστό σύστημα είναι τώρα το σύστημα τρίτης </a:t>
            </a:r>
            <a:r>
              <a:rPr lang="el-GR" sz="2400" dirty="0" smtClean="0"/>
              <a:t>τάξης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266033"/>
              </p:ext>
            </p:extLst>
          </p:nvPr>
        </p:nvGraphicFramePr>
        <p:xfrm>
          <a:off x="1657956" y="4046911"/>
          <a:ext cx="584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6" name="Equation" r:id="rId5" imgW="2921000" imgH="469900" progId="Equation.DSMT4">
                  <p:embed/>
                </p:oleObj>
              </mc:Choice>
              <mc:Fallback>
                <p:oleObj name="Equation" r:id="rId5" imgW="29210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956" y="4046911"/>
                        <a:ext cx="58420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26316"/>
              </p:ext>
            </p:extLst>
          </p:nvPr>
        </p:nvGraphicFramePr>
        <p:xfrm>
          <a:off x="1797656" y="5153532"/>
          <a:ext cx="556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7" name="Equation" r:id="rId7" imgW="2781300" imgH="254000" progId="Equation.DSMT4">
                  <p:embed/>
                </p:oleObj>
              </mc:Choice>
              <mc:Fallback>
                <p:oleObj name="Equation" r:id="rId7" imgW="27813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656" y="5153532"/>
                        <a:ext cx="5562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98192"/>
              </p:ext>
            </p:extLst>
          </p:nvPr>
        </p:nvGraphicFramePr>
        <p:xfrm>
          <a:off x="3277100" y="5658101"/>
          <a:ext cx="2792788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8" name="Equation" r:id="rId9" imgW="1396394" imgH="393529" progId="Equation.DSMT4">
                  <p:embed/>
                </p:oleObj>
              </mc:Choice>
              <mc:Fallback>
                <p:oleObj name="Equation" r:id="rId9" imgW="139639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100" y="5658101"/>
                        <a:ext cx="2792788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0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l-GR" dirty="0" smtClean="0"/>
              <a:t>Ι</a:t>
            </a:r>
            <a:r>
              <a:rPr lang="en-US" dirty="0" smtClean="0"/>
              <a:t>D </a:t>
            </a:r>
            <a:r>
              <a:rPr lang="el-GR" dirty="0" smtClean="0"/>
              <a:t>αντισταθμιστής (4/4)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296144"/>
          </a:xfrm>
        </p:spPr>
        <p:txBody>
          <a:bodyPr>
            <a:normAutofit/>
          </a:bodyPr>
          <a:lstStyle/>
          <a:p>
            <a:r>
              <a:rPr lang="el-GR" sz="2400" dirty="0"/>
              <a:t>Εφαρμόζοντας το κριτήριο </a:t>
            </a:r>
            <a:r>
              <a:rPr lang="en-US" sz="2400" dirty="0"/>
              <a:t>Routh</a:t>
            </a:r>
            <a:r>
              <a:rPr lang="el-GR" sz="2400" dirty="0"/>
              <a:t> στο πολυώνυμο, έχουμε ότι το κλειστό σύστημα είναι ευσταθές αν τα κέρδη είναι θετικά, και </a:t>
            </a:r>
            <a:r>
              <a:rPr lang="el-GR" sz="2400" dirty="0" smtClean="0"/>
              <a:t>επιπρόσθετα</a:t>
            </a:r>
            <a:endParaRPr lang="en-US" sz="24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69153"/>
              </p:ext>
            </p:extLst>
          </p:nvPr>
        </p:nvGraphicFramePr>
        <p:xfrm>
          <a:off x="2843808" y="2852937"/>
          <a:ext cx="2692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Equation" r:id="rId5" imgW="1346200" imgH="469900" progId="Equation.DSMT4">
                  <p:embed/>
                </p:oleObj>
              </mc:Choice>
              <mc:Fallback>
                <p:oleObj name="Equation" r:id="rId5" imgW="13462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852937"/>
                        <a:ext cx="2692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8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Σχεδιασμός Ελεγκτών».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eclass.upatras.gr/courses/EE662/index.php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Έλεγχος αποζευγμένων </a:t>
            </a:r>
            <a:br>
              <a:rPr lang="el-GR" dirty="0" smtClean="0"/>
            </a:br>
            <a:r>
              <a:rPr lang="el-GR" dirty="0" smtClean="0"/>
              <a:t>συνδέσμων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πρόβλημα του ελέγχου ρομποτικών συστημάτων είναι ο καθορισμός των ροπών εισόδου στους συνδέσμους που χρειάζονται για να κάνουν το άκρο του ρομπότ να ακολουθήσει συγκεκριμένη </a:t>
            </a:r>
            <a:r>
              <a:rPr lang="el-GR" sz="2400" dirty="0" smtClean="0"/>
              <a:t>κίνηση</a:t>
            </a:r>
          </a:p>
          <a:p>
            <a:r>
              <a:rPr lang="el-GR" sz="2400" dirty="0"/>
              <a:t>Μελετάμε την απλούστερη τεχνική ελέγχου, τον έλεγχο ανεξάρτητων συνδέσμων</a:t>
            </a:r>
            <a:endParaRPr lang="en-US" sz="2400" dirty="0"/>
          </a:p>
          <a:p>
            <a:r>
              <a:rPr lang="el-GR" sz="2400" dirty="0"/>
              <a:t>Τα αποτελέσματα της σύζευξης ενός βραχίονα με τους άλλους βραχίονες  κατά την κίνησή τους δεν λαμβάνονται υπόψη ή υπολογίζονται ως διαταραχή και κάθε άξονας του ρομπότ ελέγχεται από ένα σύστημα μιας εισόδου / μιας εξόδου, όπως φαίνεται στο ακόλουθο </a:t>
            </a:r>
            <a:r>
              <a:rPr lang="el-GR" sz="2400" dirty="0" smtClean="0"/>
              <a:t>σχήμα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19"/>
            <a:ext cx="8856984" cy="5811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1: </a:t>
            </a:r>
            <a:r>
              <a:rPr lang="el-GR" sz="1400" dirty="0" smtClean="0"/>
              <a:t>Βασική </a:t>
            </a:r>
            <a:r>
              <a:rPr lang="el-GR" sz="1400" dirty="0"/>
              <a:t>δομή συστήματος ελέγχου με </a:t>
            </a:r>
            <a:r>
              <a:rPr lang="el-GR" sz="1400" dirty="0" smtClean="0"/>
              <a:t>ανατροφοδότηση</a:t>
            </a:r>
            <a:r>
              <a:rPr lang="el-GR" altLang="en-US" sz="1400" dirty="0" smtClean="0"/>
              <a:t>, </a:t>
            </a:r>
            <a:r>
              <a:rPr lang="el-GR" sz="1400" dirty="0" smtClean="0"/>
              <a:t>Ίδιο έργο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2: </a:t>
            </a:r>
            <a:r>
              <a:rPr lang="el-GR" sz="1400" dirty="0"/>
              <a:t>Ηλεκτρικό ισοδύναμο ενός </a:t>
            </a:r>
            <a:r>
              <a:rPr lang="en-US" sz="1400" dirty="0"/>
              <a:t>DC </a:t>
            </a:r>
            <a:r>
              <a:rPr lang="el-GR" sz="1400" dirty="0" smtClean="0"/>
              <a:t>κινητήρα</a:t>
            </a:r>
            <a:r>
              <a:rPr lang="en-US" sz="1400" dirty="0" smtClean="0"/>
              <a:t>,</a:t>
            </a:r>
            <a:r>
              <a:rPr lang="el-GR" sz="1400" dirty="0" smtClean="0"/>
              <a:t> Ίδιο έργο.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3: </a:t>
            </a:r>
            <a:r>
              <a:rPr lang="el-GR" sz="1400" dirty="0"/>
              <a:t>Καμπύλες ροπής - στροφών, </a:t>
            </a:r>
            <a:r>
              <a:rPr lang="el-GR" sz="1400" dirty="0" smtClean="0"/>
              <a:t>Ίδιο έργο.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4:</a:t>
            </a:r>
            <a:r>
              <a:rPr lang="el-GR" sz="1400" dirty="0" smtClean="0"/>
              <a:t> </a:t>
            </a:r>
            <a:r>
              <a:rPr lang="el-GR" sz="1400" dirty="0"/>
              <a:t>Διασύνδεση κινητήρα - φορτίου με γρανάζια, </a:t>
            </a:r>
            <a:r>
              <a:rPr lang="el-GR" sz="1400" dirty="0" smtClean="0"/>
              <a:t>Ίδιο έργο.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5:</a:t>
            </a:r>
            <a:r>
              <a:rPr lang="el-GR" sz="1400" dirty="0" smtClean="0"/>
              <a:t> </a:t>
            </a:r>
            <a:r>
              <a:rPr lang="el-GR" sz="1400" dirty="0"/>
              <a:t>Σύστημα </a:t>
            </a:r>
            <a:r>
              <a:rPr lang="en-US" sz="1400" dirty="0"/>
              <a:t>DC </a:t>
            </a:r>
            <a:r>
              <a:rPr lang="el-GR" sz="1400" dirty="0"/>
              <a:t>κινητήρα, </a:t>
            </a:r>
            <a:r>
              <a:rPr lang="el-GR" sz="1400" dirty="0" smtClean="0"/>
              <a:t>Ίδιο έργο.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6</a:t>
            </a:r>
            <a:r>
              <a:rPr lang="el-GR" sz="1400" dirty="0" smtClean="0">
                <a:solidFill>
                  <a:srgbClr val="FF0000"/>
                </a:solidFill>
              </a:rPr>
              <a:t>:</a:t>
            </a:r>
            <a:r>
              <a:rPr lang="el-GR" sz="1400" dirty="0" smtClean="0"/>
              <a:t> </a:t>
            </a:r>
            <a:r>
              <a:rPr lang="el-GR" sz="1400" dirty="0"/>
              <a:t>Σύστημα </a:t>
            </a:r>
            <a:r>
              <a:rPr lang="en-US" sz="1400" dirty="0"/>
              <a:t>DC </a:t>
            </a:r>
            <a:r>
              <a:rPr lang="el-GR" sz="1400" dirty="0"/>
              <a:t>κινητήρα μειωμένης τάξης, </a:t>
            </a:r>
            <a:r>
              <a:rPr lang="el-GR" sz="1400" dirty="0" smtClean="0"/>
              <a:t>Ίδιο έργο.</a:t>
            </a:r>
            <a:endParaRPr lang="en-US" sz="1400" dirty="0" smtClean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7:</a:t>
            </a:r>
            <a:r>
              <a:rPr lang="el-GR" sz="1400" dirty="0" smtClean="0"/>
              <a:t> </a:t>
            </a:r>
            <a:r>
              <a:rPr lang="el-GR" sz="1400" dirty="0"/>
              <a:t>Απλοποιημένο μοντέλο κινητήρα, </a:t>
            </a:r>
            <a:r>
              <a:rPr lang="el-GR" sz="1400" dirty="0" smtClean="0"/>
              <a:t>Ίδιο έργο.</a:t>
            </a:r>
            <a:endParaRPr lang="en-US" sz="1400" dirty="0" smtClean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8: </a:t>
            </a:r>
            <a:r>
              <a:rPr lang="el-GR" altLang="en-US" sz="1400" dirty="0"/>
              <a:t>Το κλειστό σύστημα για τον </a:t>
            </a:r>
            <a:r>
              <a:rPr lang="en-US" altLang="en-US" sz="1400" dirty="0"/>
              <a:t>PD </a:t>
            </a:r>
            <a:r>
              <a:rPr lang="el-GR" altLang="en-US" sz="1400" dirty="0" smtClean="0"/>
              <a:t>ελεγκτή</a:t>
            </a:r>
            <a:r>
              <a:rPr lang="el-GR" sz="1400" dirty="0" smtClean="0"/>
              <a:t>, Ίδιο έργο.</a:t>
            </a:r>
            <a:endParaRPr lang="en-US" sz="1400" dirty="0" smtClean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9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altLang="en-US" sz="1400" dirty="0"/>
              <a:t>Το κλειστό σύστημα για τον </a:t>
            </a:r>
            <a:r>
              <a:rPr lang="en-US" altLang="en-US" sz="1400" dirty="0" smtClean="0"/>
              <a:t>PID </a:t>
            </a:r>
            <a:r>
              <a:rPr lang="el-GR" altLang="en-US" sz="1400" dirty="0" smtClean="0"/>
              <a:t>ελεγκτή</a:t>
            </a:r>
            <a:r>
              <a:rPr lang="el-GR" sz="1400" dirty="0" smtClean="0"/>
              <a:t>, </a:t>
            </a:r>
            <a:r>
              <a:rPr lang="el-GR" sz="1400" dirty="0"/>
              <a:t>Ίδιο έργο</a:t>
            </a:r>
            <a:r>
              <a:rPr lang="el-GR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525344"/>
            <a:ext cx="80682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Έλεγχος αποζευγμένων </a:t>
            </a:r>
            <a:br>
              <a:rPr lang="el-GR" dirty="0" smtClean="0"/>
            </a:br>
            <a:r>
              <a:rPr lang="el-GR" dirty="0" smtClean="0"/>
              <a:t>συνδέσμων (2/2)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8" y="1643182"/>
            <a:ext cx="8229600" cy="2879508"/>
          </a:xfrm>
        </p:spPr>
      </p:pic>
      <p:sp>
        <p:nvSpPr>
          <p:cNvPr id="11" name="TextBox 10"/>
          <p:cNvSpPr txBox="1"/>
          <p:nvPr/>
        </p:nvSpPr>
        <p:spPr>
          <a:xfrm>
            <a:off x="1331640" y="4909006"/>
            <a:ext cx="6480720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1: Βασική δομή συστήματος ελέγχου με ανατροφοδότηση.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498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(1/14)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Οι δυναμική εξίσωση για ένα ρομπότ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βαθμών </a:t>
                </a:r>
                <a:r>
                  <a:rPr lang="el-GR" sz="2400" dirty="0" smtClean="0"/>
                  <a:t>ελευθερίας δίνεται ως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5"/>
                <a:stretch>
                  <a:fillRect l="-963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66068"/>
              </p:ext>
            </p:extLst>
          </p:nvPr>
        </p:nvGraphicFramePr>
        <p:xfrm>
          <a:off x="2771847" y="2460157"/>
          <a:ext cx="3452902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6" imgW="1726451" imgH="203112" progId="Equation.DSMT4">
                  <p:embed/>
                </p:oleObj>
              </mc:Choice>
              <mc:Fallback>
                <p:oleObj name="Equation" r:id="rId6" imgW="1726451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47" y="2460157"/>
                        <a:ext cx="3452902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57200" y="3009186"/>
                <a:ext cx="8229600" cy="3006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εξίσωση εκφράζει τη </a:t>
                </a:r>
                <a:r>
                  <a:rPr lang="el-GR" sz="2400" dirty="0"/>
                  <a:t>δυναμική μιας αλυσίδας διασυνδεόμενων ιδανικών στερεών, υποθέτοντας ότι ασκείται στους συνδέσμους τους μια γενικευμένη </a:t>
                </a:r>
                <a:r>
                  <a:rPr lang="el-GR" sz="2400" dirty="0" smtClean="0"/>
                  <a:t>δύναμη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400" dirty="0"/>
              </a:p>
              <a:p>
                <a:r>
                  <a:rPr lang="el-GR" sz="2400" dirty="0" smtClean="0"/>
                  <a:t>Μειονεκτήματα της έκφρασης</a:t>
                </a:r>
              </a:p>
              <a:p>
                <a:pPr lvl="1"/>
                <a:r>
                  <a:rPr lang="el-GR" sz="2000" dirty="0"/>
                  <a:t>Διάφορα δυναμικά φαινόμενα όπως η τριβή στους συνδέσμους δεν λαμβάνονται υπόψη</a:t>
                </a:r>
                <a:endParaRPr lang="en-US" sz="2000" dirty="0"/>
              </a:p>
              <a:p>
                <a:pPr lvl="1"/>
                <a:r>
                  <a:rPr lang="el-GR" sz="2000" dirty="0"/>
                  <a:t>Κανένα φυσικό σώμα δεν είναι τελείως στερεό και με σταθερό </a:t>
                </a:r>
                <a:r>
                  <a:rPr lang="el-GR" sz="2000" dirty="0" smtClean="0"/>
                  <a:t>σχήμα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09186"/>
                <a:ext cx="8229600" cy="3006216"/>
              </a:xfrm>
              <a:prstGeom prst="rect">
                <a:avLst/>
              </a:prstGeom>
              <a:blipFill rotWithShape="0">
                <a:blip r:embed="rId8"/>
                <a:stretch>
                  <a:fillRect l="-963" t="-1623" b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(2/14)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6" y="1858081"/>
            <a:ext cx="7645047" cy="2926334"/>
          </a:xfrm>
        </p:spPr>
      </p:pic>
      <p:sp>
        <p:nvSpPr>
          <p:cNvPr id="10" name="TextBox 9"/>
          <p:cNvSpPr txBox="1"/>
          <p:nvPr/>
        </p:nvSpPr>
        <p:spPr>
          <a:xfrm>
            <a:off x="1727683" y="5039868"/>
            <a:ext cx="5688632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2: Ηλεκτρικό ισοδύναμο ενός </a:t>
            </a:r>
            <a:r>
              <a:rPr lang="en-US" sz="2000" dirty="0" smtClean="0"/>
              <a:t>DC </a:t>
            </a:r>
            <a:r>
              <a:rPr lang="el-GR" sz="2000" dirty="0" smtClean="0"/>
              <a:t>κινητήρα.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794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(3/14)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 smtClean="0"/>
                  <a:t> τάση εισόδου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συντελεστής αυτεπαγωγής πηνίου ρότορα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αντίσταση ρότορα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τάση από επαγωγή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ρεύμα στο ρότορα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θέση ρότορα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παραγόμενη ροπή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ροπή φορτίου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 smtClean="0"/>
                  <a:t> μαγνητική ροή λόγω του στάτη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22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1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Δυναμική </a:t>
            </a:r>
            <a:r>
              <a:rPr lang="el-GR" dirty="0" smtClean="0"/>
              <a:t>κινητήρων (4/14)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διαφορική εξίσωση του κυκλώματος δίνεται ως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061612"/>
              </p:ext>
            </p:extLst>
          </p:nvPr>
        </p:nvGraphicFramePr>
        <p:xfrm>
          <a:off x="3292321" y="2040657"/>
          <a:ext cx="241195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3" name="Equation" r:id="rId5" imgW="1205977" imgH="393529" progId="Equation.DSMT4">
                  <p:embed/>
                </p:oleObj>
              </mc:Choice>
              <mc:Fallback>
                <p:oleObj name="Equation" r:id="rId5" imgW="120597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321" y="2040657"/>
                        <a:ext cx="2411954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70506" y="283153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διαφορική εξίσωση του κυκλώματος δίνεται ως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61981"/>
              </p:ext>
            </p:extLst>
          </p:nvPr>
        </p:nvGraphicFramePr>
        <p:xfrm>
          <a:off x="3393398" y="3316324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4" name="Equation" r:id="rId7" imgW="1104900" imgH="228600" progId="Equation.DSMT4">
                  <p:embed/>
                </p:oleObj>
              </mc:Choice>
              <mc:Fallback>
                <p:oleObj name="Equation" r:id="rId7" imgW="1104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398" y="3316324"/>
                        <a:ext cx="220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171876"/>
              </p:ext>
            </p:extLst>
          </p:nvPr>
        </p:nvGraphicFramePr>
        <p:xfrm>
          <a:off x="2632208" y="3773524"/>
          <a:ext cx="373218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5" name="Equation" r:id="rId9" imgW="1866090" imgH="393529" progId="Equation.DSMT4">
                  <p:embed/>
                </p:oleObj>
              </mc:Choice>
              <mc:Fallback>
                <p:oleObj name="Equation" r:id="rId9" imgW="186609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208" y="3773524"/>
                        <a:ext cx="3732180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57200" y="4556954"/>
                <a:ext cx="8229600" cy="1680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Μπορούμε να προσδιορίσουμε την σταθερά ροπής του κινητήρα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χρησιμοποιώντας  ένα σετ καμπύλων ροπής – ταχύτητας όπως φαίνεται στο σχήμα που </a:t>
                </a:r>
                <a:r>
                  <a:rPr lang="el-GR" sz="2400" dirty="0" smtClean="0"/>
                  <a:t>ακολουθεί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56954"/>
                <a:ext cx="8229600" cy="1680357"/>
              </a:xfrm>
              <a:prstGeom prst="rect">
                <a:avLst/>
              </a:prstGeom>
              <a:blipFill rotWithShape="0">
                <a:blip r:embed="rId11"/>
                <a:stretch>
                  <a:fillRect l="-963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1320</Words>
  <Application>Microsoft Office PowerPoint</Application>
  <PresentationFormat>On-screen Show (4:3)</PresentationFormat>
  <Paragraphs>235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Calibri</vt:lpstr>
      <vt:lpstr>Cambria Math</vt:lpstr>
      <vt:lpstr>Times New Roman</vt:lpstr>
      <vt:lpstr>Wingdings</vt:lpstr>
      <vt:lpstr>Θέμα του Office</vt:lpstr>
      <vt:lpstr>Equation</vt:lpstr>
      <vt:lpstr>Εισαγωγή στη Ρομποτική</vt:lpstr>
      <vt:lpstr>Σκοποί  ενότητας</vt:lpstr>
      <vt:lpstr>Περιεχόμενα ενότητας</vt:lpstr>
      <vt:lpstr>Έλεγχος αποζευγμένων  συνδέσμων (1/2)</vt:lpstr>
      <vt:lpstr>Έλεγχος αποζευγμένων  συνδέσμων (2/2)</vt:lpstr>
      <vt:lpstr>Δυναμική κινητήρων (1/14)</vt:lpstr>
      <vt:lpstr>Δυναμική κινητήρων (2/14)</vt:lpstr>
      <vt:lpstr>Δυναμική κινητήρων (3/14)</vt:lpstr>
      <vt:lpstr>Δυναμική κινητήρων (4/14)</vt:lpstr>
      <vt:lpstr>Δυναμική κινητήρων (5/14)</vt:lpstr>
      <vt:lpstr>Δυναμική κινητήρων (6/14)</vt:lpstr>
      <vt:lpstr>Δυναμική κινητήρων (7/14)</vt:lpstr>
      <vt:lpstr>Δυναμική κινητήρων (8/14)</vt:lpstr>
      <vt:lpstr>Δυναμική κινητήρων (9/14)</vt:lpstr>
      <vt:lpstr>Δυναμική κινητήρων (10/14)</vt:lpstr>
      <vt:lpstr>Δυναμική κινητήρων (11/14)</vt:lpstr>
      <vt:lpstr>Δυναμική κινητήρων (12/14)</vt:lpstr>
      <vt:lpstr>Δυναμική κινητήρων (13/14)</vt:lpstr>
      <vt:lpstr>Δυναμική κινητήρων (14/14)</vt:lpstr>
      <vt:lpstr>Παρακολούθηση καθορισμένου σημείου (1/5)</vt:lpstr>
      <vt:lpstr>Παρακολούθηση καθορισμένου σημείου (2/5)</vt:lpstr>
      <vt:lpstr>Παρακολούθηση καθορισμένου σημείου (3/5)</vt:lpstr>
      <vt:lpstr>Παρακολούθηση καθορισμένου σημείου (4/5)</vt:lpstr>
      <vt:lpstr>Παρακολούθηση καθορισμένου σημείου (5/5)</vt:lpstr>
      <vt:lpstr>PD αντισταθμιστής (1/5)</vt:lpstr>
      <vt:lpstr>PD αντισταθμιστής (2/5)</vt:lpstr>
      <vt:lpstr>PD αντισταθμιστής (3/5)</vt:lpstr>
      <vt:lpstr>PD αντισταθμιστής (4/5)</vt:lpstr>
      <vt:lpstr>PD αντισταθμιστής (5/5)</vt:lpstr>
      <vt:lpstr>PΙD αντισταθμιστής (1/4)</vt:lpstr>
      <vt:lpstr>PΙD αντισταθμιστής (2/4)</vt:lpstr>
      <vt:lpstr>PΙD αντισταθμιστής (3/4)</vt:lpstr>
      <vt:lpstr>PΙD αντισταθμιστής (4/4)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566</cp:revision>
  <dcterms:created xsi:type="dcterms:W3CDTF">2012-09-06T09:03:05Z</dcterms:created>
  <dcterms:modified xsi:type="dcterms:W3CDTF">2015-11-30T15:07:47Z</dcterms:modified>
</cp:coreProperties>
</file>