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9" r:id="rId2"/>
    <p:sldId id="324" r:id="rId3"/>
    <p:sldId id="328" r:id="rId4"/>
    <p:sldId id="322" r:id="rId5"/>
    <p:sldId id="329" r:id="rId6"/>
    <p:sldId id="323" r:id="rId7"/>
    <p:sldId id="326" r:id="rId8"/>
    <p:sldId id="327" r:id="rId9"/>
    <p:sldId id="330" r:id="rId10"/>
    <p:sldId id="331" r:id="rId11"/>
    <p:sldId id="318" r:id="rId12"/>
    <p:sldId id="272" r:id="rId13"/>
    <p:sldId id="321" r:id="rId14"/>
    <p:sldId id="332" r:id="rId15"/>
    <p:sldId id="284" r:id="rId16"/>
    <p:sldId id="307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Λοίζος Σόφος" initials="ΛΣ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94660"/>
  </p:normalViewPr>
  <p:slideViewPr>
    <p:cSldViewPr>
      <p:cViewPr varScale="1">
        <p:scale>
          <a:sx n="67" d="100"/>
          <a:sy n="67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D1457-11D8-4A90-B566-8EA2456D75B6}" type="datetimeFigureOut">
              <a:rPr lang="el-GR" smtClean="0"/>
              <a:t>23/2/2017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38FD-BC8C-4679-A92A-AC8E23D218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67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23/2/2017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23/2/2017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23/2/2017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23/2/2017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arvanitis@upatras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21.org/storage/documents/21st_century_skills_education_and_competitiveness_guide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minality.org/about/whatisliminality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-2216" y="260648"/>
            <a:ext cx="9144000" cy="154016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el-GR" sz="2800" b="1" dirty="0" smtClean="0">
                <a:solidFill>
                  <a:schemeClr val="bg1">
                    <a:lumMod val="50000"/>
                  </a:schemeClr>
                </a:solidFill>
              </a:rPr>
              <a:t>Εκπαιδεύοντας τον πολίτη του κόσμου. </a:t>
            </a:r>
            <a:br>
              <a:rPr lang="el-GR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sz="2800" b="1" dirty="0" smtClean="0">
                <a:solidFill>
                  <a:schemeClr val="bg1">
                    <a:lumMod val="50000"/>
                  </a:schemeClr>
                </a:solidFill>
              </a:rPr>
              <a:t>Προς μια μετασχηματιστική διαπολιτισμική παιδαγωγική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l-GR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 flipH="1">
            <a:off x="1259632" y="5589240"/>
            <a:ext cx="6102536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Τίτλος 3"/>
          <p:cNvSpPr txBox="1">
            <a:spLocks/>
          </p:cNvSpPr>
          <p:nvPr/>
        </p:nvSpPr>
        <p:spPr>
          <a:xfrm>
            <a:off x="-37318" y="2377978"/>
            <a:ext cx="9144000" cy="2185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1600" b="1" dirty="0" smtClean="0"/>
          </a:p>
          <a:p>
            <a:r>
              <a:rPr lang="el-GR" sz="2000" b="1" dirty="0" smtClean="0"/>
              <a:t>ΕΥΓΕΝΙΑ ΑΡΒΑΝΙΤΗ</a:t>
            </a:r>
            <a:endParaRPr lang="el-GR" sz="2000" b="1" dirty="0"/>
          </a:p>
          <a:p>
            <a:r>
              <a:rPr lang="el-GR" sz="1800" dirty="0" smtClean="0"/>
              <a:t>Επίκουρη Καθηγήτρια</a:t>
            </a:r>
          </a:p>
          <a:p>
            <a:r>
              <a:rPr lang="el-GR" sz="1800" dirty="0"/>
              <a:t>Τμήμα Επιστημών της Εκπαίδευσης &amp; Αγωγής στην Προσχολική Ηλικία, </a:t>
            </a:r>
            <a:endParaRPr lang="el-GR" sz="1800" dirty="0" smtClean="0"/>
          </a:p>
          <a:p>
            <a:r>
              <a:rPr lang="el-GR" sz="1800" dirty="0" smtClean="0"/>
              <a:t>Πανεπιστήμιο </a:t>
            </a:r>
            <a:r>
              <a:rPr lang="el-GR" sz="1800" dirty="0"/>
              <a:t>Πατρών</a:t>
            </a:r>
          </a:p>
          <a:p>
            <a:r>
              <a:rPr lang="en-GB" sz="1800" dirty="0" smtClean="0">
                <a:hlinkClick r:id="rId2"/>
              </a:rPr>
              <a:t>earvanitis@upatras.gr</a:t>
            </a:r>
            <a:endParaRPr lang="el-GR" sz="1800" dirty="0"/>
          </a:p>
        </p:txBody>
      </p:sp>
      <p:cxnSp>
        <p:nvCxnSpPr>
          <p:cNvPr id="14" name="Ευθεία γραμμή σύνδεσης 13"/>
          <p:cNvCxnSpPr/>
          <p:nvPr/>
        </p:nvCxnSpPr>
        <p:spPr>
          <a:xfrm flipH="1">
            <a:off x="1483414" y="2089393"/>
            <a:ext cx="6102536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 flipH="1">
            <a:off x="-17168" y="1"/>
            <a:ext cx="9148556" cy="0"/>
          </a:xfrm>
          <a:prstGeom prst="line">
            <a:avLst/>
          </a:prstGeom>
          <a:ln w="190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 flipH="1">
            <a:off x="-17168" y="6813376"/>
            <a:ext cx="9197680" cy="0"/>
          </a:xfrm>
          <a:prstGeom prst="line">
            <a:avLst/>
          </a:prstGeom>
          <a:ln w="190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3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79208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Διαπολιτισμική ικανότητα </a:t>
            </a:r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6577607"/>
            <a:ext cx="9144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1736"/>
            <a:ext cx="7372767" cy="552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79208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Νέες δεξιότητες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21</a:t>
            </a:r>
            <a:r>
              <a:rPr lang="el-GR" baseline="30000" dirty="0" smtClean="0">
                <a:solidFill>
                  <a:schemeClr val="bg1"/>
                </a:solidFill>
              </a:rPr>
              <a:t>ου</a:t>
            </a:r>
            <a:r>
              <a:rPr lang="el-GR" dirty="0" smtClean="0">
                <a:solidFill>
                  <a:schemeClr val="bg1"/>
                </a:solidFill>
              </a:rPr>
              <a:t> αιώνα </a:t>
            </a:r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6577607"/>
            <a:ext cx="9144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consultancy.uk/beheer/media/Students-require-16-skills-for-the-21st-century-15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8964488" cy="485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5930917"/>
            <a:ext cx="47243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Partnership for 21st Century Skills. 2008</a:t>
            </a:r>
            <a:r>
              <a:rPr lang="en-US" sz="1200" b="1" dirty="0" smtClean="0"/>
              <a:t>. </a:t>
            </a:r>
          </a:p>
          <a:p>
            <a:r>
              <a:rPr lang="en-US" sz="800" u="sng" dirty="0" smtClean="0">
                <a:hlinkClick r:id="rId3"/>
              </a:rPr>
              <a:t>http</a:t>
            </a:r>
            <a:r>
              <a:rPr lang="en-US" sz="800" u="sng" dirty="0">
                <a:hlinkClick r:id="rId3"/>
              </a:rPr>
              <a:t>://www.p21.org/storage/documents/21st_century_skills_education_and_competitiveness_guide.pdf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30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792087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l"/>
            <a:r>
              <a:rPr lang="el-GR" dirty="0">
                <a:solidFill>
                  <a:schemeClr val="bg1"/>
                </a:solidFill>
              </a:rPr>
              <a:t>Διαπολιτισμική εκπαίδευση εκπαιδευτικών </a:t>
            </a:r>
            <a:endParaRPr lang="el-GR" sz="3600" dirty="0">
              <a:solidFill>
                <a:schemeClr val="bg1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6577607"/>
            <a:ext cx="9144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>
          <a:xfrm>
            <a:off x="251520" y="764705"/>
            <a:ext cx="3827548" cy="5812902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Οι 7 αρχές για τη Νέα Διαπολιτισμική Μάθηση :</a:t>
            </a:r>
          </a:p>
          <a:p>
            <a:pPr algn="l"/>
            <a:endParaRPr lang="el-GR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l-GR" sz="2000" dirty="0" smtClean="0">
                <a:solidFill>
                  <a:schemeClr val="tx1"/>
                </a:solidFill>
              </a:rPr>
              <a:t>Πανταχού παρούσα μάθηση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2000" dirty="0" err="1" smtClean="0">
                <a:solidFill>
                  <a:schemeClr val="tx1"/>
                </a:solidFill>
              </a:rPr>
              <a:t>Πολυτροπική</a:t>
            </a:r>
            <a:r>
              <a:rPr lang="el-GR" sz="2000" dirty="0" smtClean="0">
                <a:solidFill>
                  <a:schemeClr val="tx1"/>
                </a:solidFill>
              </a:rPr>
              <a:t> μάθηση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2000" dirty="0" smtClean="0">
                <a:solidFill>
                  <a:schemeClr val="tx1"/>
                </a:solidFill>
              </a:rPr>
              <a:t>Διαμορφωτική αξιολόγηση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2000" dirty="0" smtClean="0">
                <a:solidFill>
                  <a:schemeClr val="tx1"/>
                </a:solidFill>
              </a:rPr>
              <a:t>Ενεργή απόκτηση γνώσης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2000" dirty="0" smtClean="0">
                <a:solidFill>
                  <a:schemeClr val="tx1"/>
                </a:solidFill>
              </a:rPr>
              <a:t>Συνεργατική νοημοσύνη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2000" dirty="0" smtClean="0">
                <a:solidFill>
                  <a:schemeClr val="tx1"/>
                </a:solidFill>
              </a:rPr>
              <a:t>Διαφοροποιημένη μάθηση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2000" dirty="0" err="1" smtClean="0">
                <a:solidFill>
                  <a:schemeClr val="tx1"/>
                </a:solidFill>
              </a:rPr>
              <a:t>Μεταγνώση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  <a:endParaRPr lang="el-GR" sz="2000" dirty="0">
              <a:solidFill>
                <a:schemeClr val="tx1"/>
              </a:solidFill>
            </a:endParaRPr>
          </a:p>
          <a:p>
            <a:pPr algn="l"/>
            <a:endParaRPr lang="el-GR" sz="1800" dirty="0" smtClean="0">
              <a:solidFill>
                <a:schemeClr val="tx1"/>
              </a:solidFill>
            </a:endParaRPr>
          </a:p>
          <a:p>
            <a:pPr algn="l"/>
            <a:endParaRPr lang="el-GR" sz="1800" b="1" dirty="0">
              <a:solidFill>
                <a:schemeClr val="tx1"/>
              </a:solidFill>
            </a:endParaRPr>
          </a:p>
          <a:p>
            <a:pPr algn="l"/>
            <a:endParaRPr lang="el-GR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297" t="22281" r="32518" b="21440"/>
          <a:stretch/>
        </p:blipFill>
        <p:spPr>
          <a:xfrm>
            <a:off x="4061426" y="980728"/>
            <a:ext cx="475252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79208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Σχεδιασμοί μάθησης </a:t>
            </a:r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-35511" y="6525344"/>
            <a:ext cx="9144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>
          <a:xfrm>
            <a:off x="419473" y="6841604"/>
            <a:ext cx="8640960" cy="41764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l-GR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l-GR" sz="2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836712"/>
            <a:ext cx="4007396" cy="57194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9485" t="25391" r="17901" b="14563"/>
          <a:stretch/>
        </p:blipFill>
        <p:spPr>
          <a:xfrm>
            <a:off x="251520" y="1340768"/>
            <a:ext cx="4752528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79208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Κοινότητα μάθησης –διάλογος  </a:t>
            </a:r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-35511" y="6525344"/>
            <a:ext cx="9144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>
          <a:xfrm>
            <a:off x="419473" y="6841604"/>
            <a:ext cx="8640960" cy="41764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l-GR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l-GR" sz="2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tx1"/>
              </a:solidFill>
            </a:endParaRPr>
          </a:p>
        </p:txBody>
      </p:sp>
      <p:pic>
        <p:nvPicPr>
          <p:cNvPr id="9" name="Picture 2" descr="Semaine européenne de la démocatie lo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2" y="914275"/>
            <a:ext cx="7716415" cy="139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071635"/>
              </p:ext>
            </p:extLst>
          </p:nvPr>
        </p:nvGraphicFramePr>
        <p:xfrm>
          <a:off x="179512" y="2462447"/>
          <a:ext cx="331236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4" imgW="11334440" imgH="16030448" progId="AcroExch.Document.DC">
                  <p:embed/>
                </p:oleObj>
              </mc:Choice>
              <mc:Fallback>
                <p:oleObj name="Acrobat Document" r:id="rId4" imgW="11334440" imgH="160304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2462447"/>
                        <a:ext cx="3312368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12304"/>
            <a:ext cx="3168352" cy="462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79208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Η έρευνα </a:t>
            </a:r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-35511" y="6525344"/>
            <a:ext cx="9144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>
          <a:xfrm>
            <a:off x="419473" y="6841604"/>
            <a:ext cx="8640960" cy="41764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l-GR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l-GR" sz="2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0" y="764704"/>
            <a:ext cx="4273252" cy="5760640"/>
          </a:xfrm>
          <a:prstGeom prst="rect">
            <a:avLst/>
          </a:prstGeom>
        </p:spPr>
      </p:pic>
      <p:pic>
        <p:nvPicPr>
          <p:cNvPr id="3074" name="Picture 2" descr="http://www.efsyn.gr/sites/efsyn.gr/files/wysiwyg/vivlio-exofilo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32" y="1018926"/>
            <a:ext cx="4093739" cy="54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79208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Εργαλεία εκπαίδευσης </a:t>
            </a:r>
            <a:r>
              <a:rPr lang="el-GR" dirty="0" smtClean="0">
                <a:solidFill>
                  <a:schemeClr val="bg1"/>
                </a:solidFill>
              </a:rPr>
              <a:t>εκπαιδευτικών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0" y="1124744"/>
            <a:ext cx="7992889" cy="5112568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 err="1" smtClean="0">
                <a:solidFill>
                  <a:schemeClr val="tx1"/>
                </a:solidFill>
              </a:rPr>
              <a:t>Αναστοχαστική</a:t>
            </a:r>
            <a:r>
              <a:rPr lang="el-GR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πρακτική σε κοινότητες </a:t>
            </a:r>
            <a:r>
              <a:rPr lang="el-GR" sz="2400" dirty="0" smtClean="0">
                <a:solidFill>
                  <a:schemeClr val="tx1"/>
                </a:solidFill>
              </a:rPr>
              <a:t>μάθησης  </a:t>
            </a:r>
            <a:endParaRPr lang="el-GR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1"/>
                </a:solidFill>
              </a:rPr>
              <a:t>Διδακτικός σχεδιασμός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1"/>
                </a:solidFill>
              </a:rPr>
              <a:t>ομότιμη μάθηση </a:t>
            </a:r>
            <a:r>
              <a:rPr lang="el-GR" sz="2400" dirty="0" smtClean="0">
                <a:solidFill>
                  <a:schemeClr val="tx1"/>
                </a:solidFill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2400" dirty="0" err="1" smtClean="0">
                <a:solidFill>
                  <a:schemeClr val="tx1"/>
                </a:solidFill>
              </a:rPr>
              <a:t>ενδοσχολική</a:t>
            </a:r>
            <a:r>
              <a:rPr lang="el-GR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επιμόρφωση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</a:rPr>
              <a:t>Επαγγελματικές </a:t>
            </a:r>
            <a:r>
              <a:rPr lang="el-GR" sz="2400" dirty="0">
                <a:solidFill>
                  <a:schemeClr val="tx1"/>
                </a:solidFill>
              </a:rPr>
              <a:t>ιστορίες ζωής </a:t>
            </a:r>
            <a:endParaRPr lang="el-GR" sz="2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1"/>
                </a:solidFill>
              </a:rPr>
              <a:t>Διαμεσολάβηση στα σχολεία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</a:rPr>
              <a:t>Διαπολιτισμικός διάλογος </a:t>
            </a:r>
            <a:endParaRPr lang="el-GR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</a:rPr>
              <a:t>Σύνδεση με οικογένεια – γνωσιακό υπόβαθρο </a:t>
            </a:r>
            <a:endParaRPr lang="el-GR" sz="2400" dirty="0">
              <a:solidFill>
                <a:schemeClr val="tx1"/>
              </a:solidFill>
            </a:endParaRPr>
          </a:p>
          <a:p>
            <a:pPr algn="just"/>
            <a:endParaRPr lang="el-GR" sz="1400" dirty="0" smtClean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6577607"/>
            <a:ext cx="9144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6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79208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Εισαγωγικά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0" y="980729"/>
            <a:ext cx="8784978" cy="5596878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Στην εποχή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της  </a:t>
            </a:r>
            <a:r>
              <a:rPr lang="el-GR" sz="1600" dirty="0">
                <a:solidFill>
                  <a:schemeClr val="tx1"/>
                </a:solidFill>
              </a:rPr>
              <a:t>παγκοσμιοποίησης και της </a:t>
            </a:r>
            <a:r>
              <a:rPr lang="el-GR" sz="1600" dirty="0" smtClean="0">
                <a:solidFill>
                  <a:schemeClr val="tx1"/>
                </a:solidFill>
              </a:rPr>
              <a:t>μετακίνησης</a:t>
            </a:r>
            <a:r>
              <a:rPr lang="el-GR" sz="1600" dirty="0">
                <a:solidFill>
                  <a:schemeClr val="tx1"/>
                </a:solidFill>
              </a:rPr>
              <a:t>,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της </a:t>
            </a:r>
            <a:r>
              <a:rPr lang="el-GR" sz="1600" dirty="0" err="1" smtClean="0">
                <a:solidFill>
                  <a:schemeClr val="tx1"/>
                </a:solidFill>
              </a:rPr>
              <a:t>σχετικοποίησης</a:t>
            </a:r>
            <a:r>
              <a:rPr lang="el-GR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>
                <a:solidFill>
                  <a:schemeClr val="tx1"/>
                </a:solidFill>
              </a:rPr>
              <a:t>της εθνικής κουλτούρας και των </a:t>
            </a:r>
            <a:r>
              <a:rPr lang="el-GR" sz="1600" dirty="0" smtClean="0">
                <a:solidFill>
                  <a:schemeClr val="tx1"/>
                </a:solidFill>
              </a:rPr>
              <a:t>συνόρων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Το δίλημμα είναι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η αμοιβαία </a:t>
            </a:r>
            <a:r>
              <a:rPr lang="el-GR" sz="1600" dirty="0">
                <a:solidFill>
                  <a:schemeClr val="tx1"/>
                </a:solidFill>
              </a:rPr>
              <a:t>αναγνώριση και </a:t>
            </a:r>
            <a:r>
              <a:rPr lang="el-GR" sz="1600" dirty="0" smtClean="0">
                <a:solidFill>
                  <a:schemeClr val="tx1"/>
                </a:solidFill>
              </a:rPr>
              <a:t>η συνύπαρξη ή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η </a:t>
            </a:r>
            <a:r>
              <a:rPr lang="el-GR" sz="1600" dirty="0">
                <a:solidFill>
                  <a:schemeClr val="tx1"/>
                </a:solidFill>
              </a:rPr>
              <a:t>επιστροφή σε παρωχημένες μορφές ενός </a:t>
            </a:r>
            <a:r>
              <a:rPr lang="el-GR" sz="1600" dirty="0" smtClean="0">
                <a:solidFill>
                  <a:schemeClr val="tx1"/>
                </a:solidFill>
              </a:rPr>
              <a:t>εσωστρεφούς και </a:t>
            </a:r>
            <a:r>
              <a:rPr lang="el-GR" sz="1600" dirty="0">
                <a:solidFill>
                  <a:schemeClr val="tx1"/>
                </a:solidFill>
              </a:rPr>
              <a:t>επιθετικού εθνοκεντρισμού</a:t>
            </a:r>
            <a:r>
              <a:rPr lang="el-GR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tx1"/>
              </a:solidFill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Μια κοινωνία συμπερίληψης  οφείλει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 να </a:t>
            </a:r>
            <a:r>
              <a:rPr lang="el-GR" sz="1600" dirty="0">
                <a:solidFill>
                  <a:schemeClr val="tx1"/>
                </a:solidFill>
              </a:rPr>
              <a:t>κατανοήσει την πολιτισμική ετερότητα και </a:t>
            </a:r>
            <a:endParaRPr lang="el-GR" sz="1600" dirty="0" smtClean="0">
              <a:solidFill>
                <a:schemeClr val="tx1"/>
              </a:solidFill>
            </a:endParaRP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όχι να την αφομοιώσει ή </a:t>
            </a:r>
            <a:r>
              <a:rPr lang="el-GR" sz="1600" dirty="0">
                <a:solidFill>
                  <a:schemeClr val="tx1"/>
                </a:solidFill>
              </a:rPr>
              <a:t>να την ηγεμονεύσει</a:t>
            </a:r>
            <a:r>
              <a:rPr lang="el-GR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Διαφορετικά, το πολιτισμικό σοκ </a:t>
            </a:r>
            <a:r>
              <a:rPr lang="el-GR" sz="2000" dirty="0" smtClean="0">
                <a:solidFill>
                  <a:schemeClr val="tx1"/>
                </a:solidFill>
              </a:rPr>
              <a:t>θα οδηγήσει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στη σύγκρουση &amp; ριζοσπαστικοποίηση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στην </a:t>
            </a:r>
            <a:r>
              <a:rPr lang="el-GR" sz="1600" dirty="0">
                <a:solidFill>
                  <a:schemeClr val="tx1"/>
                </a:solidFill>
              </a:rPr>
              <a:t>‘επιστροφή στις ρίζες μας και στις </a:t>
            </a:r>
            <a:r>
              <a:rPr lang="el-GR" sz="1600" dirty="0" smtClean="0">
                <a:solidFill>
                  <a:schemeClr val="tx1"/>
                </a:solidFill>
              </a:rPr>
              <a:t>παραδόσεις μας</a:t>
            </a:r>
            <a:r>
              <a:rPr lang="el-GR" sz="1600" dirty="0">
                <a:solidFill>
                  <a:schemeClr val="tx1"/>
                </a:solidFill>
              </a:rPr>
              <a:t>’, </a:t>
            </a:r>
            <a:endParaRPr lang="el-GR" sz="16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στο </a:t>
            </a:r>
            <a:r>
              <a:rPr lang="el-GR" sz="1600" dirty="0">
                <a:solidFill>
                  <a:schemeClr val="tx1"/>
                </a:solidFill>
              </a:rPr>
              <a:t>κλείσιμο των </a:t>
            </a:r>
            <a:r>
              <a:rPr lang="el-GR" sz="1600" dirty="0" smtClean="0">
                <a:solidFill>
                  <a:schemeClr val="tx1"/>
                </a:solidFill>
              </a:rPr>
              <a:t>συνόρων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και στην επιδίωξη </a:t>
            </a:r>
            <a:r>
              <a:rPr lang="el-GR" sz="1600" dirty="0">
                <a:solidFill>
                  <a:schemeClr val="tx1"/>
                </a:solidFill>
              </a:rPr>
              <a:t>της ‘εθνικής καθαρότητας’. </a:t>
            </a:r>
            <a:endParaRPr lang="el-GR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400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6577607"/>
            <a:ext cx="9144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52127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just"/>
            <a:r>
              <a:rPr lang="el-GR" dirty="0" err="1" smtClean="0">
                <a:solidFill>
                  <a:schemeClr val="bg1"/>
                </a:solidFill>
              </a:rPr>
              <a:t>Εθνοκεντρικότητα</a:t>
            </a:r>
            <a:r>
              <a:rPr lang="el-GR" dirty="0" smtClean="0">
                <a:solidFill>
                  <a:schemeClr val="bg1"/>
                </a:solidFill>
              </a:rPr>
              <a:t> &amp; εκπαίδευση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390209"/>
            <a:ext cx="9144000" cy="5184576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Επικρατεί </a:t>
            </a:r>
            <a:r>
              <a:rPr lang="el-GR" sz="2000" dirty="0" smtClean="0">
                <a:solidFill>
                  <a:schemeClr val="tx1"/>
                </a:solidFill>
              </a:rPr>
              <a:t>μια </a:t>
            </a:r>
            <a:r>
              <a:rPr lang="el-GR" sz="2000" b="1" dirty="0" smtClean="0">
                <a:solidFill>
                  <a:schemeClr val="tx1"/>
                </a:solidFill>
              </a:rPr>
              <a:t>εθνοκεντρική εκδοχή </a:t>
            </a:r>
            <a:r>
              <a:rPr lang="el-GR" sz="2000" b="1" dirty="0">
                <a:solidFill>
                  <a:schemeClr val="tx1"/>
                </a:solidFill>
              </a:rPr>
              <a:t>της ελληνικότητας </a:t>
            </a:r>
            <a:r>
              <a:rPr lang="el-GR" sz="2000" dirty="0">
                <a:solidFill>
                  <a:schemeClr val="tx1"/>
                </a:solidFill>
              </a:rPr>
              <a:t>(</a:t>
            </a:r>
            <a:r>
              <a:rPr lang="el-GR" sz="2000" dirty="0" err="1">
                <a:solidFill>
                  <a:schemeClr val="tx1"/>
                </a:solidFill>
              </a:rPr>
              <a:t>Pollis</a:t>
            </a:r>
            <a:r>
              <a:rPr lang="el-GR" sz="2000" dirty="0">
                <a:solidFill>
                  <a:schemeClr val="tx1"/>
                </a:solidFill>
              </a:rPr>
              <a:t> 1992, </a:t>
            </a:r>
            <a:r>
              <a:rPr lang="el-GR" sz="2000" dirty="0" err="1">
                <a:solidFill>
                  <a:schemeClr val="tx1"/>
                </a:solidFill>
              </a:rPr>
              <a:t>Alivizatos</a:t>
            </a:r>
            <a:r>
              <a:rPr lang="el-GR" sz="2000" dirty="0">
                <a:solidFill>
                  <a:schemeClr val="tx1"/>
                </a:solidFill>
              </a:rPr>
              <a:t> 1999).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οι έννοιες </a:t>
            </a:r>
            <a:r>
              <a:rPr lang="el-GR" sz="2000" i="1" dirty="0">
                <a:solidFill>
                  <a:schemeClr val="tx1"/>
                </a:solidFill>
              </a:rPr>
              <a:t>ελληνικότητα</a:t>
            </a:r>
            <a:r>
              <a:rPr lang="el-GR" sz="2000" dirty="0">
                <a:solidFill>
                  <a:schemeClr val="tx1"/>
                </a:solidFill>
              </a:rPr>
              <a:t>, </a:t>
            </a:r>
            <a:r>
              <a:rPr lang="el-GR" sz="2000" i="1" dirty="0">
                <a:solidFill>
                  <a:schemeClr val="tx1"/>
                </a:solidFill>
              </a:rPr>
              <a:t>χριστιανοσύνη</a:t>
            </a:r>
            <a:r>
              <a:rPr lang="el-GR" sz="2000" dirty="0">
                <a:solidFill>
                  <a:schemeClr val="tx1"/>
                </a:solidFill>
              </a:rPr>
              <a:t>, και </a:t>
            </a:r>
            <a:r>
              <a:rPr lang="el-GR" sz="2000" i="1" dirty="0">
                <a:solidFill>
                  <a:schemeClr val="tx1"/>
                </a:solidFill>
              </a:rPr>
              <a:t>πολιτισμός </a:t>
            </a:r>
            <a:r>
              <a:rPr lang="el-GR" sz="2000" dirty="0" smtClean="0">
                <a:solidFill>
                  <a:schemeClr val="tx1"/>
                </a:solidFill>
              </a:rPr>
              <a:t>ορίζουν την </a:t>
            </a:r>
            <a:r>
              <a:rPr lang="el-GR" sz="2000" dirty="0">
                <a:solidFill>
                  <a:schemeClr val="tx1"/>
                </a:solidFill>
              </a:rPr>
              <a:t>εντός </a:t>
            </a:r>
            <a:r>
              <a:rPr lang="el-GR" sz="2000" dirty="0" smtClean="0">
                <a:solidFill>
                  <a:schemeClr val="tx1"/>
                </a:solidFill>
              </a:rPr>
              <a:t>συνόρων ετερότητα (</a:t>
            </a:r>
            <a:r>
              <a:rPr lang="el-GR" sz="2000" b="1" dirty="0" err="1" smtClean="0">
                <a:solidFill>
                  <a:schemeClr val="tx1"/>
                </a:solidFill>
              </a:rPr>
              <a:t>φονταμενταλιστική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</a:rPr>
              <a:t>εκδοχή της </a:t>
            </a:r>
            <a:r>
              <a:rPr lang="el-GR" sz="2000" dirty="0" smtClean="0">
                <a:solidFill>
                  <a:schemeClr val="tx1"/>
                </a:solidFill>
              </a:rPr>
              <a:t>ορθοδοξίας)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Καθιέρωση ενός </a:t>
            </a:r>
            <a:r>
              <a:rPr lang="el-GR" sz="2000" b="1" dirty="0" smtClean="0">
                <a:solidFill>
                  <a:schemeClr val="tx1"/>
                </a:solidFill>
              </a:rPr>
              <a:t>‘πολιτισμικού ρατσισμού’ </a:t>
            </a:r>
            <a:r>
              <a:rPr lang="el-GR" sz="2000" dirty="0">
                <a:solidFill>
                  <a:schemeClr val="tx1"/>
                </a:solidFill>
              </a:rPr>
              <a:t>(</a:t>
            </a:r>
            <a:r>
              <a:rPr lang="el-GR" sz="2000" dirty="0" err="1">
                <a:solidFill>
                  <a:schemeClr val="tx1"/>
                </a:solidFill>
              </a:rPr>
              <a:t>Modood</a:t>
            </a:r>
            <a:r>
              <a:rPr lang="el-GR" sz="2000" dirty="0">
                <a:solidFill>
                  <a:schemeClr val="tx1"/>
                </a:solidFill>
              </a:rPr>
              <a:t> 1997</a:t>
            </a:r>
            <a:r>
              <a:rPr lang="el-GR" sz="2000" dirty="0" smtClean="0">
                <a:solidFill>
                  <a:schemeClr val="tx1"/>
                </a:solidFill>
              </a:rPr>
              <a:t>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Οι  ‘ξένοι’ μαθητές είναι πολιτισμικά αόρατοι στο σχολείο </a:t>
            </a:r>
            <a:r>
              <a:rPr lang="el-GR" sz="2000" dirty="0">
                <a:solidFill>
                  <a:schemeClr val="tx1"/>
                </a:solidFill>
              </a:rPr>
              <a:t>- αντισταθμιστική/</a:t>
            </a:r>
            <a:r>
              <a:rPr lang="el-GR" sz="2000" dirty="0" err="1">
                <a:solidFill>
                  <a:schemeClr val="tx1"/>
                </a:solidFill>
              </a:rPr>
              <a:t>προνοιακή</a:t>
            </a:r>
            <a:r>
              <a:rPr lang="el-GR" sz="2000" dirty="0">
                <a:solidFill>
                  <a:schemeClr val="tx1"/>
                </a:solidFill>
              </a:rPr>
              <a:t> πολιτική </a:t>
            </a:r>
            <a:endParaRPr lang="el-GR" sz="20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Παράδειγμα: Η Εκπαίδευση προσφύγων: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προσέγγιση </a:t>
            </a:r>
            <a:r>
              <a:rPr lang="el-GR" sz="1800" b="1" dirty="0" smtClean="0">
                <a:solidFill>
                  <a:schemeClr val="tx1"/>
                </a:solidFill>
              </a:rPr>
              <a:t>Ανθρωπιστική/ανθρωπίνων</a:t>
            </a:r>
            <a:r>
              <a:rPr lang="el-GR" sz="1800" dirty="0" smtClean="0">
                <a:solidFill>
                  <a:schemeClr val="tx1"/>
                </a:solidFill>
              </a:rPr>
              <a:t> δικαιωμάτων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>
                <a:solidFill>
                  <a:schemeClr val="tx1"/>
                </a:solidFill>
              </a:rPr>
              <a:t>Burde</a:t>
            </a:r>
            <a:r>
              <a:rPr lang="en-US" sz="1800" dirty="0">
                <a:solidFill>
                  <a:schemeClr val="tx1"/>
                </a:solidFill>
              </a:rPr>
              <a:t>, 2005, pp. 10-11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l-GR" sz="18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b="1" dirty="0">
                <a:solidFill>
                  <a:schemeClr val="tx1"/>
                </a:solidFill>
              </a:rPr>
              <a:t>περιορισμένη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  <a:r>
              <a:rPr lang="el-GR" sz="1800" b="1" dirty="0">
                <a:solidFill>
                  <a:schemeClr val="tx1"/>
                </a:solidFill>
              </a:rPr>
              <a:t>πρόσβαση </a:t>
            </a:r>
            <a:endParaRPr lang="el-GR" sz="1800" dirty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tx1"/>
                </a:solidFill>
              </a:rPr>
              <a:t>Πολύ </a:t>
            </a:r>
            <a:r>
              <a:rPr lang="el-GR" sz="1800" b="1" dirty="0">
                <a:solidFill>
                  <a:schemeClr val="tx1"/>
                </a:solidFill>
              </a:rPr>
              <a:t>χαμηλής ποιότητας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b="1" dirty="0" smtClean="0">
                <a:solidFill>
                  <a:schemeClr val="tx1"/>
                </a:solidFill>
              </a:rPr>
              <a:t>Δεν </a:t>
            </a:r>
            <a:r>
              <a:rPr lang="el-GR" sz="1800" b="1" dirty="0">
                <a:solidFill>
                  <a:schemeClr val="tx1"/>
                </a:solidFill>
              </a:rPr>
              <a:t>δίνει έμφαση στη μάθηση </a:t>
            </a:r>
            <a:r>
              <a:rPr lang="el-GR" sz="1800" dirty="0">
                <a:solidFill>
                  <a:schemeClr val="tx1"/>
                </a:solidFill>
              </a:rPr>
              <a:t>αυτή </a:t>
            </a:r>
            <a:r>
              <a:rPr lang="el-GR" sz="1800" dirty="0" err="1">
                <a:solidFill>
                  <a:schemeClr val="tx1"/>
                </a:solidFill>
              </a:rPr>
              <a:t>καθ’αυτή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b="1" dirty="0">
                <a:solidFill>
                  <a:schemeClr val="tx1"/>
                </a:solidFill>
              </a:rPr>
              <a:t>Είναι </a:t>
            </a:r>
            <a:r>
              <a:rPr lang="el-GR" sz="1800" b="1" dirty="0" err="1">
                <a:solidFill>
                  <a:schemeClr val="tx1"/>
                </a:solidFill>
              </a:rPr>
              <a:t>υποχρηματοδοτούμενη</a:t>
            </a:r>
            <a:r>
              <a:rPr lang="el-GR" sz="1800" b="1" dirty="0">
                <a:solidFill>
                  <a:schemeClr val="tx1"/>
                </a:solidFill>
              </a:rPr>
              <a:t> </a:t>
            </a:r>
            <a:r>
              <a:rPr lang="el-GR" sz="1800" dirty="0">
                <a:solidFill>
                  <a:schemeClr val="tx1"/>
                </a:solidFill>
              </a:rPr>
              <a:t>(μόνο το 2% της Αρμοστείας)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b="1" dirty="0">
                <a:solidFill>
                  <a:schemeClr val="tx1"/>
                </a:solidFill>
              </a:rPr>
              <a:t>χωρίς κατάλληλα εκπαιδευμένο προσωπικό </a:t>
            </a:r>
            <a:r>
              <a:rPr lang="el-GR" sz="1800" dirty="0">
                <a:solidFill>
                  <a:schemeClr val="tx1"/>
                </a:solidFill>
              </a:rPr>
              <a:t>και κατά τόπους δομές </a:t>
            </a:r>
            <a:r>
              <a:rPr lang="en-US" sz="1800" dirty="0">
                <a:solidFill>
                  <a:schemeClr val="tx1"/>
                </a:solidFill>
              </a:rPr>
              <a:t>(UNHCR, 2011)</a:t>
            </a:r>
            <a:endParaRPr lang="el-GR" sz="1800" dirty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tx1"/>
                </a:solidFill>
              </a:rPr>
              <a:t>Κυρίως στα </a:t>
            </a:r>
            <a:r>
              <a:rPr lang="el-GR" sz="1800" b="1" dirty="0">
                <a:solidFill>
                  <a:schemeClr val="tx1"/>
                </a:solidFill>
              </a:rPr>
              <a:t>κέντρα εγκατάστασης </a:t>
            </a:r>
            <a:r>
              <a:rPr lang="en-US" sz="1800" dirty="0">
                <a:solidFill>
                  <a:schemeClr val="tx1"/>
                </a:solidFill>
              </a:rPr>
              <a:t>vs </a:t>
            </a:r>
            <a:r>
              <a:rPr lang="el-GR" sz="1800" dirty="0">
                <a:solidFill>
                  <a:schemeClr val="tx1"/>
                </a:solidFill>
              </a:rPr>
              <a:t>επίσημο σύστημα</a:t>
            </a:r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l-GR" sz="1400" dirty="0" smtClean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6577607"/>
            <a:ext cx="9144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0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108011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bg1"/>
                </a:solidFill>
              </a:rPr>
              <a:t>Μετασχηματιστική εκπαίδευση για πλουραλιστική ιδιότητα του </a:t>
            </a:r>
            <a:r>
              <a:rPr lang="el-GR" dirty="0" smtClean="0">
                <a:solidFill>
                  <a:schemeClr val="bg1"/>
                </a:solidFill>
              </a:rPr>
              <a:t>πολίτη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1439602"/>
            <a:ext cx="7992889" cy="5112568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ΑΝΑΓΚΗ για μια εκπαίδευση που μετασχηματίζει </a:t>
            </a:r>
            <a:r>
              <a:rPr lang="el-GR" sz="2000" dirty="0" smtClean="0">
                <a:solidFill>
                  <a:schemeClr val="tx1"/>
                </a:solidFill>
              </a:rPr>
              <a:t>τον πολίτη του κόσμου και τον μελλοντικό τον εργαζόμενο μέσα από: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0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tx1"/>
                </a:solidFill>
              </a:rPr>
              <a:t>Αναπτυξιακή προσέγγιση </a:t>
            </a:r>
            <a:r>
              <a:rPr lang="el-GR" sz="2000" dirty="0" smtClean="0">
                <a:solidFill>
                  <a:schemeClr val="tx1"/>
                </a:solidFill>
              </a:rPr>
              <a:t>στην εκπαίδευση των προσφύγων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Έμφαση στην </a:t>
            </a:r>
            <a:r>
              <a:rPr lang="el-GR" sz="2000" b="1" dirty="0" smtClean="0">
                <a:solidFill>
                  <a:schemeClr val="tx1"/>
                </a:solidFill>
              </a:rPr>
              <a:t>ποιοτική μάθηση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tx1"/>
                </a:solidFill>
              </a:rPr>
              <a:t>Ε</a:t>
            </a:r>
            <a:r>
              <a:rPr lang="el-GR" sz="2000" b="1" dirty="0" smtClean="0">
                <a:solidFill>
                  <a:schemeClr val="tx1"/>
                </a:solidFill>
              </a:rPr>
              <a:t>νσωματωμένη</a:t>
            </a:r>
            <a:r>
              <a:rPr lang="el-GR" sz="2000" dirty="0" smtClean="0">
                <a:solidFill>
                  <a:schemeClr val="tx1"/>
                </a:solidFill>
              </a:rPr>
              <a:t> στο τυπικό σύστημα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tx1"/>
                </a:solidFill>
              </a:rPr>
              <a:t>Καθιέρωση </a:t>
            </a:r>
            <a:r>
              <a:rPr lang="el-GR" sz="2000" b="1" dirty="0">
                <a:solidFill>
                  <a:schemeClr val="tx1"/>
                </a:solidFill>
              </a:rPr>
              <a:t>αρχών διαπολιτισμικής εκπαίδευσης:</a:t>
            </a:r>
            <a:r>
              <a:rPr lang="el-GR" sz="2000" dirty="0">
                <a:solidFill>
                  <a:schemeClr val="tx1"/>
                </a:solidFill>
              </a:rPr>
              <a:t> </a:t>
            </a:r>
            <a:endParaRPr lang="el-GR" sz="20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αμφίδρομη </a:t>
            </a:r>
            <a:r>
              <a:rPr lang="el-GR" sz="1800" dirty="0">
                <a:solidFill>
                  <a:schemeClr val="tx1"/>
                </a:solidFill>
              </a:rPr>
              <a:t>ενσωμάτωση, αμοιβαιότητα </a:t>
            </a:r>
            <a:endParaRPr lang="el-GR" sz="1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tx1"/>
                </a:solidFill>
              </a:rPr>
              <a:t>Συμπερίληψη της διαφορετικότητας</a:t>
            </a:r>
            <a:endParaRPr lang="el-GR" sz="2000" dirty="0">
              <a:solidFill>
                <a:schemeClr val="tx1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6577607"/>
            <a:ext cx="9144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1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79208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Ενδιάμεσος χώρος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9036495" cy="5832648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Ολοένα και περισσότεροι μαθητές στον κόσμο βιώνουν την έννοια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του ενδιάμεσου/τρίτου χώρου και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της τελετουργικής μετάβασης/ </a:t>
            </a:r>
            <a:r>
              <a:rPr lang="en-US" sz="1800" dirty="0" smtClean="0">
                <a:solidFill>
                  <a:schemeClr val="tx1"/>
                </a:solidFill>
              </a:rPr>
              <a:t>liminality</a:t>
            </a:r>
            <a:r>
              <a:rPr lang="el-GR" sz="1800" dirty="0" smtClean="0">
                <a:solidFill>
                  <a:schemeClr val="tx1"/>
                </a:solidFill>
              </a:rPr>
              <a:t>  (</a:t>
            </a:r>
            <a:r>
              <a:rPr lang="en-US" sz="1800" dirty="0" smtClean="0">
                <a:solidFill>
                  <a:schemeClr val="tx1"/>
                </a:solidFill>
              </a:rPr>
              <a:t>Van </a:t>
            </a:r>
            <a:r>
              <a:rPr lang="en-US" sz="1800" dirty="0" err="1" smtClean="0">
                <a:solidFill>
                  <a:schemeClr val="tx1"/>
                </a:solidFill>
              </a:rPr>
              <a:t>Gennep</a:t>
            </a:r>
            <a:r>
              <a:rPr lang="el-GR" sz="1800" dirty="0" smtClean="0">
                <a:solidFill>
                  <a:schemeClr val="tx1"/>
                </a:solidFill>
              </a:rPr>
              <a:t>, 1909)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μέσα από 3 στάδια τον/την: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Αποχωρισμό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Μεταβατική περίοδο - μεταβατικότητα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Επανένταξη 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Η παρουσία των παιδιών στην περίοδο της μεταβατικότητας </a:t>
            </a:r>
            <a:r>
              <a:rPr lang="el-GR" sz="20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Turner</a:t>
            </a:r>
            <a:r>
              <a:rPr lang="el-GR" sz="2000" dirty="0">
                <a:solidFill>
                  <a:schemeClr val="tx1"/>
                </a:solidFill>
              </a:rPr>
              <a:t>, </a:t>
            </a:r>
            <a:r>
              <a:rPr lang="el-GR" sz="2000" dirty="0" smtClean="0">
                <a:solidFill>
                  <a:schemeClr val="tx1"/>
                </a:solidFill>
              </a:rPr>
              <a:t>1967) είναι: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θεσμικά/φυσικά αόρατη - Χωρίς </a:t>
            </a:r>
            <a:r>
              <a:rPr lang="el-GR" sz="1800" dirty="0">
                <a:solidFill>
                  <a:schemeClr val="tx1"/>
                </a:solidFill>
              </a:rPr>
              <a:t>το πρότερο κοινωνικό στάτους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κοινωνικά </a:t>
            </a:r>
            <a:r>
              <a:rPr lang="el-GR" sz="1800" dirty="0">
                <a:solidFill>
                  <a:schemeClr val="tx1"/>
                </a:solidFill>
              </a:rPr>
              <a:t>και δομικά </a:t>
            </a:r>
            <a:r>
              <a:rPr lang="el-GR" sz="1800" dirty="0" smtClean="0">
                <a:solidFill>
                  <a:schemeClr val="tx1"/>
                </a:solidFill>
              </a:rPr>
              <a:t>αμφίσημη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tx1"/>
                </a:solidFill>
              </a:rPr>
              <a:t>σε καθεστώς </a:t>
            </a:r>
            <a:r>
              <a:rPr lang="el-GR" sz="1800" dirty="0" err="1">
                <a:solidFill>
                  <a:schemeClr val="tx1"/>
                </a:solidFill>
              </a:rPr>
              <a:t>περιθωριακότητας</a:t>
            </a:r>
            <a:r>
              <a:rPr lang="el-GR" sz="1800" dirty="0">
                <a:solidFill>
                  <a:schemeClr val="tx1"/>
                </a:solidFill>
              </a:rPr>
              <a:t> και </a:t>
            </a:r>
            <a:r>
              <a:rPr lang="el-GR" sz="1800" dirty="0" smtClean="0">
                <a:solidFill>
                  <a:schemeClr val="tx1"/>
                </a:solidFill>
              </a:rPr>
              <a:t>κατωτερότητας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Δεν </a:t>
            </a:r>
            <a:r>
              <a:rPr lang="el-GR" sz="1800" dirty="0">
                <a:solidFill>
                  <a:schemeClr val="tx1"/>
                </a:solidFill>
              </a:rPr>
              <a:t>ανήκουν ούτε εδώ ούτε εκεί – ανήκουν σε έναν ενδιάμεσο </a:t>
            </a:r>
            <a:r>
              <a:rPr lang="el-GR" sz="1800" dirty="0" err="1">
                <a:solidFill>
                  <a:schemeClr val="tx1"/>
                </a:solidFill>
              </a:rPr>
              <a:t>χωροχρόνο</a:t>
            </a:r>
            <a:r>
              <a:rPr lang="el-GR" sz="1800" dirty="0">
                <a:solidFill>
                  <a:schemeClr val="tx1"/>
                </a:solidFill>
              </a:rPr>
              <a:t> που αμφισβητεί την κοινωνική τάξη </a:t>
            </a:r>
            <a:r>
              <a:rPr lang="el-GR" sz="1800" dirty="0" smtClean="0">
                <a:solidFill>
                  <a:schemeClr val="tx1"/>
                </a:solidFill>
              </a:rPr>
              <a:t>(ανάμεσα </a:t>
            </a:r>
            <a:r>
              <a:rPr lang="el-GR" sz="1800" dirty="0">
                <a:solidFill>
                  <a:schemeClr val="tx1"/>
                </a:solidFill>
              </a:rPr>
              <a:t>και μεταξύ </a:t>
            </a:r>
            <a:r>
              <a:rPr lang="el-GR" sz="1800" dirty="0" smtClean="0">
                <a:solidFill>
                  <a:schemeClr val="tx1"/>
                </a:solidFill>
              </a:rPr>
              <a:t>-</a:t>
            </a:r>
            <a:r>
              <a:rPr lang="en-US" sz="1800" dirty="0" smtClean="0">
                <a:solidFill>
                  <a:schemeClr val="tx1"/>
                </a:solidFill>
              </a:rPr>
              <a:t>Betwixt </a:t>
            </a:r>
            <a:r>
              <a:rPr lang="en-US" sz="1800" dirty="0">
                <a:solidFill>
                  <a:schemeClr val="tx1"/>
                </a:solidFill>
              </a:rPr>
              <a:t>and Between</a:t>
            </a:r>
            <a:r>
              <a:rPr lang="el-GR" sz="1800" dirty="0">
                <a:solidFill>
                  <a:schemeClr val="tx1"/>
                </a:solidFill>
              </a:rPr>
              <a:t>) </a:t>
            </a:r>
            <a:endParaRPr lang="el-GR" sz="18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b="1" dirty="0" smtClean="0">
                <a:solidFill>
                  <a:schemeClr val="tx1"/>
                </a:solidFill>
              </a:rPr>
              <a:t>Τα ίδια τα άτομα που ζουν στον ενδιάμεσο χώρο θεωρούνται ευάλωτα και επικίνδυνα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l-GR" sz="1800" dirty="0">
              <a:solidFill>
                <a:schemeClr val="tx1"/>
              </a:solidFill>
              <a:hlinkClick r:id="rId2"/>
            </a:endParaRPr>
          </a:p>
          <a:p>
            <a:pPr lvl="1" algn="just"/>
            <a:r>
              <a:rPr lang="en-US" sz="1800" dirty="0" smtClean="0">
                <a:hlinkClick r:id="rId2"/>
              </a:rPr>
              <a:t>http://www.liminality.org/about/whatisliminality/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800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6577607"/>
            <a:ext cx="9144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6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79208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Γνωσιακό κεφάλαιο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836713"/>
            <a:ext cx="5471591" cy="5668885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tx1"/>
                </a:solidFill>
              </a:rPr>
              <a:t>Σύνδεση σχολείου &amp; οικογενειακού/πολιτισμικού υπόβαθρου </a:t>
            </a:r>
            <a:r>
              <a:rPr lang="el-GR" sz="2000" dirty="0" smtClean="0">
                <a:solidFill>
                  <a:schemeClr val="tx1"/>
                </a:solidFill>
              </a:rPr>
              <a:t> 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tx1"/>
                </a:solidFill>
              </a:rPr>
              <a:t>Ο εκπαιδευτικός σε ρόλο μαθητή……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tx1"/>
                </a:solidFill>
              </a:rPr>
              <a:t>Ο μαθητής ως ερευνητής δράσης……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8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Μητρικές γλώσσες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Οικογενειακές αξίες και παραδόσεις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Ανατροφή παιδιών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Φίλοι και οικογένεια –επισκέψεις, συνήθειες κοινωνικοποίησης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Οικογενειακές έξοδοι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Οικιακές δραστηριότητες –καθαριότητα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Εκπαιδευτικές δραστηριότητες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TV </a:t>
            </a:r>
            <a:endParaRPr lang="el-GR" sz="1800" dirty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Οικογενειακές επαγγελματικές  ασχολίες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Επιστημονικές γνώσεις </a:t>
            </a:r>
            <a:endParaRPr lang="el-GR" sz="1800" dirty="0" smtClean="0"/>
          </a:p>
          <a:p>
            <a:pPr algn="just"/>
            <a:endParaRPr lang="el-GR" sz="1800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Moll</a:t>
            </a:r>
            <a:r>
              <a:rPr lang="en-US" sz="1800" dirty="0">
                <a:solidFill>
                  <a:schemeClr val="tx1"/>
                </a:solidFill>
              </a:rPr>
              <a:t>, L. C., </a:t>
            </a:r>
            <a:r>
              <a:rPr lang="en-US" sz="1800" dirty="0" err="1">
                <a:solidFill>
                  <a:schemeClr val="tx1"/>
                </a:solidFill>
              </a:rPr>
              <a:t>Amanti</a:t>
            </a:r>
            <a:r>
              <a:rPr lang="en-US" sz="1800" dirty="0">
                <a:solidFill>
                  <a:schemeClr val="tx1"/>
                </a:solidFill>
              </a:rPr>
              <a:t>, C., Neff, D., &amp; Gonzalez, N. (1992). </a:t>
            </a:r>
            <a:endParaRPr lang="el-GR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800" dirty="0" smtClean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6577607"/>
            <a:ext cx="9144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874" t="18703" r="17901" b="18298"/>
          <a:stretch/>
        </p:blipFill>
        <p:spPr>
          <a:xfrm>
            <a:off x="5471591" y="960982"/>
            <a:ext cx="367240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79208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Παιδαγωγικό πλαίσιο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836713"/>
            <a:ext cx="3491880" cy="6021287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800" b="1" dirty="0" smtClean="0">
                <a:solidFill>
                  <a:schemeClr val="tx1"/>
                </a:solidFill>
              </a:rPr>
              <a:t>Εξατομικευμένη</a:t>
            </a:r>
            <a:r>
              <a:rPr lang="el-GR" sz="1800" dirty="0" smtClean="0">
                <a:solidFill>
                  <a:schemeClr val="tx1"/>
                </a:solidFill>
              </a:rPr>
              <a:t> μάθηση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800" b="1" dirty="0" smtClean="0">
                <a:solidFill>
                  <a:schemeClr val="tx1"/>
                </a:solidFill>
              </a:rPr>
              <a:t>Διαφοροποιημένη</a:t>
            </a:r>
            <a:r>
              <a:rPr lang="el-GR" sz="1800" dirty="0" smtClean="0">
                <a:solidFill>
                  <a:schemeClr val="tx1"/>
                </a:solidFill>
              </a:rPr>
              <a:t> διδασκαλία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Προγράμματα σπουδών με βάση </a:t>
            </a:r>
            <a:r>
              <a:rPr lang="el-GR" sz="1800" b="1" dirty="0" smtClean="0">
                <a:solidFill>
                  <a:schemeClr val="tx1"/>
                </a:solidFill>
              </a:rPr>
              <a:t>έρευνα δράσης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800" b="1" dirty="0" smtClean="0">
                <a:solidFill>
                  <a:schemeClr val="tx1"/>
                </a:solidFill>
              </a:rPr>
              <a:t>Συμπερίληψη</a:t>
            </a:r>
            <a:r>
              <a:rPr lang="el-GR" sz="1800" dirty="0" smtClean="0">
                <a:solidFill>
                  <a:schemeClr val="tx1"/>
                </a:solidFill>
              </a:rPr>
              <a:t> γνωσιακού/ πολιτισμικού/ κοινωνικού  </a:t>
            </a:r>
            <a:r>
              <a:rPr lang="el-GR" sz="1800" dirty="0">
                <a:solidFill>
                  <a:schemeClr val="tx1"/>
                </a:solidFill>
              </a:rPr>
              <a:t>υπόβαθρου </a:t>
            </a:r>
            <a:endParaRPr lang="el-GR" sz="1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Διαρκή </a:t>
            </a:r>
            <a:r>
              <a:rPr lang="el-GR" sz="1800" b="1" dirty="0" smtClean="0">
                <a:solidFill>
                  <a:schemeClr val="tx1"/>
                </a:solidFill>
              </a:rPr>
              <a:t>αξιολόγηση</a:t>
            </a:r>
            <a:r>
              <a:rPr lang="el-GR" sz="1800" dirty="0" smtClean="0">
                <a:solidFill>
                  <a:schemeClr val="tx1"/>
                </a:solidFill>
              </a:rPr>
              <a:t> μαθητών </a:t>
            </a:r>
            <a:r>
              <a:rPr lang="el-GR" sz="1800" dirty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Early Grade Reading Assessment (EGRA) </a:t>
            </a:r>
            <a:r>
              <a:rPr lang="el-GR" sz="1800" dirty="0" smtClean="0">
                <a:solidFill>
                  <a:schemeClr val="tx1"/>
                </a:solidFill>
              </a:rPr>
              <a:t>&amp; </a:t>
            </a:r>
            <a:r>
              <a:rPr lang="en-US" sz="1800" dirty="0" smtClean="0">
                <a:solidFill>
                  <a:schemeClr val="tx1"/>
                </a:solidFill>
              </a:rPr>
              <a:t>UNESCO </a:t>
            </a:r>
            <a:r>
              <a:rPr lang="en-US" sz="1800" dirty="0">
                <a:solidFill>
                  <a:schemeClr val="tx1"/>
                </a:solidFill>
              </a:rPr>
              <a:t>International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Institute for Educational Planning (IIEP)</a:t>
            </a:r>
            <a:endParaRPr lang="el-GR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Ισχυρή </a:t>
            </a:r>
            <a:r>
              <a:rPr lang="el-GR" sz="1800" b="1" dirty="0" smtClean="0">
                <a:solidFill>
                  <a:schemeClr val="tx1"/>
                </a:solidFill>
              </a:rPr>
              <a:t>διασύνδεση</a:t>
            </a:r>
            <a:r>
              <a:rPr lang="el-GR" sz="1800" dirty="0" smtClean="0">
                <a:solidFill>
                  <a:schemeClr val="tx1"/>
                </a:solidFill>
              </a:rPr>
              <a:t> με οικογένειες / κοινότητες / εμπειρίες/ κοινωνικές πρακτικές και ιστορία  </a:t>
            </a:r>
          </a:p>
          <a:p>
            <a:pPr algn="just"/>
            <a:endParaRPr lang="el-GR" sz="1800" dirty="0" smtClean="0">
              <a:solidFill>
                <a:schemeClr val="tx1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6577607"/>
            <a:ext cx="9144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4" t="29328" r="51107" b="13579"/>
          <a:stretch/>
        </p:blipFill>
        <p:spPr>
          <a:xfrm>
            <a:off x="3779912" y="836713"/>
            <a:ext cx="5364088" cy="60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79208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Ο εκπαιδευτικός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960982"/>
            <a:ext cx="8820472" cy="5544616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Πώς μπορεί ο εκπαιδευτικός να διαχειριστεί θέματα όπως: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Η διαφοροποίηση της διδασκαλίας </a:t>
            </a:r>
            <a:endParaRPr lang="el-GR" sz="1800" dirty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 η συστημική </a:t>
            </a:r>
            <a:r>
              <a:rPr lang="el-GR" sz="1800" dirty="0">
                <a:solidFill>
                  <a:schemeClr val="tx1"/>
                </a:solidFill>
              </a:rPr>
              <a:t>ενσωμάτωση διδασκαλίας των μητρικών </a:t>
            </a:r>
            <a:r>
              <a:rPr lang="el-GR" sz="1800" dirty="0" smtClean="0">
                <a:solidFill>
                  <a:schemeClr val="tx1"/>
                </a:solidFill>
              </a:rPr>
              <a:t>γλωσσών</a:t>
            </a:r>
            <a:endParaRPr lang="el-GR" sz="1800" dirty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tx1"/>
                </a:solidFill>
              </a:rPr>
              <a:t>δια-θρησκευτική παιδεία</a:t>
            </a:r>
            <a:endParaRPr lang="en-US" sz="1800" dirty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Ο διαπολιτισμικός διάλογος και η μάθηση.</a:t>
            </a:r>
            <a:endParaRPr lang="el-GR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Ποιοτικά χαρακτηριστικά εκπαιδευτικών </a:t>
            </a:r>
            <a:endParaRPr lang="el-GR" sz="2000" dirty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Φορέας κοινωνικής αλλαγής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err="1" smtClean="0">
                <a:solidFill>
                  <a:schemeClr val="tx1"/>
                </a:solidFill>
              </a:rPr>
              <a:t>Αναστοχαζόμενος</a:t>
            </a:r>
            <a:r>
              <a:rPr lang="el-GR" sz="1800" dirty="0" smtClean="0">
                <a:solidFill>
                  <a:schemeClr val="tx1"/>
                </a:solidFill>
              </a:rPr>
              <a:t> επαγγελματίας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Διαπολιτισμική ικανότητα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Ικανότητα πολιτισμικής ανταπόκρισης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l-GR" sz="1800" dirty="0" smtClean="0">
              <a:solidFill>
                <a:schemeClr val="tx1"/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η ανώτερη μορφή </a:t>
            </a:r>
            <a:r>
              <a:rPr lang="el-GR" sz="1600" dirty="0" err="1" smtClean="0">
                <a:solidFill>
                  <a:schemeClr val="tx1"/>
                </a:solidFill>
              </a:rPr>
              <a:t>διαπολ</a:t>
            </a:r>
            <a:r>
              <a:rPr lang="el-GR" sz="1600" dirty="0" smtClean="0">
                <a:solidFill>
                  <a:schemeClr val="tx1"/>
                </a:solidFill>
              </a:rPr>
              <a:t>. ικανότητας η οποία διαπιστώνεται στη διδακτική πράξη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algn="just"/>
            <a:endParaRPr lang="el-GR" sz="1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800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6577607"/>
            <a:ext cx="9144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79208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Διαπολιτισμική ικανότητα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960982"/>
            <a:ext cx="2771800" cy="5544616"/>
          </a:xfrm>
        </p:spPr>
        <p:txBody>
          <a:bodyPr>
            <a:noAutofit/>
          </a:bodyPr>
          <a:lstStyle/>
          <a:p>
            <a:pPr marL="0" lvl="1" algn="just"/>
            <a:r>
              <a:rPr lang="el-GR" sz="1800" b="1" dirty="0" smtClean="0">
                <a:solidFill>
                  <a:schemeClr val="tx1"/>
                </a:solidFill>
              </a:rPr>
              <a:t>Στάσεις</a:t>
            </a:r>
            <a:r>
              <a:rPr lang="el-GR" sz="1800" dirty="0" smtClean="0">
                <a:solidFill>
                  <a:schemeClr val="tx1"/>
                </a:solidFill>
              </a:rPr>
              <a:t>: σεβασμός, </a:t>
            </a:r>
            <a:r>
              <a:rPr lang="el-GR" sz="1800" dirty="0" err="1" smtClean="0">
                <a:solidFill>
                  <a:schemeClr val="tx1"/>
                </a:solidFill>
              </a:rPr>
              <a:t>ανοιχτότητα</a:t>
            </a:r>
            <a:r>
              <a:rPr lang="el-GR" sz="1800" dirty="0" smtClean="0">
                <a:solidFill>
                  <a:schemeClr val="tx1"/>
                </a:solidFill>
              </a:rPr>
              <a:t>, περιέργεια </a:t>
            </a:r>
          </a:p>
          <a:p>
            <a:pPr marL="0" lvl="1" algn="just"/>
            <a:r>
              <a:rPr lang="el-GR" sz="1800" b="1" dirty="0" smtClean="0">
                <a:solidFill>
                  <a:schemeClr val="tx1"/>
                </a:solidFill>
              </a:rPr>
              <a:t>Γνώσεις</a:t>
            </a:r>
            <a:r>
              <a:rPr lang="el-GR" sz="1800" dirty="0" smtClean="0">
                <a:solidFill>
                  <a:schemeClr val="tx1"/>
                </a:solidFill>
              </a:rPr>
              <a:t>: πολιτισμικές γνώσεις, επίγνωση προσωπικών παραδοχών στερεοτύπων</a:t>
            </a:r>
          </a:p>
          <a:p>
            <a:pPr marL="0" lvl="1" algn="just"/>
            <a:r>
              <a:rPr lang="el-GR" sz="1800" b="1" dirty="0" smtClean="0">
                <a:solidFill>
                  <a:schemeClr val="tx1"/>
                </a:solidFill>
              </a:rPr>
              <a:t>Δεξιότητες</a:t>
            </a:r>
            <a:r>
              <a:rPr lang="el-GR" sz="1800" dirty="0" smtClean="0">
                <a:solidFill>
                  <a:schemeClr val="tx1"/>
                </a:solidFill>
              </a:rPr>
              <a:t>: επικοινωνία, κριτική κατανόηση και </a:t>
            </a:r>
            <a:r>
              <a:rPr lang="el-GR" sz="1800" dirty="0" err="1" smtClean="0">
                <a:solidFill>
                  <a:schemeClr val="tx1"/>
                </a:solidFill>
              </a:rPr>
              <a:t>αλληλοσυσχέτιση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</a:p>
          <a:p>
            <a:pPr marL="0" lvl="1" algn="just"/>
            <a:r>
              <a:rPr lang="el-GR" sz="1800" b="1" dirty="0" smtClean="0">
                <a:solidFill>
                  <a:schemeClr val="tx1"/>
                </a:solidFill>
              </a:rPr>
              <a:t>Εσωτερικά αποτελέσματα: </a:t>
            </a:r>
            <a:r>
              <a:rPr lang="el-GR" sz="1800" dirty="0" smtClean="0">
                <a:solidFill>
                  <a:schemeClr val="tx1"/>
                </a:solidFill>
              </a:rPr>
              <a:t>προσαρμοστικότητα, ευελιξία, </a:t>
            </a:r>
            <a:r>
              <a:rPr lang="el-GR" sz="1800" dirty="0" err="1" smtClean="0">
                <a:solidFill>
                  <a:schemeClr val="tx1"/>
                </a:solidFill>
              </a:rPr>
              <a:t>ενσυναίσθηση</a:t>
            </a:r>
            <a:r>
              <a:rPr lang="el-GR" sz="1800" dirty="0" smtClean="0">
                <a:solidFill>
                  <a:schemeClr val="tx1"/>
                </a:solidFill>
              </a:rPr>
              <a:t>.</a:t>
            </a:r>
          </a:p>
          <a:p>
            <a:pPr marL="0" lvl="1" algn="just"/>
            <a:r>
              <a:rPr lang="el-GR" sz="1800" b="1" dirty="0" smtClean="0">
                <a:solidFill>
                  <a:schemeClr val="tx1"/>
                </a:solidFill>
              </a:rPr>
              <a:t>Εξωτερικά αποτελέσματα: </a:t>
            </a:r>
            <a:r>
              <a:rPr lang="el-GR" sz="1800" dirty="0" smtClean="0">
                <a:solidFill>
                  <a:schemeClr val="tx1"/>
                </a:solidFill>
              </a:rPr>
              <a:t>επικοινωνία και πολιτισμικά κατάλληλη συμπεριφορά</a:t>
            </a:r>
          </a:p>
          <a:p>
            <a:pPr marL="0" lvl="1" algn="just"/>
            <a:endParaRPr lang="el-GR" sz="1800" dirty="0">
              <a:solidFill>
                <a:schemeClr val="tx1"/>
              </a:solidFill>
            </a:endParaRPr>
          </a:p>
          <a:p>
            <a:pPr marL="0" lvl="1" algn="just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Deardorff</a:t>
            </a:r>
            <a:r>
              <a:rPr lang="en-US" sz="1800" dirty="0" smtClean="0">
                <a:solidFill>
                  <a:schemeClr val="tx1"/>
                </a:solidFill>
              </a:rPr>
              <a:t>, 2006)</a:t>
            </a:r>
            <a:endParaRPr lang="el-GR" sz="1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1800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6577607"/>
            <a:ext cx="9144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756" t="10625" r="35057" b="10625"/>
          <a:stretch/>
        </p:blipFill>
        <p:spPr>
          <a:xfrm>
            <a:off x="2771800" y="712107"/>
            <a:ext cx="626469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702</Words>
  <Application>Microsoft Office PowerPoint</Application>
  <PresentationFormat>On-screen Show (4:3)</PresentationFormat>
  <Paragraphs>161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Θέμα του Office</vt:lpstr>
      <vt:lpstr>Acrobat Document</vt:lpstr>
      <vt:lpstr> 2. Εκπαιδεύοντας τον πολίτη του κόσμου.  Προς μια μετασχηματιστική διαπολιτισμική παιδαγωγική   </vt:lpstr>
      <vt:lpstr>Εισαγωγικά </vt:lpstr>
      <vt:lpstr>Εθνοκεντρικότητα &amp; εκπαίδευση </vt:lpstr>
      <vt:lpstr>Μετασχηματιστική εκπαίδευση για πλουραλιστική ιδιότητα του πολίτη </vt:lpstr>
      <vt:lpstr>Ενδιάμεσος χώρος </vt:lpstr>
      <vt:lpstr>Γνωσιακό κεφάλαιο </vt:lpstr>
      <vt:lpstr>Παιδαγωγικό πλαίσιο</vt:lpstr>
      <vt:lpstr>Ο εκπαιδευτικός</vt:lpstr>
      <vt:lpstr>Διαπολιτισμική ικανότητα </vt:lpstr>
      <vt:lpstr>Διαπολιτισμική ικανότητα </vt:lpstr>
      <vt:lpstr>Νέες δεξιότητες 21ου αιώνα </vt:lpstr>
      <vt:lpstr>Διαπολιτισμική εκπαίδευση εκπαιδευτικών </vt:lpstr>
      <vt:lpstr>Σχεδιασμοί μάθησης </vt:lpstr>
      <vt:lpstr>Κοινότητα μάθησης –διάλογος  </vt:lpstr>
      <vt:lpstr>Η έρευνα </vt:lpstr>
      <vt:lpstr>Εργαλεία εκπαίδευσης εκπαιδευτικών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Iordanis</dc:creator>
  <cp:lastModifiedBy>Eugenia Arvanitis</cp:lastModifiedBy>
  <cp:revision>197</cp:revision>
  <dcterms:created xsi:type="dcterms:W3CDTF">2013-10-27T12:50:08Z</dcterms:created>
  <dcterms:modified xsi:type="dcterms:W3CDTF">2017-02-23T09:38:09Z</dcterms:modified>
</cp:coreProperties>
</file>