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3" r:id="rId1"/>
  </p:sldMasterIdLst>
  <p:notesMasterIdLst>
    <p:notesMasterId r:id="rId34"/>
  </p:notesMasterIdLst>
  <p:sldIdLst>
    <p:sldId id="310" r:id="rId2"/>
    <p:sldId id="311" r:id="rId3"/>
    <p:sldId id="335" r:id="rId4"/>
    <p:sldId id="336" r:id="rId5"/>
    <p:sldId id="337" r:id="rId6"/>
    <p:sldId id="321" r:id="rId7"/>
    <p:sldId id="370" r:id="rId8"/>
    <p:sldId id="358" r:id="rId9"/>
    <p:sldId id="359" r:id="rId10"/>
    <p:sldId id="360" r:id="rId11"/>
    <p:sldId id="404" r:id="rId12"/>
    <p:sldId id="406" r:id="rId13"/>
    <p:sldId id="373" r:id="rId14"/>
    <p:sldId id="376" r:id="rId15"/>
    <p:sldId id="399" r:id="rId16"/>
    <p:sldId id="374" r:id="rId17"/>
    <p:sldId id="323" r:id="rId18"/>
    <p:sldId id="320" r:id="rId19"/>
    <p:sldId id="383" r:id="rId20"/>
    <p:sldId id="382" r:id="rId21"/>
    <p:sldId id="379" r:id="rId22"/>
    <p:sldId id="380" r:id="rId23"/>
    <p:sldId id="384" r:id="rId24"/>
    <p:sldId id="405" r:id="rId25"/>
    <p:sldId id="394" r:id="rId26"/>
    <p:sldId id="368" r:id="rId27"/>
    <p:sldId id="397" r:id="rId28"/>
    <p:sldId id="407" r:id="rId29"/>
    <p:sldId id="401" r:id="rId30"/>
    <p:sldId id="344" r:id="rId31"/>
    <p:sldId id="403" r:id="rId32"/>
    <p:sldId id="3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A1E1F9-891A-7A25-C86F-719B23ADD674}" name="ΜΙΚΡΟΥΛΗ ΓΕΩΡΓΙΑ" initials="ΜΓ" userId="ΜΙΚΡΟΥΛΗ ΓΕΩΡΓΙΑ"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CC"/>
    <a:srgbClr val="6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Στυλ με θέμα 2 - Έμφαση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Φωτεινό στυλ 2 - Έμφαση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Φωτεινό στυλ 2 - Έμφαση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4C1A8A3-306A-4EB7-A6B1-4F7E0EB9C5D6}" styleName="Μεσαίο στυλ 3 - Έμφαση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Μεσαίο στυλ 3 - Έμφαση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Μεσαίο στυλ 3 - Έμφαση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Μεσαίο στυλ 3 - Έμφαση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Μεσαίο στυλ 3 - Έμφαση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Μεσαίο στυλ 4 - Έμφαση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Μεσαίο στυλ 4 - Έμφαση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Μεσαίο στυλ 4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7CE84F3-28C3-443E-9E96-99CF82512B78}" styleName="Σκούρο στυλ 1 - Έμφαση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Σκούρο στυλ 1 - Έμφαση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Σκούρο στυλ 1 - Έμφαση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Σκούρο στυλ 2 - Έμφαση 5/Έμφαση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Σκούρο στυλ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Σκούρο στυλ 2 - Έμφαση 3/Έμφαση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Σκούρο στυλ 1 - Έμφαση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Σκούρο στυλ 1 - Έμφαση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sorterViewPr>
    <p:cViewPr>
      <p:scale>
        <a:sx n="100" d="100"/>
        <a:sy n="100" d="100"/>
      </p:scale>
      <p:origin x="0" y="-5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0B149-F3E0-4137-B33E-A47B794184CD}"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8567B5EA-7E94-4B50-900E-1D2A488902AD}">
      <dgm:prSet custT="1"/>
      <dgm:spPr/>
      <dgm:t>
        <a:bodyPr/>
        <a:lstStyle/>
        <a:p>
          <a:r>
            <a:rPr lang="el-GR" sz="3000" dirty="0">
              <a:latin typeface="Times New Roman" panose="02020603050405020304" pitchFamily="18" charset="0"/>
              <a:cs typeface="Times New Roman" panose="02020603050405020304" pitchFamily="18" charset="0"/>
            </a:rPr>
            <a:t>1. Εισαγωγή</a:t>
          </a:r>
          <a:endParaRPr lang="en-US" sz="3000" dirty="0">
            <a:latin typeface="Times New Roman" panose="02020603050405020304" pitchFamily="18" charset="0"/>
            <a:cs typeface="Times New Roman" panose="02020603050405020304" pitchFamily="18" charset="0"/>
          </a:endParaRPr>
        </a:p>
      </dgm:t>
    </dgm:pt>
    <dgm:pt modelId="{828DB025-6AA2-4A1D-A24F-6D472C963860}" type="parTrans" cxnId="{063FE6A8-92B7-49ED-9BDB-F2E0465F1A89}">
      <dgm:prSet/>
      <dgm:spPr/>
      <dgm:t>
        <a:bodyPr/>
        <a:lstStyle/>
        <a:p>
          <a:endParaRPr lang="en-US">
            <a:latin typeface="+mj-lt"/>
          </a:endParaRPr>
        </a:p>
      </dgm:t>
    </dgm:pt>
    <dgm:pt modelId="{DF6372DC-CF0C-463C-9ABE-1EFA755AE229}" type="sibTrans" cxnId="{063FE6A8-92B7-49ED-9BDB-F2E0465F1A89}">
      <dgm:prSet/>
      <dgm:spPr/>
      <dgm:t>
        <a:bodyPr/>
        <a:lstStyle/>
        <a:p>
          <a:endParaRPr lang="en-US">
            <a:latin typeface="+mj-lt"/>
          </a:endParaRPr>
        </a:p>
      </dgm:t>
    </dgm:pt>
    <dgm:pt modelId="{F09873CB-499D-48BD-B3C3-1CBD40134DF8}">
      <dgm:prSet custT="1"/>
      <dgm:spPr/>
      <dgm:t>
        <a:bodyPr/>
        <a:lstStyle/>
        <a:p>
          <a:r>
            <a:rPr lang="el-GR" sz="3000" dirty="0">
              <a:latin typeface="Times New Roman" panose="02020603050405020304" pitchFamily="18" charset="0"/>
              <a:cs typeface="Times New Roman" panose="02020603050405020304" pitchFamily="18" charset="0"/>
            </a:rPr>
            <a:t>3. Θεωρητικό Πλαίσιο </a:t>
          </a:r>
          <a:r>
            <a:rPr lang="el-GR" sz="1800" dirty="0">
              <a:latin typeface="Times New Roman" panose="02020603050405020304" pitchFamily="18" charset="0"/>
              <a:cs typeface="Times New Roman" panose="02020603050405020304" pitchFamily="18" charset="0"/>
            </a:rPr>
            <a:t>(Ουσιοποίηση, Προκατάληψη, </a:t>
          </a:r>
          <a:r>
            <a:rPr lang="el-GR" sz="1800" dirty="0" err="1">
              <a:latin typeface="Times New Roman" panose="02020603050405020304" pitchFamily="18" charset="0"/>
              <a:cs typeface="Times New Roman" panose="02020603050405020304" pitchFamily="18" charset="0"/>
            </a:rPr>
            <a:t>Περιστασιοποίηση</a:t>
          </a:r>
          <a:r>
            <a:rPr lang="el-GR" sz="1800" dirty="0">
              <a:latin typeface="Times New Roman" panose="02020603050405020304" pitchFamily="18" charset="0"/>
              <a:cs typeface="Times New Roman" panose="02020603050405020304" pitchFamily="18" charset="0"/>
            </a:rPr>
            <a:t>, Ρευστός Ρατσισμός)</a:t>
          </a:r>
          <a:r>
            <a:rPr lang="el-GR" sz="30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dgm:t>
    </dgm:pt>
    <dgm:pt modelId="{FC429BBF-3607-4BCE-83A1-76C0E28265FA}" type="parTrans" cxnId="{BD1A200E-8D61-49DB-B672-71B975451804}">
      <dgm:prSet/>
      <dgm:spPr/>
      <dgm:t>
        <a:bodyPr/>
        <a:lstStyle/>
        <a:p>
          <a:endParaRPr lang="en-US">
            <a:latin typeface="+mj-lt"/>
          </a:endParaRPr>
        </a:p>
      </dgm:t>
    </dgm:pt>
    <dgm:pt modelId="{A78792C5-4711-4A9C-BBC6-1BD90446CFDF}" type="sibTrans" cxnId="{BD1A200E-8D61-49DB-B672-71B975451804}">
      <dgm:prSet/>
      <dgm:spPr/>
      <dgm:t>
        <a:bodyPr/>
        <a:lstStyle/>
        <a:p>
          <a:endParaRPr lang="en-US">
            <a:latin typeface="+mj-lt"/>
          </a:endParaRPr>
        </a:p>
      </dgm:t>
    </dgm:pt>
    <dgm:pt modelId="{8D1A0E3C-6250-4067-B573-32768DFBE286}">
      <dgm:prSet custT="1"/>
      <dgm:spPr/>
      <dgm:t>
        <a:bodyPr/>
        <a:lstStyle/>
        <a:p>
          <a:r>
            <a:rPr lang="el-GR" sz="3000" dirty="0">
              <a:latin typeface="Times New Roman" panose="02020603050405020304" pitchFamily="18" charset="0"/>
              <a:cs typeface="Times New Roman" panose="02020603050405020304" pitchFamily="18" charset="0"/>
            </a:rPr>
            <a:t>6. Ανάλυση</a:t>
          </a:r>
          <a:endParaRPr lang="en-US" sz="3000" dirty="0">
            <a:latin typeface="Times New Roman" panose="02020603050405020304" pitchFamily="18" charset="0"/>
            <a:cs typeface="Times New Roman" panose="02020603050405020304" pitchFamily="18" charset="0"/>
          </a:endParaRPr>
        </a:p>
      </dgm:t>
    </dgm:pt>
    <dgm:pt modelId="{E9EF9241-05F1-4368-A1C1-F53EF77A2AE3}" type="parTrans" cxnId="{554CB688-510C-4522-8C68-0DC32159301C}">
      <dgm:prSet/>
      <dgm:spPr/>
      <dgm:t>
        <a:bodyPr/>
        <a:lstStyle/>
        <a:p>
          <a:endParaRPr lang="en-US">
            <a:latin typeface="+mj-lt"/>
          </a:endParaRPr>
        </a:p>
      </dgm:t>
    </dgm:pt>
    <dgm:pt modelId="{37E81FCF-7971-4C6E-909A-2CD5F98059A7}" type="sibTrans" cxnId="{554CB688-510C-4522-8C68-0DC32159301C}">
      <dgm:prSet/>
      <dgm:spPr/>
      <dgm:t>
        <a:bodyPr/>
        <a:lstStyle/>
        <a:p>
          <a:endParaRPr lang="en-US">
            <a:latin typeface="+mj-lt"/>
          </a:endParaRPr>
        </a:p>
      </dgm:t>
    </dgm:pt>
    <dgm:pt modelId="{DF7DA554-3680-434C-A938-CFF0DB266F99}">
      <dgm:prSet custT="1"/>
      <dgm:spPr/>
      <dgm:t>
        <a:bodyPr/>
        <a:lstStyle/>
        <a:p>
          <a:r>
            <a:rPr lang="el-GR" sz="3000" dirty="0">
              <a:latin typeface="Times New Roman" panose="02020603050405020304" pitchFamily="18" charset="0"/>
              <a:cs typeface="Times New Roman" panose="02020603050405020304" pitchFamily="18" charset="0"/>
            </a:rPr>
            <a:t>7. Συμπεράσματα</a:t>
          </a:r>
          <a:endParaRPr lang="en-US" sz="3000" dirty="0">
            <a:latin typeface="Times New Roman" panose="02020603050405020304" pitchFamily="18" charset="0"/>
            <a:cs typeface="Times New Roman" panose="02020603050405020304" pitchFamily="18" charset="0"/>
          </a:endParaRPr>
        </a:p>
      </dgm:t>
    </dgm:pt>
    <dgm:pt modelId="{8F683989-93E7-483A-9A68-6A0D292985A7}" type="parTrans" cxnId="{999F485E-6183-46A4-AF5E-EE4FC768A25A}">
      <dgm:prSet/>
      <dgm:spPr/>
      <dgm:t>
        <a:bodyPr/>
        <a:lstStyle/>
        <a:p>
          <a:endParaRPr lang="el-GR">
            <a:latin typeface="+mj-lt"/>
          </a:endParaRPr>
        </a:p>
      </dgm:t>
    </dgm:pt>
    <dgm:pt modelId="{BB58F81C-13E8-439C-8207-036765E703A0}" type="sibTrans" cxnId="{999F485E-6183-46A4-AF5E-EE4FC768A25A}">
      <dgm:prSet/>
      <dgm:spPr/>
      <dgm:t>
        <a:bodyPr/>
        <a:lstStyle/>
        <a:p>
          <a:endParaRPr lang="el-GR">
            <a:latin typeface="+mj-lt"/>
          </a:endParaRPr>
        </a:p>
      </dgm:t>
    </dgm:pt>
    <dgm:pt modelId="{DD45CF06-BBD2-4F81-B84A-E8DF5FD4E844}">
      <dgm:prSet custT="1"/>
      <dgm:spPr/>
      <dgm:t>
        <a:bodyPr/>
        <a:lstStyle/>
        <a:p>
          <a:r>
            <a:rPr lang="el-GR" sz="3000" dirty="0">
              <a:latin typeface="Times New Roman" panose="02020603050405020304" pitchFamily="18" charset="0"/>
              <a:cs typeface="Times New Roman" panose="02020603050405020304" pitchFamily="18" charset="0"/>
            </a:rPr>
            <a:t>2. Στόχος</a:t>
          </a:r>
          <a:endParaRPr lang="en-US" sz="3000" dirty="0">
            <a:latin typeface="Times New Roman" panose="02020603050405020304" pitchFamily="18" charset="0"/>
            <a:cs typeface="Times New Roman" panose="02020603050405020304" pitchFamily="18" charset="0"/>
          </a:endParaRPr>
        </a:p>
      </dgm:t>
    </dgm:pt>
    <dgm:pt modelId="{06D3FFD3-47D0-406C-BD0E-89B2B1EEFBEB}" type="parTrans" cxnId="{61BED138-83B1-41AC-8E3A-EB3F0ADE8D98}">
      <dgm:prSet/>
      <dgm:spPr/>
      <dgm:t>
        <a:bodyPr/>
        <a:lstStyle/>
        <a:p>
          <a:endParaRPr lang="el-GR"/>
        </a:p>
      </dgm:t>
    </dgm:pt>
    <dgm:pt modelId="{E273C596-DC2C-4ABD-94D7-589B613115E6}" type="sibTrans" cxnId="{61BED138-83B1-41AC-8E3A-EB3F0ADE8D98}">
      <dgm:prSet/>
      <dgm:spPr/>
      <dgm:t>
        <a:bodyPr/>
        <a:lstStyle/>
        <a:p>
          <a:endParaRPr lang="el-GR"/>
        </a:p>
      </dgm:t>
    </dgm:pt>
    <dgm:pt modelId="{2C8FF2C3-6430-4299-9EDD-6591264FAA83}">
      <dgm:prSet custT="1"/>
      <dgm:spPr/>
      <dgm:t>
        <a:bodyPr/>
        <a:lstStyle/>
        <a:p>
          <a:r>
            <a:rPr lang="el-GR" sz="3000" dirty="0">
              <a:latin typeface="Times New Roman" panose="02020603050405020304" pitchFamily="18" charset="0"/>
              <a:cs typeface="Times New Roman" panose="02020603050405020304" pitchFamily="18" charset="0"/>
            </a:rPr>
            <a:t>4. Υλικό Εξέτασης </a:t>
          </a:r>
          <a:r>
            <a:rPr lang="el-GR" sz="1800" dirty="0">
              <a:latin typeface="Times New Roman" panose="02020603050405020304" pitchFamily="18" charset="0"/>
              <a:cs typeface="Times New Roman" panose="02020603050405020304" pitchFamily="18" charset="0"/>
            </a:rPr>
            <a:t>(3 ομιλίες βουλευτών του ΣΥΡΙΖΑ και </a:t>
          </a:r>
          <a:r>
            <a:rPr lang="el-GR" sz="1800" dirty="0" err="1">
              <a:latin typeface="Times New Roman" panose="02020603050405020304" pitchFamily="18" charset="0"/>
              <a:cs typeface="Times New Roman" panose="02020603050405020304" pitchFamily="18" charset="0"/>
            </a:rPr>
            <a:t>ΜέΡΑ</a:t>
          </a:r>
          <a:r>
            <a:rPr lang="el-GR"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dgm:t>
    </dgm:pt>
    <dgm:pt modelId="{9B55F317-E6A1-4928-BBB5-6FCFC8F96EB2}" type="parTrans" cxnId="{AD0387D9-AB1D-4CE5-870A-14F5CF61616A}">
      <dgm:prSet/>
      <dgm:spPr/>
      <dgm:t>
        <a:bodyPr/>
        <a:lstStyle/>
        <a:p>
          <a:endParaRPr lang="el-GR"/>
        </a:p>
      </dgm:t>
    </dgm:pt>
    <dgm:pt modelId="{937DF246-628E-404D-B4CB-2A90C59C9B14}" type="sibTrans" cxnId="{AD0387D9-AB1D-4CE5-870A-14F5CF61616A}">
      <dgm:prSet/>
      <dgm:spPr/>
      <dgm:t>
        <a:bodyPr/>
        <a:lstStyle/>
        <a:p>
          <a:endParaRPr lang="el-GR"/>
        </a:p>
      </dgm:t>
    </dgm:pt>
    <dgm:pt modelId="{AD2EF970-A0ED-4D7D-A3CF-85BF3951D774}">
      <dgm:prSet custT="1"/>
      <dgm:spPr/>
      <dgm:t>
        <a:bodyPr/>
        <a:lstStyle/>
        <a:p>
          <a:r>
            <a:rPr lang="el-GR" sz="3000" dirty="0">
              <a:latin typeface="Times New Roman" panose="02020603050405020304" pitchFamily="18" charset="0"/>
              <a:cs typeface="Times New Roman" panose="02020603050405020304" pitchFamily="18" charset="0"/>
            </a:rPr>
            <a:t>5. Μεθοδολογικά Εργαλεία </a:t>
          </a:r>
          <a:r>
            <a:rPr lang="el-GR" sz="1800" dirty="0">
              <a:latin typeface="Times New Roman" panose="02020603050405020304" pitchFamily="18" charset="0"/>
              <a:cs typeface="Times New Roman" panose="02020603050405020304" pitchFamily="18" charset="0"/>
            </a:rPr>
            <a:t>(Ρητορική Ψυχολογία, Κριτική Κοινωνική Ψυχολογία)</a:t>
          </a:r>
          <a:endParaRPr lang="en-US" sz="1800" dirty="0">
            <a:latin typeface="Times New Roman" panose="02020603050405020304" pitchFamily="18" charset="0"/>
            <a:cs typeface="Times New Roman" panose="02020603050405020304" pitchFamily="18" charset="0"/>
          </a:endParaRPr>
        </a:p>
      </dgm:t>
    </dgm:pt>
    <dgm:pt modelId="{8AC579A6-DE37-4D85-A0B8-51A8F1811B39}" type="sibTrans" cxnId="{D557C660-3AD7-4030-B00C-ADC4F71483DB}">
      <dgm:prSet/>
      <dgm:spPr/>
      <dgm:t>
        <a:bodyPr/>
        <a:lstStyle/>
        <a:p>
          <a:endParaRPr lang="en-US">
            <a:latin typeface="+mj-lt"/>
          </a:endParaRPr>
        </a:p>
      </dgm:t>
    </dgm:pt>
    <dgm:pt modelId="{1505EA18-AA73-4D3B-92B1-344797F6E1CD}" type="parTrans" cxnId="{D557C660-3AD7-4030-B00C-ADC4F71483DB}">
      <dgm:prSet/>
      <dgm:spPr/>
      <dgm:t>
        <a:bodyPr/>
        <a:lstStyle/>
        <a:p>
          <a:endParaRPr lang="en-US">
            <a:latin typeface="+mj-lt"/>
          </a:endParaRPr>
        </a:p>
      </dgm:t>
    </dgm:pt>
    <dgm:pt modelId="{22E32DBF-0D8B-494E-A7D1-5E85CF1CA0EC}" type="pres">
      <dgm:prSet presAssocID="{6A10B149-F3E0-4137-B33E-A47B794184CD}" presName="vert0" presStyleCnt="0">
        <dgm:presLayoutVars>
          <dgm:dir/>
          <dgm:animOne val="branch"/>
          <dgm:animLvl val="lvl"/>
        </dgm:presLayoutVars>
      </dgm:prSet>
      <dgm:spPr/>
    </dgm:pt>
    <dgm:pt modelId="{56BA03E3-F341-4670-A630-6D143AA2E46F}" type="pres">
      <dgm:prSet presAssocID="{8567B5EA-7E94-4B50-900E-1D2A488902AD}" presName="thickLine" presStyleLbl="alignNode1" presStyleIdx="0" presStyleCnt="7"/>
      <dgm:spPr/>
    </dgm:pt>
    <dgm:pt modelId="{9998E629-DBCB-4109-9076-623CEF213007}" type="pres">
      <dgm:prSet presAssocID="{8567B5EA-7E94-4B50-900E-1D2A488902AD}" presName="horz1" presStyleCnt="0"/>
      <dgm:spPr/>
    </dgm:pt>
    <dgm:pt modelId="{84486902-2486-48A7-8782-82E8DB65ED07}" type="pres">
      <dgm:prSet presAssocID="{8567B5EA-7E94-4B50-900E-1D2A488902AD}" presName="tx1" presStyleLbl="revTx" presStyleIdx="0" presStyleCnt="7"/>
      <dgm:spPr/>
    </dgm:pt>
    <dgm:pt modelId="{CA5A7388-6623-4DC3-AB05-1B4A3A7D4D78}" type="pres">
      <dgm:prSet presAssocID="{8567B5EA-7E94-4B50-900E-1D2A488902AD}" presName="vert1" presStyleCnt="0"/>
      <dgm:spPr/>
    </dgm:pt>
    <dgm:pt modelId="{935F962B-8015-4095-9322-E596776F3DA3}" type="pres">
      <dgm:prSet presAssocID="{DD45CF06-BBD2-4F81-B84A-E8DF5FD4E844}" presName="thickLine" presStyleLbl="alignNode1" presStyleIdx="1" presStyleCnt="7"/>
      <dgm:spPr/>
    </dgm:pt>
    <dgm:pt modelId="{50D6F774-B518-424B-90B1-FA05BA8C5D88}" type="pres">
      <dgm:prSet presAssocID="{DD45CF06-BBD2-4F81-B84A-E8DF5FD4E844}" presName="horz1" presStyleCnt="0"/>
      <dgm:spPr/>
    </dgm:pt>
    <dgm:pt modelId="{85517818-8C53-4F7C-809D-FBE91C6F49C9}" type="pres">
      <dgm:prSet presAssocID="{DD45CF06-BBD2-4F81-B84A-E8DF5FD4E844}" presName="tx1" presStyleLbl="revTx" presStyleIdx="1" presStyleCnt="7"/>
      <dgm:spPr/>
    </dgm:pt>
    <dgm:pt modelId="{E2769C52-26A9-46B8-BE5F-57FB6A021471}" type="pres">
      <dgm:prSet presAssocID="{DD45CF06-BBD2-4F81-B84A-E8DF5FD4E844}" presName="vert1" presStyleCnt="0"/>
      <dgm:spPr/>
    </dgm:pt>
    <dgm:pt modelId="{2BF05D06-BB04-4B63-88F6-E347CE272DA6}" type="pres">
      <dgm:prSet presAssocID="{F09873CB-499D-48BD-B3C3-1CBD40134DF8}" presName="thickLine" presStyleLbl="alignNode1" presStyleIdx="2" presStyleCnt="7"/>
      <dgm:spPr/>
    </dgm:pt>
    <dgm:pt modelId="{73A6E439-CC31-4FD7-9435-DB4CE296D7F2}" type="pres">
      <dgm:prSet presAssocID="{F09873CB-499D-48BD-B3C3-1CBD40134DF8}" presName="horz1" presStyleCnt="0"/>
      <dgm:spPr/>
    </dgm:pt>
    <dgm:pt modelId="{DB42EA30-980A-45C2-9B7A-7CFC0B4A2E1A}" type="pres">
      <dgm:prSet presAssocID="{F09873CB-499D-48BD-B3C3-1CBD40134DF8}" presName="tx1" presStyleLbl="revTx" presStyleIdx="2" presStyleCnt="7" custScaleY="97818"/>
      <dgm:spPr/>
    </dgm:pt>
    <dgm:pt modelId="{BB734C1B-D1B4-4D79-ABA8-A186138699FC}" type="pres">
      <dgm:prSet presAssocID="{F09873CB-499D-48BD-B3C3-1CBD40134DF8}" presName="vert1" presStyleCnt="0"/>
      <dgm:spPr/>
    </dgm:pt>
    <dgm:pt modelId="{5B52E047-C3F9-4D17-AB98-CF55CF30BC27}" type="pres">
      <dgm:prSet presAssocID="{2C8FF2C3-6430-4299-9EDD-6591264FAA83}" presName="thickLine" presStyleLbl="alignNode1" presStyleIdx="3" presStyleCnt="7"/>
      <dgm:spPr/>
    </dgm:pt>
    <dgm:pt modelId="{911D0B10-B4FF-499C-B458-A2BB047303B9}" type="pres">
      <dgm:prSet presAssocID="{2C8FF2C3-6430-4299-9EDD-6591264FAA83}" presName="horz1" presStyleCnt="0"/>
      <dgm:spPr/>
    </dgm:pt>
    <dgm:pt modelId="{E933B5F4-1AB3-4E1C-BCE2-44C31B393C4B}" type="pres">
      <dgm:prSet presAssocID="{2C8FF2C3-6430-4299-9EDD-6591264FAA83}" presName="tx1" presStyleLbl="revTx" presStyleIdx="3" presStyleCnt="7" custLinFactNeighborY="2020"/>
      <dgm:spPr/>
    </dgm:pt>
    <dgm:pt modelId="{A10EAA72-6036-4446-BB89-48E21B8B81C6}" type="pres">
      <dgm:prSet presAssocID="{2C8FF2C3-6430-4299-9EDD-6591264FAA83}" presName="vert1" presStyleCnt="0"/>
      <dgm:spPr/>
    </dgm:pt>
    <dgm:pt modelId="{77083334-AAAB-4F55-AF7D-562CE56562F5}" type="pres">
      <dgm:prSet presAssocID="{AD2EF970-A0ED-4D7D-A3CF-85BF3951D774}" presName="thickLine" presStyleLbl="alignNode1" presStyleIdx="4" presStyleCnt="7"/>
      <dgm:spPr/>
    </dgm:pt>
    <dgm:pt modelId="{D10BEA50-F8D8-49CE-B9C5-0DCD6AA5B575}" type="pres">
      <dgm:prSet presAssocID="{AD2EF970-A0ED-4D7D-A3CF-85BF3951D774}" presName="horz1" presStyleCnt="0"/>
      <dgm:spPr/>
    </dgm:pt>
    <dgm:pt modelId="{16FA2E93-6F11-4ED4-AB20-74107D21218C}" type="pres">
      <dgm:prSet presAssocID="{AD2EF970-A0ED-4D7D-A3CF-85BF3951D774}" presName="tx1" presStyleLbl="revTx" presStyleIdx="4" presStyleCnt="7"/>
      <dgm:spPr/>
    </dgm:pt>
    <dgm:pt modelId="{4CC2EB37-9F43-449F-A4B8-BDF4353C009A}" type="pres">
      <dgm:prSet presAssocID="{AD2EF970-A0ED-4D7D-A3CF-85BF3951D774}" presName="vert1" presStyleCnt="0"/>
      <dgm:spPr/>
    </dgm:pt>
    <dgm:pt modelId="{D5C6A009-E4AB-409D-9520-AA2DDEA52345}" type="pres">
      <dgm:prSet presAssocID="{8D1A0E3C-6250-4067-B573-32768DFBE286}" presName="thickLine" presStyleLbl="alignNode1" presStyleIdx="5" presStyleCnt="7"/>
      <dgm:spPr/>
    </dgm:pt>
    <dgm:pt modelId="{410D5D95-588B-4485-99D2-47A25F321B17}" type="pres">
      <dgm:prSet presAssocID="{8D1A0E3C-6250-4067-B573-32768DFBE286}" presName="horz1" presStyleCnt="0"/>
      <dgm:spPr/>
    </dgm:pt>
    <dgm:pt modelId="{49C88C43-4D9C-4815-845A-7C0285B13D04}" type="pres">
      <dgm:prSet presAssocID="{8D1A0E3C-6250-4067-B573-32768DFBE286}" presName="tx1" presStyleLbl="revTx" presStyleIdx="5" presStyleCnt="7"/>
      <dgm:spPr/>
    </dgm:pt>
    <dgm:pt modelId="{17DC0FB2-518B-4417-A619-0B0ECFBD96A7}" type="pres">
      <dgm:prSet presAssocID="{8D1A0E3C-6250-4067-B573-32768DFBE286}" presName="vert1" presStyleCnt="0"/>
      <dgm:spPr/>
    </dgm:pt>
    <dgm:pt modelId="{1A09EBDE-86E6-42D7-8A5A-C94D5251E69B}" type="pres">
      <dgm:prSet presAssocID="{DF7DA554-3680-434C-A938-CFF0DB266F99}" presName="thickLine" presStyleLbl="alignNode1" presStyleIdx="6" presStyleCnt="7"/>
      <dgm:spPr/>
    </dgm:pt>
    <dgm:pt modelId="{EA27730C-2340-4D6B-96A9-ABBEAFDA4C81}" type="pres">
      <dgm:prSet presAssocID="{DF7DA554-3680-434C-A938-CFF0DB266F99}" presName="horz1" presStyleCnt="0"/>
      <dgm:spPr/>
    </dgm:pt>
    <dgm:pt modelId="{54413F4B-4695-41FA-9199-9E805F5FEF04}" type="pres">
      <dgm:prSet presAssocID="{DF7DA554-3680-434C-A938-CFF0DB266F99}" presName="tx1" presStyleLbl="revTx" presStyleIdx="6" presStyleCnt="7"/>
      <dgm:spPr/>
    </dgm:pt>
    <dgm:pt modelId="{6C0038DB-A1CC-495C-BCE9-176AF3D6BEEE}" type="pres">
      <dgm:prSet presAssocID="{DF7DA554-3680-434C-A938-CFF0DB266F99}" presName="vert1" presStyleCnt="0"/>
      <dgm:spPr/>
    </dgm:pt>
  </dgm:ptLst>
  <dgm:cxnLst>
    <dgm:cxn modelId="{BD1A200E-8D61-49DB-B672-71B975451804}" srcId="{6A10B149-F3E0-4137-B33E-A47B794184CD}" destId="{F09873CB-499D-48BD-B3C3-1CBD40134DF8}" srcOrd="2" destOrd="0" parTransId="{FC429BBF-3607-4BCE-83A1-76C0E28265FA}" sibTransId="{A78792C5-4711-4A9C-BBC6-1BD90446CFDF}"/>
    <dgm:cxn modelId="{57C8C323-B9EA-4C9D-8541-A2184DA13DC2}" type="presOf" srcId="{8D1A0E3C-6250-4067-B573-32768DFBE286}" destId="{49C88C43-4D9C-4815-845A-7C0285B13D04}" srcOrd="0" destOrd="0" presId="urn:microsoft.com/office/officeart/2008/layout/LinedList"/>
    <dgm:cxn modelId="{61BED138-83B1-41AC-8E3A-EB3F0ADE8D98}" srcId="{6A10B149-F3E0-4137-B33E-A47B794184CD}" destId="{DD45CF06-BBD2-4F81-B84A-E8DF5FD4E844}" srcOrd="1" destOrd="0" parTransId="{06D3FFD3-47D0-406C-BD0E-89B2B1EEFBEB}" sibTransId="{E273C596-DC2C-4ABD-94D7-589B613115E6}"/>
    <dgm:cxn modelId="{5154453A-495F-4518-B82D-1777FD7489D6}" type="presOf" srcId="{F09873CB-499D-48BD-B3C3-1CBD40134DF8}" destId="{DB42EA30-980A-45C2-9B7A-7CFC0B4A2E1A}" srcOrd="0" destOrd="0" presId="urn:microsoft.com/office/officeart/2008/layout/LinedList"/>
    <dgm:cxn modelId="{999F485E-6183-46A4-AF5E-EE4FC768A25A}" srcId="{6A10B149-F3E0-4137-B33E-A47B794184CD}" destId="{DF7DA554-3680-434C-A938-CFF0DB266F99}" srcOrd="6" destOrd="0" parTransId="{8F683989-93E7-483A-9A68-6A0D292985A7}" sibTransId="{BB58F81C-13E8-439C-8207-036765E703A0}"/>
    <dgm:cxn modelId="{D557C660-3AD7-4030-B00C-ADC4F71483DB}" srcId="{6A10B149-F3E0-4137-B33E-A47B794184CD}" destId="{AD2EF970-A0ED-4D7D-A3CF-85BF3951D774}" srcOrd="4" destOrd="0" parTransId="{1505EA18-AA73-4D3B-92B1-344797F6E1CD}" sibTransId="{8AC579A6-DE37-4D85-A0B8-51A8F1811B39}"/>
    <dgm:cxn modelId="{A3326164-9071-4C5C-933D-FFD9186909E5}" type="presOf" srcId="{8567B5EA-7E94-4B50-900E-1D2A488902AD}" destId="{84486902-2486-48A7-8782-82E8DB65ED07}" srcOrd="0" destOrd="0" presId="urn:microsoft.com/office/officeart/2008/layout/LinedList"/>
    <dgm:cxn modelId="{45CFFC57-0456-4448-B2AD-02B6785A2E9A}" type="presOf" srcId="{6A10B149-F3E0-4137-B33E-A47B794184CD}" destId="{22E32DBF-0D8B-494E-A7D1-5E85CF1CA0EC}" srcOrd="0" destOrd="0" presId="urn:microsoft.com/office/officeart/2008/layout/LinedList"/>
    <dgm:cxn modelId="{554CB688-510C-4522-8C68-0DC32159301C}" srcId="{6A10B149-F3E0-4137-B33E-A47B794184CD}" destId="{8D1A0E3C-6250-4067-B573-32768DFBE286}" srcOrd="5" destOrd="0" parTransId="{E9EF9241-05F1-4368-A1C1-F53EF77A2AE3}" sibTransId="{37E81FCF-7971-4C6E-909A-2CD5F98059A7}"/>
    <dgm:cxn modelId="{952EE48C-D92C-450D-9857-0C20C8121B38}" type="presOf" srcId="{DF7DA554-3680-434C-A938-CFF0DB266F99}" destId="{54413F4B-4695-41FA-9199-9E805F5FEF04}" srcOrd="0" destOrd="0" presId="urn:microsoft.com/office/officeart/2008/layout/LinedList"/>
    <dgm:cxn modelId="{063FE6A8-92B7-49ED-9BDB-F2E0465F1A89}" srcId="{6A10B149-F3E0-4137-B33E-A47B794184CD}" destId="{8567B5EA-7E94-4B50-900E-1D2A488902AD}" srcOrd="0" destOrd="0" parTransId="{828DB025-6AA2-4A1D-A24F-6D472C963860}" sibTransId="{DF6372DC-CF0C-463C-9ABE-1EFA755AE229}"/>
    <dgm:cxn modelId="{C77D84C7-383A-48FF-B643-56E855851418}" type="presOf" srcId="{AD2EF970-A0ED-4D7D-A3CF-85BF3951D774}" destId="{16FA2E93-6F11-4ED4-AB20-74107D21218C}" srcOrd="0" destOrd="0" presId="urn:microsoft.com/office/officeart/2008/layout/LinedList"/>
    <dgm:cxn modelId="{B328A8D8-C962-4110-B262-AB68AE951108}" type="presOf" srcId="{2C8FF2C3-6430-4299-9EDD-6591264FAA83}" destId="{E933B5F4-1AB3-4E1C-BCE2-44C31B393C4B}" srcOrd="0" destOrd="0" presId="urn:microsoft.com/office/officeart/2008/layout/LinedList"/>
    <dgm:cxn modelId="{AD0387D9-AB1D-4CE5-870A-14F5CF61616A}" srcId="{6A10B149-F3E0-4137-B33E-A47B794184CD}" destId="{2C8FF2C3-6430-4299-9EDD-6591264FAA83}" srcOrd="3" destOrd="0" parTransId="{9B55F317-E6A1-4928-BBB5-6FCFC8F96EB2}" sibTransId="{937DF246-628E-404D-B4CB-2A90C59C9B14}"/>
    <dgm:cxn modelId="{8779CAD9-9719-4A1E-BD7D-21F64148C730}" type="presOf" srcId="{DD45CF06-BBD2-4F81-B84A-E8DF5FD4E844}" destId="{85517818-8C53-4F7C-809D-FBE91C6F49C9}" srcOrd="0" destOrd="0" presId="urn:microsoft.com/office/officeart/2008/layout/LinedList"/>
    <dgm:cxn modelId="{BA05CAE5-8476-4E7F-9B90-EBB673C31BCB}" type="presParOf" srcId="{22E32DBF-0D8B-494E-A7D1-5E85CF1CA0EC}" destId="{56BA03E3-F341-4670-A630-6D143AA2E46F}" srcOrd="0" destOrd="0" presId="urn:microsoft.com/office/officeart/2008/layout/LinedList"/>
    <dgm:cxn modelId="{FB64B3DB-8C2B-471A-8837-B2628A2FC056}" type="presParOf" srcId="{22E32DBF-0D8B-494E-A7D1-5E85CF1CA0EC}" destId="{9998E629-DBCB-4109-9076-623CEF213007}" srcOrd="1" destOrd="0" presId="urn:microsoft.com/office/officeart/2008/layout/LinedList"/>
    <dgm:cxn modelId="{EE5B2F99-DE48-4514-9B6D-1D922BF5D6F4}" type="presParOf" srcId="{9998E629-DBCB-4109-9076-623CEF213007}" destId="{84486902-2486-48A7-8782-82E8DB65ED07}" srcOrd="0" destOrd="0" presId="urn:microsoft.com/office/officeart/2008/layout/LinedList"/>
    <dgm:cxn modelId="{1CDAC698-CF61-4CC8-BEA6-21055374A275}" type="presParOf" srcId="{9998E629-DBCB-4109-9076-623CEF213007}" destId="{CA5A7388-6623-4DC3-AB05-1B4A3A7D4D78}" srcOrd="1" destOrd="0" presId="urn:microsoft.com/office/officeart/2008/layout/LinedList"/>
    <dgm:cxn modelId="{FAB2136B-67AC-4EFD-9AAB-7FB529E102B9}" type="presParOf" srcId="{22E32DBF-0D8B-494E-A7D1-5E85CF1CA0EC}" destId="{935F962B-8015-4095-9322-E596776F3DA3}" srcOrd="2" destOrd="0" presId="urn:microsoft.com/office/officeart/2008/layout/LinedList"/>
    <dgm:cxn modelId="{3CE925BD-30C2-474A-B802-953E011E64F5}" type="presParOf" srcId="{22E32DBF-0D8B-494E-A7D1-5E85CF1CA0EC}" destId="{50D6F774-B518-424B-90B1-FA05BA8C5D88}" srcOrd="3" destOrd="0" presId="urn:microsoft.com/office/officeart/2008/layout/LinedList"/>
    <dgm:cxn modelId="{3FC1CC29-83B0-4D2F-BFD7-55E360BC4E65}" type="presParOf" srcId="{50D6F774-B518-424B-90B1-FA05BA8C5D88}" destId="{85517818-8C53-4F7C-809D-FBE91C6F49C9}" srcOrd="0" destOrd="0" presId="urn:microsoft.com/office/officeart/2008/layout/LinedList"/>
    <dgm:cxn modelId="{8653E756-2DCF-46F4-81A0-8CC21D15837F}" type="presParOf" srcId="{50D6F774-B518-424B-90B1-FA05BA8C5D88}" destId="{E2769C52-26A9-46B8-BE5F-57FB6A021471}" srcOrd="1" destOrd="0" presId="urn:microsoft.com/office/officeart/2008/layout/LinedList"/>
    <dgm:cxn modelId="{30CFB9EC-A235-48B1-BCF8-030E49261DF0}" type="presParOf" srcId="{22E32DBF-0D8B-494E-A7D1-5E85CF1CA0EC}" destId="{2BF05D06-BB04-4B63-88F6-E347CE272DA6}" srcOrd="4" destOrd="0" presId="urn:microsoft.com/office/officeart/2008/layout/LinedList"/>
    <dgm:cxn modelId="{DA43CAA1-E99E-441B-BAF8-41BA05E9DD6E}" type="presParOf" srcId="{22E32DBF-0D8B-494E-A7D1-5E85CF1CA0EC}" destId="{73A6E439-CC31-4FD7-9435-DB4CE296D7F2}" srcOrd="5" destOrd="0" presId="urn:microsoft.com/office/officeart/2008/layout/LinedList"/>
    <dgm:cxn modelId="{E474CEBE-14C5-4162-87B8-94F4C386E728}" type="presParOf" srcId="{73A6E439-CC31-4FD7-9435-DB4CE296D7F2}" destId="{DB42EA30-980A-45C2-9B7A-7CFC0B4A2E1A}" srcOrd="0" destOrd="0" presId="urn:microsoft.com/office/officeart/2008/layout/LinedList"/>
    <dgm:cxn modelId="{586511F5-BBC5-4B23-9959-E84596AD0E41}" type="presParOf" srcId="{73A6E439-CC31-4FD7-9435-DB4CE296D7F2}" destId="{BB734C1B-D1B4-4D79-ABA8-A186138699FC}" srcOrd="1" destOrd="0" presId="urn:microsoft.com/office/officeart/2008/layout/LinedList"/>
    <dgm:cxn modelId="{D03FEA26-4C5B-420E-BE7B-4F5867AEB40E}" type="presParOf" srcId="{22E32DBF-0D8B-494E-A7D1-5E85CF1CA0EC}" destId="{5B52E047-C3F9-4D17-AB98-CF55CF30BC27}" srcOrd="6" destOrd="0" presId="urn:microsoft.com/office/officeart/2008/layout/LinedList"/>
    <dgm:cxn modelId="{4B6CF294-D368-47C9-B4E5-89A6400E6F3D}" type="presParOf" srcId="{22E32DBF-0D8B-494E-A7D1-5E85CF1CA0EC}" destId="{911D0B10-B4FF-499C-B458-A2BB047303B9}" srcOrd="7" destOrd="0" presId="urn:microsoft.com/office/officeart/2008/layout/LinedList"/>
    <dgm:cxn modelId="{8907CD62-0822-4125-B1FF-AEF2EDB31B04}" type="presParOf" srcId="{911D0B10-B4FF-499C-B458-A2BB047303B9}" destId="{E933B5F4-1AB3-4E1C-BCE2-44C31B393C4B}" srcOrd="0" destOrd="0" presId="urn:microsoft.com/office/officeart/2008/layout/LinedList"/>
    <dgm:cxn modelId="{D52A7340-039F-4FFF-B7D0-23A21FC6DF86}" type="presParOf" srcId="{911D0B10-B4FF-499C-B458-A2BB047303B9}" destId="{A10EAA72-6036-4446-BB89-48E21B8B81C6}" srcOrd="1" destOrd="0" presId="urn:microsoft.com/office/officeart/2008/layout/LinedList"/>
    <dgm:cxn modelId="{BCDECE3A-FDDE-4B79-9706-88C7F5F9AE1B}" type="presParOf" srcId="{22E32DBF-0D8B-494E-A7D1-5E85CF1CA0EC}" destId="{77083334-AAAB-4F55-AF7D-562CE56562F5}" srcOrd="8" destOrd="0" presId="urn:microsoft.com/office/officeart/2008/layout/LinedList"/>
    <dgm:cxn modelId="{B71BB765-65D9-4D7A-A281-E061B29049AF}" type="presParOf" srcId="{22E32DBF-0D8B-494E-A7D1-5E85CF1CA0EC}" destId="{D10BEA50-F8D8-49CE-B9C5-0DCD6AA5B575}" srcOrd="9" destOrd="0" presId="urn:microsoft.com/office/officeart/2008/layout/LinedList"/>
    <dgm:cxn modelId="{CF2689BB-C484-49A7-BE4F-B00C7B820EBF}" type="presParOf" srcId="{D10BEA50-F8D8-49CE-B9C5-0DCD6AA5B575}" destId="{16FA2E93-6F11-4ED4-AB20-74107D21218C}" srcOrd="0" destOrd="0" presId="urn:microsoft.com/office/officeart/2008/layout/LinedList"/>
    <dgm:cxn modelId="{4C426A06-7126-4462-821E-53A3CEC84C15}" type="presParOf" srcId="{D10BEA50-F8D8-49CE-B9C5-0DCD6AA5B575}" destId="{4CC2EB37-9F43-449F-A4B8-BDF4353C009A}" srcOrd="1" destOrd="0" presId="urn:microsoft.com/office/officeart/2008/layout/LinedList"/>
    <dgm:cxn modelId="{5B3AF740-2C39-43FE-8CA1-320303904E0D}" type="presParOf" srcId="{22E32DBF-0D8B-494E-A7D1-5E85CF1CA0EC}" destId="{D5C6A009-E4AB-409D-9520-AA2DDEA52345}" srcOrd="10" destOrd="0" presId="urn:microsoft.com/office/officeart/2008/layout/LinedList"/>
    <dgm:cxn modelId="{BAC6DDDA-E829-4E8A-AB0E-A19CB0B02189}" type="presParOf" srcId="{22E32DBF-0D8B-494E-A7D1-5E85CF1CA0EC}" destId="{410D5D95-588B-4485-99D2-47A25F321B17}" srcOrd="11" destOrd="0" presId="urn:microsoft.com/office/officeart/2008/layout/LinedList"/>
    <dgm:cxn modelId="{1B1C1FEC-42E7-4F2E-81D3-FAE89024291B}" type="presParOf" srcId="{410D5D95-588B-4485-99D2-47A25F321B17}" destId="{49C88C43-4D9C-4815-845A-7C0285B13D04}" srcOrd="0" destOrd="0" presId="urn:microsoft.com/office/officeart/2008/layout/LinedList"/>
    <dgm:cxn modelId="{BC9E20C9-D4B9-436E-871F-8489CDEBAE3E}" type="presParOf" srcId="{410D5D95-588B-4485-99D2-47A25F321B17}" destId="{17DC0FB2-518B-4417-A619-0B0ECFBD96A7}" srcOrd="1" destOrd="0" presId="urn:microsoft.com/office/officeart/2008/layout/LinedList"/>
    <dgm:cxn modelId="{A9B1DA46-32C2-4AFD-9634-75F7FC209D2D}" type="presParOf" srcId="{22E32DBF-0D8B-494E-A7D1-5E85CF1CA0EC}" destId="{1A09EBDE-86E6-42D7-8A5A-C94D5251E69B}" srcOrd="12" destOrd="0" presId="urn:microsoft.com/office/officeart/2008/layout/LinedList"/>
    <dgm:cxn modelId="{00E3894D-F89E-4FB5-98E8-53AF7CA66E2A}" type="presParOf" srcId="{22E32DBF-0D8B-494E-A7D1-5E85CF1CA0EC}" destId="{EA27730C-2340-4D6B-96A9-ABBEAFDA4C81}" srcOrd="13" destOrd="0" presId="urn:microsoft.com/office/officeart/2008/layout/LinedList"/>
    <dgm:cxn modelId="{4A97CB31-7E84-4BB9-8AF4-789F2E717443}" type="presParOf" srcId="{EA27730C-2340-4D6B-96A9-ABBEAFDA4C81}" destId="{54413F4B-4695-41FA-9199-9E805F5FEF04}" srcOrd="0" destOrd="0" presId="urn:microsoft.com/office/officeart/2008/layout/LinedList"/>
    <dgm:cxn modelId="{7CAA3440-96BC-410D-9DB1-7C55A1D94B31}" type="presParOf" srcId="{EA27730C-2340-4D6B-96A9-ABBEAFDA4C81}" destId="{6C0038DB-A1CC-495C-BCE9-176AF3D6BEE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B04F49-E5AD-4DC9-88CD-53427F4AE1AE}"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l-GR"/>
        </a:p>
      </dgm:t>
    </dgm:pt>
    <dgm:pt modelId="{94A3BB95-B017-4667-9E00-BD6584CEFDD8}">
      <dgm:prSet phldrT="[Κείμενο]" custT="1"/>
      <dgm:spPr>
        <a:noFill/>
        <a:ln w="12700">
          <a:solidFill>
            <a:srgbClr val="FFC000"/>
          </a:solidFill>
          <a:prstDash val="solid"/>
        </a:ln>
      </dgm:spPr>
      <dgm:t>
        <a:bodyPr/>
        <a:lstStyle/>
        <a:p>
          <a:r>
            <a:rPr lang="el-GR" sz="4000"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Διαστάσεις </a:t>
          </a:r>
          <a:r>
            <a:rPr lang="el-GR" sz="4000" dirty="0" err="1">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ουσιοποιημένων</a:t>
          </a:r>
          <a:r>
            <a:rPr lang="el-GR" sz="4000"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πεποιθήσεων </a:t>
          </a:r>
        </a:p>
      </dgm:t>
    </dgm:pt>
    <dgm:pt modelId="{485A87C9-5B8A-49DD-8973-26427587BD09}" type="parTrans" cxnId="{C28EEC1C-7143-4663-8465-FFBE7106DAF6}">
      <dgm:prSet/>
      <dgm:spPr/>
      <dgm:t>
        <a:bodyPr/>
        <a:lstStyle/>
        <a:p>
          <a:endParaRPr lang="el-GR"/>
        </a:p>
      </dgm:t>
    </dgm:pt>
    <dgm:pt modelId="{6AC2E890-9EA5-481B-B072-F19C36583423}" type="sibTrans" cxnId="{C28EEC1C-7143-4663-8465-FFBE7106DAF6}">
      <dgm:prSet/>
      <dgm:spPr/>
      <dgm:t>
        <a:bodyPr/>
        <a:lstStyle/>
        <a:p>
          <a:endParaRPr lang="el-GR"/>
        </a:p>
      </dgm:t>
    </dgm:pt>
    <dgm:pt modelId="{5276B016-2A8C-4A65-A987-063E5220A052}">
      <dgm:prSet phldrT="[Κείμενο]"/>
      <dgm:spPr>
        <a:noFill/>
        <a:ln w="19050">
          <a:solidFill>
            <a:srgbClr val="FFC000"/>
          </a:solidFill>
          <a:prstDash val="sysDot"/>
        </a:ln>
      </dgm:spPr>
      <dgm:t>
        <a:bodyPr/>
        <a:lstStyle/>
        <a:p>
          <a:r>
            <a:rPr lang="el-GR" dirty="0">
              <a:solidFill>
                <a:schemeClr val="accent2">
                  <a:lumMod val="60000"/>
                  <a:lumOff val="40000"/>
                </a:schemeClr>
              </a:solidFill>
              <a:latin typeface="Times New Roman" panose="02020603050405020304" pitchFamily="18" charset="0"/>
              <a:cs typeface="Times New Roman" panose="02020603050405020304" pitchFamily="18" charset="0"/>
            </a:rPr>
            <a:t>Φυσικά είδη</a:t>
          </a:r>
        </a:p>
      </dgm:t>
    </dgm:pt>
    <dgm:pt modelId="{072C8F5C-44F2-4A22-BD37-687E59E72A23}" type="parTrans" cxnId="{8736C227-9495-4111-837F-E9D9DEE293A9}">
      <dgm:prSet/>
      <dgm:spPr/>
      <dgm:t>
        <a:bodyPr/>
        <a:lstStyle/>
        <a:p>
          <a:endParaRPr lang="el-GR"/>
        </a:p>
      </dgm:t>
    </dgm:pt>
    <dgm:pt modelId="{E15F4EFD-5C9A-4D6E-94C6-34B7F6B8A2FE}" type="sibTrans" cxnId="{8736C227-9495-4111-837F-E9D9DEE293A9}">
      <dgm:prSet/>
      <dgm:spPr/>
      <dgm:t>
        <a:bodyPr/>
        <a:lstStyle/>
        <a:p>
          <a:endParaRPr lang="el-GR"/>
        </a:p>
      </dgm:t>
    </dgm:pt>
    <dgm:pt modelId="{E1F81D0B-C965-45B4-AF5C-5FD4679F3D19}">
      <dgm:prSet phldrT="[Κείμενο]"/>
      <dgm:spPr>
        <a:noFill/>
        <a:ln w="19050">
          <a:solidFill>
            <a:srgbClr val="FFC000"/>
          </a:solidFill>
          <a:prstDash val="sysDot"/>
        </a:ln>
      </dgm:spPr>
      <dgm:t>
        <a:bodyPr/>
        <a:lstStyle/>
        <a:p>
          <a:r>
            <a:rPr lang="el-GR" dirty="0" err="1">
              <a:solidFill>
                <a:schemeClr val="accent2">
                  <a:lumMod val="60000"/>
                  <a:lumOff val="40000"/>
                </a:schemeClr>
              </a:solidFill>
              <a:latin typeface="Times New Roman" panose="02020603050405020304" pitchFamily="18" charset="0"/>
              <a:cs typeface="Times New Roman" panose="02020603050405020304" pitchFamily="18" charset="0"/>
            </a:rPr>
            <a:t>Εμπραγμάτωση</a:t>
          </a:r>
          <a:endParaRPr lang="el-GR" dirty="0">
            <a:solidFill>
              <a:schemeClr val="accent2">
                <a:lumMod val="60000"/>
                <a:lumOff val="40000"/>
              </a:schemeClr>
            </a:solidFill>
            <a:latin typeface="Times New Roman" panose="02020603050405020304" pitchFamily="18" charset="0"/>
            <a:cs typeface="Times New Roman" panose="02020603050405020304" pitchFamily="18" charset="0"/>
          </a:endParaRPr>
        </a:p>
      </dgm:t>
    </dgm:pt>
    <dgm:pt modelId="{215856BA-1188-4AFC-BA31-127E7C2E3702}" type="parTrans" cxnId="{D74A6900-CF11-445E-9658-BDAF30A61872}">
      <dgm:prSet/>
      <dgm:spPr/>
      <dgm:t>
        <a:bodyPr/>
        <a:lstStyle/>
        <a:p>
          <a:endParaRPr lang="el-GR"/>
        </a:p>
      </dgm:t>
    </dgm:pt>
    <dgm:pt modelId="{10A4D7CB-E272-49C0-BD88-288AE081E8E4}" type="sibTrans" cxnId="{D74A6900-CF11-445E-9658-BDAF30A61872}">
      <dgm:prSet/>
      <dgm:spPr/>
      <dgm:t>
        <a:bodyPr/>
        <a:lstStyle/>
        <a:p>
          <a:endParaRPr lang="el-GR"/>
        </a:p>
      </dgm:t>
    </dgm:pt>
    <dgm:pt modelId="{13BF5449-9CD7-4992-9F73-468BEAF640F7}" type="pres">
      <dgm:prSet presAssocID="{BDB04F49-E5AD-4DC9-88CD-53427F4AE1AE}" presName="diagram" presStyleCnt="0">
        <dgm:presLayoutVars>
          <dgm:chPref val="1"/>
          <dgm:dir/>
          <dgm:animOne val="branch"/>
          <dgm:animLvl val="lvl"/>
          <dgm:resizeHandles/>
        </dgm:presLayoutVars>
      </dgm:prSet>
      <dgm:spPr/>
    </dgm:pt>
    <dgm:pt modelId="{622EDCF8-6663-4A10-8100-9D180BC982FA}" type="pres">
      <dgm:prSet presAssocID="{94A3BB95-B017-4667-9E00-BD6584CEFDD8}" presName="root" presStyleCnt="0"/>
      <dgm:spPr/>
    </dgm:pt>
    <dgm:pt modelId="{F9EFB793-F030-409F-9EA1-AAA7D8ABEC99}" type="pres">
      <dgm:prSet presAssocID="{94A3BB95-B017-4667-9E00-BD6584CEFDD8}" presName="rootComposite" presStyleCnt="0"/>
      <dgm:spPr/>
    </dgm:pt>
    <dgm:pt modelId="{EA4499F6-CAA5-4A13-BBC8-92230765F51A}" type="pres">
      <dgm:prSet presAssocID="{94A3BB95-B017-4667-9E00-BD6584CEFDD8}" presName="rootText" presStyleLbl="node1" presStyleIdx="0" presStyleCnt="1" custScaleX="182161" custScaleY="98234" custLinFactNeighborY="-2381"/>
      <dgm:spPr/>
    </dgm:pt>
    <dgm:pt modelId="{0D6960D8-C7BD-4AB8-8CF6-317ACC95F2FA}" type="pres">
      <dgm:prSet presAssocID="{94A3BB95-B017-4667-9E00-BD6584CEFDD8}" presName="rootConnector" presStyleLbl="node1" presStyleIdx="0" presStyleCnt="1"/>
      <dgm:spPr/>
    </dgm:pt>
    <dgm:pt modelId="{A1E30775-8039-4B3F-A29D-AFEE79EFF4C9}" type="pres">
      <dgm:prSet presAssocID="{94A3BB95-B017-4667-9E00-BD6584CEFDD8}" presName="childShape" presStyleCnt="0"/>
      <dgm:spPr/>
    </dgm:pt>
    <dgm:pt modelId="{AC2F6D78-E541-403D-BD06-BF2FB755AA78}" type="pres">
      <dgm:prSet presAssocID="{072C8F5C-44F2-4A22-BD37-687E59E72A23}" presName="Name13" presStyleLbl="parChTrans1D2" presStyleIdx="0" presStyleCnt="2"/>
      <dgm:spPr/>
    </dgm:pt>
    <dgm:pt modelId="{7C25D9D6-CDF7-4577-900A-AB5F4168378B}" type="pres">
      <dgm:prSet presAssocID="{5276B016-2A8C-4A65-A987-063E5220A052}" presName="childText" presStyleLbl="bgAcc1" presStyleIdx="0" presStyleCnt="2" custScaleX="116991" custScaleY="80349">
        <dgm:presLayoutVars>
          <dgm:bulletEnabled val="1"/>
        </dgm:presLayoutVars>
      </dgm:prSet>
      <dgm:spPr/>
    </dgm:pt>
    <dgm:pt modelId="{FBEB985A-D246-4899-8706-D612CF844E1D}" type="pres">
      <dgm:prSet presAssocID="{215856BA-1188-4AFC-BA31-127E7C2E3702}" presName="Name13" presStyleLbl="parChTrans1D2" presStyleIdx="1" presStyleCnt="2"/>
      <dgm:spPr/>
    </dgm:pt>
    <dgm:pt modelId="{78247A07-F14A-4ED1-AFBC-3BEE8E22B79C}" type="pres">
      <dgm:prSet presAssocID="{E1F81D0B-C965-45B4-AF5C-5FD4679F3D19}" presName="childText" presStyleLbl="bgAcc1" presStyleIdx="1" presStyleCnt="2" custScaleX="108958" custScaleY="78193">
        <dgm:presLayoutVars>
          <dgm:bulletEnabled val="1"/>
        </dgm:presLayoutVars>
      </dgm:prSet>
      <dgm:spPr/>
    </dgm:pt>
  </dgm:ptLst>
  <dgm:cxnLst>
    <dgm:cxn modelId="{D74A6900-CF11-445E-9658-BDAF30A61872}" srcId="{94A3BB95-B017-4667-9E00-BD6584CEFDD8}" destId="{E1F81D0B-C965-45B4-AF5C-5FD4679F3D19}" srcOrd="1" destOrd="0" parTransId="{215856BA-1188-4AFC-BA31-127E7C2E3702}" sibTransId="{10A4D7CB-E272-49C0-BD88-288AE081E8E4}"/>
    <dgm:cxn modelId="{C28EEC1C-7143-4663-8465-FFBE7106DAF6}" srcId="{BDB04F49-E5AD-4DC9-88CD-53427F4AE1AE}" destId="{94A3BB95-B017-4667-9E00-BD6584CEFDD8}" srcOrd="0" destOrd="0" parTransId="{485A87C9-5B8A-49DD-8973-26427587BD09}" sibTransId="{6AC2E890-9EA5-481B-B072-F19C36583423}"/>
    <dgm:cxn modelId="{8736C227-9495-4111-837F-E9D9DEE293A9}" srcId="{94A3BB95-B017-4667-9E00-BD6584CEFDD8}" destId="{5276B016-2A8C-4A65-A987-063E5220A052}" srcOrd="0" destOrd="0" parTransId="{072C8F5C-44F2-4A22-BD37-687E59E72A23}" sibTransId="{E15F4EFD-5C9A-4D6E-94C6-34B7F6B8A2FE}"/>
    <dgm:cxn modelId="{3A6A0D28-13E0-4FBC-A4C4-97F09AE6C12B}" type="presOf" srcId="{215856BA-1188-4AFC-BA31-127E7C2E3702}" destId="{FBEB985A-D246-4899-8706-D612CF844E1D}" srcOrd="0" destOrd="0" presId="urn:microsoft.com/office/officeart/2005/8/layout/hierarchy3"/>
    <dgm:cxn modelId="{EC7A4D79-3A44-4791-976D-9A73A176CACD}" type="presOf" srcId="{072C8F5C-44F2-4A22-BD37-687E59E72A23}" destId="{AC2F6D78-E541-403D-BD06-BF2FB755AA78}" srcOrd="0" destOrd="0" presId="urn:microsoft.com/office/officeart/2005/8/layout/hierarchy3"/>
    <dgm:cxn modelId="{AC56527A-1806-42D7-8373-05B98B357048}" type="presOf" srcId="{5276B016-2A8C-4A65-A987-063E5220A052}" destId="{7C25D9D6-CDF7-4577-900A-AB5F4168378B}" srcOrd="0" destOrd="0" presId="urn:microsoft.com/office/officeart/2005/8/layout/hierarchy3"/>
    <dgm:cxn modelId="{03C9BE7C-D651-41ED-99F5-9281B4478793}" type="presOf" srcId="{94A3BB95-B017-4667-9E00-BD6584CEFDD8}" destId="{EA4499F6-CAA5-4A13-BBC8-92230765F51A}" srcOrd="0" destOrd="0" presId="urn:microsoft.com/office/officeart/2005/8/layout/hierarchy3"/>
    <dgm:cxn modelId="{0C89269F-9428-4B01-80CF-0A6198FEEF03}" type="presOf" srcId="{BDB04F49-E5AD-4DC9-88CD-53427F4AE1AE}" destId="{13BF5449-9CD7-4992-9F73-468BEAF640F7}" srcOrd="0" destOrd="0" presId="urn:microsoft.com/office/officeart/2005/8/layout/hierarchy3"/>
    <dgm:cxn modelId="{D6836EB2-C09B-4FB4-9AF3-E730C0463C40}" type="presOf" srcId="{94A3BB95-B017-4667-9E00-BD6584CEFDD8}" destId="{0D6960D8-C7BD-4AB8-8CF6-317ACC95F2FA}" srcOrd="1" destOrd="0" presId="urn:microsoft.com/office/officeart/2005/8/layout/hierarchy3"/>
    <dgm:cxn modelId="{0915D5B6-C8CC-4793-BF0D-36F8DCA319C4}" type="presOf" srcId="{E1F81D0B-C965-45B4-AF5C-5FD4679F3D19}" destId="{78247A07-F14A-4ED1-AFBC-3BEE8E22B79C}" srcOrd="0" destOrd="0" presId="urn:microsoft.com/office/officeart/2005/8/layout/hierarchy3"/>
    <dgm:cxn modelId="{D7F856AF-F7A3-4265-A662-700FCFC01F68}" type="presParOf" srcId="{13BF5449-9CD7-4992-9F73-468BEAF640F7}" destId="{622EDCF8-6663-4A10-8100-9D180BC982FA}" srcOrd="0" destOrd="0" presId="urn:microsoft.com/office/officeart/2005/8/layout/hierarchy3"/>
    <dgm:cxn modelId="{5EFC609D-1BA5-4BEE-9515-7F0BC9AAF3B1}" type="presParOf" srcId="{622EDCF8-6663-4A10-8100-9D180BC982FA}" destId="{F9EFB793-F030-409F-9EA1-AAA7D8ABEC99}" srcOrd="0" destOrd="0" presId="urn:microsoft.com/office/officeart/2005/8/layout/hierarchy3"/>
    <dgm:cxn modelId="{E6C2A3A1-B458-4F6C-A963-17D77B2BCEBF}" type="presParOf" srcId="{F9EFB793-F030-409F-9EA1-AAA7D8ABEC99}" destId="{EA4499F6-CAA5-4A13-BBC8-92230765F51A}" srcOrd="0" destOrd="0" presId="urn:microsoft.com/office/officeart/2005/8/layout/hierarchy3"/>
    <dgm:cxn modelId="{78A0108C-10EF-457A-88EC-9158544A6565}" type="presParOf" srcId="{F9EFB793-F030-409F-9EA1-AAA7D8ABEC99}" destId="{0D6960D8-C7BD-4AB8-8CF6-317ACC95F2FA}" srcOrd="1" destOrd="0" presId="urn:microsoft.com/office/officeart/2005/8/layout/hierarchy3"/>
    <dgm:cxn modelId="{6AE9E6A5-E246-41EC-956C-0926D9C632FB}" type="presParOf" srcId="{622EDCF8-6663-4A10-8100-9D180BC982FA}" destId="{A1E30775-8039-4B3F-A29D-AFEE79EFF4C9}" srcOrd="1" destOrd="0" presId="urn:microsoft.com/office/officeart/2005/8/layout/hierarchy3"/>
    <dgm:cxn modelId="{AD025B03-B58B-4565-924A-9CFD9DCAD5D0}" type="presParOf" srcId="{A1E30775-8039-4B3F-A29D-AFEE79EFF4C9}" destId="{AC2F6D78-E541-403D-BD06-BF2FB755AA78}" srcOrd="0" destOrd="0" presId="urn:microsoft.com/office/officeart/2005/8/layout/hierarchy3"/>
    <dgm:cxn modelId="{68A058F0-54AB-47CA-A49A-8DC37E063A28}" type="presParOf" srcId="{A1E30775-8039-4B3F-A29D-AFEE79EFF4C9}" destId="{7C25D9D6-CDF7-4577-900A-AB5F4168378B}" srcOrd="1" destOrd="0" presId="urn:microsoft.com/office/officeart/2005/8/layout/hierarchy3"/>
    <dgm:cxn modelId="{23C88276-759E-4E95-8BB3-17BE512ACF1A}" type="presParOf" srcId="{A1E30775-8039-4B3F-A29D-AFEE79EFF4C9}" destId="{FBEB985A-D246-4899-8706-D612CF844E1D}" srcOrd="2" destOrd="0" presId="urn:microsoft.com/office/officeart/2005/8/layout/hierarchy3"/>
    <dgm:cxn modelId="{7AD0D9F5-CC0C-4DCA-88E6-7FDC0C003231}" type="presParOf" srcId="{A1E30775-8039-4B3F-A29D-AFEE79EFF4C9}" destId="{78247A07-F14A-4ED1-AFBC-3BEE8E22B79C}" srcOrd="3" destOrd="0" presId="urn:microsoft.com/office/officeart/2005/8/layout/hierarchy3"/>
  </dgm:cxnLst>
  <dgm:bg>
    <a:effectLst>
      <a:glow rad="63500">
        <a:schemeClr val="accent3">
          <a:satMod val="175000"/>
          <a:alpha val="40000"/>
        </a:schemeClr>
      </a:glow>
    </a:effectLst>
  </dgm:bg>
  <dgm:whole>
    <a:ln>
      <a:prstDash val="dash"/>
      <a:extLst>
        <a:ext uri="{C807C97D-BFC1-408E-A445-0C87EB9F89A2}">
          <ask:lineSketchStyleProps xmlns:ask="http://schemas.microsoft.com/office/drawing/2018/sketchyshapes">
            <ask:type>
              <ask:lineSketchCurved/>
            </ask:type>
          </ask:lineSketchStyleProps>
        </a:ext>
      </a:extLst>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B46685-E25B-43A8-A62F-AFC2E1C6747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l-GR"/>
        </a:p>
      </dgm:t>
    </dgm:pt>
    <dgm:pt modelId="{D9BB13CE-DCBE-4235-83E0-4603D5936D16}">
      <dgm:prSet phldrT="[Κείμενο]" custT="1"/>
      <dgm:spPr>
        <a:ln>
          <a:solidFill>
            <a:srgbClr val="FFC000"/>
          </a:solidFill>
        </a:ln>
      </dgm:spPr>
      <dgm:t>
        <a:bodyPr/>
        <a:lstStyle/>
        <a:p>
          <a:r>
            <a:rPr lang="el-GR"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Περιστασιοποιημένη</a:t>
          </a:r>
          <a:r>
            <a:rPr lang="el-GR"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ουσιοποίηση</a:t>
          </a:r>
          <a:endParaRPr lang="el-GR"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BAB45C2-0773-4DBC-AF07-5EA3F1B0B3BE}" type="parTrans" cxnId="{9180287E-83CD-4FE6-9679-124FBE1D44BF}">
      <dgm:prSet/>
      <dgm:spPr/>
      <dgm:t>
        <a:bodyPr/>
        <a:lstStyle/>
        <a:p>
          <a:endParaRPr lang="el-GR"/>
        </a:p>
      </dgm:t>
    </dgm:pt>
    <dgm:pt modelId="{03500358-ADD2-4272-B756-2370608A5FFE}" type="sibTrans" cxnId="{9180287E-83CD-4FE6-9679-124FBE1D44BF}">
      <dgm:prSet/>
      <dgm:spPr/>
      <dgm:t>
        <a:bodyPr/>
        <a:lstStyle/>
        <a:p>
          <a:endParaRPr lang="el-GR"/>
        </a:p>
      </dgm:t>
    </dgm:pt>
    <dgm:pt modelId="{C508A8A4-8569-4CEB-8B81-A6D836A9DB62}">
      <dgm:prSet phldrT="[Κείμενο]" custT="1"/>
      <dgm:spPr>
        <a:ln>
          <a:solidFill>
            <a:srgbClr val="FFC000"/>
          </a:solidFill>
        </a:ln>
      </dgm:spPr>
      <dgm:t>
        <a:bodyPr/>
        <a:lstStyle/>
        <a:p>
          <a:r>
            <a:rPr lang="el-GR" sz="4400" b="1" dirty="0">
              <a:latin typeface="Times New Roman" panose="02020603050405020304" pitchFamily="18" charset="0"/>
              <a:cs typeface="Times New Roman" panose="02020603050405020304" pitchFamily="18" charset="0"/>
            </a:rPr>
            <a:t>Πώς;</a:t>
          </a:r>
        </a:p>
        <a:p>
          <a:r>
            <a:rPr lang="el-GR" sz="2400" dirty="0">
              <a:latin typeface="Times New Roman" panose="02020603050405020304" pitchFamily="18" charset="0"/>
              <a:cs typeface="Times New Roman" panose="02020603050405020304" pitchFamily="18" charset="0"/>
            </a:rPr>
            <a:t>Πολύπλοκες κατασκευές: Ουσιοποίηση και από-</a:t>
          </a:r>
          <a:r>
            <a:rPr lang="el-GR" sz="2400" dirty="0" err="1">
              <a:latin typeface="Times New Roman" panose="02020603050405020304" pitchFamily="18" charset="0"/>
              <a:cs typeface="Times New Roman" panose="02020603050405020304" pitchFamily="18" charset="0"/>
            </a:rPr>
            <a:t>ουσιοποίηση</a:t>
          </a:r>
          <a:r>
            <a:rPr lang="el-GR" sz="2400" dirty="0">
              <a:latin typeface="Times New Roman" panose="02020603050405020304" pitchFamily="18" charset="0"/>
              <a:cs typeface="Times New Roman" panose="02020603050405020304" pitchFamily="18" charset="0"/>
            </a:rPr>
            <a:t> </a:t>
          </a:r>
        </a:p>
      </dgm:t>
    </dgm:pt>
    <dgm:pt modelId="{F86570BD-5689-48DF-9670-650E0345D46F}" type="parTrans" cxnId="{8909DA56-1B6E-42F2-A317-D8E10399C8AB}">
      <dgm:prSet/>
      <dgm:spPr/>
      <dgm:t>
        <a:bodyPr/>
        <a:lstStyle/>
        <a:p>
          <a:endParaRPr lang="el-GR"/>
        </a:p>
      </dgm:t>
    </dgm:pt>
    <dgm:pt modelId="{3081AD05-1906-4A0B-87D0-A475AAB5CA27}" type="sibTrans" cxnId="{8909DA56-1B6E-42F2-A317-D8E10399C8AB}">
      <dgm:prSet/>
      <dgm:spPr/>
      <dgm:t>
        <a:bodyPr/>
        <a:lstStyle/>
        <a:p>
          <a:endParaRPr lang="el-GR"/>
        </a:p>
      </dgm:t>
    </dgm:pt>
    <dgm:pt modelId="{5C4B66C0-BCD7-47F9-96DD-24C331F980AF}">
      <dgm:prSet phldrT="[Κείμενο]" custT="1"/>
      <dgm:spPr>
        <a:ln>
          <a:solidFill>
            <a:srgbClr val="FFC000"/>
          </a:solidFill>
        </a:ln>
        <a:effectLst>
          <a:outerShdw blurRad="50800" dist="38100" dir="13500000" algn="br" rotWithShape="0">
            <a:prstClr val="black">
              <a:alpha val="40000"/>
            </a:prstClr>
          </a:outerShdw>
        </a:effectLst>
      </dgm:spPr>
      <dgm:t>
        <a:bodyPr/>
        <a:lstStyle/>
        <a:p>
          <a:r>
            <a:rPr lang="el-GR" sz="4400" b="1" dirty="0">
              <a:latin typeface="Times New Roman" panose="02020603050405020304" pitchFamily="18" charset="0"/>
              <a:cs typeface="Times New Roman" panose="02020603050405020304" pitchFamily="18" charset="0"/>
            </a:rPr>
            <a:t>Γιατί;</a:t>
          </a:r>
        </a:p>
        <a:p>
          <a:r>
            <a:rPr lang="el-GR" sz="2400" dirty="0">
              <a:latin typeface="Times New Roman" panose="02020603050405020304" pitchFamily="18" charset="0"/>
              <a:cs typeface="Times New Roman" panose="02020603050405020304" pitchFamily="18" charset="0"/>
            </a:rPr>
            <a:t>(Ρητορικός) αποκλεισμός ή ενδυνάμωση ομάδων </a:t>
          </a:r>
        </a:p>
      </dgm:t>
    </dgm:pt>
    <dgm:pt modelId="{A939F77F-0F12-4C66-A31F-A23CD8E0420D}" type="sibTrans" cxnId="{C489A087-5A94-4A81-BF1E-308282284EBC}">
      <dgm:prSet/>
      <dgm:spPr/>
      <dgm:t>
        <a:bodyPr/>
        <a:lstStyle/>
        <a:p>
          <a:endParaRPr lang="el-GR"/>
        </a:p>
      </dgm:t>
    </dgm:pt>
    <dgm:pt modelId="{A1488D9D-0315-451E-A9E7-F244BAF0790C}" type="parTrans" cxnId="{C489A087-5A94-4A81-BF1E-308282284EBC}">
      <dgm:prSet/>
      <dgm:spPr/>
      <dgm:t>
        <a:bodyPr/>
        <a:lstStyle/>
        <a:p>
          <a:endParaRPr lang="el-GR"/>
        </a:p>
      </dgm:t>
    </dgm:pt>
    <dgm:pt modelId="{4EE51A45-3F65-4F5B-BDFE-33F3C23042C6}" type="pres">
      <dgm:prSet presAssocID="{0BB46685-E25B-43A8-A62F-AFC2E1C67477}" presName="diagram" presStyleCnt="0">
        <dgm:presLayoutVars>
          <dgm:chPref val="1"/>
          <dgm:dir/>
          <dgm:animOne val="branch"/>
          <dgm:animLvl val="lvl"/>
          <dgm:resizeHandles/>
        </dgm:presLayoutVars>
      </dgm:prSet>
      <dgm:spPr/>
    </dgm:pt>
    <dgm:pt modelId="{A3939BE4-DC96-42AB-92C9-A36C1A21455A}" type="pres">
      <dgm:prSet presAssocID="{D9BB13CE-DCBE-4235-83E0-4603D5936D16}" presName="root" presStyleCnt="0"/>
      <dgm:spPr/>
    </dgm:pt>
    <dgm:pt modelId="{25C3E474-88F9-4D12-9BED-F57A59618948}" type="pres">
      <dgm:prSet presAssocID="{D9BB13CE-DCBE-4235-83E0-4603D5936D16}" presName="rootComposite" presStyleCnt="0"/>
      <dgm:spPr/>
    </dgm:pt>
    <dgm:pt modelId="{B9196B1F-C016-4B8A-BBF7-15455F096430}" type="pres">
      <dgm:prSet presAssocID="{D9BB13CE-DCBE-4235-83E0-4603D5936D16}" presName="rootText" presStyleLbl="node1" presStyleIdx="0" presStyleCnt="1" custScaleX="228827" custScaleY="140580"/>
      <dgm:spPr/>
    </dgm:pt>
    <dgm:pt modelId="{05E42108-C0CF-4988-AAEB-02099C07B558}" type="pres">
      <dgm:prSet presAssocID="{D9BB13CE-DCBE-4235-83E0-4603D5936D16}" presName="rootConnector" presStyleLbl="node1" presStyleIdx="0" presStyleCnt="1"/>
      <dgm:spPr/>
    </dgm:pt>
    <dgm:pt modelId="{5C906A86-683C-4089-A9E4-522AC80AC332}" type="pres">
      <dgm:prSet presAssocID="{D9BB13CE-DCBE-4235-83E0-4603D5936D16}" presName="childShape" presStyleCnt="0"/>
      <dgm:spPr/>
    </dgm:pt>
    <dgm:pt modelId="{C208951C-9626-45ED-B5D5-594B40C338BE}" type="pres">
      <dgm:prSet presAssocID="{F86570BD-5689-48DF-9670-650E0345D46F}" presName="Name13" presStyleLbl="parChTrans1D2" presStyleIdx="0" presStyleCnt="2"/>
      <dgm:spPr/>
    </dgm:pt>
    <dgm:pt modelId="{917FC921-615F-44C4-85D4-108FF92B533C}" type="pres">
      <dgm:prSet presAssocID="{C508A8A4-8569-4CEB-8B81-A6D836A9DB62}" presName="childText" presStyleLbl="bgAcc1" presStyleIdx="0" presStyleCnt="2" custScaleX="260049">
        <dgm:presLayoutVars>
          <dgm:bulletEnabled val="1"/>
        </dgm:presLayoutVars>
      </dgm:prSet>
      <dgm:spPr/>
    </dgm:pt>
    <dgm:pt modelId="{756FDC54-3C87-4918-8C66-7FFE8596F970}" type="pres">
      <dgm:prSet presAssocID="{A1488D9D-0315-451E-A9E7-F244BAF0790C}" presName="Name13" presStyleLbl="parChTrans1D2" presStyleIdx="1" presStyleCnt="2"/>
      <dgm:spPr/>
    </dgm:pt>
    <dgm:pt modelId="{E60D3E4C-F111-4350-9AD7-4E65BBCC6B86}" type="pres">
      <dgm:prSet presAssocID="{5C4B66C0-BCD7-47F9-96DD-24C331F980AF}" presName="childText" presStyleLbl="bgAcc1" presStyleIdx="1" presStyleCnt="2" custScaleX="226887">
        <dgm:presLayoutVars>
          <dgm:bulletEnabled val="1"/>
        </dgm:presLayoutVars>
      </dgm:prSet>
      <dgm:spPr/>
    </dgm:pt>
  </dgm:ptLst>
  <dgm:cxnLst>
    <dgm:cxn modelId="{AD8CE517-E98F-4290-B5B6-0E3446B7FB19}" type="presOf" srcId="{F86570BD-5689-48DF-9670-650E0345D46F}" destId="{C208951C-9626-45ED-B5D5-594B40C338BE}" srcOrd="0" destOrd="0" presId="urn:microsoft.com/office/officeart/2005/8/layout/hierarchy3"/>
    <dgm:cxn modelId="{54400530-D41C-423D-81B8-9C5F1740ADB7}" type="presOf" srcId="{D9BB13CE-DCBE-4235-83E0-4603D5936D16}" destId="{05E42108-C0CF-4988-AAEB-02099C07B558}" srcOrd="1" destOrd="0" presId="urn:microsoft.com/office/officeart/2005/8/layout/hierarchy3"/>
    <dgm:cxn modelId="{91C8E74B-95DF-4364-9D57-E9098BD12E9B}" type="presOf" srcId="{5C4B66C0-BCD7-47F9-96DD-24C331F980AF}" destId="{E60D3E4C-F111-4350-9AD7-4E65BBCC6B86}" srcOrd="0" destOrd="0" presId="urn:microsoft.com/office/officeart/2005/8/layout/hierarchy3"/>
    <dgm:cxn modelId="{8909DA56-1B6E-42F2-A317-D8E10399C8AB}" srcId="{D9BB13CE-DCBE-4235-83E0-4603D5936D16}" destId="{C508A8A4-8569-4CEB-8B81-A6D836A9DB62}" srcOrd="0" destOrd="0" parTransId="{F86570BD-5689-48DF-9670-650E0345D46F}" sibTransId="{3081AD05-1906-4A0B-87D0-A475AAB5CA27}"/>
    <dgm:cxn modelId="{77C61B7C-1AA8-4980-B37E-20274A557691}" type="presOf" srcId="{C508A8A4-8569-4CEB-8B81-A6D836A9DB62}" destId="{917FC921-615F-44C4-85D4-108FF92B533C}" srcOrd="0" destOrd="0" presId="urn:microsoft.com/office/officeart/2005/8/layout/hierarchy3"/>
    <dgm:cxn modelId="{9180287E-83CD-4FE6-9679-124FBE1D44BF}" srcId="{0BB46685-E25B-43A8-A62F-AFC2E1C67477}" destId="{D9BB13CE-DCBE-4235-83E0-4603D5936D16}" srcOrd="0" destOrd="0" parTransId="{9BAB45C2-0773-4DBC-AF07-5EA3F1B0B3BE}" sibTransId="{03500358-ADD2-4272-B756-2370608A5FFE}"/>
    <dgm:cxn modelId="{C489A087-5A94-4A81-BF1E-308282284EBC}" srcId="{D9BB13CE-DCBE-4235-83E0-4603D5936D16}" destId="{5C4B66C0-BCD7-47F9-96DD-24C331F980AF}" srcOrd="1" destOrd="0" parTransId="{A1488D9D-0315-451E-A9E7-F244BAF0790C}" sibTransId="{A939F77F-0F12-4C66-A31F-A23CD8E0420D}"/>
    <dgm:cxn modelId="{04159092-E534-4E8E-A253-E15198C747C3}" type="presOf" srcId="{A1488D9D-0315-451E-A9E7-F244BAF0790C}" destId="{756FDC54-3C87-4918-8C66-7FFE8596F970}" srcOrd="0" destOrd="0" presId="urn:microsoft.com/office/officeart/2005/8/layout/hierarchy3"/>
    <dgm:cxn modelId="{8CFE62C8-12F6-4BC9-8DE5-26FBF1109651}" type="presOf" srcId="{D9BB13CE-DCBE-4235-83E0-4603D5936D16}" destId="{B9196B1F-C016-4B8A-BBF7-15455F096430}" srcOrd="0" destOrd="0" presId="urn:microsoft.com/office/officeart/2005/8/layout/hierarchy3"/>
    <dgm:cxn modelId="{80E417CE-F137-46CE-903B-02B7C588FBE7}" type="presOf" srcId="{0BB46685-E25B-43A8-A62F-AFC2E1C67477}" destId="{4EE51A45-3F65-4F5B-BDFE-33F3C23042C6}" srcOrd="0" destOrd="0" presId="urn:microsoft.com/office/officeart/2005/8/layout/hierarchy3"/>
    <dgm:cxn modelId="{28253CFA-CE0C-49E5-B97A-273BC35F0E35}" type="presParOf" srcId="{4EE51A45-3F65-4F5B-BDFE-33F3C23042C6}" destId="{A3939BE4-DC96-42AB-92C9-A36C1A21455A}" srcOrd="0" destOrd="0" presId="urn:microsoft.com/office/officeart/2005/8/layout/hierarchy3"/>
    <dgm:cxn modelId="{402A533F-0F57-4072-97FD-307074D36BD7}" type="presParOf" srcId="{A3939BE4-DC96-42AB-92C9-A36C1A21455A}" destId="{25C3E474-88F9-4D12-9BED-F57A59618948}" srcOrd="0" destOrd="0" presId="urn:microsoft.com/office/officeart/2005/8/layout/hierarchy3"/>
    <dgm:cxn modelId="{F3973DAE-A00B-4797-8D76-BC9A65566F6F}" type="presParOf" srcId="{25C3E474-88F9-4D12-9BED-F57A59618948}" destId="{B9196B1F-C016-4B8A-BBF7-15455F096430}" srcOrd="0" destOrd="0" presId="urn:microsoft.com/office/officeart/2005/8/layout/hierarchy3"/>
    <dgm:cxn modelId="{CD597B2F-07A9-4D1D-AD77-B63FB30FF360}" type="presParOf" srcId="{25C3E474-88F9-4D12-9BED-F57A59618948}" destId="{05E42108-C0CF-4988-AAEB-02099C07B558}" srcOrd="1" destOrd="0" presId="urn:microsoft.com/office/officeart/2005/8/layout/hierarchy3"/>
    <dgm:cxn modelId="{B5A13276-5FA3-4967-B5E4-B1435D7E11D8}" type="presParOf" srcId="{A3939BE4-DC96-42AB-92C9-A36C1A21455A}" destId="{5C906A86-683C-4089-A9E4-522AC80AC332}" srcOrd="1" destOrd="0" presId="urn:microsoft.com/office/officeart/2005/8/layout/hierarchy3"/>
    <dgm:cxn modelId="{2E5837CD-8009-460D-90D5-366D0F62BD82}" type="presParOf" srcId="{5C906A86-683C-4089-A9E4-522AC80AC332}" destId="{C208951C-9626-45ED-B5D5-594B40C338BE}" srcOrd="0" destOrd="0" presId="urn:microsoft.com/office/officeart/2005/8/layout/hierarchy3"/>
    <dgm:cxn modelId="{57C50A41-1B61-43F4-8F1A-177A8CCE4FFC}" type="presParOf" srcId="{5C906A86-683C-4089-A9E4-522AC80AC332}" destId="{917FC921-615F-44C4-85D4-108FF92B533C}" srcOrd="1" destOrd="0" presId="urn:microsoft.com/office/officeart/2005/8/layout/hierarchy3"/>
    <dgm:cxn modelId="{FCE99CE8-03FA-49CA-8FB2-0A27514CC006}" type="presParOf" srcId="{5C906A86-683C-4089-A9E4-522AC80AC332}" destId="{756FDC54-3C87-4918-8C66-7FFE8596F970}" srcOrd="2" destOrd="0" presId="urn:microsoft.com/office/officeart/2005/8/layout/hierarchy3"/>
    <dgm:cxn modelId="{A43BA391-833B-4BF8-AE62-5B2F1A958AA8}" type="presParOf" srcId="{5C906A86-683C-4089-A9E4-522AC80AC332}" destId="{E60D3E4C-F111-4350-9AD7-4E65BBCC6B86}" srcOrd="3" destOrd="0" presId="urn:microsoft.com/office/officeart/2005/8/layout/hierarchy3"/>
  </dgm:cxnLst>
  <dgm:bg>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5499D0-1916-4027-A5E5-BAD03CBA59A0}"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l-GR"/>
        </a:p>
      </dgm:t>
    </dgm:pt>
    <dgm:pt modelId="{BEC5B2BC-B9FD-4E2B-98C8-4855292D1DA7}">
      <dgm:prSet phldrT="[Κείμενο]"/>
      <dgm:spPr/>
      <dgm:t>
        <a:bodyPr/>
        <a:lstStyle/>
        <a:p>
          <a:r>
            <a:rPr lang="el-GR" dirty="0">
              <a:solidFill>
                <a:schemeClr val="tx1"/>
              </a:solidFill>
              <a:latin typeface="Times New Roman" panose="02020603050405020304" pitchFamily="18" charset="0"/>
              <a:cs typeface="Times New Roman" panose="02020603050405020304" pitchFamily="18" charset="0"/>
            </a:rPr>
            <a:t>Ουσιοποίηση</a:t>
          </a:r>
        </a:p>
      </dgm:t>
    </dgm:pt>
    <dgm:pt modelId="{1B566CAF-799D-4C6E-9DDC-B7EE77410CE6}" type="parTrans" cxnId="{F265C3C2-2135-446E-90FA-B8525473A1A7}">
      <dgm:prSet/>
      <dgm:spPr/>
      <dgm:t>
        <a:bodyPr/>
        <a:lstStyle/>
        <a:p>
          <a:endParaRPr lang="el-GR"/>
        </a:p>
      </dgm:t>
    </dgm:pt>
    <dgm:pt modelId="{98789D78-F8B4-42CC-B13B-09FAB1399869}" type="sibTrans" cxnId="{F265C3C2-2135-446E-90FA-B8525473A1A7}">
      <dgm:prSet/>
      <dgm:spPr/>
      <dgm:t>
        <a:bodyPr/>
        <a:lstStyle/>
        <a:p>
          <a:endParaRPr lang="el-GR"/>
        </a:p>
      </dgm:t>
    </dgm:pt>
    <dgm:pt modelId="{72E6AE8B-1325-4E17-90A9-67EF05785DFC}">
      <dgm:prSet phldrT="[Κείμενο]"/>
      <dgm:spPr/>
      <dgm:t>
        <a:bodyPr/>
        <a:lstStyle/>
        <a:p>
          <a:r>
            <a:rPr lang="el-GR" dirty="0">
              <a:latin typeface="Times New Roman" panose="02020603050405020304" pitchFamily="18" charset="0"/>
              <a:cs typeface="Times New Roman" panose="02020603050405020304" pitchFamily="18" charset="0"/>
            </a:rPr>
            <a:t>Από-</a:t>
          </a:r>
          <a:r>
            <a:rPr lang="el-GR" dirty="0" err="1">
              <a:latin typeface="Times New Roman" panose="02020603050405020304" pitchFamily="18" charset="0"/>
              <a:cs typeface="Times New Roman" panose="02020603050405020304" pitchFamily="18" charset="0"/>
            </a:rPr>
            <a:t>ουσιοποίηση</a:t>
          </a:r>
          <a:endParaRPr lang="el-GR" dirty="0">
            <a:latin typeface="Times New Roman" panose="02020603050405020304" pitchFamily="18" charset="0"/>
            <a:cs typeface="Times New Roman" panose="02020603050405020304" pitchFamily="18" charset="0"/>
          </a:endParaRPr>
        </a:p>
      </dgm:t>
    </dgm:pt>
    <dgm:pt modelId="{165D3C87-EE5E-4583-BC92-CCE1FEAFB1ED}" type="parTrans" cxnId="{002704C4-027D-4EB2-9DF2-3B7F8ED1FC2E}">
      <dgm:prSet/>
      <dgm:spPr/>
      <dgm:t>
        <a:bodyPr/>
        <a:lstStyle/>
        <a:p>
          <a:endParaRPr lang="el-GR"/>
        </a:p>
      </dgm:t>
    </dgm:pt>
    <dgm:pt modelId="{B88D297C-6EC3-458C-A611-00E3F97A8201}" type="sibTrans" cxnId="{002704C4-027D-4EB2-9DF2-3B7F8ED1FC2E}">
      <dgm:prSet/>
      <dgm:spPr/>
      <dgm:t>
        <a:bodyPr/>
        <a:lstStyle/>
        <a:p>
          <a:endParaRPr lang="el-GR"/>
        </a:p>
      </dgm:t>
    </dgm:pt>
    <dgm:pt modelId="{0252A7B5-2873-4016-A823-710FB9B995AB}" type="pres">
      <dgm:prSet presAssocID="{E55499D0-1916-4027-A5E5-BAD03CBA59A0}" presName="compositeShape" presStyleCnt="0">
        <dgm:presLayoutVars>
          <dgm:chMax val="2"/>
          <dgm:dir/>
          <dgm:resizeHandles val="exact"/>
        </dgm:presLayoutVars>
      </dgm:prSet>
      <dgm:spPr/>
    </dgm:pt>
    <dgm:pt modelId="{E4E4DA00-F26E-4651-ADF7-9E076A3FD3D6}" type="pres">
      <dgm:prSet presAssocID="{E55499D0-1916-4027-A5E5-BAD03CBA59A0}" presName="ribbon" presStyleLbl="node1" presStyleIdx="0" presStyleCnt="1"/>
      <dgm:spPr>
        <a:solidFill>
          <a:schemeClr val="accent1">
            <a:lumMod val="50000"/>
          </a:schemeClr>
        </a:solidFill>
        <a:ln>
          <a:solidFill>
            <a:srgbClr val="FFC000"/>
          </a:solidFill>
        </a:ln>
      </dgm:spPr>
    </dgm:pt>
    <dgm:pt modelId="{496C85BB-2FF8-4ACF-8A67-96BAAC2DA26A}" type="pres">
      <dgm:prSet presAssocID="{E55499D0-1916-4027-A5E5-BAD03CBA59A0}" presName="leftArrowText" presStyleLbl="node1" presStyleIdx="0" presStyleCnt="1">
        <dgm:presLayoutVars>
          <dgm:chMax val="0"/>
          <dgm:bulletEnabled val="1"/>
        </dgm:presLayoutVars>
      </dgm:prSet>
      <dgm:spPr/>
    </dgm:pt>
    <dgm:pt modelId="{57E0B4D6-7D3F-4D1B-8237-0A53DC9BB15E}" type="pres">
      <dgm:prSet presAssocID="{E55499D0-1916-4027-A5E5-BAD03CBA59A0}" presName="rightArrowText" presStyleLbl="node1" presStyleIdx="0" presStyleCnt="1">
        <dgm:presLayoutVars>
          <dgm:chMax val="0"/>
          <dgm:bulletEnabled val="1"/>
        </dgm:presLayoutVars>
      </dgm:prSet>
      <dgm:spPr/>
    </dgm:pt>
  </dgm:ptLst>
  <dgm:cxnLst>
    <dgm:cxn modelId="{4557C80B-AC82-49A8-B33B-9172AEA29B0A}" type="presOf" srcId="{BEC5B2BC-B9FD-4E2B-98C8-4855292D1DA7}" destId="{496C85BB-2FF8-4ACF-8A67-96BAAC2DA26A}" srcOrd="0" destOrd="0" presId="urn:microsoft.com/office/officeart/2005/8/layout/arrow6"/>
    <dgm:cxn modelId="{04BBF35E-B730-45EF-AE48-2F353CA4D8CA}" type="presOf" srcId="{E55499D0-1916-4027-A5E5-BAD03CBA59A0}" destId="{0252A7B5-2873-4016-A823-710FB9B995AB}" srcOrd="0" destOrd="0" presId="urn:microsoft.com/office/officeart/2005/8/layout/arrow6"/>
    <dgm:cxn modelId="{A2E59C92-2C03-40AD-9267-D0DA7F97513C}" type="presOf" srcId="{72E6AE8B-1325-4E17-90A9-67EF05785DFC}" destId="{57E0B4D6-7D3F-4D1B-8237-0A53DC9BB15E}" srcOrd="0" destOrd="0" presId="urn:microsoft.com/office/officeart/2005/8/layout/arrow6"/>
    <dgm:cxn modelId="{F265C3C2-2135-446E-90FA-B8525473A1A7}" srcId="{E55499D0-1916-4027-A5E5-BAD03CBA59A0}" destId="{BEC5B2BC-B9FD-4E2B-98C8-4855292D1DA7}" srcOrd="0" destOrd="0" parTransId="{1B566CAF-799D-4C6E-9DDC-B7EE77410CE6}" sibTransId="{98789D78-F8B4-42CC-B13B-09FAB1399869}"/>
    <dgm:cxn modelId="{002704C4-027D-4EB2-9DF2-3B7F8ED1FC2E}" srcId="{E55499D0-1916-4027-A5E5-BAD03CBA59A0}" destId="{72E6AE8B-1325-4E17-90A9-67EF05785DFC}" srcOrd="1" destOrd="0" parTransId="{165D3C87-EE5E-4583-BC92-CCE1FEAFB1ED}" sibTransId="{B88D297C-6EC3-458C-A611-00E3F97A8201}"/>
    <dgm:cxn modelId="{FFE2688C-4B7C-400F-8568-40C42B58B6EE}" type="presParOf" srcId="{0252A7B5-2873-4016-A823-710FB9B995AB}" destId="{E4E4DA00-F26E-4651-ADF7-9E076A3FD3D6}" srcOrd="0" destOrd="0" presId="urn:microsoft.com/office/officeart/2005/8/layout/arrow6"/>
    <dgm:cxn modelId="{A5F728B9-87A2-4585-A41B-46170305C970}" type="presParOf" srcId="{0252A7B5-2873-4016-A823-710FB9B995AB}" destId="{496C85BB-2FF8-4ACF-8A67-96BAAC2DA26A}" srcOrd="1" destOrd="0" presId="urn:microsoft.com/office/officeart/2005/8/layout/arrow6"/>
    <dgm:cxn modelId="{D55B964A-3EF7-4C90-BDDE-5A900B0D3C6D}" type="presParOf" srcId="{0252A7B5-2873-4016-A823-710FB9B995AB}" destId="{57E0B4D6-7D3F-4D1B-8237-0A53DC9BB15E}"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10B149-F3E0-4137-B33E-A47B794184CD}" type="doc">
      <dgm:prSet loTypeId="urn:microsoft.com/office/officeart/2008/layout/LinedList" loCatId="list" qsTypeId="urn:microsoft.com/office/officeart/2005/8/quickstyle/3d1" qsCatId="3D" csTypeId="urn:microsoft.com/office/officeart/2005/8/colors/colorful2" csCatId="colorful" phldr="1"/>
      <dgm:spPr/>
      <dgm:t>
        <a:bodyPr/>
        <a:lstStyle/>
        <a:p>
          <a:endParaRPr lang="en-US"/>
        </a:p>
      </dgm:t>
    </dgm:pt>
    <dgm:pt modelId="{8567B5EA-7E94-4B50-900E-1D2A488902AD}">
      <dgm:prSet custT="1"/>
      <dgm:spPr/>
      <dgm:t>
        <a:bodyPr/>
        <a:lstStyle/>
        <a:p>
          <a:r>
            <a:rPr lang="el-GR" sz="3900" dirty="0">
              <a:latin typeface="Times New Roman" panose="02020603050405020304" pitchFamily="18" charset="0"/>
              <a:cs typeface="Times New Roman" panose="02020603050405020304" pitchFamily="18" charset="0"/>
            </a:rPr>
            <a:t>1. Ρητορική Ψυχολογία </a:t>
          </a:r>
          <a:r>
            <a:rPr lang="el-GR"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Billig</a:t>
          </a:r>
          <a:r>
            <a:rPr lang="en-US" sz="2800" dirty="0">
              <a:latin typeface="Times New Roman" panose="02020603050405020304" pitchFamily="18" charset="0"/>
              <a:cs typeface="Times New Roman" panose="02020603050405020304" pitchFamily="18" charset="0"/>
            </a:rPr>
            <a:t> 1996</a:t>
          </a:r>
          <a:r>
            <a:rPr lang="el-GR"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dgm:t>
    </dgm:pt>
    <dgm:pt modelId="{828DB025-6AA2-4A1D-A24F-6D472C963860}" type="parTrans" cxnId="{063FE6A8-92B7-49ED-9BDB-F2E0465F1A89}">
      <dgm:prSet/>
      <dgm:spPr/>
      <dgm:t>
        <a:bodyPr/>
        <a:lstStyle/>
        <a:p>
          <a:endParaRPr lang="en-US">
            <a:latin typeface="+mj-lt"/>
          </a:endParaRPr>
        </a:p>
      </dgm:t>
    </dgm:pt>
    <dgm:pt modelId="{DF6372DC-CF0C-463C-9ABE-1EFA755AE229}" type="sibTrans" cxnId="{063FE6A8-92B7-49ED-9BDB-F2E0465F1A89}">
      <dgm:prSet/>
      <dgm:spPr/>
      <dgm:t>
        <a:bodyPr/>
        <a:lstStyle/>
        <a:p>
          <a:endParaRPr lang="en-US">
            <a:latin typeface="+mj-lt"/>
          </a:endParaRPr>
        </a:p>
      </dgm:t>
    </dgm:pt>
    <dgm:pt modelId="{F09873CB-499D-48BD-B3C3-1CBD40134DF8}">
      <dgm:prSet custT="1"/>
      <dgm:spPr/>
      <dgm:t>
        <a:bodyPr/>
        <a:lstStyle/>
        <a:p>
          <a:r>
            <a:rPr lang="el-GR" sz="3900" dirty="0">
              <a:latin typeface="Times New Roman" panose="02020603050405020304" pitchFamily="18" charset="0"/>
              <a:cs typeface="Times New Roman" panose="02020603050405020304" pitchFamily="18" charset="0"/>
            </a:rPr>
            <a:t>2. Κριτική Κοινωνική </a:t>
          </a:r>
          <a:r>
            <a:rPr lang="el-GR" sz="3900" dirty="0" err="1">
              <a:latin typeface="Times New Roman" panose="02020603050405020304" pitchFamily="18" charset="0"/>
              <a:cs typeface="Times New Roman" panose="02020603050405020304" pitchFamily="18" charset="0"/>
            </a:rPr>
            <a:t>Λογοψυχολογία</a:t>
          </a:r>
          <a:r>
            <a:rPr lang="el-GR" sz="39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Wetherell 1998, </a:t>
          </a:r>
          <a:r>
            <a:rPr lang="en-US" sz="2800" dirty="0" err="1">
              <a:latin typeface="Times New Roman" panose="02020603050405020304" pitchFamily="18" charset="0"/>
              <a:cs typeface="Times New Roman" panose="02020603050405020304" pitchFamily="18" charset="0"/>
            </a:rPr>
            <a:t>Bozatzis</a:t>
          </a:r>
          <a:r>
            <a:rPr lang="en-US" sz="2800" dirty="0">
              <a:latin typeface="Times New Roman" panose="02020603050405020304" pitchFamily="18" charset="0"/>
              <a:cs typeface="Times New Roman" panose="02020603050405020304" pitchFamily="18" charset="0"/>
            </a:rPr>
            <a:t> 2009</a:t>
          </a:r>
          <a:r>
            <a:rPr lang="el-GR"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dgm:t>
    </dgm:pt>
    <dgm:pt modelId="{FC429BBF-3607-4BCE-83A1-76C0E28265FA}" type="parTrans" cxnId="{BD1A200E-8D61-49DB-B672-71B975451804}">
      <dgm:prSet/>
      <dgm:spPr/>
      <dgm:t>
        <a:bodyPr/>
        <a:lstStyle/>
        <a:p>
          <a:endParaRPr lang="en-US">
            <a:latin typeface="+mj-lt"/>
          </a:endParaRPr>
        </a:p>
      </dgm:t>
    </dgm:pt>
    <dgm:pt modelId="{A78792C5-4711-4A9C-BBC6-1BD90446CFDF}" type="sibTrans" cxnId="{BD1A200E-8D61-49DB-B672-71B975451804}">
      <dgm:prSet/>
      <dgm:spPr/>
      <dgm:t>
        <a:bodyPr/>
        <a:lstStyle/>
        <a:p>
          <a:endParaRPr lang="en-US">
            <a:latin typeface="+mj-lt"/>
          </a:endParaRPr>
        </a:p>
      </dgm:t>
    </dgm:pt>
    <dgm:pt modelId="{78DCDFB9-10DC-4329-B575-66B6C8C749CF}" type="pres">
      <dgm:prSet presAssocID="{6A10B149-F3E0-4137-B33E-A47B794184CD}" presName="vert0" presStyleCnt="0">
        <dgm:presLayoutVars>
          <dgm:dir/>
          <dgm:animOne val="branch"/>
          <dgm:animLvl val="lvl"/>
        </dgm:presLayoutVars>
      </dgm:prSet>
      <dgm:spPr/>
    </dgm:pt>
    <dgm:pt modelId="{3C50E9DD-6A20-4FD6-9C41-96A193E78FFB}" type="pres">
      <dgm:prSet presAssocID="{8567B5EA-7E94-4B50-900E-1D2A488902AD}" presName="thickLine" presStyleLbl="alignNode1" presStyleIdx="0" presStyleCnt="2"/>
      <dgm:spPr/>
    </dgm:pt>
    <dgm:pt modelId="{4E5E553C-9B2F-4763-9751-0B66205EAD4F}" type="pres">
      <dgm:prSet presAssocID="{8567B5EA-7E94-4B50-900E-1D2A488902AD}" presName="horz1" presStyleCnt="0"/>
      <dgm:spPr/>
    </dgm:pt>
    <dgm:pt modelId="{17BAB073-89C1-4B9C-A7A0-68214DBB0769}" type="pres">
      <dgm:prSet presAssocID="{8567B5EA-7E94-4B50-900E-1D2A488902AD}" presName="tx1" presStyleLbl="revTx" presStyleIdx="0" presStyleCnt="2"/>
      <dgm:spPr/>
    </dgm:pt>
    <dgm:pt modelId="{D08A7DB1-DFBE-4D5A-96ED-F3F336F1371D}" type="pres">
      <dgm:prSet presAssocID="{8567B5EA-7E94-4B50-900E-1D2A488902AD}" presName="vert1" presStyleCnt="0"/>
      <dgm:spPr/>
    </dgm:pt>
    <dgm:pt modelId="{F1D036FD-548F-4AED-B855-EF20FE8008F8}" type="pres">
      <dgm:prSet presAssocID="{F09873CB-499D-48BD-B3C3-1CBD40134DF8}" presName="thickLine" presStyleLbl="alignNode1" presStyleIdx="1" presStyleCnt="2"/>
      <dgm:spPr/>
    </dgm:pt>
    <dgm:pt modelId="{778C40AE-C78E-4E34-8AD7-9653084A5FF7}" type="pres">
      <dgm:prSet presAssocID="{F09873CB-499D-48BD-B3C3-1CBD40134DF8}" presName="horz1" presStyleCnt="0"/>
      <dgm:spPr/>
    </dgm:pt>
    <dgm:pt modelId="{C4B308C5-95AB-40C2-B15D-4F212E05213A}" type="pres">
      <dgm:prSet presAssocID="{F09873CB-499D-48BD-B3C3-1CBD40134DF8}" presName="tx1" presStyleLbl="revTx" presStyleIdx="1" presStyleCnt="2"/>
      <dgm:spPr/>
    </dgm:pt>
    <dgm:pt modelId="{C41AED73-D3C8-4862-BC58-030A7B4D44F6}" type="pres">
      <dgm:prSet presAssocID="{F09873CB-499D-48BD-B3C3-1CBD40134DF8}" presName="vert1" presStyleCnt="0"/>
      <dgm:spPr/>
    </dgm:pt>
  </dgm:ptLst>
  <dgm:cxnLst>
    <dgm:cxn modelId="{BD1A200E-8D61-49DB-B672-71B975451804}" srcId="{6A10B149-F3E0-4137-B33E-A47B794184CD}" destId="{F09873CB-499D-48BD-B3C3-1CBD40134DF8}" srcOrd="1" destOrd="0" parTransId="{FC429BBF-3607-4BCE-83A1-76C0E28265FA}" sibTransId="{A78792C5-4711-4A9C-BBC6-1BD90446CFDF}"/>
    <dgm:cxn modelId="{C407E25C-9ECE-4417-9ADA-E723BD26E3D5}" type="presOf" srcId="{8567B5EA-7E94-4B50-900E-1D2A488902AD}" destId="{17BAB073-89C1-4B9C-A7A0-68214DBB0769}" srcOrd="0" destOrd="0" presId="urn:microsoft.com/office/officeart/2008/layout/LinedList"/>
    <dgm:cxn modelId="{409091A8-7FEA-4E9E-A279-2D94911DA8E4}" type="presOf" srcId="{6A10B149-F3E0-4137-B33E-A47B794184CD}" destId="{78DCDFB9-10DC-4329-B575-66B6C8C749CF}" srcOrd="0" destOrd="0" presId="urn:microsoft.com/office/officeart/2008/layout/LinedList"/>
    <dgm:cxn modelId="{063FE6A8-92B7-49ED-9BDB-F2E0465F1A89}" srcId="{6A10B149-F3E0-4137-B33E-A47B794184CD}" destId="{8567B5EA-7E94-4B50-900E-1D2A488902AD}" srcOrd="0" destOrd="0" parTransId="{828DB025-6AA2-4A1D-A24F-6D472C963860}" sibTransId="{DF6372DC-CF0C-463C-9ABE-1EFA755AE229}"/>
    <dgm:cxn modelId="{0B516CDF-D4D5-4E89-91BD-2C4AE415D0EF}" type="presOf" srcId="{F09873CB-499D-48BD-B3C3-1CBD40134DF8}" destId="{C4B308C5-95AB-40C2-B15D-4F212E05213A}" srcOrd="0" destOrd="0" presId="urn:microsoft.com/office/officeart/2008/layout/LinedList"/>
    <dgm:cxn modelId="{9B304227-64A8-4C13-90A1-24DB98027C89}" type="presParOf" srcId="{78DCDFB9-10DC-4329-B575-66B6C8C749CF}" destId="{3C50E9DD-6A20-4FD6-9C41-96A193E78FFB}" srcOrd="0" destOrd="0" presId="urn:microsoft.com/office/officeart/2008/layout/LinedList"/>
    <dgm:cxn modelId="{30939BDF-2710-447F-A619-68F99C04E4A5}" type="presParOf" srcId="{78DCDFB9-10DC-4329-B575-66B6C8C749CF}" destId="{4E5E553C-9B2F-4763-9751-0B66205EAD4F}" srcOrd="1" destOrd="0" presId="urn:microsoft.com/office/officeart/2008/layout/LinedList"/>
    <dgm:cxn modelId="{5FD35A17-9B9C-4B14-9670-3B5666C75804}" type="presParOf" srcId="{4E5E553C-9B2F-4763-9751-0B66205EAD4F}" destId="{17BAB073-89C1-4B9C-A7A0-68214DBB0769}" srcOrd="0" destOrd="0" presId="urn:microsoft.com/office/officeart/2008/layout/LinedList"/>
    <dgm:cxn modelId="{C5416CC6-F9B8-40DC-88FE-A3179F92CEF6}" type="presParOf" srcId="{4E5E553C-9B2F-4763-9751-0B66205EAD4F}" destId="{D08A7DB1-DFBE-4D5A-96ED-F3F336F1371D}" srcOrd="1" destOrd="0" presId="urn:microsoft.com/office/officeart/2008/layout/LinedList"/>
    <dgm:cxn modelId="{AF5A5C72-0EC2-4615-B4F4-C7638CE64291}" type="presParOf" srcId="{78DCDFB9-10DC-4329-B575-66B6C8C749CF}" destId="{F1D036FD-548F-4AED-B855-EF20FE8008F8}" srcOrd="2" destOrd="0" presId="urn:microsoft.com/office/officeart/2008/layout/LinedList"/>
    <dgm:cxn modelId="{13DE1FED-357D-409F-8E4D-085C4F0D296B}" type="presParOf" srcId="{78DCDFB9-10DC-4329-B575-66B6C8C749CF}" destId="{778C40AE-C78E-4E34-8AD7-9653084A5FF7}" srcOrd="3" destOrd="0" presId="urn:microsoft.com/office/officeart/2008/layout/LinedList"/>
    <dgm:cxn modelId="{C183CDBB-9AC7-45D0-98A1-69EABF08E086}" type="presParOf" srcId="{778C40AE-C78E-4E34-8AD7-9653084A5FF7}" destId="{C4B308C5-95AB-40C2-B15D-4F212E05213A}" srcOrd="0" destOrd="0" presId="urn:microsoft.com/office/officeart/2008/layout/LinedList"/>
    <dgm:cxn modelId="{5F641254-8BD3-4E0C-98B8-2AE043C941EC}" type="presParOf" srcId="{778C40AE-C78E-4E34-8AD7-9653084A5FF7}" destId="{C41AED73-D3C8-4862-BC58-030A7B4D44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7D1C03-C679-4D69-B9D2-658454EE1B5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l-GR"/>
        </a:p>
      </dgm:t>
    </dgm:pt>
    <dgm:pt modelId="{65BFE0D3-39E1-4A81-B22A-EE2A42C91141}">
      <dgm:prSet custT="1"/>
      <dgm:spPr>
        <a:solidFill>
          <a:schemeClr val="tx1">
            <a:lumMod val="65000"/>
          </a:schemeClr>
        </a:solidFill>
      </dgm:spPr>
      <dgm:t>
        <a:bodyPr/>
        <a:lstStyle/>
        <a:p>
          <a:r>
            <a:rPr lang="el-GR" sz="1800" dirty="0">
              <a:solidFill>
                <a:schemeClr val="bg1"/>
              </a:solidFill>
              <a:latin typeface="Times New Roman" panose="02020603050405020304" pitchFamily="18" charset="0"/>
              <a:cs typeface="Times New Roman" panose="02020603050405020304" pitchFamily="18" charset="0"/>
            </a:rPr>
            <a:t>Γραμμή επιχειρηματολογίας: Ο ανθρωπισμός Ελλήνων/</a:t>
          </a:r>
          <a:r>
            <a:rPr lang="el-GR" sz="1800" dirty="0" err="1">
              <a:solidFill>
                <a:schemeClr val="bg1"/>
              </a:solidFill>
              <a:latin typeface="Times New Roman" panose="02020603050405020304" pitchFamily="18" charset="0"/>
              <a:cs typeface="Times New Roman" panose="02020603050405020304" pitchFamily="18" charset="0"/>
            </a:rPr>
            <a:t>ιδων</a:t>
          </a:r>
          <a:r>
            <a:rPr lang="el-GR" sz="1800" dirty="0">
              <a:solidFill>
                <a:schemeClr val="bg1"/>
              </a:solidFill>
              <a:latin typeface="Times New Roman" panose="02020603050405020304" pitchFamily="18" charset="0"/>
              <a:cs typeface="Times New Roman" panose="02020603050405020304" pitchFamily="18" charset="0"/>
            </a:rPr>
            <a:t>  (γραμμή επιχειρηματολογίας 1) ανταπαντά στην προσπάθεια του απολύτως ‘χρεοκοπημένου κράτους’ να περάσει τον διαχωρισμό μεταξύ πρόσφυγα/</a:t>
          </a:r>
          <a:r>
            <a:rPr lang="el-GR" sz="1800" dirty="0" err="1">
              <a:solidFill>
                <a:schemeClr val="bg1"/>
              </a:solidFill>
              <a:latin typeface="Times New Roman" panose="02020603050405020304" pitchFamily="18" charset="0"/>
              <a:cs typeface="Times New Roman" panose="02020603050405020304" pitchFamily="18" charset="0"/>
            </a:rPr>
            <a:t>ισσας</a:t>
          </a:r>
          <a:r>
            <a:rPr lang="el-GR" sz="1800" dirty="0">
              <a:solidFill>
                <a:schemeClr val="bg1"/>
              </a:solidFill>
              <a:latin typeface="Times New Roman" panose="02020603050405020304" pitchFamily="18" charset="0"/>
              <a:cs typeface="Times New Roman" panose="02020603050405020304" pitchFamily="18" charset="0"/>
            </a:rPr>
            <a:t> και μετανάστη/</a:t>
          </a:r>
          <a:r>
            <a:rPr lang="el-GR" sz="1800" dirty="0" err="1">
              <a:solidFill>
                <a:schemeClr val="bg1"/>
              </a:solidFill>
              <a:latin typeface="Times New Roman" panose="02020603050405020304" pitchFamily="18" charset="0"/>
              <a:cs typeface="Times New Roman" panose="02020603050405020304" pitchFamily="18" charset="0"/>
            </a:rPr>
            <a:t>τριας</a:t>
          </a:r>
          <a:r>
            <a:rPr lang="el-GR" sz="1800" dirty="0">
              <a:solidFill>
                <a:schemeClr val="bg1"/>
              </a:solidFill>
              <a:latin typeface="Times New Roman" panose="02020603050405020304" pitchFamily="18" charset="0"/>
              <a:cs typeface="Times New Roman" panose="02020603050405020304" pitchFamily="18" charset="0"/>
            </a:rPr>
            <a:t> και, κατ’ επέκταση, να αποκλείσει μετανάστες/</a:t>
          </a:r>
          <a:r>
            <a:rPr lang="el-GR" sz="1800" dirty="0" err="1">
              <a:solidFill>
                <a:schemeClr val="bg1"/>
              </a:solidFill>
              <a:latin typeface="Times New Roman" panose="02020603050405020304" pitchFamily="18" charset="0"/>
              <a:cs typeface="Times New Roman" panose="02020603050405020304" pitchFamily="18" charset="0"/>
            </a:rPr>
            <a:t>τριες</a:t>
          </a:r>
          <a:r>
            <a:rPr lang="el-GR" sz="1800" dirty="0">
              <a:solidFill>
                <a:schemeClr val="bg1"/>
              </a:solidFill>
              <a:latin typeface="Times New Roman" panose="02020603050405020304" pitchFamily="18" charset="0"/>
              <a:cs typeface="Times New Roman" panose="02020603050405020304" pitchFamily="18" charset="0"/>
            </a:rPr>
            <a:t> με τη μη χορήγηση ασύλου (γραμμή επιχειρηματολογίας 2, δεν λέγεται ρητά στο κείμενο) </a:t>
          </a:r>
        </a:p>
      </dgm:t>
    </dgm:pt>
    <dgm:pt modelId="{3810CEF7-B059-444F-A7F4-13B93E2987C0}" type="parTrans" cxnId="{08C2F827-B8ED-44E5-A7D5-ACF187126102}">
      <dgm:prSet/>
      <dgm:spPr/>
      <dgm:t>
        <a:bodyPr/>
        <a:lstStyle/>
        <a:p>
          <a:endParaRPr lang="el-GR"/>
        </a:p>
      </dgm:t>
    </dgm:pt>
    <dgm:pt modelId="{8D1DB076-28EF-450D-84A7-6B4C661DC5D6}" type="sibTrans" cxnId="{08C2F827-B8ED-44E5-A7D5-ACF187126102}">
      <dgm:prSet/>
      <dgm:spPr>
        <a:solidFill>
          <a:srgbClr val="FFC000"/>
        </a:solidFill>
        <a:ln>
          <a:solidFill>
            <a:schemeClr val="bg1">
              <a:lumMod val="50000"/>
              <a:lumOff val="50000"/>
            </a:schemeClr>
          </a:solidFill>
        </a:ln>
      </dgm:spPr>
      <dgm:t>
        <a:bodyPr/>
        <a:lstStyle/>
        <a:p>
          <a:endParaRPr lang="el-GR"/>
        </a:p>
      </dgm:t>
    </dgm:pt>
    <dgm:pt modelId="{99508034-6C7F-48A9-AA74-33315665FE58}">
      <dgm:prSet custT="1"/>
      <dgm:spPr>
        <a:solidFill>
          <a:schemeClr val="tx1">
            <a:lumMod val="65000"/>
          </a:schemeClr>
        </a:solidFill>
      </dgm:spPr>
      <dgm:t>
        <a:bodyPr/>
        <a:lstStyle/>
        <a:p>
          <a:pPr>
            <a:buClr>
              <a:srgbClr val="969696"/>
            </a:buClr>
            <a:buSzPct val="100000"/>
            <a:buFont typeface="Calibri" panose="020F0502020204030204" pitchFamily="34" charset="0"/>
            <a:buChar char=" "/>
          </a:pPr>
          <a:r>
            <a:rPr kumimoji="0" lang="el-GR" sz="1800" b="0" i="0" u="none" strike="noStrike"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Ρητορικές στρατηγικές: 1) Λίστα με τρία σημεία: α) Ξένιος Δίας, β) Καβάφης, γ) νησιώτες/</a:t>
          </a:r>
          <a:r>
            <a:rPr kumimoji="0" lang="el-GR" sz="1800" b="0" i="0" u="none" strike="noStrike"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ισσες</a:t>
          </a:r>
          <a:r>
            <a:rPr kumimoji="0" lang="el-GR" sz="1800" b="0" i="0" u="none" strike="noStrike"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κρατούν αγκαλιά προσφυγόπουλα. 2) ακραίες διατυπώσεις «απολύτως χρεοκοπημένο» για ανεπάρκεια Ελληνικού κράτους.</a:t>
          </a:r>
        </a:p>
      </dgm:t>
    </dgm:pt>
    <dgm:pt modelId="{7AB42313-4CB9-4249-B52E-51C8960F7F55}" type="parTrans" cxnId="{21700AC6-7A50-45F4-8FE8-D7948B23EF2E}">
      <dgm:prSet/>
      <dgm:spPr/>
      <dgm:t>
        <a:bodyPr/>
        <a:lstStyle/>
        <a:p>
          <a:endParaRPr lang="el-GR"/>
        </a:p>
      </dgm:t>
    </dgm:pt>
    <dgm:pt modelId="{8A02DF70-CBB0-4457-8B91-00ED4C567D35}" type="sibTrans" cxnId="{21700AC6-7A50-45F4-8FE8-D7948B23EF2E}">
      <dgm:prSet/>
      <dgm:spPr>
        <a:solidFill>
          <a:srgbClr val="FFC000"/>
        </a:solidFill>
      </dgm:spPr>
      <dgm:t>
        <a:bodyPr/>
        <a:lstStyle/>
        <a:p>
          <a:endParaRPr lang="el-GR"/>
        </a:p>
      </dgm:t>
    </dgm:pt>
    <dgm:pt modelId="{AA5787A6-4A5A-4AFB-AA78-61D2C0B60380}">
      <dgm:prSet custT="1"/>
      <dgm:spPr>
        <a:solidFill>
          <a:schemeClr val="tx1">
            <a:lumMod val="65000"/>
          </a:schemeClr>
        </a:solidFill>
      </dgm:spPr>
      <dgm:t>
        <a:bodyPr/>
        <a:lstStyle/>
        <a:p>
          <a:pPr>
            <a:buClr>
              <a:srgbClr val="969696"/>
            </a:buClr>
            <a:buSzPct val="100000"/>
            <a:buFont typeface="Calibri" panose="020F0502020204030204" pitchFamily="34" charset="0"/>
            <a:buChar char=" "/>
          </a:pPr>
          <a:r>
            <a:rPr lang="el-GR" sz="1800" dirty="0">
              <a:solidFill>
                <a:schemeClr val="bg1"/>
              </a:solidFill>
              <a:latin typeface="Times New Roman" panose="02020603050405020304" pitchFamily="18" charset="0"/>
              <a:cs typeface="Times New Roman" panose="02020603050405020304" pitchFamily="18" charset="0"/>
            </a:rPr>
            <a:t>Ουσιοποίηση των Ελλήνων/</a:t>
          </a:r>
          <a:r>
            <a:rPr lang="el-GR" sz="1800" dirty="0" err="1">
              <a:solidFill>
                <a:schemeClr val="bg1"/>
              </a:solidFill>
              <a:latin typeface="Times New Roman" panose="02020603050405020304" pitchFamily="18" charset="0"/>
              <a:cs typeface="Times New Roman" panose="02020603050405020304" pitchFamily="18" charset="0"/>
            </a:rPr>
            <a:t>ιδων</a:t>
          </a:r>
          <a:r>
            <a:rPr lang="el-GR" sz="1800" dirty="0">
              <a:solidFill>
                <a:schemeClr val="bg1"/>
              </a:solidFill>
              <a:latin typeface="Times New Roman" panose="02020603050405020304" pitchFamily="18" charset="0"/>
              <a:cs typeface="Times New Roman" panose="02020603050405020304" pitchFamily="18" charset="0"/>
            </a:rPr>
            <a:t> </a:t>
          </a:r>
          <a:r>
            <a:rPr lang="el-GR"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ελληνικότητα αμετάβλητο διαχρονικό χαρακτηριστικό που φαίνεται να συνομιλεί με το ‘ξένο’ και το αποδέχεται  ανθρωπισμός ως ουσία </a:t>
          </a:r>
          <a:r>
            <a:rPr lang="en-US"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E</a:t>
          </a:r>
          <a:r>
            <a:rPr lang="el-GR" sz="18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λλήνων</a:t>
          </a:r>
          <a:r>
            <a:rPr lang="el-GR"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l-GR" sz="18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ιδων</a:t>
          </a:r>
          <a:r>
            <a:rPr lang="el-GR"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δεν κάνει διαχωρισμούς  </a:t>
          </a:r>
          <a:r>
            <a:rPr lang="el-GR" sz="18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ΤΑΣΣΕΤΑΙ ΥΠΕΡ ΞΕΝΩΝ, ΑΠΟΔΟΧΗ</a:t>
          </a:r>
          <a:endParaRPr kumimoji="0" lang="el-GR" sz="1800" b="1" i="0" u="none" strike="noStrike"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dgm:t>
    </dgm:pt>
    <dgm:pt modelId="{02CC65F1-B69F-46B9-8D51-C7B661A11BE8}" type="parTrans" cxnId="{05219881-9A08-4C12-BED0-7FCA884D9366}">
      <dgm:prSet/>
      <dgm:spPr/>
      <dgm:t>
        <a:bodyPr/>
        <a:lstStyle/>
        <a:p>
          <a:endParaRPr lang="el-GR"/>
        </a:p>
      </dgm:t>
    </dgm:pt>
    <dgm:pt modelId="{7F4D4453-616C-4366-AE83-661F5E987933}" type="sibTrans" cxnId="{05219881-9A08-4C12-BED0-7FCA884D9366}">
      <dgm:prSet/>
      <dgm:spPr>
        <a:solidFill>
          <a:srgbClr val="FFC000"/>
        </a:solidFill>
      </dgm:spPr>
      <dgm:t>
        <a:bodyPr/>
        <a:lstStyle/>
        <a:p>
          <a:endParaRPr lang="el-GR"/>
        </a:p>
      </dgm:t>
    </dgm:pt>
    <dgm:pt modelId="{3ACE94FC-0866-4991-82C5-9CFF01A2526A}">
      <dgm:prSet custT="1"/>
      <dgm:spPr>
        <a:solidFill>
          <a:schemeClr val="tx1">
            <a:lumMod val="65000"/>
          </a:schemeClr>
        </a:solidFill>
      </dgm:spPr>
      <dgm:t>
        <a:bodyPr/>
        <a:lstStyle/>
        <a:p>
          <a:r>
            <a:rPr lang="el-GR"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Έλληνας </a:t>
          </a:r>
          <a:r>
            <a:rPr lang="en-US"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vs </a:t>
          </a:r>
          <a:r>
            <a:rPr lang="el-GR"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Ξένος (</a:t>
          </a:r>
          <a:r>
            <a:rPr lang="el-GR" sz="1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ξένα/παγκόσμια, διαφορετικά/ίδια</a:t>
          </a:r>
          <a:r>
            <a:rPr lang="el-GR"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 διαχωριστικότητα (σαφή όρια + κριτήρια υποταγής) καθ’ όλη τη μακρά ιστορία της αναλλοίωτης Ελληνικής ταυτότητας</a:t>
          </a:r>
        </a:p>
      </dgm:t>
    </dgm:pt>
    <dgm:pt modelId="{DD2908E2-FCB5-4C58-BF65-415B56E9E045}" type="parTrans" cxnId="{A2368DC7-C768-4C9D-ADB3-5CC553CD535D}">
      <dgm:prSet/>
      <dgm:spPr/>
      <dgm:t>
        <a:bodyPr/>
        <a:lstStyle/>
        <a:p>
          <a:endParaRPr lang="el-GR"/>
        </a:p>
      </dgm:t>
    </dgm:pt>
    <dgm:pt modelId="{AA48945F-7610-42B4-91CD-156CF7B5FFD0}" type="sibTrans" cxnId="{A2368DC7-C768-4C9D-ADB3-5CC553CD535D}">
      <dgm:prSet/>
      <dgm:spPr>
        <a:solidFill>
          <a:srgbClr val="FFC000"/>
        </a:solidFill>
      </dgm:spPr>
      <dgm:t>
        <a:bodyPr/>
        <a:lstStyle/>
        <a:p>
          <a:endParaRPr lang="el-GR"/>
        </a:p>
      </dgm:t>
    </dgm:pt>
    <dgm:pt modelId="{31E8FC50-74FB-4995-90CC-9A91F33A9167}">
      <dgm:prSet/>
      <dgm:spPr>
        <a:solidFill>
          <a:schemeClr val="tx1">
            <a:lumMod val="65000"/>
          </a:schemeClr>
        </a:solidFill>
      </dgm:spPr>
      <dgm:t>
        <a:bodyPr/>
        <a:lstStyle/>
        <a:p>
          <a:r>
            <a:rPr lang="el-GR" dirty="0">
              <a:solidFill>
                <a:schemeClr val="bg1"/>
              </a:solidFill>
              <a:latin typeface="Times New Roman" panose="02020603050405020304" pitchFamily="18" charset="0"/>
              <a:cs typeface="Times New Roman" panose="02020603050405020304" pitchFamily="18" charset="0"/>
            </a:rPr>
            <a:t>Μπορούν να γίνουν </a:t>
          </a:r>
          <a:r>
            <a:rPr lang="el-GR" dirty="0" err="1">
              <a:solidFill>
                <a:schemeClr val="bg1"/>
              </a:solidFill>
              <a:latin typeface="Times New Roman" panose="02020603050405020304" pitchFamily="18" charset="0"/>
              <a:cs typeface="Times New Roman" panose="02020603050405020304" pitchFamily="18" charset="0"/>
            </a:rPr>
            <a:t>συνδιαμορφωτές</a:t>
          </a:r>
          <a:r>
            <a:rPr lang="el-GR" dirty="0">
              <a:solidFill>
                <a:schemeClr val="bg1"/>
              </a:solidFill>
              <a:latin typeface="Times New Roman" panose="02020603050405020304" pitchFamily="18" charset="0"/>
              <a:cs typeface="Times New Roman" panose="02020603050405020304" pitchFamily="18" charset="0"/>
            </a:rPr>
            <a:t> της Ελληνικής Εθνικής ταυτότητας; </a:t>
          </a:r>
        </a:p>
      </dgm:t>
    </dgm:pt>
    <dgm:pt modelId="{186D18BF-8DA1-4A67-8065-60378758EE84}" type="parTrans" cxnId="{8FE3CD1D-85BF-4F26-90BC-2B940A5AB1DB}">
      <dgm:prSet/>
      <dgm:spPr/>
      <dgm:t>
        <a:bodyPr/>
        <a:lstStyle/>
        <a:p>
          <a:endParaRPr lang="el-GR"/>
        </a:p>
      </dgm:t>
    </dgm:pt>
    <dgm:pt modelId="{77875F0A-00EC-486E-8701-68750B15FF6B}" type="sibTrans" cxnId="{8FE3CD1D-85BF-4F26-90BC-2B940A5AB1DB}">
      <dgm:prSet/>
      <dgm:spPr>
        <a:solidFill>
          <a:srgbClr val="FFC000"/>
        </a:solidFill>
      </dgm:spPr>
      <dgm:t>
        <a:bodyPr/>
        <a:lstStyle/>
        <a:p>
          <a:endParaRPr lang="el-GR"/>
        </a:p>
      </dgm:t>
    </dgm:pt>
    <dgm:pt modelId="{7FB23ED4-C5D3-404B-BD65-86ABEB680AE1}">
      <dgm:prSet custT="1"/>
      <dgm:spPr>
        <a:solidFill>
          <a:schemeClr val="tx1">
            <a:lumMod val="65000"/>
          </a:schemeClr>
        </a:solidFill>
      </dgm:spPr>
      <dgm:t>
        <a:bodyPr/>
        <a:lstStyle/>
        <a:p>
          <a:r>
            <a:rPr lang="el-GR" sz="2400" dirty="0">
              <a:solidFill>
                <a:schemeClr val="bg1"/>
              </a:solidFill>
              <a:latin typeface="Times New Roman" panose="02020603050405020304" pitchFamily="18" charset="0"/>
              <a:cs typeface="Times New Roman" panose="02020603050405020304" pitchFamily="18" charset="0"/>
            </a:rPr>
            <a:t>ΔΕΝ ΜΠΟΡΟΥΝ </a:t>
          </a:r>
          <a:r>
            <a:rPr lang="el-GR"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l-GR" sz="2400" dirty="0">
              <a:solidFill>
                <a:schemeClr val="bg1"/>
              </a:solidFill>
              <a:latin typeface="Times New Roman" panose="02020603050405020304" pitchFamily="18" charset="0"/>
              <a:cs typeface="Times New Roman" panose="02020603050405020304" pitchFamily="18" charset="0"/>
            </a:rPr>
            <a:t>ΔΕΝ ΚΙΝΔΥΝΕΥΟΥΜΕ </a:t>
          </a:r>
          <a:r>
            <a:rPr lang="el-GR"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ΘΑ ΤΟΥΣ ΑΦΟΜΟΙΩΣΟΥΜΕ  </a:t>
          </a:r>
          <a:r>
            <a:rPr lang="el-GR"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ΡΕΥΣΤΟΣ ΡΑΣΤΙΣΜΟΣ</a:t>
          </a:r>
          <a:endParaRPr lang="el-GR" sz="2400" b="1" dirty="0">
            <a:solidFill>
              <a:schemeClr val="bg1"/>
            </a:solidFill>
            <a:latin typeface="Times New Roman" panose="02020603050405020304" pitchFamily="18" charset="0"/>
            <a:cs typeface="Times New Roman" panose="02020603050405020304" pitchFamily="18" charset="0"/>
          </a:endParaRPr>
        </a:p>
      </dgm:t>
    </dgm:pt>
    <dgm:pt modelId="{36ECF46B-90C9-4F5A-983D-E68C68DA2849}" type="parTrans" cxnId="{1EA8F785-EAE1-4184-AC95-82E2DBF79D62}">
      <dgm:prSet/>
      <dgm:spPr/>
      <dgm:t>
        <a:bodyPr/>
        <a:lstStyle/>
        <a:p>
          <a:endParaRPr lang="el-GR"/>
        </a:p>
      </dgm:t>
    </dgm:pt>
    <dgm:pt modelId="{55E78B08-A142-409B-BFD4-8EE498428775}" type="sibTrans" cxnId="{1EA8F785-EAE1-4184-AC95-82E2DBF79D62}">
      <dgm:prSet/>
      <dgm:spPr/>
      <dgm:t>
        <a:bodyPr/>
        <a:lstStyle/>
        <a:p>
          <a:endParaRPr lang="el-GR"/>
        </a:p>
      </dgm:t>
    </dgm:pt>
    <dgm:pt modelId="{78CFC6CA-7854-4157-A3B3-255D82899920}" type="pres">
      <dgm:prSet presAssocID="{B57D1C03-C679-4D69-B9D2-658454EE1B52}" presName="linearFlow" presStyleCnt="0">
        <dgm:presLayoutVars>
          <dgm:resizeHandles val="exact"/>
        </dgm:presLayoutVars>
      </dgm:prSet>
      <dgm:spPr/>
    </dgm:pt>
    <dgm:pt modelId="{ACFEF729-5714-4FF8-9649-14D5D7826B6F}" type="pres">
      <dgm:prSet presAssocID="{65BFE0D3-39E1-4A81-B22A-EE2A42C91141}" presName="node" presStyleLbl="node1" presStyleIdx="0" presStyleCnt="6" custScaleX="361852" custScaleY="123842" custLinFactNeighborY="-17927">
        <dgm:presLayoutVars>
          <dgm:bulletEnabled val="1"/>
        </dgm:presLayoutVars>
      </dgm:prSet>
      <dgm:spPr/>
    </dgm:pt>
    <dgm:pt modelId="{84A00CE2-B415-4DDD-9894-19E95939260B}" type="pres">
      <dgm:prSet presAssocID="{8D1DB076-28EF-450D-84A7-6B4C661DC5D6}" presName="sibTrans" presStyleLbl="sibTrans2D1" presStyleIdx="0" presStyleCnt="5" custLinFactNeighborY="0"/>
      <dgm:spPr/>
    </dgm:pt>
    <dgm:pt modelId="{7B836F64-CC3B-44D9-9DA3-E20488A18A8E}" type="pres">
      <dgm:prSet presAssocID="{8D1DB076-28EF-450D-84A7-6B4C661DC5D6}" presName="connectorText" presStyleLbl="sibTrans2D1" presStyleIdx="0" presStyleCnt="5"/>
      <dgm:spPr/>
    </dgm:pt>
    <dgm:pt modelId="{2CFBD2F6-7FD0-47E8-9DFB-4B770C3F98AE}" type="pres">
      <dgm:prSet presAssocID="{99508034-6C7F-48A9-AA74-33315665FE58}" presName="node" presStyleLbl="node1" presStyleIdx="1" presStyleCnt="6" custScaleX="353088" custScaleY="56391">
        <dgm:presLayoutVars>
          <dgm:bulletEnabled val="1"/>
        </dgm:presLayoutVars>
      </dgm:prSet>
      <dgm:spPr/>
    </dgm:pt>
    <dgm:pt modelId="{C77A203A-32E4-4532-B1DD-D453C831A0CB}" type="pres">
      <dgm:prSet presAssocID="{8A02DF70-CBB0-4457-8B91-00ED4C567D35}" presName="sibTrans" presStyleLbl="sibTrans2D1" presStyleIdx="1" presStyleCnt="5" custLinFactNeighborX="-7338"/>
      <dgm:spPr/>
    </dgm:pt>
    <dgm:pt modelId="{4228048A-8E65-413B-B06A-7256FB8BA28B}" type="pres">
      <dgm:prSet presAssocID="{8A02DF70-CBB0-4457-8B91-00ED4C567D35}" presName="connectorText" presStyleLbl="sibTrans2D1" presStyleIdx="1" presStyleCnt="5"/>
      <dgm:spPr/>
    </dgm:pt>
    <dgm:pt modelId="{B0F42EE5-12F8-4196-8B8F-ED3D0375092B}" type="pres">
      <dgm:prSet presAssocID="{AA5787A6-4A5A-4AFB-AA78-61D2C0B60380}" presName="node" presStyleLbl="node1" presStyleIdx="2" presStyleCnt="6" custScaleX="355082">
        <dgm:presLayoutVars>
          <dgm:bulletEnabled val="1"/>
        </dgm:presLayoutVars>
      </dgm:prSet>
      <dgm:spPr/>
    </dgm:pt>
    <dgm:pt modelId="{73404493-2A48-4D0C-9BC3-8FD313C7BBCB}" type="pres">
      <dgm:prSet presAssocID="{7F4D4453-616C-4366-AE83-661F5E987933}" presName="sibTrans" presStyleLbl="sibTrans2D1" presStyleIdx="2" presStyleCnt="5" custLinFactNeighborY="0"/>
      <dgm:spPr/>
    </dgm:pt>
    <dgm:pt modelId="{FF2C90E3-6996-4DE4-8F17-6148989D7FD5}" type="pres">
      <dgm:prSet presAssocID="{7F4D4453-616C-4366-AE83-661F5E987933}" presName="connectorText" presStyleLbl="sibTrans2D1" presStyleIdx="2" presStyleCnt="5"/>
      <dgm:spPr/>
    </dgm:pt>
    <dgm:pt modelId="{FAFB8BFC-434B-48C1-87E6-9221A07ECA2C}" type="pres">
      <dgm:prSet presAssocID="{3ACE94FC-0866-4991-82C5-9CFF01A2526A}" presName="node" presStyleLbl="node1" presStyleIdx="3" presStyleCnt="6" custScaleX="353087">
        <dgm:presLayoutVars>
          <dgm:bulletEnabled val="1"/>
        </dgm:presLayoutVars>
      </dgm:prSet>
      <dgm:spPr/>
    </dgm:pt>
    <dgm:pt modelId="{53C711D0-B0D0-49AC-8C14-FCC9BDA17C5D}" type="pres">
      <dgm:prSet presAssocID="{AA48945F-7610-42B4-91CD-156CF7B5FFD0}" presName="sibTrans" presStyleLbl="sibTrans2D1" presStyleIdx="3" presStyleCnt="5" custLinFactNeighborY="0"/>
      <dgm:spPr/>
    </dgm:pt>
    <dgm:pt modelId="{E8CD6D4C-DBD0-4600-B950-6780AA00F0A8}" type="pres">
      <dgm:prSet presAssocID="{AA48945F-7610-42B4-91CD-156CF7B5FFD0}" presName="connectorText" presStyleLbl="sibTrans2D1" presStyleIdx="3" presStyleCnt="5"/>
      <dgm:spPr/>
    </dgm:pt>
    <dgm:pt modelId="{76EC6F73-6ACE-4249-A80D-0858C12FE5E7}" type="pres">
      <dgm:prSet presAssocID="{31E8FC50-74FB-4995-90CC-9A91F33A9167}" presName="node" presStyleLbl="node1" presStyleIdx="4" presStyleCnt="6" custScaleX="353088" custScaleY="59368">
        <dgm:presLayoutVars>
          <dgm:bulletEnabled val="1"/>
        </dgm:presLayoutVars>
      </dgm:prSet>
      <dgm:spPr/>
    </dgm:pt>
    <dgm:pt modelId="{69F0A20C-36C0-4A48-9624-30D05C016967}" type="pres">
      <dgm:prSet presAssocID="{77875F0A-00EC-486E-8701-68750B15FF6B}" presName="sibTrans" presStyleLbl="sibTrans2D1" presStyleIdx="4" presStyleCnt="5" custLinFactNeighborY="0"/>
      <dgm:spPr/>
    </dgm:pt>
    <dgm:pt modelId="{ECD4054F-8732-4C7F-893E-322A1B07CA77}" type="pres">
      <dgm:prSet presAssocID="{77875F0A-00EC-486E-8701-68750B15FF6B}" presName="connectorText" presStyleLbl="sibTrans2D1" presStyleIdx="4" presStyleCnt="5"/>
      <dgm:spPr/>
    </dgm:pt>
    <dgm:pt modelId="{14F1EAD0-D876-48D7-AC6F-02DFDE4BEC67}" type="pres">
      <dgm:prSet presAssocID="{7FB23ED4-C5D3-404B-BD65-86ABEB680AE1}" presName="node" presStyleLbl="node1" presStyleIdx="5" presStyleCnt="6" custScaleX="353088" custScaleY="99473" custLinFactNeighborX="-688" custLinFactNeighborY="8255">
        <dgm:presLayoutVars>
          <dgm:bulletEnabled val="1"/>
        </dgm:presLayoutVars>
      </dgm:prSet>
      <dgm:spPr/>
    </dgm:pt>
  </dgm:ptLst>
  <dgm:cxnLst>
    <dgm:cxn modelId="{F17D310A-7DDE-4092-BF58-19D06C4B55C3}" type="presOf" srcId="{99508034-6C7F-48A9-AA74-33315665FE58}" destId="{2CFBD2F6-7FD0-47E8-9DFB-4B770C3F98AE}" srcOrd="0" destOrd="0" presId="urn:microsoft.com/office/officeart/2005/8/layout/process2"/>
    <dgm:cxn modelId="{8FE3CD1D-85BF-4F26-90BC-2B940A5AB1DB}" srcId="{B57D1C03-C679-4D69-B9D2-658454EE1B52}" destId="{31E8FC50-74FB-4995-90CC-9A91F33A9167}" srcOrd="4" destOrd="0" parTransId="{186D18BF-8DA1-4A67-8065-60378758EE84}" sibTransId="{77875F0A-00EC-486E-8701-68750B15FF6B}"/>
    <dgm:cxn modelId="{08C2F827-B8ED-44E5-A7D5-ACF187126102}" srcId="{B57D1C03-C679-4D69-B9D2-658454EE1B52}" destId="{65BFE0D3-39E1-4A81-B22A-EE2A42C91141}" srcOrd="0" destOrd="0" parTransId="{3810CEF7-B059-444F-A7F4-13B93E2987C0}" sibTransId="{8D1DB076-28EF-450D-84A7-6B4C661DC5D6}"/>
    <dgm:cxn modelId="{ADC9B137-DCED-429C-8684-70D99A298828}" type="presOf" srcId="{AA48945F-7610-42B4-91CD-156CF7B5FFD0}" destId="{53C711D0-B0D0-49AC-8C14-FCC9BDA17C5D}" srcOrd="0" destOrd="0" presId="urn:microsoft.com/office/officeart/2005/8/layout/process2"/>
    <dgm:cxn modelId="{4F588248-146A-4EDD-AC7D-E0A8C921DC6C}" type="presOf" srcId="{7F4D4453-616C-4366-AE83-661F5E987933}" destId="{73404493-2A48-4D0C-9BC3-8FD313C7BBCB}" srcOrd="0" destOrd="0" presId="urn:microsoft.com/office/officeart/2005/8/layout/process2"/>
    <dgm:cxn modelId="{52BEF548-48DA-42EA-AA72-7668D204FE0B}" type="presOf" srcId="{AA48945F-7610-42B4-91CD-156CF7B5FFD0}" destId="{E8CD6D4C-DBD0-4600-B950-6780AA00F0A8}" srcOrd="1" destOrd="0" presId="urn:microsoft.com/office/officeart/2005/8/layout/process2"/>
    <dgm:cxn modelId="{C213AC49-29BF-454D-BF73-E8D4D9F3186B}" type="presOf" srcId="{7F4D4453-616C-4366-AE83-661F5E987933}" destId="{FF2C90E3-6996-4DE4-8F17-6148989D7FD5}" srcOrd="1" destOrd="0" presId="urn:microsoft.com/office/officeart/2005/8/layout/process2"/>
    <dgm:cxn modelId="{5165BB4A-57B8-4A10-A71C-E38E63726CBA}" type="presOf" srcId="{65BFE0D3-39E1-4A81-B22A-EE2A42C91141}" destId="{ACFEF729-5714-4FF8-9649-14D5D7826B6F}" srcOrd="0" destOrd="0" presId="urn:microsoft.com/office/officeart/2005/8/layout/process2"/>
    <dgm:cxn modelId="{FD3C326D-1718-4FC3-A9C1-532116475658}" type="presOf" srcId="{AA5787A6-4A5A-4AFB-AA78-61D2C0B60380}" destId="{B0F42EE5-12F8-4196-8B8F-ED3D0375092B}" srcOrd="0" destOrd="0" presId="urn:microsoft.com/office/officeart/2005/8/layout/process2"/>
    <dgm:cxn modelId="{296AA073-A19F-4165-9776-C2FC472534D2}" type="presOf" srcId="{8D1DB076-28EF-450D-84A7-6B4C661DC5D6}" destId="{84A00CE2-B415-4DDD-9894-19E95939260B}" srcOrd="0" destOrd="0" presId="urn:microsoft.com/office/officeart/2005/8/layout/process2"/>
    <dgm:cxn modelId="{C21C0D56-36BD-44DA-9DA2-D331F8756027}" type="presOf" srcId="{77875F0A-00EC-486E-8701-68750B15FF6B}" destId="{ECD4054F-8732-4C7F-893E-322A1B07CA77}" srcOrd="1" destOrd="0" presId="urn:microsoft.com/office/officeart/2005/8/layout/process2"/>
    <dgm:cxn modelId="{C53B9E76-D165-4382-BD31-C21DD7302E51}" type="presOf" srcId="{77875F0A-00EC-486E-8701-68750B15FF6B}" destId="{69F0A20C-36C0-4A48-9624-30D05C016967}" srcOrd="0" destOrd="0" presId="urn:microsoft.com/office/officeart/2005/8/layout/process2"/>
    <dgm:cxn modelId="{23F02D58-028B-4906-8A76-2817362681DD}" type="presOf" srcId="{31E8FC50-74FB-4995-90CC-9A91F33A9167}" destId="{76EC6F73-6ACE-4249-A80D-0858C12FE5E7}" srcOrd="0" destOrd="0" presId="urn:microsoft.com/office/officeart/2005/8/layout/process2"/>
    <dgm:cxn modelId="{DF2A717D-C324-465B-B831-38E2C17E070D}" type="presOf" srcId="{8A02DF70-CBB0-4457-8B91-00ED4C567D35}" destId="{C77A203A-32E4-4532-B1DD-D453C831A0CB}" srcOrd="0" destOrd="0" presId="urn:microsoft.com/office/officeart/2005/8/layout/process2"/>
    <dgm:cxn modelId="{05219881-9A08-4C12-BED0-7FCA884D9366}" srcId="{B57D1C03-C679-4D69-B9D2-658454EE1B52}" destId="{AA5787A6-4A5A-4AFB-AA78-61D2C0B60380}" srcOrd="2" destOrd="0" parTransId="{02CC65F1-B69F-46B9-8D51-C7B661A11BE8}" sibTransId="{7F4D4453-616C-4366-AE83-661F5E987933}"/>
    <dgm:cxn modelId="{1EA8F785-EAE1-4184-AC95-82E2DBF79D62}" srcId="{B57D1C03-C679-4D69-B9D2-658454EE1B52}" destId="{7FB23ED4-C5D3-404B-BD65-86ABEB680AE1}" srcOrd="5" destOrd="0" parTransId="{36ECF46B-90C9-4F5A-983D-E68C68DA2849}" sibTransId="{55E78B08-A142-409B-BFD4-8EE498428775}"/>
    <dgm:cxn modelId="{27DD2193-F2ED-4A7D-8420-4A5599E04170}" type="presOf" srcId="{8A02DF70-CBB0-4457-8B91-00ED4C567D35}" destId="{4228048A-8E65-413B-B06A-7256FB8BA28B}" srcOrd="1" destOrd="0" presId="urn:microsoft.com/office/officeart/2005/8/layout/process2"/>
    <dgm:cxn modelId="{41EB7194-F109-45BE-85E9-70690BDAE820}" type="presOf" srcId="{8D1DB076-28EF-450D-84A7-6B4C661DC5D6}" destId="{7B836F64-CC3B-44D9-9DA3-E20488A18A8E}" srcOrd="1" destOrd="0" presId="urn:microsoft.com/office/officeart/2005/8/layout/process2"/>
    <dgm:cxn modelId="{978946A0-2C43-464B-9B08-AA4FD2996D4C}" type="presOf" srcId="{B57D1C03-C679-4D69-B9D2-658454EE1B52}" destId="{78CFC6CA-7854-4157-A3B3-255D82899920}" srcOrd="0" destOrd="0" presId="urn:microsoft.com/office/officeart/2005/8/layout/process2"/>
    <dgm:cxn modelId="{ABA86AB1-E56C-4B43-B832-CFEE70EB1AF6}" type="presOf" srcId="{3ACE94FC-0866-4991-82C5-9CFF01A2526A}" destId="{FAFB8BFC-434B-48C1-87E6-9221A07ECA2C}" srcOrd="0" destOrd="0" presId="urn:microsoft.com/office/officeart/2005/8/layout/process2"/>
    <dgm:cxn modelId="{D8B45CB3-B0FF-465A-AAD0-BE7251506ED9}" type="presOf" srcId="{7FB23ED4-C5D3-404B-BD65-86ABEB680AE1}" destId="{14F1EAD0-D876-48D7-AC6F-02DFDE4BEC67}" srcOrd="0" destOrd="0" presId="urn:microsoft.com/office/officeart/2005/8/layout/process2"/>
    <dgm:cxn modelId="{21700AC6-7A50-45F4-8FE8-D7948B23EF2E}" srcId="{B57D1C03-C679-4D69-B9D2-658454EE1B52}" destId="{99508034-6C7F-48A9-AA74-33315665FE58}" srcOrd="1" destOrd="0" parTransId="{7AB42313-4CB9-4249-B52E-51C8960F7F55}" sibTransId="{8A02DF70-CBB0-4457-8B91-00ED4C567D35}"/>
    <dgm:cxn modelId="{A2368DC7-C768-4C9D-ADB3-5CC553CD535D}" srcId="{B57D1C03-C679-4D69-B9D2-658454EE1B52}" destId="{3ACE94FC-0866-4991-82C5-9CFF01A2526A}" srcOrd="3" destOrd="0" parTransId="{DD2908E2-FCB5-4C58-BF65-415B56E9E045}" sibTransId="{AA48945F-7610-42B4-91CD-156CF7B5FFD0}"/>
    <dgm:cxn modelId="{4E627DB6-5A4C-4914-A0D1-75FE24058A40}" type="presParOf" srcId="{78CFC6CA-7854-4157-A3B3-255D82899920}" destId="{ACFEF729-5714-4FF8-9649-14D5D7826B6F}" srcOrd="0" destOrd="0" presId="urn:microsoft.com/office/officeart/2005/8/layout/process2"/>
    <dgm:cxn modelId="{3FCFEC50-840C-478F-AFCA-E22BDDCEA605}" type="presParOf" srcId="{78CFC6CA-7854-4157-A3B3-255D82899920}" destId="{84A00CE2-B415-4DDD-9894-19E95939260B}" srcOrd="1" destOrd="0" presId="urn:microsoft.com/office/officeart/2005/8/layout/process2"/>
    <dgm:cxn modelId="{73E3A5B1-6F32-4304-9DB2-F9BA26366218}" type="presParOf" srcId="{84A00CE2-B415-4DDD-9894-19E95939260B}" destId="{7B836F64-CC3B-44D9-9DA3-E20488A18A8E}" srcOrd="0" destOrd="0" presId="urn:microsoft.com/office/officeart/2005/8/layout/process2"/>
    <dgm:cxn modelId="{6E07348E-6BFC-41F7-A1A4-2647446D682A}" type="presParOf" srcId="{78CFC6CA-7854-4157-A3B3-255D82899920}" destId="{2CFBD2F6-7FD0-47E8-9DFB-4B770C3F98AE}" srcOrd="2" destOrd="0" presId="urn:microsoft.com/office/officeart/2005/8/layout/process2"/>
    <dgm:cxn modelId="{1F7D5CA7-ADE9-452F-9E6B-329D4C0F24C2}" type="presParOf" srcId="{78CFC6CA-7854-4157-A3B3-255D82899920}" destId="{C77A203A-32E4-4532-B1DD-D453C831A0CB}" srcOrd="3" destOrd="0" presId="urn:microsoft.com/office/officeart/2005/8/layout/process2"/>
    <dgm:cxn modelId="{0500C6DA-6280-4543-ABB3-C1202D4E5A4B}" type="presParOf" srcId="{C77A203A-32E4-4532-B1DD-D453C831A0CB}" destId="{4228048A-8E65-413B-B06A-7256FB8BA28B}" srcOrd="0" destOrd="0" presId="urn:microsoft.com/office/officeart/2005/8/layout/process2"/>
    <dgm:cxn modelId="{F2D4D1E1-B10A-4CA2-967C-95E68347E0F2}" type="presParOf" srcId="{78CFC6CA-7854-4157-A3B3-255D82899920}" destId="{B0F42EE5-12F8-4196-8B8F-ED3D0375092B}" srcOrd="4" destOrd="0" presId="urn:microsoft.com/office/officeart/2005/8/layout/process2"/>
    <dgm:cxn modelId="{EA74EAB7-DE11-4B67-84B8-CCE545A2DD7A}" type="presParOf" srcId="{78CFC6CA-7854-4157-A3B3-255D82899920}" destId="{73404493-2A48-4D0C-9BC3-8FD313C7BBCB}" srcOrd="5" destOrd="0" presId="urn:microsoft.com/office/officeart/2005/8/layout/process2"/>
    <dgm:cxn modelId="{FF345719-9A04-40FD-AF01-A6943F321F73}" type="presParOf" srcId="{73404493-2A48-4D0C-9BC3-8FD313C7BBCB}" destId="{FF2C90E3-6996-4DE4-8F17-6148989D7FD5}" srcOrd="0" destOrd="0" presId="urn:microsoft.com/office/officeart/2005/8/layout/process2"/>
    <dgm:cxn modelId="{271789D1-44D5-4338-88EB-6439DA4884AD}" type="presParOf" srcId="{78CFC6CA-7854-4157-A3B3-255D82899920}" destId="{FAFB8BFC-434B-48C1-87E6-9221A07ECA2C}" srcOrd="6" destOrd="0" presId="urn:microsoft.com/office/officeart/2005/8/layout/process2"/>
    <dgm:cxn modelId="{D3A41488-A66E-40C2-BFDB-ED99FED7D561}" type="presParOf" srcId="{78CFC6CA-7854-4157-A3B3-255D82899920}" destId="{53C711D0-B0D0-49AC-8C14-FCC9BDA17C5D}" srcOrd="7" destOrd="0" presId="urn:microsoft.com/office/officeart/2005/8/layout/process2"/>
    <dgm:cxn modelId="{8EB777C2-1DFE-4FF5-9C74-8B22E4885F3F}" type="presParOf" srcId="{53C711D0-B0D0-49AC-8C14-FCC9BDA17C5D}" destId="{E8CD6D4C-DBD0-4600-B950-6780AA00F0A8}" srcOrd="0" destOrd="0" presId="urn:microsoft.com/office/officeart/2005/8/layout/process2"/>
    <dgm:cxn modelId="{96FB4461-9BDE-4777-9C88-7BCA1B6A57C1}" type="presParOf" srcId="{78CFC6CA-7854-4157-A3B3-255D82899920}" destId="{76EC6F73-6ACE-4249-A80D-0858C12FE5E7}" srcOrd="8" destOrd="0" presId="urn:microsoft.com/office/officeart/2005/8/layout/process2"/>
    <dgm:cxn modelId="{A1F3B05F-4304-4DDD-AD8E-B5E43ED6E885}" type="presParOf" srcId="{78CFC6CA-7854-4157-A3B3-255D82899920}" destId="{69F0A20C-36C0-4A48-9624-30D05C016967}" srcOrd="9" destOrd="0" presId="urn:microsoft.com/office/officeart/2005/8/layout/process2"/>
    <dgm:cxn modelId="{E748F166-F5BE-4D34-99EC-B3D93CCC2B63}" type="presParOf" srcId="{69F0A20C-36C0-4A48-9624-30D05C016967}" destId="{ECD4054F-8732-4C7F-893E-322A1B07CA77}" srcOrd="0" destOrd="0" presId="urn:microsoft.com/office/officeart/2005/8/layout/process2"/>
    <dgm:cxn modelId="{93D6D0CD-716A-490E-B239-04396B949E4D}" type="presParOf" srcId="{78CFC6CA-7854-4157-A3B3-255D82899920}" destId="{14F1EAD0-D876-48D7-AC6F-02DFDE4BEC67}"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7D1C03-C679-4D69-B9D2-658454EE1B5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l-GR"/>
        </a:p>
      </dgm:t>
    </dgm:pt>
    <dgm:pt modelId="{65BFE0D3-39E1-4A81-B22A-EE2A42C91141}">
      <dgm:prSet custT="1"/>
      <dgm:spPr>
        <a:solidFill>
          <a:schemeClr val="tx1">
            <a:lumMod val="65000"/>
          </a:schemeClr>
        </a:solidFill>
      </dgm:spPr>
      <dgm:t>
        <a:bodyPr/>
        <a:lstStyle/>
        <a:p>
          <a:r>
            <a:rPr lang="el-GR" sz="1800" dirty="0">
              <a:solidFill>
                <a:schemeClr val="bg1"/>
              </a:solidFill>
              <a:latin typeface="Times New Roman" panose="02020603050405020304" pitchFamily="18" charset="0"/>
              <a:cs typeface="Times New Roman" panose="02020603050405020304" pitchFamily="18" charset="0"/>
            </a:rPr>
            <a:t>Γραμμή επιχειρηματολογίας: αποδοχή ελληνικής παράδοσης και έτσι ανταπαντά στην κατηγορία της Δεξιάς ότι τα κόμματα της </a:t>
          </a:r>
          <a:r>
            <a:rPr lang="el-GR" sz="1800" dirty="0" err="1">
              <a:solidFill>
                <a:schemeClr val="bg1"/>
              </a:solidFill>
              <a:latin typeface="Times New Roman" panose="02020603050405020304" pitchFamily="18" charset="0"/>
              <a:cs typeface="Times New Roman" panose="02020603050405020304" pitchFamily="18" charset="0"/>
            </a:rPr>
            <a:t>Αριστεράς</a:t>
          </a:r>
          <a:r>
            <a:rPr lang="el-GR" sz="1800" dirty="0">
              <a:solidFill>
                <a:schemeClr val="bg1"/>
              </a:solidFill>
              <a:latin typeface="Times New Roman" panose="02020603050405020304" pitchFamily="18" charset="0"/>
              <a:cs typeface="Times New Roman" panose="02020603050405020304" pitchFamily="18" charset="0"/>
            </a:rPr>
            <a:t> δεν πιστεύουν στην έννοια της πατρίδας</a:t>
          </a:r>
        </a:p>
      </dgm:t>
    </dgm:pt>
    <dgm:pt modelId="{3810CEF7-B059-444F-A7F4-13B93E2987C0}" type="parTrans" cxnId="{08C2F827-B8ED-44E5-A7D5-ACF187126102}">
      <dgm:prSet/>
      <dgm:spPr/>
      <dgm:t>
        <a:bodyPr/>
        <a:lstStyle/>
        <a:p>
          <a:endParaRPr lang="el-GR"/>
        </a:p>
      </dgm:t>
    </dgm:pt>
    <dgm:pt modelId="{8D1DB076-28EF-450D-84A7-6B4C661DC5D6}" type="sibTrans" cxnId="{08C2F827-B8ED-44E5-A7D5-ACF187126102}">
      <dgm:prSet/>
      <dgm:spPr>
        <a:solidFill>
          <a:srgbClr val="FFC000"/>
        </a:solidFill>
        <a:ln>
          <a:solidFill>
            <a:schemeClr val="bg1">
              <a:lumMod val="50000"/>
              <a:lumOff val="50000"/>
            </a:schemeClr>
          </a:solidFill>
        </a:ln>
      </dgm:spPr>
      <dgm:t>
        <a:bodyPr/>
        <a:lstStyle/>
        <a:p>
          <a:endParaRPr lang="el-GR"/>
        </a:p>
      </dgm:t>
    </dgm:pt>
    <dgm:pt modelId="{99508034-6C7F-48A9-AA74-33315665FE58}">
      <dgm:prSet custT="1"/>
      <dgm:spPr>
        <a:solidFill>
          <a:schemeClr val="tx1">
            <a:lumMod val="65000"/>
          </a:schemeClr>
        </a:solidFill>
      </dgm:spPr>
      <dgm:t>
        <a:bodyPr/>
        <a:lstStyle/>
        <a:p>
          <a:pPr>
            <a:buClr>
              <a:srgbClr val="969696"/>
            </a:buClr>
            <a:buSzPct val="100000"/>
            <a:buFont typeface="Calibri" panose="020F0502020204030204" pitchFamily="34" charset="0"/>
            <a:buChar char=" "/>
          </a:pPr>
          <a:r>
            <a:rPr kumimoji="0" lang="el-GR" sz="1800" b="0" i="0" u="none" strike="noStrike"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Ρητορικές στρατηγικές: απαγγελία στίχου από δημοτικό τραγούδι «Του Γιοφυριού της Άρτας»</a:t>
          </a:r>
        </a:p>
      </dgm:t>
    </dgm:pt>
    <dgm:pt modelId="{7AB42313-4CB9-4249-B52E-51C8960F7F55}" type="parTrans" cxnId="{21700AC6-7A50-45F4-8FE8-D7948B23EF2E}">
      <dgm:prSet/>
      <dgm:spPr/>
      <dgm:t>
        <a:bodyPr/>
        <a:lstStyle/>
        <a:p>
          <a:endParaRPr lang="el-GR"/>
        </a:p>
      </dgm:t>
    </dgm:pt>
    <dgm:pt modelId="{8A02DF70-CBB0-4457-8B91-00ED4C567D35}" type="sibTrans" cxnId="{21700AC6-7A50-45F4-8FE8-D7948B23EF2E}">
      <dgm:prSet/>
      <dgm:spPr>
        <a:solidFill>
          <a:srgbClr val="FFC000"/>
        </a:solidFill>
      </dgm:spPr>
      <dgm:t>
        <a:bodyPr/>
        <a:lstStyle/>
        <a:p>
          <a:endParaRPr lang="el-GR"/>
        </a:p>
      </dgm:t>
    </dgm:pt>
    <dgm:pt modelId="{AA5787A6-4A5A-4AFB-AA78-61D2C0B60380}">
      <dgm:prSet custT="1"/>
      <dgm:spPr>
        <a:solidFill>
          <a:schemeClr val="tx1">
            <a:lumMod val="65000"/>
          </a:schemeClr>
        </a:solidFill>
      </dgm:spPr>
      <dgm:t>
        <a:bodyPr/>
        <a:lstStyle/>
        <a:p>
          <a:pPr>
            <a:buClr>
              <a:srgbClr val="969696"/>
            </a:buClr>
            <a:buSzPct val="100000"/>
            <a:buFont typeface="Calibri" panose="020F0502020204030204" pitchFamily="34" charset="0"/>
            <a:buChar char=" "/>
          </a:pPr>
          <a:r>
            <a:rPr lang="el-GR" sz="1800" b="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Ουσιοποίηση ελληνικής εθνικής ταυτότητας  ανέκαθεν στη μακρά ιστορία της Ελλάδας οι ξένοι είχαν σημαντική θέση </a:t>
          </a:r>
          <a:r>
            <a:rPr lang="el-GR" sz="18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ΕΠΙΧΕΊΡΗΜΑ ΥΠΕΡ ΜΕΤΑΝΑΣΤΩΝ/ΡΙΩΝ ΚΑΙ ΚΑΤΆ ΤΟΥ ΣΧΕΤΙΚΟΎ ΝΟΜΟΥ</a:t>
          </a:r>
          <a:endParaRPr kumimoji="0" lang="el-GR" sz="1800" b="1" i="0" u="none" strike="noStrike"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dgm:t>
    </dgm:pt>
    <dgm:pt modelId="{02CC65F1-B69F-46B9-8D51-C7B661A11BE8}" type="parTrans" cxnId="{05219881-9A08-4C12-BED0-7FCA884D9366}">
      <dgm:prSet/>
      <dgm:spPr/>
      <dgm:t>
        <a:bodyPr/>
        <a:lstStyle/>
        <a:p>
          <a:endParaRPr lang="el-GR"/>
        </a:p>
      </dgm:t>
    </dgm:pt>
    <dgm:pt modelId="{7F4D4453-616C-4366-AE83-661F5E987933}" type="sibTrans" cxnId="{05219881-9A08-4C12-BED0-7FCA884D9366}">
      <dgm:prSet/>
      <dgm:spPr>
        <a:solidFill>
          <a:srgbClr val="FFC000"/>
        </a:solidFill>
      </dgm:spPr>
      <dgm:t>
        <a:bodyPr/>
        <a:lstStyle/>
        <a:p>
          <a:endParaRPr lang="el-GR"/>
        </a:p>
      </dgm:t>
    </dgm:pt>
    <dgm:pt modelId="{3ACE94FC-0866-4991-82C5-9CFF01A2526A}">
      <dgm:prSet custT="1"/>
      <dgm:spPr>
        <a:solidFill>
          <a:schemeClr val="tx1">
            <a:lumMod val="65000"/>
          </a:schemeClr>
        </a:solidFill>
      </dgm:spPr>
      <dgm:t>
        <a:bodyPr/>
        <a:lstStyle/>
        <a:p>
          <a:r>
            <a:rPr lang="el-GR"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Έλληνας </a:t>
          </a:r>
          <a:r>
            <a:rPr lang="en-US"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vs </a:t>
          </a:r>
          <a:r>
            <a:rPr lang="el-GR"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Ξένος  διαχωριστικότητα (σαφή όρια + κριτήρια υποταγής) καθ’ όλη τη μακρά ιστορία της αναλλοίωτης Ελληνικής ταυτότητας</a:t>
          </a:r>
        </a:p>
      </dgm:t>
    </dgm:pt>
    <dgm:pt modelId="{DD2908E2-FCB5-4C58-BF65-415B56E9E045}" type="parTrans" cxnId="{A2368DC7-C768-4C9D-ADB3-5CC553CD535D}">
      <dgm:prSet/>
      <dgm:spPr/>
      <dgm:t>
        <a:bodyPr/>
        <a:lstStyle/>
        <a:p>
          <a:endParaRPr lang="el-GR"/>
        </a:p>
      </dgm:t>
    </dgm:pt>
    <dgm:pt modelId="{AA48945F-7610-42B4-91CD-156CF7B5FFD0}" type="sibTrans" cxnId="{A2368DC7-C768-4C9D-ADB3-5CC553CD535D}">
      <dgm:prSet/>
      <dgm:spPr>
        <a:solidFill>
          <a:srgbClr val="FFC000"/>
        </a:solidFill>
      </dgm:spPr>
      <dgm:t>
        <a:bodyPr/>
        <a:lstStyle/>
        <a:p>
          <a:endParaRPr lang="el-GR"/>
        </a:p>
      </dgm:t>
    </dgm:pt>
    <dgm:pt modelId="{31E8FC50-74FB-4995-90CC-9A91F33A9167}">
      <dgm:prSet/>
      <dgm:spPr>
        <a:solidFill>
          <a:schemeClr val="tx1">
            <a:lumMod val="65000"/>
          </a:schemeClr>
        </a:solidFill>
      </dgm:spPr>
      <dgm:t>
        <a:bodyPr/>
        <a:lstStyle/>
        <a:p>
          <a:r>
            <a:rPr lang="el-GR" dirty="0">
              <a:solidFill>
                <a:schemeClr val="bg1"/>
              </a:solidFill>
              <a:latin typeface="Times New Roman" panose="02020603050405020304" pitchFamily="18" charset="0"/>
              <a:cs typeface="Times New Roman" panose="02020603050405020304" pitchFamily="18" charset="0"/>
            </a:rPr>
            <a:t>Μπορούν να γίνουν </a:t>
          </a:r>
          <a:r>
            <a:rPr lang="el-GR" dirty="0" err="1">
              <a:solidFill>
                <a:schemeClr val="bg1"/>
              </a:solidFill>
              <a:latin typeface="Times New Roman" panose="02020603050405020304" pitchFamily="18" charset="0"/>
              <a:cs typeface="Times New Roman" panose="02020603050405020304" pitchFamily="18" charset="0"/>
            </a:rPr>
            <a:t>συνδιαμορφωτές</a:t>
          </a:r>
          <a:r>
            <a:rPr lang="el-GR" dirty="0">
              <a:solidFill>
                <a:schemeClr val="bg1"/>
              </a:solidFill>
              <a:latin typeface="Times New Roman" panose="02020603050405020304" pitchFamily="18" charset="0"/>
              <a:cs typeface="Times New Roman" panose="02020603050405020304" pitchFamily="18" charset="0"/>
            </a:rPr>
            <a:t> της Ελληνικής Εθνικής ταυτότητας; </a:t>
          </a:r>
        </a:p>
      </dgm:t>
    </dgm:pt>
    <dgm:pt modelId="{186D18BF-8DA1-4A67-8065-60378758EE84}" type="parTrans" cxnId="{8FE3CD1D-85BF-4F26-90BC-2B940A5AB1DB}">
      <dgm:prSet/>
      <dgm:spPr/>
      <dgm:t>
        <a:bodyPr/>
        <a:lstStyle/>
        <a:p>
          <a:endParaRPr lang="el-GR"/>
        </a:p>
      </dgm:t>
    </dgm:pt>
    <dgm:pt modelId="{77875F0A-00EC-486E-8701-68750B15FF6B}" type="sibTrans" cxnId="{8FE3CD1D-85BF-4F26-90BC-2B940A5AB1DB}">
      <dgm:prSet/>
      <dgm:spPr>
        <a:solidFill>
          <a:srgbClr val="FFC000"/>
        </a:solidFill>
      </dgm:spPr>
      <dgm:t>
        <a:bodyPr/>
        <a:lstStyle/>
        <a:p>
          <a:endParaRPr lang="el-GR"/>
        </a:p>
      </dgm:t>
    </dgm:pt>
    <dgm:pt modelId="{7FB23ED4-C5D3-404B-BD65-86ABEB680AE1}">
      <dgm:prSet custT="1"/>
      <dgm:spPr>
        <a:solidFill>
          <a:schemeClr val="tx1">
            <a:lumMod val="65000"/>
          </a:schemeClr>
        </a:solidFill>
      </dgm:spPr>
      <dgm:t>
        <a:bodyPr/>
        <a:lstStyle/>
        <a:p>
          <a:r>
            <a:rPr lang="el-GR" sz="2400" dirty="0">
              <a:solidFill>
                <a:schemeClr val="bg1"/>
              </a:solidFill>
              <a:latin typeface="Times New Roman" panose="02020603050405020304" pitchFamily="18" charset="0"/>
              <a:cs typeface="Times New Roman" panose="02020603050405020304" pitchFamily="18" charset="0"/>
            </a:rPr>
            <a:t>ΔΕΝ ΜΠΟΡΟΥΝ </a:t>
          </a:r>
          <a:r>
            <a:rPr lang="el-GR"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l-GR" sz="2400" dirty="0">
              <a:solidFill>
                <a:schemeClr val="bg1"/>
              </a:solidFill>
              <a:latin typeface="Times New Roman" panose="02020603050405020304" pitchFamily="18" charset="0"/>
              <a:cs typeface="Times New Roman" panose="02020603050405020304" pitchFamily="18" charset="0"/>
            </a:rPr>
            <a:t>ΔΕΝ ΚΙΝΔΥΝΕΥΟΥΜΕ </a:t>
          </a:r>
          <a:r>
            <a:rPr lang="el-GR"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ΘΑ ΤΟΥΣ ΑΦΟΜΟΙΩΣΟΥΜΕ  </a:t>
          </a:r>
          <a:r>
            <a:rPr lang="el-GR"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ΡΕΥΣΤΟΣ ΡΑΣΤΙΣΜΟΣ</a:t>
          </a:r>
          <a:endParaRPr lang="el-GR" sz="2400" b="1" dirty="0">
            <a:solidFill>
              <a:schemeClr val="bg1"/>
            </a:solidFill>
            <a:latin typeface="Times New Roman" panose="02020603050405020304" pitchFamily="18" charset="0"/>
            <a:cs typeface="Times New Roman" panose="02020603050405020304" pitchFamily="18" charset="0"/>
          </a:endParaRPr>
        </a:p>
      </dgm:t>
    </dgm:pt>
    <dgm:pt modelId="{36ECF46B-90C9-4F5A-983D-E68C68DA2849}" type="parTrans" cxnId="{1EA8F785-EAE1-4184-AC95-82E2DBF79D62}">
      <dgm:prSet/>
      <dgm:spPr/>
      <dgm:t>
        <a:bodyPr/>
        <a:lstStyle/>
        <a:p>
          <a:endParaRPr lang="el-GR"/>
        </a:p>
      </dgm:t>
    </dgm:pt>
    <dgm:pt modelId="{55E78B08-A142-409B-BFD4-8EE498428775}" type="sibTrans" cxnId="{1EA8F785-EAE1-4184-AC95-82E2DBF79D62}">
      <dgm:prSet/>
      <dgm:spPr/>
      <dgm:t>
        <a:bodyPr/>
        <a:lstStyle/>
        <a:p>
          <a:endParaRPr lang="el-GR"/>
        </a:p>
      </dgm:t>
    </dgm:pt>
    <dgm:pt modelId="{78CFC6CA-7854-4157-A3B3-255D82899920}" type="pres">
      <dgm:prSet presAssocID="{B57D1C03-C679-4D69-B9D2-658454EE1B52}" presName="linearFlow" presStyleCnt="0">
        <dgm:presLayoutVars>
          <dgm:resizeHandles val="exact"/>
        </dgm:presLayoutVars>
      </dgm:prSet>
      <dgm:spPr/>
    </dgm:pt>
    <dgm:pt modelId="{ACFEF729-5714-4FF8-9649-14D5D7826B6F}" type="pres">
      <dgm:prSet presAssocID="{65BFE0D3-39E1-4A81-B22A-EE2A42C91141}" presName="node" presStyleLbl="node1" presStyleIdx="0" presStyleCnt="6" custScaleX="359386" custLinFactNeighborY="-15943">
        <dgm:presLayoutVars>
          <dgm:bulletEnabled val="1"/>
        </dgm:presLayoutVars>
      </dgm:prSet>
      <dgm:spPr/>
    </dgm:pt>
    <dgm:pt modelId="{84A00CE2-B415-4DDD-9894-19E95939260B}" type="pres">
      <dgm:prSet presAssocID="{8D1DB076-28EF-450D-84A7-6B4C661DC5D6}" presName="sibTrans" presStyleLbl="sibTrans2D1" presStyleIdx="0" presStyleCnt="5" custLinFactNeighborY="0"/>
      <dgm:spPr/>
    </dgm:pt>
    <dgm:pt modelId="{7B836F64-CC3B-44D9-9DA3-E20488A18A8E}" type="pres">
      <dgm:prSet presAssocID="{8D1DB076-28EF-450D-84A7-6B4C661DC5D6}" presName="connectorText" presStyleLbl="sibTrans2D1" presStyleIdx="0" presStyleCnt="5"/>
      <dgm:spPr/>
    </dgm:pt>
    <dgm:pt modelId="{2CFBD2F6-7FD0-47E8-9DFB-4B770C3F98AE}" type="pres">
      <dgm:prSet presAssocID="{99508034-6C7F-48A9-AA74-33315665FE58}" presName="node" presStyleLbl="node1" presStyleIdx="1" presStyleCnt="6" custScaleX="353088" custScaleY="56391">
        <dgm:presLayoutVars>
          <dgm:bulletEnabled val="1"/>
        </dgm:presLayoutVars>
      </dgm:prSet>
      <dgm:spPr/>
    </dgm:pt>
    <dgm:pt modelId="{C77A203A-32E4-4532-B1DD-D453C831A0CB}" type="pres">
      <dgm:prSet presAssocID="{8A02DF70-CBB0-4457-8B91-00ED4C567D35}" presName="sibTrans" presStyleLbl="sibTrans2D1" presStyleIdx="1" presStyleCnt="5" custLinFactNeighborX="-7338"/>
      <dgm:spPr/>
    </dgm:pt>
    <dgm:pt modelId="{4228048A-8E65-413B-B06A-7256FB8BA28B}" type="pres">
      <dgm:prSet presAssocID="{8A02DF70-CBB0-4457-8B91-00ED4C567D35}" presName="connectorText" presStyleLbl="sibTrans2D1" presStyleIdx="1" presStyleCnt="5"/>
      <dgm:spPr/>
    </dgm:pt>
    <dgm:pt modelId="{B0F42EE5-12F8-4196-8B8F-ED3D0375092B}" type="pres">
      <dgm:prSet presAssocID="{AA5787A6-4A5A-4AFB-AA78-61D2C0B60380}" presName="node" presStyleLbl="node1" presStyleIdx="2" presStyleCnt="6" custScaleX="355082">
        <dgm:presLayoutVars>
          <dgm:bulletEnabled val="1"/>
        </dgm:presLayoutVars>
      </dgm:prSet>
      <dgm:spPr/>
    </dgm:pt>
    <dgm:pt modelId="{73404493-2A48-4D0C-9BC3-8FD313C7BBCB}" type="pres">
      <dgm:prSet presAssocID="{7F4D4453-616C-4366-AE83-661F5E987933}" presName="sibTrans" presStyleLbl="sibTrans2D1" presStyleIdx="2" presStyleCnt="5" custLinFactNeighborY="0"/>
      <dgm:spPr/>
    </dgm:pt>
    <dgm:pt modelId="{FF2C90E3-6996-4DE4-8F17-6148989D7FD5}" type="pres">
      <dgm:prSet presAssocID="{7F4D4453-616C-4366-AE83-661F5E987933}" presName="connectorText" presStyleLbl="sibTrans2D1" presStyleIdx="2" presStyleCnt="5"/>
      <dgm:spPr/>
    </dgm:pt>
    <dgm:pt modelId="{FAFB8BFC-434B-48C1-87E6-9221A07ECA2C}" type="pres">
      <dgm:prSet presAssocID="{3ACE94FC-0866-4991-82C5-9CFF01A2526A}" presName="node" presStyleLbl="node1" presStyleIdx="3" presStyleCnt="6" custScaleX="353087">
        <dgm:presLayoutVars>
          <dgm:bulletEnabled val="1"/>
        </dgm:presLayoutVars>
      </dgm:prSet>
      <dgm:spPr/>
    </dgm:pt>
    <dgm:pt modelId="{53C711D0-B0D0-49AC-8C14-FCC9BDA17C5D}" type="pres">
      <dgm:prSet presAssocID="{AA48945F-7610-42B4-91CD-156CF7B5FFD0}" presName="sibTrans" presStyleLbl="sibTrans2D1" presStyleIdx="3" presStyleCnt="5" custLinFactNeighborY="0"/>
      <dgm:spPr/>
    </dgm:pt>
    <dgm:pt modelId="{E8CD6D4C-DBD0-4600-B950-6780AA00F0A8}" type="pres">
      <dgm:prSet presAssocID="{AA48945F-7610-42B4-91CD-156CF7B5FFD0}" presName="connectorText" presStyleLbl="sibTrans2D1" presStyleIdx="3" presStyleCnt="5"/>
      <dgm:spPr/>
    </dgm:pt>
    <dgm:pt modelId="{76EC6F73-6ACE-4249-A80D-0858C12FE5E7}" type="pres">
      <dgm:prSet presAssocID="{31E8FC50-74FB-4995-90CC-9A91F33A9167}" presName="node" presStyleLbl="node1" presStyleIdx="4" presStyleCnt="6" custScaleX="353088" custScaleY="59368">
        <dgm:presLayoutVars>
          <dgm:bulletEnabled val="1"/>
        </dgm:presLayoutVars>
      </dgm:prSet>
      <dgm:spPr/>
    </dgm:pt>
    <dgm:pt modelId="{69F0A20C-36C0-4A48-9624-30D05C016967}" type="pres">
      <dgm:prSet presAssocID="{77875F0A-00EC-486E-8701-68750B15FF6B}" presName="sibTrans" presStyleLbl="sibTrans2D1" presStyleIdx="4" presStyleCnt="5" custLinFactNeighborY="0"/>
      <dgm:spPr/>
    </dgm:pt>
    <dgm:pt modelId="{ECD4054F-8732-4C7F-893E-322A1B07CA77}" type="pres">
      <dgm:prSet presAssocID="{77875F0A-00EC-486E-8701-68750B15FF6B}" presName="connectorText" presStyleLbl="sibTrans2D1" presStyleIdx="4" presStyleCnt="5"/>
      <dgm:spPr/>
    </dgm:pt>
    <dgm:pt modelId="{14F1EAD0-D876-48D7-AC6F-02DFDE4BEC67}" type="pres">
      <dgm:prSet presAssocID="{7FB23ED4-C5D3-404B-BD65-86ABEB680AE1}" presName="node" presStyleLbl="node1" presStyleIdx="5" presStyleCnt="6" custScaleX="353088" custScaleY="99473" custLinFactNeighborX="-688" custLinFactNeighborY="8255">
        <dgm:presLayoutVars>
          <dgm:bulletEnabled val="1"/>
        </dgm:presLayoutVars>
      </dgm:prSet>
      <dgm:spPr/>
    </dgm:pt>
  </dgm:ptLst>
  <dgm:cxnLst>
    <dgm:cxn modelId="{F17D310A-7DDE-4092-BF58-19D06C4B55C3}" type="presOf" srcId="{99508034-6C7F-48A9-AA74-33315665FE58}" destId="{2CFBD2F6-7FD0-47E8-9DFB-4B770C3F98AE}" srcOrd="0" destOrd="0" presId="urn:microsoft.com/office/officeart/2005/8/layout/process2"/>
    <dgm:cxn modelId="{8FE3CD1D-85BF-4F26-90BC-2B940A5AB1DB}" srcId="{B57D1C03-C679-4D69-B9D2-658454EE1B52}" destId="{31E8FC50-74FB-4995-90CC-9A91F33A9167}" srcOrd="4" destOrd="0" parTransId="{186D18BF-8DA1-4A67-8065-60378758EE84}" sibTransId="{77875F0A-00EC-486E-8701-68750B15FF6B}"/>
    <dgm:cxn modelId="{08C2F827-B8ED-44E5-A7D5-ACF187126102}" srcId="{B57D1C03-C679-4D69-B9D2-658454EE1B52}" destId="{65BFE0D3-39E1-4A81-B22A-EE2A42C91141}" srcOrd="0" destOrd="0" parTransId="{3810CEF7-B059-444F-A7F4-13B93E2987C0}" sibTransId="{8D1DB076-28EF-450D-84A7-6B4C661DC5D6}"/>
    <dgm:cxn modelId="{ADC9B137-DCED-429C-8684-70D99A298828}" type="presOf" srcId="{AA48945F-7610-42B4-91CD-156CF7B5FFD0}" destId="{53C711D0-B0D0-49AC-8C14-FCC9BDA17C5D}" srcOrd="0" destOrd="0" presId="urn:microsoft.com/office/officeart/2005/8/layout/process2"/>
    <dgm:cxn modelId="{4F588248-146A-4EDD-AC7D-E0A8C921DC6C}" type="presOf" srcId="{7F4D4453-616C-4366-AE83-661F5E987933}" destId="{73404493-2A48-4D0C-9BC3-8FD313C7BBCB}" srcOrd="0" destOrd="0" presId="urn:microsoft.com/office/officeart/2005/8/layout/process2"/>
    <dgm:cxn modelId="{52BEF548-48DA-42EA-AA72-7668D204FE0B}" type="presOf" srcId="{AA48945F-7610-42B4-91CD-156CF7B5FFD0}" destId="{E8CD6D4C-DBD0-4600-B950-6780AA00F0A8}" srcOrd="1" destOrd="0" presId="urn:microsoft.com/office/officeart/2005/8/layout/process2"/>
    <dgm:cxn modelId="{C213AC49-29BF-454D-BF73-E8D4D9F3186B}" type="presOf" srcId="{7F4D4453-616C-4366-AE83-661F5E987933}" destId="{FF2C90E3-6996-4DE4-8F17-6148989D7FD5}" srcOrd="1" destOrd="0" presId="urn:microsoft.com/office/officeart/2005/8/layout/process2"/>
    <dgm:cxn modelId="{5165BB4A-57B8-4A10-A71C-E38E63726CBA}" type="presOf" srcId="{65BFE0D3-39E1-4A81-B22A-EE2A42C91141}" destId="{ACFEF729-5714-4FF8-9649-14D5D7826B6F}" srcOrd="0" destOrd="0" presId="urn:microsoft.com/office/officeart/2005/8/layout/process2"/>
    <dgm:cxn modelId="{FD3C326D-1718-4FC3-A9C1-532116475658}" type="presOf" srcId="{AA5787A6-4A5A-4AFB-AA78-61D2C0B60380}" destId="{B0F42EE5-12F8-4196-8B8F-ED3D0375092B}" srcOrd="0" destOrd="0" presId="urn:microsoft.com/office/officeart/2005/8/layout/process2"/>
    <dgm:cxn modelId="{296AA073-A19F-4165-9776-C2FC472534D2}" type="presOf" srcId="{8D1DB076-28EF-450D-84A7-6B4C661DC5D6}" destId="{84A00CE2-B415-4DDD-9894-19E95939260B}" srcOrd="0" destOrd="0" presId="urn:microsoft.com/office/officeart/2005/8/layout/process2"/>
    <dgm:cxn modelId="{C21C0D56-36BD-44DA-9DA2-D331F8756027}" type="presOf" srcId="{77875F0A-00EC-486E-8701-68750B15FF6B}" destId="{ECD4054F-8732-4C7F-893E-322A1B07CA77}" srcOrd="1" destOrd="0" presId="urn:microsoft.com/office/officeart/2005/8/layout/process2"/>
    <dgm:cxn modelId="{C53B9E76-D165-4382-BD31-C21DD7302E51}" type="presOf" srcId="{77875F0A-00EC-486E-8701-68750B15FF6B}" destId="{69F0A20C-36C0-4A48-9624-30D05C016967}" srcOrd="0" destOrd="0" presId="urn:microsoft.com/office/officeart/2005/8/layout/process2"/>
    <dgm:cxn modelId="{23F02D58-028B-4906-8A76-2817362681DD}" type="presOf" srcId="{31E8FC50-74FB-4995-90CC-9A91F33A9167}" destId="{76EC6F73-6ACE-4249-A80D-0858C12FE5E7}" srcOrd="0" destOrd="0" presId="urn:microsoft.com/office/officeart/2005/8/layout/process2"/>
    <dgm:cxn modelId="{DF2A717D-C324-465B-B831-38E2C17E070D}" type="presOf" srcId="{8A02DF70-CBB0-4457-8B91-00ED4C567D35}" destId="{C77A203A-32E4-4532-B1DD-D453C831A0CB}" srcOrd="0" destOrd="0" presId="urn:microsoft.com/office/officeart/2005/8/layout/process2"/>
    <dgm:cxn modelId="{05219881-9A08-4C12-BED0-7FCA884D9366}" srcId="{B57D1C03-C679-4D69-B9D2-658454EE1B52}" destId="{AA5787A6-4A5A-4AFB-AA78-61D2C0B60380}" srcOrd="2" destOrd="0" parTransId="{02CC65F1-B69F-46B9-8D51-C7B661A11BE8}" sibTransId="{7F4D4453-616C-4366-AE83-661F5E987933}"/>
    <dgm:cxn modelId="{1EA8F785-EAE1-4184-AC95-82E2DBF79D62}" srcId="{B57D1C03-C679-4D69-B9D2-658454EE1B52}" destId="{7FB23ED4-C5D3-404B-BD65-86ABEB680AE1}" srcOrd="5" destOrd="0" parTransId="{36ECF46B-90C9-4F5A-983D-E68C68DA2849}" sibTransId="{55E78B08-A142-409B-BFD4-8EE498428775}"/>
    <dgm:cxn modelId="{27DD2193-F2ED-4A7D-8420-4A5599E04170}" type="presOf" srcId="{8A02DF70-CBB0-4457-8B91-00ED4C567D35}" destId="{4228048A-8E65-413B-B06A-7256FB8BA28B}" srcOrd="1" destOrd="0" presId="urn:microsoft.com/office/officeart/2005/8/layout/process2"/>
    <dgm:cxn modelId="{41EB7194-F109-45BE-85E9-70690BDAE820}" type="presOf" srcId="{8D1DB076-28EF-450D-84A7-6B4C661DC5D6}" destId="{7B836F64-CC3B-44D9-9DA3-E20488A18A8E}" srcOrd="1" destOrd="0" presId="urn:microsoft.com/office/officeart/2005/8/layout/process2"/>
    <dgm:cxn modelId="{978946A0-2C43-464B-9B08-AA4FD2996D4C}" type="presOf" srcId="{B57D1C03-C679-4D69-B9D2-658454EE1B52}" destId="{78CFC6CA-7854-4157-A3B3-255D82899920}" srcOrd="0" destOrd="0" presId="urn:microsoft.com/office/officeart/2005/8/layout/process2"/>
    <dgm:cxn modelId="{ABA86AB1-E56C-4B43-B832-CFEE70EB1AF6}" type="presOf" srcId="{3ACE94FC-0866-4991-82C5-9CFF01A2526A}" destId="{FAFB8BFC-434B-48C1-87E6-9221A07ECA2C}" srcOrd="0" destOrd="0" presId="urn:microsoft.com/office/officeart/2005/8/layout/process2"/>
    <dgm:cxn modelId="{D8B45CB3-B0FF-465A-AAD0-BE7251506ED9}" type="presOf" srcId="{7FB23ED4-C5D3-404B-BD65-86ABEB680AE1}" destId="{14F1EAD0-D876-48D7-AC6F-02DFDE4BEC67}" srcOrd="0" destOrd="0" presId="urn:microsoft.com/office/officeart/2005/8/layout/process2"/>
    <dgm:cxn modelId="{21700AC6-7A50-45F4-8FE8-D7948B23EF2E}" srcId="{B57D1C03-C679-4D69-B9D2-658454EE1B52}" destId="{99508034-6C7F-48A9-AA74-33315665FE58}" srcOrd="1" destOrd="0" parTransId="{7AB42313-4CB9-4249-B52E-51C8960F7F55}" sibTransId="{8A02DF70-CBB0-4457-8B91-00ED4C567D35}"/>
    <dgm:cxn modelId="{A2368DC7-C768-4C9D-ADB3-5CC553CD535D}" srcId="{B57D1C03-C679-4D69-B9D2-658454EE1B52}" destId="{3ACE94FC-0866-4991-82C5-9CFF01A2526A}" srcOrd="3" destOrd="0" parTransId="{DD2908E2-FCB5-4C58-BF65-415B56E9E045}" sibTransId="{AA48945F-7610-42B4-91CD-156CF7B5FFD0}"/>
    <dgm:cxn modelId="{4E627DB6-5A4C-4914-A0D1-75FE24058A40}" type="presParOf" srcId="{78CFC6CA-7854-4157-A3B3-255D82899920}" destId="{ACFEF729-5714-4FF8-9649-14D5D7826B6F}" srcOrd="0" destOrd="0" presId="urn:microsoft.com/office/officeart/2005/8/layout/process2"/>
    <dgm:cxn modelId="{3FCFEC50-840C-478F-AFCA-E22BDDCEA605}" type="presParOf" srcId="{78CFC6CA-7854-4157-A3B3-255D82899920}" destId="{84A00CE2-B415-4DDD-9894-19E95939260B}" srcOrd="1" destOrd="0" presId="urn:microsoft.com/office/officeart/2005/8/layout/process2"/>
    <dgm:cxn modelId="{73E3A5B1-6F32-4304-9DB2-F9BA26366218}" type="presParOf" srcId="{84A00CE2-B415-4DDD-9894-19E95939260B}" destId="{7B836F64-CC3B-44D9-9DA3-E20488A18A8E}" srcOrd="0" destOrd="0" presId="urn:microsoft.com/office/officeart/2005/8/layout/process2"/>
    <dgm:cxn modelId="{6E07348E-6BFC-41F7-A1A4-2647446D682A}" type="presParOf" srcId="{78CFC6CA-7854-4157-A3B3-255D82899920}" destId="{2CFBD2F6-7FD0-47E8-9DFB-4B770C3F98AE}" srcOrd="2" destOrd="0" presId="urn:microsoft.com/office/officeart/2005/8/layout/process2"/>
    <dgm:cxn modelId="{1F7D5CA7-ADE9-452F-9E6B-329D4C0F24C2}" type="presParOf" srcId="{78CFC6CA-7854-4157-A3B3-255D82899920}" destId="{C77A203A-32E4-4532-B1DD-D453C831A0CB}" srcOrd="3" destOrd="0" presId="urn:microsoft.com/office/officeart/2005/8/layout/process2"/>
    <dgm:cxn modelId="{0500C6DA-6280-4543-ABB3-C1202D4E5A4B}" type="presParOf" srcId="{C77A203A-32E4-4532-B1DD-D453C831A0CB}" destId="{4228048A-8E65-413B-B06A-7256FB8BA28B}" srcOrd="0" destOrd="0" presId="urn:microsoft.com/office/officeart/2005/8/layout/process2"/>
    <dgm:cxn modelId="{F2D4D1E1-B10A-4CA2-967C-95E68347E0F2}" type="presParOf" srcId="{78CFC6CA-7854-4157-A3B3-255D82899920}" destId="{B0F42EE5-12F8-4196-8B8F-ED3D0375092B}" srcOrd="4" destOrd="0" presId="urn:microsoft.com/office/officeart/2005/8/layout/process2"/>
    <dgm:cxn modelId="{EA74EAB7-DE11-4B67-84B8-CCE545A2DD7A}" type="presParOf" srcId="{78CFC6CA-7854-4157-A3B3-255D82899920}" destId="{73404493-2A48-4D0C-9BC3-8FD313C7BBCB}" srcOrd="5" destOrd="0" presId="urn:microsoft.com/office/officeart/2005/8/layout/process2"/>
    <dgm:cxn modelId="{FF345719-9A04-40FD-AF01-A6943F321F73}" type="presParOf" srcId="{73404493-2A48-4D0C-9BC3-8FD313C7BBCB}" destId="{FF2C90E3-6996-4DE4-8F17-6148989D7FD5}" srcOrd="0" destOrd="0" presId="urn:microsoft.com/office/officeart/2005/8/layout/process2"/>
    <dgm:cxn modelId="{271789D1-44D5-4338-88EB-6439DA4884AD}" type="presParOf" srcId="{78CFC6CA-7854-4157-A3B3-255D82899920}" destId="{FAFB8BFC-434B-48C1-87E6-9221A07ECA2C}" srcOrd="6" destOrd="0" presId="urn:microsoft.com/office/officeart/2005/8/layout/process2"/>
    <dgm:cxn modelId="{D3A41488-A66E-40C2-BFDB-ED99FED7D561}" type="presParOf" srcId="{78CFC6CA-7854-4157-A3B3-255D82899920}" destId="{53C711D0-B0D0-49AC-8C14-FCC9BDA17C5D}" srcOrd="7" destOrd="0" presId="urn:microsoft.com/office/officeart/2005/8/layout/process2"/>
    <dgm:cxn modelId="{8EB777C2-1DFE-4FF5-9C74-8B22E4885F3F}" type="presParOf" srcId="{53C711D0-B0D0-49AC-8C14-FCC9BDA17C5D}" destId="{E8CD6D4C-DBD0-4600-B950-6780AA00F0A8}" srcOrd="0" destOrd="0" presId="urn:microsoft.com/office/officeart/2005/8/layout/process2"/>
    <dgm:cxn modelId="{96FB4461-9BDE-4777-9C88-7BCA1B6A57C1}" type="presParOf" srcId="{78CFC6CA-7854-4157-A3B3-255D82899920}" destId="{76EC6F73-6ACE-4249-A80D-0858C12FE5E7}" srcOrd="8" destOrd="0" presId="urn:microsoft.com/office/officeart/2005/8/layout/process2"/>
    <dgm:cxn modelId="{A1F3B05F-4304-4DDD-AD8E-B5E43ED6E885}" type="presParOf" srcId="{78CFC6CA-7854-4157-A3B3-255D82899920}" destId="{69F0A20C-36C0-4A48-9624-30D05C016967}" srcOrd="9" destOrd="0" presId="urn:microsoft.com/office/officeart/2005/8/layout/process2"/>
    <dgm:cxn modelId="{E748F166-F5BE-4D34-99EC-B3D93CCC2B63}" type="presParOf" srcId="{69F0A20C-36C0-4A48-9624-30D05C016967}" destId="{ECD4054F-8732-4C7F-893E-322A1B07CA77}" srcOrd="0" destOrd="0" presId="urn:microsoft.com/office/officeart/2005/8/layout/process2"/>
    <dgm:cxn modelId="{93D6D0CD-716A-490E-B239-04396B949E4D}" type="presParOf" srcId="{78CFC6CA-7854-4157-A3B3-255D82899920}" destId="{14F1EAD0-D876-48D7-AC6F-02DFDE4BEC67}"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7D1C03-C679-4D69-B9D2-658454EE1B5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l-GR"/>
        </a:p>
      </dgm:t>
    </dgm:pt>
    <dgm:pt modelId="{65BFE0D3-39E1-4A81-B22A-EE2A42C91141}">
      <dgm:prSet custT="1"/>
      <dgm:spPr>
        <a:solidFill>
          <a:schemeClr val="tx1">
            <a:lumMod val="65000"/>
          </a:schemeClr>
        </a:solidFill>
      </dgm:spPr>
      <dgm:t>
        <a:bodyPr/>
        <a:lstStyle/>
        <a:p>
          <a:r>
            <a:rPr lang="el-GR" sz="1800" dirty="0">
              <a:solidFill>
                <a:schemeClr val="bg1"/>
              </a:solidFill>
              <a:latin typeface="Times New Roman" panose="02020603050405020304" pitchFamily="18" charset="0"/>
              <a:cs typeface="Times New Roman" panose="02020603050405020304" pitchFamily="18" charset="0"/>
            </a:rPr>
            <a:t>Λογοδοσία σχετικά με την κατηγορία ότι θέλει ‘πόρτες ανοιχτές’ </a:t>
          </a:r>
          <a:r>
            <a:rPr lang="el-GR"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κατηγορεί την κυβέρνηση για ξενοφοβία (;;;) (δεν στηρίζεται σε κάποιο επιχείρημα στο παρόν απόσπασμα) και κυρίως για το </a:t>
          </a:r>
          <a:r>
            <a:rPr lang="en-US"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brain drain</a:t>
          </a:r>
          <a:r>
            <a:rPr lang="el-GR" sz="1800" dirty="0">
              <a:solidFill>
                <a:schemeClr val="bg1"/>
              </a:solidFill>
              <a:latin typeface="Times New Roman" panose="02020603050405020304" pitchFamily="18" charset="0"/>
              <a:cs typeface="Times New Roman" panose="02020603050405020304" pitchFamily="18" charset="0"/>
            </a:rPr>
            <a:t> </a:t>
          </a:r>
        </a:p>
      </dgm:t>
    </dgm:pt>
    <dgm:pt modelId="{3810CEF7-B059-444F-A7F4-13B93E2987C0}" type="parTrans" cxnId="{08C2F827-B8ED-44E5-A7D5-ACF187126102}">
      <dgm:prSet/>
      <dgm:spPr/>
      <dgm:t>
        <a:bodyPr/>
        <a:lstStyle/>
        <a:p>
          <a:endParaRPr lang="el-GR"/>
        </a:p>
      </dgm:t>
    </dgm:pt>
    <dgm:pt modelId="{8D1DB076-28EF-450D-84A7-6B4C661DC5D6}" type="sibTrans" cxnId="{08C2F827-B8ED-44E5-A7D5-ACF187126102}">
      <dgm:prSet/>
      <dgm:spPr>
        <a:solidFill>
          <a:srgbClr val="FFC000"/>
        </a:solidFill>
        <a:ln>
          <a:solidFill>
            <a:schemeClr val="bg1">
              <a:lumMod val="50000"/>
              <a:lumOff val="50000"/>
            </a:schemeClr>
          </a:solidFill>
        </a:ln>
      </dgm:spPr>
      <dgm:t>
        <a:bodyPr/>
        <a:lstStyle/>
        <a:p>
          <a:endParaRPr lang="el-GR"/>
        </a:p>
      </dgm:t>
    </dgm:pt>
    <dgm:pt modelId="{99508034-6C7F-48A9-AA74-33315665FE58}">
      <dgm:prSet custT="1"/>
      <dgm:spPr>
        <a:solidFill>
          <a:schemeClr val="tx1">
            <a:lumMod val="65000"/>
          </a:schemeClr>
        </a:solidFill>
      </dgm:spPr>
      <dgm:t>
        <a:bodyPr/>
        <a:lstStyle/>
        <a:p>
          <a:pPr>
            <a:buClr>
              <a:srgbClr val="969696"/>
            </a:buClr>
            <a:buSzPct val="100000"/>
            <a:buFont typeface="Calibri" panose="020F0502020204030204" pitchFamily="34" charset="0"/>
            <a:buChar char=" "/>
          </a:pPr>
          <a:r>
            <a:rPr kumimoji="0" lang="el-GR" sz="1800" b="0" i="0" u="none" strike="noStrike"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Ρητορικές στρατηγικές: 1)</a:t>
          </a:r>
          <a:r>
            <a:rPr kumimoji="0" lang="en-US" sz="1800" b="0" i="0" u="none" strike="noStrike"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l-GR" sz="1800" b="0" i="0" u="none" strike="noStrike"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μεταφορά (Ελλάδα με οικογένεια), 2) ακραίες διατυπώσεις «στέλνει, δηλητηριάζει». 3) όρος ‘αφελληνίζει’: α) μείωση πληθυσμού λόγω </a:t>
          </a:r>
          <a:r>
            <a:rPr kumimoji="0" lang="en-US" sz="1800" b="0" i="0" u="none" strike="noStrike"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brain drain</a:t>
          </a:r>
          <a:r>
            <a:rPr kumimoji="0" lang="el-GR" sz="1800" b="0" i="0" u="none" strike="noStrike"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β) απώλεια ουσίας από την κατηγορία Έλληνας </a:t>
          </a:r>
          <a:r>
            <a:rPr kumimoji="0" lang="el-GR" sz="1800" b="0" i="0" u="none" strike="noStrike"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l-GR" sz="1800" b="0" i="0" u="sng" strike="noStrike"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δικαιολόγηση κατηγορίας</a:t>
          </a:r>
          <a:r>
            <a:rPr kumimoji="0" lang="en-US" sz="1800" b="0" i="0" u="sng" strike="noStrike"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l-GR" sz="1800" b="0" i="0" u="sng" strike="noStrike"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περί</a:t>
          </a:r>
          <a:r>
            <a:rPr kumimoji="0" lang="en-US" sz="1800" b="0" i="0" u="sng" strike="noStrike"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brain drain</a:t>
          </a:r>
          <a:r>
            <a:rPr kumimoji="0" lang="el-GR" sz="1800" b="0" i="0" u="sng" strike="noStrike"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endParaRPr kumimoji="0" lang="el-GR" sz="1800" b="0" i="0" u="sng" strike="noStrike"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dgm:t>
    </dgm:pt>
    <dgm:pt modelId="{7AB42313-4CB9-4249-B52E-51C8960F7F55}" type="parTrans" cxnId="{21700AC6-7A50-45F4-8FE8-D7948B23EF2E}">
      <dgm:prSet/>
      <dgm:spPr/>
      <dgm:t>
        <a:bodyPr/>
        <a:lstStyle/>
        <a:p>
          <a:endParaRPr lang="el-GR"/>
        </a:p>
      </dgm:t>
    </dgm:pt>
    <dgm:pt modelId="{8A02DF70-CBB0-4457-8B91-00ED4C567D35}" type="sibTrans" cxnId="{21700AC6-7A50-45F4-8FE8-D7948B23EF2E}">
      <dgm:prSet/>
      <dgm:spPr>
        <a:solidFill>
          <a:srgbClr val="FFC000"/>
        </a:solidFill>
      </dgm:spPr>
      <dgm:t>
        <a:bodyPr/>
        <a:lstStyle/>
        <a:p>
          <a:endParaRPr lang="el-GR"/>
        </a:p>
      </dgm:t>
    </dgm:pt>
    <dgm:pt modelId="{3ACE94FC-0866-4991-82C5-9CFF01A2526A}">
      <dgm:prSet custT="1"/>
      <dgm:spPr>
        <a:solidFill>
          <a:schemeClr val="tx1">
            <a:lumMod val="65000"/>
          </a:schemeClr>
        </a:solidFill>
      </dgm:spPr>
      <dgm:t>
        <a:bodyPr/>
        <a:lstStyle/>
        <a:p>
          <a:r>
            <a:rPr lang="el-GR"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Έλληνας </a:t>
          </a:r>
          <a:r>
            <a:rPr lang="en-US"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vs </a:t>
          </a:r>
          <a:r>
            <a:rPr lang="el-GR"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Ξένος «βασικά στους Έλληνες (δικούς μας) και –δευτερευόντως-στους ξένους»  σαφή κριτήρια υποταγής στην κατηγορία ‘Έλληνας’  δείχνει κάποια αποδοχή, </a:t>
          </a:r>
          <a:r>
            <a:rPr lang="el-GR" sz="18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ΌΜΩΣ</a:t>
          </a:r>
          <a:r>
            <a:rPr lang="el-GR"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οι ‘ξένοι’ </a:t>
          </a:r>
          <a:r>
            <a:rPr lang="el-GR" sz="1800" dirty="0">
              <a:solidFill>
                <a:schemeClr val="bg1"/>
              </a:solidFill>
              <a:latin typeface="Times New Roman" panose="02020603050405020304" pitchFamily="18" charset="0"/>
              <a:cs typeface="Times New Roman" panose="02020603050405020304" pitchFamily="18" charset="0"/>
            </a:rPr>
            <a:t>βρίσκονται στο παρασκήνιο, έρχονται δεύτεροι, γίνεται μια αναφορά λόγω της θεματολογίας του νομοσχεδίου</a:t>
          </a:r>
          <a:endParaRPr lang="el-GR"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dgm:t>
    </dgm:pt>
    <dgm:pt modelId="{DD2908E2-FCB5-4C58-BF65-415B56E9E045}" type="parTrans" cxnId="{A2368DC7-C768-4C9D-ADB3-5CC553CD535D}">
      <dgm:prSet/>
      <dgm:spPr/>
      <dgm:t>
        <a:bodyPr/>
        <a:lstStyle/>
        <a:p>
          <a:endParaRPr lang="el-GR"/>
        </a:p>
      </dgm:t>
    </dgm:pt>
    <dgm:pt modelId="{AA48945F-7610-42B4-91CD-156CF7B5FFD0}" type="sibTrans" cxnId="{A2368DC7-C768-4C9D-ADB3-5CC553CD535D}">
      <dgm:prSet/>
      <dgm:spPr>
        <a:solidFill>
          <a:srgbClr val="FFC000"/>
        </a:solidFill>
      </dgm:spPr>
      <dgm:t>
        <a:bodyPr/>
        <a:lstStyle/>
        <a:p>
          <a:endParaRPr lang="el-GR"/>
        </a:p>
      </dgm:t>
    </dgm:pt>
    <dgm:pt modelId="{03B5C046-9FD0-4555-94A1-E11425D3E0AE}">
      <dgm:prSet custT="1"/>
      <dgm:spPr>
        <a:solidFill>
          <a:srgbClr val="92D050"/>
        </a:solidFill>
      </dgm:spPr>
      <dgm:t>
        <a:bodyPr/>
        <a:lstStyle/>
        <a:p>
          <a:r>
            <a:rPr lang="el-GR" sz="20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Θεωρώ ότι η ομιλία </a:t>
          </a:r>
          <a:r>
            <a:rPr lang="el-GR" sz="20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Βαρουφάκη</a:t>
          </a:r>
          <a:r>
            <a:rPr lang="el-GR" sz="20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διαφέρει από τις προηγούμενες 2 ομιλίες: στόχος αυτής της ομιλίας δεν είναι η υπεράσπιση των ξένων. Φ</a:t>
          </a:r>
          <a:r>
            <a:rPr lang="el-GR" sz="2000" dirty="0">
              <a:solidFill>
                <a:schemeClr val="bg1"/>
              </a:solidFill>
              <a:latin typeface="Times New Roman" panose="02020603050405020304" pitchFamily="18" charset="0"/>
              <a:cs typeface="Times New Roman" panose="02020603050405020304" pitchFamily="18" charset="0"/>
            </a:rPr>
            <a:t>ράσεις όπως </a:t>
          </a:r>
          <a:r>
            <a:rPr lang="el-GR" sz="2000" i="1" dirty="0">
              <a:solidFill>
                <a:schemeClr val="bg1"/>
              </a:solidFill>
              <a:latin typeface="Times New Roman" panose="02020603050405020304" pitchFamily="18" charset="0"/>
              <a:cs typeface="Times New Roman" panose="02020603050405020304" pitchFamily="18" charset="0"/>
            </a:rPr>
            <a:t>αφελληνίζει</a:t>
          </a:r>
          <a:r>
            <a:rPr lang="el-GR" sz="2000" dirty="0">
              <a:solidFill>
                <a:schemeClr val="bg1"/>
              </a:solidFill>
              <a:latin typeface="Times New Roman" panose="02020603050405020304" pitchFamily="18" charset="0"/>
              <a:cs typeface="Times New Roman" panose="02020603050405020304" pitchFamily="18" charset="0"/>
            </a:rPr>
            <a:t>, </a:t>
          </a:r>
          <a:r>
            <a:rPr lang="el-GR" sz="2000" i="1" dirty="0">
              <a:solidFill>
                <a:schemeClr val="bg1"/>
              </a:solidFill>
              <a:latin typeface="Times New Roman" panose="02020603050405020304" pitchFamily="18" charset="0"/>
              <a:cs typeface="Times New Roman" panose="02020603050405020304" pitchFamily="18" charset="0"/>
            </a:rPr>
            <a:t>φιλόξενη βασικά στους Έλληνες </a:t>
          </a:r>
          <a:r>
            <a:rPr lang="el-GR" sz="2000" dirty="0">
              <a:solidFill>
                <a:schemeClr val="bg1"/>
              </a:solidFill>
              <a:latin typeface="Times New Roman" panose="02020603050405020304" pitchFamily="18" charset="0"/>
              <a:cs typeface="Times New Roman" panose="02020603050405020304" pitchFamily="18" charset="0"/>
            </a:rPr>
            <a:t>δείχνουν ότι κύριο μέλημα είναι η αντίκρουση της κατηγορίας περί απουσίας πατριωτισμού μέσω της υπεράσπισης των ‘δικών μας’</a:t>
          </a:r>
          <a:r>
            <a:rPr lang="el-GR" sz="20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έντονη προσπάθεια απόδειξης του αντίθετου</a:t>
          </a:r>
        </a:p>
        <a:p>
          <a:r>
            <a:rPr lang="el-GR" sz="20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Πατρίς</a:t>
          </a:r>
          <a:r>
            <a:rPr lang="el-GR" sz="20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(αφελληνίζει τη χώρα μας) – </a:t>
          </a:r>
          <a:r>
            <a:rPr lang="el-GR" sz="20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Θρησκεία</a:t>
          </a:r>
          <a:r>
            <a:rPr lang="el-GR" sz="20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(θα κληρονομήσουν τη γη) – </a:t>
          </a:r>
          <a:r>
            <a:rPr lang="el-GR" sz="20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Οικογένεια</a:t>
          </a:r>
          <a:r>
            <a:rPr lang="el-GR" sz="20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(τα δικά μας παιδιά)</a:t>
          </a:r>
        </a:p>
      </dgm:t>
    </dgm:pt>
    <dgm:pt modelId="{6A2B3275-3CE0-460F-9225-E04F8458DB1B}" type="parTrans" cxnId="{87ECCBFA-A659-46E8-BEEF-B2CE639256FE}">
      <dgm:prSet/>
      <dgm:spPr/>
      <dgm:t>
        <a:bodyPr/>
        <a:lstStyle/>
        <a:p>
          <a:endParaRPr lang="el-GR"/>
        </a:p>
      </dgm:t>
    </dgm:pt>
    <dgm:pt modelId="{1975ACF4-5DA3-4E3E-A83E-2F07FF80358C}" type="sibTrans" cxnId="{87ECCBFA-A659-46E8-BEEF-B2CE639256FE}">
      <dgm:prSet/>
      <dgm:spPr>
        <a:solidFill>
          <a:srgbClr val="FFC000"/>
        </a:solidFill>
      </dgm:spPr>
      <dgm:t>
        <a:bodyPr/>
        <a:lstStyle/>
        <a:p>
          <a:endParaRPr lang="el-GR"/>
        </a:p>
      </dgm:t>
    </dgm:pt>
    <dgm:pt modelId="{78CFC6CA-7854-4157-A3B3-255D82899920}" type="pres">
      <dgm:prSet presAssocID="{B57D1C03-C679-4D69-B9D2-658454EE1B52}" presName="linearFlow" presStyleCnt="0">
        <dgm:presLayoutVars>
          <dgm:resizeHandles val="exact"/>
        </dgm:presLayoutVars>
      </dgm:prSet>
      <dgm:spPr/>
    </dgm:pt>
    <dgm:pt modelId="{ACFEF729-5714-4FF8-9649-14D5D7826B6F}" type="pres">
      <dgm:prSet presAssocID="{65BFE0D3-39E1-4A81-B22A-EE2A42C91141}" presName="node" presStyleLbl="node1" presStyleIdx="0" presStyleCnt="4" custScaleX="376557" custLinFactNeighborY="-15943">
        <dgm:presLayoutVars>
          <dgm:bulletEnabled val="1"/>
        </dgm:presLayoutVars>
      </dgm:prSet>
      <dgm:spPr/>
    </dgm:pt>
    <dgm:pt modelId="{84A00CE2-B415-4DDD-9894-19E95939260B}" type="pres">
      <dgm:prSet presAssocID="{8D1DB076-28EF-450D-84A7-6B4C661DC5D6}" presName="sibTrans" presStyleLbl="sibTrans2D1" presStyleIdx="0" presStyleCnt="3" custLinFactNeighborY="0"/>
      <dgm:spPr/>
    </dgm:pt>
    <dgm:pt modelId="{7B836F64-CC3B-44D9-9DA3-E20488A18A8E}" type="pres">
      <dgm:prSet presAssocID="{8D1DB076-28EF-450D-84A7-6B4C661DC5D6}" presName="connectorText" presStyleLbl="sibTrans2D1" presStyleIdx="0" presStyleCnt="3"/>
      <dgm:spPr/>
    </dgm:pt>
    <dgm:pt modelId="{2CFBD2F6-7FD0-47E8-9DFB-4B770C3F98AE}" type="pres">
      <dgm:prSet presAssocID="{99508034-6C7F-48A9-AA74-33315665FE58}" presName="node" presStyleLbl="node1" presStyleIdx="1" presStyleCnt="4" custScaleX="375083" custScaleY="110464">
        <dgm:presLayoutVars>
          <dgm:bulletEnabled val="1"/>
        </dgm:presLayoutVars>
      </dgm:prSet>
      <dgm:spPr/>
    </dgm:pt>
    <dgm:pt modelId="{C77A203A-32E4-4532-B1DD-D453C831A0CB}" type="pres">
      <dgm:prSet presAssocID="{8A02DF70-CBB0-4457-8B91-00ED4C567D35}" presName="sibTrans" presStyleLbl="sibTrans2D1" presStyleIdx="1" presStyleCnt="3" custLinFactNeighborX="-7338"/>
      <dgm:spPr/>
    </dgm:pt>
    <dgm:pt modelId="{4228048A-8E65-413B-B06A-7256FB8BA28B}" type="pres">
      <dgm:prSet presAssocID="{8A02DF70-CBB0-4457-8B91-00ED4C567D35}" presName="connectorText" presStyleLbl="sibTrans2D1" presStyleIdx="1" presStyleCnt="3"/>
      <dgm:spPr/>
    </dgm:pt>
    <dgm:pt modelId="{FAFB8BFC-434B-48C1-87E6-9221A07ECA2C}" type="pres">
      <dgm:prSet presAssocID="{3ACE94FC-0866-4991-82C5-9CFF01A2526A}" presName="node" presStyleLbl="node1" presStyleIdx="2" presStyleCnt="4" custScaleX="376535">
        <dgm:presLayoutVars>
          <dgm:bulletEnabled val="1"/>
        </dgm:presLayoutVars>
      </dgm:prSet>
      <dgm:spPr/>
    </dgm:pt>
    <dgm:pt modelId="{03E4D111-DB38-4DBB-9CC4-2ACC02FCE4AC}" type="pres">
      <dgm:prSet presAssocID="{AA48945F-7610-42B4-91CD-156CF7B5FFD0}" presName="sibTrans" presStyleLbl="sibTrans2D1" presStyleIdx="2" presStyleCnt="3"/>
      <dgm:spPr/>
    </dgm:pt>
    <dgm:pt modelId="{F9CF43BF-B79B-47B9-B47F-ACD7E43E7229}" type="pres">
      <dgm:prSet presAssocID="{AA48945F-7610-42B4-91CD-156CF7B5FFD0}" presName="connectorText" presStyleLbl="sibTrans2D1" presStyleIdx="2" presStyleCnt="3"/>
      <dgm:spPr/>
    </dgm:pt>
    <dgm:pt modelId="{8B097A01-2D9E-4AFF-BF09-8A2E81AACDF1}" type="pres">
      <dgm:prSet presAssocID="{03B5C046-9FD0-4555-94A1-E11425D3E0AE}" presName="node" presStyleLbl="node1" presStyleIdx="3" presStyleCnt="4" custScaleX="375127" custScaleY="265478">
        <dgm:presLayoutVars>
          <dgm:bulletEnabled val="1"/>
        </dgm:presLayoutVars>
      </dgm:prSet>
      <dgm:spPr/>
    </dgm:pt>
  </dgm:ptLst>
  <dgm:cxnLst>
    <dgm:cxn modelId="{F17D310A-7DDE-4092-BF58-19D06C4B55C3}" type="presOf" srcId="{99508034-6C7F-48A9-AA74-33315665FE58}" destId="{2CFBD2F6-7FD0-47E8-9DFB-4B770C3F98AE}" srcOrd="0" destOrd="0" presId="urn:microsoft.com/office/officeart/2005/8/layout/process2"/>
    <dgm:cxn modelId="{08C2F827-B8ED-44E5-A7D5-ACF187126102}" srcId="{B57D1C03-C679-4D69-B9D2-658454EE1B52}" destId="{65BFE0D3-39E1-4A81-B22A-EE2A42C91141}" srcOrd="0" destOrd="0" parTransId="{3810CEF7-B059-444F-A7F4-13B93E2987C0}" sibTransId="{8D1DB076-28EF-450D-84A7-6B4C661DC5D6}"/>
    <dgm:cxn modelId="{C970473F-856A-4C3B-A5EF-F48892BDAE1B}" type="presOf" srcId="{AA48945F-7610-42B4-91CD-156CF7B5FFD0}" destId="{03E4D111-DB38-4DBB-9CC4-2ACC02FCE4AC}" srcOrd="0" destOrd="0" presId="urn:microsoft.com/office/officeart/2005/8/layout/process2"/>
    <dgm:cxn modelId="{5165BB4A-57B8-4A10-A71C-E38E63726CBA}" type="presOf" srcId="{65BFE0D3-39E1-4A81-B22A-EE2A42C91141}" destId="{ACFEF729-5714-4FF8-9649-14D5D7826B6F}" srcOrd="0" destOrd="0" presId="urn:microsoft.com/office/officeart/2005/8/layout/process2"/>
    <dgm:cxn modelId="{296AA073-A19F-4165-9776-C2FC472534D2}" type="presOf" srcId="{8D1DB076-28EF-450D-84A7-6B4C661DC5D6}" destId="{84A00CE2-B415-4DDD-9894-19E95939260B}" srcOrd="0" destOrd="0" presId="urn:microsoft.com/office/officeart/2005/8/layout/process2"/>
    <dgm:cxn modelId="{DF2A717D-C324-465B-B831-38E2C17E070D}" type="presOf" srcId="{8A02DF70-CBB0-4457-8B91-00ED4C567D35}" destId="{C77A203A-32E4-4532-B1DD-D453C831A0CB}" srcOrd="0" destOrd="0" presId="urn:microsoft.com/office/officeart/2005/8/layout/process2"/>
    <dgm:cxn modelId="{27DD2193-F2ED-4A7D-8420-4A5599E04170}" type="presOf" srcId="{8A02DF70-CBB0-4457-8B91-00ED4C567D35}" destId="{4228048A-8E65-413B-B06A-7256FB8BA28B}" srcOrd="1" destOrd="0" presId="urn:microsoft.com/office/officeart/2005/8/layout/process2"/>
    <dgm:cxn modelId="{41EB7194-F109-45BE-85E9-70690BDAE820}" type="presOf" srcId="{8D1DB076-28EF-450D-84A7-6B4C661DC5D6}" destId="{7B836F64-CC3B-44D9-9DA3-E20488A18A8E}" srcOrd="1" destOrd="0" presId="urn:microsoft.com/office/officeart/2005/8/layout/process2"/>
    <dgm:cxn modelId="{978946A0-2C43-464B-9B08-AA4FD2996D4C}" type="presOf" srcId="{B57D1C03-C679-4D69-B9D2-658454EE1B52}" destId="{78CFC6CA-7854-4157-A3B3-255D82899920}" srcOrd="0" destOrd="0" presId="urn:microsoft.com/office/officeart/2005/8/layout/process2"/>
    <dgm:cxn modelId="{ABA86AB1-E56C-4B43-B832-CFEE70EB1AF6}" type="presOf" srcId="{3ACE94FC-0866-4991-82C5-9CFF01A2526A}" destId="{FAFB8BFC-434B-48C1-87E6-9221A07ECA2C}" srcOrd="0" destOrd="0" presId="urn:microsoft.com/office/officeart/2005/8/layout/process2"/>
    <dgm:cxn modelId="{E63BFDB4-5F73-4A75-91D5-C25FFBE5B247}" type="presOf" srcId="{03B5C046-9FD0-4555-94A1-E11425D3E0AE}" destId="{8B097A01-2D9E-4AFF-BF09-8A2E81AACDF1}" srcOrd="0" destOrd="0" presId="urn:microsoft.com/office/officeart/2005/8/layout/process2"/>
    <dgm:cxn modelId="{21700AC6-7A50-45F4-8FE8-D7948B23EF2E}" srcId="{B57D1C03-C679-4D69-B9D2-658454EE1B52}" destId="{99508034-6C7F-48A9-AA74-33315665FE58}" srcOrd="1" destOrd="0" parTransId="{7AB42313-4CB9-4249-B52E-51C8960F7F55}" sibTransId="{8A02DF70-CBB0-4457-8B91-00ED4C567D35}"/>
    <dgm:cxn modelId="{A2368DC7-C768-4C9D-ADB3-5CC553CD535D}" srcId="{B57D1C03-C679-4D69-B9D2-658454EE1B52}" destId="{3ACE94FC-0866-4991-82C5-9CFF01A2526A}" srcOrd="2" destOrd="0" parTransId="{DD2908E2-FCB5-4C58-BF65-415B56E9E045}" sibTransId="{AA48945F-7610-42B4-91CD-156CF7B5FFD0}"/>
    <dgm:cxn modelId="{B052D9ED-F6C9-4D0A-8885-8642029E5792}" type="presOf" srcId="{AA48945F-7610-42B4-91CD-156CF7B5FFD0}" destId="{F9CF43BF-B79B-47B9-B47F-ACD7E43E7229}" srcOrd="1" destOrd="0" presId="urn:microsoft.com/office/officeart/2005/8/layout/process2"/>
    <dgm:cxn modelId="{87ECCBFA-A659-46E8-BEEF-B2CE639256FE}" srcId="{B57D1C03-C679-4D69-B9D2-658454EE1B52}" destId="{03B5C046-9FD0-4555-94A1-E11425D3E0AE}" srcOrd="3" destOrd="0" parTransId="{6A2B3275-3CE0-460F-9225-E04F8458DB1B}" sibTransId="{1975ACF4-5DA3-4E3E-A83E-2F07FF80358C}"/>
    <dgm:cxn modelId="{4E627DB6-5A4C-4914-A0D1-75FE24058A40}" type="presParOf" srcId="{78CFC6CA-7854-4157-A3B3-255D82899920}" destId="{ACFEF729-5714-4FF8-9649-14D5D7826B6F}" srcOrd="0" destOrd="0" presId="urn:microsoft.com/office/officeart/2005/8/layout/process2"/>
    <dgm:cxn modelId="{3FCFEC50-840C-478F-AFCA-E22BDDCEA605}" type="presParOf" srcId="{78CFC6CA-7854-4157-A3B3-255D82899920}" destId="{84A00CE2-B415-4DDD-9894-19E95939260B}" srcOrd="1" destOrd="0" presId="urn:microsoft.com/office/officeart/2005/8/layout/process2"/>
    <dgm:cxn modelId="{73E3A5B1-6F32-4304-9DB2-F9BA26366218}" type="presParOf" srcId="{84A00CE2-B415-4DDD-9894-19E95939260B}" destId="{7B836F64-CC3B-44D9-9DA3-E20488A18A8E}" srcOrd="0" destOrd="0" presId="urn:microsoft.com/office/officeart/2005/8/layout/process2"/>
    <dgm:cxn modelId="{6E07348E-6BFC-41F7-A1A4-2647446D682A}" type="presParOf" srcId="{78CFC6CA-7854-4157-A3B3-255D82899920}" destId="{2CFBD2F6-7FD0-47E8-9DFB-4B770C3F98AE}" srcOrd="2" destOrd="0" presId="urn:microsoft.com/office/officeart/2005/8/layout/process2"/>
    <dgm:cxn modelId="{1F7D5CA7-ADE9-452F-9E6B-329D4C0F24C2}" type="presParOf" srcId="{78CFC6CA-7854-4157-A3B3-255D82899920}" destId="{C77A203A-32E4-4532-B1DD-D453C831A0CB}" srcOrd="3" destOrd="0" presId="urn:microsoft.com/office/officeart/2005/8/layout/process2"/>
    <dgm:cxn modelId="{0500C6DA-6280-4543-ABB3-C1202D4E5A4B}" type="presParOf" srcId="{C77A203A-32E4-4532-B1DD-D453C831A0CB}" destId="{4228048A-8E65-413B-B06A-7256FB8BA28B}" srcOrd="0" destOrd="0" presId="urn:microsoft.com/office/officeart/2005/8/layout/process2"/>
    <dgm:cxn modelId="{271789D1-44D5-4338-88EB-6439DA4884AD}" type="presParOf" srcId="{78CFC6CA-7854-4157-A3B3-255D82899920}" destId="{FAFB8BFC-434B-48C1-87E6-9221A07ECA2C}" srcOrd="4" destOrd="0" presId="urn:microsoft.com/office/officeart/2005/8/layout/process2"/>
    <dgm:cxn modelId="{EEBE6EB3-14BE-423F-913F-A1F34177C237}" type="presParOf" srcId="{78CFC6CA-7854-4157-A3B3-255D82899920}" destId="{03E4D111-DB38-4DBB-9CC4-2ACC02FCE4AC}" srcOrd="5" destOrd="0" presId="urn:microsoft.com/office/officeart/2005/8/layout/process2"/>
    <dgm:cxn modelId="{9782A6FC-E715-40BE-B9B9-F6787BFCB605}" type="presParOf" srcId="{03E4D111-DB38-4DBB-9CC4-2ACC02FCE4AC}" destId="{F9CF43BF-B79B-47B9-B47F-ACD7E43E7229}" srcOrd="0" destOrd="0" presId="urn:microsoft.com/office/officeart/2005/8/layout/process2"/>
    <dgm:cxn modelId="{D86776BB-BC98-4D10-BEFA-ECAC9A561CDC}" type="presParOf" srcId="{78CFC6CA-7854-4157-A3B3-255D82899920}" destId="{8B097A01-2D9E-4AFF-BF09-8A2E81AACDF1}"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A03E3-F341-4670-A630-6D143AA2E46F}">
      <dsp:nvSpPr>
        <dsp:cNvPr id="0" name=""/>
        <dsp:cNvSpPr/>
      </dsp:nvSpPr>
      <dsp:spPr>
        <a:xfrm>
          <a:off x="0" y="3125"/>
          <a:ext cx="1047205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486902-2486-48A7-8782-82E8DB65ED07}">
      <dsp:nvSpPr>
        <dsp:cNvPr id="0" name=""/>
        <dsp:cNvSpPr/>
      </dsp:nvSpPr>
      <dsp:spPr>
        <a:xfrm>
          <a:off x="0" y="3125"/>
          <a:ext cx="10472057" cy="53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1. Εισαγωγή</a:t>
          </a:r>
          <a:endParaRPr lang="en-US" sz="3000" kern="1200" dirty="0">
            <a:latin typeface="Times New Roman" panose="02020603050405020304" pitchFamily="18" charset="0"/>
            <a:cs typeface="Times New Roman" panose="02020603050405020304" pitchFamily="18" charset="0"/>
          </a:endParaRPr>
        </a:p>
      </dsp:txBody>
      <dsp:txXfrm>
        <a:off x="0" y="3125"/>
        <a:ext cx="10472057" cy="539756"/>
      </dsp:txXfrm>
    </dsp:sp>
    <dsp:sp modelId="{935F962B-8015-4095-9322-E596776F3DA3}">
      <dsp:nvSpPr>
        <dsp:cNvPr id="0" name=""/>
        <dsp:cNvSpPr/>
      </dsp:nvSpPr>
      <dsp:spPr>
        <a:xfrm>
          <a:off x="0" y="542881"/>
          <a:ext cx="1047205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17818-8C53-4F7C-809D-FBE91C6F49C9}">
      <dsp:nvSpPr>
        <dsp:cNvPr id="0" name=""/>
        <dsp:cNvSpPr/>
      </dsp:nvSpPr>
      <dsp:spPr>
        <a:xfrm>
          <a:off x="0" y="542881"/>
          <a:ext cx="10472057" cy="53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2. Στόχος</a:t>
          </a:r>
          <a:endParaRPr lang="en-US" sz="3000" kern="1200" dirty="0">
            <a:latin typeface="Times New Roman" panose="02020603050405020304" pitchFamily="18" charset="0"/>
            <a:cs typeface="Times New Roman" panose="02020603050405020304" pitchFamily="18" charset="0"/>
          </a:endParaRPr>
        </a:p>
      </dsp:txBody>
      <dsp:txXfrm>
        <a:off x="0" y="542881"/>
        <a:ext cx="10472057" cy="539756"/>
      </dsp:txXfrm>
    </dsp:sp>
    <dsp:sp modelId="{2BF05D06-BB04-4B63-88F6-E347CE272DA6}">
      <dsp:nvSpPr>
        <dsp:cNvPr id="0" name=""/>
        <dsp:cNvSpPr/>
      </dsp:nvSpPr>
      <dsp:spPr>
        <a:xfrm>
          <a:off x="0" y="1082637"/>
          <a:ext cx="1047205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42EA30-980A-45C2-9B7A-7CFC0B4A2E1A}">
      <dsp:nvSpPr>
        <dsp:cNvPr id="0" name=""/>
        <dsp:cNvSpPr/>
      </dsp:nvSpPr>
      <dsp:spPr>
        <a:xfrm>
          <a:off x="0" y="1082637"/>
          <a:ext cx="10472057" cy="52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3. Θεωρητικό Πλαίσιο </a:t>
          </a:r>
          <a:r>
            <a:rPr lang="el-GR" sz="1800" kern="1200" dirty="0">
              <a:latin typeface="Times New Roman" panose="02020603050405020304" pitchFamily="18" charset="0"/>
              <a:cs typeface="Times New Roman" panose="02020603050405020304" pitchFamily="18" charset="0"/>
            </a:rPr>
            <a:t>(Ουσιοποίηση, Προκατάληψη, </a:t>
          </a:r>
          <a:r>
            <a:rPr lang="el-GR" sz="1800" kern="1200" dirty="0" err="1">
              <a:latin typeface="Times New Roman" panose="02020603050405020304" pitchFamily="18" charset="0"/>
              <a:cs typeface="Times New Roman" panose="02020603050405020304" pitchFamily="18" charset="0"/>
            </a:rPr>
            <a:t>Περιστασιοποίηση</a:t>
          </a:r>
          <a:r>
            <a:rPr lang="el-GR" sz="1800" kern="1200" dirty="0">
              <a:latin typeface="Times New Roman" panose="02020603050405020304" pitchFamily="18" charset="0"/>
              <a:cs typeface="Times New Roman" panose="02020603050405020304" pitchFamily="18" charset="0"/>
            </a:rPr>
            <a:t>, Ρευστός Ρατσισμός)</a:t>
          </a:r>
          <a:r>
            <a:rPr lang="el-GR" sz="3000" kern="1200" dirty="0">
              <a:latin typeface="Times New Roman" panose="02020603050405020304" pitchFamily="18" charset="0"/>
              <a:cs typeface="Times New Roman" panose="02020603050405020304" pitchFamily="18" charset="0"/>
            </a:rPr>
            <a:t> </a:t>
          </a:r>
          <a:endParaRPr lang="en-US" sz="1800" kern="1200" dirty="0">
            <a:latin typeface="Times New Roman" panose="02020603050405020304" pitchFamily="18" charset="0"/>
            <a:cs typeface="Times New Roman" panose="02020603050405020304" pitchFamily="18" charset="0"/>
          </a:endParaRPr>
        </a:p>
      </dsp:txBody>
      <dsp:txXfrm>
        <a:off x="0" y="1082637"/>
        <a:ext cx="10472057" cy="527978"/>
      </dsp:txXfrm>
    </dsp:sp>
    <dsp:sp modelId="{5B52E047-C3F9-4D17-AB98-CF55CF30BC27}">
      <dsp:nvSpPr>
        <dsp:cNvPr id="0" name=""/>
        <dsp:cNvSpPr/>
      </dsp:nvSpPr>
      <dsp:spPr>
        <a:xfrm>
          <a:off x="0" y="1610616"/>
          <a:ext cx="1047205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33B5F4-1AB3-4E1C-BCE2-44C31B393C4B}">
      <dsp:nvSpPr>
        <dsp:cNvPr id="0" name=""/>
        <dsp:cNvSpPr/>
      </dsp:nvSpPr>
      <dsp:spPr>
        <a:xfrm>
          <a:off x="0" y="1621519"/>
          <a:ext cx="10472057" cy="53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4. Υλικό Εξέτασης </a:t>
          </a:r>
          <a:r>
            <a:rPr lang="el-GR" sz="1800" kern="1200" dirty="0">
              <a:latin typeface="Times New Roman" panose="02020603050405020304" pitchFamily="18" charset="0"/>
              <a:cs typeface="Times New Roman" panose="02020603050405020304" pitchFamily="18" charset="0"/>
            </a:rPr>
            <a:t>(3 ομιλίες βουλευτών του ΣΥΡΙΖΑ και </a:t>
          </a:r>
          <a:r>
            <a:rPr lang="el-GR" sz="1800" kern="1200" dirty="0" err="1">
              <a:latin typeface="Times New Roman" panose="02020603050405020304" pitchFamily="18" charset="0"/>
              <a:cs typeface="Times New Roman" panose="02020603050405020304" pitchFamily="18" charset="0"/>
            </a:rPr>
            <a:t>ΜέΡΑ</a:t>
          </a:r>
          <a:r>
            <a:rPr lang="el-GR" sz="1800" kern="1200" dirty="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0" y="1621519"/>
        <a:ext cx="10472057" cy="539756"/>
      </dsp:txXfrm>
    </dsp:sp>
    <dsp:sp modelId="{77083334-AAAB-4F55-AF7D-562CE56562F5}">
      <dsp:nvSpPr>
        <dsp:cNvPr id="0" name=""/>
        <dsp:cNvSpPr/>
      </dsp:nvSpPr>
      <dsp:spPr>
        <a:xfrm>
          <a:off x="0" y="2150372"/>
          <a:ext cx="1047205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FA2E93-6F11-4ED4-AB20-74107D21218C}">
      <dsp:nvSpPr>
        <dsp:cNvPr id="0" name=""/>
        <dsp:cNvSpPr/>
      </dsp:nvSpPr>
      <dsp:spPr>
        <a:xfrm>
          <a:off x="0" y="2150372"/>
          <a:ext cx="10472057" cy="53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5. Μεθοδολογικά Εργαλεία </a:t>
          </a:r>
          <a:r>
            <a:rPr lang="el-GR" sz="1800" kern="1200" dirty="0">
              <a:latin typeface="Times New Roman" panose="02020603050405020304" pitchFamily="18" charset="0"/>
              <a:cs typeface="Times New Roman" panose="02020603050405020304" pitchFamily="18" charset="0"/>
            </a:rPr>
            <a:t>(Ρητορική Ψυχολογία, Κριτική Κοινωνική Ψυχολογία)</a:t>
          </a:r>
          <a:endParaRPr lang="en-US" sz="1800" kern="1200" dirty="0">
            <a:latin typeface="Times New Roman" panose="02020603050405020304" pitchFamily="18" charset="0"/>
            <a:cs typeface="Times New Roman" panose="02020603050405020304" pitchFamily="18" charset="0"/>
          </a:endParaRPr>
        </a:p>
      </dsp:txBody>
      <dsp:txXfrm>
        <a:off x="0" y="2150372"/>
        <a:ext cx="10472057" cy="539756"/>
      </dsp:txXfrm>
    </dsp:sp>
    <dsp:sp modelId="{D5C6A009-E4AB-409D-9520-AA2DDEA52345}">
      <dsp:nvSpPr>
        <dsp:cNvPr id="0" name=""/>
        <dsp:cNvSpPr/>
      </dsp:nvSpPr>
      <dsp:spPr>
        <a:xfrm>
          <a:off x="0" y="2690128"/>
          <a:ext cx="1047205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88C43-4D9C-4815-845A-7C0285B13D04}">
      <dsp:nvSpPr>
        <dsp:cNvPr id="0" name=""/>
        <dsp:cNvSpPr/>
      </dsp:nvSpPr>
      <dsp:spPr>
        <a:xfrm>
          <a:off x="0" y="2690128"/>
          <a:ext cx="10472057" cy="53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6. Ανάλυση</a:t>
          </a:r>
          <a:endParaRPr lang="en-US" sz="3000" kern="1200" dirty="0">
            <a:latin typeface="Times New Roman" panose="02020603050405020304" pitchFamily="18" charset="0"/>
            <a:cs typeface="Times New Roman" panose="02020603050405020304" pitchFamily="18" charset="0"/>
          </a:endParaRPr>
        </a:p>
      </dsp:txBody>
      <dsp:txXfrm>
        <a:off x="0" y="2690128"/>
        <a:ext cx="10472057" cy="539756"/>
      </dsp:txXfrm>
    </dsp:sp>
    <dsp:sp modelId="{1A09EBDE-86E6-42D7-8A5A-C94D5251E69B}">
      <dsp:nvSpPr>
        <dsp:cNvPr id="0" name=""/>
        <dsp:cNvSpPr/>
      </dsp:nvSpPr>
      <dsp:spPr>
        <a:xfrm>
          <a:off x="0" y="3229884"/>
          <a:ext cx="1047205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413F4B-4695-41FA-9199-9E805F5FEF04}">
      <dsp:nvSpPr>
        <dsp:cNvPr id="0" name=""/>
        <dsp:cNvSpPr/>
      </dsp:nvSpPr>
      <dsp:spPr>
        <a:xfrm>
          <a:off x="0" y="3229884"/>
          <a:ext cx="10472057" cy="53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7. Συμπεράσματα</a:t>
          </a:r>
          <a:endParaRPr lang="en-US" sz="3000" kern="1200" dirty="0">
            <a:latin typeface="Times New Roman" panose="02020603050405020304" pitchFamily="18" charset="0"/>
            <a:cs typeface="Times New Roman" panose="02020603050405020304" pitchFamily="18" charset="0"/>
          </a:endParaRPr>
        </a:p>
      </dsp:txBody>
      <dsp:txXfrm>
        <a:off x="0" y="3229884"/>
        <a:ext cx="10472057" cy="539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499F6-CAA5-4A13-BBC8-92230765F51A}">
      <dsp:nvSpPr>
        <dsp:cNvPr id="0" name=""/>
        <dsp:cNvSpPr/>
      </dsp:nvSpPr>
      <dsp:spPr>
        <a:xfrm>
          <a:off x="253330" y="0"/>
          <a:ext cx="6960937" cy="1876913"/>
        </a:xfrm>
        <a:prstGeom prst="roundRect">
          <a:avLst>
            <a:gd name="adj" fmla="val 10000"/>
          </a:avLst>
        </a:prstGeom>
        <a:noFill/>
        <a:ln w="127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l-GR" sz="4000" kern="1200"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Διαστάσεις </a:t>
          </a:r>
          <a:r>
            <a:rPr lang="el-GR" sz="4000" kern="1200" dirty="0" err="1">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ουσιοποιημένων</a:t>
          </a:r>
          <a:r>
            <a:rPr lang="el-GR" sz="4000" kern="1200"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πεποιθήσεων </a:t>
          </a:r>
        </a:p>
      </dsp:txBody>
      <dsp:txXfrm>
        <a:off x="308303" y="54973"/>
        <a:ext cx="6850991" cy="1766967"/>
      </dsp:txXfrm>
    </dsp:sp>
    <dsp:sp modelId="{AC2F6D78-E541-403D-BD06-BF2FB755AA78}">
      <dsp:nvSpPr>
        <dsp:cNvPr id="0" name=""/>
        <dsp:cNvSpPr/>
      </dsp:nvSpPr>
      <dsp:spPr>
        <a:xfrm>
          <a:off x="949424" y="1876913"/>
          <a:ext cx="696093" cy="1248243"/>
        </a:xfrm>
        <a:custGeom>
          <a:avLst/>
          <a:gdLst/>
          <a:ahLst/>
          <a:cxnLst/>
          <a:rect l="0" t="0" r="0" b="0"/>
          <a:pathLst>
            <a:path>
              <a:moveTo>
                <a:pt x="0" y="0"/>
              </a:moveTo>
              <a:lnTo>
                <a:pt x="0" y="1248243"/>
              </a:lnTo>
              <a:lnTo>
                <a:pt x="696093" y="124824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25D9D6-CDF7-4577-900A-AB5F4168378B}">
      <dsp:nvSpPr>
        <dsp:cNvPr id="0" name=""/>
        <dsp:cNvSpPr/>
      </dsp:nvSpPr>
      <dsp:spPr>
        <a:xfrm>
          <a:off x="1645518" y="2357560"/>
          <a:ext cx="3576471" cy="1535192"/>
        </a:xfrm>
        <a:prstGeom prst="roundRect">
          <a:avLst>
            <a:gd name="adj" fmla="val 10000"/>
          </a:avLst>
        </a:prstGeom>
        <a:noFill/>
        <a:ln w="19050" cap="flat" cmpd="sng" algn="ctr">
          <a:solidFill>
            <a:srgbClr val="FFC000"/>
          </a:solidFill>
          <a:prstDash val="sysDot"/>
        </a:ln>
        <a:effectLst/>
      </dsp:spPr>
      <dsp:style>
        <a:lnRef idx="2">
          <a:scrgbClr r="0" g="0" b="0"/>
        </a:lnRef>
        <a:fillRef idx="1">
          <a:scrgbClr r="0" g="0" b="0"/>
        </a:fillRef>
        <a:effectRef idx="0">
          <a:scrgbClr r="0" g="0" b="0"/>
        </a:effectRef>
        <a:fontRef idx="minor"/>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l-GR" sz="3800" kern="1200" dirty="0">
              <a:solidFill>
                <a:schemeClr val="accent2">
                  <a:lumMod val="60000"/>
                  <a:lumOff val="40000"/>
                </a:schemeClr>
              </a:solidFill>
              <a:latin typeface="Times New Roman" panose="02020603050405020304" pitchFamily="18" charset="0"/>
              <a:cs typeface="Times New Roman" panose="02020603050405020304" pitchFamily="18" charset="0"/>
            </a:rPr>
            <a:t>Φυσικά είδη</a:t>
          </a:r>
        </a:p>
      </dsp:txBody>
      <dsp:txXfrm>
        <a:off x="1690482" y="2402524"/>
        <a:ext cx="3486543" cy="1445264"/>
      </dsp:txXfrm>
    </dsp:sp>
    <dsp:sp modelId="{FBEB985A-D246-4899-8706-D612CF844E1D}">
      <dsp:nvSpPr>
        <dsp:cNvPr id="0" name=""/>
        <dsp:cNvSpPr/>
      </dsp:nvSpPr>
      <dsp:spPr>
        <a:xfrm>
          <a:off x="949424" y="1876913"/>
          <a:ext cx="696093" cy="3240502"/>
        </a:xfrm>
        <a:custGeom>
          <a:avLst/>
          <a:gdLst/>
          <a:ahLst/>
          <a:cxnLst/>
          <a:rect l="0" t="0" r="0" b="0"/>
          <a:pathLst>
            <a:path>
              <a:moveTo>
                <a:pt x="0" y="0"/>
              </a:moveTo>
              <a:lnTo>
                <a:pt x="0" y="3240502"/>
              </a:lnTo>
              <a:lnTo>
                <a:pt x="696093" y="324050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247A07-F14A-4ED1-AFBC-3BEE8E22B79C}">
      <dsp:nvSpPr>
        <dsp:cNvPr id="0" name=""/>
        <dsp:cNvSpPr/>
      </dsp:nvSpPr>
      <dsp:spPr>
        <a:xfrm>
          <a:off x="1645518" y="4370416"/>
          <a:ext cx="3330898" cy="1493998"/>
        </a:xfrm>
        <a:prstGeom prst="roundRect">
          <a:avLst>
            <a:gd name="adj" fmla="val 10000"/>
          </a:avLst>
        </a:prstGeom>
        <a:noFill/>
        <a:ln w="19050" cap="flat" cmpd="sng" algn="ctr">
          <a:solidFill>
            <a:srgbClr val="FFC000"/>
          </a:solidFill>
          <a:prstDash val="sysDot"/>
        </a:ln>
        <a:effectLst/>
      </dsp:spPr>
      <dsp:style>
        <a:lnRef idx="2">
          <a:scrgbClr r="0" g="0" b="0"/>
        </a:lnRef>
        <a:fillRef idx="1">
          <a:scrgbClr r="0" g="0" b="0"/>
        </a:fillRef>
        <a:effectRef idx="0">
          <a:scrgbClr r="0" g="0" b="0"/>
        </a:effectRef>
        <a:fontRef idx="minor"/>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l-GR" sz="3800" kern="1200" dirty="0" err="1">
              <a:solidFill>
                <a:schemeClr val="accent2">
                  <a:lumMod val="60000"/>
                  <a:lumOff val="40000"/>
                </a:schemeClr>
              </a:solidFill>
              <a:latin typeface="Times New Roman" panose="02020603050405020304" pitchFamily="18" charset="0"/>
              <a:cs typeface="Times New Roman" panose="02020603050405020304" pitchFamily="18" charset="0"/>
            </a:rPr>
            <a:t>Εμπραγμάτωση</a:t>
          </a:r>
          <a:endParaRPr lang="el-GR" sz="3800" kern="1200" dirty="0">
            <a:solidFill>
              <a:schemeClr val="accent2">
                <a:lumMod val="60000"/>
                <a:lumOff val="40000"/>
              </a:schemeClr>
            </a:solidFill>
            <a:latin typeface="Times New Roman" panose="02020603050405020304" pitchFamily="18" charset="0"/>
            <a:cs typeface="Times New Roman" panose="02020603050405020304" pitchFamily="18" charset="0"/>
          </a:endParaRPr>
        </a:p>
      </dsp:txBody>
      <dsp:txXfrm>
        <a:off x="1689276" y="4414174"/>
        <a:ext cx="3243382" cy="1406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96B1F-C016-4B8A-BBF7-15455F096430}">
      <dsp:nvSpPr>
        <dsp:cNvPr id="0" name=""/>
        <dsp:cNvSpPr/>
      </dsp:nvSpPr>
      <dsp:spPr>
        <a:xfrm>
          <a:off x="21770" y="1127"/>
          <a:ext cx="6399006" cy="1965616"/>
        </a:xfrm>
        <a:prstGeom prst="roundRect">
          <a:avLst>
            <a:gd name="adj" fmla="val 10000"/>
          </a:avLst>
        </a:prstGeom>
        <a:solidFill>
          <a:schemeClr val="accent1">
            <a:hueOff val="0"/>
            <a:satOff val="0"/>
            <a:lumOff val="0"/>
            <a:alphaOff val="0"/>
          </a:schemeClr>
        </a:solidFill>
        <a:ln w="158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l-GR" sz="3600" b="1" kern="12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Περιστασιοποιημένη</a:t>
          </a:r>
          <a:r>
            <a:rPr lang="el-GR" sz="36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600" b="1" kern="12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ουσιοποίηση</a:t>
          </a:r>
          <a:endParaRPr lang="el-GR" sz="36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79341" y="58698"/>
        <a:ext cx="6283864" cy="1850474"/>
      </dsp:txXfrm>
    </dsp:sp>
    <dsp:sp modelId="{C208951C-9626-45ED-B5D5-594B40C338BE}">
      <dsp:nvSpPr>
        <dsp:cNvPr id="0" name=""/>
        <dsp:cNvSpPr/>
      </dsp:nvSpPr>
      <dsp:spPr>
        <a:xfrm>
          <a:off x="661670" y="1966744"/>
          <a:ext cx="639900" cy="1048664"/>
        </a:xfrm>
        <a:custGeom>
          <a:avLst/>
          <a:gdLst/>
          <a:ahLst/>
          <a:cxnLst/>
          <a:rect l="0" t="0" r="0" b="0"/>
          <a:pathLst>
            <a:path>
              <a:moveTo>
                <a:pt x="0" y="0"/>
              </a:moveTo>
              <a:lnTo>
                <a:pt x="0" y="1048664"/>
              </a:lnTo>
              <a:lnTo>
                <a:pt x="639900" y="10486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7FC921-615F-44C4-85D4-108FF92B533C}">
      <dsp:nvSpPr>
        <dsp:cNvPr id="0" name=""/>
        <dsp:cNvSpPr/>
      </dsp:nvSpPr>
      <dsp:spPr>
        <a:xfrm>
          <a:off x="1301571" y="2316299"/>
          <a:ext cx="5817688" cy="1398219"/>
        </a:xfrm>
        <a:prstGeom prst="roundRect">
          <a:avLst>
            <a:gd name="adj" fmla="val 10000"/>
          </a:avLst>
        </a:prstGeom>
        <a:solidFill>
          <a:schemeClr val="lt1">
            <a:alpha val="90000"/>
            <a:hueOff val="0"/>
            <a:satOff val="0"/>
            <a:lumOff val="0"/>
            <a:alphaOff val="0"/>
          </a:schemeClr>
        </a:solidFill>
        <a:ln w="15875"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l-GR" sz="4400" b="1" kern="1200" dirty="0">
              <a:latin typeface="Times New Roman" panose="02020603050405020304" pitchFamily="18" charset="0"/>
              <a:cs typeface="Times New Roman" panose="02020603050405020304" pitchFamily="18" charset="0"/>
            </a:rPr>
            <a:t>Πώς;</a:t>
          </a:r>
        </a:p>
        <a:p>
          <a:pPr marL="0" lvl="0" indent="0" algn="ctr" defTabSz="195580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Πολύπλοκες κατασκευές: Ουσιοποίηση και από-</a:t>
          </a:r>
          <a:r>
            <a:rPr lang="el-GR" sz="2400" kern="1200" dirty="0" err="1">
              <a:latin typeface="Times New Roman" panose="02020603050405020304" pitchFamily="18" charset="0"/>
              <a:cs typeface="Times New Roman" panose="02020603050405020304" pitchFamily="18" charset="0"/>
            </a:rPr>
            <a:t>ουσιοποίηση</a:t>
          </a:r>
          <a:r>
            <a:rPr lang="el-GR" sz="2400" kern="1200" dirty="0">
              <a:latin typeface="Times New Roman" panose="02020603050405020304" pitchFamily="18" charset="0"/>
              <a:cs typeface="Times New Roman" panose="02020603050405020304" pitchFamily="18" charset="0"/>
            </a:rPr>
            <a:t> </a:t>
          </a:r>
        </a:p>
      </dsp:txBody>
      <dsp:txXfrm>
        <a:off x="1342523" y="2357251"/>
        <a:ext cx="5735784" cy="1316315"/>
      </dsp:txXfrm>
    </dsp:sp>
    <dsp:sp modelId="{756FDC54-3C87-4918-8C66-7FFE8596F970}">
      <dsp:nvSpPr>
        <dsp:cNvPr id="0" name=""/>
        <dsp:cNvSpPr/>
      </dsp:nvSpPr>
      <dsp:spPr>
        <a:xfrm>
          <a:off x="661670" y="1966744"/>
          <a:ext cx="639900" cy="2796438"/>
        </a:xfrm>
        <a:custGeom>
          <a:avLst/>
          <a:gdLst/>
          <a:ahLst/>
          <a:cxnLst/>
          <a:rect l="0" t="0" r="0" b="0"/>
          <a:pathLst>
            <a:path>
              <a:moveTo>
                <a:pt x="0" y="0"/>
              </a:moveTo>
              <a:lnTo>
                <a:pt x="0" y="2796438"/>
              </a:lnTo>
              <a:lnTo>
                <a:pt x="639900" y="27964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0D3E4C-F111-4350-9AD7-4E65BBCC6B86}">
      <dsp:nvSpPr>
        <dsp:cNvPr id="0" name=""/>
        <dsp:cNvSpPr/>
      </dsp:nvSpPr>
      <dsp:spPr>
        <a:xfrm>
          <a:off x="1301571" y="4064073"/>
          <a:ext cx="5075804" cy="1398219"/>
        </a:xfrm>
        <a:prstGeom prst="roundRect">
          <a:avLst>
            <a:gd name="adj" fmla="val 10000"/>
          </a:avLst>
        </a:prstGeom>
        <a:solidFill>
          <a:schemeClr val="lt1">
            <a:alpha val="90000"/>
            <a:hueOff val="0"/>
            <a:satOff val="0"/>
            <a:lumOff val="0"/>
            <a:alphaOff val="0"/>
          </a:schemeClr>
        </a:solidFill>
        <a:ln w="15875" cap="flat" cmpd="sng" algn="ctr">
          <a:solidFill>
            <a:srgbClr val="FFC000"/>
          </a:solidFill>
          <a:prstDash val="solid"/>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l-GR" sz="4400" b="1" kern="1200" dirty="0">
              <a:latin typeface="Times New Roman" panose="02020603050405020304" pitchFamily="18" charset="0"/>
              <a:cs typeface="Times New Roman" panose="02020603050405020304" pitchFamily="18" charset="0"/>
            </a:rPr>
            <a:t>Γιατί;</a:t>
          </a:r>
        </a:p>
        <a:p>
          <a:pPr marL="0" lvl="0" indent="0" algn="ctr" defTabSz="195580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(Ρητορικός) αποκλεισμός ή ενδυνάμωση ομάδων </a:t>
          </a:r>
        </a:p>
      </dsp:txBody>
      <dsp:txXfrm>
        <a:off x="1342523" y="4105025"/>
        <a:ext cx="4993900" cy="1316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4DA00-F26E-4651-ADF7-9E076A3FD3D6}">
      <dsp:nvSpPr>
        <dsp:cNvPr id="0" name=""/>
        <dsp:cNvSpPr/>
      </dsp:nvSpPr>
      <dsp:spPr>
        <a:xfrm>
          <a:off x="1405295" y="0"/>
          <a:ext cx="6836330" cy="2734532"/>
        </a:xfrm>
        <a:prstGeom prst="leftRightRibbon">
          <a:avLst/>
        </a:prstGeom>
        <a:solidFill>
          <a:schemeClr val="accent1">
            <a:lumMod val="50000"/>
          </a:schemeClr>
        </a:solidFill>
        <a:ln w="158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496C85BB-2FF8-4ACF-8A67-96BAAC2DA26A}">
      <dsp:nvSpPr>
        <dsp:cNvPr id="0" name=""/>
        <dsp:cNvSpPr/>
      </dsp:nvSpPr>
      <dsp:spPr>
        <a:xfrm>
          <a:off x="2225655" y="478543"/>
          <a:ext cx="2255988" cy="13399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a:lnSpc>
              <a:spcPct val="90000"/>
            </a:lnSpc>
            <a:spcBef>
              <a:spcPct val="0"/>
            </a:spcBef>
            <a:spcAft>
              <a:spcPct val="35000"/>
            </a:spcAft>
            <a:buNone/>
          </a:pPr>
          <a:r>
            <a:rPr lang="el-GR" sz="3200" kern="1200" dirty="0">
              <a:solidFill>
                <a:schemeClr val="tx1"/>
              </a:solidFill>
              <a:latin typeface="Times New Roman" panose="02020603050405020304" pitchFamily="18" charset="0"/>
              <a:cs typeface="Times New Roman" panose="02020603050405020304" pitchFamily="18" charset="0"/>
            </a:rPr>
            <a:t>Ουσιοποίηση</a:t>
          </a:r>
        </a:p>
      </dsp:txBody>
      <dsp:txXfrm>
        <a:off x="2225655" y="478543"/>
        <a:ext cx="2255988" cy="1339920"/>
      </dsp:txXfrm>
    </dsp:sp>
    <dsp:sp modelId="{57E0B4D6-7D3F-4D1B-8237-0A53DC9BB15E}">
      <dsp:nvSpPr>
        <dsp:cNvPr id="0" name=""/>
        <dsp:cNvSpPr/>
      </dsp:nvSpPr>
      <dsp:spPr>
        <a:xfrm>
          <a:off x="4823460" y="916068"/>
          <a:ext cx="2666168" cy="13399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a:lnSpc>
              <a:spcPct val="90000"/>
            </a:lnSpc>
            <a:spcBef>
              <a:spcPct val="0"/>
            </a:spcBef>
            <a:spcAft>
              <a:spcPct val="35000"/>
            </a:spcAft>
            <a:buNone/>
          </a:pPr>
          <a:r>
            <a:rPr lang="el-GR" sz="3200" kern="1200" dirty="0">
              <a:latin typeface="Times New Roman" panose="02020603050405020304" pitchFamily="18" charset="0"/>
              <a:cs typeface="Times New Roman" panose="02020603050405020304" pitchFamily="18" charset="0"/>
            </a:rPr>
            <a:t>Από-</a:t>
          </a:r>
          <a:r>
            <a:rPr lang="el-GR" sz="3200" kern="1200" dirty="0" err="1">
              <a:latin typeface="Times New Roman" panose="02020603050405020304" pitchFamily="18" charset="0"/>
              <a:cs typeface="Times New Roman" panose="02020603050405020304" pitchFamily="18" charset="0"/>
            </a:rPr>
            <a:t>ουσιοποίηση</a:t>
          </a:r>
          <a:endParaRPr lang="el-GR" sz="3200" kern="1200" dirty="0">
            <a:latin typeface="Times New Roman" panose="02020603050405020304" pitchFamily="18" charset="0"/>
            <a:cs typeface="Times New Roman" panose="02020603050405020304" pitchFamily="18" charset="0"/>
          </a:endParaRPr>
        </a:p>
      </dsp:txBody>
      <dsp:txXfrm>
        <a:off x="4823460" y="916068"/>
        <a:ext cx="2666168" cy="1339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0E9DD-6A20-4FD6-9C41-96A193E78FFB}">
      <dsp:nvSpPr>
        <dsp:cNvPr id="0" name=""/>
        <dsp:cNvSpPr/>
      </dsp:nvSpPr>
      <dsp:spPr>
        <a:xfrm>
          <a:off x="0" y="0"/>
          <a:ext cx="10058399"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7BAB073-89C1-4B9C-A7A0-68214DBB0769}">
      <dsp:nvSpPr>
        <dsp:cNvPr id="0" name=""/>
        <dsp:cNvSpPr/>
      </dsp:nvSpPr>
      <dsp:spPr>
        <a:xfrm>
          <a:off x="0" y="0"/>
          <a:ext cx="10058399" cy="201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l-GR" sz="3900" kern="1200" dirty="0">
              <a:latin typeface="Times New Roman" panose="02020603050405020304" pitchFamily="18" charset="0"/>
              <a:cs typeface="Times New Roman" panose="02020603050405020304" pitchFamily="18" charset="0"/>
            </a:rPr>
            <a:t>1. Ρητορική Ψυχολογία </a:t>
          </a:r>
          <a:r>
            <a:rPr lang="el-GR" sz="2800" kern="1200" dirty="0">
              <a:latin typeface="Times New Roman" panose="02020603050405020304" pitchFamily="18" charset="0"/>
              <a:cs typeface="Times New Roman" panose="02020603050405020304" pitchFamily="18" charset="0"/>
            </a:rPr>
            <a:t>(</a:t>
          </a:r>
          <a:r>
            <a:rPr lang="en-US" sz="2800" kern="1200" dirty="0" err="1">
              <a:latin typeface="Times New Roman" panose="02020603050405020304" pitchFamily="18" charset="0"/>
              <a:cs typeface="Times New Roman" panose="02020603050405020304" pitchFamily="18" charset="0"/>
            </a:rPr>
            <a:t>Billig</a:t>
          </a:r>
          <a:r>
            <a:rPr lang="en-US" sz="2800" kern="1200" dirty="0">
              <a:latin typeface="Times New Roman" panose="02020603050405020304" pitchFamily="18" charset="0"/>
              <a:cs typeface="Times New Roman" panose="02020603050405020304" pitchFamily="18" charset="0"/>
            </a:rPr>
            <a:t> 1996</a:t>
          </a:r>
          <a:r>
            <a:rPr lang="el-GR" sz="2800" kern="12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dsp:txBody>
      <dsp:txXfrm>
        <a:off x="0" y="0"/>
        <a:ext cx="10058399" cy="2011362"/>
      </dsp:txXfrm>
    </dsp:sp>
    <dsp:sp modelId="{F1D036FD-548F-4AED-B855-EF20FE8008F8}">
      <dsp:nvSpPr>
        <dsp:cNvPr id="0" name=""/>
        <dsp:cNvSpPr/>
      </dsp:nvSpPr>
      <dsp:spPr>
        <a:xfrm>
          <a:off x="0" y="2011362"/>
          <a:ext cx="10058399" cy="0"/>
        </a:xfrm>
        <a:prstGeom prst="line">
          <a:avLst/>
        </a:prstGeom>
        <a:gradFill rotWithShape="0">
          <a:gsLst>
            <a:gs pos="0">
              <a:schemeClr val="accent2">
                <a:hueOff val="0"/>
                <a:satOff val="0"/>
                <a:lumOff val="-10980"/>
                <a:alphaOff val="0"/>
                <a:shade val="85000"/>
                <a:satMod val="130000"/>
              </a:schemeClr>
            </a:gs>
            <a:gs pos="34000">
              <a:schemeClr val="accent2">
                <a:hueOff val="0"/>
                <a:satOff val="0"/>
                <a:lumOff val="-10980"/>
                <a:alphaOff val="0"/>
                <a:shade val="87000"/>
                <a:satMod val="125000"/>
              </a:schemeClr>
            </a:gs>
            <a:gs pos="70000">
              <a:schemeClr val="accent2">
                <a:hueOff val="0"/>
                <a:satOff val="0"/>
                <a:lumOff val="-10980"/>
                <a:alphaOff val="0"/>
                <a:tint val="100000"/>
                <a:shade val="90000"/>
                <a:satMod val="130000"/>
              </a:schemeClr>
            </a:gs>
            <a:gs pos="100000">
              <a:schemeClr val="accent2">
                <a:hueOff val="0"/>
                <a:satOff val="0"/>
                <a:lumOff val="-10980"/>
                <a:alphaOff val="0"/>
                <a:tint val="100000"/>
                <a:shade val="100000"/>
                <a:satMod val="110000"/>
              </a:schemeClr>
            </a:gs>
          </a:gsLst>
          <a:path path="circle">
            <a:fillToRect l="100000" t="100000" r="100000" b="100000"/>
          </a:path>
        </a:gradFill>
        <a:ln w="12700" cap="flat" cmpd="sng" algn="ctr">
          <a:solidFill>
            <a:schemeClr val="accent2">
              <a:hueOff val="0"/>
              <a:satOff val="0"/>
              <a:lumOff val="-1098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4B308C5-95AB-40C2-B15D-4F212E05213A}">
      <dsp:nvSpPr>
        <dsp:cNvPr id="0" name=""/>
        <dsp:cNvSpPr/>
      </dsp:nvSpPr>
      <dsp:spPr>
        <a:xfrm>
          <a:off x="0" y="2011362"/>
          <a:ext cx="10058399" cy="201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l-GR" sz="3900" kern="1200" dirty="0">
              <a:latin typeface="Times New Roman" panose="02020603050405020304" pitchFamily="18" charset="0"/>
              <a:cs typeface="Times New Roman" panose="02020603050405020304" pitchFamily="18" charset="0"/>
            </a:rPr>
            <a:t>2. Κριτική Κοινωνική </a:t>
          </a:r>
          <a:r>
            <a:rPr lang="el-GR" sz="3900" kern="1200" dirty="0" err="1">
              <a:latin typeface="Times New Roman" panose="02020603050405020304" pitchFamily="18" charset="0"/>
              <a:cs typeface="Times New Roman" panose="02020603050405020304" pitchFamily="18" charset="0"/>
            </a:rPr>
            <a:t>Λογοψυχολογία</a:t>
          </a:r>
          <a:r>
            <a:rPr lang="el-GR" sz="3900" kern="1200" dirty="0">
              <a:latin typeface="Times New Roman" panose="02020603050405020304" pitchFamily="18" charset="0"/>
              <a:cs typeface="Times New Roman" panose="02020603050405020304" pitchFamily="18" charset="0"/>
            </a:rPr>
            <a:t> </a:t>
          </a:r>
          <a:r>
            <a:rPr lang="el-GR" sz="2800" kern="1200" dirty="0">
              <a:latin typeface="Times New Roman" panose="02020603050405020304" pitchFamily="18" charset="0"/>
              <a:cs typeface="Times New Roman" panose="02020603050405020304" pitchFamily="18" charset="0"/>
            </a:rPr>
            <a:t>(</a:t>
          </a:r>
          <a:r>
            <a:rPr lang="en-US" sz="2800" kern="1200" dirty="0">
              <a:latin typeface="Times New Roman" panose="02020603050405020304" pitchFamily="18" charset="0"/>
              <a:cs typeface="Times New Roman" panose="02020603050405020304" pitchFamily="18" charset="0"/>
            </a:rPr>
            <a:t>Wetherell 1998, </a:t>
          </a:r>
          <a:r>
            <a:rPr lang="en-US" sz="2800" kern="1200" dirty="0" err="1">
              <a:latin typeface="Times New Roman" panose="02020603050405020304" pitchFamily="18" charset="0"/>
              <a:cs typeface="Times New Roman" panose="02020603050405020304" pitchFamily="18" charset="0"/>
            </a:rPr>
            <a:t>Bozatzis</a:t>
          </a:r>
          <a:r>
            <a:rPr lang="en-US" sz="2800" kern="1200" dirty="0">
              <a:latin typeface="Times New Roman" panose="02020603050405020304" pitchFamily="18" charset="0"/>
              <a:cs typeface="Times New Roman" panose="02020603050405020304" pitchFamily="18" charset="0"/>
            </a:rPr>
            <a:t> 2009</a:t>
          </a:r>
          <a:r>
            <a:rPr lang="el-GR" sz="2800" kern="12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dsp:txBody>
      <dsp:txXfrm>
        <a:off x="0" y="2011362"/>
        <a:ext cx="10058399" cy="20113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EF729-5714-4FF8-9649-14D5D7826B6F}">
      <dsp:nvSpPr>
        <dsp:cNvPr id="0" name=""/>
        <dsp:cNvSpPr/>
      </dsp:nvSpPr>
      <dsp:spPr>
        <a:xfrm>
          <a:off x="356299" y="0"/>
          <a:ext cx="11109285" cy="950524"/>
        </a:xfrm>
        <a:prstGeom prst="roundRect">
          <a:avLst>
            <a:gd name="adj" fmla="val 10000"/>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solidFill>
              <a:latin typeface="Times New Roman" panose="02020603050405020304" pitchFamily="18" charset="0"/>
              <a:cs typeface="Times New Roman" panose="02020603050405020304" pitchFamily="18" charset="0"/>
            </a:rPr>
            <a:t>Γραμμή επιχειρηματολογίας: Ο ανθρωπισμός Ελλήνων/</a:t>
          </a:r>
          <a:r>
            <a:rPr lang="el-GR" sz="1800" kern="1200" dirty="0" err="1">
              <a:solidFill>
                <a:schemeClr val="bg1"/>
              </a:solidFill>
              <a:latin typeface="Times New Roman" panose="02020603050405020304" pitchFamily="18" charset="0"/>
              <a:cs typeface="Times New Roman" panose="02020603050405020304" pitchFamily="18" charset="0"/>
            </a:rPr>
            <a:t>ιδων</a:t>
          </a:r>
          <a:r>
            <a:rPr lang="el-GR" sz="1800" kern="1200" dirty="0">
              <a:solidFill>
                <a:schemeClr val="bg1"/>
              </a:solidFill>
              <a:latin typeface="Times New Roman" panose="02020603050405020304" pitchFamily="18" charset="0"/>
              <a:cs typeface="Times New Roman" panose="02020603050405020304" pitchFamily="18" charset="0"/>
            </a:rPr>
            <a:t>  (γραμμή επιχειρηματολογίας 1) ανταπαντά στην προσπάθεια του απολύτως ‘χρεοκοπημένου κράτους’ να περάσει τον διαχωρισμό μεταξύ πρόσφυγα/</a:t>
          </a:r>
          <a:r>
            <a:rPr lang="el-GR" sz="1800" kern="1200" dirty="0" err="1">
              <a:solidFill>
                <a:schemeClr val="bg1"/>
              </a:solidFill>
              <a:latin typeface="Times New Roman" panose="02020603050405020304" pitchFamily="18" charset="0"/>
              <a:cs typeface="Times New Roman" panose="02020603050405020304" pitchFamily="18" charset="0"/>
            </a:rPr>
            <a:t>ισσας</a:t>
          </a:r>
          <a:r>
            <a:rPr lang="el-GR" sz="1800" kern="1200" dirty="0">
              <a:solidFill>
                <a:schemeClr val="bg1"/>
              </a:solidFill>
              <a:latin typeface="Times New Roman" panose="02020603050405020304" pitchFamily="18" charset="0"/>
              <a:cs typeface="Times New Roman" panose="02020603050405020304" pitchFamily="18" charset="0"/>
            </a:rPr>
            <a:t> και μετανάστη/</a:t>
          </a:r>
          <a:r>
            <a:rPr lang="el-GR" sz="1800" kern="1200" dirty="0" err="1">
              <a:solidFill>
                <a:schemeClr val="bg1"/>
              </a:solidFill>
              <a:latin typeface="Times New Roman" panose="02020603050405020304" pitchFamily="18" charset="0"/>
              <a:cs typeface="Times New Roman" panose="02020603050405020304" pitchFamily="18" charset="0"/>
            </a:rPr>
            <a:t>τριας</a:t>
          </a:r>
          <a:r>
            <a:rPr lang="el-GR" sz="1800" kern="1200" dirty="0">
              <a:solidFill>
                <a:schemeClr val="bg1"/>
              </a:solidFill>
              <a:latin typeface="Times New Roman" panose="02020603050405020304" pitchFamily="18" charset="0"/>
              <a:cs typeface="Times New Roman" panose="02020603050405020304" pitchFamily="18" charset="0"/>
            </a:rPr>
            <a:t> και, κατ’ επέκταση, να αποκλείσει μετανάστες/</a:t>
          </a:r>
          <a:r>
            <a:rPr lang="el-GR" sz="1800" kern="1200" dirty="0" err="1">
              <a:solidFill>
                <a:schemeClr val="bg1"/>
              </a:solidFill>
              <a:latin typeface="Times New Roman" panose="02020603050405020304" pitchFamily="18" charset="0"/>
              <a:cs typeface="Times New Roman" panose="02020603050405020304" pitchFamily="18" charset="0"/>
            </a:rPr>
            <a:t>τριες</a:t>
          </a:r>
          <a:r>
            <a:rPr lang="el-GR" sz="1800" kern="1200" dirty="0">
              <a:solidFill>
                <a:schemeClr val="bg1"/>
              </a:solidFill>
              <a:latin typeface="Times New Roman" panose="02020603050405020304" pitchFamily="18" charset="0"/>
              <a:cs typeface="Times New Roman" panose="02020603050405020304" pitchFamily="18" charset="0"/>
            </a:rPr>
            <a:t> με τη μη χορήγηση ασύλου (γραμμή επιχειρηματολογίας 2, δεν λέγεται ρητά στο κείμενο) </a:t>
          </a:r>
        </a:p>
      </dsp:txBody>
      <dsp:txXfrm>
        <a:off x="384139" y="27840"/>
        <a:ext cx="11053605" cy="894844"/>
      </dsp:txXfrm>
    </dsp:sp>
    <dsp:sp modelId="{84A00CE2-B415-4DDD-9894-19E95939260B}">
      <dsp:nvSpPr>
        <dsp:cNvPr id="0" name=""/>
        <dsp:cNvSpPr/>
      </dsp:nvSpPr>
      <dsp:spPr>
        <a:xfrm rot="5400000">
          <a:off x="5765724" y="971453"/>
          <a:ext cx="290435" cy="345388"/>
        </a:xfrm>
        <a:prstGeom prst="rightArrow">
          <a:avLst>
            <a:gd name="adj1" fmla="val 60000"/>
            <a:gd name="adj2" fmla="val 50000"/>
          </a:avLst>
        </a:prstGeom>
        <a:solidFill>
          <a:srgbClr val="FFC000"/>
        </a:solidFill>
        <a:ln>
          <a:solidFill>
            <a:schemeClr val="bg1">
              <a:lumMod val="50000"/>
              <a:lumOff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rot="-5400000">
        <a:off x="5807326" y="998929"/>
        <a:ext cx="207232" cy="203305"/>
      </dsp:txXfrm>
    </dsp:sp>
    <dsp:sp modelId="{2CFBD2F6-7FD0-47E8-9DFB-4B770C3F98AE}">
      <dsp:nvSpPr>
        <dsp:cNvPr id="0" name=""/>
        <dsp:cNvSpPr/>
      </dsp:nvSpPr>
      <dsp:spPr>
        <a:xfrm>
          <a:off x="490832" y="1337771"/>
          <a:ext cx="10840220" cy="432817"/>
        </a:xfrm>
        <a:prstGeom prst="roundRect">
          <a:avLst>
            <a:gd name="adj" fmla="val 10000"/>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969696"/>
            </a:buClr>
            <a:buSzPct val="100000"/>
            <a:buFont typeface="Calibri" panose="020F0502020204030204" pitchFamily="34" charset="0"/>
            <a:buNone/>
          </a:pPr>
          <a:r>
            <a:rPr kumimoji="0" lang="el-GR" sz="1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Ρητορικές στρατηγικές: 1) Λίστα με τρία σημεία: α) Ξένιος Δίας, β) Καβάφης, γ) νησιώτες/</a:t>
          </a:r>
          <a:r>
            <a:rPr kumimoji="0" lang="el-GR" sz="18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ισσες</a:t>
          </a:r>
          <a:r>
            <a:rPr kumimoji="0" lang="el-GR" sz="1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κρατούν αγκαλιά προσφυγόπουλα. 2) ακραίες διατυπώσεις «απολύτως χρεοκοπημένο» για ανεπάρκεια Ελληνικού κράτους.</a:t>
          </a:r>
        </a:p>
      </dsp:txBody>
      <dsp:txXfrm>
        <a:off x="503509" y="1350448"/>
        <a:ext cx="10814866" cy="407463"/>
      </dsp:txXfrm>
    </dsp:sp>
    <dsp:sp modelId="{C77A203A-32E4-4532-B1DD-D453C831A0CB}">
      <dsp:nvSpPr>
        <dsp:cNvPr id="0" name=""/>
        <dsp:cNvSpPr/>
      </dsp:nvSpPr>
      <dsp:spPr>
        <a:xfrm rot="5400000">
          <a:off x="5745910" y="1789777"/>
          <a:ext cx="287823" cy="345388"/>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rot="-5400000">
        <a:off x="5786206" y="1818560"/>
        <a:ext cx="207232" cy="201476"/>
      </dsp:txXfrm>
    </dsp:sp>
    <dsp:sp modelId="{B0F42EE5-12F8-4196-8B8F-ED3D0375092B}">
      <dsp:nvSpPr>
        <dsp:cNvPr id="0" name=""/>
        <dsp:cNvSpPr/>
      </dsp:nvSpPr>
      <dsp:spPr>
        <a:xfrm>
          <a:off x="460223" y="2154353"/>
          <a:ext cx="10901438" cy="767529"/>
        </a:xfrm>
        <a:prstGeom prst="roundRect">
          <a:avLst>
            <a:gd name="adj" fmla="val 10000"/>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969696"/>
            </a:buClr>
            <a:buSzPct val="100000"/>
            <a:buFont typeface="Calibri" panose="020F0502020204030204" pitchFamily="34" charset="0"/>
            <a:buNone/>
          </a:pPr>
          <a:r>
            <a:rPr lang="el-GR" sz="1800" kern="1200" dirty="0">
              <a:solidFill>
                <a:schemeClr val="bg1"/>
              </a:solidFill>
              <a:latin typeface="Times New Roman" panose="02020603050405020304" pitchFamily="18" charset="0"/>
              <a:cs typeface="Times New Roman" panose="02020603050405020304" pitchFamily="18" charset="0"/>
            </a:rPr>
            <a:t>Ουσιοποίηση των Ελλήνων/</a:t>
          </a:r>
          <a:r>
            <a:rPr lang="el-GR" sz="1800" kern="1200" dirty="0" err="1">
              <a:solidFill>
                <a:schemeClr val="bg1"/>
              </a:solidFill>
              <a:latin typeface="Times New Roman" panose="02020603050405020304" pitchFamily="18" charset="0"/>
              <a:cs typeface="Times New Roman" panose="02020603050405020304" pitchFamily="18" charset="0"/>
            </a:rPr>
            <a:t>ιδων</a:t>
          </a:r>
          <a:r>
            <a:rPr lang="el-GR" sz="1800" kern="1200" dirty="0">
              <a:solidFill>
                <a:schemeClr val="bg1"/>
              </a:solidFill>
              <a:latin typeface="Times New Roman" panose="02020603050405020304" pitchFamily="18" charset="0"/>
              <a:cs typeface="Times New Roman" panose="02020603050405020304" pitchFamily="18" charset="0"/>
            </a:rPr>
            <a:t> </a:t>
          </a:r>
          <a:r>
            <a:rPr lang="el-GR"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ελληνικότητα αμετάβλητο διαχρονικό χαρακτηριστικό που φαίνεται να συνομιλεί με το ‘ξένο’ και το αποδέχεται  ανθρωπισμός ως ουσία </a:t>
          </a:r>
          <a:r>
            <a:rPr lang="en-US"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E</a:t>
          </a:r>
          <a:r>
            <a:rPr lang="el-GR" sz="1800" kern="1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λλήνων</a:t>
          </a:r>
          <a:r>
            <a:rPr lang="el-GR"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l-GR" sz="1800" kern="1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ιδων</a:t>
          </a:r>
          <a:r>
            <a:rPr lang="el-GR"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δεν κάνει διαχωρισμούς  </a:t>
          </a:r>
          <a:r>
            <a:rPr lang="el-GR" sz="1800" b="1"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ΤΑΣΣΕΤΑΙ ΥΠΕΡ ΞΕΝΩΝ, ΑΠΟΔΟΧΗ</a:t>
          </a:r>
          <a:endParaRPr kumimoji="0" lang="el-GR"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dsp:txBody>
      <dsp:txXfrm>
        <a:off x="482703" y="2176833"/>
        <a:ext cx="10856478" cy="722569"/>
      </dsp:txXfrm>
    </dsp:sp>
    <dsp:sp modelId="{73404493-2A48-4D0C-9BC3-8FD313C7BBCB}">
      <dsp:nvSpPr>
        <dsp:cNvPr id="0" name=""/>
        <dsp:cNvSpPr/>
      </dsp:nvSpPr>
      <dsp:spPr>
        <a:xfrm rot="5400000">
          <a:off x="5767030" y="2941071"/>
          <a:ext cx="287823" cy="345388"/>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rot="-5400000">
        <a:off x="5807326" y="2969854"/>
        <a:ext cx="207232" cy="201476"/>
      </dsp:txXfrm>
    </dsp:sp>
    <dsp:sp modelId="{FAFB8BFC-434B-48C1-87E6-9221A07ECA2C}">
      <dsp:nvSpPr>
        <dsp:cNvPr id="0" name=""/>
        <dsp:cNvSpPr/>
      </dsp:nvSpPr>
      <dsp:spPr>
        <a:xfrm>
          <a:off x="490847" y="3305648"/>
          <a:ext cx="10840189" cy="767529"/>
        </a:xfrm>
        <a:prstGeom prst="roundRect">
          <a:avLst>
            <a:gd name="adj" fmla="val 10000"/>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Έλληνας </a:t>
          </a:r>
          <a:r>
            <a:rPr lang="en-US"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vs </a:t>
          </a:r>
          <a:r>
            <a:rPr lang="el-GR"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Ξένος (</a:t>
          </a:r>
          <a:r>
            <a:rPr lang="el-GR" sz="1800" i="1"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ξένα/παγκόσμια, διαφορετικά/ίδια</a:t>
          </a:r>
          <a:r>
            <a:rPr lang="el-GR"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 διαχωριστικότητα (σαφή όρια + κριτήρια υποταγής) καθ’ όλη τη μακρά ιστορία της αναλλοίωτης Ελληνικής ταυτότητας</a:t>
          </a:r>
        </a:p>
      </dsp:txBody>
      <dsp:txXfrm>
        <a:off x="513327" y="3328128"/>
        <a:ext cx="10795229" cy="722569"/>
      </dsp:txXfrm>
    </dsp:sp>
    <dsp:sp modelId="{53C711D0-B0D0-49AC-8C14-FCC9BDA17C5D}">
      <dsp:nvSpPr>
        <dsp:cNvPr id="0" name=""/>
        <dsp:cNvSpPr/>
      </dsp:nvSpPr>
      <dsp:spPr>
        <a:xfrm rot="5400000">
          <a:off x="5767030" y="4092366"/>
          <a:ext cx="287823" cy="345388"/>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rot="-5400000">
        <a:off x="5807326" y="4121149"/>
        <a:ext cx="207232" cy="201476"/>
      </dsp:txXfrm>
    </dsp:sp>
    <dsp:sp modelId="{76EC6F73-6ACE-4249-A80D-0858C12FE5E7}">
      <dsp:nvSpPr>
        <dsp:cNvPr id="0" name=""/>
        <dsp:cNvSpPr/>
      </dsp:nvSpPr>
      <dsp:spPr>
        <a:xfrm>
          <a:off x="490832" y="4456942"/>
          <a:ext cx="10840220" cy="455666"/>
        </a:xfrm>
        <a:prstGeom prst="roundRect">
          <a:avLst>
            <a:gd name="adj" fmla="val 10000"/>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solidFill>
                <a:schemeClr val="bg1"/>
              </a:solidFill>
              <a:latin typeface="Times New Roman" panose="02020603050405020304" pitchFamily="18" charset="0"/>
              <a:cs typeface="Times New Roman" panose="02020603050405020304" pitchFamily="18" charset="0"/>
            </a:rPr>
            <a:t>Μπορούν να γίνουν </a:t>
          </a:r>
          <a:r>
            <a:rPr lang="el-GR" sz="1900" kern="1200" dirty="0" err="1">
              <a:solidFill>
                <a:schemeClr val="bg1"/>
              </a:solidFill>
              <a:latin typeface="Times New Roman" panose="02020603050405020304" pitchFamily="18" charset="0"/>
              <a:cs typeface="Times New Roman" panose="02020603050405020304" pitchFamily="18" charset="0"/>
            </a:rPr>
            <a:t>συνδιαμορφωτές</a:t>
          </a:r>
          <a:r>
            <a:rPr lang="el-GR" sz="1900" kern="1200" dirty="0">
              <a:solidFill>
                <a:schemeClr val="bg1"/>
              </a:solidFill>
              <a:latin typeface="Times New Roman" panose="02020603050405020304" pitchFamily="18" charset="0"/>
              <a:cs typeface="Times New Roman" panose="02020603050405020304" pitchFamily="18" charset="0"/>
            </a:rPr>
            <a:t> της Ελληνικής Εθνικής ταυτότητας; </a:t>
          </a:r>
        </a:p>
      </dsp:txBody>
      <dsp:txXfrm>
        <a:off x="504178" y="4470288"/>
        <a:ext cx="10813528" cy="428974"/>
      </dsp:txXfrm>
    </dsp:sp>
    <dsp:sp modelId="{69F0A20C-36C0-4A48-9624-30D05C016967}">
      <dsp:nvSpPr>
        <dsp:cNvPr id="0" name=""/>
        <dsp:cNvSpPr/>
      </dsp:nvSpPr>
      <dsp:spPr>
        <a:xfrm rot="5472834">
          <a:off x="5756761" y="4933539"/>
          <a:ext cx="290500" cy="345388"/>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rot="-5400000">
        <a:off x="5799318" y="4960993"/>
        <a:ext cx="207232" cy="203350"/>
      </dsp:txXfrm>
    </dsp:sp>
    <dsp:sp modelId="{14F1EAD0-D876-48D7-AC6F-02DFDE4BEC67}">
      <dsp:nvSpPr>
        <dsp:cNvPr id="0" name=""/>
        <dsp:cNvSpPr/>
      </dsp:nvSpPr>
      <dsp:spPr>
        <a:xfrm>
          <a:off x="469710" y="5299857"/>
          <a:ext cx="10840220" cy="763484"/>
        </a:xfrm>
        <a:prstGeom prst="roundRect">
          <a:avLst>
            <a:gd name="adj" fmla="val 10000"/>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chemeClr val="bg1"/>
              </a:solidFill>
              <a:latin typeface="Times New Roman" panose="02020603050405020304" pitchFamily="18" charset="0"/>
              <a:cs typeface="Times New Roman" panose="02020603050405020304" pitchFamily="18" charset="0"/>
            </a:rPr>
            <a:t>ΔΕΝ ΜΠΟΡΟΥΝ </a:t>
          </a:r>
          <a:r>
            <a:rPr lang="el-GR" sz="24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l-GR" sz="2400" kern="1200" dirty="0">
              <a:solidFill>
                <a:schemeClr val="bg1"/>
              </a:solidFill>
              <a:latin typeface="Times New Roman" panose="02020603050405020304" pitchFamily="18" charset="0"/>
              <a:cs typeface="Times New Roman" panose="02020603050405020304" pitchFamily="18" charset="0"/>
            </a:rPr>
            <a:t>ΔΕΝ ΚΙΝΔΥΝΕΥΟΥΜΕ </a:t>
          </a:r>
          <a:r>
            <a:rPr lang="el-GR" sz="24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ΘΑ ΤΟΥΣ ΑΦΟΜΟΙΩΣΟΥΜΕ  </a:t>
          </a:r>
          <a:r>
            <a:rPr lang="el-GR" sz="2400" b="1"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ΡΕΥΣΤΟΣ ΡΑΣΤΙΣΜΟΣ</a:t>
          </a:r>
          <a:endParaRPr lang="el-GR" sz="2400" b="1" kern="1200" dirty="0">
            <a:solidFill>
              <a:schemeClr val="bg1"/>
            </a:solidFill>
            <a:latin typeface="Times New Roman" panose="02020603050405020304" pitchFamily="18" charset="0"/>
            <a:cs typeface="Times New Roman" panose="02020603050405020304" pitchFamily="18" charset="0"/>
          </a:endParaRPr>
        </a:p>
      </dsp:txBody>
      <dsp:txXfrm>
        <a:off x="492072" y="5322219"/>
        <a:ext cx="10795496" cy="7187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EF729-5714-4FF8-9649-14D5D7826B6F}">
      <dsp:nvSpPr>
        <dsp:cNvPr id="0" name=""/>
        <dsp:cNvSpPr/>
      </dsp:nvSpPr>
      <dsp:spPr>
        <a:xfrm>
          <a:off x="224080" y="0"/>
          <a:ext cx="11373724" cy="791191"/>
        </a:xfrm>
        <a:prstGeom prst="roundRect">
          <a:avLst>
            <a:gd name="adj" fmla="val 10000"/>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solidFill>
              <a:latin typeface="Times New Roman" panose="02020603050405020304" pitchFamily="18" charset="0"/>
              <a:cs typeface="Times New Roman" panose="02020603050405020304" pitchFamily="18" charset="0"/>
            </a:rPr>
            <a:t>Γραμμή επιχειρηματολογίας: αποδοχή ελληνικής παράδοσης και έτσι ανταπαντά στην κατηγορία της Δεξιάς ότι τα κόμματα της </a:t>
          </a:r>
          <a:r>
            <a:rPr lang="el-GR" sz="1800" kern="1200" dirty="0" err="1">
              <a:solidFill>
                <a:schemeClr val="bg1"/>
              </a:solidFill>
              <a:latin typeface="Times New Roman" panose="02020603050405020304" pitchFamily="18" charset="0"/>
              <a:cs typeface="Times New Roman" panose="02020603050405020304" pitchFamily="18" charset="0"/>
            </a:rPr>
            <a:t>Αριστεράς</a:t>
          </a:r>
          <a:r>
            <a:rPr lang="el-GR" sz="1800" kern="1200" dirty="0">
              <a:solidFill>
                <a:schemeClr val="bg1"/>
              </a:solidFill>
              <a:latin typeface="Times New Roman" panose="02020603050405020304" pitchFamily="18" charset="0"/>
              <a:cs typeface="Times New Roman" panose="02020603050405020304" pitchFamily="18" charset="0"/>
            </a:rPr>
            <a:t> δεν πιστεύουν στην έννοια της πατρίδας</a:t>
          </a:r>
        </a:p>
      </dsp:txBody>
      <dsp:txXfrm>
        <a:off x="247253" y="23173"/>
        <a:ext cx="11327378" cy="744845"/>
      </dsp:txXfrm>
    </dsp:sp>
    <dsp:sp modelId="{84A00CE2-B415-4DDD-9894-19E95939260B}">
      <dsp:nvSpPr>
        <dsp:cNvPr id="0" name=""/>
        <dsp:cNvSpPr/>
      </dsp:nvSpPr>
      <dsp:spPr>
        <a:xfrm rot="5400000">
          <a:off x="5760926" y="813194"/>
          <a:ext cx="300031" cy="356036"/>
        </a:xfrm>
        <a:prstGeom prst="rightArrow">
          <a:avLst>
            <a:gd name="adj1" fmla="val 60000"/>
            <a:gd name="adj2" fmla="val 50000"/>
          </a:avLst>
        </a:prstGeom>
        <a:solidFill>
          <a:srgbClr val="FFC000"/>
        </a:solidFill>
        <a:ln>
          <a:solidFill>
            <a:schemeClr val="bg1">
              <a:lumMod val="50000"/>
              <a:lumOff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l-GR" sz="1500" kern="1200"/>
        </a:p>
      </dsp:txBody>
      <dsp:txXfrm rot="-5400000">
        <a:off x="5804131" y="841197"/>
        <a:ext cx="213622" cy="210022"/>
      </dsp:txXfrm>
    </dsp:sp>
    <dsp:sp modelId="{2CFBD2F6-7FD0-47E8-9DFB-4B770C3F98AE}">
      <dsp:nvSpPr>
        <dsp:cNvPr id="0" name=""/>
        <dsp:cNvSpPr/>
      </dsp:nvSpPr>
      <dsp:spPr>
        <a:xfrm>
          <a:off x="323738" y="1191233"/>
          <a:ext cx="11174408" cy="446160"/>
        </a:xfrm>
        <a:prstGeom prst="roundRect">
          <a:avLst>
            <a:gd name="adj" fmla="val 10000"/>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969696"/>
            </a:buClr>
            <a:buSzPct val="100000"/>
            <a:buFont typeface="Calibri" panose="020F0502020204030204" pitchFamily="34" charset="0"/>
            <a:buNone/>
          </a:pPr>
          <a:r>
            <a:rPr kumimoji="0" lang="el-GR" sz="1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Ρητορικές στρατηγικές: απαγγελία στίχου από δημοτικό τραγούδι «Του Γιοφυριού της Άρτας»</a:t>
          </a:r>
        </a:p>
      </dsp:txBody>
      <dsp:txXfrm>
        <a:off x="336806" y="1204301"/>
        <a:ext cx="11148272" cy="420024"/>
      </dsp:txXfrm>
    </dsp:sp>
    <dsp:sp modelId="{C77A203A-32E4-4532-B1DD-D453C831A0CB}">
      <dsp:nvSpPr>
        <dsp:cNvPr id="0" name=""/>
        <dsp:cNvSpPr/>
      </dsp:nvSpPr>
      <dsp:spPr>
        <a:xfrm rot="5400000">
          <a:off x="5740822" y="1657173"/>
          <a:ext cx="296696" cy="356036"/>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rot="-5400000">
        <a:off x="5782360" y="1686843"/>
        <a:ext cx="213622" cy="207687"/>
      </dsp:txXfrm>
    </dsp:sp>
    <dsp:sp modelId="{B0F42EE5-12F8-4196-8B8F-ED3D0375092B}">
      <dsp:nvSpPr>
        <dsp:cNvPr id="0" name=""/>
        <dsp:cNvSpPr/>
      </dsp:nvSpPr>
      <dsp:spPr>
        <a:xfrm>
          <a:off x="292185" y="2032989"/>
          <a:ext cx="11237513" cy="791191"/>
        </a:xfrm>
        <a:prstGeom prst="roundRect">
          <a:avLst>
            <a:gd name="adj" fmla="val 10000"/>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969696"/>
            </a:buClr>
            <a:buSzPct val="100000"/>
            <a:buFont typeface="Calibri" panose="020F0502020204030204" pitchFamily="34" charset="0"/>
            <a:buNone/>
          </a:pPr>
          <a:r>
            <a:rPr lang="el-GR" sz="1800" b="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Ουσιοποίηση ελληνικής εθνικής ταυτότητας  ανέκαθεν στη μακρά ιστορία της Ελλάδας οι ξένοι είχαν σημαντική θέση </a:t>
          </a:r>
          <a:r>
            <a:rPr lang="el-GR" sz="1800" b="1"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ΕΠΙΧΕΊΡΗΜΑ ΥΠΕΡ ΜΕΤΑΝΑΣΤΩΝ/ΡΙΩΝ ΚΑΙ ΚΑΤΆ ΤΟΥ ΣΧΕΤΙΚΟΎ ΝΟΜΟΥ</a:t>
          </a:r>
          <a:endParaRPr kumimoji="0" lang="el-GR"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dsp:txBody>
      <dsp:txXfrm>
        <a:off x="315358" y="2056162"/>
        <a:ext cx="11191167" cy="744845"/>
      </dsp:txXfrm>
    </dsp:sp>
    <dsp:sp modelId="{73404493-2A48-4D0C-9BC3-8FD313C7BBCB}">
      <dsp:nvSpPr>
        <dsp:cNvPr id="0" name=""/>
        <dsp:cNvSpPr/>
      </dsp:nvSpPr>
      <dsp:spPr>
        <a:xfrm rot="5400000">
          <a:off x="5762594" y="2843960"/>
          <a:ext cx="296696" cy="356036"/>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rot="-5400000">
        <a:off x="5804132" y="2873630"/>
        <a:ext cx="213622" cy="207687"/>
      </dsp:txXfrm>
    </dsp:sp>
    <dsp:sp modelId="{FAFB8BFC-434B-48C1-87E6-9221A07ECA2C}">
      <dsp:nvSpPr>
        <dsp:cNvPr id="0" name=""/>
        <dsp:cNvSpPr/>
      </dsp:nvSpPr>
      <dsp:spPr>
        <a:xfrm>
          <a:off x="323754" y="3219776"/>
          <a:ext cx="11174376" cy="791191"/>
        </a:xfrm>
        <a:prstGeom prst="roundRect">
          <a:avLst>
            <a:gd name="adj" fmla="val 10000"/>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Έλληνας </a:t>
          </a:r>
          <a:r>
            <a:rPr lang="en-US"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vs </a:t>
          </a:r>
          <a:r>
            <a:rPr lang="el-GR"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Ξένος  διαχωριστικότητα (σαφή όρια + κριτήρια υποταγής) καθ’ όλη τη μακρά ιστορία της αναλλοίωτης Ελληνικής ταυτότητας</a:t>
          </a:r>
        </a:p>
      </dsp:txBody>
      <dsp:txXfrm>
        <a:off x="346927" y="3242949"/>
        <a:ext cx="11128030" cy="744845"/>
      </dsp:txXfrm>
    </dsp:sp>
    <dsp:sp modelId="{53C711D0-B0D0-49AC-8C14-FCC9BDA17C5D}">
      <dsp:nvSpPr>
        <dsp:cNvPr id="0" name=""/>
        <dsp:cNvSpPr/>
      </dsp:nvSpPr>
      <dsp:spPr>
        <a:xfrm rot="5400000">
          <a:off x="5762594" y="4030747"/>
          <a:ext cx="296696" cy="356036"/>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rot="-5400000">
        <a:off x="5804132" y="4060417"/>
        <a:ext cx="213622" cy="207687"/>
      </dsp:txXfrm>
    </dsp:sp>
    <dsp:sp modelId="{76EC6F73-6ACE-4249-A80D-0858C12FE5E7}">
      <dsp:nvSpPr>
        <dsp:cNvPr id="0" name=""/>
        <dsp:cNvSpPr/>
      </dsp:nvSpPr>
      <dsp:spPr>
        <a:xfrm>
          <a:off x="323738" y="4406563"/>
          <a:ext cx="11174408" cy="469714"/>
        </a:xfrm>
        <a:prstGeom prst="roundRect">
          <a:avLst>
            <a:gd name="adj" fmla="val 10000"/>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bg1"/>
              </a:solidFill>
              <a:latin typeface="Times New Roman" panose="02020603050405020304" pitchFamily="18" charset="0"/>
              <a:cs typeface="Times New Roman" panose="02020603050405020304" pitchFamily="18" charset="0"/>
            </a:rPr>
            <a:t>Μπορούν να γίνουν </a:t>
          </a:r>
          <a:r>
            <a:rPr lang="el-GR" sz="2000" kern="1200" dirty="0" err="1">
              <a:solidFill>
                <a:schemeClr val="bg1"/>
              </a:solidFill>
              <a:latin typeface="Times New Roman" panose="02020603050405020304" pitchFamily="18" charset="0"/>
              <a:cs typeface="Times New Roman" panose="02020603050405020304" pitchFamily="18" charset="0"/>
            </a:rPr>
            <a:t>συνδιαμορφωτές</a:t>
          </a:r>
          <a:r>
            <a:rPr lang="el-GR" sz="2000" kern="1200" dirty="0">
              <a:solidFill>
                <a:schemeClr val="bg1"/>
              </a:solidFill>
              <a:latin typeface="Times New Roman" panose="02020603050405020304" pitchFamily="18" charset="0"/>
              <a:cs typeface="Times New Roman" panose="02020603050405020304" pitchFamily="18" charset="0"/>
            </a:rPr>
            <a:t> της Ελληνικής Εθνικής ταυτότητας; </a:t>
          </a:r>
        </a:p>
      </dsp:txBody>
      <dsp:txXfrm>
        <a:off x="337495" y="4420320"/>
        <a:ext cx="11146894" cy="442200"/>
      </dsp:txXfrm>
    </dsp:sp>
    <dsp:sp modelId="{69F0A20C-36C0-4A48-9624-30D05C016967}">
      <dsp:nvSpPr>
        <dsp:cNvPr id="0" name=""/>
        <dsp:cNvSpPr/>
      </dsp:nvSpPr>
      <dsp:spPr>
        <a:xfrm rot="5472773">
          <a:off x="5751685" y="4898281"/>
          <a:ext cx="300098" cy="356036"/>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l-GR" sz="1500" kern="1200"/>
        </a:p>
      </dsp:txBody>
      <dsp:txXfrm rot="-5400000">
        <a:off x="5795876" y="4926260"/>
        <a:ext cx="213622" cy="210069"/>
      </dsp:txXfrm>
    </dsp:sp>
    <dsp:sp modelId="{14F1EAD0-D876-48D7-AC6F-02DFDE4BEC67}">
      <dsp:nvSpPr>
        <dsp:cNvPr id="0" name=""/>
        <dsp:cNvSpPr/>
      </dsp:nvSpPr>
      <dsp:spPr>
        <a:xfrm>
          <a:off x="301964" y="5276320"/>
          <a:ext cx="11174408" cy="787021"/>
        </a:xfrm>
        <a:prstGeom prst="roundRect">
          <a:avLst>
            <a:gd name="adj" fmla="val 10000"/>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chemeClr val="bg1"/>
              </a:solidFill>
              <a:latin typeface="Times New Roman" panose="02020603050405020304" pitchFamily="18" charset="0"/>
              <a:cs typeface="Times New Roman" panose="02020603050405020304" pitchFamily="18" charset="0"/>
            </a:rPr>
            <a:t>ΔΕΝ ΜΠΟΡΟΥΝ </a:t>
          </a:r>
          <a:r>
            <a:rPr lang="el-GR" sz="24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l-GR" sz="2400" kern="1200" dirty="0">
              <a:solidFill>
                <a:schemeClr val="bg1"/>
              </a:solidFill>
              <a:latin typeface="Times New Roman" panose="02020603050405020304" pitchFamily="18" charset="0"/>
              <a:cs typeface="Times New Roman" panose="02020603050405020304" pitchFamily="18" charset="0"/>
            </a:rPr>
            <a:t>ΔΕΝ ΚΙΝΔΥΝΕΥΟΥΜΕ </a:t>
          </a:r>
          <a:r>
            <a:rPr lang="el-GR" sz="24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ΘΑ ΤΟΥΣ ΑΦΟΜΟΙΩΣΟΥΜΕ  </a:t>
          </a:r>
          <a:r>
            <a:rPr lang="el-GR" sz="2400" b="1"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ΡΕΥΣΤΟΣ ΡΑΣΤΙΣΜΟΣ</a:t>
          </a:r>
          <a:endParaRPr lang="el-GR" sz="2400" b="1" kern="1200" dirty="0">
            <a:solidFill>
              <a:schemeClr val="bg1"/>
            </a:solidFill>
            <a:latin typeface="Times New Roman" panose="02020603050405020304" pitchFamily="18" charset="0"/>
            <a:cs typeface="Times New Roman" panose="02020603050405020304" pitchFamily="18" charset="0"/>
          </a:endParaRPr>
        </a:p>
      </dsp:txBody>
      <dsp:txXfrm>
        <a:off x="325015" y="5299371"/>
        <a:ext cx="11128306" cy="7409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EF729-5714-4FF8-9649-14D5D7826B6F}">
      <dsp:nvSpPr>
        <dsp:cNvPr id="0" name=""/>
        <dsp:cNvSpPr/>
      </dsp:nvSpPr>
      <dsp:spPr>
        <a:xfrm>
          <a:off x="260920" y="0"/>
          <a:ext cx="11300044" cy="750221"/>
        </a:xfrm>
        <a:prstGeom prst="roundRect">
          <a:avLst>
            <a:gd name="adj" fmla="val 10000"/>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solidFill>
              <a:latin typeface="Times New Roman" panose="02020603050405020304" pitchFamily="18" charset="0"/>
              <a:cs typeface="Times New Roman" panose="02020603050405020304" pitchFamily="18" charset="0"/>
            </a:rPr>
            <a:t>Λογοδοσία σχετικά με την κατηγορία ότι θέλει ‘πόρτες ανοιχτές’ </a:t>
          </a:r>
          <a:r>
            <a:rPr lang="el-GR"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κατηγορεί την κυβέρνηση για ξενοφοβία (;;;) (δεν στηρίζεται σε κάποιο επιχείρημα στο παρόν απόσπασμα) και κυρίως για το </a:t>
          </a:r>
          <a:r>
            <a:rPr lang="en-US"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brain drain</a:t>
          </a:r>
          <a:r>
            <a:rPr lang="el-GR" sz="1800" kern="1200" dirty="0">
              <a:solidFill>
                <a:schemeClr val="bg1"/>
              </a:solidFill>
              <a:latin typeface="Times New Roman" panose="02020603050405020304" pitchFamily="18" charset="0"/>
              <a:cs typeface="Times New Roman" panose="02020603050405020304" pitchFamily="18" charset="0"/>
            </a:rPr>
            <a:t> </a:t>
          </a:r>
        </a:p>
      </dsp:txBody>
      <dsp:txXfrm>
        <a:off x="282893" y="21973"/>
        <a:ext cx="11256098" cy="706275"/>
      </dsp:txXfrm>
    </dsp:sp>
    <dsp:sp modelId="{84A00CE2-B415-4DDD-9894-19E95939260B}">
      <dsp:nvSpPr>
        <dsp:cNvPr id="0" name=""/>
        <dsp:cNvSpPr/>
      </dsp:nvSpPr>
      <dsp:spPr>
        <a:xfrm rot="5400000">
          <a:off x="5768856" y="770869"/>
          <a:ext cx="284171" cy="337599"/>
        </a:xfrm>
        <a:prstGeom prst="rightArrow">
          <a:avLst>
            <a:gd name="adj1" fmla="val 60000"/>
            <a:gd name="adj2" fmla="val 50000"/>
          </a:avLst>
        </a:prstGeom>
        <a:solidFill>
          <a:srgbClr val="FFC000"/>
        </a:solidFill>
        <a:ln>
          <a:solidFill>
            <a:schemeClr val="bg1">
              <a:lumMod val="50000"/>
              <a:lumOff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rot="-5400000">
        <a:off x="5809663" y="797583"/>
        <a:ext cx="202559" cy="198920"/>
      </dsp:txXfrm>
    </dsp:sp>
    <dsp:sp modelId="{2CFBD2F6-7FD0-47E8-9DFB-4B770C3F98AE}">
      <dsp:nvSpPr>
        <dsp:cNvPr id="0" name=""/>
        <dsp:cNvSpPr/>
      </dsp:nvSpPr>
      <dsp:spPr>
        <a:xfrm>
          <a:off x="283036" y="1129117"/>
          <a:ext cx="11255811" cy="828724"/>
        </a:xfrm>
        <a:prstGeom prst="roundRect">
          <a:avLst>
            <a:gd name="adj" fmla="val 10000"/>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969696"/>
            </a:buClr>
            <a:buSzPct val="100000"/>
            <a:buFont typeface="Calibri" panose="020F0502020204030204" pitchFamily="34" charset="0"/>
            <a:buNone/>
          </a:pPr>
          <a:r>
            <a:rPr kumimoji="0" lang="el-GR" sz="1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Ρητορικές στρατηγικές: 1)</a:t>
          </a:r>
          <a:r>
            <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l-GR" sz="1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μεταφορά (Ελλάδα με οικογένεια), 2) ακραίες διατυπώσεις «στέλνει, δηλητηριάζει». 3) όρος ‘αφελληνίζει’: α) μείωση πληθυσμού λόγω </a:t>
          </a:r>
          <a:r>
            <a:rPr kumimoji="0" lang="en-US" sz="1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brain drain</a:t>
          </a:r>
          <a:r>
            <a:rPr kumimoji="0" lang="el-GR" sz="1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β) απώλεια ουσίας από την κατηγορία Έλληνας </a:t>
          </a:r>
          <a:r>
            <a:rPr kumimoji="0" lang="el-GR" sz="1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l-GR" sz="1800" b="0"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δικαιολόγηση κατηγορίας</a:t>
          </a:r>
          <a:r>
            <a:rPr kumimoji="0" lang="en-US" sz="1800" b="0"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l-GR" sz="1800" b="0"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περί</a:t>
          </a:r>
          <a:r>
            <a:rPr kumimoji="0" lang="en-US" sz="1800" b="0"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brain drain</a:t>
          </a:r>
          <a:r>
            <a:rPr kumimoji="0" lang="el-GR" sz="1800" b="0"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endParaRPr kumimoji="0" lang="el-GR" sz="1800" b="0"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dsp:txBody>
      <dsp:txXfrm>
        <a:off x="307308" y="1153389"/>
        <a:ext cx="11207267" cy="780180"/>
      </dsp:txXfrm>
    </dsp:sp>
    <dsp:sp modelId="{C77A203A-32E4-4532-B1DD-D453C831A0CB}">
      <dsp:nvSpPr>
        <dsp:cNvPr id="0" name=""/>
        <dsp:cNvSpPr/>
      </dsp:nvSpPr>
      <dsp:spPr>
        <a:xfrm rot="5400000">
          <a:off x="5749631" y="1976597"/>
          <a:ext cx="281333" cy="337599"/>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rot="-5400000">
        <a:off x="5789018" y="2004730"/>
        <a:ext cx="202559" cy="196933"/>
      </dsp:txXfrm>
    </dsp:sp>
    <dsp:sp modelId="{FAFB8BFC-434B-48C1-87E6-9221A07ECA2C}">
      <dsp:nvSpPr>
        <dsp:cNvPr id="0" name=""/>
        <dsp:cNvSpPr/>
      </dsp:nvSpPr>
      <dsp:spPr>
        <a:xfrm>
          <a:off x="261250" y="2332952"/>
          <a:ext cx="11299383" cy="750221"/>
        </a:xfrm>
        <a:prstGeom prst="roundRect">
          <a:avLst>
            <a:gd name="adj" fmla="val 10000"/>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Έλληνας </a:t>
          </a:r>
          <a:r>
            <a:rPr lang="en-US"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vs </a:t>
          </a:r>
          <a:r>
            <a:rPr lang="el-GR"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Ξένος «βασικά στους Έλληνες (δικούς μας) και –δευτερευόντως-στους ξένους»  σαφή κριτήρια υποταγής στην κατηγορία ‘Έλληνας’  δείχνει κάποια αποδοχή, </a:t>
          </a:r>
          <a:r>
            <a:rPr lang="el-GR" sz="1800" b="1"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ΌΜΩΣ</a:t>
          </a:r>
          <a:r>
            <a:rPr lang="el-GR"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οι ‘ξένοι’ </a:t>
          </a:r>
          <a:r>
            <a:rPr lang="el-GR" sz="1800" kern="1200" dirty="0">
              <a:solidFill>
                <a:schemeClr val="bg1"/>
              </a:solidFill>
              <a:latin typeface="Times New Roman" panose="02020603050405020304" pitchFamily="18" charset="0"/>
              <a:cs typeface="Times New Roman" panose="02020603050405020304" pitchFamily="18" charset="0"/>
            </a:rPr>
            <a:t>βρίσκονται στο παρασκήνιο, έρχονται δεύτεροι, γίνεται μια αναφορά λόγω της θεματολογίας του νομοσχεδίου</a:t>
          </a:r>
          <a:endParaRPr lang="el-GR" sz="18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dsp:txBody>
      <dsp:txXfrm>
        <a:off x="283223" y="2354925"/>
        <a:ext cx="11255437" cy="706275"/>
      </dsp:txXfrm>
    </dsp:sp>
    <dsp:sp modelId="{03E4D111-DB38-4DBB-9CC4-2ACC02FCE4AC}">
      <dsp:nvSpPr>
        <dsp:cNvPr id="0" name=""/>
        <dsp:cNvSpPr/>
      </dsp:nvSpPr>
      <dsp:spPr>
        <a:xfrm rot="5400000">
          <a:off x="5770275" y="3101929"/>
          <a:ext cx="281333" cy="337599"/>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rot="-5400000">
        <a:off x="5809662" y="3130062"/>
        <a:ext cx="202559" cy="196933"/>
      </dsp:txXfrm>
    </dsp:sp>
    <dsp:sp modelId="{8B097A01-2D9E-4AFF-BF09-8A2E81AACDF1}">
      <dsp:nvSpPr>
        <dsp:cNvPr id="0" name=""/>
        <dsp:cNvSpPr/>
      </dsp:nvSpPr>
      <dsp:spPr>
        <a:xfrm>
          <a:off x="282376" y="3458284"/>
          <a:ext cx="11257131" cy="1991672"/>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Θεωρώ ότι η ομιλία </a:t>
          </a:r>
          <a:r>
            <a:rPr lang="el-GR" sz="2000" kern="1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Βαρουφάκη</a:t>
          </a:r>
          <a:r>
            <a:rPr lang="el-GR" sz="20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διαφέρει από τις προηγούμενες 2 ομιλίες: στόχος αυτής της ομιλίας δεν είναι η υπεράσπιση των ξένων. Φ</a:t>
          </a:r>
          <a:r>
            <a:rPr lang="el-GR" sz="2000" kern="1200" dirty="0">
              <a:solidFill>
                <a:schemeClr val="bg1"/>
              </a:solidFill>
              <a:latin typeface="Times New Roman" panose="02020603050405020304" pitchFamily="18" charset="0"/>
              <a:cs typeface="Times New Roman" panose="02020603050405020304" pitchFamily="18" charset="0"/>
            </a:rPr>
            <a:t>ράσεις όπως </a:t>
          </a:r>
          <a:r>
            <a:rPr lang="el-GR" sz="2000" i="1" kern="1200" dirty="0">
              <a:solidFill>
                <a:schemeClr val="bg1"/>
              </a:solidFill>
              <a:latin typeface="Times New Roman" panose="02020603050405020304" pitchFamily="18" charset="0"/>
              <a:cs typeface="Times New Roman" panose="02020603050405020304" pitchFamily="18" charset="0"/>
            </a:rPr>
            <a:t>αφελληνίζει</a:t>
          </a:r>
          <a:r>
            <a:rPr lang="el-GR" sz="2000" kern="1200" dirty="0">
              <a:solidFill>
                <a:schemeClr val="bg1"/>
              </a:solidFill>
              <a:latin typeface="Times New Roman" panose="02020603050405020304" pitchFamily="18" charset="0"/>
              <a:cs typeface="Times New Roman" panose="02020603050405020304" pitchFamily="18" charset="0"/>
            </a:rPr>
            <a:t>, </a:t>
          </a:r>
          <a:r>
            <a:rPr lang="el-GR" sz="2000" i="1" kern="1200" dirty="0">
              <a:solidFill>
                <a:schemeClr val="bg1"/>
              </a:solidFill>
              <a:latin typeface="Times New Roman" panose="02020603050405020304" pitchFamily="18" charset="0"/>
              <a:cs typeface="Times New Roman" panose="02020603050405020304" pitchFamily="18" charset="0"/>
            </a:rPr>
            <a:t>φιλόξενη βασικά στους Έλληνες </a:t>
          </a:r>
          <a:r>
            <a:rPr lang="el-GR" sz="2000" kern="1200" dirty="0">
              <a:solidFill>
                <a:schemeClr val="bg1"/>
              </a:solidFill>
              <a:latin typeface="Times New Roman" panose="02020603050405020304" pitchFamily="18" charset="0"/>
              <a:cs typeface="Times New Roman" panose="02020603050405020304" pitchFamily="18" charset="0"/>
            </a:rPr>
            <a:t>δείχνουν ότι κύριο μέλημα είναι η αντίκρουση της κατηγορίας περί απουσίας πατριωτισμού μέσω της υπεράσπισης των ‘δικών μας’</a:t>
          </a:r>
          <a:r>
            <a:rPr lang="el-GR" sz="20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έντονη προσπάθεια απόδειξης του αντίθετου</a:t>
          </a:r>
        </a:p>
        <a:p>
          <a:pPr marL="0" lvl="0" indent="0" algn="ctr" defTabSz="889000">
            <a:lnSpc>
              <a:spcPct val="90000"/>
            </a:lnSpc>
            <a:spcBef>
              <a:spcPct val="0"/>
            </a:spcBef>
            <a:spcAft>
              <a:spcPct val="35000"/>
            </a:spcAft>
            <a:buNone/>
          </a:pPr>
          <a:r>
            <a:rPr lang="el-GR" sz="2000" b="1"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Πατρίς</a:t>
          </a:r>
          <a:r>
            <a:rPr lang="el-GR" sz="20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(αφελληνίζει τη χώρα μας) – </a:t>
          </a:r>
          <a:r>
            <a:rPr lang="el-GR" sz="2000" b="1"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Θρησκεία</a:t>
          </a:r>
          <a:r>
            <a:rPr lang="el-GR" sz="20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(θα κληρονομήσουν τη γη) – </a:t>
          </a:r>
          <a:r>
            <a:rPr lang="el-GR" sz="2000" b="1"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Οικογένεια</a:t>
          </a:r>
          <a:r>
            <a:rPr lang="el-GR" sz="20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(τα δικά μας παιδιά)</a:t>
          </a:r>
        </a:p>
      </dsp:txBody>
      <dsp:txXfrm>
        <a:off x="340710" y="3516618"/>
        <a:ext cx="11140463" cy="18750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BBAE2-E58A-4C2C-BB51-3CDE372B9FDD}" type="datetimeFigureOut">
              <a:rPr lang="el-GR" smtClean="0"/>
              <a:t>8/1/2023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DAB9E-5D00-405B-B6AA-072F77F35642}" type="slidenum">
              <a:rPr lang="el-GR" smtClean="0"/>
              <a:t>‹#›</a:t>
            </a:fld>
            <a:endParaRPr lang="el-GR"/>
          </a:p>
        </p:txBody>
      </p:sp>
    </p:spTree>
    <p:extLst>
      <p:ext uri="{BB962C8B-B14F-4D97-AF65-F5344CB8AC3E}">
        <p14:creationId xmlns:p14="http://schemas.microsoft.com/office/powerpoint/2010/main" val="32643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E6DAB9E-5D00-405B-B6AA-072F77F35642}" type="slidenum">
              <a:rPr lang="el-GR" smtClean="0"/>
              <a:t>28</a:t>
            </a:fld>
            <a:endParaRPr lang="el-GR"/>
          </a:p>
        </p:txBody>
      </p:sp>
    </p:spTree>
    <p:extLst>
      <p:ext uri="{BB962C8B-B14F-4D97-AF65-F5344CB8AC3E}">
        <p14:creationId xmlns:p14="http://schemas.microsoft.com/office/powerpoint/2010/main" val="3080679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A5B540C-DDB3-4239-825D-F3A6A6943707}" type="datetime1">
              <a:rPr lang="el-GR" smtClean="0"/>
              <a:t>8/1/2023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3C9DD3-2281-4512-86F6-33F38C067D89}"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46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132B434-A71E-45A3-986A-0696622BA645}" type="datetime1">
              <a:rPr lang="el-GR" smtClean="0"/>
              <a:t>8/1/2023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3C9DD3-2281-4512-86F6-33F38C067D89}" type="slidenum">
              <a:rPr lang="el-GR" smtClean="0"/>
              <a:t>‹#›</a:t>
            </a:fld>
            <a:endParaRPr lang="el-GR"/>
          </a:p>
        </p:txBody>
      </p:sp>
    </p:spTree>
    <p:extLst>
      <p:ext uri="{BB962C8B-B14F-4D97-AF65-F5344CB8AC3E}">
        <p14:creationId xmlns:p14="http://schemas.microsoft.com/office/powerpoint/2010/main" val="213756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696D752-E8FD-422E-AE2B-E30D0B551A54}" type="datetime1">
              <a:rPr lang="el-GR" smtClean="0"/>
              <a:t>8/1/2023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3C9DD3-2281-4512-86F6-33F38C067D89}" type="slidenum">
              <a:rPr lang="el-GR" smtClean="0"/>
              <a:t>‹#›</a:t>
            </a:fld>
            <a:endParaRPr lang="el-GR"/>
          </a:p>
        </p:txBody>
      </p:sp>
    </p:spTree>
    <p:extLst>
      <p:ext uri="{BB962C8B-B14F-4D97-AF65-F5344CB8AC3E}">
        <p14:creationId xmlns:p14="http://schemas.microsoft.com/office/powerpoint/2010/main" val="236938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A9A298A-01F7-4458-89F8-C4B8C115E4D8}" type="datetime1">
              <a:rPr lang="el-GR" smtClean="0"/>
              <a:t>8/1/2023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3C9DD3-2281-4512-86F6-33F38C067D89}" type="slidenum">
              <a:rPr lang="el-GR" smtClean="0"/>
              <a:t>‹#›</a:t>
            </a:fld>
            <a:endParaRPr lang="el-GR"/>
          </a:p>
        </p:txBody>
      </p:sp>
    </p:spTree>
    <p:extLst>
      <p:ext uri="{BB962C8B-B14F-4D97-AF65-F5344CB8AC3E}">
        <p14:creationId xmlns:p14="http://schemas.microsoft.com/office/powerpoint/2010/main" val="65372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4A26896-3730-495C-90F6-6D3D8EEFAD23}" type="datetime1">
              <a:rPr lang="el-GR" smtClean="0"/>
              <a:t>8/1/2023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3C9DD3-2281-4512-86F6-33F38C067D89}"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64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5BE2DB4-1C45-4D95-8C64-743A0DC85C78}" type="datetime1">
              <a:rPr lang="el-GR" smtClean="0"/>
              <a:t>8/1/2023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3C9DD3-2281-4512-86F6-33F38C067D89}" type="slidenum">
              <a:rPr lang="el-GR" smtClean="0"/>
              <a:t>‹#›</a:t>
            </a:fld>
            <a:endParaRPr lang="el-GR"/>
          </a:p>
        </p:txBody>
      </p:sp>
    </p:spTree>
    <p:extLst>
      <p:ext uri="{BB962C8B-B14F-4D97-AF65-F5344CB8AC3E}">
        <p14:creationId xmlns:p14="http://schemas.microsoft.com/office/powerpoint/2010/main" val="307553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7960A77-299F-4017-8A10-5EAC8B2E3906}" type="datetime1">
              <a:rPr lang="el-GR" smtClean="0"/>
              <a:t>8/1/2023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73C9DD3-2281-4512-86F6-33F38C067D89}" type="slidenum">
              <a:rPr lang="el-GR" smtClean="0"/>
              <a:t>‹#›</a:t>
            </a:fld>
            <a:endParaRPr lang="el-GR"/>
          </a:p>
        </p:txBody>
      </p:sp>
    </p:spTree>
    <p:extLst>
      <p:ext uri="{BB962C8B-B14F-4D97-AF65-F5344CB8AC3E}">
        <p14:creationId xmlns:p14="http://schemas.microsoft.com/office/powerpoint/2010/main" val="327172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94F839C-932D-482A-BF7A-D9AA5652B885}" type="datetime1">
              <a:rPr lang="el-GR" smtClean="0"/>
              <a:t>8/1/2023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73C9DD3-2281-4512-86F6-33F38C067D89}" type="slidenum">
              <a:rPr lang="el-GR" smtClean="0"/>
              <a:t>‹#›</a:t>
            </a:fld>
            <a:endParaRPr lang="el-GR"/>
          </a:p>
        </p:txBody>
      </p:sp>
    </p:spTree>
    <p:extLst>
      <p:ext uri="{BB962C8B-B14F-4D97-AF65-F5344CB8AC3E}">
        <p14:creationId xmlns:p14="http://schemas.microsoft.com/office/powerpoint/2010/main" val="26216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49BFE1-9126-4500-8A97-C31F0058BF9B}" type="datetime1">
              <a:rPr lang="el-GR" smtClean="0"/>
              <a:t>8/1/2023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973C9DD3-2281-4512-86F6-33F38C067D89}" type="slidenum">
              <a:rPr lang="el-GR" smtClean="0"/>
              <a:t>‹#›</a:t>
            </a:fld>
            <a:endParaRPr lang="el-GR"/>
          </a:p>
        </p:txBody>
      </p:sp>
    </p:spTree>
    <p:extLst>
      <p:ext uri="{BB962C8B-B14F-4D97-AF65-F5344CB8AC3E}">
        <p14:creationId xmlns:p14="http://schemas.microsoft.com/office/powerpoint/2010/main" val="773532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5F1ADA4-58F1-40C1-90BA-6F8C4E41BB30}" type="datetime1">
              <a:rPr lang="el-GR" smtClean="0"/>
              <a:t>8/1/2023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3C9DD3-2281-4512-86F6-33F38C067D89}" type="slidenum">
              <a:rPr lang="el-GR" smtClean="0"/>
              <a:t>‹#›</a:t>
            </a:fld>
            <a:endParaRPr lang="el-GR"/>
          </a:p>
        </p:txBody>
      </p:sp>
    </p:spTree>
    <p:extLst>
      <p:ext uri="{BB962C8B-B14F-4D97-AF65-F5344CB8AC3E}">
        <p14:creationId xmlns:p14="http://schemas.microsoft.com/office/powerpoint/2010/main" val="147811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chemeClr val="tx2"/>
                </a:solidFill>
              </a:defRPr>
            </a:lvl1pPr>
          </a:lstStyle>
          <a:p>
            <a:fld id="{C7C05157-1FEF-4A72-8CD3-96339FCBA824}" type="datetime1">
              <a:rPr lang="el-GR" smtClean="0"/>
              <a:t>8/1/2023</a:t>
            </a:fld>
            <a:endParaRPr lang="el-G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3C9DD3-2281-4512-86F6-33F38C067D89}" type="slidenum">
              <a:rPr lang="el-GR" smtClean="0"/>
              <a:t>‹#›</a:t>
            </a:fld>
            <a:endParaRPr lang="el-GR"/>
          </a:p>
        </p:txBody>
      </p:sp>
    </p:spTree>
    <p:extLst>
      <p:ext uri="{BB962C8B-B14F-4D97-AF65-F5344CB8AC3E}">
        <p14:creationId xmlns:p14="http://schemas.microsoft.com/office/powerpoint/2010/main" val="117053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3DB805-BBB5-411F-86F5-2B7D1DF8906A}" type="datetime1">
              <a:rPr lang="el-GR" smtClean="0"/>
              <a:t>8/1/2023</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73C9DD3-2281-4512-86F6-33F38C067D89}"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13685"/>
      </p:ext>
    </p:extLst>
  </p:cSld>
  <p:clrMap bg1="dk1" tx1="lt1" bg2="dk2" tx2="lt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6534E3-AD58-9CEB-1999-FF96938271DA}"/>
              </a:ext>
            </a:extLst>
          </p:cNvPr>
          <p:cNvSpPr txBox="1"/>
          <p:nvPr/>
        </p:nvSpPr>
        <p:spPr>
          <a:xfrm>
            <a:off x="1097280" y="988746"/>
            <a:ext cx="10452463" cy="2677656"/>
          </a:xfrm>
          <a:prstGeom prst="rect">
            <a:avLst/>
          </a:prstGeom>
          <a:noFill/>
        </p:spPr>
        <p:txBody>
          <a:bodyPr wrap="square" rtlCol="0">
            <a:spAutoFit/>
          </a:bodyPr>
          <a:lstStyle/>
          <a:p>
            <a:r>
              <a:rPr lang="el-G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Ουσιοποίηση στον κοινοβουλευτικό λόγο του ΣΥΡΙΖΑ και του ΜέΡΑ25 σχετικά με το νόμο 4636/2019: Ρευστός ρατσισμός σε επιχειρήματα υπέρ των προσφύγων/</a:t>
            </a:r>
            <a:r>
              <a:rPr lang="el-G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ισσών</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algn="ctr"/>
            <a:r>
              <a:rPr lang="el-GR" sz="2000" dirty="0">
                <a:latin typeface="Times New Roman" panose="02020603050405020304" pitchFamily="18" charset="0"/>
                <a:cs typeface="Times New Roman" panose="02020603050405020304" pitchFamily="18" charset="0"/>
              </a:rPr>
              <a:t>Αντώνης </a:t>
            </a:r>
            <a:r>
              <a:rPr lang="el-GR" sz="2000" dirty="0" err="1">
                <a:latin typeface="Times New Roman" panose="02020603050405020304" pitchFamily="18" charset="0"/>
                <a:cs typeface="Times New Roman" panose="02020603050405020304" pitchFamily="18" charset="0"/>
              </a:rPr>
              <a:t>Σαπουντζής</a:t>
            </a:r>
            <a:endParaRPr lang="el-GR" sz="2000" dirty="0">
              <a:latin typeface="Times New Roman" panose="02020603050405020304" pitchFamily="18" charset="0"/>
              <a:cs typeface="Times New Roman" panose="02020603050405020304" pitchFamily="18" charset="0"/>
            </a:endParaRPr>
          </a:p>
          <a:p>
            <a:pPr algn="ctr"/>
            <a:r>
              <a:rPr lang="el-GR" sz="2000" dirty="0">
                <a:latin typeface="Times New Roman" panose="02020603050405020304" pitchFamily="18" charset="0"/>
                <a:cs typeface="Times New Roman" panose="02020603050405020304" pitchFamily="18" charset="0"/>
              </a:rPr>
              <a:t>Δημοκρίτειο Πανεπιστήμιο Θράκης</a:t>
            </a:r>
          </a:p>
        </p:txBody>
      </p:sp>
      <p:sp>
        <p:nvSpPr>
          <p:cNvPr id="8" name="TextBox 7">
            <a:extLst>
              <a:ext uri="{FF2B5EF4-FFF2-40B4-BE49-F238E27FC236}">
                <a16:creationId xmlns:a16="http://schemas.microsoft.com/office/drawing/2014/main" id="{CE772DE7-A1C9-EA75-6859-A730850537D7}"/>
              </a:ext>
            </a:extLst>
          </p:cNvPr>
          <p:cNvSpPr txBox="1"/>
          <p:nvPr/>
        </p:nvSpPr>
        <p:spPr>
          <a:xfrm>
            <a:off x="308190" y="4443341"/>
            <a:ext cx="7235609" cy="1614545"/>
          </a:xfrm>
          <a:prstGeom prst="rect">
            <a:avLst/>
          </a:prstGeom>
          <a:noFill/>
        </p:spPr>
        <p:txBody>
          <a:bodyPr wrap="square" rtlCol="0">
            <a:spAutoFit/>
          </a:bodyPr>
          <a:lstStyle/>
          <a:p>
            <a:pPr>
              <a:lnSpc>
                <a:spcPct val="120000"/>
              </a:lnSpc>
            </a:pPr>
            <a:r>
              <a:rPr lang="el-GR" dirty="0">
                <a:latin typeface="Times New Roman" panose="02020603050405020304" pitchFamily="18" charset="0"/>
                <a:cs typeface="Times New Roman" panose="02020603050405020304" pitchFamily="18" charset="0"/>
              </a:rPr>
              <a:t>Π.Μ.Σ: «Γλωσσολογία: Γλώσσα και Επικοινωνία»</a:t>
            </a:r>
          </a:p>
          <a:p>
            <a:r>
              <a:rPr lang="el-GR" sz="1800" dirty="0">
                <a:latin typeface="Times New Roman" panose="02020603050405020304" pitchFamily="18" charset="0"/>
                <a:cs typeface="Times New Roman" panose="02020603050405020304" pitchFamily="18" charset="0"/>
              </a:rPr>
              <a:t>Εφαρμοσμένη Γλωσσολογία: Μεταναστευτικές ταυτότητες και κριτική γλωσσική εκπαίδευση</a:t>
            </a:r>
          </a:p>
          <a:p>
            <a:pPr>
              <a:lnSpc>
                <a:spcPct val="120000"/>
              </a:lnSpc>
            </a:pPr>
            <a:r>
              <a:rPr lang="el-GR" dirty="0">
                <a:latin typeface="Times New Roman" panose="02020603050405020304" pitchFamily="18" charset="0"/>
                <a:cs typeface="Times New Roman" panose="02020603050405020304" pitchFamily="18" charset="0"/>
              </a:rPr>
              <a:t>Γεωργία Μικρούλη (1061960)</a:t>
            </a:r>
          </a:p>
          <a:p>
            <a:pPr>
              <a:lnSpc>
                <a:spcPct val="120000"/>
              </a:lnSpc>
            </a:pPr>
            <a:r>
              <a:rPr lang="el-GR" dirty="0">
                <a:latin typeface="Times New Roman" panose="02020603050405020304" pitchFamily="18" charset="0"/>
                <a:cs typeface="Times New Roman" panose="02020603050405020304" pitchFamily="18" charset="0"/>
              </a:rPr>
              <a:t>Διδάσκων: </a:t>
            </a:r>
            <a:r>
              <a:rPr lang="el-GR" dirty="0" err="1">
                <a:latin typeface="Times New Roman" panose="02020603050405020304" pitchFamily="18" charset="0"/>
                <a:cs typeface="Times New Roman" panose="02020603050405020304" pitchFamily="18" charset="0"/>
              </a:rPr>
              <a:t>Καθ</a:t>
            </a:r>
            <a:r>
              <a:rPr lang="el-GR" dirty="0">
                <a:latin typeface="Times New Roman" panose="02020603050405020304" pitchFamily="18" charset="0"/>
                <a:cs typeface="Times New Roman" panose="02020603050405020304" pitchFamily="18" charset="0"/>
              </a:rPr>
              <a:t>. κ. Α. </a:t>
            </a:r>
            <a:r>
              <a:rPr lang="el-GR" dirty="0" err="1">
                <a:latin typeface="Times New Roman" panose="02020603050405020304" pitchFamily="18" charset="0"/>
                <a:cs typeface="Times New Roman" panose="02020603050405020304" pitchFamily="18" charset="0"/>
              </a:rPr>
              <a:t>Αρχάκης</a:t>
            </a:r>
            <a:endParaRPr lang="el-GR" dirty="0">
              <a:latin typeface="Times New Roman" panose="02020603050405020304" pitchFamily="18" charset="0"/>
              <a:cs typeface="Times New Roman" panose="02020603050405020304" pitchFamily="18" charset="0"/>
            </a:endParaRPr>
          </a:p>
        </p:txBody>
      </p:sp>
      <p:pic>
        <p:nvPicPr>
          <p:cNvPr id="1026" name="Picture 2" descr="Λογότυπος - Πανεπιστήμιο Πατρών">
            <a:extLst>
              <a:ext uri="{FF2B5EF4-FFF2-40B4-BE49-F238E27FC236}">
                <a16:creationId xmlns:a16="http://schemas.microsoft.com/office/drawing/2014/main" id="{9931E140-9F91-A7BA-FF35-B8FDCEAA1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100" y="4530426"/>
            <a:ext cx="3552825"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984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6EB951-E442-D17E-3BE6-7A6B4A6EBBF0}"/>
              </a:ext>
            </a:extLst>
          </p:cNvPr>
          <p:cNvSpPr>
            <a:spLocks noGrp="1"/>
          </p:cNvSpPr>
          <p:nvPr>
            <p:ph type="title"/>
          </p:nvPr>
        </p:nvSpPr>
        <p:spPr>
          <a:xfrm>
            <a:off x="1097280" y="286604"/>
            <a:ext cx="10058400" cy="1215626"/>
          </a:xfrm>
        </p:spPr>
        <p:txBody>
          <a:bodyPr>
            <a:normAutofit/>
          </a:bodyPr>
          <a:lstStyle/>
          <a:p>
            <a:pPr algn="ctr"/>
            <a:r>
              <a:rPr lang="el-GR" sz="5400" dirty="0">
                <a:latin typeface="Times New Roman" panose="02020603050405020304" pitchFamily="18" charset="0"/>
                <a:cs typeface="Times New Roman" panose="02020603050405020304" pitchFamily="18" charset="0"/>
              </a:rPr>
              <a:t>Κοινωνικός ντετερμινισμός</a:t>
            </a:r>
          </a:p>
        </p:txBody>
      </p:sp>
      <p:sp>
        <p:nvSpPr>
          <p:cNvPr id="3" name="Θέση περιεχομένου 2">
            <a:extLst>
              <a:ext uri="{FF2B5EF4-FFF2-40B4-BE49-F238E27FC236}">
                <a16:creationId xmlns:a16="http://schemas.microsoft.com/office/drawing/2014/main" id="{F28C7358-14FA-AAC9-C786-1904301AFEFE}"/>
              </a:ext>
            </a:extLst>
          </p:cNvPr>
          <p:cNvSpPr>
            <a:spLocks noGrp="1"/>
          </p:cNvSpPr>
          <p:nvPr>
            <p:ph idx="1"/>
          </p:nvPr>
        </p:nvSpPr>
        <p:spPr>
          <a:xfrm>
            <a:off x="1097280" y="2177142"/>
            <a:ext cx="10058400" cy="3691951"/>
          </a:xfrm>
        </p:spPr>
        <p:txBody>
          <a:bodyPr/>
          <a:lstStyle/>
          <a:p>
            <a:pPr algn="just">
              <a:buFont typeface="Courier New" panose="02070309020205020404" pitchFamily="49" charset="0"/>
              <a:buChar char="o"/>
            </a:pPr>
            <a:r>
              <a:rPr lang="el-GR" dirty="0"/>
              <a:t> </a:t>
            </a:r>
            <a:r>
              <a:rPr lang="el-GR" sz="2400" dirty="0">
                <a:latin typeface="Times New Roman" panose="02020603050405020304" pitchFamily="18" charset="0"/>
                <a:cs typeface="Times New Roman" panose="02020603050405020304" pitchFamily="18" charset="0"/>
              </a:rPr>
              <a:t>Συσχέτιση με ουσιοποιητικές πεποιθήσεις </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l-GR" sz="2400" dirty="0">
                <a:latin typeface="Times New Roman" panose="02020603050405020304" pitchFamily="18" charset="0"/>
                <a:cs typeface="Times New Roman" panose="02020603050405020304" pitchFamily="18" charset="0"/>
              </a:rPr>
              <a:t> Μια κοινωνική ομάδα έχει ένα κοινό χαρακτηριστικό λόγω των κοινωνικών συνθηκών (π.χ. συνθήκες διαβίωσης ή ανατροφή) </a:t>
            </a:r>
            <a:r>
              <a:rPr lang="en-US" sz="2400" dirty="0">
                <a:latin typeface="Times New Roman" panose="02020603050405020304" pitchFamily="18" charset="0"/>
                <a:cs typeface="Times New Roman" panose="02020603050405020304" pitchFamily="18" charset="0"/>
              </a:rPr>
              <a:t>(Rangel &amp; Keller 2011)</a:t>
            </a:r>
            <a:endParaRPr lang="el-GR" sz="2400" dirty="0">
              <a:latin typeface="Times New Roman" panose="02020603050405020304" pitchFamily="18" charset="0"/>
              <a:cs typeface="Times New Roman" panose="02020603050405020304" pitchFamily="18" charset="0"/>
            </a:endParaRPr>
          </a:p>
          <a:p>
            <a:pPr algn="just"/>
            <a:endParaRPr lang="el-GR" sz="24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l-GR" sz="2400" dirty="0">
                <a:latin typeface="Times New Roman" panose="02020603050405020304" pitchFamily="18" charset="0"/>
                <a:cs typeface="Times New Roman" panose="02020603050405020304" pitchFamily="18" charset="0"/>
              </a:rPr>
              <a:t> Άμεσος συσχετισμός με προκατάληψη και </a:t>
            </a:r>
            <a:r>
              <a:rPr lang="el-GR" sz="2400" dirty="0" err="1">
                <a:latin typeface="Times New Roman" panose="02020603050405020304" pitchFamily="18" charset="0"/>
                <a:cs typeface="Times New Roman" panose="02020603050405020304" pitchFamily="18" charset="0"/>
              </a:rPr>
              <a:t>στερεοτυποποίηση</a:t>
            </a:r>
            <a:r>
              <a:rPr lang="el-G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(Rangel &amp; Keller 2011)</a:t>
            </a:r>
            <a:endParaRPr lang="el-GR" sz="2400" dirty="0">
              <a:latin typeface="Times New Roman" panose="02020603050405020304" pitchFamily="18"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DC071570-C643-CC35-C6EE-861CB082D413}"/>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782D91AC-3146-2A97-63BD-B0CF8ED98CBD}"/>
              </a:ext>
            </a:extLst>
          </p:cNvPr>
          <p:cNvSpPr>
            <a:spLocks noGrp="1"/>
          </p:cNvSpPr>
          <p:nvPr>
            <p:ph type="sldNum" sz="quarter" idx="12"/>
          </p:nvPr>
        </p:nvSpPr>
        <p:spPr/>
        <p:txBody>
          <a:bodyPr/>
          <a:lstStyle/>
          <a:p>
            <a:fld id="{973C9DD3-2281-4512-86F6-33F38C067D89}" type="slidenum">
              <a:rPr lang="el-GR" smtClean="0"/>
              <a:t>10</a:t>
            </a:fld>
            <a:endParaRPr lang="el-GR" dirty="0"/>
          </a:p>
        </p:txBody>
      </p:sp>
    </p:spTree>
    <p:extLst>
      <p:ext uri="{BB962C8B-B14F-4D97-AF65-F5344CB8AC3E}">
        <p14:creationId xmlns:p14="http://schemas.microsoft.com/office/powerpoint/2010/main" val="255646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7C58EFEC-5310-1226-07ED-EF9916254E1B}"/>
              </a:ext>
            </a:extLst>
          </p:cNvPr>
          <p:cNvSpPr>
            <a:spLocks noGrp="1"/>
          </p:cNvSpPr>
          <p:nvPr>
            <p:ph type="title"/>
          </p:nvPr>
        </p:nvSpPr>
        <p:spPr>
          <a:xfrm>
            <a:off x="1097280" y="286604"/>
            <a:ext cx="10058400" cy="1215626"/>
          </a:xfrm>
        </p:spPr>
        <p:txBody>
          <a:bodyPr/>
          <a:lstStyle/>
          <a:p>
            <a:pPr algn="ctr"/>
            <a:r>
              <a:rPr lang="el-GR" dirty="0">
                <a:latin typeface="Times New Roman" panose="02020603050405020304" pitchFamily="18" charset="0"/>
                <a:cs typeface="Times New Roman" panose="02020603050405020304" pitchFamily="18" charset="0"/>
              </a:rPr>
              <a:t>Ουσιοποίηση και προκατάληψη 1</a:t>
            </a:r>
          </a:p>
        </p:txBody>
      </p:sp>
      <p:sp>
        <p:nvSpPr>
          <p:cNvPr id="9" name="Θέση περιεχομένου 8">
            <a:extLst>
              <a:ext uri="{FF2B5EF4-FFF2-40B4-BE49-F238E27FC236}">
                <a16:creationId xmlns:a16="http://schemas.microsoft.com/office/drawing/2014/main" id="{C61AC883-E438-4F5B-B346-16479B3E1104}"/>
              </a:ext>
            </a:extLst>
          </p:cNvPr>
          <p:cNvSpPr>
            <a:spLocks noGrp="1"/>
          </p:cNvSpPr>
          <p:nvPr>
            <p:ph idx="1"/>
          </p:nvPr>
        </p:nvSpPr>
        <p:spPr>
          <a:xfrm>
            <a:off x="1097280" y="2172306"/>
            <a:ext cx="10058400" cy="4023360"/>
          </a:xfrm>
        </p:spPr>
        <p:txBody>
          <a:bodyPr>
            <a:normAutofit/>
          </a:bodyPr>
          <a:lstStyle/>
          <a:p>
            <a:pPr algn="just"/>
            <a:r>
              <a:rPr lang="el-GR" sz="2400" dirty="0">
                <a:solidFill>
                  <a:srgbClr val="FFC000"/>
                </a:solidFill>
                <a:latin typeface="Times New Roman" panose="02020603050405020304" pitchFamily="18" charset="0"/>
                <a:cs typeface="Times New Roman" panose="02020603050405020304" pitchFamily="18" charset="0"/>
              </a:rPr>
              <a:t>Διαφορετικές παραδοχές για τη σχέση </a:t>
            </a:r>
            <a:r>
              <a:rPr lang="el-GR" sz="2400" dirty="0" err="1">
                <a:solidFill>
                  <a:srgbClr val="FFC000"/>
                </a:solidFill>
                <a:latin typeface="Times New Roman" panose="02020603050405020304" pitchFamily="18" charset="0"/>
                <a:cs typeface="Times New Roman" panose="02020603050405020304" pitchFamily="18" charset="0"/>
              </a:rPr>
              <a:t>ουσιοποίησης</a:t>
            </a:r>
            <a:r>
              <a:rPr lang="el-GR" sz="2400" dirty="0">
                <a:solidFill>
                  <a:srgbClr val="FFC000"/>
                </a:solidFill>
                <a:latin typeface="Times New Roman" panose="02020603050405020304" pitchFamily="18" charset="0"/>
                <a:cs typeface="Times New Roman" panose="02020603050405020304" pitchFamily="18" charset="0"/>
              </a:rPr>
              <a:t> και προκατάληψης </a:t>
            </a:r>
          </a:p>
          <a:p>
            <a:pPr algn="just"/>
            <a:endParaRPr lang="el-GR" sz="2400"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Allport</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rPr>
              <a:t>η </a:t>
            </a:r>
            <a:r>
              <a:rPr lang="el-GR" dirty="0" err="1">
                <a:latin typeface="Times New Roman" panose="02020603050405020304" pitchFamily="18" charset="0"/>
                <a:cs typeface="Times New Roman" panose="02020603050405020304" pitchFamily="18" charset="0"/>
              </a:rPr>
              <a:t>ουσιοποίηση</a:t>
            </a:r>
            <a:r>
              <a:rPr lang="el-GR" dirty="0">
                <a:latin typeface="Times New Roman" panose="02020603050405020304" pitchFamily="18" charset="0"/>
                <a:cs typeface="Times New Roman" panose="02020603050405020304" pitchFamily="18" charset="0"/>
              </a:rPr>
              <a:t> χαρακτηρίζει τρόπο σκέψης προκατειλημμένων </a:t>
            </a:r>
          </a:p>
          <a:p>
            <a:pPr algn="just">
              <a:buFont typeface="Wingdings" panose="05000000000000000000" pitchFamily="2" charset="2"/>
              <a:buChar char="Ø"/>
            </a:pPr>
            <a:r>
              <a:rPr lang="el-GR" dirty="0" err="1">
                <a:latin typeface="Times New Roman" panose="02020603050405020304" pitchFamily="18" charset="0"/>
                <a:cs typeface="Times New Roman" panose="02020603050405020304" pitchFamily="18" charset="0"/>
              </a:rPr>
              <a:t>Campbell</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rPr>
              <a:t>αντιτείνει ότι οι εχθρικές σχέσεις και η προκατάληψη προϋπάρχουν και οδηγούν στην ερμηνεία των διαφορών μεταξύ των ομάδων με </a:t>
            </a:r>
            <a:r>
              <a:rPr lang="el-GR" dirty="0" err="1">
                <a:latin typeface="Times New Roman" panose="02020603050405020304" pitchFamily="18" charset="0"/>
                <a:cs typeface="Times New Roman" panose="02020603050405020304" pitchFamily="18" charset="0"/>
              </a:rPr>
              <a:t>ουσιοποιητικούς</a:t>
            </a:r>
            <a:r>
              <a:rPr lang="el-GR" dirty="0">
                <a:latin typeface="Times New Roman" panose="02020603050405020304" pitchFamily="18" charset="0"/>
                <a:cs typeface="Times New Roman" panose="02020603050405020304" pitchFamily="18" charset="0"/>
              </a:rPr>
              <a:t> όρους. </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Νεότερες έρευνες υποστηρίζουν ότι οι στιγματισμένες κοινωνικές κατηγορίες </a:t>
            </a:r>
            <a:r>
              <a:rPr lang="el-GR" dirty="0" err="1">
                <a:latin typeface="Times New Roman" panose="02020603050405020304" pitchFamily="18" charset="0"/>
                <a:cs typeface="Times New Roman" panose="02020603050405020304" pitchFamily="18" charset="0"/>
              </a:rPr>
              <a:t>ουσιοποιούνται</a:t>
            </a:r>
            <a:r>
              <a:rPr lang="el-GR" dirty="0">
                <a:latin typeface="Times New Roman" panose="02020603050405020304" pitchFamily="18" charset="0"/>
                <a:cs typeface="Times New Roman" panose="02020603050405020304" pitchFamily="18" charset="0"/>
              </a:rPr>
              <a:t> περισσότερο σε σύγκριση με άλλες ομάδες, ενώ παράλληλα οι ουσιοποιητικές πεποιθήσεις τείνουν να εξυπηρετούν τον </a:t>
            </a:r>
            <a:r>
              <a:rPr lang="el-GR" dirty="0" err="1">
                <a:latin typeface="Times New Roman" panose="02020603050405020304" pitchFamily="18" charset="0"/>
                <a:cs typeface="Times New Roman" panose="02020603050405020304" pitchFamily="18" charset="0"/>
              </a:rPr>
              <a:t>εξορθολογισμό</a:t>
            </a:r>
            <a:r>
              <a:rPr lang="el-GR" dirty="0">
                <a:latin typeface="Times New Roman" panose="02020603050405020304" pitchFamily="18" charset="0"/>
                <a:cs typeface="Times New Roman" panose="02020603050405020304" pitchFamily="18" charset="0"/>
              </a:rPr>
              <a:t> της υπάρχουσας κοινωνικής οργάνωσης και των διαφορετικών status quo των κοινωνικών ομάδων. </a:t>
            </a:r>
          </a:p>
          <a:p>
            <a:pPr algn="just"/>
            <a:endParaRPr lang="el-GR" dirty="0">
              <a:latin typeface="Times New Roman" panose="02020603050405020304" pitchFamily="18" charset="0"/>
              <a:cs typeface="Times New Roman" panose="02020603050405020304" pitchFamily="18" charset="0"/>
            </a:endParaRPr>
          </a:p>
        </p:txBody>
      </p:sp>
      <p:sp>
        <p:nvSpPr>
          <p:cNvPr id="5" name="Θέση ημερομηνίας 4">
            <a:extLst>
              <a:ext uri="{FF2B5EF4-FFF2-40B4-BE49-F238E27FC236}">
                <a16:creationId xmlns:a16="http://schemas.microsoft.com/office/drawing/2014/main" id="{27E853D9-2745-4422-1CD2-4EE12D1E2E6B}"/>
              </a:ext>
            </a:extLst>
          </p:cNvPr>
          <p:cNvSpPr>
            <a:spLocks noGrp="1"/>
          </p:cNvSpPr>
          <p:nvPr>
            <p:ph type="dt" sz="half" idx="10"/>
          </p:nvPr>
        </p:nvSpPr>
        <p:spPr/>
        <p:txBody>
          <a:bodyPr/>
          <a:lstStyle/>
          <a:p>
            <a:fld id="{C5F1ADA4-58F1-40C1-90BA-6F8C4E41BB30}"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7" name="Θέση αριθμού διαφάνειας 6">
            <a:extLst>
              <a:ext uri="{FF2B5EF4-FFF2-40B4-BE49-F238E27FC236}">
                <a16:creationId xmlns:a16="http://schemas.microsoft.com/office/drawing/2014/main" id="{2861423B-7F13-EB9A-ABAE-269B4C3D5E9C}"/>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11</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034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2AEFD8-EBDC-7CD2-7009-4D61403152A2}"/>
              </a:ext>
            </a:extLst>
          </p:cNvPr>
          <p:cNvSpPr>
            <a:spLocks noGrp="1"/>
          </p:cNvSpPr>
          <p:nvPr>
            <p:ph type="title"/>
          </p:nvPr>
        </p:nvSpPr>
        <p:spPr>
          <a:xfrm>
            <a:off x="1097280" y="286604"/>
            <a:ext cx="10058400" cy="1106768"/>
          </a:xfrm>
        </p:spPr>
        <p:txBody>
          <a:bodyPr>
            <a:noAutofit/>
          </a:bodyPr>
          <a:lstStyle/>
          <a:p>
            <a:pPr algn="ctr"/>
            <a:r>
              <a:rPr lang="el-GR"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Ουσιοποίηση και προκατάληψη 2</a:t>
            </a:r>
          </a:p>
        </p:txBody>
      </p:sp>
      <p:sp>
        <p:nvSpPr>
          <p:cNvPr id="5" name="Θέση ημερομηνίας 4">
            <a:extLst>
              <a:ext uri="{FF2B5EF4-FFF2-40B4-BE49-F238E27FC236}">
                <a16:creationId xmlns:a16="http://schemas.microsoft.com/office/drawing/2014/main" id="{58FB5C2F-605C-A33F-5715-3A27A54AA972}"/>
              </a:ext>
            </a:extLst>
          </p:cNvPr>
          <p:cNvSpPr>
            <a:spLocks noGrp="1"/>
          </p:cNvSpPr>
          <p:nvPr>
            <p:ph type="dt" sz="half" idx="10"/>
          </p:nvPr>
        </p:nvSpPr>
        <p:spPr/>
        <p:txBody>
          <a:bodyPr/>
          <a:lstStyle/>
          <a:p>
            <a:fld id="{C5F1ADA4-58F1-40C1-90BA-6F8C4E41BB30}"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7" name="Θέση αριθμού διαφάνειας 6">
            <a:extLst>
              <a:ext uri="{FF2B5EF4-FFF2-40B4-BE49-F238E27FC236}">
                <a16:creationId xmlns:a16="http://schemas.microsoft.com/office/drawing/2014/main" id="{972B75D7-AA4F-A643-AAF0-0A28CEB6F931}"/>
              </a:ext>
            </a:extLst>
          </p:cNvPr>
          <p:cNvSpPr>
            <a:spLocks noGrp="1"/>
          </p:cNvSpPr>
          <p:nvPr>
            <p:ph type="sldNum" sz="quarter" idx="12"/>
          </p:nvPr>
        </p:nvSpPr>
        <p:spPr/>
        <p:txBody>
          <a:bodyPr/>
          <a:lstStyle/>
          <a:p>
            <a:fld id="{973C9DD3-2281-4512-86F6-33F38C067D89}" type="slidenum">
              <a:rPr lang="el-GR" smtClean="0">
                <a:latin typeface="Times New Roman" panose="02020603050405020304" pitchFamily="18" charset="0"/>
                <a:cs typeface="Times New Roman" panose="02020603050405020304" pitchFamily="18" charset="0"/>
              </a:rPr>
              <a:t>12</a:t>
            </a:fld>
            <a:endParaRPr lang="el-GR"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E7AB134-039E-607D-5909-F6C6785E5348}"/>
              </a:ext>
            </a:extLst>
          </p:cNvPr>
          <p:cNvSpPr txBox="1"/>
          <p:nvPr/>
        </p:nvSpPr>
        <p:spPr>
          <a:xfrm>
            <a:off x="1282238" y="2002971"/>
            <a:ext cx="9688483" cy="4396075"/>
          </a:xfrm>
          <a:prstGeom prst="rect">
            <a:avLst/>
          </a:prstGeom>
          <a:noFill/>
        </p:spPr>
        <p:txBody>
          <a:bodyPr wrap="square" rtlCol="0">
            <a:spAutoFit/>
          </a:bodyPr>
          <a:lstStyle/>
          <a:p>
            <a:pPr marR="0" lvl="0" algn="just" defTabSz="914400" rtl="0" eaLnBrk="1" fontAlgn="auto" latinLnBrk="0" hangingPunct="1">
              <a:lnSpc>
                <a:spcPct val="90000"/>
              </a:lnSpc>
              <a:spcBef>
                <a:spcPts val="1200"/>
              </a:spcBef>
              <a:spcAft>
                <a:spcPts val="200"/>
              </a:spcAft>
              <a:buClr>
                <a:srgbClr val="969696"/>
              </a:buClr>
              <a:buSzPct val="100000"/>
              <a:tabLst/>
              <a:defRPr/>
            </a:pPr>
            <a:r>
              <a:rPr kumimoji="0" lang="el-GR"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Απουσία </a:t>
            </a:r>
            <a:r>
              <a:rPr kumimoji="0" lang="el-GR" sz="2000" b="0" i="0" u="none" strike="noStrike" kern="1200" cap="none" spc="0" normalizeH="0" baseline="0" noProof="0" dirty="0" err="1">
                <a:ln>
                  <a:noFill/>
                </a:ln>
                <a:solidFill>
                  <a:srgbClr val="FFC000"/>
                </a:solidFill>
                <a:effectLst/>
                <a:uLnTx/>
                <a:uFillTx/>
                <a:latin typeface="Times New Roman" panose="02020603050405020304" pitchFamily="18" charset="0"/>
                <a:ea typeface="+mn-ea"/>
                <a:cs typeface="Times New Roman" panose="02020603050405020304" pitchFamily="18" charset="0"/>
              </a:rPr>
              <a:t>μονοσημαντότητας</a:t>
            </a:r>
            <a:r>
              <a:rPr kumimoji="0" lang="el-GR"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και απόλυτης </a:t>
            </a:r>
            <a:r>
              <a:rPr kumimoji="0" lang="el-GR" sz="2000" b="0" i="0" u="none" strike="noStrike" kern="1200" cap="none" spc="0" normalizeH="0" baseline="0" noProof="0" dirty="0" err="1">
                <a:ln>
                  <a:noFill/>
                </a:ln>
                <a:solidFill>
                  <a:srgbClr val="FFC000"/>
                </a:solidFill>
                <a:effectLst/>
                <a:uLnTx/>
                <a:uFillTx/>
                <a:latin typeface="Times New Roman" panose="02020603050405020304" pitchFamily="18" charset="0"/>
                <a:ea typeface="+mn-ea"/>
                <a:cs typeface="Times New Roman" panose="02020603050405020304" pitchFamily="18" charset="0"/>
              </a:rPr>
              <a:t>γενικευτικότητας</a:t>
            </a:r>
            <a:endParaRPr kumimoji="0" lang="el-GR"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a:p>
            <a:pPr algn="just"/>
            <a:endParaRPr lang="el-GR" sz="2000" dirty="0">
              <a:latin typeface="Times New Roman" panose="02020603050405020304" pitchFamily="18" charset="0"/>
              <a:cs typeface="Times New Roman" panose="02020603050405020304" pitchFamily="18" charset="0"/>
            </a:endParaRPr>
          </a:p>
          <a:p>
            <a:pPr algn="just"/>
            <a:r>
              <a:rPr lang="el-GR" sz="2000" dirty="0">
                <a:latin typeface="Times New Roman" panose="02020603050405020304" pitchFamily="18" charset="0"/>
                <a:cs typeface="Times New Roman" panose="02020603050405020304" pitchFamily="18" charset="0"/>
              </a:rPr>
              <a:t>Η δύναμη και η φύση της σχέσης μεταξύ </a:t>
            </a:r>
            <a:r>
              <a:rPr lang="el-GR" sz="2000" dirty="0" err="1">
                <a:latin typeface="Times New Roman" panose="02020603050405020304" pitchFamily="18" charset="0"/>
                <a:cs typeface="Times New Roman" panose="02020603050405020304" pitchFamily="18" charset="0"/>
              </a:rPr>
              <a:t>ουσιοποίησης</a:t>
            </a:r>
            <a:r>
              <a:rPr lang="el-GR" sz="2000" dirty="0">
                <a:latin typeface="Times New Roman" panose="02020603050405020304" pitchFamily="18" charset="0"/>
                <a:cs typeface="Times New Roman" panose="02020603050405020304" pitchFamily="18" charset="0"/>
              </a:rPr>
              <a:t> και προκατάληψης διαφέρει ανάλογα με τις κοινωνικές ομάδες για τις όποιες γίνεται κάθε φορά λόγος, αλλά και ανάλογα με το πλαίσιο και το στόχο στον οποίο προσανατολίζεται ο λόγος για τις άλλες ομάδες</a:t>
            </a:r>
          </a:p>
          <a:p>
            <a:pPr algn="just"/>
            <a:endParaRPr lang="el-GR"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l-GR" dirty="0">
                <a:latin typeface="Times New Roman" panose="02020603050405020304" pitchFamily="18" charset="0"/>
                <a:cs typeface="Times New Roman" panose="02020603050405020304" pitchFamily="18" charset="0"/>
              </a:rPr>
              <a:t> Η </a:t>
            </a:r>
            <a:r>
              <a:rPr lang="el-GR" dirty="0">
                <a:solidFill>
                  <a:srgbClr val="FFC000"/>
                </a:solidFill>
                <a:latin typeface="Times New Roman" panose="02020603050405020304" pitchFamily="18" charset="0"/>
                <a:cs typeface="Times New Roman" panose="02020603050405020304" pitchFamily="18" charset="0"/>
              </a:rPr>
              <a:t>βιολογική </a:t>
            </a:r>
            <a:r>
              <a:rPr lang="el-GR" dirty="0" err="1">
                <a:solidFill>
                  <a:srgbClr val="FFC000"/>
                </a:solidFill>
                <a:latin typeface="Times New Roman" panose="02020603050405020304" pitchFamily="18" charset="0"/>
                <a:cs typeface="Times New Roman" panose="02020603050405020304" pitchFamily="18" charset="0"/>
              </a:rPr>
              <a:t>ουσιοποίηση</a:t>
            </a:r>
            <a:r>
              <a:rPr lang="el-GR" dirty="0">
                <a:solidFill>
                  <a:srgbClr val="FFC000"/>
                </a:solidFill>
                <a:latin typeface="Times New Roman" panose="02020603050405020304" pitchFamily="18" charset="0"/>
                <a:cs typeface="Times New Roman" panose="02020603050405020304" pitchFamily="18" charset="0"/>
              </a:rPr>
              <a:t> των </a:t>
            </a:r>
            <a:r>
              <a:rPr lang="el-GR" dirty="0" err="1">
                <a:solidFill>
                  <a:srgbClr val="FFC000"/>
                </a:solidFill>
                <a:latin typeface="Times New Roman" panose="02020603050405020304" pitchFamily="18" charset="0"/>
                <a:cs typeface="Times New Roman" panose="02020603050405020304" pitchFamily="18" charset="0"/>
              </a:rPr>
              <a:t>εθνοτικών</a:t>
            </a:r>
            <a:r>
              <a:rPr lang="el-GR" dirty="0">
                <a:solidFill>
                  <a:srgbClr val="FFC000"/>
                </a:solidFill>
                <a:latin typeface="Times New Roman" panose="02020603050405020304" pitchFamily="18" charset="0"/>
                <a:cs typeface="Times New Roman" panose="02020603050405020304" pitchFamily="18" charset="0"/>
              </a:rPr>
              <a:t> ομάδων </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εθνοτικές</a:t>
            </a:r>
            <a:r>
              <a:rPr lang="el-GR" dirty="0">
                <a:latin typeface="Times New Roman" panose="02020603050405020304" pitchFamily="18" charset="0"/>
                <a:cs typeface="Times New Roman" panose="02020603050405020304" pitchFamily="18" charset="0"/>
              </a:rPr>
              <a:t> κατηγορίες με εγγενή βιολογικά χαρακτηριστικά και </a:t>
            </a:r>
            <a:r>
              <a:rPr lang="el-GR" dirty="0" err="1">
                <a:latin typeface="Times New Roman" panose="02020603050405020304" pitchFamily="18" charset="0"/>
                <a:cs typeface="Times New Roman" panose="02020603050405020304" pitchFamily="18" charset="0"/>
              </a:rPr>
              <a:t>αμεταβλητότητα</a:t>
            </a:r>
            <a:r>
              <a:rPr lang="el-GR" dirty="0">
                <a:latin typeface="Times New Roman" panose="02020603050405020304" pitchFamily="18" charset="0"/>
                <a:cs typeface="Times New Roman" panose="02020603050405020304" pitchFamily="18" charset="0"/>
              </a:rPr>
              <a:t> στο χρόνο) αυξάνει την προκατάληψη σε πρόσφυγες/</a:t>
            </a:r>
            <a:r>
              <a:rPr lang="el-GR" dirty="0" err="1">
                <a:latin typeface="Times New Roman" panose="02020603050405020304" pitchFamily="18" charset="0"/>
                <a:cs typeface="Times New Roman" panose="02020603050405020304" pitchFamily="18" charset="0"/>
              </a:rPr>
              <a:t>ισσες</a:t>
            </a:r>
            <a:r>
              <a:rPr lang="el-GR" dirty="0">
                <a:latin typeface="Times New Roman" panose="02020603050405020304" pitchFamily="18" charset="0"/>
                <a:cs typeface="Times New Roman" panose="02020603050405020304" pitchFamily="18" charset="0"/>
              </a:rPr>
              <a:t>, μετανάστες/</a:t>
            </a:r>
            <a:r>
              <a:rPr lang="el-GR" dirty="0" err="1">
                <a:latin typeface="Times New Roman" panose="02020603050405020304" pitchFamily="18" charset="0"/>
                <a:cs typeface="Times New Roman" panose="02020603050405020304" pitchFamily="18" charset="0"/>
              </a:rPr>
              <a:t>τριες</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l-GR" dirty="0">
                <a:latin typeface="Times New Roman" panose="02020603050405020304" pitchFamily="18" charset="0"/>
                <a:cs typeface="Times New Roman" panose="02020603050405020304" pitchFamily="18" charset="0"/>
              </a:rPr>
              <a:t> Η </a:t>
            </a:r>
            <a:r>
              <a:rPr lang="el-GR" dirty="0">
                <a:solidFill>
                  <a:srgbClr val="FFC000"/>
                </a:solidFill>
                <a:latin typeface="Times New Roman" panose="02020603050405020304" pitchFamily="18" charset="0"/>
                <a:cs typeface="Times New Roman" panose="02020603050405020304" pitchFamily="18" charset="0"/>
              </a:rPr>
              <a:t>βιολογική </a:t>
            </a:r>
            <a:r>
              <a:rPr lang="el-GR" dirty="0" err="1">
                <a:solidFill>
                  <a:srgbClr val="FFC000"/>
                </a:solidFill>
                <a:latin typeface="Times New Roman" panose="02020603050405020304" pitchFamily="18" charset="0"/>
                <a:cs typeface="Times New Roman" panose="02020603050405020304" pitchFamily="18" charset="0"/>
              </a:rPr>
              <a:t>ουσιοποίηση</a:t>
            </a:r>
            <a:r>
              <a:rPr lang="el-GR" dirty="0">
                <a:solidFill>
                  <a:srgbClr val="FFC000"/>
                </a:solidFill>
                <a:latin typeface="Times New Roman" panose="02020603050405020304" pitchFamily="18" charset="0"/>
                <a:cs typeface="Times New Roman" panose="02020603050405020304" pitchFamily="18" charset="0"/>
              </a:rPr>
              <a:t> των κοινωνικών φύλων </a:t>
            </a:r>
            <a:r>
              <a:rPr lang="el-GR" dirty="0">
                <a:latin typeface="Times New Roman" panose="02020603050405020304" pitchFamily="18" charset="0"/>
                <a:cs typeface="Times New Roman" panose="02020603050405020304" pitchFamily="18" charset="0"/>
              </a:rPr>
              <a:t>μειώνει τα ποσοστά προκατάληψης απέναντι σε ομοφυλόφιλους και λεσβίες</a:t>
            </a:r>
          </a:p>
          <a:p>
            <a:pPr algn="just">
              <a:buFont typeface="Courier New" panose="02070309020205020404" pitchFamily="49" charset="0"/>
              <a:buChar char="o"/>
            </a:pPr>
            <a:endParaRPr lang="el-GR"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l-GR" dirty="0">
                <a:latin typeface="Times New Roman" panose="02020603050405020304" pitchFamily="18" charset="0"/>
                <a:cs typeface="Times New Roman" panose="02020603050405020304" pitchFamily="18" charset="0"/>
              </a:rPr>
              <a:t> </a:t>
            </a:r>
            <a:r>
              <a:rPr lang="el-GR" dirty="0">
                <a:solidFill>
                  <a:srgbClr val="FFC000"/>
                </a:solidFill>
                <a:latin typeface="Times New Roman" panose="02020603050405020304" pitchFamily="18" charset="0"/>
                <a:cs typeface="Times New Roman" panose="02020603050405020304" pitchFamily="18" charset="0"/>
              </a:rPr>
              <a:t>Ιστορική συνέχεια και </a:t>
            </a:r>
            <a:r>
              <a:rPr lang="el-GR" dirty="0" err="1">
                <a:solidFill>
                  <a:srgbClr val="FFC000"/>
                </a:solidFill>
                <a:latin typeface="Times New Roman" panose="02020603050405020304" pitchFamily="18" charset="0"/>
                <a:cs typeface="Times New Roman" panose="02020603050405020304" pitchFamily="18" charset="0"/>
              </a:rPr>
              <a:t>διακριτότητα</a:t>
            </a:r>
            <a:r>
              <a:rPr lang="el-GR" dirty="0">
                <a:solidFill>
                  <a:srgbClr val="FFC000"/>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της κατηγορίας ‘ομοφυλόφιλοι’ αυξάνει την προκατάληψη</a:t>
            </a:r>
          </a:p>
          <a:p>
            <a:pPr algn="just"/>
            <a:endParaRPr lang="el-GR" dirty="0"/>
          </a:p>
        </p:txBody>
      </p:sp>
    </p:spTree>
    <p:extLst>
      <p:ext uri="{BB962C8B-B14F-4D97-AF65-F5344CB8AC3E}">
        <p14:creationId xmlns:p14="http://schemas.microsoft.com/office/powerpoint/2010/main" val="299104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355FF548-8FF1-CB55-3EAA-82679C45AD47}"/>
              </a:ext>
            </a:extLst>
          </p:cNvPr>
          <p:cNvSpPr>
            <a:spLocks noGrp="1"/>
          </p:cNvSpPr>
          <p:nvPr>
            <p:ph type="dt" sz="half" idx="10"/>
          </p:nvPr>
        </p:nvSpPr>
        <p:spPr/>
        <p:txBody>
          <a:bodyPr>
            <a:normAutofit/>
          </a:bodyPr>
          <a:lstStyle/>
          <a:p>
            <a:pPr>
              <a:spcAft>
                <a:spcPts val="600"/>
              </a:spcAft>
            </a:pPr>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pPr>
                <a:spcAft>
                  <a:spcPts val="600"/>
                </a:spcAft>
              </a:p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ED33687B-13F7-4295-C3BB-A11C686C07F1}"/>
              </a:ext>
            </a:extLst>
          </p:cNvPr>
          <p:cNvSpPr>
            <a:spLocks noGrp="1"/>
          </p:cNvSpPr>
          <p:nvPr>
            <p:ph type="sldNum" sz="quarter" idx="12"/>
          </p:nvPr>
        </p:nvSpPr>
        <p:spPr/>
        <p:txBody>
          <a:bodyPr>
            <a:normAutofit/>
          </a:bodyPr>
          <a:lstStyle/>
          <a:p>
            <a:pPr>
              <a:spcAft>
                <a:spcPts val="600"/>
              </a:spcAft>
            </a:pPr>
            <a:fld id="{973C9DD3-2281-4512-86F6-33F38C067D89}" type="slidenum">
              <a:rPr lang="el-GR" smtClean="0">
                <a:solidFill>
                  <a:schemeClr val="tx1"/>
                </a:solidFill>
                <a:latin typeface="Times New Roman" panose="02020603050405020304" pitchFamily="18" charset="0"/>
                <a:cs typeface="Times New Roman" panose="02020603050405020304" pitchFamily="18" charset="0"/>
              </a:rPr>
              <a:pPr>
                <a:spcAft>
                  <a:spcPts val="600"/>
                </a:spcAft>
              </a:pPr>
              <a:t>13</a:t>
            </a:fld>
            <a:endParaRPr lang="el-GR" dirty="0">
              <a:solidFill>
                <a:schemeClr val="tx1"/>
              </a:solidFill>
              <a:latin typeface="Times New Roman" panose="02020603050405020304" pitchFamily="18" charset="0"/>
              <a:cs typeface="Times New Roman" panose="02020603050405020304" pitchFamily="18" charset="0"/>
            </a:endParaRPr>
          </a:p>
        </p:txBody>
      </p:sp>
      <p:graphicFrame>
        <p:nvGraphicFramePr>
          <p:cNvPr id="11" name="Διάγραμμα 10">
            <a:extLst>
              <a:ext uri="{FF2B5EF4-FFF2-40B4-BE49-F238E27FC236}">
                <a16:creationId xmlns:a16="http://schemas.microsoft.com/office/drawing/2014/main" id="{5FC85ABA-E872-6DC0-DDC6-CCA72C14D84A}"/>
              </a:ext>
            </a:extLst>
          </p:cNvPr>
          <p:cNvGraphicFramePr/>
          <p:nvPr>
            <p:extLst>
              <p:ext uri="{D42A27DB-BD31-4B8C-83A1-F6EECF244321}">
                <p14:modId xmlns:p14="http://schemas.microsoft.com/office/powerpoint/2010/main" val="53145460"/>
              </p:ext>
            </p:extLst>
          </p:nvPr>
        </p:nvGraphicFramePr>
        <p:xfrm>
          <a:off x="4365170" y="719666"/>
          <a:ext cx="7141030" cy="5463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Τίτλος 14">
            <a:extLst>
              <a:ext uri="{FF2B5EF4-FFF2-40B4-BE49-F238E27FC236}">
                <a16:creationId xmlns:a16="http://schemas.microsoft.com/office/drawing/2014/main" id="{07197537-8C38-844F-CC6E-CEF97E9E8D34}"/>
              </a:ext>
            </a:extLst>
          </p:cNvPr>
          <p:cNvSpPr>
            <a:spLocks noGrp="1"/>
          </p:cNvSpPr>
          <p:nvPr>
            <p:ph type="title"/>
          </p:nvPr>
        </p:nvSpPr>
        <p:spPr>
          <a:xfrm>
            <a:off x="0" y="261862"/>
            <a:ext cx="4180114" cy="3189514"/>
          </a:xfrm>
        </p:spPr>
        <p:txBody>
          <a:bodyPr>
            <a:normAutofit/>
          </a:bodyPr>
          <a:lstStyle/>
          <a:p>
            <a:r>
              <a:rPr lang="el-GR" sz="4000" dirty="0" err="1">
                <a:solidFill>
                  <a:schemeClr val="bg1"/>
                </a:solidFill>
                <a:latin typeface="Times New Roman" panose="02020603050405020304" pitchFamily="18" charset="0"/>
                <a:cs typeface="Times New Roman" panose="02020603050405020304" pitchFamily="18" charset="0"/>
              </a:rPr>
              <a:t>Περιστασιοποίηση</a:t>
            </a:r>
            <a:r>
              <a:rPr lang="el-GR" sz="4000" dirty="0">
                <a:solidFill>
                  <a:schemeClr val="bg1"/>
                </a:solidFill>
                <a:latin typeface="Times New Roman" panose="02020603050405020304" pitchFamily="18" charset="0"/>
                <a:cs typeface="Times New Roman" panose="02020603050405020304" pitchFamily="18" charset="0"/>
              </a:rPr>
              <a:t> και (από-) </a:t>
            </a:r>
            <a:r>
              <a:rPr lang="el-GR" sz="4000" dirty="0" err="1">
                <a:solidFill>
                  <a:schemeClr val="bg1"/>
                </a:solidFill>
                <a:latin typeface="Times New Roman" panose="02020603050405020304" pitchFamily="18" charset="0"/>
                <a:cs typeface="Times New Roman" panose="02020603050405020304" pitchFamily="18" charset="0"/>
              </a:rPr>
              <a:t>ουσιοποίηση</a:t>
            </a:r>
            <a:r>
              <a:rPr lang="el-GR" sz="4000" dirty="0">
                <a:solidFill>
                  <a:schemeClr val="bg1"/>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621488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F469DA-D451-1874-681E-E58DEAC48AD3}"/>
              </a:ext>
            </a:extLst>
          </p:cNvPr>
          <p:cNvSpPr>
            <a:spLocks noGrp="1"/>
          </p:cNvSpPr>
          <p:nvPr>
            <p:ph type="title"/>
          </p:nvPr>
        </p:nvSpPr>
        <p:spPr>
          <a:xfrm>
            <a:off x="1097279" y="286604"/>
            <a:ext cx="10354491" cy="1204740"/>
          </a:xfrm>
        </p:spPr>
        <p:txBody>
          <a:bodyPr>
            <a:normAutofit fontScale="90000"/>
          </a:bodyPr>
          <a:lstStyle/>
          <a:p>
            <a:r>
              <a:rPr lang="el-GR" dirty="0" err="1">
                <a:latin typeface="Times New Roman" panose="02020603050405020304" pitchFamily="18" charset="0"/>
                <a:cs typeface="Times New Roman" panose="02020603050405020304" pitchFamily="18" charset="0"/>
              </a:rPr>
              <a:t>Περιστασιοποιήση</a:t>
            </a:r>
            <a:r>
              <a:rPr lang="el-GR" dirty="0">
                <a:latin typeface="Times New Roman" panose="02020603050405020304" pitchFamily="18" charset="0"/>
                <a:cs typeface="Times New Roman" panose="02020603050405020304" pitchFamily="18" charset="0"/>
              </a:rPr>
              <a:t> και (</a:t>
            </a:r>
            <a:r>
              <a:rPr lang="el-GR" dirty="0" err="1">
                <a:latin typeface="Times New Roman" panose="02020603050405020304" pitchFamily="18" charset="0"/>
                <a:cs typeface="Times New Roman" panose="02020603050405020304" pitchFamily="18" charset="0"/>
              </a:rPr>
              <a:t>απο</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ουσιοποίηση</a:t>
            </a:r>
            <a:r>
              <a:rPr lang="el-GR" dirty="0">
                <a:latin typeface="Times New Roman" panose="02020603050405020304" pitchFamily="18" charset="0"/>
                <a:cs typeface="Times New Roman" panose="02020603050405020304" pitchFamily="18" charset="0"/>
              </a:rPr>
              <a:t> 2</a:t>
            </a:r>
          </a:p>
        </p:txBody>
      </p:sp>
      <p:sp>
        <p:nvSpPr>
          <p:cNvPr id="4" name="Θέση ημερομηνίας 3">
            <a:extLst>
              <a:ext uri="{FF2B5EF4-FFF2-40B4-BE49-F238E27FC236}">
                <a16:creationId xmlns:a16="http://schemas.microsoft.com/office/drawing/2014/main" id="{355FF548-8FF1-CB55-3EAA-82679C45AD47}"/>
              </a:ext>
            </a:extLst>
          </p:cNvPr>
          <p:cNvSpPr>
            <a:spLocks noGrp="1"/>
          </p:cNvSpPr>
          <p:nvPr>
            <p:ph type="dt" sz="half" idx="10"/>
          </p:nvPr>
        </p:nvSpPr>
        <p:spPr>
          <a:xfrm>
            <a:off x="1097280" y="6459785"/>
            <a:ext cx="2472271" cy="365125"/>
          </a:xfrm>
        </p:spPr>
        <p:txBody>
          <a:bodyPr>
            <a:normAutofit/>
          </a:bodyPr>
          <a:lstStyle/>
          <a:p>
            <a:pPr>
              <a:spcAft>
                <a:spcPts val="600"/>
              </a:spcAft>
            </a:pPr>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pPr>
                <a:spcAft>
                  <a:spcPts val="600"/>
                </a:spcAft>
              </a:p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ED33687B-13F7-4295-C3BB-A11C686C07F1}"/>
              </a:ext>
            </a:extLst>
          </p:cNvPr>
          <p:cNvSpPr>
            <a:spLocks noGrp="1"/>
          </p:cNvSpPr>
          <p:nvPr>
            <p:ph type="sldNum" sz="quarter" idx="12"/>
          </p:nvPr>
        </p:nvSpPr>
        <p:spPr>
          <a:xfrm>
            <a:off x="9900458" y="6459785"/>
            <a:ext cx="1312025" cy="365125"/>
          </a:xfrm>
        </p:spPr>
        <p:txBody>
          <a:bodyPr>
            <a:normAutofit/>
          </a:bodyPr>
          <a:lstStyle/>
          <a:p>
            <a:pPr>
              <a:spcAft>
                <a:spcPts val="600"/>
              </a:spcAft>
            </a:pPr>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pPr>
                <a:spcAft>
                  <a:spcPts val="600"/>
                </a:spcAft>
              </a:pPr>
              <a:t>14</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10" name="Θέση περιεχομένου 9">
            <a:extLst>
              <a:ext uri="{FF2B5EF4-FFF2-40B4-BE49-F238E27FC236}">
                <a16:creationId xmlns:a16="http://schemas.microsoft.com/office/drawing/2014/main" id="{E657DB70-E922-7ED7-091E-861C75AC6260}"/>
              </a:ext>
            </a:extLst>
          </p:cNvPr>
          <p:cNvSpPr>
            <a:spLocks noGrp="1"/>
          </p:cNvSpPr>
          <p:nvPr>
            <p:ph idx="1"/>
          </p:nvPr>
        </p:nvSpPr>
        <p:spPr/>
        <p:txBody>
          <a:bodyPr/>
          <a:lstStyle/>
          <a:p>
            <a:pPr marL="0" indent="0" algn="just">
              <a:buNone/>
            </a:pPr>
            <a:r>
              <a:rPr lang="el-GR" dirty="0">
                <a:latin typeface="Times New Roman" panose="02020603050405020304" pitchFamily="18" charset="0"/>
                <a:cs typeface="Times New Roman" panose="02020603050405020304" pitchFamily="18" charset="0"/>
                <a:sym typeface="Wingdings" panose="05000000000000000000" pitchFamily="2" charset="2"/>
              </a:rPr>
              <a:t>Διάφορες κοινωνικές ομάδες χρησιμοποιούν την </a:t>
            </a:r>
            <a:r>
              <a:rPr lang="el-GR" dirty="0" err="1">
                <a:latin typeface="Times New Roman" panose="02020603050405020304" pitchFamily="18" charset="0"/>
                <a:cs typeface="Times New Roman" panose="02020603050405020304" pitchFamily="18" charset="0"/>
                <a:sym typeface="Wingdings" panose="05000000000000000000" pitchFamily="2" charset="2"/>
              </a:rPr>
              <a:t>ουσιοποίηση</a:t>
            </a:r>
            <a:r>
              <a:rPr lang="el-GR" dirty="0">
                <a:latin typeface="Times New Roman" panose="02020603050405020304" pitchFamily="18" charset="0"/>
                <a:cs typeface="Times New Roman" panose="02020603050405020304" pitchFamily="18" charset="0"/>
                <a:sym typeface="Wingdings" panose="05000000000000000000" pitchFamily="2" charset="2"/>
              </a:rPr>
              <a:t> ή από-</a:t>
            </a:r>
            <a:r>
              <a:rPr lang="el-GR" dirty="0" err="1">
                <a:latin typeface="Times New Roman" panose="02020603050405020304" pitchFamily="18" charset="0"/>
                <a:cs typeface="Times New Roman" panose="02020603050405020304" pitchFamily="18" charset="0"/>
                <a:sym typeface="Wingdings" panose="05000000000000000000" pitchFamily="2" charset="2"/>
              </a:rPr>
              <a:t>ουσιοποίηση</a:t>
            </a:r>
            <a:r>
              <a:rPr lang="el-GR" dirty="0">
                <a:latin typeface="Times New Roman" panose="02020603050405020304" pitchFamily="18" charset="0"/>
                <a:cs typeface="Times New Roman" panose="02020603050405020304" pitchFamily="18" charset="0"/>
                <a:sym typeface="Wingdings" panose="05000000000000000000" pitchFamily="2" charset="2"/>
              </a:rPr>
              <a:t> ανάλογα με τα κίνητρα και τα ευρύτερα ρητορικά επιχειρήματα (</a:t>
            </a:r>
            <a:r>
              <a:rPr lang="en-US" dirty="0" err="1">
                <a:latin typeface="Times New Roman" panose="02020603050405020304" pitchFamily="18" charset="0"/>
                <a:cs typeface="Times New Roman" panose="02020603050405020304" pitchFamily="18" charset="0"/>
                <a:sym typeface="Wingdings" panose="05000000000000000000" pitchFamily="2" charset="2"/>
              </a:rPr>
              <a:t>Verkuyten</a:t>
            </a:r>
            <a:r>
              <a:rPr lang="en-US" dirty="0">
                <a:latin typeface="Times New Roman" panose="02020603050405020304" pitchFamily="18" charset="0"/>
                <a:cs typeface="Times New Roman" panose="02020603050405020304" pitchFamily="18" charset="0"/>
                <a:sym typeface="Wingdings" panose="05000000000000000000" pitchFamily="2" charset="2"/>
              </a:rPr>
              <a:t> 2003</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r>
              <a:rPr lang="el-GR"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Εθνικές μειονότητες Ολλανδίας:</a:t>
            </a: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el-GR" dirty="0">
                <a:latin typeface="Times New Roman" panose="02020603050405020304" pitchFamily="18" charset="0"/>
                <a:cs typeface="Times New Roman" panose="02020603050405020304" pitchFamily="18" charset="0"/>
                <a:sym typeface="Wingdings" panose="05000000000000000000" pitchFamily="2" charset="2"/>
              </a:rPr>
              <a:t>Ουσιοποίηση της (πολιτισμικής) ταυτότητας ως αναλλοίωτης και αμετάβλητης στο χρόνο ως μέσο αντίστασης στην αφομοίωση</a:t>
            </a:r>
          </a:p>
          <a:p>
            <a:pPr marL="0" indent="0" algn="just">
              <a:buNone/>
            </a:pPr>
            <a:r>
              <a:rPr lang="el-GR" dirty="0">
                <a:latin typeface="Times New Roman" panose="02020603050405020304" pitchFamily="18" charset="0"/>
                <a:cs typeface="Times New Roman" panose="02020603050405020304" pitchFamily="18" charset="0"/>
                <a:sym typeface="Wingdings" panose="05000000000000000000" pitchFamily="2" charset="2"/>
              </a:rPr>
              <a:t>Από-</a:t>
            </a:r>
            <a:r>
              <a:rPr lang="el-GR" dirty="0" err="1">
                <a:latin typeface="Times New Roman" panose="02020603050405020304" pitchFamily="18" charset="0"/>
                <a:cs typeface="Times New Roman" panose="02020603050405020304" pitchFamily="18" charset="0"/>
                <a:sym typeface="Wingdings" panose="05000000000000000000" pitchFamily="2" charset="2"/>
              </a:rPr>
              <a:t>ουσιοποίηση</a:t>
            </a:r>
            <a:r>
              <a:rPr lang="el-GR" dirty="0">
                <a:latin typeface="Times New Roman" panose="02020603050405020304" pitchFamily="18" charset="0"/>
                <a:cs typeface="Times New Roman" panose="02020603050405020304" pitchFamily="18" charset="0"/>
                <a:sym typeface="Wingdings" panose="05000000000000000000" pitchFamily="2" charset="2"/>
              </a:rPr>
              <a:t> της ταυτότητας ως μέσο αντίκρουσης των επιχειρημάτων που τους παρουσιάζουν ως ίδιους με παρόμοιες αρνητικές συμπεριφορές. </a:t>
            </a:r>
          </a:p>
          <a:p>
            <a:pPr marL="0" indent="0" algn="just">
              <a:buNone/>
            </a:pPr>
            <a:r>
              <a:rPr lang="el-GR"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Πλειονότητα:</a:t>
            </a:r>
          </a:p>
          <a:p>
            <a:pPr marL="0" indent="0" algn="just">
              <a:buNone/>
            </a:pPr>
            <a:r>
              <a:rPr lang="el-GR" dirty="0">
                <a:latin typeface="Times New Roman" panose="02020603050405020304" pitchFamily="18" charset="0"/>
                <a:cs typeface="Times New Roman" panose="02020603050405020304" pitchFamily="18" charset="0"/>
              </a:rPr>
              <a:t>Από-</a:t>
            </a:r>
            <a:r>
              <a:rPr lang="el-GR" dirty="0" err="1">
                <a:latin typeface="Times New Roman" panose="02020603050405020304" pitchFamily="18" charset="0"/>
                <a:cs typeface="Times New Roman" panose="02020603050405020304" pitchFamily="18" charset="0"/>
              </a:rPr>
              <a:t>ουσιοποιήση</a:t>
            </a:r>
            <a:r>
              <a:rPr lang="el-GR" dirty="0">
                <a:latin typeface="Times New Roman" panose="02020603050405020304" pitchFamily="18" charset="0"/>
                <a:cs typeface="Times New Roman" panose="02020603050405020304" pitchFamily="18" charset="0"/>
              </a:rPr>
              <a:t> ταυτότητας των μειονοτικών για να υποστηρίξουν δυνατότητα αφομοίωσης</a:t>
            </a:r>
          </a:p>
        </p:txBody>
      </p:sp>
    </p:spTree>
    <p:extLst>
      <p:ext uri="{BB962C8B-B14F-4D97-AF65-F5344CB8AC3E}">
        <p14:creationId xmlns:p14="http://schemas.microsoft.com/office/powerpoint/2010/main" val="29286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F469DA-D451-1874-681E-E58DEAC48AD3}"/>
              </a:ext>
            </a:extLst>
          </p:cNvPr>
          <p:cNvSpPr>
            <a:spLocks noGrp="1"/>
          </p:cNvSpPr>
          <p:nvPr>
            <p:ph type="title"/>
          </p:nvPr>
        </p:nvSpPr>
        <p:spPr>
          <a:xfrm>
            <a:off x="1036319" y="367959"/>
            <a:ext cx="10354491" cy="1204740"/>
          </a:xfrm>
        </p:spPr>
        <p:txBody>
          <a:bodyPr>
            <a:normAutofit fontScale="90000"/>
          </a:bodyPr>
          <a:lstStyle/>
          <a:p>
            <a:r>
              <a:rPr lang="el-GR" dirty="0" err="1">
                <a:latin typeface="Times New Roman" panose="02020603050405020304" pitchFamily="18" charset="0"/>
                <a:cs typeface="Times New Roman" panose="02020603050405020304" pitchFamily="18" charset="0"/>
              </a:rPr>
              <a:t>Περιστασιοποίηση</a:t>
            </a:r>
            <a:r>
              <a:rPr lang="el-GR" dirty="0">
                <a:latin typeface="Times New Roman" panose="02020603050405020304" pitchFamily="18" charset="0"/>
                <a:cs typeface="Times New Roman" panose="02020603050405020304" pitchFamily="18" charset="0"/>
              </a:rPr>
              <a:t> και (</a:t>
            </a:r>
            <a:r>
              <a:rPr lang="el-GR" dirty="0" err="1">
                <a:latin typeface="Times New Roman" panose="02020603050405020304" pitchFamily="18" charset="0"/>
                <a:cs typeface="Times New Roman" panose="02020603050405020304" pitchFamily="18" charset="0"/>
              </a:rPr>
              <a:t>απο</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ουσιοποίηση</a:t>
            </a:r>
            <a:r>
              <a:rPr lang="el-GR" dirty="0">
                <a:latin typeface="Times New Roman" panose="02020603050405020304" pitchFamily="18" charset="0"/>
                <a:cs typeface="Times New Roman" panose="02020603050405020304" pitchFamily="18" charset="0"/>
              </a:rPr>
              <a:t> 3</a:t>
            </a:r>
          </a:p>
        </p:txBody>
      </p:sp>
      <p:sp>
        <p:nvSpPr>
          <p:cNvPr id="4" name="Θέση ημερομηνίας 3">
            <a:extLst>
              <a:ext uri="{FF2B5EF4-FFF2-40B4-BE49-F238E27FC236}">
                <a16:creationId xmlns:a16="http://schemas.microsoft.com/office/drawing/2014/main" id="{355FF548-8FF1-CB55-3EAA-82679C45AD47}"/>
              </a:ext>
            </a:extLst>
          </p:cNvPr>
          <p:cNvSpPr>
            <a:spLocks noGrp="1"/>
          </p:cNvSpPr>
          <p:nvPr>
            <p:ph type="dt" sz="half" idx="10"/>
          </p:nvPr>
        </p:nvSpPr>
        <p:spPr>
          <a:xfrm>
            <a:off x="1097280" y="6459785"/>
            <a:ext cx="2472271" cy="365125"/>
          </a:xfrm>
        </p:spPr>
        <p:txBody>
          <a:bodyPr>
            <a:normAutofit/>
          </a:bodyPr>
          <a:lstStyle/>
          <a:p>
            <a:pPr>
              <a:spcAft>
                <a:spcPts val="600"/>
              </a:spcAft>
            </a:pPr>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pPr>
                <a:spcAft>
                  <a:spcPts val="600"/>
                </a:spcAft>
              </a:p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ED33687B-13F7-4295-C3BB-A11C686C07F1}"/>
              </a:ext>
            </a:extLst>
          </p:cNvPr>
          <p:cNvSpPr>
            <a:spLocks noGrp="1"/>
          </p:cNvSpPr>
          <p:nvPr>
            <p:ph type="sldNum" sz="quarter" idx="12"/>
          </p:nvPr>
        </p:nvSpPr>
        <p:spPr>
          <a:xfrm>
            <a:off x="9900458" y="6459785"/>
            <a:ext cx="1312025" cy="365125"/>
          </a:xfrm>
        </p:spPr>
        <p:txBody>
          <a:bodyPr>
            <a:normAutofit/>
          </a:bodyPr>
          <a:lstStyle/>
          <a:p>
            <a:pPr>
              <a:spcAft>
                <a:spcPts val="600"/>
              </a:spcAft>
            </a:pPr>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pPr>
                <a:spcAft>
                  <a:spcPts val="600"/>
                </a:spcAft>
              </a:pPr>
              <a:t>15</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10" name="Θέση περιεχομένου 9">
            <a:extLst>
              <a:ext uri="{FF2B5EF4-FFF2-40B4-BE49-F238E27FC236}">
                <a16:creationId xmlns:a16="http://schemas.microsoft.com/office/drawing/2014/main" id="{E657DB70-E922-7ED7-091E-861C75AC6260}"/>
              </a:ext>
            </a:extLst>
          </p:cNvPr>
          <p:cNvSpPr>
            <a:spLocks noGrp="1"/>
          </p:cNvSpPr>
          <p:nvPr>
            <p:ph idx="1"/>
          </p:nvPr>
        </p:nvSpPr>
        <p:spPr>
          <a:xfrm>
            <a:off x="1097280" y="2166256"/>
            <a:ext cx="10058400" cy="3702837"/>
          </a:xfrm>
        </p:spPr>
        <p:txBody>
          <a:bodyPr>
            <a:normAutofit/>
          </a:bodyPr>
          <a:lstStyle/>
          <a:p>
            <a:pPr marL="0" indent="0" algn="just">
              <a:buNone/>
            </a:pPr>
            <a:r>
              <a:rPr lang="el-GR" sz="2400" dirty="0">
                <a:latin typeface="Times New Roman" panose="02020603050405020304" pitchFamily="18" charset="0"/>
                <a:cs typeface="Times New Roman" panose="02020603050405020304" pitchFamily="18" charset="0"/>
              </a:rPr>
              <a:t>Ούτε η </a:t>
            </a:r>
            <a:r>
              <a:rPr lang="el-GR" sz="2400" dirty="0" err="1">
                <a:latin typeface="Times New Roman" panose="02020603050405020304" pitchFamily="18" charset="0"/>
                <a:cs typeface="Times New Roman" panose="02020603050405020304" pitchFamily="18" charset="0"/>
              </a:rPr>
              <a:t>ουσιοποίηση</a:t>
            </a:r>
            <a:r>
              <a:rPr lang="el-GR" sz="2400" dirty="0">
                <a:latin typeface="Times New Roman" panose="02020603050405020304" pitchFamily="18" charset="0"/>
                <a:cs typeface="Times New Roman" panose="02020603050405020304" pitchFamily="18" charset="0"/>
              </a:rPr>
              <a:t> είναι εξ ορισμού καταπιεστική και συνδεδεμένη με την προκατάληψη και τον κοινωνικό αποκλεισμό</a:t>
            </a:r>
          </a:p>
          <a:p>
            <a:pPr marL="0" indent="0" algn="just">
              <a:buNone/>
            </a:pPr>
            <a:r>
              <a:rPr lang="el-GR" sz="2400" dirty="0">
                <a:latin typeface="Times New Roman" panose="02020603050405020304" pitchFamily="18" charset="0"/>
                <a:cs typeface="Times New Roman" panose="02020603050405020304" pitchFamily="18" charset="0"/>
              </a:rPr>
              <a:t>Ούτε η </a:t>
            </a:r>
            <a:r>
              <a:rPr lang="el-GR" sz="2400" dirty="0" err="1">
                <a:latin typeface="Times New Roman" panose="02020603050405020304" pitchFamily="18" charset="0"/>
                <a:cs typeface="Times New Roman" panose="02020603050405020304" pitchFamily="18" charset="0"/>
              </a:rPr>
              <a:t>απο-ουσιοποίηση</a:t>
            </a:r>
            <a:r>
              <a:rPr lang="el-GR" sz="2400" dirty="0">
                <a:latin typeface="Times New Roman" panose="02020603050405020304" pitchFamily="18" charset="0"/>
                <a:cs typeface="Times New Roman" panose="02020603050405020304" pitchFamily="18" charset="0"/>
              </a:rPr>
              <a:t> είναι εξ ορισμού προοδευτική </a:t>
            </a:r>
          </a:p>
          <a:p>
            <a:pPr marL="0" indent="0" algn="just">
              <a:buNone/>
            </a:pPr>
            <a:r>
              <a:rPr lang="el-GR" sz="2400" dirty="0">
                <a:latin typeface="Times New Roman" panose="02020603050405020304" pitchFamily="18" charset="0"/>
                <a:cs typeface="Times New Roman" panose="02020603050405020304" pitchFamily="18" charset="0"/>
              </a:rPr>
              <a:t>Η δυνατότητα των </a:t>
            </a:r>
            <a:r>
              <a:rPr lang="el-GR" sz="2400" dirty="0" err="1">
                <a:latin typeface="Times New Roman" panose="02020603050405020304" pitchFamily="18" charset="0"/>
                <a:cs typeface="Times New Roman" panose="02020603050405020304" pitchFamily="18" charset="0"/>
              </a:rPr>
              <a:t>ουσιοποιητικών</a:t>
            </a:r>
            <a:r>
              <a:rPr lang="el-GR" sz="2400" dirty="0">
                <a:latin typeface="Times New Roman" panose="02020603050405020304" pitchFamily="18" charset="0"/>
                <a:cs typeface="Times New Roman" panose="02020603050405020304" pitchFamily="18" charset="0"/>
              </a:rPr>
              <a:t> πεποιθήσεων να ενδυναμώσουν ή να αποδυναμώσουν συγκεκριμένες κοινωνικές ομάδες εξαρτάται από:</a:t>
            </a:r>
          </a:p>
          <a:p>
            <a:pPr algn="just">
              <a:buFont typeface="Wingdings" panose="05000000000000000000" pitchFamily="2" charset="2"/>
              <a:buChar char="ü"/>
            </a:pPr>
            <a:r>
              <a:rPr lang="el-GR" sz="2400" dirty="0">
                <a:latin typeface="Times New Roman" panose="02020603050405020304" pitchFamily="18" charset="0"/>
                <a:cs typeface="Times New Roman" panose="02020603050405020304" pitchFamily="18" charset="0"/>
              </a:rPr>
              <a:t>τα εκάστοτε επίμαχα ζητήματα </a:t>
            </a:r>
          </a:p>
          <a:p>
            <a:pPr algn="just">
              <a:buFont typeface="Wingdings" panose="05000000000000000000" pitchFamily="2" charset="2"/>
              <a:buChar char="ü"/>
            </a:pPr>
            <a:r>
              <a:rPr lang="el-GR" sz="2400" dirty="0">
                <a:latin typeface="Times New Roman" panose="02020603050405020304" pitchFamily="18" charset="0"/>
                <a:cs typeface="Times New Roman" panose="02020603050405020304" pitchFamily="18" charset="0"/>
              </a:rPr>
              <a:t>το στάτους του ατόμου ως μέλους μιας μειονοτικής ή </a:t>
            </a:r>
            <a:r>
              <a:rPr lang="el-GR" sz="2400" dirty="0" err="1">
                <a:latin typeface="Times New Roman" panose="02020603050405020304" pitchFamily="18" charset="0"/>
                <a:cs typeface="Times New Roman" panose="02020603050405020304" pitchFamily="18" charset="0"/>
              </a:rPr>
              <a:t>πλειονοτικής</a:t>
            </a:r>
            <a:r>
              <a:rPr lang="el-GR" sz="2400" dirty="0">
                <a:latin typeface="Times New Roman" panose="02020603050405020304" pitchFamily="18" charset="0"/>
                <a:cs typeface="Times New Roman" panose="02020603050405020304" pitchFamily="18" charset="0"/>
              </a:rPr>
              <a:t> ομάδας</a:t>
            </a:r>
          </a:p>
          <a:p>
            <a:pPr marL="0" indent="0" algn="just">
              <a:buNone/>
            </a:pPr>
            <a:r>
              <a:rPr lang="el-GR"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Verkuyten 2003)</a:t>
            </a:r>
            <a:endParaRPr lang="el-GR" dirty="0">
              <a:latin typeface="Times New Roman" panose="02020603050405020304" pitchFamily="18" charset="0"/>
              <a:cs typeface="Times New Roman" panose="02020603050405020304" pitchFamily="18" charset="0"/>
            </a:endParaRPr>
          </a:p>
        </p:txBody>
      </p:sp>
      <p:sp>
        <p:nvSpPr>
          <p:cNvPr id="3" name="Βέλος: Δεξιό 2">
            <a:extLst>
              <a:ext uri="{FF2B5EF4-FFF2-40B4-BE49-F238E27FC236}">
                <a16:creationId xmlns:a16="http://schemas.microsoft.com/office/drawing/2014/main" id="{06D9D280-F11C-B8CA-EF81-68A0C26414CA}"/>
              </a:ext>
            </a:extLst>
          </p:cNvPr>
          <p:cNvSpPr/>
          <p:nvPr/>
        </p:nvSpPr>
        <p:spPr>
          <a:xfrm>
            <a:off x="219891" y="2242456"/>
            <a:ext cx="816429" cy="272143"/>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Δεξιό 4">
            <a:extLst>
              <a:ext uri="{FF2B5EF4-FFF2-40B4-BE49-F238E27FC236}">
                <a16:creationId xmlns:a16="http://schemas.microsoft.com/office/drawing/2014/main" id="{C4972E7D-4046-D94C-E3CC-DF82BD6154CD}"/>
              </a:ext>
            </a:extLst>
          </p:cNvPr>
          <p:cNvSpPr/>
          <p:nvPr/>
        </p:nvSpPr>
        <p:spPr>
          <a:xfrm>
            <a:off x="219890" y="3026227"/>
            <a:ext cx="816429" cy="272143"/>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4166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F54C77-E167-AD8C-8557-A12D235375CD}"/>
              </a:ext>
            </a:extLst>
          </p:cNvPr>
          <p:cNvSpPr>
            <a:spLocks noGrp="1"/>
          </p:cNvSpPr>
          <p:nvPr>
            <p:ph type="title"/>
          </p:nvPr>
        </p:nvSpPr>
        <p:spPr>
          <a:xfrm>
            <a:off x="1097279" y="286603"/>
            <a:ext cx="10365377" cy="1084997"/>
          </a:xfrm>
        </p:spPr>
        <p:txBody>
          <a:bodyPr>
            <a:normAutofit fontScale="90000"/>
          </a:bodyPr>
          <a:lstStyle/>
          <a:p>
            <a:r>
              <a:rPr lang="el-GR" dirty="0" err="1">
                <a:latin typeface="Times New Roman" panose="02020603050405020304" pitchFamily="18" charset="0"/>
                <a:cs typeface="Times New Roman" panose="02020603050405020304" pitchFamily="18" charset="0"/>
              </a:rPr>
              <a:t>Περιστασιοποίηση</a:t>
            </a:r>
            <a:r>
              <a:rPr lang="el-GR" dirty="0">
                <a:latin typeface="Times New Roman" panose="02020603050405020304" pitchFamily="18" charset="0"/>
                <a:cs typeface="Times New Roman" panose="02020603050405020304" pitchFamily="18" charset="0"/>
              </a:rPr>
              <a:t> και (από-)</a:t>
            </a:r>
            <a:r>
              <a:rPr lang="el-GR" dirty="0" err="1">
                <a:latin typeface="Times New Roman" panose="02020603050405020304" pitchFamily="18" charset="0"/>
                <a:cs typeface="Times New Roman" panose="02020603050405020304" pitchFamily="18" charset="0"/>
              </a:rPr>
              <a:t>ουσιοποίηση</a:t>
            </a:r>
            <a:r>
              <a:rPr lang="el-GR" dirty="0">
                <a:latin typeface="Times New Roman" panose="02020603050405020304" pitchFamily="18" charset="0"/>
                <a:cs typeface="Times New Roman" panose="02020603050405020304" pitchFamily="18" charset="0"/>
              </a:rPr>
              <a:t> 4</a:t>
            </a:r>
          </a:p>
        </p:txBody>
      </p:sp>
      <p:graphicFrame>
        <p:nvGraphicFramePr>
          <p:cNvPr id="7" name="Θέση περιεχομένου 6">
            <a:extLst>
              <a:ext uri="{FF2B5EF4-FFF2-40B4-BE49-F238E27FC236}">
                <a16:creationId xmlns:a16="http://schemas.microsoft.com/office/drawing/2014/main" id="{1032D313-C173-02CA-47E6-15D27F396201}"/>
              </a:ext>
            </a:extLst>
          </p:cNvPr>
          <p:cNvGraphicFramePr>
            <a:graphicFrameLocks noGrp="1"/>
          </p:cNvGraphicFramePr>
          <p:nvPr>
            <p:ph idx="1"/>
            <p:extLst>
              <p:ext uri="{D42A27DB-BD31-4B8C-83A1-F6EECF244321}">
                <p14:modId xmlns:p14="http://schemas.microsoft.com/office/powerpoint/2010/main" val="4079945164"/>
              </p:ext>
            </p:extLst>
          </p:nvPr>
        </p:nvGraphicFramePr>
        <p:xfrm>
          <a:off x="1097279" y="3167743"/>
          <a:ext cx="9646921" cy="2734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ημερομηνίας 3">
            <a:extLst>
              <a:ext uri="{FF2B5EF4-FFF2-40B4-BE49-F238E27FC236}">
                <a16:creationId xmlns:a16="http://schemas.microsoft.com/office/drawing/2014/main" id="{56A68B73-DDDE-76DA-B622-CF9B7082BC70}"/>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DB940F29-BE0C-B73C-3E9B-29B9C4E1ED34}"/>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16</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00D8881-E4D9-FFD9-6CBE-9D919B90F6C3}"/>
              </a:ext>
            </a:extLst>
          </p:cNvPr>
          <p:cNvSpPr txBox="1"/>
          <p:nvPr/>
        </p:nvSpPr>
        <p:spPr>
          <a:xfrm>
            <a:off x="1404257" y="2068286"/>
            <a:ext cx="9339943" cy="707886"/>
          </a:xfrm>
          <a:prstGeom prst="rect">
            <a:avLst/>
          </a:prstGeom>
          <a:noFill/>
        </p:spPr>
        <p:txBody>
          <a:bodyPr wrap="square" rtlCol="0">
            <a:spAutoFit/>
          </a:bodyPr>
          <a:lstStyle/>
          <a:p>
            <a:pPr algn="just"/>
            <a:r>
              <a:rPr lang="el-GR" sz="2000" dirty="0">
                <a:latin typeface="Times New Roman" panose="02020603050405020304" pitchFamily="18" charset="0"/>
                <a:cs typeface="Times New Roman" panose="02020603050405020304" pitchFamily="18" charset="0"/>
              </a:rPr>
              <a:t>Ουσιοποίηση και από-</a:t>
            </a:r>
            <a:r>
              <a:rPr lang="el-GR" sz="2000" dirty="0" err="1">
                <a:latin typeface="Times New Roman" panose="02020603050405020304" pitchFamily="18" charset="0"/>
                <a:cs typeface="Times New Roman" panose="02020603050405020304" pitchFamily="18" charset="0"/>
              </a:rPr>
              <a:t>ουσιοποίηση</a:t>
            </a:r>
            <a:r>
              <a:rPr lang="el-GR" sz="2000" dirty="0">
                <a:latin typeface="Times New Roman" panose="02020603050405020304" pitchFamily="18" charset="0"/>
                <a:cs typeface="Times New Roman" panose="02020603050405020304" pitchFamily="18" charset="0"/>
              </a:rPr>
              <a:t>: Διαφορετικές όψεις του ίδιου νομίσματος (</a:t>
            </a:r>
            <a:r>
              <a:rPr lang="en-US" sz="2000" dirty="0" err="1">
                <a:latin typeface="Times New Roman" panose="02020603050405020304" pitchFamily="18" charset="0"/>
                <a:cs typeface="Times New Roman" panose="02020603050405020304" pitchFamily="18" charset="0"/>
              </a:rPr>
              <a:t>Figgou</a:t>
            </a:r>
            <a:r>
              <a:rPr lang="el-GR" sz="2000" dirty="0">
                <a:latin typeface="Times New Roman" panose="02020603050405020304" pitchFamily="18" charset="0"/>
                <a:cs typeface="Times New Roman" panose="02020603050405020304" pitchFamily="18" charset="0"/>
              </a:rPr>
              <a:t> 2013) </a:t>
            </a:r>
            <a:r>
              <a:rPr lang="el-GR" sz="2000" dirty="0">
                <a:latin typeface="Times New Roman" panose="02020603050405020304" pitchFamily="18" charset="0"/>
                <a:cs typeface="Times New Roman" panose="02020603050405020304" pitchFamily="18" charset="0"/>
                <a:sym typeface="Wingdings" panose="05000000000000000000" pitchFamily="2" charset="2"/>
              </a:rPr>
              <a:t> ύπαρξη </a:t>
            </a:r>
            <a:r>
              <a:rPr lang="el-GR" sz="2000" dirty="0" err="1">
                <a:latin typeface="Times New Roman" panose="02020603050405020304" pitchFamily="18" charset="0"/>
                <a:cs typeface="Times New Roman" panose="02020603050405020304" pitchFamily="18" charset="0"/>
                <a:sym typeface="Wingdings" panose="05000000000000000000" pitchFamily="2" charset="2"/>
              </a:rPr>
              <a:t>επιχειρηματολογικών</a:t>
            </a:r>
            <a:r>
              <a:rPr lang="el-GR" sz="2000" dirty="0">
                <a:latin typeface="Times New Roman" panose="02020603050405020304" pitchFamily="18" charset="0"/>
                <a:cs typeface="Times New Roman" panose="02020603050405020304" pitchFamily="18" charset="0"/>
                <a:sym typeface="Wingdings" panose="05000000000000000000" pitchFamily="2" charset="2"/>
              </a:rPr>
              <a:t> στρατηγικών που</a:t>
            </a:r>
            <a:r>
              <a:rPr lang="el-GR" sz="2000" dirty="0">
                <a:latin typeface="Times New Roman" panose="02020603050405020304" pitchFamily="18" charset="0"/>
                <a:cs typeface="Times New Roman" panose="02020603050405020304" pitchFamily="18" charset="0"/>
              </a:rPr>
              <a:t> προϋποθέτουν η μία την άλλη</a:t>
            </a:r>
          </a:p>
        </p:txBody>
      </p:sp>
    </p:spTree>
    <p:extLst>
      <p:ext uri="{BB962C8B-B14F-4D97-AF65-F5344CB8AC3E}">
        <p14:creationId xmlns:p14="http://schemas.microsoft.com/office/powerpoint/2010/main" val="129531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093074-0DC9-B93C-D87F-6A692AE825F5}"/>
              </a:ext>
            </a:extLst>
          </p:cNvPr>
          <p:cNvSpPr>
            <a:spLocks noGrp="1"/>
          </p:cNvSpPr>
          <p:nvPr>
            <p:ph type="title"/>
          </p:nvPr>
        </p:nvSpPr>
        <p:spPr>
          <a:xfrm>
            <a:off x="1097280" y="286604"/>
            <a:ext cx="10058400" cy="1270054"/>
          </a:xfrm>
        </p:spPr>
        <p:txBody>
          <a:bodyPr>
            <a:normAutofit fontScale="90000"/>
          </a:bodyPr>
          <a:lstStyle/>
          <a:p>
            <a:pPr algn="ctr"/>
            <a:r>
              <a:rPr lang="el-GR" sz="5400" dirty="0">
                <a:latin typeface="Times New Roman" panose="02020603050405020304" pitchFamily="18" charset="0"/>
                <a:cs typeface="Times New Roman" panose="02020603050405020304" pitchFamily="18" charset="0"/>
              </a:rPr>
              <a:t>Ρευστός Ρατσισμός και </a:t>
            </a:r>
            <a:r>
              <a:rPr lang="el-GR" sz="5400" dirty="0" err="1">
                <a:latin typeface="Times New Roman" panose="02020603050405020304" pitchFamily="18" charset="0"/>
                <a:cs typeface="Times New Roman" panose="02020603050405020304" pitchFamily="18" charset="0"/>
              </a:rPr>
              <a:t>ουσιοποίηση</a:t>
            </a:r>
            <a:endParaRPr lang="el-GR" sz="54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153C9D4A-6517-D76E-3672-CD0AB8BEFE7E}"/>
              </a:ext>
            </a:extLst>
          </p:cNvPr>
          <p:cNvSpPr>
            <a:spLocks noGrp="1"/>
          </p:cNvSpPr>
          <p:nvPr>
            <p:ph idx="1"/>
          </p:nvPr>
        </p:nvSpPr>
        <p:spPr>
          <a:xfrm>
            <a:off x="1097280" y="2046514"/>
            <a:ext cx="10058400" cy="4038600"/>
          </a:xfrm>
        </p:spPr>
        <p:txBody>
          <a:bodyPr>
            <a:normAutofit/>
          </a:bodyPr>
          <a:lstStyle/>
          <a:p>
            <a:pPr algn="just">
              <a:lnSpc>
                <a:spcPct val="90000"/>
              </a:lnSpc>
              <a:buFont typeface="Wingdings" panose="05000000000000000000" pitchFamily="2" charset="2"/>
              <a:buChar char="Ø"/>
            </a:pPr>
            <a:r>
              <a:rPr lang="el-GR" sz="2400" dirty="0">
                <a:latin typeface="Times New Roman" panose="02020603050405020304" pitchFamily="18" charset="0"/>
                <a:cs typeface="Times New Roman" panose="02020603050405020304" pitchFamily="18" charset="0"/>
              </a:rPr>
              <a:t> Η συνύπαρξη ρατσιστικών και αντιρατσιστικών ιδεών στο ίδιο (</a:t>
            </a:r>
            <a:r>
              <a:rPr lang="el-GR" sz="2400" dirty="0" err="1">
                <a:latin typeface="Times New Roman" panose="02020603050405020304" pitchFamily="18" charset="0"/>
                <a:cs typeface="Times New Roman" panose="02020603050405020304" pitchFamily="18" charset="0"/>
              </a:rPr>
              <a:t>περι</a:t>
            </a:r>
            <a:r>
              <a:rPr lang="el-GR" sz="2400" dirty="0">
                <a:latin typeface="Times New Roman" panose="02020603050405020304" pitchFamily="18" charset="0"/>
                <a:cs typeface="Times New Roman" panose="02020603050405020304" pitchFamily="18" charset="0"/>
              </a:rPr>
              <a:t>)κείμενο. </a:t>
            </a:r>
          </a:p>
          <a:p>
            <a:pPr marL="0" indent="0" algn="just">
              <a:lnSpc>
                <a:spcPct val="90000"/>
              </a:lnSpc>
              <a:buNone/>
            </a:pPr>
            <a:r>
              <a:rPr lang="el-GR"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a:t>
            </a:r>
          </a:p>
          <a:p>
            <a:pPr marL="0" indent="0" algn="just">
              <a:lnSpc>
                <a:spcPct val="90000"/>
              </a:lnSpc>
              <a:buNone/>
            </a:pPr>
            <a:r>
              <a:rPr lang="el-GR"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Αμφισημίες</a:t>
            </a:r>
            <a:r>
              <a:rPr lang="el-GR" sz="2400" dirty="0">
                <a:solidFill>
                  <a:srgbClr val="FFC000"/>
                </a:solidFill>
                <a:latin typeface="Times New Roman" panose="02020603050405020304" pitchFamily="18" charset="0"/>
                <a:cs typeface="Times New Roman" panose="02020603050405020304" pitchFamily="18" charset="0"/>
              </a:rPr>
              <a:t>:</a:t>
            </a:r>
          </a:p>
          <a:p>
            <a:pPr algn="just">
              <a:lnSpc>
                <a:spcPct val="90000"/>
              </a:lnSpc>
              <a:buFont typeface="Courier New" panose="02070309020205020404" pitchFamily="49" charset="0"/>
              <a:buChar char="o"/>
            </a:pPr>
            <a:r>
              <a:rPr lang="el-GR" dirty="0">
                <a:latin typeface="Times New Roman" panose="02020603050405020304" pitchFamily="18" charset="0"/>
                <a:cs typeface="Times New Roman" panose="02020603050405020304" pitchFamily="18" charset="0"/>
              </a:rPr>
              <a:t> αφενός αποδοχή νόρμας κατά της προκατάληψης ως αποτέλεσμα αγώνων για ίσα δικαιώματα</a:t>
            </a:r>
          </a:p>
          <a:p>
            <a:pPr algn="just">
              <a:lnSpc>
                <a:spcPct val="90000"/>
              </a:lnSpc>
              <a:buFont typeface="Courier New" panose="02070309020205020404" pitchFamily="49" charset="0"/>
              <a:buChar char="o"/>
            </a:pPr>
            <a:r>
              <a:rPr lang="el-GR" dirty="0">
                <a:latin typeface="Times New Roman" panose="02020603050405020304" pitchFamily="18" charset="0"/>
                <a:cs typeface="Times New Roman" panose="02020603050405020304" pitchFamily="18" charset="0"/>
              </a:rPr>
              <a:t> αφετέρου βαθιά ριζωμένος διαχωρισμός μεταξύ </a:t>
            </a:r>
            <a:r>
              <a:rPr lang="el-GR" dirty="0" err="1">
                <a:latin typeface="Times New Roman" panose="02020603050405020304" pitchFamily="18" charset="0"/>
                <a:cs typeface="Times New Roman" panose="02020603050405020304" pitchFamily="18" charset="0"/>
              </a:rPr>
              <a:t>ενδο</a:t>
            </a:r>
            <a:r>
              <a:rPr lang="el-GR" dirty="0">
                <a:latin typeface="Times New Roman" panose="02020603050405020304" pitchFamily="18" charset="0"/>
                <a:cs typeface="Times New Roman" panose="02020603050405020304" pitchFamily="18" charset="0"/>
              </a:rPr>
              <a:t>-ομάδας και </a:t>
            </a:r>
            <a:r>
              <a:rPr lang="el-GR" dirty="0" err="1">
                <a:latin typeface="Times New Roman" panose="02020603050405020304" pitchFamily="18" charset="0"/>
                <a:cs typeface="Times New Roman" panose="02020603050405020304" pitchFamily="18" charset="0"/>
              </a:rPr>
              <a:t>εξω</a:t>
            </a:r>
            <a:r>
              <a:rPr lang="el-GR" dirty="0">
                <a:latin typeface="Times New Roman" panose="02020603050405020304" pitchFamily="18" charset="0"/>
                <a:cs typeface="Times New Roman" panose="02020603050405020304" pitchFamily="18" charset="0"/>
              </a:rPr>
              <a:t>-ομάδας</a:t>
            </a:r>
          </a:p>
          <a:p>
            <a:pPr algn="just">
              <a:lnSpc>
                <a:spcPct val="90000"/>
              </a:lnSpc>
              <a:buFont typeface="Courier New" panose="02070309020205020404" pitchFamily="49" charset="0"/>
              <a:buChar char="o"/>
            </a:pPr>
            <a:endParaRPr lang="el-GR" dirty="0">
              <a:latin typeface="Times New Roman" panose="02020603050405020304" pitchFamily="18" charset="0"/>
              <a:cs typeface="Times New Roman" panose="02020603050405020304" pitchFamily="18" charset="0"/>
            </a:endParaRPr>
          </a:p>
          <a:p>
            <a:pPr marL="0" indent="0" algn="just">
              <a:lnSpc>
                <a:spcPct val="90000"/>
              </a:lnSpc>
              <a:buNone/>
            </a:pPr>
            <a:r>
              <a:rPr lang="el-GR" dirty="0">
                <a:solidFill>
                  <a:srgbClr val="FFC000"/>
                </a:solidFill>
                <a:latin typeface="Times New Roman" panose="02020603050405020304" pitchFamily="18" charset="0"/>
                <a:cs typeface="Times New Roman" panose="02020603050405020304" pitchFamily="18" charset="0"/>
              </a:rPr>
              <a:t>Σε ευθέως αντιρατσιστικά μηνύματα ελλοχεύουν ρατσιστικά </a:t>
            </a:r>
            <a:r>
              <a:rPr lang="el-GR" dirty="0" err="1">
                <a:solidFill>
                  <a:srgbClr val="FFC000"/>
                </a:solidFill>
                <a:latin typeface="Times New Roman" panose="02020603050405020304" pitchFamily="18" charset="0"/>
                <a:cs typeface="Times New Roman" panose="02020603050405020304" pitchFamily="18" charset="0"/>
              </a:rPr>
              <a:t>συνδηλούμενα</a:t>
            </a:r>
            <a:r>
              <a:rPr lang="el-GR" dirty="0">
                <a:solidFill>
                  <a:srgbClr val="FFC000"/>
                </a:solidFill>
                <a:latin typeface="Times New Roman" panose="02020603050405020304" pitchFamily="18" charset="0"/>
                <a:cs typeface="Times New Roman" panose="02020603050405020304" pitchFamily="18" charset="0"/>
              </a:rPr>
              <a:t>  </a:t>
            </a:r>
          </a:p>
          <a:p>
            <a:pPr marL="0" indent="0" algn="just">
              <a:lnSpc>
                <a:spcPct val="90000"/>
              </a:lnSpc>
              <a:buNone/>
            </a:pPr>
            <a:r>
              <a:rPr lang="el-GR" dirty="0">
                <a:latin typeface="Times New Roman" panose="02020603050405020304" pitchFamily="18" charset="0"/>
                <a:cs typeface="Times New Roman" panose="02020603050405020304" pitchFamily="18" charset="0"/>
              </a:rPr>
              <a:t>Π.χ. χιουμοριστικά ανέκδοτα φερόμενα ως αντιρατσιστικά </a:t>
            </a:r>
            <a:r>
              <a:rPr lang="el-GR" dirty="0">
                <a:latin typeface="Times New Roman" panose="02020603050405020304" pitchFamily="18" charset="0"/>
                <a:cs typeface="Times New Roman" panose="02020603050405020304" pitchFamily="18" charset="0"/>
                <a:sym typeface="Wingdings" panose="05000000000000000000" pitchFamily="2" charset="2"/>
              </a:rPr>
              <a:t> προβάλλουν ρατσιστικά στερεότυπα με στόχο να τα υπονομεύσουν  καταλήγουν να τα (</a:t>
            </a:r>
            <a:r>
              <a:rPr lang="el-GR" dirty="0" err="1">
                <a:latin typeface="Times New Roman" panose="02020603050405020304" pitchFamily="18" charset="0"/>
                <a:cs typeface="Times New Roman" panose="02020603050405020304" pitchFamily="18" charset="0"/>
                <a:sym typeface="Wingdings" panose="05000000000000000000" pitchFamily="2" charset="2"/>
              </a:rPr>
              <a:t>ανα</a:t>
            </a:r>
            <a:r>
              <a:rPr lang="el-GR" dirty="0">
                <a:latin typeface="Times New Roman" panose="02020603050405020304" pitchFamily="18" charset="0"/>
                <a:cs typeface="Times New Roman" panose="02020603050405020304" pitchFamily="18" charset="0"/>
                <a:sym typeface="Wingdings" panose="05000000000000000000" pitchFamily="2" charset="2"/>
              </a:rPr>
              <a:t>)παράγουν </a:t>
            </a:r>
            <a:endParaRPr lang="el-GR" dirty="0"/>
          </a:p>
        </p:txBody>
      </p:sp>
      <p:sp>
        <p:nvSpPr>
          <p:cNvPr id="4" name="Θέση ημερομηνίας 3">
            <a:extLst>
              <a:ext uri="{FF2B5EF4-FFF2-40B4-BE49-F238E27FC236}">
                <a16:creationId xmlns:a16="http://schemas.microsoft.com/office/drawing/2014/main" id="{C41A43D6-998B-AB5C-8119-4D7481AA222B}"/>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2F0DC5B3-CD87-9FF4-79A4-9263F56E1343}"/>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17</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769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14CC75-1DEE-2EDF-C864-9D73DFC7DB39}"/>
              </a:ext>
            </a:extLst>
          </p:cNvPr>
          <p:cNvSpPr>
            <a:spLocks noGrp="1"/>
          </p:cNvSpPr>
          <p:nvPr>
            <p:ph type="title"/>
          </p:nvPr>
        </p:nvSpPr>
        <p:spPr>
          <a:xfrm>
            <a:off x="1097280" y="286603"/>
            <a:ext cx="10058400" cy="1226511"/>
          </a:xfrm>
        </p:spPr>
        <p:txBody>
          <a:bodyPr>
            <a:normAutofit/>
          </a:bodyPr>
          <a:lstStyle/>
          <a:p>
            <a:pPr algn="ctr"/>
            <a:r>
              <a:rPr lang="el-GR" sz="5400">
                <a:latin typeface="Times New Roman" panose="02020603050405020304" pitchFamily="18" charset="0"/>
                <a:cs typeface="Times New Roman" panose="02020603050405020304" pitchFamily="18" charset="0"/>
              </a:rPr>
              <a:t>Υπό εξέταση υλικό</a:t>
            </a:r>
            <a:endParaRPr lang="el-GR" sz="54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B278F1D6-0FF1-184A-7CA9-0EE5219B1CAA}"/>
              </a:ext>
            </a:extLst>
          </p:cNvPr>
          <p:cNvSpPr>
            <a:spLocks noGrp="1"/>
          </p:cNvSpPr>
          <p:nvPr>
            <p:ph idx="1"/>
          </p:nvPr>
        </p:nvSpPr>
        <p:spPr>
          <a:xfrm>
            <a:off x="1066800" y="2194076"/>
            <a:ext cx="10058400" cy="4023360"/>
          </a:xfrm>
        </p:spPr>
        <p:txBody>
          <a:bodyPr>
            <a:normAutofit/>
          </a:bodyPr>
          <a:lstStyle/>
          <a:p>
            <a:pPr algn="just"/>
            <a:r>
              <a:rPr lang="el-GR" sz="2400" dirty="0">
                <a:latin typeface="Times New Roman" panose="02020603050405020304" pitchFamily="18" charset="0"/>
                <a:cs typeface="Times New Roman" panose="02020603050405020304" pitchFamily="18" charset="0"/>
                <a:sym typeface="Wingdings" panose="05000000000000000000" pitchFamily="2" charset="2"/>
              </a:rPr>
              <a:t>Ομιλίες βουλευτών του ΣΥΡΙΖΑ και </a:t>
            </a:r>
            <a:r>
              <a:rPr lang="el-GR" sz="2400" dirty="0" err="1">
                <a:latin typeface="Times New Roman" panose="02020603050405020304" pitchFamily="18" charset="0"/>
                <a:cs typeface="Times New Roman" panose="02020603050405020304" pitchFamily="18" charset="0"/>
                <a:sym typeface="Wingdings" panose="05000000000000000000" pitchFamily="2" charset="2"/>
              </a:rPr>
              <a:t>ΜέΡΑ</a:t>
            </a:r>
            <a:r>
              <a:rPr lang="el-GR" sz="2400" dirty="0">
                <a:latin typeface="Times New Roman" panose="02020603050405020304" pitchFamily="18" charset="0"/>
                <a:cs typeface="Times New Roman" panose="02020603050405020304" pitchFamily="18" charset="0"/>
                <a:sym typeface="Wingdings" panose="05000000000000000000" pitchFamily="2" charset="2"/>
              </a:rPr>
              <a:t>, στις 31 Οκτωβρίου 2019, που υπερψηφίστηκε το νομοσχέδιο περί χορήγησης ασύλου στην Ελλάδα, αποτελώντας τον νόμο 4623/2019. </a:t>
            </a:r>
          </a:p>
          <a:p>
            <a:pPr algn="just"/>
            <a:endParaRPr kumimoji="0" lang="el-GR" sz="2400" b="0" i="0" u="none" strike="noStrike" kern="1200" cap="none" spc="0" normalizeH="0" baseline="0" noProof="0" dirty="0">
              <a:ln>
                <a:noFill/>
              </a:ln>
              <a:solidFill>
                <a:prstClr val="white">
                  <a:lumMod val="75000"/>
                  <a:lumOff val="25000"/>
                </a:prstClr>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3</a:t>
            </a:r>
            <a:r>
              <a:rPr lang="en-US"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ομιλίες με γραμμές επιχειρηματολογίας που εκ πρώτης όψεως λειτουργούν ενδυναμωτικά για τους πρόσφυγες.</a:t>
            </a:r>
          </a:p>
          <a:p>
            <a:pPr algn="just"/>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(κρατώ επιφυλάξεις για την ομιλία </a:t>
            </a:r>
            <a:r>
              <a:rPr lang="el-GR" dirty="0" err="1">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Βαρουφάκη</a:t>
            </a:r>
            <a:r>
              <a:rPr lang="el-GR"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endParaRPr lang="el-GR"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Ουσιοποίηση για την κατασκευή της ελληνικής εθνικής ταυτότητας και ταυτότητας των προσφύγων. </a:t>
            </a:r>
            <a:endParaRPr kumimoji="0" lang="el-GR" sz="2400" b="0" i="0" u="none" strike="noStrike" kern="1200" cap="none" spc="0" normalizeH="0" baseline="0" noProof="0" dirty="0">
              <a:ln>
                <a:noFill/>
              </a:ln>
              <a:solidFill>
                <a:prstClr val="white">
                  <a:lumMod val="75000"/>
                  <a:lumOff val="25000"/>
                </a:prstClr>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Θέση ημερομηνίας 3">
            <a:extLst>
              <a:ext uri="{FF2B5EF4-FFF2-40B4-BE49-F238E27FC236}">
                <a16:creationId xmlns:a16="http://schemas.microsoft.com/office/drawing/2014/main" id="{E2F26752-DAD3-E6C9-15A7-DFE8D753CA0A}"/>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9D171154-003D-EE85-E84F-152A6DEA08B3}"/>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18</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05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95FEDF-442D-2FD8-6A7A-45CDAD1AAF2E}"/>
              </a:ext>
            </a:extLst>
          </p:cNvPr>
          <p:cNvPicPr>
            <a:picLocks noChangeAspect="1"/>
          </p:cNvPicPr>
          <p:nvPr/>
        </p:nvPicPr>
        <p:blipFill rotWithShape="1">
          <a:blip r:embed="rId2">
            <a:duotone>
              <a:schemeClr val="bg2">
                <a:shade val="45000"/>
                <a:satMod val="135000"/>
              </a:schemeClr>
              <a:prstClr val="white"/>
            </a:duotone>
            <a:alphaModFix amt="35000"/>
          </a:blip>
          <a:srcRect t="19643"/>
          <a:stretch/>
        </p:blipFill>
        <p:spPr>
          <a:xfrm>
            <a:off x="20" y="10896"/>
            <a:ext cx="12191980" cy="6857990"/>
          </a:xfrm>
          <a:prstGeom prst="rect">
            <a:avLst/>
          </a:prstGeom>
        </p:spPr>
      </p:pic>
      <p:sp>
        <p:nvSpPr>
          <p:cNvPr id="7" name="Τίτλος 6">
            <a:extLst>
              <a:ext uri="{FF2B5EF4-FFF2-40B4-BE49-F238E27FC236}">
                <a16:creationId xmlns:a16="http://schemas.microsoft.com/office/drawing/2014/main" id="{0C90F6AF-14F5-ACB4-79FE-318CA2984A19}"/>
              </a:ext>
            </a:extLst>
          </p:cNvPr>
          <p:cNvSpPr>
            <a:spLocks noGrp="1"/>
          </p:cNvSpPr>
          <p:nvPr>
            <p:ph type="ctrTitle"/>
          </p:nvPr>
        </p:nvSpPr>
        <p:spPr>
          <a:xfrm>
            <a:off x="1097279" y="758952"/>
            <a:ext cx="10212977" cy="3566160"/>
          </a:xfrm>
        </p:spPr>
        <p:txBody>
          <a:bodyPr>
            <a:normAutofit/>
          </a:bodyPr>
          <a:lstStyle/>
          <a:p>
            <a:pPr algn="ctr"/>
            <a:r>
              <a:rPr lang="el-GR" dirty="0">
                <a:latin typeface="Times New Roman" panose="02020603050405020304" pitchFamily="18" charset="0"/>
                <a:cs typeface="Times New Roman" panose="02020603050405020304" pitchFamily="18" charset="0"/>
              </a:rPr>
              <a:t>Μεθοδολογικά Εργαλεία</a:t>
            </a:r>
          </a:p>
        </p:txBody>
      </p:sp>
      <p:sp>
        <p:nvSpPr>
          <p:cNvPr id="4" name="Θέση ημερομηνίας 3">
            <a:extLst>
              <a:ext uri="{FF2B5EF4-FFF2-40B4-BE49-F238E27FC236}">
                <a16:creationId xmlns:a16="http://schemas.microsoft.com/office/drawing/2014/main" id="{CC2ED858-3870-5190-660C-0C8A53C5A88E}"/>
              </a:ext>
            </a:extLst>
          </p:cNvPr>
          <p:cNvSpPr>
            <a:spLocks noGrp="1"/>
          </p:cNvSpPr>
          <p:nvPr>
            <p:ph type="dt" sz="half" idx="10"/>
          </p:nvPr>
        </p:nvSpPr>
        <p:spPr>
          <a:xfrm>
            <a:off x="1097280" y="6459785"/>
            <a:ext cx="2472271" cy="365125"/>
          </a:xfrm>
        </p:spPr>
        <p:txBody>
          <a:bodyPr>
            <a:normAutofit/>
          </a:bodyPr>
          <a:lstStyle/>
          <a:p>
            <a:pPr>
              <a:spcAft>
                <a:spcPts val="600"/>
              </a:spcAft>
            </a:pPr>
            <a:fld id="{BA9A298A-01F7-4458-89F8-C4B8C115E4D8}" type="datetime1">
              <a:rPr lang="el-GR" smtClean="0">
                <a:latin typeface="Times New Roman" panose="02020603050405020304" pitchFamily="18" charset="0"/>
                <a:cs typeface="Times New Roman" panose="02020603050405020304" pitchFamily="18" charset="0"/>
              </a:rPr>
              <a:pPr>
                <a:spcAft>
                  <a:spcPts val="600"/>
                </a:spcAft>
              </a:pPr>
              <a:t>8/1/2023</a:t>
            </a:fld>
            <a:endParaRPr lang="el-GR" dirty="0">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968D3A77-F604-761E-ECEE-A02819649134}"/>
              </a:ext>
            </a:extLst>
          </p:cNvPr>
          <p:cNvSpPr>
            <a:spLocks noGrp="1"/>
          </p:cNvSpPr>
          <p:nvPr>
            <p:ph type="sldNum" sz="quarter" idx="12"/>
          </p:nvPr>
        </p:nvSpPr>
        <p:spPr>
          <a:xfrm>
            <a:off x="9900458" y="6459785"/>
            <a:ext cx="1312025" cy="365125"/>
          </a:xfrm>
        </p:spPr>
        <p:txBody>
          <a:bodyPr>
            <a:normAutofit/>
          </a:bodyPr>
          <a:lstStyle/>
          <a:p>
            <a:pPr>
              <a:spcAft>
                <a:spcPts val="600"/>
              </a:spcAft>
            </a:pPr>
            <a:fld id="{973C9DD3-2281-4512-86F6-33F38C067D89}" type="slidenum">
              <a:rPr lang="el-GR" smtClean="0">
                <a:latin typeface="Times New Roman" panose="02020603050405020304" pitchFamily="18" charset="0"/>
                <a:cs typeface="Times New Roman" panose="02020603050405020304" pitchFamily="18" charset="0"/>
              </a:rPr>
              <a:pPr>
                <a:spcAft>
                  <a:spcPts val="600"/>
                </a:spcAft>
              </a:pPr>
              <a:t>19</a:t>
            </a:fld>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86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DFA250B-9E44-2088-A93C-9F808344DE88}"/>
              </a:ext>
            </a:extLst>
          </p:cNvPr>
          <p:cNvSpPr>
            <a:spLocks noGrp="1"/>
          </p:cNvSpPr>
          <p:nvPr>
            <p:ph type="title"/>
          </p:nvPr>
        </p:nvSpPr>
        <p:spPr>
          <a:xfrm>
            <a:off x="1097280" y="286604"/>
            <a:ext cx="10058400" cy="1106768"/>
          </a:xfrm>
        </p:spPr>
        <p:txBody>
          <a:bodyPr>
            <a:normAutofit/>
          </a:bodyPr>
          <a:lstStyle/>
          <a:p>
            <a:pPr algn="ctr"/>
            <a:r>
              <a:rPr lang="el-GR" sz="5400" dirty="0">
                <a:latin typeface="Times New Roman" panose="02020603050405020304" pitchFamily="18" charset="0"/>
                <a:cs typeface="Times New Roman" panose="02020603050405020304" pitchFamily="18" charset="0"/>
              </a:rPr>
              <a:t>Δομή Παρουσίασης</a:t>
            </a:r>
          </a:p>
        </p:txBody>
      </p:sp>
      <p:graphicFrame>
        <p:nvGraphicFramePr>
          <p:cNvPr id="8" name="Θέση περιεχομένου 5">
            <a:extLst>
              <a:ext uri="{FF2B5EF4-FFF2-40B4-BE49-F238E27FC236}">
                <a16:creationId xmlns:a16="http://schemas.microsoft.com/office/drawing/2014/main" id="{24DFDC21-890D-CFC5-0036-0441CBF4329E}"/>
              </a:ext>
            </a:extLst>
          </p:cNvPr>
          <p:cNvGraphicFramePr>
            <a:graphicFrameLocks noGrp="1"/>
          </p:cNvGraphicFramePr>
          <p:nvPr>
            <p:ph idx="1"/>
            <p:extLst>
              <p:ext uri="{D42A27DB-BD31-4B8C-83A1-F6EECF244321}">
                <p14:modId xmlns:p14="http://schemas.microsoft.com/office/powerpoint/2010/main" val="2301173911"/>
              </p:ext>
            </p:extLst>
          </p:nvPr>
        </p:nvGraphicFramePr>
        <p:xfrm>
          <a:off x="1001486" y="2111829"/>
          <a:ext cx="10472057" cy="3772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Θέση ημερομηνίας 1">
            <a:extLst>
              <a:ext uri="{FF2B5EF4-FFF2-40B4-BE49-F238E27FC236}">
                <a16:creationId xmlns:a16="http://schemas.microsoft.com/office/drawing/2014/main" id="{A98710B1-6AE2-734E-2B6D-4C17E2438B9D}"/>
              </a:ext>
            </a:extLst>
          </p:cNvPr>
          <p:cNvSpPr>
            <a:spLocks noGrp="1"/>
          </p:cNvSpPr>
          <p:nvPr>
            <p:ph type="dt" sz="half" idx="10"/>
          </p:nvPr>
        </p:nvSpPr>
        <p:spPr/>
        <p:txBody>
          <a:bodyPr>
            <a:normAutofit/>
          </a:bodyPr>
          <a:lstStyle/>
          <a:p>
            <a:pPr>
              <a:spcAft>
                <a:spcPts val="600"/>
              </a:spcAft>
            </a:pPr>
            <a:fld id="{4449BFE1-9126-4500-8A97-C31F0058BF9B}" type="datetime1">
              <a:rPr lang="el-GR" smtClean="0">
                <a:solidFill>
                  <a:schemeClr val="bg1"/>
                </a:solidFill>
                <a:latin typeface="Times New Roman" panose="02020603050405020304" pitchFamily="18" charset="0"/>
                <a:cs typeface="Times New Roman" panose="02020603050405020304" pitchFamily="18" charset="0"/>
              </a:rPr>
              <a:pPr>
                <a:spcAft>
                  <a:spcPts val="600"/>
                </a:spcAft>
              </a:p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95614638-1143-29C6-3A14-78B7F306F16F}"/>
              </a:ext>
            </a:extLst>
          </p:cNvPr>
          <p:cNvSpPr>
            <a:spLocks noGrp="1"/>
          </p:cNvSpPr>
          <p:nvPr>
            <p:ph type="sldNum" sz="quarter" idx="12"/>
          </p:nvPr>
        </p:nvSpPr>
        <p:spPr/>
        <p:txBody>
          <a:bodyPr>
            <a:normAutofit/>
          </a:bodyPr>
          <a:lstStyle/>
          <a:p>
            <a:pPr>
              <a:spcAft>
                <a:spcPts val="600"/>
              </a:spcAft>
            </a:pPr>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pPr>
                <a:spcAft>
                  <a:spcPts val="600"/>
                </a:spcAft>
              </a:pPr>
              <a:t>2</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907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graphicFrame>
        <p:nvGraphicFramePr>
          <p:cNvPr id="8" name="Θέση περιεχομένου 5">
            <a:extLst>
              <a:ext uri="{FF2B5EF4-FFF2-40B4-BE49-F238E27FC236}">
                <a16:creationId xmlns:a16="http://schemas.microsoft.com/office/drawing/2014/main" id="{24DFDC21-890D-CFC5-0036-0441CBF4329E}"/>
              </a:ext>
            </a:extLst>
          </p:cNvPr>
          <p:cNvGraphicFramePr>
            <a:graphicFrameLocks noGrp="1"/>
          </p:cNvGraphicFramePr>
          <p:nvPr>
            <p:ph idx="1"/>
            <p:extLst>
              <p:ext uri="{D42A27DB-BD31-4B8C-83A1-F6EECF244321}">
                <p14:modId xmlns:p14="http://schemas.microsoft.com/office/powerpoint/2010/main" val="4217672383"/>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Τίτλος 4">
            <a:extLst>
              <a:ext uri="{FF2B5EF4-FFF2-40B4-BE49-F238E27FC236}">
                <a16:creationId xmlns:a16="http://schemas.microsoft.com/office/drawing/2014/main" id="{EDFA250B-9E44-2088-A93C-9F808344DE88}"/>
              </a:ext>
            </a:extLst>
          </p:cNvPr>
          <p:cNvSpPr>
            <a:spLocks noGrp="1"/>
          </p:cNvSpPr>
          <p:nvPr>
            <p:ph type="title"/>
          </p:nvPr>
        </p:nvSpPr>
        <p:spPr>
          <a:xfrm>
            <a:off x="1097280" y="500743"/>
            <a:ext cx="10058400" cy="1236617"/>
          </a:xfrm>
        </p:spPr>
        <p:txBody>
          <a:bodyPr anchor="ctr">
            <a:normAutofit fontScale="90000"/>
          </a:bodyPr>
          <a:lstStyle/>
          <a:p>
            <a:pPr algn="ctr"/>
            <a:r>
              <a:rPr lang="el-GR" sz="6600" dirty="0">
                <a:latin typeface="Times New Roman" panose="02020603050405020304" pitchFamily="18" charset="0"/>
                <a:cs typeface="Times New Roman" panose="02020603050405020304" pitchFamily="18" charset="0"/>
              </a:rPr>
              <a:t>Μεθοδολογικά εργαλεία </a:t>
            </a:r>
            <a:br>
              <a:rPr lang="el-GR" sz="3600" dirty="0">
                <a:latin typeface="Times New Roman" panose="02020603050405020304" pitchFamily="18" charset="0"/>
                <a:cs typeface="Times New Roman" panose="02020603050405020304" pitchFamily="18" charset="0"/>
              </a:rPr>
            </a:br>
            <a:endParaRPr lang="el-GR" sz="3600" dirty="0">
              <a:solidFill>
                <a:srgbClr val="FFFFFF"/>
              </a:solidFill>
              <a:latin typeface="Times New Roman" panose="02020603050405020304" pitchFamily="18" charset="0"/>
              <a:cs typeface="Times New Roman" panose="02020603050405020304" pitchFamily="18" charset="0"/>
            </a:endParaRPr>
          </a:p>
        </p:txBody>
      </p:sp>
      <p:sp>
        <p:nvSpPr>
          <p:cNvPr id="2" name="Θέση ημερομηνίας 1">
            <a:extLst>
              <a:ext uri="{FF2B5EF4-FFF2-40B4-BE49-F238E27FC236}">
                <a16:creationId xmlns:a16="http://schemas.microsoft.com/office/drawing/2014/main" id="{A98710B1-6AE2-734E-2B6D-4C17E2438B9D}"/>
              </a:ext>
            </a:extLst>
          </p:cNvPr>
          <p:cNvSpPr>
            <a:spLocks noGrp="1"/>
          </p:cNvSpPr>
          <p:nvPr>
            <p:ph type="dt" sz="half" idx="10"/>
          </p:nvPr>
        </p:nvSpPr>
        <p:spPr/>
        <p:txBody>
          <a:bodyPr>
            <a:normAutofit/>
          </a:bodyPr>
          <a:lstStyle/>
          <a:p>
            <a:pPr>
              <a:spcAft>
                <a:spcPts val="600"/>
              </a:spcAft>
            </a:pPr>
            <a:fld id="{4449BFE1-9126-4500-8A97-C31F0058BF9B}" type="datetime1">
              <a:rPr lang="el-GR" smtClean="0">
                <a:solidFill>
                  <a:schemeClr val="bg1"/>
                </a:solidFill>
                <a:latin typeface="Times New Roman" panose="02020603050405020304" pitchFamily="18" charset="0"/>
                <a:cs typeface="Times New Roman" panose="02020603050405020304" pitchFamily="18" charset="0"/>
              </a:rPr>
              <a:pPr>
                <a:spcAft>
                  <a:spcPts val="600"/>
                </a:spcAft>
              </a:p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95614638-1143-29C6-3A14-78B7F306F16F}"/>
              </a:ext>
            </a:extLst>
          </p:cNvPr>
          <p:cNvSpPr>
            <a:spLocks noGrp="1"/>
          </p:cNvSpPr>
          <p:nvPr>
            <p:ph type="sldNum" sz="quarter" idx="12"/>
          </p:nvPr>
        </p:nvSpPr>
        <p:spPr/>
        <p:txBody>
          <a:bodyPr>
            <a:normAutofit/>
          </a:bodyPr>
          <a:lstStyle/>
          <a:p>
            <a:pPr>
              <a:spcAft>
                <a:spcPts val="600"/>
              </a:spcAft>
            </a:pPr>
            <a:fld id="{973C9DD3-2281-4512-86F6-33F38C067D89}" type="slidenum">
              <a:rPr lang="el-GR">
                <a:solidFill>
                  <a:schemeClr val="bg1"/>
                </a:solidFill>
                <a:latin typeface="Times New Roman" panose="02020603050405020304" pitchFamily="18" charset="0"/>
                <a:cs typeface="Times New Roman" panose="02020603050405020304" pitchFamily="18" charset="0"/>
              </a:rPr>
              <a:pPr>
                <a:spcAft>
                  <a:spcPts val="600"/>
                </a:spcAft>
              </a:pPr>
              <a:t>20</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106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4FDEC0FC-0F93-C802-42CC-8E3C8EAC9602}"/>
              </a:ext>
            </a:extLst>
          </p:cNvPr>
          <p:cNvSpPr>
            <a:spLocks noGrp="1"/>
          </p:cNvSpPr>
          <p:nvPr>
            <p:ph type="title"/>
          </p:nvPr>
        </p:nvSpPr>
        <p:spPr>
          <a:xfrm>
            <a:off x="1097280" y="286603"/>
            <a:ext cx="10058400" cy="1074111"/>
          </a:xfrm>
        </p:spPr>
        <p:txBody>
          <a:bodyPr>
            <a:normAutofit/>
          </a:bodyPr>
          <a:lstStyle/>
          <a:p>
            <a:pPr lvl="0" algn="ctr"/>
            <a:r>
              <a:rPr lang="el-GR" sz="5400" dirty="0">
                <a:latin typeface="Times New Roman" panose="02020603050405020304" pitchFamily="18" charset="0"/>
                <a:cs typeface="Times New Roman" panose="02020603050405020304" pitchFamily="18" charset="0"/>
              </a:rPr>
              <a:t>Ρητορική ψυχολογία </a:t>
            </a:r>
            <a:r>
              <a:rPr lang="el-GR"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Billig</a:t>
            </a:r>
            <a:r>
              <a:rPr lang="en-US" sz="3600" dirty="0">
                <a:latin typeface="Times New Roman" panose="02020603050405020304" pitchFamily="18" charset="0"/>
                <a:cs typeface="Times New Roman" panose="02020603050405020304" pitchFamily="18" charset="0"/>
              </a:rPr>
              <a:t> 1996</a:t>
            </a:r>
            <a:r>
              <a:rPr lang="el-GR" sz="3600" dirty="0">
                <a:latin typeface="Times New Roman" panose="02020603050405020304" pitchFamily="18" charset="0"/>
                <a:cs typeface="Times New Roman" panose="02020603050405020304" pitchFamily="18" charset="0"/>
              </a:rPr>
              <a:t>)</a:t>
            </a:r>
            <a:endParaRPr lang="el-GR" sz="3600" dirty="0"/>
          </a:p>
        </p:txBody>
      </p:sp>
      <p:sp>
        <p:nvSpPr>
          <p:cNvPr id="6" name="Θέση περιεχομένου 5">
            <a:extLst>
              <a:ext uri="{FF2B5EF4-FFF2-40B4-BE49-F238E27FC236}">
                <a16:creationId xmlns:a16="http://schemas.microsoft.com/office/drawing/2014/main" id="{B5F7FB18-550D-1CD9-998A-265C89669781}"/>
              </a:ext>
            </a:extLst>
          </p:cNvPr>
          <p:cNvSpPr>
            <a:spLocks noGrp="1"/>
          </p:cNvSpPr>
          <p:nvPr>
            <p:ph idx="1"/>
          </p:nvPr>
        </p:nvSpPr>
        <p:spPr/>
        <p:txBody>
          <a:bodyPr>
            <a:normAutofit/>
          </a:bodyPr>
          <a:lstStyle/>
          <a:p>
            <a:pPr algn="just">
              <a:buFont typeface="Wingdings" panose="05000000000000000000" pitchFamily="2" charset="2"/>
              <a:buChar char="Ø"/>
            </a:pPr>
            <a:r>
              <a:rPr lang="el-GR" sz="2400" dirty="0">
                <a:latin typeface="Times New Roman" panose="02020603050405020304" pitchFamily="18" charset="0"/>
                <a:cs typeface="Times New Roman" panose="02020603050405020304" pitchFamily="18" charset="0"/>
              </a:rPr>
              <a:t> Γραμμές επιχειρηματολογίας ανταπαντούν σε άλλες γραμμές επιχειρηματολογίας που δεν είναι παρούσες</a:t>
            </a:r>
          </a:p>
          <a:p>
            <a:pPr algn="just"/>
            <a:r>
              <a:rPr lang="el-GR" dirty="0">
                <a:latin typeface="Times New Roman" panose="02020603050405020304" pitchFamily="18" charset="0"/>
                <a:cs typeface="Times New Roman" panose="02020603050405020304" pitchFamily="18" charset="0"/>
              </a:rPr>
              <a:t>(Γραμμές επιχειρηματολογίας: κοινές παραδοχές και εμπειρίες, μια δεξαμενή πολιτισμικά κοινής γνώσης από την οποία αντλούν τα άτομα ρητορικές πρώτες ύλες)</a:t>
            </a:r>
          </a:p>
          <a:p>
            <a:pPr algn="just">
              <a:buFont typeface="Wingdings" panose="05000000000000000000" pitchFamily="2" charset="2"/>
              <a:buChar char="Ø"/>
            </a:pPr>
            <a:endParaRPr lang="el-G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l-GR" sz="2400" dirty="0">
                <a:latin typeface="Times New Roman" panose="02020603050405020304" pitchFamily="18" charset="0"/>
                <a:cs typeface="Times New Roman" panose="02020603050405020304" pitchFamily="18" charset="0"/>
              </a:rPr>
              <a:t> Η ανάλυση  εστιάζει: </a:t>
            </a:r>
          </a:p>
          <a:p>
            <a:pPr algn="just"/>
            <a:r>
              <a:rPr lang="el-GR" sz="2200" dirty="0">
                <a:latin typeface="Times New Roman" panose="02020603050405020304" pitchFamily="18" charset="0"/>
                <a:cs typeface="Times New Roman" panose="02020603050405020304" pitchFamily="18" charset="0"/>
                <a:sym typeface="Wingdings" panose="05000000000000000000" pitchFamily="2" charset="2"/>
              </a:rPr>
              <a:t>α) </a:t>
            </a:r>
            <a:r>
              <a:rPr lang="el-GR" sz="2200" dirty="0" err="1">
                <a:latin typeface="Times New Roman" panose="02020603050405020304" pitchFamily="18" charset="0"/>
                <a:cs typeface="Times New Roman" panose="02020603050405020304" pitchFamily="18" charset="0"/>
                <a:sym typeface="Wingdings" panose="05000000000000000000" pitchFamily="2" charset="2"/>
              </a:rPr>
              <a:t>μικρο</a:t>
            </a:r>
            <a:r>
              <a:rPr lang="el-GR" sz="2200" dirty="0">
                <a:latin typeface="Times New Roman" panose="02020603050405020304" pitchFamily="18" charset="0"/>
                <a:cs typeface="Times New Roman" panose="02020603050405020304" pitchFamily="18" charset="0"/>
                <a:sym typeface="Wingdings" panose="05000000000000000000" pitchFamily="2" charset="2"/>
              </a:rPr>
              <a:t>-επίπεδο </a:t>
            </a:r>
          </a:p>
          <a:p>
            <a:pPr algn="just"/>
            <a:r>
              <a:rPr lang="el-GR" sz="2200" dirty="0">
                <a:latin typeface="Times New Roman" panose="02020603050405020304" pitchFamily="18" charset="0"/>
                <a:cs typeface="Times New Roman" panose="02020603050405020304" pitchFamily="18" charset="0"/>
                <a:sym typeface="Wingdings" panose="05000000000000000000" pitchFamily="2" charset="2"/>
              </a:rPr>
              <a:t>β) κοινωνικό</a:t>
            </a:r>
            <a:r>
              <a:rPr lang="en-US" sz="2200" dirty="0">
                <a:latin typeface="Times New Roman" panose="02020603050405020304" pitchFamily="18" charset="0"/>
                <a:cs typeface="Times New Roman" panose="02020603050405020304" pitchFamily="18" charset="0"/>
                <a:sym typeface="Wingdings" panose="05000000000000000000" pitchFamily="2" charset="2"/>
              </a:rPr>
              <a:t>-</a:t>
            </a:r>
            <a:r>
              <a:rPr lang="el-GR" sz="2200" dirty="0">
                <a:latin typeface="Times New Roman" panose="02020603050405020304" pitchFamily="18" charset="0"/>
                <a:cs typeface="Times New Roman" panose="02020603050405020304" pitchFamily="18" charset="0"/>
                <a:sym typeface="Wingdings" panose="05000000000000000000" pitchFamily="2" charset="2"/>
              </a:rPr>
              <a:t>ιστορικό επίπεδο </a:t>
            </a:r>
            <a:endParaRPr lang="el-GR" sz="2200" dirty="0">
              <a:latin typeface="Times New Roman" panose="02020603050405020304" pitchFamily="18" charset="0"/>
              <a:cs typeface="Times New Roman" panose="02020603050405020304" pitchFamily="18" charset="0"/>
            </a:endParaRPr>
          </a:p>
        </p:txBody>
      </p:sp>
      <p:sp>
        <p:nvSpPr>
          <p:cNvPr id="2" name="Θέση ημερομηνίας 1">
            <a:extLst>
              <a:ext uri="{FF2B5EF4-FFF2-40B4-BE49-F238E27FC236}">
                <a16:creationId xmlns:a16="http://schemas.microsoft.com/office/drawing/2014/main" id="{AC617861-9395-1358-6B5A-7D202B264B98}"/>
              </a:ext>
            </a:extLst>
          </p:cNvPr>
          <p:cNvSpPr>
            <a:spLocks noGrp="1"/>
          </p:cNvSpPr>
          <p:nvPr>
            <p:ph type="dt" sz="half" idx="10"/>
          </p:nvPr>
        </p:nvSpPr>
        <p:spPr/>
        <p:txBody>
          <a:bodyPr/>
          <a:lstStyle/>
          <a:p>
            <a:fld id="{4449BFE1-9126-4500-8A97-C31F0058BF9B}"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DAD94FE1-E029-A221-A33A-B10C0A85C218}"/>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21</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530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4D88A0-19FD-56E8-6913-7085192B89CD}"/>
              </a:ext>
            </a:extLst>
          </p:cNvPr>
          <p:cNvSpPr>
            <a:spLocks noGrp="1"/>
          </p:cNvSpPr>
          <p:nvPr>
            <p:ph type="title"/>
          </p:nvPr>
        </p:nvSpPr>
        <p:spPr>
          <a:xfrm>
            <a:off x="465512" y="463729"/>
            <a:ext cx="3200400" cy="2286000"/>
          </a:xfrm>
        </p:spPr>
        <p:txBody>
          <a:bodyPr>
            <a:normAutofit fontScale="90000"/>
          </a:bodyPr>
          <a:lstStyle/>
          <a:p>
            <a:pPr lvl="0"/>
            <a:r>
              <a:rPr lang="el-GR" sz="4200" dirty="0">
                <a:solidFill>
                  <a:schemeClr val="bg1"/>
                </a:solidFill>
                <a:latin typeface="Times New Roman" panose="02020603050405020304" pitchFamily="18" charset="0"/>
                <a:cs typeface="Times New Roman" panose="02020603050405020304" pitchFamily="18" charset="0"/>
              </a:rPr>
              <a:t>2. Κριτική κοινωνική </a:t>
            </a:r>
            <a:r>
              <a:rPr lang="el-GR" sz="4200" dirty="0" err="1">
                <a:solidFill>
                  <a:schemeClr val="bg1"/>
                </a:solidFill>
                <a:latin typeface="Times New Roman" panose="02020603050405020304" pitchFamily="18" charset="0"/>
                <a:cs typeface="Times New Roman" panose="02020603050405020304" pitchFamily="18" charset="0"/>
              </a:rPr>
              <a:t>λογοψυχολογία</a:t>
            </a:r>
            <a:r>
              <a:rPr lang="en-US" sz="4200" dirty="0">
                <a:solidFill>
                  <a:schemeClr val="bg1"/>
                </a:solidFill>
                <a:latin typeface="Times New Roman" panose="02020603050405020304" pitchFamily="18" charset="0"/>
                <a:cs typeface="Times New Roman" panose="02020603050405020304" pitchFamily="18" charset="0"/>
              </a:rPr>
              <a:t> </a:t>
            </a:r>
            <a:r>
              <a:rPr lang="en-US" sz="3600" dirty="0">
                <a:solidFill>
                  <a:schemeClr val="bg1"/>
                </a:solidFill>
                <a:latin typeface="Times New Roman" panose="02020603050405020304" pitchFamily="18" charset="0"/>
                <a:cs typeface="Times New Roman" panose="02020603050405020304" pitchFamily="18" charset="0"/>
              </a:rPr>
              <a:t>(Wetherell 1998, </a:t>
            </a:r>
            <a:r>
              <a:rPr lang="en-US" sz="3600" dirty="0" err="1">
                <a:solidFill>
                  <a:schemeClr val="bg1"/>
                </a:solidFill>
                <a:latin typeface="Times New Roman" panose="02020603050405020304" pitchFamily="18" charset="0"/>
                <a:cs typeface="Times New Roman" panose="02020603050405020304" pitchFamily="18" charset="0"/>
              </a:rPr>
              <a:t>Bozatzis</a:t>
            </a:r>
            <a:r>
              <a:rPr lang="en-US" sz="3600" dirty="0">
                <a:solidFill>
                  <a:schemeClr val="bg1"/>
                </a:solidFill>
                <a:latin typeface="Times New Roman" panose="02020603050405020304" pitchFamily="18" charset="0"/>
                <a:cs typeface="Times New Roman" panose="02020603050405020304" pitchFamily="18" charset="0"/>
              </a:rPr>
              <a:t> 2009)</a:t>
            </a:r>
            <a:endParaRPr lang="el-GR" dirty="0">
              <a:solidFill>
                <a:schemeClr val="bg1"/>
              </a:solidFill>
            </a:endParaRPr>
          </a:p>
        </p:txBody>
      </p:sp>
      <p:sp>
        <p:nvSpPr>
          <p:cNvPr id="4" name="Θέση ημερομηνίας 3">
            <a:extLst>
              <a:ext uri="{FF2B5EF4-FFF2-40B4-BE49-F238E27FC236}">
                <a16:creationId xmlns:a16="http://schemas.microsoft.com/office/drawing/2014/main" id="{2F85708A-C67F-4D05-57D6-D0C653ED3D7F}"/>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9A3DC6A0-C38C-405F-E6CD-A1CFC6968F1D}"/>
              </a:ext>
            </a:extLst>
          </p:cNvPr>
          <p:cNvSpPr>
            <a:spLocks noGrp="1"/>
          </p:cNvSpPr>
          <p:nvPr>
            <p:ph type="sldNum" sz="quarter" idx="12"/>
          </p:nvPr>
        </p:nvSpPr>
        <p:spPr/>
        <p:txBody>
          <a:bodyPr/>
          <a:lstStyle/>
          <a:p>
            <a:fld id="{973C9DD3-2281-4512-86F6-33F38C067D89}" type="slidenum">
              <a:rPr lang="el-GR" smtClean="0"/>
              <a:t>22</a:t>
            </a:fld>
            <a:endParaRPr lang="el-GR"/>
          </a:p>
        </p:txBody>
      </p:sp>
      <p:sp>
        <p:nvSpPr>
          <p:cNvPr id="7" name="Ορθογώνιο: Στρογγύλεμα γωνιών 6">
            <a:extLst>
              <a:ext uri="{FF2B5EF4-FFF2-40B4-BE49-F238E27FC236}">
                <a16:creationId xmlns:a16="http://schemas.microsoft.com/office/drawing/2014/main" id="{2767261F-D033-1AB3-AD44-995FBAAC0F0F}"/>
              </a:ext>
            </a:extLst>
          </p:cNvPr>
          <p:cNvSpPr/>
          <p:nvPr/>
        </p:nvSpPr>
        <p:spPr>
          <a:xfrm>
            <a:off x="4561115" y="463729"/>
            <a:ext cx="7173685" cy="1817918"/>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i="1" dirty="0">
                <a:solidFill>
                  <a:srgbClr val="C00000"/>
                </a:solidFill>
                <a:latin typeface="Times New Roman" panose="02020603050405020304" pitchFamily="18" charset="0"/>
                <a:cs typeface="Times New Roman" panose="02020603050405020304" pitchFamily="18" charset="0"/>
              </a:rPr>
              <a:t>Λογοδοσία</a:t>
            </a:r>
            <a:r>
              <a:rPr lang="el-GR" sz="2400" dirty="0">
                <a:solidFill>
                  <a:schemeClr val="bg1"/>
                </a:solidFill>
                <a:latin typeface="Times New Roman" panose="02020603050405020304" pitchFamily="18" charset="0"/>
                <a:cs typeface="Times New Roman" panose="02020603050405020304" pitchFamily="18" charset="0"/>
              </a:rPr>
              <a:t> (ανάγκη ανθρώπων να παρουσιάζουν απόψεις τους ως λογικές και δικαιολογημένες) &lt; </a:t>
            </a:r>
            <a:r>
              <a:rPr lang="el-GR" sz="2400" i="1" dirty="0">
                <a:solidFill>
                  <a:srgbClr val="C00000"/>
                </a:solidFill>
                <a:latin typeface="Times New Roman" panose="02020603050405020304" pitchFamily="18" charset="0"/>
                <a:cs typeface="Times New Roman" panose="02020603050405020304" pitchFamily="18" charset="0"/>
              </a:rPr>
              <a:t>ρητορικό συμφέρον </a:t>
            </a:r>
            <a:r>
              <a:rPr lang="el-GR" sz="2400" dirty="0">
                <a:solidFill>
                  <a:schemeClr val="bg1"/>
                </a:solidFill>
                <a:latin typeface="Times New Roman" panose="02020603050405020304" pitchFamily="18" charset="0"/>
                <a:cs typeface="Times New Roman" panose="02020603050405020304" pitchFamily="18" charset="0"/>
              </a:rPr>
              <a:t>&lt; κίνδυνος απόδοσης κατηγοριών για εξυπηρέτηση προσωπικού συμφέροντος</a:t>
            </a:r>
            <a:r>
              <a:rPr lang="el-GR" dirty="0"/>
              <a:t> </a:t>
            </a:r>
          </a:p>
        </p:txBody>
      </p:sp>
      <p:sp>
        <p:nvSpPr>
          <p:cNvPr id="10" name="Ορθογώνιο: Στρογγύλεμα γωνιών 9">
            <a:extLst>
              <a:ext uri="{FF2B5EF4-FFF2-40B4-BE49-F238E27FC236}">
                <a16:creationId xmlns:a16="http://schemas.microsoft.com/office/drawing/2014/main" id="{A1EC1A9A-0EE9-4EC7-7053-C4F951851593}"/>
              </a:ext>
            </a:extLst>
          </p:cNvPr>
          <p:cNvSpPr/>
          <p:nvPr/>
        </p:nvSpPr>
        <p:spPr>
          <a:xfrm>
            <a:off x="4561114" y="4527467"/>
            <a:ext cx="7173685" cy="1777737"/>
          </a:xfrm>
          <a:prstGeom prst="roundRect">
            <a:avLst/>
          </a:prstGeom>
          <a:solidFill>
            <a:schemeClr val="tx1">
              <a:lumMod val="65000"/>
            </a:schemeClr>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i="1" dirty="0">
                <a:solidFill>
                  <a:srgbClr val="C00000"/>
                </a:solidFill>
                <a:latin typeface="Times New Roman" panose="02020603050405020304" pitchFamily="18" charset="0"/>
                <a:cs typeface="Times New Roman" panose="02020603050405020304" pitchFamily="18" charset="0"/>
              </a:rPr>
              <a:t>Ρητορικές στρατηγικές </a:t>
            </a:r>
            <a:r>
              <a:rPr lang="el-GR" sz="2400" dirty="0">
                <a:solidFill>
                  <a:schemeClr val="bg1"/>
                </a:solidFill>
                <a:latin typeface="Times New Roman" panose="02020603050405020304" pitchFamily="18" charset="0"/>
                <a:cs typeface="Times New Roman" panose="02020603050405020304" pitchFamily="18" charset="0"/>
              </a:rPr>
              <a:t>(+/- εμπρόθετοι τρόποι που ομιλητής προσπαθεί να πείσει για εγκυρότητα και λογικότητα απόψεων) </a:t>
            </a:r>
            <a:r>
              <a:rPr lang="el-GR"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l-GR" sz="2400" dirty="0">
                <a:solidFill>
                  <a:schemeClr val="bg1"/>
                </a:solidFill>
                <a:latin typeface="Times New Roman" panose="02020603050405020304" pitchFamily="18" charset="0"/>
                <a:cs typeface="Times New Roman" panose="02020603050405020304" pitchFamily="18" charset="0"/>
              </a:rPr>
              <a:t> μέσω γλωσσικών εκφράσεων, π.χ. λίστες, ακραίες διατυπώσεις</a:t>
            </a:r>
            <a:endParaRPr lang="el-GR" dirty="0"/>
          </a:p>
        </p:txBody>
      </p:sp>
      <p:sp>
        <p:nvSpPr>
          <p:cNvPr id="11" name="Βέλος: Αριστερό-δεξιό 10">
            <a:extLst>
              <a:ext uri="{FF2B5EF4-FFF2-40B4-BE49-F238E27FC236}">
                <a16:creationId xmlns:a16="http://schemas.microsoft.com/office/drawing/2014/main" id="{6DD4C172-0929-B85C-AB0E-888BB4425A41}"/>
              </a:ext>
            </a:extLst>
          </p:cNvPr>
          <p:cNvSpPr/>
          <p:nvPr/>
        </p:nvSpPr>
        <p:spPr>
          <a:xfrm rot="5400000">
            <a:off x="5336719" y="2988177"/>
            <a:ext cx="1817917" cy="832758"/>
          </a:xfrm>
          <a:prstGeom prst="leftRightArrow">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id="{747A2F74-D0AD-3EC0-7C8D-C27A37479906}"/>
              </a:ext>
            </a:extLst>
          </p:cNvPr>
          <p:cNvSpPr txBox="1"/>
          <p:nvPr/>
        </p:nvSpPr>
        <p:spPr>
          <a:xfrm>
            <a:off x="7152111" y="2682214"/>
            <a:ext cx="4691546" cy="830997"/>
          </a:xfrm>
          <a:prstGeom prst="rect">
            <a:avLst/>
          </a:prstGeom>
          <a:noFill/>
          <a:ln w="19050">
            <a:solidFill>
              <a:srgbClr val="FF0000"/>
            </a:solidFill>
          </a:ln>
        </p:spPr>
        <p:txBody>
          <a:bodyPr wrap="square" rtlCol="0">
            <a:spAutoFit/>
          </a:bodyPr>
          <a:lstStyle/>
          <a:p>
            <a:pPr algn="just"/>
            <a:r>
              <a:rPr lang="el-GR" sz="2400" dirty="0" err="1">
                <a:solidFill>
                  <a:schemeClr val="tx1">
                    <a:lumMod val="95000"/>
                  </a:schemeClr>
                </a:solidFill>
                <a:latin typeface="Times New Roman" panose="02020603050405020304" pitchFamily="18" charset="0"/>
                <a:cs typeface="Times New Roman" panose="02020603050405020304" pitchFamily="18" charset="0"/>
              </a:rPr>
              <a:t>Ουσιοποιηση</a:t>
            </a:r>
            <a:r>
              <a:rPr lang="el-GR" sz="2400" dirty="0">
                <a:solidFill>
                  <a:schemeClr val="tx1">
                    <a:lumMod val="95000"/>
                  </a:schemeClr>
                </a:solidFill>
                <a:latin typeface="Times New Roman" panose="02020603050405020304" pitchFamily="18" charset="0"/>
                <a:cs typeface="Times New Roman" panose="02020603050405020304" pitchFamily="18" charset="0"/>
              </a:rPr>
              <a:t> και </a:t>
            </a:r>
            <a:r>
              <a:rPr lang="el-GR" sz="2400" dirty="0" err="1">
                <a:solidFill>
                  <a:schemeClr val="tx1">
                    <a:lumMod val="95000"/>
                  </a:schemeClr>
                </a:solidFill>
                <a:latin typeface="Times New Roman" panose="02020603050405020304" pitchFamily="18" charset="0"/>
                <a:cs typeface="Times New Roman" panose="02020603050405020304" pitchFamily="18" charset="0"/>
              </a:rPr>
              <a:t>απο-ουσιοποίηση</a:t>
            </a:r>
            <a:r>
              <a:rPr lang="el-GR" sz="2400" dirty="0">
                <a:solidFill>
                  <a:schemeClr val="tx1">
                    <a:lumMod val="95000"/>
                  </a:schemeClr>
                </a:solidFill>
                <a:latin typeface="Times New Roman" panose="02020603050405020304" pitchFamily="18" charset="0"/>
                <a:cs typeface="Times New Roman" panose="02020603050405020304" pitchFamily="18" charset="0"/>
              </a:rPr>
              <a:t> παρέχουν </a:t>
            </a:r>
            <a:r>
              <a:rPr lang="el-GR" sz="2400" i="1" dirty="0">
                <a:solidFill>
                  <a:schemeClr val="tx1">
                    <a:lumMod val="95000"/>
                  </a:schemeClr>
                </a:solidFill>
                <a:latin typeface="Times New Roman" panose="02020603050405020304" pitchFamily="18" charset="0"/>
                <a:cs typeface="Times New Roman" panose="02020603050405020304" pitchFamily="18" charset="0"/>
              </a:rPr>
              <a:t>λογοδοσία</a:t>
            </a:r>
            <a:r>
              <a:rPr lang="el-GR" sz="2400" dirty="0">
                <a:solidFill>
                  <a:schemeClr val="tx1">
                    <a:lumMod val="95000"/>
                  </a:schemeClr>
                </a:solidFill>
                <a:latin typeface="Times New Roman" panose="02020603050405020304" pitchFamily="18" charset="0"/>
                <a:cs typeface="Times New Roman" panose="02020603050405020304" pitchFamily="18" charset="0"/>
              </a:rPr>
              <a:t> στους ομιλητές</a:t>
            </a:r>
          </a:p>
        </p:txBody>
      </p:sp>
    </p:spTree>
    <p:extLst>
      <p:ext uri="{BB962C8B-B14F-4D97-AF65-F5344CB8AC3E}">
        <p14:creationId xmlns:p14="http://schemas.microsoft.com/office/powerpoint/2010/main" val="4028342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95FEDF-442D-2FD8-6A7A-45CDAD1AAF2E}"/>
              </a:ext>
            </a:extLst>
          </p:cNvPr>
          <p:cNvPicPr>
            <a:picLocks noChangeAspect="1"/>
          </p:cNvPicPr>
          <p:nvPr/>
        </p:nvPicPr>
        <p:blipFill rotWithShape="1">
          <a:blip r:embed="rId2">
            <a:duotone>
              <a:schemeClr val="bg2">
                <a:shade val="45000"/>
                <a:satMod val="135000"/>
              </a:schemeClr>
              <a:prstClr val="white"/>
            </a:duotone>
            <a:alphaModFix amt="35000"/>
          </a:blip>
          <a:srcRect t="19643"/>
          <a:stretch/>
        </p:blipFill>
        <p:spPr>
          <a:xfrm>
            <a:off x="20" y="10896"/>
            <a:ext cx="12191980" cy="6857990"/>
          </a:xfrm>
          <a:prstGeom prst="rect">
            <a:avLst/>
          </a:prstGeom>
        </p:spPr>
      </p:pic>
      <p:sp>
        <p:nvSpPr>
          <p:cNvPr id="7" name="Τίτλος 6">
            <a:extLst>
              <a:ext uri="{FF2B5EF4-FFF2-40B4-BE49-F238E27FC236}">
                <a16:creationId xmlns:a16="http://schemas.microsoft.com/office/drawing/2014/main" id="{0C90F6AF-14F5-ACB4-79FE-318CA2984A19}"/>
              </a:ext>
            </a:extLst>
          </p:cNvPr>
          <p:cNvSpPr>
            <a:spLocks noGrp="1"/>
          </p:cNvSpPr>
          <p:nvPr>
            <p:ph type="ctrTitle"/>
          </p:nvPr>
        </p:nvSpPr>
        <p:spPr>
          <a:xfrm>
            <a:off x="1097280" y="758952"/>
            <a:ext cx="10058400" cy="3566160"/>
          </a:xfrm>
        </p:spPr>
        <p:txBody>
          <a:bodyPr>
            <a:normAutofit/>
          </a:bodyPr>
          <a:lstStyle/>
          <a:p>
            <a:r>
              <a:rPr lang="el-GR" dirty="0">
                <a:latin typeface="Times New Roman" panose="02020603050405020304" pitchFamily="18" charset="0"/>
                <a:cs typeface="Times New Roman" panose="02020603050405020304" pitchFamily="18" charset="0"/>
              </a:rPr>
              <a:t>Ανάλυση</a:t>
            </a:r>
          </a:p>
        </p:txBody>
      </p:sp>
      <p:sp>
        <p:nvSpPr>
          <p:cNvPr id="4" name="Θέση ημερομηνίας 3">
            <a:extLst>
              <a:ext uri="{FF2B5EF4-FFF2-40B4-BE49-F238E27FC236}">
                <a16:creationId xmlns:a16="http://schemas.microsoft.com/office/drawing/2014/main" id="{CC2ED858-3870-5190-660C-0C8A53C5A88E}"/>
              </a:ext>
            </a:extLst>
          </p:cNvPr>
          <p:cNvSpPr>
            <a:spLocks noGrp="1"/>
          </p:cNvSpPr>
          <p:nvPr>
            <p:ph type="dt" sz="half" idx="10"/>
          </p:nvPr>
        </p:nvSpPr>
        <p:spPr>
          <a:xfrm>
            <a:off x="1097280" y="6459785"/>
            <a:ext cx="2472271" cy="365125"/>
          </a:xfrm>
        </p:spPr>
        <p:txBody>
          <a:bodyPr>
            <a:normAutofit/>
          </a:bodyPr>
          <a:lstStyle/>
          <a:p>
            <a:pPr>
              <a:spcAft>
                <a:spcPts val="600"/>
              </a:spcAft>
            </a:pPr>
            <a:fld id="{BA9A298A-01F7-4458-89F8-C4B8C115E4D8}" type="datetime1">
              <a:rPr lang="el-GR" smtClean="0">
                <a:latin typeface="Times New Roman" panose="02020603050405020304" pitchFamily="18" charset="0"/>
                <a:cs typeface="Times New Roman" panose="02020603050405020304" pitchFamily="18" charset="0"/>
              </a:rPr>
              <a:pPr>
                <a:spcAft>
                  <a:spcPts val="600"/>
                </a:spcAft>
              </a:pPr>
              <a:t>8/1/2023</a:t>
            </a:fld>
            <a:endParaRPr lang="el-GR">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968D3A77-F604-761E-ECEE-A02819649134}"/>
              </a:ext>
            </a:extLst>
          </p:cNvPr>
          <p:cNvSpPr>
            <a:spLocks noGrp="1"/>
          </p:cNvSpPr>
          <p:nvPr>
            <p:ph type="sldNum" sz="quarter" idx="12"/>
          </p:nvPr>
        </p:nvSpPr>
        <p:spPr>
          <a:xfrm>
            <a:off x="9900458" y="6459785"/>
            <a:ext cx="1312025" cy="365125"/>
          </a:xfrm>
        </p:spPr>
        <p:txBody>
          <a:bodyPr>
            <a:normAutofit/>
          </a:bodyPr>
          <a:lstStyle/>
          <a:p>
            <a:pPr>
              <a:spcAft>
                <a:spcPts val="600"/>
              </a:spcAft>
            </a:pPr>
            <a:fld id="{973C9DD3-2281-4512-86F6-33F38C067D89}" type="slidenum">
              <a:rPr lang="el-GR" smtClean="0">
                <a:latin typeface="Times New Roman" panose="02020603050405020304" pitchFamily="18" charset="0"/>
                <a:cs typeface="Times New Roman" panose="02020603050405020304" pitchFamily="18" charset="0"/>
              </a:rPr>
              <a:pPr>
                <a:spcAft>
                  <a:spcPts val="600"/>
                </a:spcAft>
              </a:pPr>
              <a:t>23</a:t>
            </a:fld>
            <a:endParaRPr lang="el-G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1598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A5231B44-4FC0-CC87-451C-BFDBE0AFEC07}"/>
              </a:ext>
            </a:extLst>
          </p:cNvPr>
          <p:cNvSpPr>
            <a:spLocks noGrp="1"/>
          </p:cNvSpPr>
          <p:nvPr>
            <p:ph type="dt" sz="half" idx="10"/>
          </p:nvPr>
        </p:nvSpPr>
        <p:spPr/>
        <p:txBody>
          <a:bodyPr/>
          <a:lstStyle/>
          <a:p>
            <a:fld id="{F4A26896-3730-495C-90F6-6D3D8EEFAD23}"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2C323819-65F3-91BF-7B77-79D79149E6DB}"/>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24</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10" name="Οβάλ 9">
            <a:extLst>
              <a:ext uri="{FF2B5EF4-FFF2-40B4-BE49-F238E27FC236}">
                <a16:creationId xmlns:a16="http://schemas.microsoft.com/office/drawing/2014/main" id="{975F0955-032C-2B83-E1E1-E82E54E7BC51}"/>
              </a:ext>
            </a:extLst>
          </p:cNvPr>
          <p:cNvSpPr/>
          <p:nvPr/>
        </p:nvSpPr>
        <p:spPr>
          <a:xfrm>
            <a:off x="7378524" y="1057372"/>
            <a:ext cx="1317171" cy="36512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3" name="Ευθεία γραμμή σύνδεσης 12">
            <a:extLst>
              <a:ext uri="{FF2B5EF4-FFF2-40B4-BE49-F238E27FC236}">
                <a16:creationId xmlns:a16="http://schemas.microsoft.com/office/drawing/2014/main" id="{2D4F7AEE-3B42-844B-CC8F-8E8BFCEB05A1}"/>
              </a:ext>
            </a:extLst>
          </p:cNvPr>
          <p:cNvCxnSpPr>
            <a:cxnSpLocks/>
          </p:cNvCxnSpPr>
          <p:nvPr/>
        </p:nvCxnSpPr>
        <p:spPr>
          <a:xfrm>
            <a:off x="2979101" y="1913241"/>
            <a:ext cx="871820" cy="0"/>
          </a:xfrm>
          <a:prstGeom prst="line">
            <a:avLst/>
          </a:prstGeom>
          <a:ln>
            <a:solidFill>
              <a:srgbClr val="92D050"/>
            </a:solidFill>
          </a:ln>
        </p:spPr>
        <p:style>
          <a:lnRef idx="3">
            <a:schemeClr val="dk1"/>
          </a:lnRef>
          <a:fillRef idx="0">
            <a:schemeClr val="dk1"/>
          </a:fillRef>
          <a:effectRef idx="2">
            <a:schemeClr val="dk1"/>
          </a:effectRef>
          <a:fontRef idx="minor">
            <a:schemeClr val="tx1"/>
          </a:fontRef>
        </p:style>
      </p:cxnSp>
      <p:cxnSp>
        <p:nvCxnSpPr>
          <p:cNvPr id="15" name="Ευθεία γραμμή σύνδεσης 14">
            <a:extLst>
              <a:ext uri="{FF2B5EF4-FFF2-40B4-BE49-F238E27FC236}">
                <a16:creationId xmlns:a16="http://schemas.microsoft.com/office/drawing/2014/main" id="{86EE646B-400D-F4B2-D54C-4C27FCFEA78C}"/>
              </a:ext>
            </a:extLst>
          </p:cNvPr>
          <p:cNvCxnSpPr/>
          <p:nvPr/>
        </p:nvCxnSpPr>
        <p:spPr>
          <a:xfrm>
            <a:off x="696686" y="181791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a:extLst>
              <a:ext uri="{FF2B5EF4-FFF2-40B4-BE49-F238E27FC236}">
                <a16:creationId xmlns:a16="http://schemas.microsoft.com/office/drawing/2014/main" id="{6EB426E1-6D39-244B-FE21-E46AF2AD2BFE}"/>
              </a:ext>
            </a:extLst>
          </p:cNvPr>
          <p:cNvCxnSpPr/>
          <p:nvPr/>
        </p:nvCxnSpPr>
        <p:spPr>
          <a:xfrm>
            <a:off x="4536765" y="2140954"/>
            <a:ext cx="1654629" cy="0"/>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cxnSp>
        <p:nvCxnSpPr>
          <p:cNvPr id="27" name="Ευθεία γραμμή σύνδεσης 26">
            <a:extLst>
              <a:ext uri="{FF2B5EF4-FFF2-40B4-BE49-F238E27FC236}">
                <a16:creationId xmlns:a16="http://schemas.microsoft.com/office/drawing/2014/main" id="{E09E6FD0-ABAC-8DB0-4EE0-EF5AA303A2D6}"/>
              </a:ext>
            </a:extLst>
          </p:cNvPr>
          <p:cNvCxnSpPr/>
          <p:nvPr/>
        </p:nvCxnSpPr>
        <p:spPr>
          <a:xfrm>
            <a:off x="4559223" y="2378744"/>
            <a:ext cx="4332515"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Ευθεία γραμμή σύνδεσης 28">
            <a:extLst>
              <a:ext uri="{FF2B5EF4-FFF2-40B4-BE49-F238E27FC236}">
                <a16:creationId xmlns:a16="http://schemas.microsoft.com/office/drawing/2014/main" id="{75E3754A-1ABB-5ED4-4909-B08C2A644D99}"/>
              </a:ext>
            </a:extLst>
          </p:cNvPr>
          <p:cNvCxnSpPr/>
          <p:nvPr/>
        </p:nvCxnSpPr>
        <p:spPr>
          <a:xfrm>
            <a:off x="2979101" y="2677887"/>
            <a:ext cx="580208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1E323CB8-B61F-D54A-B63F-E6EE4CDD6DC0}"/>
              </a:ext>
            </a:extLst>
          </p:cNvPr>
          <p:cNvSpPr txBox="1"/>
          <p:nvPr/>
        </p:nvSpPr>
        <p:spPr>
          <a:xfrm>
            <a:off x="9301843" y="1313076"/>
            <a:ext cx="2718706" cy="1200329"/>
          </a:xfrm>
          <a:prstGeom prst="rect">
            <a:avLst/>
          </a:prstGeom>
          <a:noFill/>
        </p:spPr>
        <p:txBody>
          <a:bodyPr wrap="square">
            <a:spAutoFit/>
          </a:bodyPr>
          <a:lstStyle/>
          <a:p>
            <a:pPr algn="ctr"/>
            <a:r>
              <a:rPr lang="el-GR" dirty="0">
                <a:solidFill>
                  <a:srgbClr val="00B0F0"/>
                </a:solidFill>
                <a:latin typeface="Times New Roman" panose="02020603050405020304" pitchFamily="18" charset="0"/>
                <a:cs typeface="Times New Roman" panose="02020603050405020304" pitchFamily="18" charset="0"/>
              </a:rPr>
              <a:t>2.  Ο υπερθετικό βαθμός τονίζει πόσο κοντά είναι το έργο σε έναν πυρήνα ‘ελληνικότητας’</a:t>
            </a:r>
          </a:p>
        </p:txBody>
      </p:sp>
      <p:sp>
        <p:nvSpPr>
          <p:cNvPr id="9" name="TextBox 8">
            <a:extLst>
              <a:ext uri="{FF2B5EF4-FFF2-40B4-BE49-F238E27FC236}">
                <a16:creationId xmlns:a16="http://schemas.microsoft.com/office/drawing/2014/main" id="{0EB4A422-D147-1B19-55BC-A488A59DBC15}"/>
              </a:ext>
            </a:extLst>
          </p:cNvPr>
          <p:cNvSpPr txBox="1"/>
          <p:nvPr/>
        </p:nvSpPr>
        <p:spPr>
          <a:xfrm>
            <a:off x="85373" y="1316493"/>
            <a:ext cx="2994884"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92D050"/>
                </a:solidFill>
                <a:effectLst/>
                <a:uLnTx/>
                <a:uFillTx/>
                <a:latin typeface="Times New Roman" panose="02020603050405020304" pitchFamily="18" charset="0"/>
                <a:ea typeface="+mn-ea"/>
                <a:cs typeface="Times New Roman" panose="02020603050405020304" pitchFamily="18" charset="0"/>
              </a:rPr>
              <a:t>1. Ουσία ελληνικότητας ως διαχρονικά αναλλοίωτη (ιστορική συνέχεια) </a:t>
            </a:r>
          </a:p>
        </p:txBody>
      </p:sp>
      <p:sp>
        <p:nvSpPr>
          <p:cNvPr id="14" name="TextBox 13">
            <a:extLst>
              <a:ext uri="{FF2B5EF4-FFF2-40B4-BE49-F238E27FC236}">
                <a16:creationId xmlns:a16="http://schemas.microsoft.com/office/drawing/2014/main" id="{E0A9BFBA-2344-4AAF-54F1-9B552DBADC7B}"/>
              </a:ext>
            </a:extLst>
          </p:cNvPr>
          <p:cNvSpPr txBox="1"/>
          <p:nvPr/>
        </p:nvSpPr>
        <p:spPr>
          <a:xfrm>
            <a:off x="166616" y="2541689"/>
            <a:ext cx="2832398" cy="1200329"/>
          </a:xfrm>
          <a:prstGeom prst="rect">
            <a:avLst/>
          </a:prstGeom>
          <a:noFill/>
        </p:spPr>
        <p:txBody>
          <a:bodyPr wrap="square">
            <a:spAutoFit/>
          </a:bodyPr>
          <a:lstStyle/>
          <a:p>
            <a:r>
              <a:rPr lang="el-GR" dirty="0">
                <a:solidFill>
                  <a:srgbClr val="FFFF00"/>
                </a:solidFill>
                <a:latin typeface="Times New Roman" panose="02020603050405020304" pitchFamily="18" charset="0"/>
                <a:cs typeface="Times New Roman" panose="02020603050405020304" pitchFamily="18" charset="0"/>
              </a:rPr>
              <a:t>3. Ανθρωπισμός εγγενές διαχρονικό χαρακτηριστικό Ελλήνων και Ελλάδας ‘χρόνια τώρα’</a:t>
            </a:r>
          </a:p>
        </p:txBody>
      </p:sp>
      <p:sp>
        <p:nvSpPr>
          <p:cNvPr id="17" name="Αριστερό άγκιστρο 16">
            <a:extLst>
              <a:ext uri="{FF2B5EF4-FFF2-40B4-BE49-F238E27FC236}">
                <a16:creationId xmlns:a16="http://schemas.microsoft.com/office/drawing/2014/main" id="{F20C5F08-507B-CDE5-CB7D-B02582B43F59}"/>
              </a:ext>
            </a:extLst>
          </p:cNvPr>
          <p:cNvSpPr/>
          <p:nvPr/>
        </p:nvSpPr>
        <p:spPr>
          <a:xfrm rot="10800000">
            <a:off x="9192985" y="4691742"/>
            <a:ext cx="283429" cy="1317071"/>
          </a:xfrm>
          <a:prstGeom prst="leftBrace">
            <a:avLst/>
          </a:prstGeom>
          <a:ln>
            <a:solidFill>
              <a:srgbClr val="FF00FF"/>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l-GR"/>
          </a:p>
        </p:txBody>
      </p:sp>
      <p:sp>
        <p:nvSpPr>
          <p:cNvPr id="16" name="Επεξήγηση: Γραμμή 15">
            <a:extLst>
              <a:ext uri="{FF2B5EF4-FFF2-40B4-BE49-F238E27FC236}">
                <a16:creationId xmlns:a16="http://schemas.microsoft.com/office/drawing/2014/main" id="{4E1F8D88-2829-156C-49AA-426DA07A092E}"/>
              </a:ext>
            </a:extLst>
          </p:cNvPr>
          <p:cNvSpPr/>
          <p:nvPr/>
        </p:nvSpPr>
        <p:spPr>
          <a:xfrm>
            <a:off x="9371992" y="403378"/>
            <a:ext cx="1970922" cy="646640"/>
          </a:xfrm>
          <a:prstGeom prst="borderCallout1">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a:latin typeface="Times New Roman" panose="02020603050405020304" pitchFamily="18" charset="0"/>
                <a:cs typeface="Times New Roman" panose="02020603050405020304" pitchFamily="18" charset="0"/>
              </a:rPr>
              <a:t>Υποστασιοποίηση</a:t>
            </a:r>
            <a:endParaRPr lang="el-GR"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BA78B3B-B670-9242-7F58-2F860459162B}"/>
              </a:ext>
            </a:extLst>
          </p:cNvPr>
          <p:cNvSpPr txBox="1"/>
          <p:nvPr/>
        </p:nvSpPr>
        <p:spPr>
          <a:xfrm>
            <a:off x="9495165" y="5694243"/>
            <a:ext cx="2356756" cy="369332"/>
          </a:xfrm>
          <a:prstGeom prst="rect">
            <a:avLst/>
          </a:prstGeom>
          <a:noFill/>
        </p:spPr>
        <p:txBody>
          <a:bodyPr wrap="square" rtlCol="0">
            <a:spAutoFit/>
          </a:bodyPr>
          <a:lstStyle/>
          <a:p>
            <a:r>
              <a:rPr lang="el-GR" dirty="0">
                <a:solidFill>
                  <a:srgbClr val="FF00FF"/>
                </a:solidFill>
                <a:latin typeface="Times New Roman" panose="02020603050405020304" pitchFamily="18" charset="0"/>
                <a:cs typeface="Times New Roman" panose="02020603050405020304" pitchFamily="18" charset="0"/>
              </a:rPr>
              <a:t>Ανθρωπισμός Ελλήνων</a:t>
            </a:r>
          </a:p>
        </p:txBody>
      </p:sp>
      <p:sp>
        <p:nvSpPr>
          <p:cNvPr id="8" name="TextBox 7">
            <a:extLst>
              <a:ext uri="{FF2B5EF4-FFF2-40B4-BE49-F238E27FC236}">
                <a16:creationId xmlns:a16="http://schemas.microsoft.com/office/drawing/2014/main" id="{5AF3BA6A-BB14-200A-C5A6-0474961EC539}"/>
              </a:ext>
            </a:extLst>
          </p:cNvPr>
          <p:cNvSpPr txBox="1"/>
          <p:nvPr/>
        </p:nvSpPr>
        <p:spPr>
          <a:xfrm>
            <a:off x="3050412" y="187198"/>
            <a:ext cx="6302829" cy="5909310"/>
          </a:xfrm>
          <a:prstGeom prst="rect">
            <a:avLst/>
          </a:prstGeom>
          <a:noFill/>
        </p:spPr>
        <p:txBody>
          <a:bodyPr wrap="square">
            <a:spAutoFit/>
          </a:bodyPr>
          <a:lstStyle/>
          <a:p>
            <a:pPr marL="342900" indent="-342900">
              <a:buAutoNum type="arabicParenBoth"/>
            </a:pPr>
            <a:r>
              <a:rPr lang="el-GR" dirty="0" err="1">
                <a:latin typeface="Times New Roman" panose="02020603050405020304" pitchFamily="18" charset="0"/>
                <a:cs typeface="Times New Roman" panose="02020603050405020304" pitchFamily="18" charset="0"/>
              </a:rPr>
              <a:t>Κλέων</a:t>
            </a:r>
            <a:r>
              <a:rPr lang="el-GR" dirty="0">
                <a:latin typeface="Times New Roman" panose="02020603050405020304" pitchFamily="18" charset="0"/>
                <a:cs typeface="Times New Roman" panose="02020603050405020304" pitchFamily="18" charset="0"/>
              </a:rPr>
              <a:t> Γρηγοριάδης, ΜέΡα25: σελ. 4020 </a:t>
            </a:r>
          </a:p>
          <a:p>
            <a:pPr marL="342900" indent="-342900">
              <a:buAutoNum type="arabicParenBoth"/>
            </a:pP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Είναι πολιτισμός αυτό, κυρίες και κύριοι; Υπάρχει σ’ αυτή τη στάση οτιδήποτε που έχει κάποια σχέση με την </a:t>
            </a:r>
            <a:r>
              <a:rPr lang="el-GR" i="1" dirty="0">
                <a:latin typeface="Times New Roman" panose="02020603050405020304" pitchFamily="18" charset="0"/>
                <a:cs typeface="Times New Roman" panose="02020603050405020304" pitchFamily="18" charset="0"/>
              </a:rPr>
              <a:t>πραγματική</a:t>
            </a:r>
            <a:r>
              <a:rPr lang="el-GR" dirty="0">
                <a:latin typeface="Times New Roman" panose="02020603050405020304" pitchFamily="18" charset="0"/>
                <a:cs typeface="Times New Roman" panose="02020603050405020304" pitchFamily="18" charset="0"/>
              </a:rPr>
              <a:t> Ελλάδα, που ο βασιλιάς των θεών της είχε το παρατσούκλι Ξένιος, που ο μεγαλύτερος ποιητής της γεννήθηκε, έζησε και δημιούργησε το </a:t>
            </a:r>
            <a:r>
              <a:rPr lang="el-GR" i="1" dirty="0">
                <a:latin typeface="Times New Roman" panose="02020603050405020304" pitchFamily="18" charset="0"/>
                <a:cs typeface="Times New Roman" panose="02020603050405020304" pitchFamily="18" charset="0"/>
              </a:rPr>
              <a:t>ελληνικότατο</a:t>
            </a:r>
            <a:r>
              <a:rPr lang="el-GR" dirty="0">
                <a:latin typeface="Times New Roman" panose="02020603050405020304" pitchFamily="18" charset="0"/>
                <a:cs typeface="Times New Roman" panose="02020603050405020304" pitchFamily="18" charset="0"/>
              </a:rPr>
              <a:t> </a:t>
            </a:r>
            <a:r>
              <a:rPr lang="el-GR" i="1" dirty="0">
                <a:latin typeface="Times New Roman" panose="02020603050405020304" pitchFamily="18" charset="0"/>
                <a:cs typeface="Times New Roman" panose="02020603050405020304" pitchFamily="18" charset="0"/>
              </a:rPr>
              <a:t>έργο</a:t>
            </a:r>
            <a:r>
              <a:rPr lang="el-GR" dirty="0">
                <a:latin typeface="Times New Roman" panose="02020603050405020304" pitchFamily="18" charset="0"/>
                <a:cs typeface="Times New Roman" panose="02020603050405020304" pitchFamily="18" charset="0"/>
              </a:rPr>
              <a:t> του στην Αλεξάνδρεια της Αιγύπτου, που χρόνια τώρα </a:t>
            </a:r>
            <a:r>
              <a:rPr lang="el-GR" dirty="0" err="1">
                <a:latin typeface="Times New Roman" panose="02020603050405020304" pitchFamily="18" charset="0"/>
                <a:cs typeface="Times New Roman" panose="02020603050405020304" pitchFamily="18" charset="0"/>
              </a:rPr>
              <a:t>νησιωτισσες</a:t>
            </a:r>
            <a:r>
              <a:rPr lang="el-GR" dirty="0">
                <a:latin typeface="Times New Roman" panose="02020603050405020304" pitchFamily="18" charset="0"/>
                <a:cs typeface="Times New Roman" panose="02020603050405020304" pitchFamily="18" charset="0"/>
              </a:rPr>
              <a:t> γιαγιάδες και νησιώτες ψαράδες κρατούν αγκαλιά αυτά τα ξένα αλλά παγκόσμια μωρά και τα φυλάνε στον κόρφο τους σαν το πολυτιμότερο δώρο αυτού του κόσμου, με πλήρες αίσθημα προσωπικής ευθύνης για την επιβίωση της τόσο διαφορετικής αλλά και τόσο ίδιας αυτής νέας ζωής; </a:t>
            </a:r>
          </a:p>
          <a:p>
            <a:r>
              <a:rPr lang="el-GR" dirty="0">
                <a:latin typeface="Times New Roman" panose="02020603050405020304" pitchFamily="18" charset="0"/>
                <a:cs typeface="Times New Roman" panose="02020603050405020304" pitchFamily="18" charset="0"/>
              </a:rPr>
              <a:t>Ναι, κυρίες και κύριοι Βουλευτές, είναι οι ίδιοι αυτοί ψαράδες -και ας μην είναι</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που έσωσαν μόνοι τους, χωρίς να χρειαστούν κανέναν απολύτως χρεοκοπημένο κρατικό συντονισμό μας, όσους σώθηκαν τελικά στο Μάτι. Λέτε οι ψαράδες που έσπευσαν στο Μάτι να άφηναν ποτέ Αφγανό, Πακιστανό ή Πέρση μετανάστη να πνιγεί στη θάλασσά τους, επειδή είναι μαύρος, κίτρινος ή άλλος; </a:t>
            </a:r>
          </a:p>
          <a:p>
            <a:r>
              <a:rPr lang="el-GR" dirty="0">
                <a:latin typeface="Times New Roman" panose="02020603050405020304" pitchFamily="18" charset="0"/>
                <a:cs typeface="Times New Roman" panose="02020603050405020304" pitchFamily="18" charset="0"/>
              </a:rPr>
              <a:t>Τους φαντάζεστε ποτέ να ελέγχουν εάν πρόκειται για πρόσφυγα ή μετανάστη, πριν περισυλλέξουν από το νερό έναν άνθρωπο;</a:t>
            </a:r>
          </a:p>
        </p:txBody>
      </p:sp>
      <p:sp>
        <p:nvSpPr>
          <p:cNvPr id="24" name="Οβάλ 23">
            <a:extLst>
              <a:ext uri="{FF2B5EF4-FFF2-40B4-BE49-F238E27FC236}">
                <a16:creationId xmlns:a16="http://schemas.microsoft.com/office/drawing/2014/main" id="{0421BA3C-3354-673E-BE20-C06357C3827B}"/>
              </a:ext>
            </a:extLst>
          </p:cNvPr>
          <p:cNvSpPr/>
          <p:nvPr/>
        </p:nvSpPr>
        <p:spPr>
          <a:xfrm>
            <a:off x="3840080" y="4317763"/>
            <a:ext cx="2351314" cy="3557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Επεξήγηση: Γραμμή με γωνία 24">
            <a:extLst>
              <a:ext uri="{FF2B5EF4-FFF2-40B4-BE49-F238E27FC236}">
                <a16:creationId xmlns:a16="http://schemas.microsoft.com/office/drawing/2014/main" id="{CAE7C8B9-FD48-266A-9AEB-EEC356A13F6C}"/>
              </a:ext>
            </a:extLst>
          </p:cNvPr>
          <p:cNvSpPr/>
          <p:nvPr/>
        </p:nvSpPr>
        <p:spPr>
          <a:xfrm>
            <a:off x="9443358" y="3989414"/>
            <a:ext cx="2226128" cy="853010"/>
          </a:xfrm>
          <a:prstGeom prst="borderCallout2">
            <a:avLst>
              <a:gd name="adj1" fmla="val 18750"/>
              <a:gd name="adj2" fmla="val -8333"/>
              <a:gd name="adj3" fmla="val 18750"/>
              <a:gd name="adj4" fmla="val -16667"/>
              <a:gd name="adj5" fmla="val 53797"/>
              <a:gd name="adj6" fmla="val -1488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Ουσιοποίηση </a:t>
            </a:r>
            <a:r>
              <a:rPr lang="el-GR" dirty="0">
                <a:latin typeface="Times New Roman" panose="02020603050405020304" pitchFamily="18" charset="0"/>
                <a:cs typeface="Times New Roman" panose="02020603050405020304" pitchFamily="18" charset="0"/>
              </a:rPr>
              <a:t>Ελληνικού κράτους ως ανατολίτικο</a:t>
            </a:r>
          </a:p>
        </p:txBody>
      </p:sp>
      <p:sp>
        <p:nvSpPr>
          <p:cNvPr id="26" name="TextBox 25">
            <a:extLst>
              <a:ext uri="{FF2B5EF4-FFF2-40B4-BE49-F238E27FC236}">
                <a16:creationId xmlns:a16="http://schemas.microsoft.com/office/drawing/2014/main" id="{20FDE20A-48DD-0456-CCAC-0FFA3616E214}"/>
              </a:ext>
            </a:extLst>
          </p:cNvPr>
          <p:cNvSpPr txBox="1"/>
          <p:nvPr/>
        </p:nvSpPr>
        <p:spPr>
          <a:xfrm>
            <a:off x="10137122" y="4865851"/>
            <a:ext cx="805543" cy="830997"/>
          </a:xfrm>
          <a:prstGeom prst="rect">
            <a:avLst/>
          </a:prstGeom>
          <a:noFill/>
        </p:spPr>
        <p:txBody>
          <a:bodyPr wrap="square" rtlCol="0">
            <a:spAutoFit/>
          </a:bodyPr>
          <a:lstStyle/>
          <a:p>
            <a:r>
              <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vs</a:t>
            </a:r>
            <a:endParaRPr lang="el-GR"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B88FC23-A0F2-EB21-A8EB-643D74429DA5}"/>
              </a:ext>
            </a:extLst>
          </p:cNvPr>
          <p:cNvSpPr txBox="1"/>
          <p:nvPr/>
        </p:nvSpPr>
        <p:spPr>
          <a:xfrm rot="10800000" flipV="1">
            <a:off x="0" y="3941928"/>
            <a:ext cx="2928257" cy="2031325"/>
          </a:xfrm>
          <a:prstGeom prst="rect">
            <a:avLst/>
          </a:prstGeom>
          <a:noFill/>
        </p:spPr>
        <p:txBody>
          <a:bodyPr wrap="square" rtlCol="0">
            <a:spAutoFit/>
          </a:bodyPr>
          <a:lstStyle/>
          <a:p>
            <a:r>
              <a:rPr lang="el-GR" b="1" dirty="0">
                <a:highlight>
                  <a:srgbClr val="FF33CC"/>
                </a:highlight>
                <a:latin typeface="Times New Roman" panose="02020603050405020304" pitchFamily="18" charset="0"/>
                <a:cs typeface="Times New Roman" panose="02020603050405020304" pitchFamily="18" charset="0"/>
              </a:rPr>
              <a:t>Από-</a:t>
            </a:r>
            <a:r>
              <a:rPr lang="el-GR" b="1" dirty="0" err="1">
                <a:highlight>
                  <a:srgbClr val="FF33CC"/>
                </a:highlight>
                <a:latin typeface="Times New Roman" panose="02020603050405020304" pitchFamily="18" charset="0"/>
                <a:cs typeface="Times New Roman" panose="02020603050405020304" pitchFamily="18" charset="0"/>
              </a:rPr>
              <a:t>ουσιοποίηση</a:t>
            </a:r>
            <a:r>
              <a:rPr lang="el-GR" b="1" dirty="0">
                <a:highlight>
                  <a:srgbClr val="FF33CC"/>
                </a:highlight>
                <a:latin typeface="Times New Roman" panose="02020603050405020304" pitchFamily="18" charset="0"/>
                <a:cs typeface="Times New Roman" panose="02020603050405020304" pitchFamily="18" charset="0"/>
              </a:rPr>
              <a:t> Ελλάδας</a:t>
            </a:r>
          </a:p>
          <a:p>
            <a:endParaRPr lang="el-GR" dirty="0">
              <a:highlight>
                <a:srgbClr val="FF33CC"/>
              </a:highligh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l-GR" dirty="0">
                <a:highlight>
                  <a:srgbClr val="FF33CC"/>
                </a:highlight>
                <a:latin typeface="Times New Roman" panose="02020603050405020304" pitchFamily="18" charset="0"/>
                <a:cs typeface="Times New Roman" panose="02020603050405020304" pitchFamily="18" charset="0"/>
              </a:rPr>
              <a:t>Ανατολίτικο Ελληνικό κράτος</a:t>
            </a:r>
          </a:p>
          <a:p>
            <a:endParaRPr lang="el-GR" dirty="0">
              <a:highlight>
                <a:srgbClr val="FF33CC"/>
              </a:highligh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l-GR" dirty="0">
                <a:highlight>
                  <a:srgbClr val="FF33CC"/>
                </a:highlight>
                <a:latin typeface="Times New Roman" panose="02020603050405020304" pitchFamily="18" charset="0"/>
                <a:cs typeface="Times New Roman" panose="02020603050405020304" pitchFamily="18" charset="0"/>
              </a:rPr>
              <a:t>Ανθρωπιστές Έλληνες/</a:t>
            </a:r>
            <a:r>
              <a:rPr lang="el-GR" dirty="0" err="1">
                <a:highlight>
                  <a:srgbClr val="FF33CC"/>
                </a:highlight>
                <a:latin typeface="Times New Roman" panose="02020603050405020304" pitchFamily="18" charset="0"/>
                <a:cs typeface="Times New Roman" panose="02020603050405020304" pitchFamily="18" charset="0"/>
              </a:rPr>
              <a:t>ιδες</a:t>
            </a:r>
            <a:endParaRPr lang="el-GR" dirty="0">
              <a:highlight>
                <a:srgbClr val="FF33CC"/>
              </a:highlight>
              <a:latin typeface="Times New Roman" panose="02020603050405020304" pitchFamily="18" charset="0"/>
              <a:cs typeface="Times New Roman" panose="02020603050405020304" pitchFamily="18" charset="0"/>
            </a:endParaRPr>
          </a:p>
        </p:txBody>
      </p:sp>
      <p:sp>
        <p:nvSpPr>
          <p:cNvPr id="11" name="Αριστερό άγκιστρο 10">
            <a:extLst>
              <a:ext uri="{FF2B5EF4-FFF2-40B4-BE49-F238E27FC236}">
                <a16:creationId xmlns:a16="http://schemas.microsoft.com/office/drawing/2014/main" id="{01C13B1C-C0F8-D7C8-837A-D77BAE366233}"/>
              </a:ext>
            </a:extLst>
          </p:cNvPr>
          <p:cNvSpPr/>
          <p:nvPr/>
        </p:nvSpPr>
        <p:spPr>
          <a:xfrm>
            <a:off x="2579914" y="3742018"/>
            <a:ext cx="348344" cy="2315989"/>
          </a:xfrm>
          <a:prstGeom prst="leftBrace">
            <a:avLst/>
          </a:prstGeom>
          <a:solidFill>
            <a:srgbClr val="FF00FF"/>
          </a:solid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 name="TextBox 1">
            <a:extLst>
              <a:ext uri="{FF2B5EF4-FFF2-40B4-BE49-F238E27FC236}">
                <a16:creationId xmlns:a16="http://schemas.microsoft.com/office/drawing/2014/main" id="{87111F24-DDCA-24BC-4FCF-ED7D53257C7C}"/>
              </a:ext>
            </a:extLst>
          </p:cNvPr>
          <p:cNvSpPr txBox="1"/>
          <p:nvPr/>
        </p:nvSpPr>
        <p:spPr>
          <a:xfrm>
            <a:off x="9625794" y="2794606"/>
            <a:ext cx="2226127" cy="400110"/>
          </a:xfrm>
          <a:prstGeom prst="rect">
            <a:avLst/>
          </a:prstGeom>
          <a:noFill/>
        </p:spPr>
        <p:txBody>
          <a:bodyPr wrap="square" rtlCol="0">
            <a:spAutoFit/>
          </a:bodyPr>
          <a:lstStyle/>
          <a:p>
            <a:r>
              <a:rPr lang="el-GR" sz="2000" dirty="0">
                <a:solidFill>
                  <a:srgbClr val="00B050"/>
                </a:solidFill>
                <a:latin typeface="Times New Roman" panose="02020603050405020304" pitchFamily="18" charset="0"/>
                <a:cs typeface="Times New Roman" panose="02020603050405020304" pitchFamily="18" charset="0"/>
              </a:rPr>
              <a:t>Έλληνας </a:t>
            </a:r>
            <a:r>
              <a:rPr lang="en-US" sz="2000" dirty="0">
                <a:solidFill>
                  <a:srgbClr val="00B050"/>
                </a:solidFill>
                <a:latin typeface="Times New Roman" panose="02020603050405020304" pitchFamily="18" charset="0"/>
                <a:cs typeface="Times New Roman" panose="02020603050405020304" pitchFamily="18" charset="0"/>
              </a:rPr>
              <a:t>vs </a:t>
            </a:r>
            <a:r>
              <a:rPr lang="el-GR" sz="2000" dirty="0">
                <a:solidFill>
                  <a:srgbClr val="00B050"/>
                </a:solidFill>
                <a:latin typeface="Times New Roman" panose="02020603050405020304" pitchFamily="18" charset="0"/>
                <a:cs typeface="Times New Roman" panose="02020603050405020304" pitchFamily="18" charset="0"/>
              </a:rPr>
              <a:t>Ξένος</a:t>
            </a:r>
          </a:p>
        </p:txBody>
      </p:sp>
      <p:sp>
        <p:nvSpPr>
          <p:cNvPr id="5" name="Οβάλ 4">
            <a:extLst>
              <a:ext uri="{FF2B5EF4-FFF2-40B4-BE49-F238E27FC236}">
                <a16:creationId xmlns:a16="http://schemas.microsoft.com/office/drawing/2014/main" id="{4D290628-FD0B-5C5C-F6C6-A3B3CC4C4A44}"/>
              </a:ext>
            </a:extLst>
          </p:cNvPr>
          <p:cNvSpPr/>
          <p:nvPr/>
        </p:nvSpPr>
        <p:spPr>
          <a:xfrm>
            <a:off x="4736997" y="3214820"/>
            <a:ext cx="3296659" cy="2906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βάλ 11">
            <a:extLst>
              <a:ext uri="{FF2B5EF4-FFF2-40B4-BE49-F238E27FC236}">
                <a16:creationId xmlns:a16="http://schemas.microsoft.com/office/drawing/2014/main" id="{BDE77C79-8C35-2AB3-305F-3737A3EEA514}"/>
              </a:ext>
            </a:extLst>
          </p:cNvPr>
          <p:cNvSpPr/>
          <p:nvPr/>
        </p:nvSpPr>
        <p:spPr>
          <a:xfrm>
            <a:off x="5702110" y="2387267"/>
            <a:ext cx="3296659" cy="2906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312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additive="base">
                                        <p:cTn id="85" dur="500" fill="hold"/>
                                        <p:tgtEl>
                                          <p:spTgt spid="7"/>
                                        </p:tgtEl>
                                        <p:attrNameLst>
                                          <p:attrName>ppt_x</p:attrName>
                                        </p:attrNameLst>
                                      </p:cBhvr>
                                      <p:tavLst>
                                        <p:tav tm="0">
                                          <p:val>
                                            <p:strVal val="#ppt_x"/>
                                          </p:val>
                                        </p:tav>
                                        <p:tav tm="100000">
                                          <p:val>
                                            <p:strVal val="#ppt_x"/>
                                          </p:val>
                                        </p:tav>
                                      </p:tavLst>
                                    </p:anim>
                                    <p:anim calcmode="lin" valueType="num">
                                      <p:cBhvr additive="base">
                                        <p:cTn id="8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9" grpId="0"/>
      <p:bldP spid="14" grpId="0"/>
      <p:bldP spid="17" grpId="0" animBg="1"/>
      <p:bldP spid="16" grpId="0" animBg="1"/>
      <p:bldP spid="19" grpId="0"/>
      <p:bldP spid="24" grpId="0" animBg="1"/>
      <p:bldP spid="25" grpId="0" animBg="1"/>
      <p:bldP spid="26" grpId="0"/>
      <p:bldP spid="7" grpId="0"/>
      <p:bldP spid="11" grpId="0" animBg="1"/>
      <p:bldP spid="2" grpId="0"/>
      <p:bldP spid="5"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D07DF77-6B7D-149A-2533-D6807953FCB6}"/>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49BFE1-9126-4500-8A97-C31F0058BF9B}" type="datetime1">
              <a:rPr kumimoji="0" lang="el-GR" sz="900" b="0"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8/1/2023</a:t>
            </a:fld>
            <a:endParaRPr kumimoji="0" lang="el-GR" sz="9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5FF2A682-A1C2-66A9-47B7-30DC09F04F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3C9DD3-2281-4512-86F6-33F38C067D89}" type="slidenum">
              <a:rPr kumimoji="0" lang="el-GR" sz="1050" b="0"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l-GR" sz="105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aphicFrame>
        <p:nvGraphicFramePr>
          <p:cNvPr id="8" name="Διάγραμμα 7">
            <a:extLst>
              <a:ext uri="{FF2B5EF4-FFF2-40B4-BE49-F238E27FC236}">
                <a16:creationId xmlns:a16="http://schemas.microsoft.com/office/drawing/2014/main" id="{98B920D7-C49A-B11D-6A67-E462F6F324DD}"/>
              </a:ext>
            </a:extLst>
          </p:cNvPr>
          <p:cNvGraphicFramePr/>
          <p:nvPr>
            <p:extLst>
              <p:ext uri="{D42A27DB-BD31-4B8C-83A1-F6EECF244321}">
                <p14:modId xmlns:p14="http://schemas.microsoft.com/office/powerpoint/2010/main" val="2007070514"/>
              </p:ext>
            </p:extLst>
          </p:nvPr>
        </p:nvGraphicFramePr>
        <p:xfrm>
          <a:off x="206829" y="206829"/>
          <a:ext cx="11821885" cy="6063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6168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0ED3C2F-5306-709A-6CEB-6374A1E30C17}"/>
              </a:ext>
            </a:extLst>
          </p:cNvPr>
          <p:cNvSpPr>
            <a:spLocks noGrp="1"/>
          </p:cNvSpPr>
          <p:nvPr>
            <p:ph type="dt" sz="half" idx="10"/>
          </p:nvPr>
        </p:nvSpPr>
        <p:spPr/>
        <p:txBody>
          <a:bodyPr/>
          <a:lstStyle/>
          <a:p>
            <a:fld id="{4449BFE1-9126-4500-8A97-C31F0058BF9B}"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A11D7479-2B31-6701-F648-8D1BFB4B97B0}"/>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26</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ECE5428-AC5C-EC42-115C-9D49A48F041A}"/>
              </a:ext>
            </a:extLst>
          </p:cNvPr>
          <p:cNvSpPr txBox="1"/>
          <p:nvPr/>
        </p:nvSpPr>
        <p:spPr>
          <a:xfrm>
            <a:off x="2084616" y="182710"/>
            <a:ext cx="5268684" cy="5909310"/>
          </a:xfrm>
          <a:prstGeom prst="rect">
            <a:avLst/>
          </a:prstGeom>
          <a:noFill/>
        </p:spPr>
        <p:txBody>
          <a:bodyPr wrap="square">
            <a:spAutoFit/>
          </a:bodyPr>
          <a:lstStyle/>
          <a:p>
            <a:r>
              <a:rPr lang="el-GR" dirty="0">
                <a:latin typeface="Times New Roman" panose="02020603050405020304" pitchFamily="18" charset="0"/>
                <a:cs typeface="Times New Roman" panose="02020603050405020304" pitchFamily="18" charset="0"/>
              </a:rPr>
              <a:t>(3) Θεόφιλος Ξανθόπουλος, ΣΥΡΙΖΑ: σελ. 4091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Τέλος, θα πω και κάτι για την πατρίδα, την οποία έχετε περί πολλού. Και ακούσαμε, εν πάση </a:t>
            </a:r>
            <a:r>
              <a:rPr lang="el-GR" dirty="0" err="1">
                <a:latin typeface="Times New Roman" panose="02020603050405020304" pitchFamily="18" charset="0"/>
                <a:cs typeface="Times New Roman" panose="02020603050405020304" pitchFamily="18" charset="0"/>
              </a:rPr>
              <a:t>περιπτώσει</a:t>
            </a:r>
            <a:r>
              <a:rPr lang="el-GR" dirty="0">
                <a:latin typeface="Times New Roman" panose="02020603050405020304" pitchFamily="18" charset="0"/>
                <a:cs typeface="Times New Roman" panose="02020603050405020304" pitchFamily="18" charset="0"/>
              </a:rPr>
              <a:t>, για την πατρίδα ότι εσείς είστε πατριώτες, ενώ εμείς δεν είμαστε και τόσο πατριώτες. (Στο σημείο αυτό κτυπάει το κουδούνι λήξεως του χρόνου ομιλίας του κυρίου Βουλευτή)</a:t>
            </a:r>
            <a:r>
              <a:rPr lang="en-US" dirty="0">
                <a:latin typeface="Times New Roman" panose="02020603050405020304" pitchFamily="18" charset="0"/>
                <a:cs typeface="Times New Roman" panose="02020603050405020304" pitchFamily="18" charset="0"/>
              </a:rPr>
              <a:t>. </a:t>
            </a:r>
          </a:p>
          <a:p>
            <a:r>
              <a:rPr lang="el-GR" dirty="0">
                <a:latin typeface="Times New Roman" panose="02020603050405020304" pitchFamily="18" charset="0"/>
                <a:cs typeface="Times New Roman" panose="02020603050405020304" pitchFamily="18" charset="0"/>
              </a:rPr>
              <a:t>Θα είμαι πολύ σύντομος, κύριε Πρόεδρε. </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Το δημοτικό τραγούδι είναι μία μεγάλη παράδοση της ταυτότητάς μας. Τι λέει, λοιπόν, το τραγούδι στο «Γιοφύρι της Άρτας»; Για θυμηθείτε λιγάκι το δεκαπεντασύλλαβο. Στην κρίσιμη στιγμή, λοιπόν, λέει: «Αν δε στοιχειώσετε άνθρωπο, γιοφύρι δε στεριώνει και μη στοιχειώσετε ορφανό, μη ξένο, μη διαβάτη, μόνο του πρωτομάστορα την όμορφη γυναίκα». Καταλαβαίνετε, ποια είναι η σημασία του «ξένου» στην παράδοση μας; Και αυτό το αγνοείτε. Και φέρνετε ένα νομοσχέδιο, το οποίο στην πραγματικότητα βάζει έναν φραγμό, τους βγάζει εκτός και χωρίζει την κοινωνία σε αυτούς και σε εμάς.</a:t>
            </a:r>
          </a:p>
        </p:txBody>
      </p:sp>
      <p:cxnSp>
        <p:nvCxnSpPr>
          <p:cNvPr id="11" name="Ευθεία γραμμή σύνδεσης 10">
            <a:extLst>
              <a:ext uri="{FF2B5EF4-FFF2-40B4-BE49-F238E27FC236}">
                <a16:creationId xmlns:a16="http://schemas.microsoft.com/office/drawing/2014/main" id="{B33C7F90-620D-FDDB-D1AE-BE6DAA2DEBFD}"/>
              </a:ext>
            </a:extLst>
          </p:cNvPr>
          <p:cNvCxnSpPr/>
          <p:nvPr/>
        </p:nvCxnSpPr>
        <p:spPr>
          <a:xfrm>
            <a:off x="2198914" y="3831772"/>
            <a:ext cx="1698172" cy="0"/>
          </a:xfrm>
          <a:prstGeom prst="line">
            <a:avLst/>
          </a:prstGeom>
          <a:ln>
            <a:solidFill>
              <a:srgbClr val="FFC000"/>
            </a:solidFill>
          </a:ln>
        </p:spPr>
        <p:style>
          <a:lnRef idx="3">
            <a:schemeClr val="dk1"/>
          </a:lnRef>
          <a:fillRef idx="0">
            <a:schemeClr val="dk1"/>
          </a:fillRef>
          <a:effectRef idx="2">
            <a:schemeClr val="dk1"/>
          </a:effectRef>
          <a:fontRef idx="minor">
            <a:schemeClr val="tx1"/>
          </a:fontRef>
        </p:style>
      </p:cxnSp>
      <p:sp>
        <p:nvSpPr>
          <p:cNvPr id="13" name="Οβάλ 12">
            <a:extLst>
              <a:ext uri="{FF2B5EF4-FFF2-40B4-BE49-F238E27FC236}">
                <a16:creationId xmlns:a16="http://schemas.microsoft.com/office/drawing/2014/main" id="{E8B9EAC1-61BB-4D6C-F1B8-3C2E0CA7E462}"/>
              </a:ext>
            </a:extLst>
          </p:cNvPr>
          <p:cNvSpPr/>
          <p:nvPr/>
        </p:nvSpPr>
        <p:spPr>
          <a:xfrm>
            <a:off x="4876801" y="4071911"/>
            <a:ext cx="892629" cy="35276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l-GR" b="1">
              <a:ln/>
              <a:solidFill>
                <a:schemeClr val="accent4"/>
              </a:solidFill>
            </a:endParaRPr>
          </a:p>
        </p:txBody>
      </p:sp>
      <p:sp>
        <p:nvSpPr>
          <p:cNvPr id="16" name="Οβάλ 15">
            <a:extLst>
              <a:ext uri="{FF2B5EF4-FFF2-40B4-BE49-F238E27FC236}">
                <a16:creationId xmlns:a16="http://schemas.microsoft.com/office/drawing/2014/main" id="{B11840F2-1613-F8B2-16DE-C0FC89672583}"/>
              </a:ext>
            </a:extLst>
          </p:cNvPr>
          <p:cNvSpPr/>
          <p:nvPr/>
        </p:nvSpPr>
        <p:spPr>
          <a:xfrm>
            <a:off x="3569551" y="4877028"/>
            <a:ext cx="516302" cy="391658"/>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Οβάλ 16">
            <a:extLst>
              <a:ext uri="{FF2B5EF4-FFF2-40B4-BE49-F238E27FC236}">
                <a16:creationId xmlns:a16="http://schemas.microsoft.com/office/drawing/2014/main" id="{C1F3D703-FC1B-640D-B6AC-AA1B54B5280F}"/>
              </a:ext>
            </a:extLst>
          </p:cNvPr>
          <p:cNvSpPr/>
          <p:nvPr/>
        </p:nvSpPr>
        <p:spPr>
          <a:xfrm>
            <a:off x="6096000" y="5771995"/>
            <a:ext cx="600694" cy="33745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TextBox 23">
            <a:extLst>
              <a:ext uri="{FF2B5EF4-FFF2-40B4-BE49-F238E27FC236}">
                <a16:creationId xmlns:a16="http://schemas.microsoft.com/office/drawing/2014/main" id="{C6E911A6-6D34-21D0-1054-F06E8C221BEC}"/>
              </a:ext>
            </a:extLst>
          </p:cNvPr>
          <p:cNvSpPr txBox="1"/>
          <p:nvPr/>
        </p:nvSpPr>
        <p:spPr>
          <a:xfrm>
            <a:off x="-2" y="3147173"/>
            <a:ext cx="2084617" cy="1754326"/>
          </a:xfrm>
          <a:prstGeom prst="rect">
            <a:avLst/>
          </a:prstGeom>
          <a:noFill/>
        </p:spPr>
        <p:txBody>
          <a:bodyPr wrap="square">
            <a:spAutoFit/>
          </a:bodyPr>
          <a:lstStyle/>
          <a:p>
            <a:r>
              <a:rPr lang="el-GR"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αναλλοίωτη ιστορική συνέχεια ελληνικής ταυτότητας  Βυζάντιο γέννηση δεκαπεντασύλλαβου</a:t>
            </a:r>
            <a:endParaRPr lang="el-GR" dirty="0">
              <a:solidFill>
                <a:srgbClr val="FFC00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8BC2D45E-D846-AD5E-5DF1-AAA25F39AE23}"/>
              </a:ext>
            </a:extLst>
          </p:cNvPr>
          <p:cNvSpPr txBox="1"/>
          <p:nvPr/>
        </p:nvSpPr>
        <p:spPr>
          <a:xfrm>
            <a:off x="7230094" y="182710"/>
            <a:ext cx="4907378" cy="1015663"/>
          </a:xfrm>
          <a:prstGeom prst="rect">
            <a:avLst/>
          </a:prstGeom>
          <a:noFill/>
        </p:spPr>
        <p:txBody>
          <a:bodyPr wrap="square">
            <a:spAutoFit/>
          </a:bodyPr>
          <a:lstStyle/>
          <a:p>
            <a:r>
              <a:rPr lang="el-GR" sz="2000" b="1" dirty="0">
                <a:solidFill>
                  <a:schemeClr val="tx1">
                    <a:lumMod val="8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Λογοδοσία αναφορικά με την κατηγορία που αποδίδεται σε κόμματα της </a:t>
            </a:r>
            <a:r>
              <a:rPr lang="el-GR" sz="2000" b="1" dirty="0" err="1">
                <a:solidFill>
                  <a:schemeClr val="tx1">
                    <a:lumMod val="8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Αριστεράς</a:t>
            </a:r>
            <a:r>
              <a:rPr lang="el-GR" sz="2000" b="1" dirty="0">
                <a:solidFill>
                  <a:schemeClr val="tx1">
                    <a:lumMod val="8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ότι δεν επιδεικνύουν επαρκή πατριωτισμό</a:t>
            </a:r>
          </a:p>
        </p:txBody>
      </p:sp>
      <p:sp>
        <p:nvSpPr>
          <p:cNvPr id="5" name="Επεξήγηση: Γραμμή με γωνία 4">
            <a:extLst>
              <a:ext uri="{FF2B5EF4-FFF2-40B4-BE49-F238E27FC236}">
                <a16:creationId xmlns:a16="http://schemas.microsoft.com/office/drawing/2014/main" id="{244171EC-C44A-6AC6-B95B-DE3EDC84B1A6}"/>
              </a:ext>
            </a:extLst>
          </p:cNvPr>
          <p:cNvSpPr/>
          <p:nvPr/>
        </p:nvSpPr>
        <p:spPr>
          <a:xfrm>
            <a:off x="8686701" y="2296392"/>
            <a:ext cx="2427514" cy="1132608"/>
          </a:xfrm>
          <a:prstGeom prst="borderCallout2">
            <a:avLst>
              <a:gd name="adj1" fmla="val 18750"/>
              <a:gd name="adj2" fmla="val -8333"/>
              <a:gd name="adj3" fmla="val 18750"/>
              <a:gd name="adj4" fmla="val -16667"/>
              <a:gd name="adj5" fmla="val 160556"/>
              <a:gd name="adj6" fmla="val -129178"/>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Times New Roman" panose="02020603050405020304" pitchFamily="18" charset="0"/>
                <a:cs typeface="Times New Roman" panose="02020603050405020304" pitchFamily="18" charset="0"/>
              </a:rPr>
              <a:t>Βασικό στοιχείο Ελληνικής παράδοσης </a:t>
            </a:r>
          </a:p>
        </p:txBody>
      </p:sp>
      <p:sp>
        <p:nvSpPr>
          <p:cNvPr id="8" name="TextBox 7">
            <a:extLst>
              <a:ext uri="{FF2B5EF4-FFF2-40B4-BE49-F238E27FC236}">
                <a16:creationId xmlns:a16="http://schemas.microsoft.com/office/drawing/2014/main" id="{393054EA-E471-B4FC-8711-7286AF0A06D4}"/>
              </a:ext>
            </a:extLst>
          </p:cNvPr>
          <p:cNvSpPr txBox="1"/>
          <p:nvPr/>
        </p:nvSpPr>
        <p:spPr>
          <a:xfrm>
            <a:off x="7763454" y="4766723"/>
            <a:ext cx="3840657"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92D05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Έλληνες (εμάς/μας) </a:t>
            </a:r>
            <a:r>
              <a:rPr kumimoji="0" lang="en-US" sz="2400" b="0" i="0" u="none" strike="noStrike" kern="1200" cap="none" spc="0" normalizeH="0" baseline="0" noProof="0" dirty="0">
                <a:ln>
                  <a:noFill/>
                </a:ln>
                <a:solidFill>
                  <a:srgbClr val="92D05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vs </a:t>
            </a:r>
            <a:r>
              <a:rPr kumimoji="0" lang="el-GR"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ξένος</a:t>
            </a:r>
            <a:r>
              <a:rPr kumimoji="0" lang="el-GR" sz="2400" b="0" i="0" u="none" strike="noStrike" kern="1200" cap="none" spc="0" normalizeH="0" baseline="0" noProof="0" dirty="0">
                <a:ln>
                  <a:noFill/>
                </a:ln>
                <a:solidFill>
                  <a:srgbClr val="92D05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 </a:t>
            </a:r>
            <a:r>
              <a:rPr kumimoji="0" lang="el-GR" sz="2400" b="0" i="0" u="none" strike="noStrike" kern="1200" cap="none" spc="0" normalizeH="0" baseline="0" noProof="0" dirty="0">
                <a:ln>
                  <a:noFill/>
                </a:ln>
                <a:solidFill>
                  <a:srgbClr val="92D050"/>
                </a:solidFill>
                <a:effectLst/>
                <a:uLnTx/>
                <a:uFillTx/>
                <a:latin typeface="Times New Roman" panose="02020603050405020304" pitchFamily="18" charset="0"/>
                <a:ea typeface="+mn-ea"/>
                <a:cs typeface="Times New Roman" panose="02020603050405020304" pitchFamily="18" charset="0"/>
              </a:rPr>
              <a:t>Εθνικές ταυτότητες ως έχουσες συγκεκριμένα όρια </a:t>
            </a:r>
          </a:p>
        </p:txBody>
      </p:sp>
    </p:spTree>
    <p:extLst>
      <p:ext uri="{BB962C8B-B14F-4D97-AF65-F5344CB8AC3E}">
        <p14:creationId xmlns:p14="http://schemas.microsoft.com/office/powerpoint/2010/main" val="405357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24" grpId="0"/>
      <p:bldP spid="29"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D07DF77-6B7D-149A-2533-D6807953FCB6}"/>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49BFE1-9126-4500-8A97-C31F0058BF9B}" type="datetime1">
              <a:rPr kumimoji="0" lang="el-GR" sz="900" b="0"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8/1/2023</a:t>
            </a:fld>
            <a:endParaRPr kumimoji="0" lang="el-GR" sz="9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5FF2A682-A1C2-66A9-47B7-30DC09F04F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3C9DD3-2281-4512-86F6-33F38C067D89}" type="slidenum">
              <a:rPr kumimoji="0" lang="el-GR" sz="1050" b="0"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l-GR" sz="105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aphicFrame>
        <p:nvGraphicFramePr>
          <p:cNvPr id="8" name="Διάγραμμα 7">
            <a:extLst>
              <a:ext uri="{FF2B5EF4-FFF2-40B4-BE49-F238E27FC236}">
                <a16:creationId xmlns:a16="http://schemas.microsoft.com/office/drawing/2014/main" id="{98B920D7-C49A-B11D-6A67-E462F6F324DD}"/>
              </a:ext>
            </a:extLst>
          </p:cNvPr>
          <p:cNvGraphicFramePr/>
          <p:nvPr>
            <p:extLst>
              <p:ext uri="{D42A27DB-BD31-4B8C-83A1-F6EECF244321}">
                <p14:modId xmlns:p14="http://schemas.microsoft.com/office/powerpoint/2010/main" val="1881462043"/>
              </p:ext>
            </p:extLst>
          </p:nvPr>
        </p:nvGraphicFramePr>
        <p:xfrm>
          <a:off x="206829" y="206829"/>
          <a:ext cx="11821885" cy="6063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6418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6742EE1-2C81-FC2E-0045-67FF282F19E0}"/>
              </a:ext>
            </a:extLst>
          </p:cNvPr>
          <p:cNvSpPr>
            <a:spLocks noGrp="1"/>
          </p:cNvSpPr>
          <p:nvPr>
            <p:ph type="dt" sz="half" idx="10"/>
          </p:nvPr>
        </p:nvSpPr>
        <p:spPr/>
        <p:txBody>
          <a:bodyPr/>
          <a:lstStyle/>
          <a:p>
            <a:fld id="{4449BFE1-9126-4500-8A97-C31F0058BF9B}"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6821D005-2173-EE47-77C3-DE1569A48F6D}"/>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28</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23E78B1-8466-AAB5-F8A5-5D0097D5FFEB}"/>
              </a:ext>
            </a:extLst>
          </p:cNvPr>
          <p:cNvSpPr txBox="1"/>
          <p:nvPr/>
        </p:nvSpPr>
        <p:spPr>
          <a:xfrm>
            <a:off x="3407229" y="292250"/>
            <a:ext cx="5981735" cy="5940088"/>
          </a:xfrm>
          <a:prstGeom prst="rect">
            <a:avLst/>
          </a:prstGeom>
          <a:noFill/>
        </p:spPr>
        <p:txBody>
          <a:bodyPr wrap="square">
            <a:spAutoFit/>
          </a:bodyPr>
          <a:lstStyle/>
          <a:p>
            <a:r>
              <a:rPr lang="el-GR" sz="2000" dirty="0">
                <a:latin typeface="Times New Roman" panose="02020603050405020304" pitchFamily="18" charset="0"/>
                <a:cs typeface="Times New Roman" panose="02020603050405020304" pitchFamily="18" charset="0"/>
              </a:rPr>
              <a:t>(4) Γιάννης </a:t>
            </a:r>
            <a:r>
              <a:rPr lang="el-GR" sz="2000" dirty="0" err="1">
                <a:latin typeface="Times New Roman" panose="02020603050405020304" pitchFamily="18" charset="0"/>
                <a:cs typeface="Times New Roman" panose="02020603050405020304" pitchFamily="18" charset="0"/>
              </a:rPr>
              <a:t>Βαρουφάκης</a:t>
            </a:r>
            <a:r>
              <a:rPr lang="el-GR" sz="2000" dirty="0">
                <a:latin typeface="Times New Roman" panose="02020603050405020304" pitchFamily="18" charset="0"/>
                <a:cs typeface="Times New Roman" panose="02020603050405020304" pitchFamily="18" charset="0"/>
              </a:rPr>
              <a:t>, ΜέΡΑ25: σελ. 4028 </a:t>
            </a:r>
          </a:p>
          <a:p>
            <a:endParaRPr lang="el-GR" sz="2000" dirty="0">
              <a:latin typeface="Times New Roman" panose="02020603050405020304" pitchFamily="18" charset="0"/>
              <a:cs typeface="Times New Roman" panose="02020603050405020304" pitchFamily="18" charset="0"/>
            </a:endParaRPr>
          </a:p>
          <a:p>
            <a:r>
              <a:rPr lang="el-GR" sz="2000" dirty="0">
                <a:latin typeface="Times New Roman" panose="02020603050405020304" pitchFamily="18" charset="0"/>
                <a:cs typeface="Times New Roman" panose="02020603050405020304" pitchFamily="18" charset="0"/>
              </a:rPr>
              <a:t>Δυστυχώς, φαίνεται ότι θα είναι διαφορετικά: Μια </a:t>
            </a:r>
            <a:r>
              <a:rPr lang="el-GR" sz="2000" dirty="0" err="1">
                <a:latin typeface="Times New Roman" panose="02020603050405020304" pitchFamily="18" charset="0"/>
                <a:cs typeface="Times New Roman" panose="02020603050405020304" pitchFamily="18" charset="0"/>
              </a:rPr>
              <a:t>ξενοφοβική</a:t>
            </a:r>
            <a:r>
              <a:rPr lang="el-GR" sz="2000" dirty="0">
                <a:latin typeface="Times New Roman" panose="02020603050405020304" pitchFamily="18" charset="0"/>
                <a:cs typeface="Times New Roman" panose="02020603050405020304" pitchFamily="18" charset="0"/>
              </a:rPr>
              <a:t> Ελλάδα χτίζεται από την Κυβέρνηση της Νέας Δημοκρατίας, μια </a:t>
            </a:r>
            <a:r>
              <a:rPr lang="el-GR" sz="2000" dirty="0" err="1">
                <a:latin typeface="Times New Roman" panose="02020603050405020304" pitchFamily="18" charset="0"/>
                <a:cs typeface="Times New Roman" panose="02020603050405020304" pitchFamily="18" charset="0"/>
              </a:rPr>
              <a:t>ξενοφοβική</a:t>
            </a:r>
            <a:r>
              <a:rPr lang="el-GR" sz="2000" dirty="0">
                <a:latin typeface="Times New Roman" panose="02020603050405020304" pitchFamily="18" charset="0"/>
                <a:cs typeface="Times New Roman" panose="02020603050405020304" pitchFamily="18" charset="0"/>
              </a:rPr>
              <a:t> Ελλάδα, που τελικά βασίζει την πολιτική της σε ένα οικονομικό πρόγραμμα το οποίο έχει έρθει από τις Βρυξέλλες και το οποίο αφελληνίζει τη χώρα, στέλνει τα δικά μας παιδιά στο εξωτερικό, την ώρα που τις μόνες οδηγίες που ενστερνίζεται είναι αυτές οι οποίες δηλητηριάζουν την ψυχή των νέων μας, των παιδιών μας, των γιατρών μας, των αστυνομικών μας.</a:t>
            </a:r>
          </a:p>
          <a:p>
            <a:r>
              <a:rPr lang="el-GR" sz="2000" dirty="0">
                <a:latin typeface="Times New Roman" panose="02020603050405020304" pitchFamily="18" charset="0"/>
                <a:cs typeface="Times New Roman" panose="02020603050405020304" pitchFamily="18" charset="0"/>
              </a:rPr>
              <a:t> Εμείς ως ΜέΡΑ25 στοχεύουμε σε μια Ελλάδα φιλόξενη βασικά στους Έλληνες -κάτι με το οποίο το «ναι σε όλα» στο τέταρτο μνημόνιο δυστυχώς δεν συνάδει - και φιλόξενη στους ξένους μη προνομιούχους, που σε τελική ανάλυση, για να θυμηθούμε και μια παλιά έκφραση, θα κληρονομήσουν τη γη.</a:t>
            </a:r>
          </a:p>
          <a:p>
            <a:r>
              <a:rPr lang="el-GR" sz="2000" dirty="0">
                <a:latin typeface="Times New Roman" panose="02020603050405020304" pitchFamily="18" charset="0"/>
                <a:cs typeface="Times New Roman" panose="02020603050405020304" pitchFamily="18" charset="0"/>
              </a:rPr>
              <a:t> Ευχαριστώ πολύ.</a:t>
            </a:r>
          </a:p>
        </p:txBody>
      </p:sp>
      <p:sp>
        <p:nvSpPr>
          <p:cNvPr id="7" name="Οβάλ 6">
            <a:extLst>
              <a:ext uri="{FF2B5EF4-FFF2-40B4-BE49-F238E27FC236}">
                <a16:creationId xmlns:a16="http://schemas.microsoft.com/office/drawing/2014/main" id="{313FB1C3-6D28-5734-1395-DB591A3F3CA5}"/>
              </a:ext>
            </a:extLst>
          </p:cNvPr>
          <p:cNvSpPr/>
          <p:nvPr/>
        </p:nvSpPr>
        <p:spPr>
          <a:xfrm>
            <a:off x="5658571" y="3373945"/>
            <a:ext cx="1817914" cy="391886"/>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826979F7-ACA7-8848-741D-555A6571ABF1}"/>
              </a:ext>
            </a:extLst>
          </p:cNvPr>
          <p:cNvSpPr txBox="1"/>
          <p:nvPr/>
        </p:nvSpPr>
        <p:spPr>
          <a:xfrm>
            <a:off x="9255627" y="1839285"/>
            <a:ext cx="2601685" cy="2246769"/>
          </a:xfrm>
          <a:prstGeom prst="rect">
            <a:avLst/>
          </a:prstGeom>
          <a:noFill/>
        </p:spPr>
        <p:txBody>
          <a:bodyPr wrap="square" rtlCol="0">
            <a:spAutoFit/>
          </a:bodyPr>
          <a:lstStyle/>
          <a:p>
            <a:r>
              <a:rPr lang="el-GR" sz="2000" dirty="0">
                <a:solidFill>
                  <a:srgbClr val="FFC000"/>
                </a:solidFill>
                <a:latin typeface="Times New Roman" panose="02020603050405020304" pitchFamily="18" charset="0"/>
                <a:cs typeface="Times New Roman" panose="02020603050405020304" pitchFamily="18" charset="0"/>
              </a:rPr>
              <a:t>Ελλάδα μια οικογένεια </a:t>
            </a:r>
            <a:r>
              <a:rPr lang="el-GR" sz="20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a:t>
            </a:r>
            <a:r>
              <a:rPr lang="el-GR" sz="2000" dirty="0" err="1">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ουσιοποίηση</a:t>
            </a:r>
            <a:r>
              <a:rPr lang="el-GR" sz="20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εθνικής ταυτότητας  ξεκάθαρα κριτήρια υπαγωγής  φυσικότητα, διαχωριστικότητα</a:t>
            </a:r>
            <a:endParaRPr lang="el-GR" sz="2000" dirty="0">
              <a:solidFill>
                <a:srgbClr val="FFC000"/>
              </a:solidFill>
              <a:latin typeface="Times New Roman" panose="02020603050405020304" pitchFamily="18" charset="0"/>
              <a:cs typeface="Times New Roman" panose="02020603050405020304" pitchFamily="18" charset="0"/>
            </a:endParaRPr>
          </a:p>
        </p:txBody>
      </p:sp>
      <p:cxnSp>
        <p:nvCxnSpPr>
          <p:cNvPr id="10" name="Ευθεία γραμμή σύνδεσης 9">
            <a:extLst>
              <a:ext uri="{FF2B5EF4-FFF2-40B4-BE49-F238E27FC236}">
                <a16:creationId xmlns:a16="http://schemas.microsoft.com/office/drawing/2014/main" id="{65E3CC63-0FAC-B70A-6DDB-449BE265A609}"/>
              </a:ext>
            </a:extLst>
          </p:cNvPr>
          <p:cNvCxnSpPr/>
          <p:nvPr/>
        </p:nvCxnSpPr>
        <p:spPr>
          <a:xfrm>
            <a:off x="4151330" y="3697585"/>
            <a:ext cx="127907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607E78DC-068B-AC7C-8F96-90D12CBE896A}"/>
              </a:ext>
            </a:extLst>
          </p:cNvPr>
          <p:cNvCxnSpPr/>
          <p:nvPr/>
        </p:nvCxnSpPr>
        <p:spPr>
          <a:xfrm>
            <a:off x="7436582" y="3730244"/>
            <a:ext cx="1632857" cy="0"/>
          </a:xfrm>
          <a:prstGeom prst="line">
            <a:avLst/>
          </a:prstGeom>
          <a:ln w="28575">
            <a:solidFill>
              <a:srgbClr val="FFC000"/>
            </a:solidFill>
          </a:ln>
        </p:spPr>
        <p:style>
          <a:lnRef idx="1">
            <a:schemeClr val="dk1"/>
          </a:lnRef>
          <a:fillRef idx="0">
            <a:schemeClr val="dk1"/>
          </a:fillRef>
          <a:effectRef idx="0">
            <a:schemeClr val="dk1"/>
          </a:effectRef>
          <a:fontRef idx="minor">
            <a:schemeClr val="tx1"/>
          </a:fontRef>
        </p:style>
      </p:cxnSp>
      <p:cxnSp>
        <p:nvCxnSpPr>
          <p:cNvPr id="14" name="Ευθεία γραμμή σύνδεσης 13">
            <a:extLst>
              <a:ext uri="{FF2B5EF4-FFF2-40B4-BE49-F238E27FC236}">
                <a16:creationId xmlns:a16="http://schemas.microsoft.com/office/drawing/2014/main" id="{F93458E5-9FC2-F761-52A7-7FF097015699}"/>
              </a:ext>
            </a:extLst>
          </p:cNvPr>
          <p:cNvCxnSpPr/>
          <p:nvPr/>
        </p:nvCxnSpPr>
        <p:spPr>
          <a:xfrm>
            <a:off x="3686185" y="4042510"/>
            <a:ext cx="215537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Οβάλ 14">
            <a:extLst>
              <a:ext uri="{FF2B5EF4-FFF2-40B4-BE49-F238E27FC236}">
                <a16:creationId xmlns:a16="http://schemas.microsoft.com/office/drawing/2014/main" id="{570CEEED-EEB2-BD66-BF73-72F50567C681}"/>
              </a:ext>
            </a:extLst>
          </p:cNvPr>
          <p:cNvSpPr/>
          <p:nvPr/>
        </p:nvSpPr>
        <p:spPr>
          <a:xfrm>
            <a:off x="7175326" y="2519361"/>
            <a:ext cx="1981200" cy="280758"/>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βάλ 15">
            <a:extLst>
              <a:ext uri="{FF2B5EF4-FFF2-40B4-BE49-F238E27FC236}">
                <a16:creationId xmlns:a16="http://schemas.microsoft.com/office/drawing/2014/main" id="{17E4CA27-8835-EB75-E6E4-71A274B18F24}"/>
              </a:ext>
            </a:extLst>
          </p:cNvPr>
          <p:cNvSpPr/>
          <p:nvPr/>
        </p:nvSpPr>
        <p:spPr>
          <a:xfrm>
            <a:off x="3469839" y="4304466"/>
            <a:ext cx="2481942" cy="391884"/>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βάλ 16">
            <a:extLst>
              <a:ext uri="{FF2B5EF4-FFF2-40B4-BE49-F238E27FC236}">
                <a16:creationId xmlns:a16="http://schemas.microsoft.com/office/drawing/2014/main" id="{D9B72701-CC5C-A9BD-63E9-F95E22620B8A}"/>
              </a:ext>
            </a:extLst>
          </p:cNvPr>
          <p:cNvSpPr/>
          <p:nvPr/>
        </p:nvSpPr>
        <p:spPr>
          <a:xfrm>
            <a:off x="3549895" y="4923797"/>
            <a:ext cx="2481942" cy="391884"/>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Box 17">
            <a:extLst>
              <a:ext uri="{FF2B5EF4-FFF2-40B4-BE49-F238E27FC236}">
                <a16:creationId xmlns:a16="http://schemas.microsoft.com/office/drawing/2014/main" id="{76E5429D-F822-5FBC-E671-512A6C5E93F6}"/>
              </a:ext>
            </a:extLst>
          </p:cNvPr>
          <p:cNvSpPr txBox="1"/>
          <p:nvPr/>
        </p:nvSpPr>
        <p:spPr>
          <a:xfrm>
            <a:off x="9167415" y="4387077"/>
            <a:ext cx="2514597" cy="830997"/>
          </a:xfrm>
          <a:prstGeom prst="rect">
            <a:avLst/>
          </a:prstGeom>
          <a:noFill/>
        </p:spPr>
        <p:txBody>
          <a:bodyPr wrap="square" rtlCol="0">
            <a:spAutoFit/>
          </a:bodyPr>
          <a:lstStyle/>
          <a:p>
            <a:r>
              <a:rPr lang="el-GR" sz="2400" dirty="0">
                <a:solidFill>
                  <a:srgbClr val="92D050"/>
                </a:solidFill>
                <a:latin typeface="Times New Roman" panose="02020603050405020304" pitchFamily="18" charset="0"/>
                <a:cs typeface="Times New Roman" panose="02020603050405020304" pitchFamily="18" charset="0"/>
              </a:rPr>
              <a:t>Έλληνες/</a:t>
            </a:r>
            <a:r>
              <a:rPr lang="el-GR" sz="2400" dirty="0" err="1">
                <a:solidFill>
                  <a:srgbClr val="92D050"/>
                </a:solidFill>
                <a:latin typeface="Times New Roman" panose="02020603050405020304" pitchFamily="18" charset="0"/>
                <a:cs typeface="Times New Roman" panose="02020603050405020304" pitchFamily="18" charset="0"/>
              </a:rPr>
              <a:t>ιδες</a:t>
            </a:r>
            <a:r>
              <a:rPr lang="el-GR" sz="2400" dirty="0">
                <a:solidFill>
                  <a:srgbClr val="92D050"/>
                </a:solidFill>
                <a:latin typeface="Times New Roman" panose="02020603050405020304" pitchFamily="18" charset="0"/>
                <a:cs typeface="Times New Roman" panose="02020603050405020304" pitchFamily="18" charset="0"/>
              </a:rPr>
              <a:t> </a:t>
            </a:r>
            <a:r>
              <a:rPr lang="en-US" sz="2400" dirty="0">
                <a:solidFill>
                  <a:srgbClr val="92D050"/>
                </a:solidFill>
                <a:latin typeface="Times New Roman" panose="02020603050405020304" pitchFamily="18" charset="0"/>
                <a:cs typeface="Times New Roman" panose="02020603050405020304" pitchFamily="18" charset="0"/>
              </a:rPr>
              <a:t>vs </a:t>
            </a:r>
            <a:r>
              <a:rPr lang="el-GR" sz="2400" dirty="0">
                <a:solidFill>
                  <a:srgbClr val="92D050"/>
                </a:solidFill>
                <a:latin typeface="Times New Roman" panose="02020603050405020304" pitchFamily="18" charset="0"/>
                <a:cs typeface="Times New Roman" panose="02020603050405020304" pitchFamily="18" charset="0"/>
              </a:rPr>
              <a:t>ξένοι/</a:t>
            </a:r>
            <a:r>
              <a:rPr lang="el-GR" sz="2400" dirty="0" err="1">
                <a:solidFill>
                  <a:srgbClr val="92D050"/>
                </a:solidFill>
                <a:latin typeface="Times New Roman" panose="02020603050405020304" pitchFamily="18" charset="0"/>
                <a:cs typeface="Times New Roman" panose="02020603050405020304" pitchFamily="18" charset="0"/>
              </a:rPr>
              <a:t>ες</a:t>
            </a:r>
            <a:endParaRPr lang="el-GR" sz="2400" dirty="0">
              <a:solidFill>
                <a:srgbClr val="92D050"/>
              </a:solidFill>
              <a:latin typeface="Times New Roman" panose="02020603050405020304" pitchFamily="18" charset="0"/>
              <a:cs typeface="Times New Roman" panose="02020603050405020304" pitchFamily="18" charset="0"/>
            </a:endParaRPr>
          </a:p>
        </p:txBody>
      </p:sp>
      <p:cxnSp>
        <p:nvCxnSpPr>
          <p:cNvPr id="9" name="Ευθεία γραμμή σύνδεσης 8">
            <a:extLst>
              <a:ext uri="{FF2B5EF4-FFF2-40B4-BE49-F238E27FC236}">
                <a16:creationId xmlns:a16="http://schemas.microsoft.com/office/drawing/2014/main" id="{65A9B37F-299F-EAFA-6C46-08C9DF07913C}"/>
              </a:ext>
            </a:extLst>
          </p:cNvPr>
          <p:cNvCxnSpPr/>
          <p:nvPr/>
        </p:nvCxnSpPr>
        <p:spPr>
          <a:xfrm>
            <a:off x="4710810" y="5812971"/>
            <a:ext cx="24645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3AFA7-92F7-370F-F131-F3508D937604}"/>
              </a:ext>
            </a:extLst>
          </p:cNvPr>
          <p:cNvSpPr txBox="1"/>
          <p:nvPr/>
        </p:nvSpPr>
        <p:spPr>
          <a:xfrm>
            <a:off x="8719457" y="5529943"/>
            <a:ext cx="3137855" cy="830997"/>
          </a:xfrm>
          <a:prstGeom prst="rect">
            <a:avLst/>
          </a:prstGeom>
          <a:noFill/>
        </p:spPr>
        <p:txBody>
          <a:bodyPr wrap="square" rtlCol="0">
            <a:spAutoFit/>
          </a:bodyPr>
          <a:lstStyle/>
          <a:p>
            <a:r>
              <a:rPr lang="el-GR" sz="2400" dirty="0">
                <a:solidFill>
                  <a:srgbClr val="FF0000"/>
                </a:solidFill>
                <a:latin typeface="Times New Roman" panose="02020603050405020304" pitchFamily="18" charset="0"/>
                <a:cs typeface="Times New Roman" panose="02020603050405020304" pitchFamily="18" charset="0"/>
              </a:rPr>
              <a:t>Φράση Χριστού: Αναλλοίωτο θρησκείας</a:t>
            </a:r>
          </a:p>
        </p:txBody>
      </p:sp>
      <p:sp>
        <p:nvSpPr>
          <p:cNvPr id="3" name="Οβάλ 2">
            <a:extLst>
              <a:ext uri="{FF2B5EF4-FFF2-40B4-BE49-F238E27FC236}">
                <a16:creationId xmlns:a16="http://schemas.microsoft.com/office/drawing/2014/main" id="{04771A4F-6CAF-0E4C-091E-3EF526CCF5DC}"/>
              </a:ext>
            </a:extLst>
          </p:cNvPr>
          <p:cNvSpPr/>
          <p:nvPr/>
        </p:nvSpPr>
        <p:spPr>
          <a:xfrm>
            <a:off x="3549895" y="2450365"/>
            <a:ext cx="2165586" cy="365125"/>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3B433014-73CA-CDEE-D8F5-4BAA6C9AFF89}"/>
              </a:ext>
            </a:extLst>
          </p:cNvPr>
          <p:cNvSpPr txBox="1"/>
          <p:nvPr/>
        </p:nvSpPr>
        <p:spPr>
          <a:xfrm>
            <a:off x="446314" y="2362200"/>
            <a:ext cx="2764972" cy="923330"/>
          </a:xfrm>
          <a:prstGeom prst="rect">
            <a:avLst/>
          </a:prstGeom>
          <a:noFill/>
        </p:spPr>
        <p:txBody>
          <a:bodyPr wrap="square" rtlCol="0">
            <a:spAutoFit/>
          </a:bodyPr>
          <a:lstStyle/>
          <a:p>
            <a:r>
              <a:rPr lang="el-GR" dirty="0">
                <a:solidFill>
                  <a:srgbClr val="FFFF00"/>
                </a:solidFill>
                <a:latin typeface="Times New Roman" panose="02020603050405020304" pitchFamily="18" charset="0"/>
                <a:cs typeface="Times New Roman" panose="02020603050405020304" pitchFamily="18" charset="0"/>
              </a:rPr>
              <a:t>Η κατηγορία ‘Έλληνας’ έχει συγκεκριμένη ουσία </a:t>
            </a:r>
            <a:r>
              <a:rPr lang="el-GR"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err="1">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υποστασιοποίηση</a:t>
            </a:r>
            <a:endParaRPr lang="el-GR"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01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5" grpId="0" animBg="1"/>
      <p:bldP spid="16" grpId="0" animBg="1"/>
      <p:bldP spid="17" grpId="0" animBg="1"/>
      <p:bldP spid="18" grpId="0"/>
      <p:bldP spid="11" grpId="0"/>
      <p:bldP spid="3"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D07DF77-6B7D-149A-2533-D6807953FCB6}"/>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49BFE1-9126-4500-8A97-C31F0058BF9B}" type="datetime1">
              <a:rPr kumimoji="0" lang="el-GR" sz="900" b="0"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8/1/2023</a:t>
            </a:fld>
            <a:endParaRPr kumimoji="0" lang="el-GR" sz="9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5FF2A682-A1C2-66A9-47B7-30DC09F04F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3C9DD3-2281-4512-86F6-33F38C067D89}" type="slidenum">
              <a:rPr kumimoji="0" lang="el-GR" sz="1050" b="0"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l-GR" sz="105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aphicFrame>
        <p:nvGraphicFramePr>
          <p:cNvPr id="8" name="Διάγραμμα 7">
            <a:extLst>
              <a:ext uri="{FF2B5EF4-FFF2-40B4-BE49-F238E27FC236}">
                <a16:creationId xmlns:a16="http://schemas.microsoft.com/office/drawing/2014/main" id="{98B920D7-C49A-B11D-6A67-E462F6F324DD}"/>
              </a:ext>
            </a:extLst>
          </p:cNvPr>
          <p:cNvGraphicFramePr/>
          <p:nvPr>
            <p:extLst>
              <p:ext uri="{D42A27DB-BD31-4B8C-83A1-F6EECF244321}">
                <p14:modId xmlns:p14="http://schemas.microsoft.com/office/powerpoint/2010/main" val="1496052216"/>
              </p:ext>
            </p:extLst>
          </p:nvPr>
        </p:nvGraphicFramePr>
        <p:xfrm>
          <a:off x="206829" y="206829"/>
          <a:ext cx="11821885" cy="5453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216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8D6D25-2033-E9DD-55C0-61E6DBBE3275}"/>
              </a:ext>
            </a:extLst>
          </p:cNvPr>
          <p:cNvSpPr>
            <a:spLocks noGrp="1"/>
          </p:cNvSpPr>
          <p:nvPr>
            <p:ph type="title"/>
          </p:nvPr>
        </p:nvSpPr>
        <p:spPr>
          <a:xfrm>
            <a:off x="1097280" y="286604"/>
            <a:ext cx="10058400" cy="1192424"/>
          </a:xfrm>
        </p:spPr>
        <p:txBody>
          <a:bodyPr>
            <a:normAutofit/>
          </a:bodyPr>
          <a:lstStyle/>
          <a:p>
            <a:pPr algn="ctr"/>
            <a:r>
              <a:rPr lang="el-GR" sz="5400" dirty="0">
                <a:latin typeface="Times New Roman" panose="02020603050405020304" pitchFamily="18" charset="0"/>
                <a:cs typeface="Times New Roman" panose="02020603050405020304" pitchFamily="18" charset="0"/>
              </a:rPr>
              <a:t> Εισαγωγικές παρατηρήσεις</a:t>
            </a:r>
          </a:p>
        </p:txBody>
      </p:sp>
      <p:sp>
        <p:nvSpPr>
          <p:cNvPr id="3" name="Θέση περιεχομένου 2">
            <a:extLst>
              <a:ext uri="{FF2B5EF4-FFF2-40B4-BE49-F238E27FC236}">
                <a16:creationId xmlns:a16="http://schemas.microsoft.com/office/drawing/2014/main" id="{2A8801D8-CF52-2BEB-7CDA-872FC54BB296}"/>
              </a:ext>
            </a:extLst>
          </p:cNvPr>
          <p:cNvSpPr>
            <a:spLocks noGrp="1"/>
          </p:cNvSpPr>
          <p:nvPr>
            <p:ph idx="1"/>
          </p:nvPr>
        </p:nvSpPr>
        <p:spPr>
          <a:xfrm>
            <a:off x="1097280" y="2071411"/>
            <a:ext cx="10058400" cy="3795990"/>
          </a:xfrm>
        </p:spPr>
        <p:txBody>
          <a:bodyPr>
            <a:noAutofit/>
          </a:bodyPr>
          <a:lstStyle/>
          <a:p>
            <a:pPr algn="just"/>
            <a:r>
              <a:rPr lang="el-GR" sz="2400" dirty="0">
                <a:solidFill>
                  <a:srgbClr val="FFC000"/>
                </a:solidFill>
                <a:latin typeface="Times New Roman" panose="02020603050405020304" pitchFamily="18" charset="0"/>
                <a:cs typeface="Times New Roman" panose="02020603050405020304" pitchFamily="18" charset="0"/>
              </a:rPr>
              <a:t>Ουσιοποίηση</a:t>
            </a:r>
            <a:r>
              <a:rPr lang="el-GR" sz="2400" dirty="0">
                <a:latin typeface="Times New Roman" panose="02020603050405020304" pitchFamily="18" charset="0"/>
                <a:cs typeface="Times New Roman" panose="02020603050405020304" pitchFamily="18" charset="0"/>
              </a:rPr>
              <a:t> ή </a:t>
            </a:r>
            <a:r>
              <a:rPr lang="el-GR" sz="2400" dirty="0" err="1">
                <a:solidFill>
                  <a:srgbClr val="FFC000"/>
                </a:solidFill>
                <a:latin typeface="Times New Roman" panose="02020603050405020304" pitchFamily="18" charset="0"/>
                <a:cs typeface="Times New Roman" panose="02020603050405020304" pitchFamily="18" charset="0"/>
              </a:rPr>
              <a:t>εσσεντιαλισμός</a:t>
            </a:r>
            <a:r>
              <a:rPr lang="el-G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essentialism</a:t>
            </a:r>
            <a:r>
              <a:rPr lang="el-GR" sz="2400" dirty="0">
                <a:latin typeface="Times New Roman" panose="02020603050405020304" pitchFamily="18" charset="0"/>
                <a:cs typeface="Times New Roman" panose="02020603050405020304" pitchFamily="18" charset="0"/>
              </a:rPr>
              <a:t>): πεδίο Κοινωνικής Ψυχολογίας </a:t>
            </a:r>
            <a:r>
              <a:rPr lang="el-GR" sz="2400" dirty="0">
                <a:latin typeface="Times New Roman" panose="02020603050405020304" pitchFamily="18" charset="0"/>
                <a:cs typeface="Times New Roman" panose="02020603050405020304" pitchFamily="18" charset="0"/>
                <a:sym typeface="Wingdings" panose="05000000000000000000" pitchFamily="2" charset="2"/>
              </a:rPr>
              <a:t> σύνδεση με προκατάληψη και </a:t>
            </a:r>
            <a:r>
              <a:rPr lang="el-GR" sz="2400" dirty="0" err="1">
                <a:latin typeface="Times New Roman" panose="02020603050405020304" pitchFamily="18" charset="0"/>
                <a:cs typeface="Times New Roman" panose="02020603050405020304" pitchFamily="18" charset="0"/>
                <a:sym typeface="Wingdings" panose="05000000000000000000" pitchFamily="2" charset="2"/>
              </a:rPr>
              <a:t>στερεοτυποποίηση</a:t>
            </a: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pPr algn="just">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Allport (1954) </a:t>
            </a:r>
            <a:r>
              <a:rPr lang="en-US" sz="2400" i="1" dirty="0">
                <a:solidFill>
                  <a:schemeClr val="tx1"/>
                </a:solidFill>
                <a:latin typeface="Times New Roman" panose="02020603050405020304" pitchFamily="18" charset="0"/>
                <a:cs typeface="Times New Roman" panose="02020603050405020304" pitchFamily="18" charset="0"/>
              </a:rPr>
              <a:t>The nature of Prejudice</a:t>
            </a:r>
            <a:r>
              <a:rPr lang="el-GR" sz="2400" i="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l-GR"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σύνδεση </a:t>
            </a:r>
            <a:r>
              <a:rPr lang="el-GR" sz="2400" dirty="0">
                <a:latin typeface="Times New Roman" panose="02020603050405020304" pitchFamily="18" charset="0"/>
                <a:cs typeface="Times New Roman" panose="02020603050405020304" pitchFamily="18" charset="0"/>
                <a:sym typeface="Wingdings" panose="05000000000000000000" pitchFamily="2" charset="2"/>
              </a:rPr>
              <a:t>με προκατάληψη</a:t>
            </a:r>
          </a:p>
          <a:p>
            <a:pPr algn="just">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sym typeface="Wingdings" panose="05000000000000000000" pitchFamily="2" charset="2"/>
              </a:rPr>
              <a:t>Cambell</a:t>
            </a:r>
            <a:r>
              <a:rPr lang="en-US" sz="2400" dirty="0">
                <a:latin typeface="Times New Roman" panose="02020603050405020304" pitchFamily="18" charset="0"/>
                <a:cs typeface="Times New Roman" panose="02020603050405020304" pitchFamily="18" charset="0"/>
                <a:sym typeface="Wingdings" panose="05000000000000000000" pitchFamily="2" charset="2"/>
              </a:rPr>
              <a:t> (1958)  </a:t>
            </a:r>
            <a:r>
              <a:rPr lang="el-GR" sz="2400" i="1" dirty="0" err="1">
                <a:latin typeface="Times New Roman" panose="02020603050405020304" pitchFamily="18" charset="0"/>
                <a:cs typeface="Times New Roman" panose="02020603050405020304" pitchFamily="18" charset="0"/>
                <a:sym typeface="Wingdings" panose="05000000000000000000" pitchFamily="2" charset="2"/>
              </a:rPr>
              <a:t>υποστασιακότητα</a:t>
            </a:r>
            <a:r>
              <a:rPr lang="el-GR"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entitativity</a:t>
            </a:r>
            <a:r>
              <a:rPr lang="el-GR" sz="2400" dirty="0">
                <a:latin typeface="Times New Roman" panose="02020603050405020304" pitchFamily="18" charset="0"/>
                <a:cs typeface="Times New Roman" panose="02020603050405020304" pitchFamily="18" charset="0"/>
                <a:sym typeface="Wingdings" panose="05000000000000000000" pitchFamily="2" charset="2"/>
              </a:rPr>
              <a:t>) των κατηγοριών</a:t>
            </a: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pPr algn="just">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sym typeface="Wingdings" panose="05000000000000000000" pitchFamily="2" charset="2"/>
              </a:rPr>
              <a:t>Medin</a:t>
            </a:r>
            <a:r>
              <a:rPr lang="en-US" sz="2400" dirty="0">
                <a:latin typeface="Times New Roman" panose="02020603050405020304" pitchFamily="18" charset="0"/>
                <a:cs typeface="Times New Roman" panose="02020603050405020304" pitchFamily="18" charset="0"/>
                <a:sym typeface="Wingdings" panose="05000000000000000000" pitchFamily="2" charset="2"/>
              </a:rPr>
              <a:t> &amp;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Orthony</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l-GR"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sym typeface="Wingdings" panose="05000000000000000000" pitchFamily="2" charset="2"/>
              </a:rPr>
              <a:t>1989</a:t>
            </a:r>
            <a:r>
              <a:rPr lang="el-GR"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sym typeface="Wingdings" panose="05000000000000000000" pitchFamily="2" charset="2"/>
              </a:rPr>
              <a:t>  </a:t>
            </a:r>
            <a:r>
              <a:rPr lang="el-GR" sz="2400" dirty="0">
                <a:latin typeface="Times New Roman" panose="02020603050405020304" pitchFamily="18" charset="0"/>
                <a:cs typeface="Times New Roman" panose="02020603050405020304" pitchFamily="18" charset="0"/>
                <a:sym typeface="Wingdings" panose="05000000000000000000" pitchFamily="2" charset="2"/>
              </a:rPr>
              <a:t>οι άνθρωποι θεωρούν ότι οι κατηγορίες έχουν εγγενείς ουσίες</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Rothbart &amp; Taylor </a:t>
            </a:r>
            <a:r>
              <a:rPr lang="el-GR" sz="2400" dirty="0">
                <a:latin typeface="Times New Roman" panose="02020603050405020304" pitchFamily="18" charset="0"/>
                <a:cs typeface="Times New Roman" panose="02020603050405020304" pitchFamily="18" charset="0"/>
              </a:rPr>
              <a:t>(1992) </a:t>
            </a:r>
            <a:r>
              <a:rPr lang="el-GR" sz="2400" dirty="0">
                <a:latin typeface="Times New Roman" panose="02020603050405020304" pitchFamily="18" charset="0"/>
                <a:cs typeface="Times New Roman" panose="02020603050405020304" pitchFamily="18" charset="0"/>
                <a:sym typeface="Wingdings" panose="05000000000000000000" pitchFamily="2" charset="2"/>
              </a:rPr>
              <a:t> οι άνθρωποι κάνουν το «οντολογικό» λάθος να αποδίδουν φυσικά εγγενή χαρακτηριστικά σε ανθρώπινες ομάδες (κοινωνικές κατασκευές)</a:t>
            </a:r>
            <a:endParaRPr lang="el-GR" dirty="0">
              <a:latin typeface="Times New Roman" panose="02020603050405020304" pitchFamily="18"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6DDF129E-940E-9E22-0951-BB4A9E6F7266}"/>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D04B6EFD-1A7A-28FB-8922-B584B9B03778}"/>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3</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9503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013D7C-6C39-E37F-F564-6A7F99A4F28B}"/>
              </a:ext>
            </a:extLst>
          </p:cNvPr>
          <p:cNvSpPr>
            <a:spLocks noGrp="1"/>
          </p:cNvSpPr>
          <p:nvPr>
            <p:ph type="title"/>
          </p:nvPr>
        </p:nvSpPr>
        <p:spPr>
          <a:xfrm>
            <a:off x="1097280" y="286604"/>
            <a:ext cx="10058400" cy="1297648"/>
          </a:xfrm>
        </p:spPr>
        <p:txBody>
          <a:bodyPr/>
          <a:lstStyle/>
          <a:p>
            <a:pPr algn="ctr"/>
            <a:r>
              <a:rPr lang="el-GR" sz="5400" dirty="0">
                <a:latin typeface="Times New Roman" panose="02020603050405020304" pitchFamily="18" charset="0"/>
                <a:cs typeface="Times New Roman" panose="02020603050405020304" pitchFamily="18" charset="0"/>
              </a:rPr>
              <a:t>Συμπεράσματα  </a:t>
            </a:r>
            <a:r>
              <a:rPr lang="el-GR" dirty="0"/>
              <a:t> </a:t>
            </a:r>
          </a:p>
        </p:txBody>
      </p:sp>
      <p:sp>
        <p:nvSpPr>
          <p:cNvPr id="3" name="Θέση περιεχομένου 2">
            <a:extLst>
              <a:ext uri="{FF2B5EF4-FFF2-40B4-BE49-F238E27FC236}">
                <a16:creationId xmlns:a16="http://schemas.microsoft.com/office/drawing/2014/main" id="{22451008-B2EF-E745-BAF1-73B18E0C1B34}"/>
              </a:ext>
            </a:extLst>
          </p:cNvPr>
          <p:cNvSpPr>
            <a:spLocks noGrp="1"/>
          </p:cNvSpPr>
          <p:nvPr>
            <p:ph idx="1"/>
          </p:nvPr>
        </p:nvSpPr>
        <p:spPr>
          <a:xfrm>
            <a:off x="1097280" y="2074334"/>
            <a:ext cx="10058400" cy="4023360"/>
          </a:xfrm>
        </p:spPr>
        <p:txBody>
          <a:bodyPr>
            <a:noAutofit/>
          </a:bodyPr>
          <a:lstStyle/>
          <a:p>
            <a:pPr marL="91440" marR="0" lvl="0" indent="-91440" algn="just" defTabSz="914400" rtl="0" eaLnBrk="1" fontAlgn="auto" latinLnBrk="0" hangingPunct="1">
              <a:lnSpc>
                <a:spcPct val="90000"/>
              </a:lnSpc>
              <a:spcBef>
                <a:spcPts val="1200"/>
              </a:spcBef>
              <a:spcAft>
                <a:spcPts val="200"/>
              </a:spcAft>
              <a:buClr>
                <a:srgbClr val="969696"/>
              </a:buClr>
              <a:buSzPct val="100000"/>
              <a:buFont typeface="Wingdings" panose="05000000000000000000" pitchFamily="2" charset="2"/>
              <a:buChar char="Ø"/>
              <a:tabLst/>
              <a:defRPr/>
            </a:pPr>
            <a:r>
              <a:rPr lang="el-GR" dirty="0">
                <a:latin typeface="Times New Roman" panose="02020603050405020304" pitchFamily="18" charset="0"/>
                <a:cs typeface="Times New Roman" panose="02020603050405020304" pitchFamily="18" charset="0"/>
              </a:rPr>
              <a:t> </a:t>
            </a:r>
            <a:r>
              <a:rPr kumimoji="0" lang="el-GR" b="0" i="0" u="none" strike="noStrike" kern="1200" cap="none" spc="0" normalizeH="0" baseline="0" noProof="0" dirty="0">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rPr>
              <a:t>prima facie </a:t>
            </a:r>
            <a:r>
              <a:rPr kumimoji="0" lang="el-GR" sz="2400" b="0" i="0" u="none" strike="noStrike" kern="1200" cap="none" spc="0" normalizeH="0" baseline="0" noProof="0" dirty="0">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rPr>
              <a:t>υποστηρίζεται η είσοδος των προσφύγων στην κοινωνία, όμως έμμεσα αμφισβητείται η συνεισφορά τους στο κοινωνικό και πολιτισμικό γίγνεσθαι </a:t>
            </a:r>
            <a:r>
              <a:rPr kumimoji="0" lang="el-GR" sz="2400" b="0" i="0" u="none" strike="noStrike" kern="1200" cap="none" spc="0" normalizeH="0" baseline="0" noProof="0" dirty="0">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η </a:t>
            </a:r>
            <a:r>
              <a:rPr kumimoji="0" lang="el-GR" sz="2400" b="0" i="0" u="none" strike="noStrike" kern="1200" cap="none" spc="0" normalizeH="0" baseline="0" noProof="0" dirty="0" err="1">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ουσιοποίηση</a:t>
            </a:r>
            <a:r>
              <a:rPr kumimoji="0" lang="el-GR" sz="2400" b="0" i="0" u="none" strike="noStrike" kern="1200" cap="none" spc="0" normalizeH="0" baseline="0" noProof="0" dirty="0">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προκρίνει αφομοιωτικές λογικές  ρευστός ρατσισμός</a:t>
            </a:r>
          </a:p>
          <a:p>
            <a:pPr marL="0" marR="0" lvl="0" indent="0" algn="just" defTabSz="914400" rtl="0" eaLnBrk="1" fontAlgn="auto" latinLnBrk="0" hangingPunct="1">
              <a:lnSpc>
                <a:spcPct val="90000"/>
              </a:lnSpc>
              <a:spcBef>
                <a:spcPts val="1200"/>
              </a:spcBef>
              <a:spcAft>
                <a:spcPts val="200"/>
              </a:spcAft>
              <a:buClr>
                <a:srgbClr val="969696"/>
              </a:buClr>
              <a:buSzPct val="100000"/>
              <a:buNone/>
              <a:tabLst/>
              <a:defRPr/>
            </a:pPr>
            <a:endParaRPr kumimoji="0" lang="el-GR" sz="2400" b="0" i="0" u="none" strike="noStrike" kern="1200" cap="none" spc="0" normalizeH="0" baseline="0" noProof="0" dirty="0">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91440" marR="0" lvl="0" indent="-91440" algn="just" defTabSz="914400" rtl="0" eaLnBrk="1" fontAlgn="auto" latinLnBrk="0" hangingPunct="1">
              <a:lnSpc>
                <a:spcPct val="90000"/>
              </a:lnSpc>
              <a:spcBef>
                <a:spcPts val="1200"/>
              </a:spcBef>
              <a:spcAft>
                <a:spcPts val="200"/>
              </a:spcAft>
              <a:buClr>
                <a:srgbClr val="969696"/>
              </a:buClr>
              <a:buSzPct val="100000"/>
              <a:buFont typeface="Wingdings" panose="05000000000000000000" pitchFamily="2" charset="2"/>
              <a:buChar char="Ø"/>
              <a:tabLst/>
              <a:defRPr/>
            </a:pPr>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Ζήτημα συμβατότητας των </a:t>
            </a:r>
            <a:r>
              <a:rPr lang="el-GR" sz="2400" dirty="0" err="1">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ουσιοποιητικών</a:t>
            </a:r>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 απόψεων της </a:t>
            </a:r>
            <a:r>
              <a:rPr lang="el-GR" sz="2400" dirty="0" err="1">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Αριστεράς</a:t>
            </a:r>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 περί </a:t>
            </a:r>
            <a:r>
              <a:rPr lang="el-GR" sz="2400" dirty="0" err="1">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αμεταβλητότητας</a:t>
            </a:r>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 στο χρόνο και ‘μοναδικότητας’ Ελλήνων/</a:t>
            </a:r>
            <a:r>
              <a:rPr lang="el-GR" sz="2400" dirty="0" err="1">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ιδων</a:t>
            </a:r>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 </a:t>
            </a:r>
            <a:r>
              <a:rPr kumimoji="0" lang="el-GR" sz="2400" b="0" i="0" u="none" strike="noStrike" kern="1200" cap="none" spc="0" normalizeH="0" baseline="0" noProof="0" dirty="0">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με τη δημιουργία μιας νέας ταυτότητας που θα βασίζεται σε στοιχεία όλων των πολιτισμών που συνυπάρχουν σε έναν τόπο (</a:t>
            </a:r>
            <a:r>
              <a:rPr kumimoji="0" lang="el-GR" sz="2400" b="0" i="0" u="none" strike="noStrike" kern="1200" cap="none" spc="0" normalizeH="0" baseline="0" noProof="0" dirty="0" err="1">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διαπολιτισμικότητα</a:t>
            </a:r>
            <a:r>
              <a:rPr kumimoji="0" lang="el-GR" sz="2400" b="0" i="0" u="none" strike="noStrike" kern="1200" cap="none" spc="0" normalizeH="0" baseline="0" noProof="0" dirty="0">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lang="el-G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l-GR" dirty="0">
              <a:latin typeface="Times New Roman" panose="02020603050405020304" pitchFamily="18"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D0F3ED84-2EDD-DC4A-89DD-A53A2899DADC}"/>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DF9F4DFB-16FE-8086-8B99-B1A6BAB918F1}"/>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30</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095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BCC34D-92BE-A016-48DD-228ECDD19F90}"/>
              </a:ext>
            </a:extLst>
          </p:cNvPr>
          <p:cNvSpPr>
            <a:spLocks noGrp="1"/>
          </p:cNvSpPr>
          <p:nvPr>
            <p:ph type="title"/>
          </p:nvPr>
        </p:nvSpPr>
        <p:spPr>
          <a:xfrm>
            <a:off x="1097280" y="286603"/>
            <a:ext cx="10058400" cy="1150311"/>
          </a:xfrm>
        </p:spPr>
        <p:txBody>
          <a:bodyPr>
            <a:normAutofit/>
          </a:bodyPr>
          <a:lstStyle/>
          <a:p>
            <a:pPr algn="ctr"/>
            <a:r>
              <a:rPr lang="el-GR" sz="5400" dirty="0">
                <a:latin typeface="Times New Roman" panose="02020603050405020304" pitchFamily="18" charset="0"/>
                <a:cs typeface="Times New Roman" panose="02020603050405020304" pitchFamily="18" charset="0"/>
              </a:rPr>
              <a:t>Βιβλιογραφία </a:t>
            </a:r>
          </a:p>
        </p:txBody>
      </p:sp>
      <p:sp>
        <p:nvSpPr>
          <p:cNvPr id="3" name="Θέση περιεχομένου 2">
            <a:extLst>
              <a:ext uri="{FF2B5EF4-FFF2-40B4-BE49-F238E27FC236}">
                <a16:creationId xmlns:a16="http://schemas.microsoft.com/office/drawing/2014/main" id="{609DC7A3-F6F9-70E1-8127-EA7C5F869712}"/>
              </a:ext>
            </a:extLst>
          </p:cNvPr>
          <p:cNvSpPr>
            <a:spLocks noGrp="1"/>
          </p:cNvSpPr>
          <p:nvPr>
            <p:ph idx="1"/>
          </p:nvPr>
        </p:nvSpPr>
        <p:spPr/>
        <p:txBody>
          <a:bodyPr>
            <a:normAutofit/>
          </a:bodyPr>
          <a:lstStyle/>
          <a:p>
            <a:pPr algn="just"/>
            <a:r>
              <a:rPr lang="el-GR" sz="2400" dirty="0" err="1">
                <a:latin typeface="Times New Roman" panose="02020603050405020304" pitchFamily="18" charset="0"/>
                <a:cs typeface="Times New Roman" panose="02020603050405020304" pitchFamily="18" charset="0"/>
              </a:rPr>
              <a:t>Σαπουντζής</a:t>
            </a:r>
            <a:r>
              <a:rPr lang="el-GR" sz="2400" dirty="0">
                <a:latin typeface="Times New Roman" panose="02020603050405020304" pitchFamily="18" charset="0"/>
                <a:cs typeface="Times New Roman" panose="02020603050405020304" pitchFamily="18" charset="0"/>
              </a:rPr>
              <a:t>, Α. (υπό δημοσίευση).</a:t>
            </a:r>
            <a:r>
              <a:rPr lang="el-G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Ουσιοποίηση στον κοινοβουλευτικό λόγο του ΣΥΡΙΖΑ και του ΜέΡΑ25 σχετικά με το νόμο 4636/2019: Ρευστός ρατσισμός σε επιχειρήματα υπέρ των προσφύγων/</a:t>
            </a:r>
            <a:r>
              <a:rPr lang="el-G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ισσών</a:t>
            </a:r>
            <a:r>
              <a:rPr lang="el-GR" sz="2400" dirty="0">
                <a:latin typeface="Times New Roman" panose="02020603050405020304" pitchFamily="18" charset="0"/>
                <a:cs typeface="Times New Roman" panose="02020603050405020304" pitchFamily="18" charset="0"/>
              </a:rPr>
              <a:t>. Στο Α. </a:t>
            </a:r>
            <a:r>
              <a:rPr lang="el-GR" sz="2400" dirty="0" err="1">
                <a:latin typeface="Times New Roman" panose="02020603050405020304" pitchFamily="18" charset="0"/>
                <a:cs typeface="Times New Roman" panose="02020603050405020304" pitchFamily="18" charset="0"/>
              </a:rPr>
              <a:t>Αρχάκης</a:t>
            </a:r>
            <a:r>
              <a:rPr lang="el-GR" sz="2400" dirty="0">
                <a:latin typeface="Times New Roman" panose="02020603050405020304" pitchFamily="18" charset="0"/>
                <a:cs typeface="Times New Roman" panose="02020603050405020304" pitchFamily="18" charset="0"/>
              </a:rPr>
              <a:t>, Ρ. Καραχάλιου &amp; Β. Τσάκωνα (</a:t>
            </a:r>
            <a:r>
              <a:rPr lang="el-GR" sz="2400" dirty="0" err="1">
                <a:latin typeface="Times New Roman" panose="02020603050405020304" pitchFamily="18" charset="0"/>
                <a:cs typeface="Times New Roman" panose="02020603050405020304" pitchFamily="18" charset="0"/>
              </a:rPr>
              <a:t>επιμ</a:t>
            </a:r>
            <a:r>
              <a:rPr lang="el-GR" sz="2400" i="1" dirty="0">
                <a:latin typeface="Times New Roman" panose="02020603050405020304" pitchFamily="18" charset="0"/>
                <a:cs typeface="Times New Roman" panose="02020603050405020304" pitchFamily="18" charset="0"/>
              </a:rPr>
              <a:t>.), Ιχνηλατώντας τη Διείσδυση του Ρατσισμού στον Αντιρατσιστικό Λόγο. Μελέτες για τον Ρευστό Ρατσισμό</a:t>
            </a:r>
            <a:r>
              <a:rPr lang="el-GR" sz="2400" dirty="0">
                <a:latin typeface="Times New Roman" panose="02020603050405020304" pitchFamily="18" charset="0"/>
                <a:cs typeface="Times New Roman" panose="02020603050405020304" pitchFamily="18" charset="0"/>
              </a:rPr>
              <a:t>, σελίδες. Τόπος Έκδοσης: Πεδίο.</a:t>
            </a:r>
          </a:p>
          <a:p>
            <a:pPr algn="just"/>
            <a:r>
              <a:rPr lang="el-GR" sz="2400" dirty="0">
                <a:latin typeface="Times New Roman" panose="02020603050405020304" pitchFamily="18" charset="0"/>
                <a:cs typeface="Times New Roman" panose="02020603050405020304" pitchFamily="18" charset="0"/>
              </a:rPr>
              <a:t>Μίχος, Ι. &amp; </a:t>
            </a:r>
            <a:r>
              <a:rPr lang="el-GR" sz="2400" dirty="0" err="1">
                <a:latin typeface="Times New Roman" panose="02020603050405020304" pitchFamily="18" charset="0"/>
                <a:cs typeface="Times New Roman" panose="02020603050405020304" pitchFamily="18" charset="0"/>
              </a:rPr>
              <a:t>Φίγγου</a:t>
            </a:r>
            <a:r>
              <a:rPr lang="el-GR" sz="2400" dirty="0">
                <a:latin typeface="Times New Roman" panose="02020603050405020304" pitchFamily="18" charset="0"/>
                <a:cs typeface="Times New Roman" panose="02020603050405020304" pitchFamily="18" charset="0"/>
              </a:rPr>
              <a:t>, Ε. 2017. Ομοφυλοφιλία, </a:t>
            </a:r>
            <a:r>
              <a:rPr lang="el-GR" sz="2400" dirty="0" err="1">
                <a:latin typeface="Times New Roman" panose="02020603050405020304" pitchFamily="18" charset="0"/>
                <a:cs typeface="Times New Roman" panose="02020603050405020304" pitchFamily="18" charset="0"/>
              </a:rPr>
              <a:t>ουσιοποίηση</a:t>
            </a:r>
            <a:r>
              <a:rPr lang="el-GR" sz="2400" dirty="0">
                <a:latin typeface="Times New Roman" panose="02020603050405020304" pitchFamily="18" charset="0"/>
                <a:cs typeface="Times New Roman" panose="02020603050405020304" pitchFamily="18" charset="0"/>
              </a:rPr>
              <a:t> και ταυτότητα στο λόγο ομοφυλόφιλων και ετεροφυλόφιλων ανδρών. </a:t>
            </a:r>
            <a:r>
              <a:rPr lang="el-GR" sz="2400" i="1" dirty="0">
                <a:latin typeface="Times New Roman" panose="02020603050405020304" pitchFamily="18" charset="0"/>
                <a:cs typeface="Times New Roman" panose="02020603050405020304" pitchFamily="18" charset="0"/>
              </a:rPr>
              <a:t>Ψυχολογία</a:t>
            </a:r>
            <a:r>
              <a:rPr lang="el-GR" sz="2400" dirty="0">
                <a:latin typeface="Times New Roman" panose="02020603050405020304" pitchFamily="18" charset="0"/>
                <a:cs typeface="Times New Roman" panose="02020603050405020304" pitchFamily="18" charset="0"/>
              </a:rPr>
              <a:t> 22, 71-89.</a:t>
            </a:r>
          </a:p>
        </p:txBody>
      </p:sp>
      <p:sp>
        <p:nvSpPr>
          <p:cNvPr id="4" name="Θέση ημερομηνίας 3">
            <a:extLst>
              <a:ext uri="{FF2B5EF4-FFF2-40B4-BE49-F238E27FC236}">
                <a16:creationId xmlns:a16="http://schemas.microsoft.com/office/drawing/2014/main" id="{0FEF492C-19B6-F1F6-F446-99CA534928F3}"/>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A18829D9-11FD-64C0-CE11-ABBCCEF0D6DF}"/>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31</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688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4" name="Rectangle 11">
            <a:extLst>
              <a:ext uri="{FF2B5EF4-FFF2-40B4-BE49-F238E27FC236}">
                <a16:creationId xmlns:a16="http://schemas.microsoft.com/office/drawing/2014/main" id="{36E6FEC8-170C-492C-84E0-54394629D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3">
            <a:extLst>
              <a:ext uri="{FF2B5EF4-FFF2-40B4-BE49-F238E27FC236}">
                <a16:creationId xmlns:a16="http://schemas.microsoft.com/office/drawing/2014/main" id="{DEE940A1-B9E0-4C5D-A55E-B19742379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5">
            <a:extLst>
              <a:ext uri="{FF2B5EF4-FFF2-40B4-BE49-F238E27FC236}">
                <a16:creationId xmlns:a16="http://schemas.microsoft.com/office/drawing/2014/main" id="{81C8E47B-A563-4B44-A9B0-9316605C2E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Εικόνα 4" descr="το τέχνη του κύβου 3D σε μαύρο και λευκό.">
            <a:extLst>
              <a:ext uri="{FF2B5EF4-FFF2-40B4-BE49-F238E27FC236}">
                <a16:creationId xmlns:a16="http://schemas.microsoft.com/office/drawing/2014/main" id="{C6911A9D-2876-F7C8-4690-62BBB277B45B}"/>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251" b="4999"/>
          <a:stretch/>
        </p:blipFill>
        <p:spPr>
          <a:xfrm>
            <a:off x="20" y="10"/>
            <a:ext cx="12191980" cy="6857990"/>
          </a:xfrm>
          <a:prstGeom prst="rect">
            <a:avLst/>
          </a:prstGeom>
        </p:spPr>
      </p:pic>
      <p:sp>
        <p:nvSpPr>
          <p:cNvPr id="7" name="Τίτλος 6">
            <a:extLst>
              <a:ext uri="{FF2B5EF4-FFF2-40B4-BE49-F238E27FC236}">
                <a16:creationId xmlns:a16="http://schemas.microsoft.com/office/drawing/2014/main" id="{0C90F6AF-14F5-ACB4-79FE-318CA2984A19}"/>
              </a:ext>
            </a:extLst>
          </p:cNvPr>
          <p:cNvSpPr>
            <a:spLocks noGrp="1"/>
          </p:cNvSpPr>
          <p:nvPr>
            <p:ph type="ctrTitle" idx="4294967295"/>
          </p:nvPr>
        </p:nvSpPr>
        <p:spPr>
          <a:xfrm>
            <a:off x="1097280" y="758952"/>
            <a:ext cx="10058400" cy="3566160"/>
          </a:xfrm>
        </p:spPr>
        <p:txBody>
          <a:bodyPr vert="horz" lIns="91440" tIns="45720" rIns="91440" bIns="45720" rtlCol="0" anchor="b">
            <a:normAutofit/>
          </a:bodyPr>
          <a:lstStyle/>
          <a:p>
            <a:pPr algn="ctr"/>
            <a:r>
              <a:rPr lang="el-GR" sz="8000" dirty="0">
                <a:solidFill>
                  <a:srgbClr val="FFFFFF"/>
                </a:solidFill>
                <a:latin typeface="Times New Roman" panose="02020603050405020304" pitchFamily="18" charset="0"/>
                <a:cs typeface="Times New Roman" panose="02020603050405020304" pitchFamily="18" charset="0"/>
              </a:rPr>
              <a:t>Ευχαριστώ </a:t>
            </a:r>
            <a:r>
              <a:rPr lang="en-US" sz="8000" dirty="0" err="1">
                <a:solidFill>
                  <a:srgbClr val="FFFFFF"/>
                </a:solidFill>
                <a:latin typeface="Times New Roman" panose="02020603050405020304" pitchFamily="18" charset="0"/>
                <a:cs typeface="Times New Roman" panose="02020603050405020304" pitchFamily="18" charset="0"/>
              </a:rPr>
              <a:t>γι</a:t>
            </a:r>
            <a:r>
              <a:rPr lang="en-US" sz="8000" dirty="0">
                <a:solidFill>
                  <a:srgbClr val="FFFFFF"/>
                </a:solidFill>
                <a:latin typeface="Times New Roman" panose="02020603050405020304" pitchFamily="18" charset="0"/>
                <a:cs typeface="Times New Roman" panose="02020603050405020304" pitchFamily="18" charset="0"/>
              </a:rPr>
              <a:t>α την προσοχή σας!</a:t>
            </a:r>
          </a:p>
        </p:txBody>
      </p:sp>
      <p:cxnSp>
        <p:nvCxnSpPr>
          <p:cNvPr id="27" name="Straight Connector 17">
            <a:extLst>
              <a:ext uri="{FF2B5EF4-FFF2-40B4-BE49-F238E27FC236}">
                <a16:creationId xmlns:a16="http://schemas.microsoft.com/office/drawing/2014/main" id="{DA6F7D32-4B5B-4568-948E-D895DCD55C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8" name="Rectangle 19">
            <a:extLst>
              <a:ext uri="{FF2B5EF4-FFF2-40B4-BE49-F238E27FC236}">
                <a16:creationId xmlns:a16="http://schemas.microsoft.com/office/drawing/2014/main" id="{26F036F3-0FAC-4B73-BE94-57ECD9DC4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1">
            <a:extLst>
              <a:ext uri="{FF2B5EF4-FFF2-40B4-BE49-F238E27FC236}">
                <a16:creationId xmlns:a16="http://schemas.microsoft.com/office/drawing/2014/main" id="{5B25C48A-208C-4C1B-9D6B-5C13C2C61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Θέση ημερομηνίας 3">
            <a:extLst>
              <a:ext uri="{FF2B5EF4-FFF2-40B4-BE49-F238E27FC236}">
                <a16:creationId xmlns:a16="http://schemas.microsoft.com/office/drawing/2014/main" id="{CC2ED858-3870-5190-660C-0C8A53C5A88E}"/>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defTabSz="914400">
              <a:spcAft>
                <a:spcPts val="600"/>
              </a:spcAft>
            </a:pPr>
            <a:fld id="{BA9A298A-01F7-4458-89F8-C4B8C115E4D8}" type="datetime1">
              <a:rPr lang="en-US">
                <a:solidFill>
                  <a:schemeClr val="bg1"/>
                </a:solidFill>
                <a:latin typeface="Times New Roman" panose="02020603050405020304" pitchFamily="18" charset="0"/>
                <a:cs typeface="Times New Roman" panose="02020603050405020304" pitchFamily="18" charset="0"/>
              </a:rPr>
              <a:pPr defTabSz="914400">
                <a:spcAft>
                  <a:spcPts val="600"/>
                </a:spcAft>
              </a:pPr>
              <a:t>1/8/2023</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968D3A77-F604-761E-ECEE-A02819649134}"/>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73C9DD3-2281-4512-86F6-33F38C067D89}" type="slidenum">
              <a:rPr lang="en-US">
                <a:solidFill>
                  <a:schemeClr val="bg1"/>
                </a:solidFill>
                <a:latin typeface="Times New Roman" panose="02020603050405020304" pitchFamily="18" charset="0"/>
                <a:cs typeface="Times New Roman" panose="02020603050405020304" pitchFamily="18" charset="0"/>
              </a:rPr>
              <a:pPr defTabSz="914400">
                <a:spcAft>
                  <a:spcPts val="600"/>
                </a:spcAft>
              </a:pPr>
              <a:t>32</a:t>
            </a:fld>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352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4E3DF4-3991-651D-185A-543589F1B0D9}"/>
              </a:ext>
            </a:extLst>
          </p:cNvPr>
          <p:cNvSpPr>
            <a:spLocks noGrp="1"/>
          </p:cNvSpPr>
          <p:nvPr>
            <p:ph type="title"/>
          </p:nvPr>
        </p:nvSpPr>
        <p:spPr>
          <a:xfrm>
            <a:off x="1097280" y="286604"/>
            <a:ext cx="10058400" cy="1255118"/>
          </a:xfrm>
        </p:spPr>
        <p:txBody>
          <a:bodyPr>
            <a:normAutofit/>
          </a:bodyPr>
          <a:lstStyle/>
          <a:p>
            <a:pPr algn="ctr"/>
            <a:r>
              <a:rPr lang="el-GR" sz="5400" dirty="0">
                <a:latin typeface="Times New Roman" panose="02020603050405020304" pitchFamily="18" charset="0"/>
                <a:cs typeface="Times New Roman" panose="02020603050405020304" pitchFamily="18" charset="0"/>
              </a:rPr>
              <a:t>Στόχος άρθρου </a:t>
            </a:r>
          </a:p>
        </p:txBody>
      </p:sp>
      <p:sp>
        <p:nvSpPr>
          <p:cNvPr id="3" name="Θέση περιεχομένου 2">
            <a:extLst>
              <a:ext uri="{FF2B5EF4-FFF2-40B4-BE49-F238E27FC236}">
                <a16:creationId xmlns:a16="http://schemas.microsoft.com/office/drawing/2014/main" id="{AEB128D8-4E93-8286-57F3-6A48106D5D5A}"/>
              </a:ext>
            </a:extLst>
          </p:cNvPr>
          <p:cNvSpPr>
            <a:spLocks noGrp="1"/>
          </p:cNvSpPr>
          <p:nvPr>
            <p:ph idx="1"/>
          </p:nvPr>
        </p:nvSpPr>
        <p:spPr>
          <a:xfrm>
            <a:off x="1066800" y="2387994"/>
            <a:ext cx="10058400" cy="3033091"/>
          </a:xfrm>
        </p:spPr>
        <p:txBody>
          <a:bodyPr>
            <a:noAutofit/>
          </a:bodyPr>
          <a:lstStyle/>
          <a:p>
            <a:pPr algn="just"/>
            <a:r>
              <a:rPr lang="el-GR" sz="2800" dirty="0">
                <a:latin typeface="Times New Roman" panose="02020603050405020304" pitchFamily="18" charset="0"/>
                <a:cs typeface="Times New Roman" panose="02020603050405020304" pitchFamily="18" charset="0"/>
              </a:rPr>
              <a:t>Αντλώντας από την Κριτική </a:t>
            </a:r>
            <a:r>
              <a:rPr lang="el-GR" sz="2800" dirty="0" err="1">
                <a:latin typeface="Times New Roman" panose="02020603050405020304" pitchFamily="18" charset="0"/>
                <a:cs typeface="Times New Roman" panose="02020603050405020304" pitchFamily="18" charset="0"/>
              </a:rPr>
              <a:t>Κοινωνικο-λογοψυχολογική</a:t>
            </a:r>
            <a:r>
              <a:rPr lang="el-GR" sz="2800" dirty="0">
                <a:latin typeface="Times New Roman" panose="02020603050405020304" pitchFamily="18" charset="0"/>
                <a:cs typeface="Times New Roman" panose="02020603050405020304" pitchFamily="18" charset="0"/>
              </a:rPr>
              <a:t> οπτική, να εξεταστεί πώς χρησιμοποιούνται </a:t>
            </a:r>
            <a:r>
              <a:rPr lang="el-GR" sz="2800" dirty="0" err="1">
                <a:latin typeface="Times New Roman" panose="02020603050405020304" pitchFamily="18" charset="0"/>
                <a:cs typeface="Times New Roman" panose="02020603050405020304" pitchFamily="18" charset="0"/>
              </a:rPr>
              <a:t>ουσιοποιητικά</a:t>
            </a:r>
            <a:r>
              <a:rPr lang="el-GR" sz="2800" dirty="0">
                <a:latin typeface="Times New Roman" panose="02020603050405020304" pitchFamily="18" charset="0"/>
                <a:cs typeface="Times New Roman" panose="02020603050405020304" pitchFamily="18" charset="0"/>
              </a:rPr>
              <a:t> επιχειρήματα στον αριστερό </a:t>
            </a:r>
            <a:r>
              <a:rPr lang="el-GR" sz="2800" dirty="0" err="1">
                <a:latin typeface="Times New Roman" panose="02020603050405020304" pitchFamily="18" charset="0"/>
                <a:cs typeface="Times New Roman" panose="02020603050405020304" pitchFamily="18" charset="0"/>
              </a:rPr>
              <a:t>κοινοβουλευτικο</a:t>
            </a:r>
            <a:r>
              <a:rPr lang="el-GR" sz="2800" dirty="0">
                <a:latin typeface="Times New Roman" panose="02020603050405020304" pitchFamily="18" charset="0"/>
                <a:cs typeface="Times New Roman" panose="02020603050405020304" pitchFamily="18" charset="0"/>
              </a:rPr>
              <a:t> λόγο στην Ελλάδα, στην προσπάθεια των αριστερών βουλευτών να υποστηρίξουν και να </a:t>
            </a:r>
            <a:r>
              <a:rPr lang="el-GR" sz="2800" dirty="0" err="1">
                <a:latin typeface="Times New Roman" panose="02020603050405020304" pitchFamily="18" charset="0"/>
                <a:cs typeface="Times New Roman" panose="02020603050405020304" pitchFamily="18" charset="0"/>
              </a:rPr>
              <a:t>ενδυαμώσουν</a:t>
            </a:r>
            <a:r>
              <a:rPr lang="el-GR" sz="2800" dirty="0">
                <a:latin typeface="Times New Roman" panose="02020603050405020304" pitchFamily="18" charset="0"/>
                <a:cs typeface="Times New Roman" panose="02020603050405020304" pitchFamily="18" charset="0"/>
              </a:rPr>
              <a:t> ρητορικά του/τις πρόσφυγες/</a:t>
            </a:r>
            <a:r>
              <a:rPr lang="el-GR" sz="2800" dirty="0" err="1">
                <a:latin typeface="Times New Roman" panose="02020603050405020304" pitchFamily="18" charset="0"/>
                <a:cs typeface="Times New Roman" panose="02020603050405020304" pitchFamily="18" charset="0"/>
              </a:rPr>
              <a:t>ισσες</a:t>
            </a:r>
            <a:r>
              <a:rPr lang="el-GR" sz="2800" dirty="0">
                <a:latin typeface="Times New Roman" panose="02020603050405020304" pitchFamily="18" charset="0"/>
                <a:cs typeface="Times New Roman" panose="02020603050405020304" pitchFamily="18" charset="0"/>
              </a:rPr>
              <a:t>, στο πλαίσιο της κοινοβουλευτικής συζήτησης για το νόμο περί διεθνούς προστασίας και άλλες διατάξεις.</a:t>
            </a:r>
          </a:p>
        </p:txBody>
      </p:sp>
      <p:sp>
        <p:nvSpPr>
          <p:cNvPr id="4" name="Θέση ημερομηνίας 3">
            <a:extLst>
              <a:ext uri="{FF2B5EF4-FFF2-40B4-BE49-F238E27FC236}">
                <a16:creationId xmlns:a16="http://schemas.microsoft.com/office/drawing/2014/main" id="{D6C3FF84-F8DD-FD70-721F-231887CC485D}"/>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05C0D4A8-2E29-8F53-4CAB-0E0F4024E28E}"/>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4</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38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95FEDF-442D-2FD8-6A7A-45CDAD1AAF2E}"/>
              </a:ext>
            </a:extLst>
          </p:cNvPr>
          <p:cNvPicPr>
            <a:picLocks noChangeAspect="1"/>
          </p:cNvPicPr>
          <p:nvPr/>
        </p:nvPicPr>
        <p:blipFill rotWithShape="1">
          <a:blip r:embed="rId2">
            <a:duotone>
              <a:schemeClr val="bg2">
                <a:shade val="45000"/>
                <a:satMod val="135000"/>
              </a:schemeClr>
              <a:prstClr val="white"/>
            </a:duotone>
            <a:alphaModFix amt="35000"/>
          </a:blip>
          <a:srcRect t="19643"/>
          <a:stretch/>
        </p:blipFill>
        <p:spPr>
          <a:xfrm>
            <a:off x="20" y="21782"/>
            <a:ext cx="12191980" cy="6857990"/>
          </a:xfrm>
          <a:prstGeom prst="rect">
            <a:avLst/>
          </a:prstGeom>
        </p:spPr>
      </p:pic>
      <p:sp>
        <p:nvSpPr>
          <p:cNvPr id="7" name="Τίτλος 6">
            <a:extLst>
              <a:ext uri="{FF2B5EF4-FFF2-40B4-BE49-F238E27FC236}">
                <a16:creationId xmlns:a16="http://schemas.microsoft.com/office/drawing/2014/main" id="{0C90F6AF-14F5-ACB4-79FE-318CA2984A19}"/>
              </a:ext>
            </a:extLst>
          </p:cNvPr>
          <p:cNvSpPr>
            <a:spLocks noGrp="1"/>
          </p:cNvSpPr>
          <p:nvPr>
            <p:ph type="ctrTitle"/>
          </p:nvPr>
        </p:nvSpPr>
        <p:spPr>
          <a:xfrm>
            <a:off x="1097280" y="758952"/>
            <a:ext cx="10058400" cy="3566160"/>
          </a:xfrm>
        </p:spPr>
        <p:txBody>
          <a:bodyPr>
            <a:normAutofit/>
          </a:bodyPr>
          <a:lstStyle/>
          <a:p>
            <a:pPr algn="ctr"/>
            <a:r>
              <a:rPr lang="el-GR" dirty="0">
                <a:latin typeface="Times New Roman" panose="02020603050405020304" pitchFamily="18" charset="0"/>
                <a:cs typeface="Times New Roman" panose="02020603050405020304" pitchFamily="18" charset="0"/>
              </a:rPr>
              <a:t>Θεωρητικό Πλαίσιο</a:t>
            </a:r>
          </a:p>
        </p:txBody>
      </p:sp>
      <p:cxnSp>
        <p:nvCxnSpPr>
          <p:cNvPr id="13" name="Straight Connector 12">
            <a:extLst>
              <a:ext uri="{FF2B5EF4-FFF2-40B4-BE49-F238E27FC236}">
                <a16:creationId xmlns:a16="http://schemas.microsoft.com/office/drawing/2014/main" id="{DBF2F6E1-D8C6-42AA-BFD0-84E0D68206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A1B3A53-6A5B-4A38-96C5-5ED997782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2AB40F15-FE8D-444C-91B8-ADAAEE75B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Θέση ημερομηνίας 3">
            <a:extLst>
              <a:ext uri="{FF2B5EF4-FFF2-40B4-BE49-F238E27FC236}">
                <a16:creationId xmlns:a16="http://schemas.microsoft.com/office/drawing/2014/main" id="{CC2ED858-3870-5190-660C-0C8A53C5A88E}"/>
              </a:ext>
            </a:extLst>
          </p:cNvPr>
          <p:cNvSpPr>
            <a:spLocks noGrp="1"/>
          </p:cNvSpPr>
          <p:nvPr>
            <p:ph type="dt" sz="half" idx="10"/>
          </p:nvPr>
        </p:nvSpPr>
        <p:spPr>
          <a:xfrm>
            <a:off x="1097280" y="6459785"/>
            <a:ext cx="2472271" cy="365125"/>
          </a:xfrm>
        </p:spPr>
        <p:txBody>
          <a:bodyPr>
            <a:normAutofit/>
          </a:bodyPr>
          <a:lstStyle/>
          <a:p>
            <a:pPr>
              <a:spcAft>
                <a:spcPts val="600"/>
              </a:spcAft>
            </a:pPr>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pPr>
                <a:spcAft>
                  <a:spcPts val="600"/>
                </a:spcAft>
              </a:p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968D3A77-F604-761E-ECEE-A02819649134}"/>
              </a:ext>
            </a:extLst>
          </p:cNvPr>
          <p:cNvSpPr>
            <a:spLocks noGrp="1"/>
          </p:cNvSpPr>
          <p:nvPr>
            <p:ph type="sldNum" sz="quarter" idx="12"/>
          </p:nvPr>
        </p:nvSpPr>
        <p:spPr>
          <a:xfrm>
            <a:off x="9900458" y="6459785"/>
            <a:ext cx="1312025" cy="365125"/>
          </a:xfrm>
        </p:spPr>
        <p:txBody>
          <a:bodyPr>
            <a:normAutofit/>
          </a:bodyPr>
          <a:lstStyle/>
          <a:p>
            <a:pPr>
              <a:spcAft>
                <a:spcPts val="600"/>
              </a:spcAft>
            </a:pPr>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pPr>
                <a:spcAft>
                  <a:spcPts val="600"/>
                </a:spcAft>
              </a:pPr>
              <a:t>5</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97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C3671E-DF82-216A-2748-7F4E9DE03B48}"/>
              </a:ext>
            </a:extLst>
          </p:cNvPr>
          <p:cNvSpPr>
            <a:spLocks noGrp="1"/>
          </p:cNvSpPr>
          <p:nvPr>
            <p:ph type="title"/>
          </p:nvPr>
        </p:nvSpPr>
        <p:spPr>
          <a:xfrm>
            <a:off x="1097280" y="286604"/>
            <a:ext cx="10058400" cy="1182968"/>
          </a:xfrm>
        </p:spPr>
        <p:txBody>
          <a:bodyPr>
            <a:normAutofit/>
          </a:bodyPr>
          <a:lstStyle/>
          <a:p>
            <a:pPr algn="ctr"/>
            <a:r>
              <a:rPr lang="el-GR" sz="5400" dirty="0" err="1">
                <a:latin typeface="Times New Roman" panose="02020603050405020304" pitchFamily="18" charset="0"/>
                <a:cs typeface="Times New Roman" panose="02020603050405020304" pitchFamily="18" charset="0"/>
              </a:rPr>
              <a:t>Εννοιολόγηση</a:t>
            </a:r>
            <a:r>
              <a:rPr lang="el-GR" sz="5400" dirty="0">
                <a:latin typeface="Times New Roman" panose="02020603050405020304" pitchFamily="18" charset="0"/>
                <a:cs typeface="Times New Roman" panose="02020603050405020304" pitchFamily="18" charset="0"/>
              </a:rPr>
              <a:t> </a:t>
            </a:r>
            <a:r>
              <a:rPr lang="el-GR" sz="5400" dirty="0" err="1">
                <a:latin typeface="Times New Roman" panose="02020603050405020304" pitchFamily="18" charset="0"/>
                <a:cs typeface="Times New Roman" panose="02020603050405020304" pitchFamily="18" charset="0"/>
              </a:rPr>
              <a:t>ουσιοποίησης</a:t>
            </a:r>
            <a:endParaRPr lang="el-GR" sz="54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F4C42A67-9F31-C84C-CB2C-6DF73EB9725A}"/>
              </a:ext>
            </a:extLst>
          </p:cNvPr>
          <p:cNvSpPr>
            <a:spLocks noGrp="1"/>
          </p:cNvSpPr>
          <p:nvPr>
            <p:ph idx="1"/>
          </p:nvPr>
        </p:nvSpPr>
        <p:spPr>
          <a:xfrm>
            <a:off x="1097280" y="2222204"/>
            <a:ext cx="10058400" cy="3895567"/>
          </a:xfrm>
        </p:spPr>
        <p:txBody>
          <a:bodyPr>
            <a:normAutofit fontScale="92500" lnSpcReduction="20000"/>
          </a:bodyPr>
          <a:lstStyle/>
          <a:p>
            <a:pPr algn="just">
              <a:buFont typeface="Wingdings" panose="05000000000000000000" pitchFamily="2" charset="2"/>
              <a:buChar char="Ø"/>
            </a:pPr>
            <a:r>
              <a:rPr lang="el-GR" sz="2400" dirty="0">
                <a:latin typeface="Times New Roman" panose="02020603050405020304" pitchFamily="18" charset="0"/>
                <a:cs typeface="Times New Roman" panose="02020603050405020304" pitchFamily="18" charset="0"/>
              </a:rPr>
              <a:t> </a:t>
            </a:r>
            <a:r>
              <a:rPr lang="el-GR" sz="2400" dirty="0">
                <a:solidFill>
                  <a:srgbClr val="FFC000"/>
                </a:solidFill>
                <a:latin typeface="Times New Roman" panose="02020603050405020304" pitchFamily="18" charset="0"/>
                <a:cs typeface="Times New Roman" panose="02020603050405020304" pitchFamily="18" charset="0"/>
              </a:rPr>
              <a:t>Ουσιοποίηση</a:t>
            </a:r>
            <a:r>
              <a:rPr lang="el-GR"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l-GR" sz="2400" dirty="0">
                <a:latin typeface="Times New Roman" panose="02020603050405020304" pitchFamily="18" charset="0"/>
                <a:cs typeface="Times New Roman" panose="02020603050405020304" pitchFamily="18" charset="0"/>
                <a:sym typeface="Wingdings" panose="05000000000000000000" pitchFamily="2" charset="2"/>
              </a:rPr>
              <a:t>«οντολογικό» σφάλμα  θεμελιακές κοινωνικές κατηγορίες αντιμετωπίζονται  ως φυσικά είδη και όχι ως κοινωνικά-ιστορικά δομημένες </a:t>
            </a:r>
            <a:r>
              <a:rPr lang="el-GR" sz="2400" dirty="0" err="1">
                <a:latin typeface="Times New Roman" panose="02020603050405020304" pitchFamily="18" charset="0"/>
                <a:cs typeface="Times New Roman" panose="02020603050405020304" pitchFamily="18" charset="0"/>
                <a:sym typeface="Wingdings" panose="05000000000000000000" pitchFamily="2" charset="2"/>
              </a:rPr>
              <a:t>αχρονικές</a:t>
            </a:r>
            <a:r>
              <a:rPr lang="el-GR" sz="2400" dirty="0">
                <a:latin typeface="Times New Roman" panose="02020603050405020304" pitchFamily="18" charset="0"/>
                <a:cs typeface="Times New Roman" panose="02020603050405020304" pitchFamily="18" charset="0"/>
                <a:sym typeface="Wingdings" panose="05000000000000000000" pitchFamily="2" charset="2"/>
              </a:rPr>
              <a:t> και ‘φυσικές’  σύνδεση με προκατάληψη (</a:t>
            </a:r>
            <a:r>
              <a:rPr lang="en-US" sz="2400" dirty="0">
                <a:latin typeface="Times New Roman" panose="02020603050405020304" pitchFamily="18" charset="0"/>
                <a:cs typeface="Times New Roman" panose="02020603050405020304" pitchFamily="18" charset="0"/>
                <a:sym typeface="Wingdings" panose="05000000000000000000" pitchFamily="2" charset="2"/>
              </a:rPr>
              <a:t>Rothbart &amp; Taylor 1992</a:t>
            </a:r>
            <a:r>
              <a:rPr lang="el-GR" sz="2400" dirty="0">
                <a:latin typeface="Times New Roman" panose="02020603050405020304" pitchFamily="18" charset="0"/>
                <a:cs typeface="Times New Roman" panose="02020603050405020304" pitchFamily="18" charset="0"/>
                <a:sym typeface="Wingdings" panose="05000000000000000000" pitchFamily="2" charset="2"/>
              </a:rPr>
              <a:t>)</a:t>
            </a:r>
            <a:endParaRPr lang="el-GR" sz="2400" dirty="0">
              <a:latin typeface="Times New Roman" panose="02020603050405020304" pitchFamily="18" charset="0"/>
              <a:cs typeface="Times New Roman" panose="02020603050405020304" pitchFamily="18" charset="0"/>
            </a:endParaRPr>
          </a:p>
          <a:p>
            <a:pPr algn="just"/>
            <a:endParaRPr lang="el-G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l-GR" sz="2400" dirty="0">
                <a:latin typeface="Times New Roman" panose="02020603050405020304" pitchFamily="18" charset="0"/>
                <a:cs typeface="Times New Roman" panose="02020603050405020304" pitchFamily="18" charset="0"/>
              </a:rPr>
              <a:t> </a:t>
            </a:r>
            <a:r>
              <a:rPr lang="el-GR" sz="2400" dirty="0" err="1">
                <a:solidFill>
                  <a:srgbClr val="FFC000"/>
                </a:solidFill>
                <a:latin typeface="Times New Roman" panose="02020603050405020304" pitchFamily="18" charset="0"/>
                <a:cs typeface="Times New Roman" panose="02020603050405020304" pitchFamily="18" charset="0"/>
              </a:rPr>
              <a:t>Υποστασιακότητα</a:t>
            </a:r>
            <a:r>
              <a:rPr lang="el-GR"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sym typeface="Wingdings" panose="05000000000000000000" pitchFamily="2" charset="2"/>
              </a:rPr>
              <a:t> συνδέεται με την </a:t>
            </a:r>
            <a:r>
              <a:rPr lang="el-GR" sz="2400" dirty="0" err="1">
                <a:latin typeface="Times New Roman" panose="02020603050405020304" pitchFamily="18" charset="0"/>
                <a:cs typeface="Times New Roman" panose="02020603050405020304" pitchFamily="18" charset="0"/>
                <a:sym typeface="Wingdings" panose="05000000000000000000" pitchFamily="2" charset="2"/>
              </a:rPr>
              <a:t>ουσιοποίηση</a:t>
            </a:r>
            <a:r>
              <a:rPr lang="el-GR" sz="2400" dirty="0">
                <a:latin typeface="Times New Roman" panose="02020603050405020304" pitchFamily="18" charset="0"/>
                <a:cs typeface="Times New Roman" panose="02020603050405020304" pitchFamily="18" charset="0"/>
                <a:sym typeface="Wingdings" panose="05000000000000000000" pitchFamily="2" charset="2"/>
              </a:rPr>
              <a:t> –ως ένα εκ των ων ουκ άνευ χαρακτηριστικό της. Αντιπροσωπεύει το κατά πόσο μια ομάδα γίνεται αντιληπτή ως ενιαία και συνεκτική οντότητα</a:t>
            </a:r>
          </a:p>
          <a:p>
            <a:pPr algn="just">
              <a:buFont typeface="Wingdings" panose="05000000000000000000" pitchFamily="2" charset="2"/>
              <a:buChar char="Ø"/>
            </a:pPr>
            <a:endParaRPr lang="el-GR" sz="2400" dirty="0">
              <a:latin typeface="Times New Roman" panose="02020603050405020304" pitchFamily="18" charset="0"/>
              <a:cs typeface="Times New Roman" panose="02020603050405020304" pitchFamily="18" charset="0"/>
              <a:sym typeface="Wingdings" panose="05000000000000000000" pitchFamily="2" charset="2"/>
            </a:endParaRPr>
          </a:p>
          <a:p>
            <a:pPr algn="just">
              <a:buFont typeface="Wingdings" panose="05000000000000000000" pitchFamily="2" charset="2"/>
              <a:buChar char="Ø"/>
            </a:pPr>
            <a:r>
              <a:rPr lang="el-GR" sz="2400" dirty="0">
                <a:latin typeface="Times New Roman" panose="02020603050405020304" pitchFamily="18" charset="0"/>
                <a:cs typeface="Times New Roman" panose="02020603050405020304" pitchFamily="18" charset="0"/>
                <a:sym typeface="Wingdings" panose="05000000000000000000" pitchFamily="2" charset="2"/>
              </a:rPr>
              <a:t> </a:t>
            </a:r>
            <a:r>
              <a:rPr lang="el-GR"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Υποκειμενική </a:t>
            </a:r>
            <a:r>
              <a:rPr lang="el-GR" sz="2400" dirty="0" err="1">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ουσιοποίηση</a:t>
            </a:r>
            <a:r>
              <a:rPr lang="el-GR"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a:t>
            </a:r>
            <a:r>
              <a:rPr lang="el-GR" sz="2400" dirty="0">
                <a:latin typeface="Times New Roman" panose="02020603050405020304" pitchFamily="18" charset="0"/>
                <a:cs typeface="Times New Roman" panose="02020603050405020304" pitchFamily="18" charset="0"/>
                <a:sym typeface="Wingdings" panose="05000000000000000000" pitchFamily="2" charset="2"/>
              </a:rPr>
              <a:t> π</a:t>
            </a:r>
            <a:r>
              <a:rPr lang="el-GR" sz="2400" dirty="0">
                <a:latin typeface="Times New Roman" panose="02020603050405020304" pitchFamily="18" charset="0"/>
                <a:cs typeface="Times New Roman" panose="02020603050405020304" pitchFamily="18" charset="0"/>
              </a:rPr>
              <a:t>εποίθηση ότι, πέραν της επιφανειακής τους ομοιότητας, τα μέλη των ομάδων μοιράζονται μεταξύ τους βαθύτερα υποκειμενικά χαρακτηριστικά που τα χαρακτηρίζουν και τα διαφοροποιούν από αυτά άλλων ομάδων </a:t>
            </a:r>
            <a:r>
              <a:rPr lang="el-GR" sz="2400" dirty="0">
                <a:latin typeface="Times New Roman" panose="02020603050405020304" pitchFamily="18" charset="0"/>
                <a:cs typeface="Times New Roman" panose="02020603050405020304" pitchFamily="18" charset="0"/>
                <a:sym typeface="Wingdings" panose="05000000000000000000" pitchFamily="2" charset="2"/>
              </a:rPr>
              <a:t> αιτιατές αποδόσεις παρέχοντας εξηγήσεις για τη διαφορετική διαχείριση των κοινωνικών ομάδων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Yzerbyt</a:t>
            </a:r>
            <a:r>
              <a:rPr lang="en-US" sz="2400" dirty="0">
                <a:latin typeface="Times New Roman" panose="02020603050405020304" pitchFamily="18" charset="0"/>
                <a:cs typeface="Times New Roman" panose="02020603050405020304" pitchFamily="18" charset="0"/>
                <a:sym typeface="Wingdings" panose="05000000000000000000" pitchFamily="2" charset="2"/>
              </a:rPr>
              <a:t> et al. 1997</a:t>
            </a:r>
            <a:r>
              <a:rPr lang="el-GR" sz="2400" dirty="0">
                <a:latin typeface="Times New Roman" panose="02020603050405020304" pitchFamily="18" charset="0"/>
                <a:cs typeface="Times New Roman" panose="02020603050405020304" pitchFamily="18" charset="0"/>
                <a:sym typeface="Wingdings" panose="05000000000000000000" pitchFamily="2" charset="2"/>
              </a:rPr>
              <a:t>)</a:t>
            </a:r>
            <a:endParaRPr lang="el-GR" sz="2400" dirty="0">
              <a:latin typeface="Times New Roman" panose="02020603050405020304" pitchFamily="18"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D826A331-F7FF-C0B1-F935-1F91087E4430}"/>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6302C71F-41C1-B2D7-8084-269C0D481FA8}"/>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6</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32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D384DB9B-D343-DCCE-CCDD-E210F4D698CE}"/>
              </a:ext>
            </a:extLst>
          </p:cNvPr>
          <p:cNvSpPr>
            <a:spLocks noGrp="1"/>
          </p:cNvSpPr>
          <p:nvPr>
            <p:ph type="title"/>
          </p:nvPr>
        </p:nvSpPr>
        <p:spPr>
          <a:xfrm>
            <a:off x="141513" y="594358"/>
            <a:ext cx="3766457" cy="4119156"/>
          </a:xfrm>
        </p:spPr>
        <p:txBody>
          <a:bodyPr>
            <a:normAutofit/>
          </a:bodyPr>
          <a:lstStyle/>
          <a:p>
            <a:pPr algn="ctr"/>
            <a:r>
              <a:rPr lang="el-GR" sz="4800" dirty="0">
                <a:solidFill>
                  <a:schemeClr val="bg1"/>
                </a:solidFill>
                <a:latin typeface="Times New Roman" panose="02020603050405020304" pitchFamily="18" charset="0"/>
                <a:cs typeface="Times New Roman" panose="02020603050405020304" pitchFamily="18" charset="0"/>
              </a:rPr>
              <a:t>Τυπολογία </a:t>
            </a:r>
            <a:r>
              <a:rPr lang="el-GR" sz="4800" dirty="0" err="1">
                <a:solidFill>
                  <a:schemeClr val="bg1"/>
                </a:solidFill>
                <a:latin typeface="Times New Roman" panose="02020603050405020304" pitchFamily="18" charset="0"/>
                <a:cs typeface="Times New Roman" panose="02020603050405020304" pitchFamily="18" charset="0"/>
              </a:rPr>
              <a:t>ουσιοποίησης</a:t>
            </a:r>
            <a:r>
              <a:rPr lang="el-GR" sz="4800" dirty="0">
                <a:solidFill>
                  <a:schemeClr val="bg1"/>
                </a:solidFill>
                <a:latin typeface="Times New Roman" panose="02020603050405020304" pitchFamily="18" charset="0"/>
                <a:cs typeface="Times New Roman" panose="02020603050405020304" pitchFamily="18" charset="0"/>
              </a:rPr>
              <a:t> (</a:t>
            </a:r>
            <a:r>
              <a:rPr lang="el-GR" sz="4800" dirty="0" err="1">
                <a:solidFill>
                  <a:schemeClr val="bg1"/>
                </a:solidFill>
                <a:latin typeface="Times New Roman" panose="02020603050405020304" pitchFamily="18" charset="0"/>
                <a:cs typeface="Times New Roman" panose="02020603050405020304" pitchFamily="18" charset="0"/>
              </a:rPr>
              <a:t>Haslam</a:t>
            </a:r>
            <a:r>
              <a:rPr lang="el-GR" sz="4800" dirty="0">
                <a:solidFill>
                  <a:schemeClr val="bg1"/>
                </a:solidFill>
                <a:latin typeface="Times New Roman" panose="02020603050405020304" pitchFamily="18" charset="0"/>
                <a:cs typeface="Times New Roman" panose="02020603050405020304" pitchFamily="18" charset="0"/>
              </a:rPr>
              <a:t> </a:t>
            </a:r>
            <a:r>
              <a:rPr lang="el-GR" sz="4800" dirty="0" err="1">
                <a:solidFill>
                  <a:schemeClr val="bg1"/>
                </a:solidFill>
                <a:latin typeface="Times New Roman" panose="02020603050405020304" pitchFamily="18" charset="0"/>
                <a:cs typeface="Times New Roman" panose="02020603050405020304" pitchFamily="18" charset="0"/>
              </a:rPr>
              <a:t>et</a:t>
            </a:r>
            <a:r>
              <a:rPr lang="el-GR" sz="4800" dirty="0">
                <a:solidFill>
                  <a:schemeClr val="bg1"/>
                </a:solidFill>
                <a:latin typeface="Times New Roman" panose="02020603050405020304" pitchFamily="18" charset="0"/>
                <a:cs typeface="Times New Roman" panose="02020603050405020304" pitchFamily="18" charset="0"/>
              </a:rPr>
              <a:t> </a:t>
            </a:r>
            <a:r>
              <a:rPr lang="el-GR" sz="4800" dirty="0" err="1">
                <a:solidFill>
                  <a:schemeClr val="bg1"/>
                </a:solidFill>
                <a:latin typeface="Times New Roman" panose="02020603050405020304" pitchFamily="18" charset="0"/>
                <a:cs typeface="Times New Roman" panose="02020603050405020304" pitchFamily="18" charset="0"/>
              </a:rPr>
              <a:t>al</a:t>
            </a:r>
            <a:r>
              <a:rPr lang="el-GR" sz="4800" dirty="0">
                <a:solidFill>
                  <a:schemeClr val="bg1"/>
                </a:solidFill>
                <a:latin typeface="Times New Roman" panose="02020603050405020304" pitchFamily="18" charset="0"/>
                <a:cs typeface="Times New Roman" panose="02020603050405020304" pitchFamily="18" charset="0"/>
              </a:rPr>
              <a:t>. 2002)</a:t>
            </a:r>
          </a:p>
        </p:txBody>
      </p:sp>
      <p:graphicFrame>
        <p:nvGraphicFramePr>
          <p:cNvPr id="7" name="Θέση περιεχομένου 6">
            <a:extLst>
              <a:ext uri="{FF2B5EF4-FFF2-40B4-BE49-F238E27FC236}">
                <a16:creationId xmlns:a16="http://schemas.microsoft.com/office/drawing/2014/main" id="{3BC1B4E9-3EF3-369F-BC2A-FDC7C51BE373}"/>
              </a:ext>
            </a:extLst>
          </p:cNvPr>
          <p:cNvGraphicFramePr>
            <a:graphicFrameLocks noGrp="1"/>
          </p:cNvGraphicFramePr>
          <p:nvPr>
            <p:ph idx="1"/>
            <p:extLst>
              <p:ext uri="{D42A27DB-BD31-4B8C-83A1-F6EECF244321}">
                <p14:modId xmlns:p14="http://schemas.microsoft.com/office/powerpoint/2010/main" val="14387217"/>
              </p:ext>
            </p:extLst>
          </p:nvPr>
        </p:nvGraphicFramePr>
        <p:xfrm>
          <a:off x="4408715" y="495300"/>
          <a:ext cx="7467599" cy="5867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ημερομηνίας 3">
            <a:extLst>
              <a:ext uri="{FF2B5EF4-FFF2-40B4-BE49-F238E27FC236}">
                <a16:creationId xmlns:a16="http://schemas.microsoft.com/office/drawing/2014/main" id="{0B23DB38-B77E-CE21-017A-BF7DC74444BA}"/>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67228866-3EC5-859F-F033-0924DF10DFD7}"/>
              </a:ext>
            </a:extLst>
          </p:cNvPr>
          <p:cNvSpPr>
            <a:spLocks noGrp="1"/>
          </p:cNvSpPr>
          <p:nvPr>
            <p:ph type="sldNum" sz="quarter" idx="12"/>
          </p:nvPr>
        </p:nvSpPr>
        <p:spPr>
          <a:xfrm>
            <a:off x="9900458" y="6470671"/>
            <a:ext cx="1312025" cy="365125"/>
          </a:xfrm>
        </p:spPr>
        <p:txBody>
          <a:bodyPr/>
          <a:lstStyle/>
          <a:p>
            <a:fld id="{973C9DD3-2281-4512-86F6-33F38C067D89}" type="slidenum">
              <a:rPr lang="el-GR" smtClean="0">
                <a:latin typeface="Times New Roman" panose="02020603050405020304" pitchFamily="18" charset="0"/>
                <a:cs typeface="Times New Roman" panose="02020603050405020304" pitchFamily="18" charset="0"/>
              </a:rPr>
              <a:t>7</a:t>
            </a:fld>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658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3CDDA3F5-F28B-C0EB-53E0-5F3A2FCD7F16}"/>
              </a:ext>
            </a:extLst>
          </p:cNvPr>
          <p:cNvSpPr>
            <a:spLocks noGrp="1"/>
          </p:cNvSpPr>
          <p:nvPr>
            <p:ph type="title"/>
          </p:nvPr>
        </p:nvSpPr>
        <p:spPr>
          <a:xfrm>
            <a:off x="1097280" y="286603"/>
            <a:ext cx="10058400" cy="1084997"/>
          </a:xfrm>
        </p:spPr>
        <p:txBody>
          <a:bodyPr>
            <a:normAutofit/>
          </a:bodyPr>
          <a:lstStyle/>
          <a:p>
            <a:pPr algn="ctr"/>
            <a:r>
              <a:rPr lang="el-GR" sz="5400">
                <a:latin typeface="Times New Roman" panose="02020603050405020304" pitchFamily="18" charset="0"/>
                <a:cs typeface="Times New Roman" panose="02020603050405020304" pitchFamily="18" charset="0"/>
              </a:rPr>
              <a:t>Φυσικά είδη </a:t>
            </a:r>
            <a:endParaRPr lang="el-GR" sz="5400" dirty="0">
              <a:latin typeface="Times New Roman" panose="02020603050405020304" pitchFamily="18" charset="0"/>
              <a:cs typeface="Times New Roman" panose="02020603050405020304" pitchFamily="18" charset="0"/>
            </a:endParaRPr>
          </a:p>
        </p:txBody>
      </p:sp>
      <p:sp>
        <p:nvSpPr>
          <p:cNvPr id="7" name="Θέση περιεχομένου 6">
            <a:extLst>
              <a:ext uri="{FF2B5EF4-FFF2-40B4-BE49-F238E27FC236}">
                <a16:creationId xmlns:a16="http://schemas.microsoft.com/office/drawing/2014/main" id="{42F3D981-7EBB-48F4-95D6-B3C00512A030}"/>
              </a:ext>
            </a:extLst>
          </p:cNvPr>
          <p:cNvSpPr>
            <a:spLocks noGrp="1"/>
          </p:cNvSpPr>
          <p:nvPr>
            <p:ph idx="1"/>
          </p:nvPr>
        </p:nvSpPr>
        <p:spPr>
          <a:xfrm>
            <a:off x="1154083" y="1965476"/>
            <a:ext cx="10058400" cy="4023360"/>
          </a:xfrm>
          <a:ln>
            <a:noFill/>
          </a:ln>
        </p:spPr>
        <p:txBody>
          <a:bodyPr>
            <a:normAutofit/>
          </a:bodyPr>
          <a:lstStyle/>
          <a:p>
            <a:pPr algn="just">
              <a:buFont typeface="Courier New" panose="02070309020205020404" pitchFamily="49" charset="0"/>
              <a:buChar char="o"/>
            </a:pPr>
            <a:r>
              <a:rPr lang="el-GR" dirty="0">
                <a:latin typeface="Times New Roman" panose="02020603050405020304" pitchFamily="18" charset="0"/>
                <a:cs typeface="Times New Roman" panose="02020603050405020304" pitchFamily="18" charset="0"/>
              </a:rPr>
              <a:t> </a:t>
            </a:r>
            <a:r>
              <a:rPr lang="el-GR" sz="2400" i="1" dirty="0">
                <a:solidFill>
                  <a:srgbClr val="FFC000"/>
                </a:solidFill>
                <a:latin typeface="Times New Roman" panose="02020603050405020304" pitchFamily="18" charset="0"/>
                <a:cs typeface="Times New Roman" panose="02020603050405020304" pitchFamily="18" charset="0"/>
              </a:rPr>
              <a:t>Ιστορική σταθερότητα </a:t>
            </a:r>
            <a:r>
              <a:rPr lang="el-GR" sz="2400" dirty="0">
                <a:solidFill>
                  <a:srgbClr val="FFC000"/>
                </a:solidFill>
                <a:latin typeface="Times New Roman" panose="02020603050405020304" pitchFamily="18" charset="0"/>
                <a:cs typeface="Times New Roman" panose="02020603050405020304" pitchFamily="18" charset="0"/>
              </a:rPr>
              <a:t>(</a:t>
            </a:r>
            <a:r>
              <a:rPr lang="en-US" sz="2400" dirty="0">
                <a:solidFill>
                  <a:srgbClr val="FFC000"/>
                </a:solidFill>
                <a:latin typeface="Times New Roman" panose="02020603050405020304" pitchFamily="18" charset="0"/>
                <a:cs typeface="Times New Roman" panose="02020603050405020304" pitchFamily="18" charset="0"/>
              </a:rPr>
              <a:t>historical invariance</a:t>
            </a:r>
            <a:r>
              <a:rPr lang="el-GR" sz="2400" dirty="0">
                <a:solidFill>
                  <a:srgbClr val="FFC000"/>
                </a:solidFill>
                <a:latin typeface="Times New Roman" panose="02020603050405020304" pitchFamily="18" charset="0"/>
                <a:cs typeface="Times New Roman" panose="02020603050405020304" pitchFamily="18" charset="0"/>
              </a:rPr>
              <a:t>)</a:t>
            </a:r>
            <a:r>
              <a:rPr lang="en-US" sz="2400" dirty="0">
                <a:solidFill>
                  <a:srgbClr val="FFC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κατά πόσο μια κατηγορία γίνεται αντιληπτή ως σταθερή και αναλλοίωτη μέσα στο χρόνο</a:t>
            </a:r>
            <a:endParaRPr lang="el-GR"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l-GR" dirty="0">
                <a:latin typeface="Times New Roman" panose="02020603050405020304" pitchFamily="18" charset="0"/>
                <a:cs typeface="Times New Roman" panose="02020603050405020304" pitchFamily="18" charset="0"/>
              </a:rPr>
              <a:t> </a:t>
            </a:r>
            <a:r>
              <a:rPr lang="el-GR" sz="2400" i="1" dirty="0" err="1">
                <a:solidFill>
                  <a:srgbClr val="FFC000"/>
                </a:solidFill>
                <a:latin typeface="Times New Roman" panose="02020603050405020304" pitchFamily="18" charset="0"/>
                <a:cs typeface="Times New Roman" panose="02020603050405020304" pitchFamily="18" charset="0"/>
              </a:rPr>
              <a:t>Αμεταβλητότητα</a:t>
            </a:r>
            <a:r>
              <a:rPr lang="el-GR" sz="2400" dirty="0">
                <a:solidFill>
                  <a:srgbClr val="FFC000"/>
                </a:solidFill>
                <a:latin typeface="Times New Roman" panose="02020603050405020304" pitchFamily="18" charset="0"/>
                <a:cs typeface="Times New Roman" panose="02020603050405020304" pitchFamily="18" charset="0"/>
              </a:rPr>
              <a:t> (</a:t>
            </a:r>
            <a:r>
              <a:rPr lang="en-US" sz="2400" dirty="0">
                <a:solidFill>
                  <a:srgbClr val="FFC000"/>
                </a:solidFill>
                <a:latin typeface="Times New Roman" panose="02020603050405020304" pitchFamily="18" charset="0"/>
                <a:cs typeface="Times New Roman" panose="02020603050405020304" pitchFamily="18" charset="0"/>
              </a:rPr>
              <a:t>immutability</a:t>
            </a:r>
            <a:r>
              <a:rPr lang="el-GR" sz="2400" dirty="0">
                <a:solidFill>
                  <a:srgbClr val="FFC000"/>
                </a:solidFill>
                <a:latin typeface="Times New Roman" panose="02020603050405020304" pitchFamily="18" charset="0"/>
                <a:cs typeface="Times New Roman" panose="02020603050405020304" pitchFamily="18" charset="0"/>
              </a:rPr>
              <a:t>)</a:t>
            </a:r>
            <a:r>
              <a:rPr lang="en-US" sz="2400" dirty="0">
                <a:solidFill>
                  <a:srgbClr val="FFC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κατά πόσο τα μέλη μπορούν να γίνουν μη μέλη (να μεταβληθεί η υποταγή στην ομάδα)</a:t>
            </a:r>
            <a:endParaRPr lang="el-GR"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l-GR" dirty="0">
                <a:latin typeface="Times New Roman" panose="02020603050405020304" pitchFamily="18" charset="0"/>
                <a:cs typeface="Times New Roman" panose="02020603050405020304" pitchFamily="18" charset="0"/>
              </a:rPr>
              <a:t> </a:t>
            </a:r>
            <a:r>
              <a:rPr lang="el-GR" sz="2400" i="1" dirty="0">
                <a:solidFill>
                  <a:srgbClr val="FFC000"/>
                </a:solidFill>
                <a:latin typeface="Times New Roman" panose="02020603050405020304" pitchFamily="18" charset="0"/>
                <a:cs typeface="Times New Roman" panose="02020603050405020304" pitchFamily="18" charset="0"/>
              </a:rPr>
              <a:t>Φυσικότητα</a:t>
            </a:r>
            <a:r>
              <a:rPr lang="el-GR" sz="2400" dirty="0">
                <a:solidFill>
                  <a:srgbClr val="FFC000"/>
                </a:solidFill>
                <a:latin typeface="Times New Roman" panose="02020603050405020304" pitchFamily="18" charset="0"/>
                <a:cs typeface="Times New Roman" panose="02020603050405020304" pitchFamily="18" charset="0"/>
              </a:rPr>
              <a:t> (</a:t>
            </a:r>
            <a:r>
              <a:rPr lang="en-US" sz="2400" dirty="0">
                <a:solidFill>
                  <a:srgbClr val="FFC000"/>
                </a:solidFill>
                <a:latin typeface="Times New Roman" panose="02020603050405020304" pitchFamily="18" charset="0"/>
                <a:cs typeface="Times New Roman" panose="02020603050405020304" pitchFamily="18" charset="0"/>
              </a:rPr>
              <a:t>naturalness</a:t>
            </a:r>
            <a:r>
              <a:rPr lang="el-GR" sz="2400" dirty="0">
                <a:solidFill>
                  <a:srgbClr val="FFC000"/>
                </a:solidFill>
                <a:latin typeface="Times New Roman" panose="02020603050405020304" pitchFamily="18" charset="0"/>
                <a:cs typeface="Times New Roman" panose="02020603050405020304" pitchFamily="18" charset="0"/>
              </a:rPr>
              <a:t>)</a:t>
            </a:r>
            <a:r>
              <a:rPr lang="en-US" sz="2400" dirty="0">
                <a:solidFill>
                  <a:srgbClr val="FFC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sym typeface="Wingdings" panose="05000000000000000000" pitchFamily="2" charset="2"/>
              </a:rPr>
              <a:t> κατά πόσο τα γνωρίσματα της κατηγορίας είναι καθορισμένα από τη φύση</a:t>
            </a:r>
            <a:endParaRPr lang="el-GR"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l-GR" sz="2400" dirty="0">
                <a:solidFill>
                  <a:schemeClr val="tx1"/>
                </a:solidFill>
                <a:latin typeface="Times New Roman" panose="02020603050405020304" pitchFamily="18" charset="0"/>
                <a:cs typeface="Times New Roman" panose="02020603050405020304" pitchFamily="18" charset="0"/>
              </a:rPr>
              <a:t> </a:t>
            </a:r>
            <a:r>
              <a:rPr lang="el-GR" sz="2400" dirty="0">
                <a:solidFill>
                  <a:srgbClr val="FFC000"/>
                </a:solidFill>
                <a:latin typeface="Times New Roman" panose="02020603050405020304" pitchFamily="18" charset="0"/>
                <a:cs typeface="Times New Roman" panose="02020603050405020304" pitchFamily="18" charset="0"/>
              </a:rPr>
              <a:t>Αναγκαία χαρακτηριστικά (</a:t>
            </a:r>
            <a:r>
              <a:rPr lang="en-US" sz="2400" dirty="0">
                <a:solidFill>
                  <a:srgbClr val="FFC000"/>
                </a:solidFill>
                <a:latin typeface="Times New Roman" panose="02020603050405020304" pitchFamily="18" charset="0"/>
                <a:cs typeface="Times New Roman" panose="02020603050405020304" pitchFamily="18" charset="0"/>
              </a:rPr>
              <a:t>necessary features</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rPr>
              <a:t>ύπαρξη συγκεκριμένων </a:t>
            </a:r>
            <a:r>
              <a:rPr lang="el-GR" dirty="0" err="1">
                <a:latin typeface="Times New Roman" panose="02020603050405020304" pitchFamily="18" charset="0"/>
                <a:cs typeface="Times New Roman" panose="02020603050405020304" pitchFamily="18" charset="0"/>
              </a:rPr>
              <a:t>προαπαιτούμενων</a:t>
            </a:r>
            <a:r>
              <a:rPr lang="el-GR" dirty="0">
                <a:latin typeface="Times New Roman" panose="02020603050405020304" pitchFamily="18" charset="0"/>
                <a:cs typeface="Times New Roman" panose="02020603050405020304" pitchFamily="18" charset="0"/>
              </a:rPr>
              <a:t> χαρακτηριστικών προκειμένου να ανήκει κανείς σε μία ομάδα</a:t>
            </a:r>
          </a:p>
          <a:p>
            <a:pPr algn="just">
              <a:buFont typeface="Courier New" panose="02070309020205020404" pitchFamily="49" charset="0"/>
              <a:buChar char="o"/>
            </a:pPr>
            <a:r>
              <a:rPr lang="el-GR" dirty="0">
                <a:latin typeface="Times New Roman" panose="02020603050405020304" pitchFamily="18" charset="0"/>
                <a:cs typeface="Times New Roman" panose="02020603050405020304" pitchFamily="18" charset="0"/>
              </a:rPr>
              <a:t> </a:t>
            </a:r>
            <a:r>
              <a:rPr lang="el-GR" sz="2400" i="1" dirty="0">
                <a:solidFill>
                  <a:srgbClr val="FFC000"/>
                </a:solidFill>
                <a:latin typeface="Times New Roman" panose="02020603050405020304" pitchFamily="18" charset="0"/>
                <a:cs typeface="Times New Roman" panose="02020603050405020304" pitchFamily="18" charset="0"/>
              </a:rPr>
              <a:t>Διαχωριστικότητα</a:t>
            </a:r>
            <a:r>
              <a:rPr lang="el-GR" sz="2400" dirty="0">
                <a:solidFill>
                  <a:srgbClr val="FFC000"/>
                </a:solidFill>
                <a:latin typeface="Times New Roman" panose="02020603050405020304" pitchFamily="18" charset="0"/>
                <a:cs typeface="Times New Roman" panose="02020603050405020304" pitchFamily="18" charset="0"/>
              </a:rPr>
              <a:t> (</a:t>
            </a:r>
            <a:r>
              <a:rPr lang="en-US" sz="2400" dirty="0">
                <a:solidFill>
                  <a:srgbClr val="FFC000"/>
                </a:solidFill>
                <a:latin typeface="Times New Roman" panose="02020603050405020304" pitchFamily="18" charset="0"/>
                <a:cs typeface="Times New Roman" panose="02020603050405020304" pitchFamily="18" charset="0"/>
              </a:rPr>
              <a:t>discreteness</a:t>
            </a:r>
            <a:r>
              <a:rPr lang="el-GR" sz="2400" dirty="0">
                <a:solidFill>
                  <a:srgbClr val="FFC000"/>
                </a:solidFill>
                <a:latin typeface="Times New Roman" panose="02020603050405020304" pitchFamily="18" charset="0"/>
                <a:cs typeface="Times New Roman" panose="02020603050405020304" pitchFamily="18" charset="0"/>
              </a:rPr>
              <a:t>)</a:t>
            </a:r>
            <a:r>
              <a:rPr lang="en-US" sz="2400" dirty="0">
                <a:solidFill>
                  <a:srgbClr val="FFC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κατά πόσο είναι ξεκάθαρα τα όρια των ομάδων και τα κριτήρια υποταγής σε αυτές</a:t>
            </a:r>
            <a:endParaRPr lang="el-GR" dirty="0">
              <a:latin typeface="Times New Roman" panose="02020603050405020304" pitchFamily="18" charset="0"/>
              <a:cs typeface="Times New Roman" panose="02020603050405020304" pitchFamily="18" charset="0"/>
            </a:endParaRPr>
          </a:p>
        </p:txBody>
      </p:sp>
      <p:sp>
        <p:nvSpPr>
          <p:cNvPr id="3" name="Θέση ημερομηνίας 2">
            <a:extLst>
              <a:ext uri="{FF2B5EF4-FFF2-40B4-BE49-F238E27FC236}">
                <a16:creationId xmlns:a16="http://schemas.microsoft.com/office/drawing/2014/main" id="{672488CE-932E-2E9A-C527-3FAC9CE0C02C}"/>
              </a:ext>
            </a:extLst>
          </p:cNvPr>
          <p:cNvSpPr>
            <a:spLocks noGrp="1"/>
          </p:cNvSpPr>
          <p:nvPr>
            <p:ph type="dt" sz="half" idx="10"/>
          </p:nvPr>
        </p:nvSpPr>
        <p:spPr/>
        <p:txBody>
          <a:bodyPr/>
          <a:lstStyle/>
          <a:p>
            <a:fld id="{794F839C-932D-482A-BF7A-D9AA5652B885}"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5" name="Θέση αριθμού διαφάνειας 4">
            <a:extLst>
              <a:ext uri="{FF2B5EF4-FFF2-40B4-BE49-F238E27FC236}">
                <a16:creationId xmlns:a16="http://schemas.microsoft.com/office/drawing/2014/main" id="{B8E11EBF-9F35-F0D4-1133-D043923F5F85}"/>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8</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63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8A34E1-D3F1-9D92-B152-011FFC793F34}"/>
              </a:ext>
            </a:extLst>
          </p:cNvPr>
          <p:cNvSpPr>
            <a:spLocks noGrp="1"/>
          </p:cNvSpPr>
          <p:nvPr>
            <p:ph type="title"/>
          </p:nvPr>
        </p:nvSpPr>
        <p:spPr>
          <a:xfrm>
            <a:off x="1097280" y="286604"/>
            <a:ext cx="10058400" cy="1182968"/>
          </a:xfrm>
        </p:spPr>
        <p:txBody>
          <a:bodyPr>
            <a:normAutofit/>
          </a:bodyPr>
          <a:lstStyle/>
          <a:p>
            <a:pPr algn="ctr"/>
            <a:r>
              <a:rPr lang="el-GR" sz="5400" dirty="0" err="1">
                <a:latin typeface="Times New Roman" panose="02020603050405020304" pitchFamily="18" charset="0"/>
                <a:cs typeface="Times New Roman" panose="02020603050405020304" pitchFamily="18" charset="0"/>
              </a:rPr>
              <a:t>Εμπραγμάτωση</a:t>
            </a:r>
            <a:r>
              <a:rPr lang="el-GR" sz="54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reification</a:t>
            </a:r>
            <a:r>
              <a:rPr lang="el-GR" sz="5400" dirty="0">
                <a:latin typeface="Times New Roman" panose="02020603050405020304" pitchFamily="18" charset="0"/>
                <a:cs typeface="Times New Roman" panose="02020603050405020304" pitchFamily="18" charset="0"/>
              </a:rPr>
              <a:t>)</a:t>
            </a:r>
          </a:p>
        </p:txBody>
      </p:sp>
      <p:sp>
        <p:nvSpPr>
          <p:cNvPr id="3" name="Θέση περιεχομένου 2">
            <a:extLst>
              <a:ext uri="{FF2B5EF4-FFF2-40B4-BE49-F238E27FC236}">
                <a16:creationId xmlns:a16="http://schemas.microsoft.com/office/drawing/2014/main" id="{8A34F4C3-C1FE-C24D-36BC-5B7BEC7C648A}"/>
              </a:ext>
            </a:extLst>
          </p:cNvPr>
          <p:cNvSpPr>
            <a:spLocks noGrp="1"/>
          </p:cNvSpPr>
          <p:nvPr>
            <p:ph idx="1"/>
          </p:nvPr>
        </p:nvSpPr>
        <p:spPr/>
        <p:txBody>
          <a:bodyPr/>
          <a:lstStyle/>
          <a:p>
            <a:pPr marL="0" indent="0" algn="just">
              <a:buNone/>
            </a:pPr>
            <a:r>
              <a:rPr lang="el-GR" dirty="0"/>
              <a:t> </a:t>
            </a:r>
            <a:r>
              <a:rPr lang="el-GR"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Στενή σύνδεση με </a:t>
            </a:r>
            <a:r>
              <a:rPr lang="el-GR" sz="2400" dirty="0" err="1">
                <a:latin typeface="Times New Roman" panose="02020603050405020304" pitchFamily="18" charset="0"/>
                <a:cs typeface="Times New Roman" panose="02020603050405020304" pitchFamily="18" charset="0"/>
              </a:rPr>
              <a:t>υποστασιακότητα</a:t>
            </a:r>
            <a:r>
              <a:rPr lang="el-GR" sz="2400" dirty="0">
                <a:latin typeface="Times New Roman" panose="02020603050405020304" pitchFamily="18" charset="0"/>
                <a:cs typeface="Times New Roman" panose="02020603050405020304" pitchFamily="18" charset="0"/>
              </a:rPr>
              <a:t> </a:t>
            </a:r>
          </a:p>
          <a:p>
            <a:pPr marL="0" indent="0" algn="just">
              <a:buNone/>
            </a:pPr>
            <a:endParaRPr lang="el-GR"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l-GR" dirty="0">
                <a:latin typeface="Times New Roman" panose="02020603050405020304" pitchFamily="18" charset="0"/>
                <a:cs typeface="Times New Roman" panose="02020603050405020304" pitchFamily="18" charset="0"/>
              </a:rPr>
              <a:t> </a:t>
            </a:r>
            <a:r>
              <a:rPr lang="el-GR" sz="2400" i="1" dirty="0">
                <a:solidFill>
                  <a:srgbClr val="FFC000"/>
                </a:solidFill>
                <a:latin typeface="Times New Roman" panose="02020603050405020304" pitchFamily="18" charset="0"/>
                <a:cs typeface="Times New Roman" panose="02020603050405020304" pitchFamily="18" charset="0"/>
              </a:rPr>
              <a:t>Ομοιομορφία</a:t>
            </a:r>
            <a:r>
              <a:rPr lang="el-GR" sz="2400" dirty="0">
                <a:solidFill>
                  <a:srgbClr val="FFC000"/>
                </a:solidFill>
                <a:latin typeface="Times New Roman" panose="02020603050405020304" pitchFamily="18" charset="0"/>
                <a:cs typeface="Times New Roman" panose="02020603050405020304" pitchFamily="18" charset="0"/>
              </a:rPr>
              <a:t> (</a:t>
            </a:r>
            <a:r>
              <a:rPr lang="en-US" sz="2400" dirty="0">
                <a:solidFill>
                  <a:srgbClr val="FFC000"/>
                </a:solidFill>
                <a:latin typeface="Times New Roman" panose="02020603050405020304" pitchFamily="18" charset="0"/>
                <a:cs typeface="Times New Roman" panose="02020603050405020304" pitchFamily="18" charset="0"/>
              </a:rPr>
              <a:t>uniformity</a:t>
            </a:r>
            <a:r>
              <a:rPr lang="el-GR" sz="2400" dirty="0">
                <a:solidFill>
                  <a:srgbClr val="FFC000"/>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κατά πόσο τα μέλη της ομάδας είναι όμοια μεταξύ τους</a:t>
            </a:r>
            <a:endParaRPr lang="en-US"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 </a:t>
            </a:r>
            <a:r>
              <a:rPr lang="el-GR" sz="2400" i="1" dirty="0" err="1">
                <a:solidFill>
                  <a:srgbClr val="FFC000"/>
                </a:solidFill>
                <a:latin typeface="Times New Roman" panose="02020603050405020304" pitchFamily="18" charset="0"/>
                <a:cs typeface="Times New Roman" panose="02020603050405020304" pitchFamily="18" charset="0"/>
              </a:rPr>
              <a:t>Κατατοπιστικότητα</a:t>
            </a:r>
            <a:r>
              <a:rPr lang="el-GR" sz="2400" dirty="0">
                <a:solidFill>
                  <a:srgbClr val="FFC000"/>
                </a:solidFill>
                <a:latin typeface="Times New Roman" panose="02020603050405020304" pitchFamily="18" charset="0"/>
                <a:cs typeface="Times New Roman" panose="02020603050405020304" pitchFamily="18" charset="0"/>
              </a:rPr>
              <a:t> </a:t>
            </a:r>
            <a:r>
              <a:rPr lang="en-US" sz="2400" dirty="0">
                <a:solidFill>
                  <a:srgbClr val="FFC000"/>
                </a:solidFill>
                <a:latin typeface="Times New Roman" panose="02020603050405020304" pitchFamily="18" charset="0"/>
                <a:cs typeface="Times New Roman" panose="02020603050405020304" pitchFamily="18" charset="0"/>
              </a:rPr>
              <a:t>(informativeness)</a:t>
            </a:r>
            <a:r>
              <a:rPr lang="el-GR" sz="2400" dirty="0">
                <a:solidFill>
                  <a:srgbClr val="FFC000"/>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κατά πόσο μπορούν να συναχθούν σημαντικές πληροφορίες από το γεγονός και μόνο ότι τα άτομα είναι μέλη της κατηγορίας</a:t>
            </a:r>
            <a:endParaRPr lang="en-US"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l-GR" dirty="0">
                <a:latin typeface="Times New Roman" panose="02020603050405020304" pitchFamily="18" charset="0"/>
                <a:cs typeface="Times New Roman" panose="02020603050405020304" pitchFamily="18" charset="0"/>
              </a:rPr>
              <a:t> </a:t>
            </a:r>
            <a:r>
              <a:rPr lang="el-GR" sz="2400" i="1" dirty="0" err="1">
                <a:solidFill>
                  <a:srgbClr val="FFC000"/>
                </a:solidFill>
                <a:latin typeface="Times New Roman" panose="02020603050405020304" pitchFamily="18" charset="0"/>
                <a:cs typeface="Times New Roman" panose="02020603050405020304" pitchFamily="18" charset="0"/>
              </a:rPr>
              <a:t>Συμφυτότητα</a:t>
            </a:r>
            <a:r>
              <a:rPr lang="el-GR" sz="2400" dirty="0">
                <a:solidFill>
                  <a:srgbClr val="FFC000"/>
                </a:solidFill>
                <a:latin typeface="Times New Roman" panose="02020603050405020304" pitchFamily="18" charset="0"/>
                <a:cs typeface="Times New Roman" panose="02020603050405020304" pitchFamily="18" charset="0"/>
              </a:rPr>
              <a:t> </a:t>
            </a:r>
            <a:r>
              <a:rPr lang="en-US" sz="2400" dirty="0">
                <a:solidFill>
                  <a:srgbClr val="FFC000"/>
                </a:solidFill>
                <a:latin typeface="Times New Roman" panose="02020603050405020304" pitchFamily="18" charset="0"/>
                <a:cs typeface="Times New Roman" panose="02020603050405020304" pitchFamily="18" charset="0"/>
              </a:rPr>
              <a:t>(inherence)</a:t>
            </a:r>
            <a:r>
              <a:rPr lang="el-GR" sz="2400" dirty="0">
                <a:solidFill>
                  <a:srgbClr val="FFC000"/>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κατά πόσο τα μέλη της ομάδας μπορεί να έχουν τουλάχιστον ένα βαθύτερο κοινό χαρακτηριστικό, παρά τις επιφανειακές διαφορές τους (Μίχος &amp; </a:t>
            </a:r>
            <a:r>
              <a:rPr lang="el-GR" dirty="0" err="1">
                <a:latin typeface="Times New Roman" panose="02020603050405020304" pitchFamily="18" charset="0"/>
                <a:cs typeface="Times New Roman" panose="02020603050405020304" pitchFamily="18" charset="0"/>
                <a:sym typeface="Wingdings" panose="05000000000000000000" pitchFamily="2" charset="2"/>
              </a:rPr>
              <a:t>Φίγγου</a:t>
            </a:r>
            <a:r>
              <a:rPr lang="el-GR" dirty="0">
                <a:latin typeface="Times New Roman" panose="02020603050405020304" pitchFamily="18" charset="0"/>
                <a:cs typeface="Times New Roman" panose="02020603050405020304" pitchFamily="18" charset="0"/>
                <a:sym typeface="Wingdings" panose="05000000000000000000" pitchFamily="2" charset="2"/>
              </a:rPr>
              <a:t> 2017). </a:t>
            </a:r>
            <a:endParaRPr lang="el-GR" dirty="0">
              <a:latin typeface="Times New Roman" panose="02020603050405020304" pitchFamily="18"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D57E80F5-1653-9427-5AF9-D53BCA36B2A4}"/>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8/1/2023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C3F7517E-D285-E210-B414-D20AD233516E}"/>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9</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470946"/>
      </p:ext>
    </p:extLst>
  </p:cSld>
  <p:clrMapOvr>
    <a:masterClrMapping/>
  </p:clrMapOvr>
</p:sld>
</file>

<file path=ppt/theme/theme1.xml><?xml version="1.0" encoding="utf-8"?>
<a:theme xmlns:a="http://schemas.openxmlformats.org/drawingml/2006/main" name="Ανασκόπηση">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12147</TotalTime>
  <Words>2756</Words>
  <Application>Microsoft Office PowerPoint</Application>
  <PresentationFormat>Ευρεία οθόνη</PresentationFormat>
  <Paragraphs>248</Paragraphs>
  <Slides>32</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32</vt:i4>
      </vt:variant>
    </vt:vector>
  </HeadingPairs>
  <TitlesOfParts>
    <vt:vector size="38" baseType="lpstr">
      <vt:lpstr>Calibri</vt:lpstr>
      <vt:lpstr>Calibri Light</vt:lpstr>
      <vt:lpstr>Courier New</vt:lpstr>
      <vt:lpstr>Times New Roman</vt:lpstr>
      <vt:lpstr>Wingdings</vt:lpstr>
      <vt:lpstr>Ανασκόπηση</vt:lpstr>
      <vt:lpstr>Παρουσίαση του PowerPoint</vt:lpstr>
      <vt:lpstr>Δομή Παρουσίασης</vt:lpstr>
      <vt:lpstr> Εισαγωγικές παρατηρήσεις</vt:lpstr>
      <vt:lpstr>Στόχος άρθρου </vt:lpstr>
      <vt:lpstr>Θεωρητικό Πλαίσιο</vt:lpstr>
      <vt:lpstr>Εννοιολόγηση ουσιοποίησης</vt:lpstr>
      <vt:lpstr>Τυπολογία ουσιοποίησης (Haslam et al. 2002)</vt:lpstr>
      <vt:lpstr>Φυσικά είδη </vt:lpstr>
      <vt:lpstr>Εμπραγμάτωση (reification)</vt:lpstr>
      <vt:lpstr>Κοινωνικός ντετερμινισμός</vt:lpstr>
      <vt:lpstr>Ουσιοποίηση και προκατάληψη 1</vt:lpstr>
      <vt:lpstr>Ουσιοποίηση και προκατάληψη 2</vt:lpstr>
      <vt:lpstr>Περιστασιοποίηση και (από-) ουσιοποίηση 1</vt:lpstr>
      <vt:lpstr>Περιστασιοποιήση και (απο-)ουσιοποίηση 2</vt:lpstr>
      <vt:lpstr>Περιστασιοποίηση και (απο-)ουσιοποίηση 3</vt:lpstr>
      <vt:lpstr>Περιστασιοποίηση και (από-)ουσιοποίηση 4</vt:lpstr>
      <vt:lpstr>Ρευστός Ρατσισμός και ουσιοποίηση</vt:lpstr>
      <vt:lpstr>Υπό εξέταση υλικό</vt:lpstr>
      <vt:lpstr>Μεθοδολογικά Εργαλεία</vt:lpstr>
      <vt:lpstr>Μεθοδολογικά εργαλεία  </vt:lpstr>
      <vt:lpstr>Ρητορική ψυχολογία (Billig 1996)</vt:lpstr>
      <vt:lpstr>2. Κριτική κοινωνική λογοψυχολογία (Wetherell 1998, Bozatzis 2009)</vt:lpstr>
      <vt:lpstr>Ανάλυση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Συμπεράσματα   </vt:lpstr>
      <vt:lpstr>Βιβλιογραφία </vt:lpstr>
      <vt:lpstr>Ευχαριστώ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ΚΑΚΑΦΩΝΗ ΓΕΩΡΓΙΑ</dc:creator>
  <cp:lastModifiedBy>ΜΙΚΡΟΥΛΗ ΓΕΩΡΓΙΑ</cp:lastModifiedBy>
  <cp:revision>196</cp:revision>
  <dcterms:created xsi:type="dcterms:W3CDTF">2022-11-01T23:12:02Z</dcterms:created>
  <dcterms:modified xsi:type="dcterms:W3CDTF">2023-01-08T19:05:54Z</dcterms:modified>
</cp:coreProperties>
</file>